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9" r:id="rId5"/>
    <p:sldMasterId id="2147483696" r:id="rId6"/>
  </p:sldMasterIdLst>
  <p:notesMasterIdLst>
    <p:notesMasterId r:id="rId43"/>
  </p:notesMasterIdLst>
  <p:sldIdLst>
    <p:sldId id="281" r:id="rId7"/>
    <p:sldId id="7709" r:id="rId8"/>
    <p:sldId id="7708" r:id="rId9"/>
    <p:sldId id="7672" r:id="rId10"/>
    <p:sldId id="7710" r:id="rId11"/>
    <p:sldId id="7711" r:id="rId12"/>
    <p:sldId id="7604" r:id="rId13"/>
    <p:sldId id="7629" r:id="rId14"/>
    <p:sldId id="7598" r:id="rId15"/>
    <p:sldId id="2466" r:id="rId16"/>
    <p:sldId id="7642" r:id="rId17"/>
    <p:sldId id="7636" r:id="rId18"/>
    <p:sldId id="7665" r:id="rId19"/>
    <p:sldId id="7712" r:id="rId20"/>
    <p:sldId id="7620" r:id="rId21"/>
    <p:sldId id="7622" r:id="rId22"/>
    <p:sldId id="7623" r:id="rId23"/>
    <p:sldId id="7714" r:id="rId24"/>
    <p:sldId id="272" r:id="rId25"/>
    <p:sldId id="2455" r:id="rId26"/>
    <p:sldId id="7643" r:id="rId27"/>
    <p:sldId id="7715" r:id="rId28"/>
    <p:sldId id="2499" r:id="rId29"/>
    <p:sldId id="7599" r:id="rId30"/>
    <p:sldId id="7600" r:id="rId31"/>
    <p:sldId id="7601" r:id="rId32"/>
    <p:sldId id="2503" r:id="rId33"/>
    <p:sldId id="7718" r:id="rId34"/>
    <p:sldId id="7705" r:id="rId35"/>
    <p:sldId id="7717" r:id="rId36"/>
    <p:sldId id="7706" r:id="rId37"/>
    <p:sldId id="7721" r:id="rId38"/>
    <p:sldId id="7720" r:id="rId39"/>
    <p:sldId id="7722" r:id="rId40"/>
    <p:sldId id="7719" r:id="rId41"/>
    <p:sldId id="771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017EC7-E74F-BB2F-BFE0-1F434184F338}" name="Andiswa Mlisa" initials="AM" userId="S::amlisa@sansa.org.za::f50a92c6-0949-469f-8926-f03e5ec492c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85B5"/>
    <a:srgbClr val="134070"/>
    <a:srgbClr val="216EC1"/>
    <a:srgbClr val="FF3399"/>
    <a:srgbClr val="62B7E8"/>
    <a:srgbClr val="D25C9C"/>
    <a:srgbClr val="929EE3"/>
    <a:srgbClr val="8F8F8F"/>
    <a:srgbClr val="285D8D"/>
    <a:srgbClr val="300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0B89D0-47DE-41F5-A9BC-98E1F6057C98}" v="8" dt="2023-04-11T08:57:22.9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39"/>
    <p:restoredTop sz="81279"/>
  </p:normalViewPr>
  <p:slideViewPr>
    <p:cSldViewPr snapToGrid="0">
      <p:cViewPr varScale="1">
        <p:scale>
          <a:sx n="51" d="100"/>
          <a:sy n="51" d="100"/>
        </p:scale>
        <p:origin x="8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 sz="1400">
                <a:solidFill>
                  <a:schemeClr val="tx1"/>
                </a:solidFill>
              </a:rPr>
              <a:t>Scientist/ Researcher</a:t>
            </a:r>
          </a:p>
        </c:rich>
      </c:tx>
      <c:layout>
        <c:manualLayout>
          <c:xMode val="edge"/>
          <c:yMode val="edge"/>
          <c:x val="0.1557992770094915"/>
          <c:y val="3.298388706989926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296711538065549"/>
          <c:y val="0.13953648545265357"/>
          <c:w val="0.77406576923868908"/>
          <c:h val="0.756812744106994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No. of</c:v>
                </c:pt>
              </c:strCache>
            </c:strRef>
          </c:tx>
          <c:dPt>
            <c:idx val="0"/>
            <c:bubble3D val="0"/>
            <c:spPr>
              <a:solidFill>
                <a:srgbClr val="FF339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9F4-4353-9D5A-0161D2B84E95}"/>
              </c:ext>
            </c:extLst>
          </c:dPt>
          <c:dPt>
            <c:idx val="1"/>
            <c:bubble3D val="0"/>
            <c:spPr>
              <a:solidFill>
                <a:srgbClr val="216EC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9F4-4353-9D5A-0161D2B84E9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74530839-A093-4497-AFEE-573F325A8D72}" type="CATEGORYNAME">
                      <a:rPr lang="en-US" sz="1100"/>
                      <a:pPr/>
                      <a:t>[CATEGORY NAME]</a:t>
                    </a:fld>
                    <a:r>
                      <a:rPr lang="en-US" baseline="0"/>
                      <a:t>; </a:t>
                    </a:r>
                    <a:fld id="{B88AB85F-89A8-4C1C-80AF-6BD6A891F34A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9F4-4353-9D5A-0161D2B84E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F4-4353-9D5A-0161D2B84E95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MTEF</a:t>
            </a:r>
            <a:r>
              <a:rPr lang="en-US" baseline="0"/>
              <a:t> Programme Budget</a:t>
            </a:r>
            <a:endParaRPr lang="en-US"/>
          </a:p>
        </c:rich>
      </c:tx>
      <c:layout>
        <c:manualLayout>
          <c:xMode val="edge"/>
          <c:yMode val="edge"/>
          <c:x val="0.44610005014881826"/>
          <c:y val="2.41327261936356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Dashboard!$A$61</c:f>
              <c:strCache>
                <c:ptCount val="1"/>
                <c:pt idx="0">
                  <c:v>Administration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Dashboard!$B$59:$K$59</c:f>
              <c:strCache>
                <c:ptCount val="8"/>
                <c:pt idx="0">
                  <c:v> 2019/20 </c:v>
                </c:pt>
                <c:pt idx="1">
                  <c:v> 2020/21 </c:v>
                </c:pt>
                <c:pt idx="2">
                  <c:v> 2021/22 </c:v>
                </c:pt>
                <c:pt idx="3">
                  <c:v> 2022/23 </c:v>
                </c:pt>
                <c:pt idx="4">
                  <c:v> 2022/23 </c:v>
                </c:pt>
                <c:pt idx="5">
                  <c:v> 2023 /24 </c:v>
                </c:pt>
                <c:pt idx="6">
                  <c:v> 2024 /25 </c:v>
                </c:pt>
                <c:pt idx="7">
                  <c:v> 2025/26 </c:v>
                </c:pt>
              </c:strCache>
            </c:strRef>
          </c:cat>
          <c:val>
            <c:numRef>
              <c:f>Dashboard!$B$61:$K$61</c:f>
              <c:numCache>
                <c:formatCode>#,,</c:formatCode>
                <c:ptCount val="8"/>
                <c:pt idx="0">
                  <c:v>60188114.490000002</c:v>
                </c:pt>
                <c:pt idx="1">
                  <c:v>62376616.449999996</c:v>
                </c:pt>
                <c:pt idx="2">
                  <c:v>69446020.120000005</c:v>
                </c:pt>
                <c:pt idx="3">
                  <c:v>53337488.155744545</c:v>
                </c:pt>
                <c:pt idx="4">
                  <c:v>94893021.735744536</c:v>
                </c:pt>
                <c:pt idx="5">
                  <c:v>74195894.77665481</c:v>
                </c:pt>
                <c:pt idx="6">
                  <c:v>77497611.664950013</c:v>
                </c:pt>
                <c:pt idx="7">
                  <c:v>80969504.475539744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90-42C6-AFA6-4200376FA05B}"/>
            </c:ext>
          </c:extLst>
        </c:ser>
        <c:ser>
          <c:idx val="1"/>
          <c:order val="1"/>
          <c:tx>
            <c:strRef>
              <c:f>Dashboard!$A$62</c:f>
              <c:strCache>
                <c:ptCount val="1"/>
                <c:pt idx="0">
                  <c:v>Earth Obsevation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Dashboard!$B$59:$K$59</c:f>
              <c:strCache>
                <c:ptCount val="8"/>
                <c:pt idx="0">
                  <c:v> 2019/20 </c:v>
                </c:pt>
                <c:pt idx="1">
                  <c:v> 2020/21 </c:v>
                </c:pt>
                <c:pt idx="2">
                  <c:v> 2021/22 </c:v>
                </c:pt>
                <c:pt idx="3">
                  <c:v> 2022/23 </c:v>
                </c:pt>
                <c:pt idx="4">
                  <c:v> 2022/23 </c:v>
                </c:pt>
                <c:pt idx="5">
                  <c:v> 2023 /24 </c:v>
                </c:pt>
                <c:pt idx="6">
                  <c:v> 2024 /25 </c:v>
                </c:pt>
                <c:pt idx="7">
                  <c:v> 2025/26 </c:v>
                </c:pt>
              </c:strCache>
            </c:strRef>
          </c:cat>
          <c:val>
            <c:numRef>
              <c:f>Dashboard!$B$62:$K$62</c:f>
              <c:numCache>
                <c:formatCode>#,,</c:formatCode>
                <c:ptCount val="8"/>
                <c:pt idx="0">
                  <c:v>94781727.890000001</c:v>
                </c:pt>
                <c:pt idx="1">
                  <c:v>69669788.909999996</c:v>
                </c:pt>
                <c:pt idx="2">
                  <c:v>68291229.400000006</c:v>
                </c:pt>
                <c:pt idx="3">
                  <c:v>89938498</c:v>
                </c:pt>
                <c:pt idx="4">
                  <c:v>122418495.15000001</c:v>
                </c:pt>
                <c:pt idx="5">
                  <c:v>98944595.134189889</c:v>
                </c:pt>
                <c:pt idx="6">
                  <c:v>57160967</c:v>
                </c:pt>
                <c:pt idx="7">
                  <c:v>40810898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90-42C6-AFA6-4200376FA05B}"/>
            </c:ext>
          </c:extLst>
        </c:ser>
        <c:ser>
          <c:idx val="2"/>
          <c:order val="2"/>
          <c:tx>
            <c:strRef>
              <c:f>Dashboard!$A$63</c:f>
              <c:strCache>
                <c:ptCount val="1"/>
                <c:pt idx="0">
                  <c:v>Space Operations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Dashboard!$B$59:$K$59</c:f>
              <c:strCache>
                <c:ptCount val="8"/>
                <c:pt idx="0">
                  <c:v> 2019/20 </c:v>
                </c:pt>
                <c:pt idx="1">
                  <c:v> 2020/21 </c:v>
                </c:pt>
                <c:pt idx="2">
                  <c:v> 2021/22 </c:v>
                </c:pt>
                <c:pt idx="3">
                  <c:v> 2022/23 </c:v>
                </c:pt>
                <c:pt idx="4">
                  <c:v> 2022/23 </c:v>
                </c:pt>
                <c:pt idx="5">
                  <c:v> 2023 /24 </c:v>
                </c:pt>
                <c:pt idx="6">
                  <c:v> 2024 /25 </c:v>
                </c:pt>
                <c:pt idx="7">
                  <c:v> 2025/26 </c:v>
                </c:pt>
              </c:strCache>
            </c:strRef>
          </c:cat>
          <c:val>
            <c:numRef>
              <c:f>Dashboard!$B$63:$K$63</c:f>
              <c:numCache>
                <c:formatCode>#,,</c:formatCode>
                <c:ptCount val="8"/>
                <c:pt idx="0">
                  <c:v>98588994.030000001</c:v>
                </c:pt>
                <c:pt idx="1">
                  <c:v>79582171.239999995</c:v>
                </c:pt>
                <c:pt idx="2">
                  <c:v>86072499.219999999</c:v>
                </c:pt>
                <c:pt idx="3">
                  <c:v>74775194.557217494</c:v>
                </c:pt>
                <c:pt idx="4">
                  <c:v>134569069.55721748</c:v>
                </c:pt>
                <c:pt idx="5">
                  <c:v>353902476.86349386</c:v>
                </c:pt>
                <c:pt idx="6">
                  <c:v>379558984.72800702</c:v>
                </c:pt>
                <c:pt idx="7">
                  <c:v>304614091.14981914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90-42C6-AFA6-4200376FA05B}"/>
            </c:ext>
          </c:extLst>
        </c:ser>
        <c:ser>
          <c:idx val="3"/>
          <c:order val="3"/>
          <c:tx>
            <c:strRef>
              <c:f>Dashboard!$A$64</c:f>
              <c:strCache>
                <c:ptCount val="1"/>
                <c:pt idx="0">
                  <c:v>Space Science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Dashboard!$B$59:$K$59</c:f>
              <c:strCache>
                <c:ptCount val="8"/>
                <c:pt idx="0">
                  <c:v> 2019/20 </c:v>
                </c:pt>
                <c:pt idx="1">
                  <c:v> 2020/21 </c:v>
                </c:pt>
                <c:pt idx="2">
                  <c:v> 2021/22 </c:v>
                </c:pt>
                <c:pt idx="3">
                  <c:v> 2022/23 </c:v>
                </c:pt>
                <c:pt idx="4">
                  <c:v> 2022/23 </c:v>
                </c:pt>
                <c:pt idx="5">
                  <c:v> 2023 /24 </c:v>
                </c:pt>
                <c:pt idx="6">
                  <c:v> 2024 /25 </c:v>
                </c:pt>
                <c:pt idx="7">
                  <c:v> 2025/26 </c:v>
                </c:pt>
              </c:strCache>
            </c:strRef>
          </c:cat>
          <c:val>
            <c:numRef>
              <c:f>Dashboard!$B$64:$K$64</c:f>
              <c:numCache>
                <c:formatCode>#,,</c:formatCode>
                <c:ptCount val="8"/>
                <c:pt idx="0">
                  <c:v>57260629.550000004</c:v>
                </c:pt>
                <c:pt idx="1">
                  <c:v>62984425.329999998</c:v>
                </c:pt>
                <c:pt idx="2">
                  <c:v>91625604.039999992</c:v>
                </c:pt>
                <c:pt idx="3">
                  <c:v>79663632.219999999</c:v>
                </c:pt>
                <c:pt idx="4">
                  <c:v>122910103.22</c:v>
                </c:pt>
                <c:pt idx="5">
                  <c:v>23563833.135153916</c:v>
                </c:pt>
                <c:pt idx="6">
                  <c:v>24251376.186000004</c:v>
                </c:pt>
                <c:pt idx="7">
                  <c:v>25272463.256732799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090-42C6-AFA6-4200376FA05B}"/>
            </c:ext>
          </c:extLst>
        </c:ser>
        <c:ser>
          <c:idx val="4"/>
          <c:order val="4"/>
          <c:tx>
            <c:strRef>
              <c:f>Dashboard!$A$65</c:f>
              <c:strCache>
                <c:ptCount val="1"/>
                <c:pt idx="0">
                  <c:v>Space Engineering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Dashboard!$B$59:$K$59</c:f>
              <c:strCache>
                <c:ptCount val="8"/>
                <c:pt idx="0">
                  <c:v> 2019/20 </c:v>
                </c:pt>
                <c:pt idx="1">
                  <c:v> 2020/21 </c:v>
                </c:pt>
                <c:pt idx="2">
                  <c:v> 2021/22 </c:v>
                </c:pt>
                <c:pt idx="3">
                  <c:v> 2022/23 </c:v>
                </c:pt>
                <c:pt idx="4">
                  <c:v> 2022/23 </c:v>
                </c:pt>
                <c:pt idx="5">
                  <c:v> 2023 /24 </c:v>
                </c:pt>
                <c:pt idx="6">
                  <c:v> 2024 /25 </c:v>
                </c:pt>
                <c:pt idx="7">
                  <c:v> 2025/26 </c:v>
                </c:pt>
              </c:strCache>
            </c:strRef>
          </c:cat>
          <c:val>
            <c:numRef>
              <c:f>Dashboard!$B$65:$K$65</c:f>
              <c:numCache>
                <c:formatCode>#,,</c:formatCode>
                <c:ptCount val="8"/>
                <c:pt idx="0">
                  <c:v>6160468</c:v>
                </c:pt>
                <c:pt idx="1">
                  <c:v>7923395.1800000006</c:v>
                </c:pt>
                <c:pt idx="2">
                  <c:v>17339769</c:v>
                </c:pt>
                <c:pt idx="3">
                  <c:v>28997724.97958345</c:v>
                </c:pt>
                <c:pt idx="4">
                  <c:v>88639413.689583451</c:v>
                </c:pt>
                <c:pt idx="5">
                  <c:v>563709244.00350761</c:v>
                </c:pt>
                <c:pt idx="6">
                  <c:v>364996612.94393748</c:v>
                </c:pt>
                <c:pt idx="7">
                  <c:v>82640141.511025906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90-42C6-AFA6-4200376FA0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27445936"/>
        <c:axId val="327448016"/>
      </c:barChart>
      <c:lineChart>
        <c:grouping val="standard"/>
        <c:varyColors val="0"/>
        <c:ser>
          <c:idx val="5"/>
          <c:order val="5"/>
          <c:tx>
            <c:strRef>
              <c:f>Dashboard!$A$66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Dashboard!$B$59:$K$59</c:f>
              <c:strCache>
                <c:ptCount val="8"/>
                <c:pt idx="0">
                  <c:v> 2019/20 </c:v>
                </c:pt>
                <c:pt idx="1">
                  <c:v> 2020/21 </c:v>
                </c:pt>
                <c:pt idx="2">
                  <c:v> 2021/22 </c:v>
                </c:pt>
                <c:pt idx="3">
                  <c:v> 2022/23 </c:v>
                </c:pt>
                <c:pt idx="4">
                  <c:v> 2022/23 </c:v>
                </c:pt>
                <c:pt idx="5">
                  <c:v> 2023 /24 </c:v>
                </c:pt>
                <c:pt idx="6">
                  <c:v> 2024 /25 </c:v>
                </c:pt>
                <c:pt idx="7">
                  <c:v> 2025/26 </c:v>
                </c:pt>
              </c:strCache>
            </c:strRef>
          </c:cat>
          <c:val>
            <c:numRef>
              <c:f>Dashboard!$B$66:$K$66</c:f>
              <c:numCache>
                <c:formatCode>#,,</c:formatCode>
                <c:ptCount val="8"/>
                <c:pt idx="0">
                  <c:v>316979933.95999998</c:v>
                </c:pt>
                <c:pt idx="1">
                  <c:v>282536397.10999995</c:v>
                </c:pt>
                <c:pt idx="2">
                  <c:v>332775121.77999997</c:v>
                </c:pt>
                <c:pt idx="3">
                  <c:v>326712537.9125455</c:v>
                </c:pt>
                <c:pt idx="4">
                  <c:v>563430103.3525455</c:v>
                </c:pt>
                <c:pt idx="5">
                  <c:v>1114316043.9130001</c:v>
                </c:pt>
                <c:pt idx="6">
                  <c:v>903465552.52289462</c:v>
                </c:pt>
                <c:pt idx="7">
                  <c:v>534307098.39311761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C090-42C6-AFA6-4200376FA0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7445936"/>
        <c:axId val="327448016"/>
      </c:lineChart>
      <c:catAx>
        <c:axId val="32744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448016"/>
        <c:crosses val="autoZero"/>
        <c:auto val="1"/>
        <c:lblAlgn val="ctr"/>
        <c:lblOffset val="100"/>
        <c:noMultiLvlLbl val="0"/>
      </c:catAx>
      <c:valAx>
        <c:axId val="327448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445936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MTEF:</a:t>
            </a:r>
            <a:r>
              <a:rPr lang="en-US" baseline="0"/>
              <a:t> Expenditure Estimates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Dashboard!$A$45</c:f>
              <c:strCache>
                <c:ptCount val="1"/>
                <c:pt idx="0">
                  <c:v>Compensation of Employees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Dashboard!$B$43:$K$43</c:f>
              <c:strCache>
                <c:ptCount val="8"/>
                <c:pt idx="0">
                  <c:v> 2019/20 </c:v>
                </c:pt>
                <c:pt idx="1">
                  <c:v> 2020/21 </c:v>
                </c:pt>
                <c:pt idx="2">
                  <c:v> 2021/22 </c:v>
                </c:pt>
                <c:pt idx="3">
                  <c:v> 2022/23 </c:v>
                </c:pt>
                <c:pt idx="4">
                  <c:v> 2022/23 </c:v>
                </c:pt>
                <c:pt idx="5">
                  <c:v> 2023 /24 </c:v>
                </c:pt>
                <c:pt idx="6">
                  <c:v> 2024 /25 </c:v>
                </c:pt>
                <c:pt idx="7">
                  <c:v> 2025/26 </c:v>
                </c:pt>
              </c:strCache>
            </c:strRef>
          </c:cat>
          <c:val>
            <c:numRef>
              <c:f>Dashboard!$B$45:$K$45</c:f>
              <c:numCache>
                <c:formatCode>#,,</c:formatCode>
                <c:ptCount val="8"/>
                <c:pt idx="0">
                  <c:v>125100689.29000001</c:v>
                </c:pt>
                <c:pt idx="1">
                  <c:v>130543991.71000001</c:v>
                </c:pt>
                <c:pt idx="2">
                  <c:v>153097209.38</c:v>
                </c:pt>
                <c:pt idx="3">
                  <c:v>181409949.44876704</c:v>
                </c:pt>
                <c:pt idx="4">
                  <c:v>174580338.44876704</c:v>
                </c:pt>
                <c:pt idx="5">
                  <c:v>197707411.40519461</c:v>
                </c:pt>
                <c:pt idx="6">
                  <c:v>260154332.33309516</c:v>
                </c:pt>
                <c:pt idx="7">
                  <c:v>266550924.70148364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5E-4A87-A369-E59B430CCA17}"/>
            </c:ext>
          </c:extLst>
        </c:ser>
        <c:ser>
          <c:idx val="1"/>
          <c:order val="1"/>
          <c:tx>
            <c:strRef>
              <c:f>Dashboard!$A$46</c:f>
              <c:strCache>
                <c:ptCount val="1"/>
                <c:pt idx="0">
                  <c:v>Goods and services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Dashboard!$B$43:$K$43</c:f>
              <c:strCache>
                <c:ptCount val="8"/>
                <c:pt idx="0">
                  <c:v> 2019/20 </c:v>
                </c:pt>
                <c:pt idx="1">
                  <c:v> 2020/21 </c:v>
                </c:pt>
                <c:pt idx="2">
                  <c:v> 2021/22 </c:v>
                </c:pt>
                <c:pt idx="3">
                  <c:v> 2022/23 </c:v>
                </c:pt>
                <c:pt idx="4">
                  <c:v> 2022/23 </c:v>
                </c:pt>
                <c:pt idx="5">
                  <c:v> 2023 /24 </c:v>
                </c:pt>
                <c:pt idx="6">
                  <c:v> 2024 /25 </c:v>
                </c:pt>
                <c:pt idx="7">
                  <c:v> 2025/26 </c:v>
                </c:pt>
              </c:strCache>
            </c:strRef>
          </c:cat>
          <c:val>
            <c:numRef>
              <c:f>Dashboard!$B$46:$K$46</c:f>
              <c:numCache>
                <c:formatCode>#,,</c:formatCode>
                <c:ptCount val="8"/>
                <c:pt idx="0">
                  <c:v>143190314.86999997</c:v>
                </c:pt>
                <c:pt idx="1">
                  <c:v>132558134.36999999</c:v>
                </c:pt>
                <c:pt idx="2">
                  <c:v>145595919.72999999</c:v>
                </c:pt>
                <c:pt idx="3">
                  <c:v>113126183.89413869</c:v>
                </c:pt>
                <c:pt idx="4">
                  <c:v>236271565.2344543</c:v>
                </c:pt>
                <c:pt idx="5">
                  <c:v>158541923.80901983</c:v>
                </c:pt>
                <c:pt idx="6">
                  <c:v>236494228.65543023</c:v>
                </c:pt>
                <c:pt idx="7">
                  <c:v>238138160.74648175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5E-4A87-A369-E59B430CCA17}"/>
            </c:ext>
          </c:extLst>
        </c:ser>
        <c:ser>
          <c:idx val="2"/>
          <c:order val="2"/>
          <c:tx>
            <c:strRef>
              <c:f>Dashboard!$A$47</c:f>
              <c:strCache>
                <c:ptCount val="1"/>
                <c:pt idx="0">
                  <c:v>Capital Expenditure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Dashboard!$B$43:$K$43</c:f>
              <c:strCache>
                <c:ptCount val="8"/>
                <c:pt idx="0">
                  <c:v> 2019/20 </c:v>
                </c:pt>
                <c:pt idx="1">
                  <c:v> 2020/21 </c:v>
                </c:pt>
                <c:pt idx="2">
                  <c:v> 2021/22 </c:v>
                </c:pt>
                <c:pt idx="3">
                  <c:v> 2022/23 </c:v>
                </c:pt>
                <c:pt idx="4">
                  <c:v> 2022/23 </c:v>
                </c:pt>
                <c:pt idx="5">
                  <c:v> 2023 /24 </c:v>
                </c:pt>
                <c:pt idx="6">
                  <c:v> 2024 /25 </c:v>
                </c:pt>
                <c:pt idx="7">
                  <c:v> 2025/26 </c:v>
                </c:pt>
              </c:strCache>
            </c:strRef>
          </c:cat>
          <c:val>
            <c:numRef>
              <c:f>Dashboard!$B$47:$K$47</c:f>
              <c:numCache>
                <c:formatCode>#,,</c:formatCode>
                <c:ptCount val="8"/>
                <c:pt idx="0">
                  <c:v>40363042.969999991</c:v>
                </c:pt>
                <c:pt idx="1">
                  <c:v>15140672.299999999</c:v>
                </c:pt>
                <c:pt idx="2">
                  <c:v>26502601.089999996</c:v>
                </c:pt>
                <c:pt idx="3">
                  <c:v>32176404.672436498</c:v>
                </c:pt>
                <c:pt idx="4">
                  <c:v>152578199.76131251</c:v>
                </c:pt>
                <c:pt idx="5">
                  <c:v>758066708.42499995</c:v>
                </c:pt>
                <c:pt idx="6">
                  <c:v>406816989.6899125</c:v>
                </c:pt>
                <c:pt idx="7">
                  <c:v>29618012.431113329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5E-4A87-A369-E59B430CCA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471265632"/>
        <c:axId val="1471262304"/>
      </c:barChart>
      <c:lineChart>
        <c:grouping val="standard"/>
        <c:varyColors val="0"/>
        <c:ser>
          <c:idx val="3"/>
          <c:order val="3"/>
          <c:tx>
            <c:strRef>
              <c:f>Dashboard!$A$48</c:f>
              <c:strCache>
                <c:ptCount val="1"/>
                <c:pt idx="0">
                  <c:v>Total Expenditure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Dashboard!$B$43:$K$43</c:f>
              <c:strCache>
                <c:ptCount val="8"/>
                <c:pt idx="0">
                  <c:v> 2019/20 </c:v>
                </c:pt>
                <c:pt idx="1">
                  <c:v> 2020/21 </c:v>
                </c:pt>
                <c:pt idx="2">
                  <c:v> 2021/22 </c:v>
                </c:pt>
                <c:pt idx="3">
                  <c:v> 2022/23 </c:v>
                </c:pt>
                <c:pt idx="4">
                  <c:v> 2022/23 </c:v>
                </c:pt>
                <c:pt idx="5">
                  <c:v> 2023 /24 </c:v>
                </c:pt>
                <c:pt idx="6">
                  <c:v> 2024 /25 </c:v>
                </c:pt>
                <c:pt idx="7">
                  <c:v> 2025/26 </c:v>
                </c:pt>
              </c:strCache>
            </c:strRef>
          </c:cat>
          <c:val>
            <c:numRef>
              <c:f>Dashboard!$B$48:$K$48</c:f>
              <c:numCache>
                <c:formatCode>#,,</c:formatCode>
                <c:ptCount val="8"/>
                <c:pt idx="0">
                  <c:v>308654047.12999994</c:v>
                </c:pt>
                <c:pt idx="1">
                  <c:v>278242798.38</c:v>
                </c:pt>
                <c:pt idx="2">
                  <c:v>325195730.19999999</c:v>
                </c:pt>
                <c:pt idx="3">
                  <c:v>326712538.01534224</c:v>
                </c:pt>
                <c:pt idx="4">
                  <c:v>563430103.44453382</c:v>
                </c:pt>
                <c:pt idx="5">
                  <c:v>1114316043.6392145</c:v>
                </c:pt>
                <c:pt idx="6">
                  <c:v>903465550.67843795</c:v>
                </c:pt>
                <c:pt idx="7">
                  <c:v>534307097.87907869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015E-4A87-A369-E59B430CCA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71265632"/>
        <c:axId val="1471262304"/>
      </c:lineChart>
      <c:catAx>
        <c:axId val="1471265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1262304"/>
        <c:crosses val="autoZero"/>
        <c:auto val="1"/>
        <c:lblAlgn val="ctr"/>
        <c:lblOffset val="100"/>
        <c:noMultiLvlLbl val="0"/>
      </c:catAx>
      <c:valAx>
        <c:axId val="1471262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1265632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 sz="1400">
                <a:solidFill>
                  <a:schemeClr val="tx1"/>
                </a:solidFill>
              </a:rPr>
              <a:t>ENGINEER</a:t>
            </a:r>
          </a:p>
        </c:rich>
      </c:tx>
      <c:layout>
        <c:manualLayout>
          <c:xMode val="edge"/>
          <c:yMode val="edge"/>
          <c:x val="0.34121551096849612"/>
          <c:y val="9.1206933450537833E-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No. of</c:v>
                </c:pt>
              </c:strCache>
            </c:strRef>
          </c:tx>
          <c:dPt>
            <c:idx val="0"/>
            <c:bubble3D val="0"/>
            <c:spPr>
              <a:solidFill>
                <a:srgbClr val="FF339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399-4D53-9713-5EC022AFE2A5}"/>
              </c:ext>
            </c:extLst>
          </c:dPt>
          <c:dPt>
            <c:idx val="1"/>
            <c:bubble3D val="0"/>
            <c:spPr>
              <a:solidFill>
                <a:srgbClr val="216EC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399-4D53-9713-5EC022AFE2A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B6A6A76B-EA9E-407E-ABCB-EA332FA65EAA}" type="CATEGORYNAME">
                      <a:rPr lang="en-US" sz="1100"/>
                      <a:pPr/>
                      <a:t>[CATEGORY NAME]</a:t>
                    </a:fld>
                    <a:r>
                      <a:rPr lang="en-US" baseline="0"/>
                      <a:t>; </a:t>
                    </a:r>
                    <a:fld id="{10E8EE7C-1661-43C2-97A5-3BECF26BB71B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399-4D53-9713-5EC022AFE2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99-4D53-9713-5EC022AFE2A5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 sz="1400">
                <a:solidFill>
                  <a:schemeClr val="tx1"/>
                </a:solidFill>
              </a:rPr>
              <a:t>TECHNICAL </a:t>
            </a:r>
          </a:p>
        </c:rich>
      </c:tx>
      <c:layout>
        <c:manualLayout>
          <c:xMode val="edge"/>
          <c:yMode val="edge"/>
          <c:x val="0.36431176604529891"/>
          <c:y val="4.083434233796823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No. of</c:v>
                </c:pt>
              </c:strCache>
            </c:strRef>
          </c:tx>
          <c:dPt>
            <c:idx val="0"/>
            <c:bubble3D val="0"/>
            <c:spPr>
              <a:solidFill>
                <a:srgbClr val="FF339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6AC-4569-BD84-4B4032771395}"/>
              </c:ext>
            </c:extLst>
          </c:dPt>
          <c:dPt>
            <c:idx val="1"/>
            <c:bubble3D val="0"/>
            <c:spPr>
              <a:solidFill>
                <a:srgbClr val="216EC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6AC-4569-BD84-4B403277139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1EEB996-F8E0-4820-9A02-F8D446627880}" type="CATEGORYNAME">
                      <a:rPr lang="en-US" sz="1100"/>
                      <a:pPr/>
                      <a:t>[CATEGORY NAME]</a:t>
                    </a:fld>
                    <a:r>
                      <a:rPr lang="en-US" baseline="0"/>
                      <a:t>; </a:t>
                    </a:r>
                    <a:fld id="{A0F45C97-40BB-41DB-80AF-6A7EC3553913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6AC-4569-BD84-4B40327713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</c:v>
                </c:pt>
                <c:pt idx="1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AC-4569-BD84-4B4032771395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D25C9C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63-4526-ABC8-93BCC85729C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63-4526-ABC8-93BCC8572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1551984"/>
        <c:axId val="441552768"/>
      </c:barChart>
      <c:catAx>
        <c:axId val="4415519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1552768"/>
        <c:crosses val="autoZero"/>
        <c:auto val="1"/>
        <c:lblAlgn val="ctr"/>
        <c:lblOffset val="100"/>
        <c:noMultiLvlLbl val="0"/>
      </c:catAx>
      <c:valAx>
        <c:axId val="44155276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41551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2D7EB7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57-42B4-BD71-1DA3039167D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57-42B4-BD71-1DA3039167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1526112"/>
        <c:axId val="441521800"/>
      </c:barChart>
      <c:catAx>
        <c:axId val="4415261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1521800"/>
        <c:crosses val="autoZero"/>
        <c:auto val="1"/>
        <c:lblAlgn val="ctr"/>
        <c:lblOffset val="100"/>
        <c:noMultiLvlLbl val="0"/>
      </c:catAx>
      <c:valAx>
        <c:axId val="44152180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41526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Column7</c:v>
                </c:pt>
              </c:strCache>
            </c:strRef>
          </c:tx>
          <c:spPr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dPt>
            <c:idx val="0"/>
            <c:bubble3D val="0"/>
            <c:spPr>
              <a:solidFill>
                <a:srgbClr val="0070C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contourClr>
                  <a:schemeClr val="tx1">
                    <a:lumMod val="95000"/>
                    <a:lumOff val="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9EE-4BF4-BFB2-8CCD82DC5204}"/>
              </c:ext>
            </c:extLst>
          </c:dPt>
          <c:dPt>
            <c:idx val="1"/>
            <c:bubble3D val="0"/>
            <c:spPr>
              <a:solidFill>
                <a:srgbClr val="ED1263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contourClr>
                  <a:schemeClr val="tx1">
                    <a:lumMod val="95000"/>
                    <a:lumOff val="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9EE-4BF4-BFB2-8CCD82DC5204}"/>
              </c:ext>
            </c:extLst>
          </c:dPt>
          <c:dPt>
            <c:idx val="2"/>
            <c:bubble3D val="0"/>
            <c:spPr>
              <a:solidFill>
                <a:srgbClr val="3DD7C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contourClr>
                  <a:schemeClr val="tx1">
                    <a:lumMod val="95000"/>
                    <a:lumOff val="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9EE-4BF4-BFB2-8CCD82DC5204}"/>
              </c:ext>
            </c:extLst>
          </c:dPt>
          <c:dPt>
            <c:idx val="3"/>
            <c:bubble3D val="0"/>
            <c:spPr>
              <a:solidFill>
                <a:srgbClr val="300E5E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contourClr>
                  <a:schemeClr val="tx1">
                    <a:lumMod val="95000"/>
                    <a:lumOff val="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9EE-4BF4-BFB2-8CCD82DC5204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contourClr>
                  <a:schemeClr val="tx1">
                    <a:lumMod val="95000"/>
                    <a:lumOff val="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9EE-4BF4-BFB2-8CCD82DC5204}"/>
              </c:ext>
            </c:extLst>
          </c:dPt>
          <c:dLbls>
            <c:dLbl>
              <c:idx val="4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477045908183633"/>
                      <c:h val="0.141991038806524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9EE-4BF4-BFB2-8CCD82DC5204}"/>
                </c:ext>
              </c:extLst>
            </c:dLbl>
            <c:spPr>
              <a:solidFill>
                <a:schemeClr val="bg1">
                  <a:alpha val="5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African: 132</c:v>
                </c:pt>
                <c:pt idx="1">
                  <c:v>Coloured: 18</c:v>
                </c:pt>
                <c:pt idx="2">
                  <c:v>Indian: 13</c:v>
                </c:pt>
                <c:pt idx="3">
                  <c:v>White: 47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62.857142857142854</c:v>
                </c:pt>
                <c:pt idx="1">
                  <c:v>8.5714285714285712</c:v>
                </c:pt>
                <c:pt idx="2">
                  <c:v>6.1904761904761907</c:v>
                </c:pt>
                <c:pt idx="3">
                  <c:v>22.380952380952383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9EE-4BF4-BFB2-8CCD82DC520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12700" cap="flat" cmpd="sng" algn="ctr">
          <a:noFill/>
          <a:prstDash val="solid"/>
          <a:miter lim="800000"/>
        </a:ln>
        <a:effectLst/>
      </c:spPr>
    </c:plotArea>
    <c:legend>
      <c:legendPos val="r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2700" cap="flat" cmpd="sng" algn="ctr">
      <a:noFill/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[Chart in Microsoft PowerPoint]Race Job Gender Pivot!PivotTable3</c:name>
    <c:fmtId val="-1"/>
  </c:pivotSource>
  <c:chart>
    <c:title>
      <c:tx>
        <c:rich>
          <a:bodyPr/>
          <a:lstStyle/>
          <a:p>
            <a:pPr>
              <a:defRPr lang="en-ZA" sz="18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ZA"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Workforce Profile by Race, Gender &amp; Job Category</a:t>
            </a:r>
          </a:p>
        </c:rich>
      </c:tx>
      <c:layout>
        <c:manualLayout>
          <c:xMode val="edge"/>
          <c:yMode val="edge"/>
          <c:x val="0.22513674427060254"/>
          <c:y val="7.9459174302963995E-3"/>
        </c:manualLayout>
      </c:layout>
      <c:overlay val="0"/>
    </c:title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marker>
          <c:symbol val="none"/>
        </c:marker>
      </c:pivotFmt>
      <c:pivotFmt>
        <c:idx val="16"/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9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0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1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2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4.2864417419208642E-2"/>
          <c:y val="0.12163267501398391"/>
          <c:w val="0.93894173540910764"/>
          <c:h val="0.693432296372789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'Race Job Gender Pivot'!$B$2:$B$3</c:f>
              <c:strCache>
                <c:ptCount val="1"/>
                <c:pt idx="0">
                  <c:v>Engineer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multiLvlStrRef>
              <c:f>'Race Job Gender Pivot'!$A$4:$A$13</c:f>
              <c:multiLvlStrCache>
                <c:ptCount val="8"/>
                <c:lvl>
                  <c:pt idx="0">
                    <c:v>African</c:v>
                  </c:pt>
                  <c:pt idx="1">
                    <c:v>Coloured</c:v>
                  </c:pt>
                  <c:pt idx="2">
                    <c:v>Indian</c:v>
                  </c:pt>
                  <c:pt idx="3">
                    <c:v>White</c:v>
                  </c:pt>
                  <c:pt idx="4">
                    <c:v>African</c:v>
                  </c:pt>
                  <c:pt idx="5">
                    <c:v>Coloured</c:v>
                  </c:pt>
                  <c:pt idx="6">
                    <c:v>Indian</c:v>
                  </c:pt>
                  <c:pt idx="7">
                    <c:v>White</c:v>
                  </c:pt>
                </c:lvl>
                <c:lvl>
                  <c:pt idx="0">
                    <c:v>Male</c:v>
                  </c:pt>
                  <c:pt idx="4">
                    <c:v>Female</c:v>
                  </c:pt>
                </c:lvl>
              </c:multiLvlStrCache>
            </c:multiLvlStrRef>
          </c:cat>
          <c:val>
            <c:numRef>
              <c:f>'Race Job Gender Pivot'!$B$4:$B$13</c:f>
              <c:numCache>
                <c:formatCode>General</c:formatCode>
                <c:ptCount val="8"/>
                <c:pt idx="0">
                  <c:v>4</c:v>
                </c:pt>
                <c:pt idx="1">
                  <c:v>1</c:v>
                </c:pt>
                <c:pt idx="2">
                  <c:v>2</c:v>
                </c:pt>
                <c:pt idx="3">
                  <c:v>7</c:v>
                </c:pt>
                <c:pt idx="4">
                  <c:v>3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77-457A-9A4B-C7062920B979}"/>
            </c:ext>
          </c:extLst>
        </c:ser>
        <c:ser>
          <c:idx val="1"/>
          <c:order val="1"/>
          <c:tx>
            <c:strRef>
              <c:f>'Race Job Gender Pivot'!$C$2:$C$3</c:f>
              <c:strCache>
                <c:ptCount val="1"/>
                <c:pt idx="0">
                  <c:v>Leadership Senior Managers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multiLvlStrRef>
              <c:f>'Race Job Gender Pivot'!$A$4:$A$13</c:f>
              <c:multiLvlStrCache>
                <c:ptCount val="8"/>
                <c:lvl>
                  <c:pt idx="0">
                    <c:v>African</c:v>
                  </c:pt>
                  <c:pt idx="1">
                    <c:v>Coloured</c:v>
                  </c:pt>
                  <c:pt idx="2">
                    <c:v>Indian</c:v>
                  </c:pt>
                  <c:pt idx="3">
                    <c:v>White</c:v>
                  </c:pt>
                  <c:pt idx="4">
                    <c:v>African</c:v>
                  </c:pt>
                  <c:pt idx="5">
                    <c:v>Coloured</c:v>
                  </c:pt>
                  <c:pt idx="6">
                    <c:v>Indian</c:v>
                  </c:pt>
                  <c:pt idx="7">
                    <c:v>White</c:v>
                  </c:pt>
                </c:lvl>
                <c:lvl>
                  <c:pt idx="0">
                    <c:v>Male</c:v>
                  </c:pt>
                  <c:pt idx="4">
                    <c:v>Female</c:v>
                  </c:pt>
                </c:lvl>
              </c:multiLvlStrCache>
            </c:multiLvlStrRef>
          </c:cat>
          <c:val>
            <c:numRef>
              <c:f>'Race Job Gender Pivot'!$C$4:$C$13</c:f>
              <c:numCache>
                <c:formatCode>General</c:formatCode>
                <c:ptCount val="8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3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77-457A-9A4B-C7062920B979}"/>
            </c:ext>
          </c:extLst>
        </c:ser>
        <c:ser>
          <c:idx val="2"/>
          <c:order val="2"/>
          <c:tx>
            <c:strRef>
              <c:f>'Race Job Gender Pivot'!$D$2:$D$3</c:f>
              <c:strCache>
                <c:ptCount val="1"/>
                <c:pt idx="0">
                  <c:v>Science / Researcher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multiLvlStrRef>
              <c:f>'Race Job Gender Pivot'!$A$4:$A$13</c:f>
              <c:multiLvlStrCache>
                <c:ptCount val="8"/>
                <c:lvl>
                  <c:pt idx="0">
                    <c:v>African</c:v>
                  </c:pt>
                  <c:pt idx="1">
                    <c:v>Coloured</c:v>
                  </c:pt>
                  <c:pt idx="2">
                    <c:v>Indian</c:v>
                  </c:pt>
                  <c:pt idx="3">
                    <c:v>White</c:v>
                  </c:pt>
                  <c:pt idx="4">
                    <c:v>African</c:v>
                  </c:pt>
                  <c:pt idx="5">
                    <c:v>Coloured</c:v>
                  </c:pt>
                  <c:pt idx="6">
                    <c:v>Indian</c:v>
                  </c:pt>
                  <c:pt idx="7">
                    <c:v>White</c:v>
                  </c:pt>
                </c:lvl>
                <c:lvl>
                  <c:pt idx="0">
                    <c:v>Male</c:v>
                  </c:pt>
                  <c:pt idx="4">
                    <c:v>Female</c:v>
                  </c:pt>
                </c:lvl>
              </c:multiLvlStrCache>
            </c:multiLvlStrRef>
          </c:cat>
          <c:val>
            <c:numRef>
              <c:f>'Race Job Gender Pivot'!$D$4:$D$13</c:f>
              <c:numCache>
                <c:formatCode>General</c:formatCode>
                <c:ptCount val="8"/>
                <c:pt idx="0">
                  <c:v>6</c:v>
                </c:pt>
                <c:pt idx="1">
                  <c:v>0</c:v>
                </c:pt>
                <c:pt idx="2">
                  <c:v>2</c:v>
                </c:pt>
                <c:pt idx="3">
                  <c:v>6</c:v>
                </c:pt>
                <c:pt idx="4">
                  <c:v>14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77-457A-9A4B-C7062920B979}"/>
            </c:ext>
          </c:extLst>
        </c:ser>
        <c:ser>
          <c:idx val="3"/>
          <c:order val="3"/>
          <c:tx>
            <c:strRef>
              <c:f>'Race Job Gender Pivot'!$E$2:$E$3</c:f>
              <c:strCache>
                <c:ptCount val="1"/>
                <c:pt idx="0">
                  <c:v>Support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multiLvlStrRef>
              <c:f>'Race Job Gender Pivot'!$A$4:$A$13</c:f>
              <c:multiLvlStrCache>
                <c:ptCount val="8"/>
                <c:lvl>
                  <c:pt idx="0">
                    <c:v>African</c:v>
                  </c:pt>
                  <c:pt idx="1">
                    <c:v>Coloured</c:v>
                  </c:pt>
                  <c:pt idx="2">
                    <c:v>Indian</c:v>
                  </c:pt>
                  <c:pt idx="3">
                    <c:v>White</c:v>
                  </c:pt>
                  <c:pt idx="4">
                    <c:v>African</c:v>
                  </c:pt>
                  <c:pt idx="5">
                    <c:v>Coloured</c:v>
                  </c:pt>
                  <c:pt idx="6">
                    <c:v>Indian</c:v>
                  </c:pt>
                  <c:pt idx="7">
                    <c:v>White</c:v>
                  </c:pt>
                </c:lvl>
                <c:lvl>
                  <c:pt idx="0">
                    <c:v>Male</c:v>
                  </c:pt>
                  <c:pt idx="4">
                    <c:v>Female</c:v>
                  </c:pt>
                </c:lvl>
              </c:multiLvlStrCache>
            </c:multiLvlStrRef>
          </c:cat>
          <c:val>
            <c:numRef>
              <c:f>'Race Job Gender Pivot'!$E$4:$E$13</c:f>
              <c:numCache>
                <c:formatCode>General</c:formatCode>
                <c:ptCount val="8"/>
                <c:pt idx="0">
                  <c:v>22</c:v>
                </c:pt>
                <c:pt idx="1">
                  <c:v>5</c:v>
                </c:pt>
                <c:pt idx="2">
                  <c:v>2</c:v>
                </c:pt>
                <c:pt idx="3">
                  <c:v>8</c:v>
                </c:pt>
                <c:pt idx="4">
                  <c:v>39</c:v>
                </c:pt>
                <c:pt idx="5">
                  <c:v>9</c:v>
                </c:pt>
                <c:pt idx="6">
                  <c:v>3</c:v>
                </c:pt>
                <c:pt idx="7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77-457A-9A4B-C7062920B979}"/>
            </c:ext>
          </c:extLst>
        </c:ser>
        <c:ser>
          <c:idx val="4"/>
          <c:order val="4"/>
          <c:tx>
            <c:strRef>
              <c:f>'Race Job Gender Pivot'!$F$2:$F$3</c:f>
              <c:strCache>
                <c:ptCount val="1"/>
                <c:pt idx="0">
                  <c:v>Technical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multiLvlStrRef>
              <c:f>'Race Job Gender Pivot'!$A$4:$A$13</c:f>
              <c:multiLvlStrCache>
                <c:ptCount val="8"/>
                <c:lvl>
                  <c:pt idx="0">
                    <c:v>African</c:v>
                  </c:pt>
                  <c:pt idx="1">
                    <c:v>Coloured</c:v>
                  </c:pt>
                  <c:pt idx="2">
                    <c:v>Indian</c:v>
                  </c:pt>
                  <c:pt idx="3">
                    <c:v>White</c:v>
                  </c:pt>
                  <c:pt idx="4">
                    <c:v>African</c:v>
                  </c:pt>
                  <c:pt idx="5">
                    <c:v>Coloured</c:v>
                  </c:pt>
                  <c:pt idx="6">
                    <c:v>Indian</c:v>
                  </c:pt>
                  <c:pt idx="7">
                    <c:v>White</c:v>
                  </c:pt>
                </c:lvl>
                <c:lvl>
                  <c:pt idx="0">
                    <c:v>Male</c:v>
                  </c:pt>
                  <c:pt idx="4">
                    <c:v>Female</c:v>
                  </c:pt>
                </c:lvl>
              </c:multiLvlStrCache>
            </c:multiLvlStrRef>
          </c:cat>
          <c:val>
            <c:numRef>
              <c:f>'Race Job Gender Pivot'!$F$4:$F$13</c:f>
              <c:numCache>
                <c:formatCode>General</c:formatCode>
                <c:ptCount val="8"/>
                <c:pt idx="0">
                  <c:v>26</c:v>
                </c:pt>
                <c:pt idx="1">
                  <c:v>3</c:v>
                </c:pt>
                <c:pt idx="2">
                  <c:v>3</c:v>
                </c:pt>
                <c:pt idx="3">
                  <c:v>9</c:v>
                </c:pt>
                <c:pt idx="4">
                  <c:v>14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77-457A-9A4B-C7062920B9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32773760"/>
        <c:axId val="132775296"/>
      </c:barChart>
      <c:catAx>
        <c:axId val="13277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132775296"/>
        <c:crosses val="autoZero"/>
        <c:auto val="1"/>
        <c:lblAlgn val="ctr"/>
        <c:lblOffset val="100"/>
        <c:noMultiLvlLbl val="0"/>
      </c:catAx>
      <c:valAx>
        <c:axId val="13277529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132773760"/>
        <c:crosses val="autoZero"/>
        <c:crossBetween val="between"/>
      </c:valAx>
    </c:plotArea>
    <c:legend>
      <c:legendPos val="b"/>
      <c:overlay val="0"/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ln w="3175">
      <a:noFill/>
    </a:ln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/>
              <a:t>Total MTEF Revenue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6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1111111111111109E-2"/>
          <c:y val="0.23652777777777778"/>
          <c:w val="0.93888888888888888"/>
          <c:h val="0.6002766841644794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DEE5-4947-B2CF-0DFBB2D6724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shade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DEE5-4947-B2CF-0DFBB2D6724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tint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DEE5-4947-B2CF-0DFBB2D6724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tint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DEE5-4947-B2CF-0DFBB2D67245}"/>
              </c:ext>
            </c:extLst>
          </c:dPt>
          <c:dLbls>
            <c:dLbl>
              <c:idx val="3"/>
              <c:layout>
                <c:manualLayout>
                  <c:x val="0"/>
                  <c:y val="-0.1162503318168920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EE5-4947-B2CF-0DFBB2D672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Dashboard!$A$2:$A$5</c:f>
              <c:strCache>
                <c:ptCount val="4"/>
                <c:pt idx="0">
                  <c:v>Total MTEF Revenue</c:v>
                </c:pt>
                <c:pt idx="1">
                  <c:v>Contract and Other Income</c:v>
                </c:pt>
                <c:pt idx="2">
                  <c:v>Parliamentary Grant Baseline</c:v>
                </c:pt>
                <c:pt idx="3">
                  <c:v>Ring-fenced grants</c:v>
                </c:pt>
              </c:strCache>
            </c:strRef>
          </c:cat>
          <c:val>
            <c:numRef>
              <c:f>Dashboard!$B$2:$B$5</c:f>
              <c:numCache>
                <c:formatCode>0%</c:formatCode>
                <c:ptCount val="4"/>
                <c:pt idx="1">
                  <c:v>8.9359336233136258E-2</c:v>
                </c:pt>
                <c:pt idx="2">
                  <c:v>0.82229543853856568</c:v>
                </c:pt>
                <c:pt idx="3">
                  <c:v>8.8345225228298005E-2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EE5-4947-B2CF-0DFBB2D67245}"/>
            </c:ext>
          </c:extLst>
        </c:ser>
        <c:ser>
          <c:idx val="1"/>
          <c:order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DEE5-4947-B2CF-0DFBB2D6724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shade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DEE5-4947-B2CF-0DFBB2D6724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tint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DEE5-4947-B2CF-0DFBB2D6724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tint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0-DEE5-4947-B2CF-0DFBB2D6724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Dashboard!$A$2:$A$5</c:f>
              <c:strCache>
                <c:ptCount val="4"/>
                <c:pt idx="0">
                  <c:v>Total MTEF Revenue</c:v>
                </c:pt>
                <c:pt idx="1">
                  <c:v>Contract and Other Income</c:v>
                </c:pt>
                <c:pt idx="2">
                  <c:v>Parliamentary Grant Baseline</c:v>
                </c:pt>
                <c:pt idx="3">
                  <c:v>Ring-fenced grants</c:v>
                </c:pt>
              </c:strCache>
            </c:strRef>
          </c:cat>
          <c:val>
            <c:numRef>
              <c:f>Dashboard!$C$2:$C$5</c:f>
              <c:numCache>
                <c:formatCode>_ * #\ ##0_ ;_ * \-#\ ##0_ ;_ * "-"??_ ;_ @_ </c:formatCode>
                <c:ptCount val="4"/>
                <c:pt idx="1">
                  <c:v>99574542.038000003</c:v>
                </c:pt>
                <c:pt idx="2">
                  <c:v>916297000</c:v>
                </c:pt>
                <c:pt idx="3">
                  <c:v>98444501.875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DEE5-4947-B2CF-0DFBB2D6724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600" b="0" i="0" u="none" strike="noStrike" kern="1200" spc="0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600" b="1"/>
              <a:t>Total MTEF Expenditure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00" b="0" i="0" u="none" strike="noStrike" kern="1200" spc="0" baseline="0">
              <a:solidFill>
                <a:schemeClr val="tx2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6D6-4EC0-A75F-CDD3E89AE836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6D6-4EC0-A75F-CDD3E89AE836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6D6-4EC0-A75F-CDD3E89AE836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6D6-4EC0-A75F-CDD3E89AE836}"/>
              </c:ext>
            </c:extLst>
          </c:dPt>
          <c:dLbls>
            <c:dLbl>
              <c:idx val="0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D6-4EC0-A75F-CDD3E89AE836}"/>
                </c:ext>
              </c:extLst>
            </c:dLbl>
            <c:dLbl>
              <c:idx val="1"/>
              <c:layout>
                <c:manualLayout>
                  <c:x val="-1.5037174279957509E-2"/>
                  <c:y val="-9.0860211207340141E-2"/>
                </c:manualLayout>
              </c:layout>
              <c:tx>
                <c:rich>
                  <a:bodyPr/>
                  <a:lstStyle/>
                  <a:p>
                    <a:fld id="{176F6EE0-79BC-45C8-9281-1765F531FB78}" type="CATEGORYNAME">
                      <a:rPr lang="en-US"/>
                      <a:pPr/>
                      <a:t>[CATEGORY NAME]</a:t>
                    </a:fld>
                    <a:r>
                      <a:rPr lang="en-US"/>
                      <a:t> </a:t>
                    </a:r>
                    <a:fld id="{A960C381-A033-41F1-9BB5-54590D590A3D}" type="PERCENTAGE">
                      <a:rPr lang="en-US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179994285118892"/>
                      <c:h val="0.19548923903610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6D6-4EC0-A75F-CDD3E89AE836}"/>
                </c:ext>
              </c:extLst>
            </c:dLbl>
            <c:dLbl>
              <c:idx val="2"/>
              <c:layout>
                <c:manualLayout>
                  <c:x val="-3.5086528351809344E-2"/>
                  <c:y val="0.1188171992711371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D6-4EC0-A75F-CDD3E89AE836}"/>
                </c:ext>
              </c:extLst>
            </c:dLbl>
            <c:dLbl>
              <c:idx val="3"/>
              <c:layout>
                <c:manualLayout>
                  <c:x val="2.2555625369020293E-2"/>
                  <c:y val="-0.32499998624163973"/>
                </c:manualLayout>
              </c:layout>
              <c:tx>
                <c:rich>
                  <a:bodyPr/>
                  <a:lstStyle/>
                  <a:p>
                    <a:fld id="{6E9B1C87-4CA0-47F2-84F1-E4D9AD6F7D85}" type="CATEGORYNAME">
                      <a:rPr lang="en-US"/>
                      <a:pPr/>
                      <a:t>[CATEGORY NAME]</a:t>
                    </a:fld>
                    <a:r>
                      <a:rPr lang="en-US"/>
                      <a:t> </a:t>
                    </a:r>
                    <a:fld id="{3430EC32-A388-494E-B94E-236AFE5F2DBB}" type="PERCENTAGE">
                      <a:rPr lang="en-US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6D6-4EC0-A75F-CDD3E89AE8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chemeClr val="tx2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Dashboard!$A$7:$A$10</c:f>
              <c:strCache>
                <c:ptCount val="4"/>
                <c:pt idx="0">
                  <c:v>Total MTEF Expenditure</c:v>
                </c:pt>
                <c:pt idx="1">
                  <c:v>Compensation of Employees</c:v>
                </c:pt>
                <c:pt idx="2">
                  <c:v>Goods and Services</c:v>
                </c:pt>
                <c:pt idx="3">
                  <c:v>Capital Expenditure</c:v>
                </c:pt>
              </c:strCache>
            </c:strRef>
          </c:cat>
          <c:val>
            <c:numRef>
              <c:f>Dashboard!$B$7:$B$10</c:f>
              <c:numCache>
                <c:formatCode>0%</c:formatCode>
                <c:ptCount val="4"/>
                <c:pt idx="1">
                  <c:v>0.17742489891782165</c:v>
                </c:pt>
                <c:pt idx="2">
                  <c:v>0.1422773410775296</c:v>
                </c:pt>
                <c:pt idx="3">
                  <c:v>0.6802977600046487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6D6-4EC0-A75F-CDD3E89AE836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A6D6-4EC0-A75F-CDD3E89AE836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A6D6-4EC0-A75F-CDD3E89AE836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A6D6-4EC0-A75F-CDD3E89AE836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A6D6-4EC0-A75F-CDD3E89AE83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chemeClr val="tx2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Dashboard!$A$7:$A$10</c:f>
              <c:strCache>
                <c:ptCount val="4"/>
                <c:pt idx="0">
                  <c:v>Total MTEF Expenditure</c:v>
                </c:pt>
                <c:pt idx="1">
                  <c:v>Compensation of Employees</c:v>
                </c:pt>
                <c:pt idx="2">
                  <c:v>Goods and Services</c:v>
                </c:pt>
                <c:pt idx="3">
                  <c:v>Capital Expenditure</c:v>
                </c:pt>
              </c:strCache>
            </c:strRef>
          </c:cat>
          <c:val>
            <c:numRef>
              <c:f>Dashboard!$C$7:$C$10</c:f>
              <c:numCache>
                <c:formatCode>_ * #\ ##0_ ;_ * \-#\ ##0_ ;_ * "-"??_ ;_ @_ </c:formatCode>
                <c:ptCount val="4"/>
                <c:pt idx="1">
                  <c:v>197707411.40519458</c:v>
                </c:pt>
                <c:pt idx="2">
                  <c:v>158541923.80901986</c:v>
                </c:pt>
                <c:pt idx="3">
                  <c:v>758066708.42499995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D6-4EC0-A75F-CDD3E89AE83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 sz="900" b="0" i="0" u="none" strike="noStrike" kern="1200" baseline="0">
          <a:solidFill>
            <a:schemeClr val="tx2"/>
          </a:solidFill>
          <a:latin typeface="Century Gothic" panose="020B0502020202020204" pitchFamily="34" charset="0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0.42349</cdr:x>
      <cdr:y>0.81254</cdr:y>
    </cdr:from>
    <cdr:to>
      <cdr:x>0.49575</cdr:x>
      <cdr:y>0.97029</cdr:y>
    </cdr:to>
    <cdr:sp macro="" textlink="">
      <cdr:nvSpPr>
        <cdr:cNvPr id="2" name="Flowchart: Delay 1">
          <a:extLst xmlns:a="http://schemas.openxmlformats.org/drawingml/2006/main">
            <a:ext uri="{FF2B5EF4-FFF2-40B4-BE49-F238E27FC236}">
              <a16:creationId xmlns:a16="http://schemas.microsoft.com/office/drawing/2014/main" id="{9260E920-0D13-636B-A758-4A218529A560}"/>
            </a:ext>
          </a:extLst>
        </cdr:cNvPr>
        <cdr:cNvSpPr/>
      </cdr:nvSpPr>
      <cdr:spPr>
        <a:xfrm xmlns:a="http://schemas.openxmlformats.org/drawingml/2006/main" rot="5400000">
          <a:off x="1194144" y="2327485"/>
          <a:ext cx="431501" cy="221663"/>
        </a:xfrm>
        <a:prstGeom xmlns:a="http://schemas.openxmlformats.org/drawingml/2006/main" prst="flowChartDelay">
          <a:avLst/>
        </a:prstGeom>
        <a:solidFill xmlns:a="http://schemas.openxmlformats.org/drawingml/2006/main">
          <a:srgbClr val="1C4F72"/>
        </a:solidFill>
        <a:ln xmlns:a="http://schemas.openxmlformats.org/drawingml/2006/main">
          <a:solidFill>
            <a:srgbClr val="1C4F7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ZA" dirty="0"/>
        </a:p>
      </cdr:txBody>
    </cdr:sp>
  </cdr:relSizeAnchor>
  <cdr:relSizeAnchor xmlns:cdr="http://schemas.openxmlformats.org/drawingml/2006/chartDrawing">
    <cdr:from>
      <cdr:x>0.50535</cdr:x>
      <cdr:y>0.80842</cdr:y>
    </cdr:from>
    <cdr:to>
      <cdr:x>0.57998</cdr:x>
      <cdr:y>1</cdr:y>
    </cdr:to>
    <cdr:sp macro="" textlink="">
      <cdr:nvSpPr>
        <cdr:cNvPr id="3" name="Flowchart: Delay 2">
          <a:extLst xmlns:a="http://schemas.openxmlformats.org/drawingml/2006/main">
            <a:ext uri="{FF2B5EF4-FFF2-40B4-BE49-F238E27FC236}">
              <a16:creationId xmlns:a16="http://schemas.microsoft.com/office/drawing/2014/main" id="{9260E920-0D13-636B-A758-4A218529A560}"/>
            </a:ext>
          </a:extLst>
        </cdr:cNvPr>
        <cdr:cNvSpPr/>
      </cdr:nvSpPr>
      <cdr:spPr>
        <a:xfrm xmlns:a="http://schemas.openxmlformats.org/drawingml/2006/main" rot="5400000">
          <a:off x="1402614" y="2358854"/>
          <a:ext cx="524041" cy="228945"/>
        </a:xfrm>
        <a:prstGeom xmlns:a="http://schemas.openxmlformats.org/drawingml/2006/main" prst="flowChartDelay">
          <a:avLst/>
        </a:prstGeom>
        <a:solidFill xmlns:a="http://schemas.openxmlformats.org/drawingml/2006/main">
          <a:srgbClr val="1C4F72"/>
        </a:solidFill>
        <a:ln xmlns:a="http://schemas.openxmlformats.org/drawingml/2006/main">
          <a:solidFill>
            <a:srgbClr val="1C4F7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ZA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226E7-6B38-4730-AA24-A0EF76844DD2}" type="datetimeFigureOut">
              <a:rPr lang="en-ZA" smtClean="0"/>
              <a:t>2023/04/11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40E8C-22C5-4824-A39A-F4EA1466CE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99061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32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6530C-F501-43C9-97F8-8B74A2810055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76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56530C-F501-43C9-97F8-8B74A2810055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263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13A4-9531-4B57-9D65-9509BEEBC83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98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13A4-9531-4B57-9D65-9509BEEBC83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16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40E8C-22C5-4824-A39A-F4EA1466CEC1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36779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530C-F501-43C9-97F8-8B74A2810055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71059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40E8C-22C5-4824-A39A-F4EA1466CEC1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26810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40E8C-22C5-4824-A39A-F4EA1466CEC1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76942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40E8C-22C5-4824-A39A-F4EA1466CEC1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68430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40669-8DAD-4857-8E5F-7366195FD616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4599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40669-8DAD-4857-8E5F-7366195FD616}" type="slidenum">
              <a:rPr lang="en-ZA" smtClean="0"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7682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40669-8DAD-4857-8E5F-7366195FD616}" type="slidenum">
              <a:rPr lang="en-ZA" smtClean="0"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16760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3B6DB-EC33-36D8-36BD-7526EB8CB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9702" y="2187897"/>
            <a:ext cx="7394098" cy="10064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EE54B1-BD99-38E4-8DB0-15473378BA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9702" y="3286448"/>
            <a:ext cx="7394098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2BF2A-0D7D-03D4-3F25-F90604CA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5312A-F4B7-414D-9878-08F2299D67C1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C1D5E-F977-4CB7-5875-160C4FE51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AA45D-12E2-F7EE-B6A2-799B0A48D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97D3E7C-B050-3831-CF8F-DCC38957CEB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-1"/>
            <a:ext cx="12192000" cy="56671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94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1A5AB-DFA6-0D87-F85E-9E6D9CB30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74ED58-F9BF-AD23-0FD4-5BB354CB5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84B8-61B1-4595-BF8F-10A7368D8E8A}" type="datetime1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90626-BF35-F9F2-ECAE-4745C342B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080C3E-F9D6-EFC8-7153-025B8D0D8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3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5E514F-687A-96C5-AE51-6606F3C40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A3EEF-A9EB-4C7D-9132-D391C0EE3C17}" type="datetime1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A6224-0208-2828-39E3-11994FD2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4C481-68BB-78A6-521B-669CFC3C6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08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5E514F-687A-96C5-AE51-6606F3C40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2C4E0-F484-456C-8EA1-062EEF5A2594}" type="datetime1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A6224-0208-2828-39E3-11994FD2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4C481-68BB-78A6-521B-669CFC3C6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2DEDD1C-D02C-F8B9-7A58-488C2BDC1BA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92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9E691-8CAD-AF3C-439C-834117356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3A410-2DC5-9202-9458-0937878C1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67972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CE5C1B-FF6E-72ED-34F2-A15C147FF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0975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EF1362-D641-CCF0-C688-0C39A7719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6F624-1CD7-4759-AE12-068C6FF2A9FD}" type="datetime1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08D56-E151-C89A-98A6-2EB684AEC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17FB5-593F-ED37-2DC0-73988A44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2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FE3DC-627D-864E-8FA0-8D98070C7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86C7F9-B526-5414-332B-B226308B0C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6903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1B2BF8-850A-651B-E8E8-AC2170110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203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BDFE78-6715-3289-A08B-A3CF0215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FE47-D659-4DA3-A047-BF5A4543E084}" type="datetime1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82A9A5-BBF1-1EA9-FC87-5BEE9FA24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D601A-ECA8-825F-105A-462AF81CC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30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C8842-1D1F-8F76-B210-C02050B32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6E19F5-758F-D1FE-43C4-E89D6C1734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382026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62AEB-C0EB-74D2-20B7-0896B0249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EBB1-3D0B-479F-9AE2-D9CA2033926F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ED21D-1AE1-2BB0-6AC6-B628386F3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7C041-5A6D-7824-AEE5-92E18CE4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24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993837-4DBE-314B-E24D-4232CB99BC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33926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CC1594-5578-25A9-0924-8E7847A18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33926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179FC-CC27-4F9F-2C5F-2BAE5C8A9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EB778-05C5-466E-9845-FFC1CDBE1904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DBC04-744F-7443-2828-BD72A67A3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F26B9-C4F5-D044-4419-3CA7EE55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7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2133601"/>
            <a:ext cx="11379200" cy="4359275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000"/>
            </a:lvl1pPr>
            <a:lvl2pPr>
              <a:buClr>
                <a:schemeClr val="accent4"/>
              </a:buClr>
              <a:defRPr sz="1800"/>
            </a:lvl2pPr>
            <a:lvl3pPr>
              <a:buClr>
                <a:schemeClr val="accent4"/>
              </a:buClr>
              <a:defRPr sz="1800"/>
            </a:lvl3pPr>
            <a:lvl4pPr>
              <a:buClr>
                <a:schemeClr val="accent4"/>
              </a:buClr>
              <a:defRPr sz="1800"/>
            </a:lvl4pPr>
            <a:lvl5pPr>
              <a:buClr>
                <a:schemeClr val="accent4"/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6400" y="609600"/>
            <a:ext cx="11379200" cy="86836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001A3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86801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2133601"/>
            <a:ext cx="11379200" cy="4359275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1800"/>
            </a:lvl2pPr>
            <a:lvl3pPr>
              <a:buClr>
                <a:schemeClr val="accent6"/>
              </a:buClr>
              <a:defRPr sz="18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6400" y="609600"/>
            <a:ext cx="11379200" cy="86836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17479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16916" y="0"/>
            <a:ext cx="4437529" cy="6858000"/>
          </a:xfrm>
          <a:custGeom>
            <a:avLst/>
            <a:gdLst>
              <a:gd name="connsiteX0" fmla="*/ 0 w 4437529"/>
              <a:gd name="connsiteY0" fmla="*/ 0 h 6858000"/>
              <a:gd name="connsiteX1" fmla="*/ 4437529 w 4437529"/>
              <a:gd name="connsiteY1" fmla="*/ 0 h 6858000"/>
              <a:gd name="connsiteX2" fmla="*/ 4437529 w 4437529"/>
              <a:gd name="connsiteY2" fmla="*/ 6858000 h 6858000"/>
              <a:gd name="connsiteX3" fmla="*/ 0 w 44375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7529" h="6858000">
                <a:moveTo>
                  <a:pt x="0" y="0"/>
                </a:moveTo>
                <a:lnTo>
                  <a:pt x="4437529" y="0"/>
                </a:lnTo>
                <a:lnTo>
                  <a:pt x="44375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322-8617-4006-B2F4-E8EAE912AFD6}" type="datetime1">
              <a:rPr lang="en-US" smtClean="0"/>
              <a:t>4/11/2023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264448-2F0F-4BCC-9F4B-F57A638C6F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 rot="16200000">
            <a:off x="-1299631" y="3969157"/>
            <a:ext cx="3086100" cy="4868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www.company.com</a:t>
            </a:r>
          </a:p>
        </p:txBody>
      </p:sp>
    </p:spTree>
    <p:extLst>
      <p:ext uri="{BB962C8B-B14F-4D97-AF65-F5344CB8AC3E}">
        <p14:creationId xmlns:p14="http://schemas.microsoft.com/office/powerpoint/2010/main" val="186746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3B6DB-EC33-36D8-36BD-7526EB8CB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9702" y="2187897"/>
            <a:ext cx="7394098" cy="10064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EE54B1-BD99-38E4-8DB0-15473378BA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9702" y="3286448"/>
            <a:ext cx="7394098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2BF2A-0D7D-03D4-3F25-F90604CA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69BD0-7D83-4725-9753-864351D8B7BB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C1D5E-F977-4CB7-5875-160C4FE51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AA45D-12E2-F7EE-B6A2-799B0A48D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97D3E7C-B050-3831-CF8F-DCC38957CEB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-1"/>
            <a:ext cx="12192000" cy="56671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20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37160"/>
            <a:ext cx="9797831" cy="70788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7" y="845046"/>
            <a:ext cx="9797831" cy="523220"/>
          </a:xfrm>
        </p:spPr>
        <p:txBody>
          <a:bodyPr wrap="square">
            <a:sp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28169" y="6237312"/>
            <a:ext cx="439241" cy="439240"/>
            <a:chOff x="186858" y="6096003"/>
            <a:chExt cx="580550" cy="580549"/>
          </a:xfrm>
          <a:solidFill>
            <a:schemeClr val="bg1">
              <a:lumMod val="75000"/>
              <a:alpha val="25000"/>
            </a:schemeClr>
          </a:solidFill>
        </p:grpSpPr>
        <p:sp>
          <p:nvSpPr>
            <p:cNvPr id="7" name="Rectangle 6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latin typeface="Calibri Light" panose="020F0302020204030204" pitchFamily="34" charset="0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8169" y="6237312"/>
            <a:ext cx="439241" cy="390437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rgbClr val="2F3A46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8488" y="229538"/>
            <a:ext cx="1627773" cy="45114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0522767" y="95859"/>
            <a:ext cx="1593494" cy="72008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92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328166" y="6237312"/>
            <a:ext cx="439241" cy="439240"/>
            <a:chOff x="186858" y="6096003"/>
            <a:chExt cx="580550" cy="580549"/>
          </a:xfrm>
          <a:solidFill>
            <a:schemeClr val="bg1">
              <a:lumMod val="95000"/>
            </a:schemeClr>
          </a:solidFill>
        </p:grpSpPr>
        <p:sp>
          <p:nvSpPr>
            <p:cNvPr id="14" name="Rectangle 13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latin typeface="GeosansLight" panose="02000603020000020003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91545" y="620688"/>
            <a:ext cx="9590856" cy="288032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small" baseline="0">
                <a:solidFill>
                  <a:srgbClr val="2F3A4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991545" y="3076"/>
            <a:ext cx="9590856" cy="61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F3A4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6796" y="100097"/>
            <a:ext cx="1627773" cy="451143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3352" y="6237312"/>
            <a:ext cx="576064" cy="390437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rgbClr val="2F3A46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gray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328166" y="6237312"/>
            <a:ext cx="439241" cy="439240"/>
            <a:chOff x="186858" y="6096003"/>
            <a:chExt cx="580550" cy="580549"/>
          </a:xfrm>
          <a:solidFill>
            <a:schemeClr val="bg1">
              <a:lumMod val="95000"/>
            </a:schemeClr>
          </a:solidFill>
        </p:grpSpPr>
        <p:sp>
          <p:nvSpPr>
            <p:cNvPr id="20" name="Rectangle 19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latin typeface="GeosansLight" panose="02000603020000020003"/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063553" y="620688"/>
            <a:ext cx="9518848" cy="288032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sm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2063553" y="3076"/>
            <a:ext cx="9518848" cy="61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8" b="19440"/>
          <a:stretch/>
        </p:blipFill>
        <p:spPr>
          <a:xfrm>
            <a:off x="11099912" y="5777880"/>
            <a:ext cx="1092088" cy="1080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6796" y="100097"/>
            <a:ext cx="1633870" cy="451143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3352" y="6237312"/>
            <a:ext cx="576064" cy="390437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84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92177-460E-0A2E-AE5A-82E569761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3CE90E-8EBA-2D52-3F9D-E1B6343D2D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09D9B-A8CC-F1F2-384B-75829118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CBB69-F507-4B66-86B8-AC4B98C7563C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88A9C-3D75-4DEF-9C4A-213538D48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A3515-ABEC-C7CB-CF5F-281750C5C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51C4B-4214-4092-94E6-36721015C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06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15735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144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959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12611C-8F42-4A88-BF2C-3F14A15A3A2D}"/>
              </a:ext>
            </a:extLst>
          </p:cNvPr>
          <p:cNvSpPr/>
          <p:nvPr userDrawn="1"/>
        </p:nvSpPr>
        <p:spPr>
          <a:xfrm>
            <a:off x="4200072" y="1086699"/>
            <a:ext cx="3290634" cy="2160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6E1EE68-F749-4414-A326-ABFB18D5E9AF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5002832" y="352527"/>
            <a:ext cx="1685114" cy="1755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346C86-7BD4-4931-8982-4954A955A0D2}"/>
              </a:ext>
            </a:extLst>
          </p:cNvPr>
          <p:cNvSpPr/>
          <p:nvPr userDrawn="1"/>
        </p:nvSpPr>
        <p:spPr>
          <a:xfrm>
            <a:off x="7997604" y="1086699"/>
            <a:ext cx="3290634" cy="2160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938B100-7DB2-4283-A72B-BFBB92152E89}"/>
              </a:ext>
            </a:extLst>
          </p:cNvPr>
          <p:cNvSpPr>
            <a:spLocks noGrp="1"/>
          </p:cNvSpPr>
          <p:nvPr>
            <p:ph type="pic" idx="24" hasCustomPrompt="1"/>
          </p:nvPr>
        </p:nvSpPr>
        <p:spPr>
          <a:xfrm>
            <a:off x="8800364" y="352527"/>
            <a:ext cx="1685114" cy="1755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A0F9E1-604E-4D14-8F49-BC5799DEC58C}"/>
              </a:ext>
            </a:extLst>
          </p:cNvPr>
          <p:cNvSpPr/>
          <p:nvPr userDrawn="1"/>
        </p:nvSpPr>
        <p:spPr>
          <a:xfrm>
            <a:off x="4200072" y="4248150"/>
            <a:ext cx="3290634" cy="2160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14D57A3-AC8C-481C-AFAC-A9FCFB199B2D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5002832" y="3513978"/>
            <a:ext cx="1685114" cy="1755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CC6AC5-F655-4421-A219-B2F76C6CA2FD}"/>
              </a:ext>
            </a:extLst>
          </p:cNvPr>
          <p:cNvSpPr/>
          <p:nvPr userDrawn="1"/>
        </p:nvSpPr>
        <p:spPr>
          <a:xfrm>
            <a:off x="7997604" y="4248150"/>
            <a:ext cx="3290634" cy="2160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A2332AA-B2D0-4A28-A218-73EE3FE44954}"/>
              </a:ext>
            </a:extLst>
          </p:cNvPr>
          <p:cNvSpPr>
            <a:spLocks noGrp="1"/>
          </p:cNvSpPr>
          <p:nvPr>
            <p:ph type="pic" idx="26" hasCustomPrompt="1"/>
          </p:nvPr>
        </p:nvSpPr>
        <p:spPr>
          <a:xfrm>
            <a:off x="8800364" y="3513978"/>
            <a:ext cx="1685114" cy="1755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6851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icture Placeholder 162">
            <a:extLst>
              <a:ext uri="{FF2B5EF4-FFF2-40B4-BE49-F238E27FC236}">
                <a16:creationId xmlns:a16="http://schemas.microsoft.com/office/drawing/2014/main" id="{8824B83C-4516-440E-B27E-09F0426F6C97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1" y="2"/>
            <a:ext cx="12191999" cy="6877477"/>
          </a:xfrm>
          <a:custGeom>
            <a:avLst/>
            <a:gdLst>
              <a:gd name="connsiteX0" fmla="*/ 11053396 w 12191999"/>
              <a:gd name="connsiteY0" fmla="*/ 5847975 h 6877477"/>
              <a:gd name="connsiteX1" fmla="*/ 12034143 w 12191999"/>
              <a:gd name="connsiteY1" fmla="*/ 6828722 h 6877477"/>
              <a:gd name="connsiteX2" fmla="*/ 11985388 w 12191999"/>
              <a:gd name="connsiteY2" fmla="*/ 6877477 h 6877477"/>
              <a:gd name="connsiteX3" fmla="*/ 10121403 w 12191999"/>
              <a:gd name="connsiteY3" fmla="*/ 6877477 h 6877477"/>
              <a:gd name="connsiteX4" fmla="*/ 10072648 w 12191999"/>
              <a:gd name="connsiteY4" fmla="*/ 6828722 h 6877477"/>
              <a:gd name="connsiteX5" fmla="*/ 12182376 w 12191999"/>
              <a:gd name="connsiteY5" fmla="*/ 4716808 h 6877477"/>
              <a:gd name="connsiteX6" fmla="*/ 12191999 w 12191999"/>
              <a:gd name="connsiteY6" fmla="*/ 4726431 h 6877477"/>
              <a:gd name="connsiteX7" fmla="*/ 12191999 w 12191999"/>
              <a:gd name="connsiteY7" fmla="*/ 6668679 h 6877477"/>
              <a:gd name="connsiteX8" fmla="*/ 12182376 w 12191999"/>
              <a:gd name="connsiteY8" fmla="*/ 6678302 h 6877477"/>
              <a:gd name="connsiteX9" fmla="*/ 11201628 w 12191999"/>
              <a:gd name="connsiteY9" fmla="*/ 5697555 h 6877477"/>
              <a:gd name="connsiteX10" fmla="*/ 9949130 w 12191999"/>
              <a:gd name="connsiteY10" fmla="*/ 4716808 h 6877477"/>
              <a:gd name="connsiteX11" fmla="*/ 10929877 w 12191999"/>
              <a:gd name="connsiteY11" fmla="*/ 5697555 h 6877477"/>
              <a:gd name="connsiteX12" fmla="*/ 9949130 w 12191999"/>
              <a:gd name="connsiteY12" fmla="*/ 6678302 h 6877477"/>
              <a:gd name="connsiteX13" fmla="*/ 8968382 w 12191999"/>
              <a:gd name="connsiteY13" fmla="*/ 5697555 h 6877477"/>
              <a:gd name="connsiteX14" fmla="*/ 11053396 w 12191999"/>
              <a:gd name="connsiteY14" fmla="*/ 3580491 h 6877477"/>
              <a:gd name="connsiteX15" fmla="*/ 12034143 w 12191999"/>
              <a:gd name="connsiteY15" fmla="*/ 4561237 h 6877477"/>
              <a:gd name="connsiteX16" fmla="*/ 11053396 w 12191999"/>
              <a:gd name="connsiteY16" fmla="*/ 5541984 h 6877477"/>
              <a:gd name="connsiteX17" fmla="*/ 10072648 w 12191999"/>
              <a:gd name="connsiteY17" fmla="*/ 4561237 h 6877477"/>
              <a:gd name="connsiteX18" fmla="*/ 8844864 w 12191999"/>
              <a:gd name="connsiteY18" fmla="*/ 3580491 h 6877477"/>
              <a:gd name="connsiteX19" fmla="*/ 9825611 w 12191999"/>
              <a:gd name="connsiteY19" fmla="*/ 4561237 h 6877477"/>
              <a:gd name="connsiteX20" fmla="*/ 8844864 w 12191999"/>
              <a:gd name="connsiteY20" fmla="*/ 5541984 h 6877477"/>
              <a:gd name="connsiteX21" fmla="*/ 7864116 w 12191999"/>
              <a:gd name="connsiteY21" fmla="*/ 4561237 h 6877477"/>
              <a:gd name="connsiteX22" fmla="*/ 10739 w 12191999"/>
              <a:gd name="connsiteY22" fmla="*/ 3580491 h 6877477"/>
              <a:gd name="connsiteX23" fmla="*/ 991485 w 12191999"/>
              <a:gd name="connsiteY23" fmla="*/ 4561237 h 6877477"/>
              <a:gd name="connsiteX24" fmla="*/ 10739 w 12191999"/>
              <a:gd name="connsiteY24" fmla="*/ 5541984 h 6877477"/>
              <a:gd name="connsiteX25" fmla="*/ 0 w 12191999"/>
              <a:gd name="connsiteY25" fmla="*/ 5531245 h 6877477"/>
              <a:gd name="connsiteX26" fmla="*/ 0 w 12191999"/>
              <a:gd name="connsiteY26" fmla="*/ 3591230 h 6877477"/>
              <a:gd name="connsiteX27" fmla="*/ 1115005 w 12191999"/>
              <a:gd name="connsiteY27" fmla="*/ 2448297 h 6877477"/>
              <a:gd name="connsiteX28" fmla="*/ 2095752 w 12191999"/>
              <a:gd name="connsiteY28" fmla="*/ 3429042 h 6877477"/>
              <a:gd name="connsiteX29" fmla="*/ 1115005 w 12191999"/>
              <a:gd name="connsiteY29" fmla="*/ 4409788 h 6877477"/>
              <a:gd name="connsiteX30" fmla="*/ 134258 w 12191999"/>
              <a:gd name="connsiteY30" fmla="*/ 3429042 h 6877477"/>
              <a:gd name="connsiteX31" fmla="*/ 12182376 w 12191999"/>
              <a:gd name="connsiteY31" fmla="*/ 2448295 h 6877477"/>
              <a:gd name="connsiteX32" fmla="*/ 12191999 w 12191999"/>
              <a:gd name="connsiteY32" fmla="*/ 2457918 h 6877477"/>
              <a:gd name="connsiteX33" fmla="*/ 12191999 w 12191999"/>
              <a:gd name="connsiteY33" fmla="*/ 4400165 h 6877477"/>
              <a:gd name="connsiteX34" fmla="*/ 12182376 w 12191999"/>
              <a:gd name="connsiteY34" fmla="*/ 4409788 h 6877477"/>
              <a:gd name="connsiteX35" fmla="*/ 11201628 w 12191999"/>
              <a:gd name="connsiteY35" fmla="*/ 3429042 h 6877477"/>
              <a:gd name="connsiteX36" fmla="*/ 9949130 w 12191999"/>
              <a:gd name="connsiteY36" fmla="*/ 2448295 h 6877477"/>
              <a:gd name="connsiteX37" fmla="*/ 10929877 w 12191999"/>
              <a:gd name="connsiteY37" fmla="*/ 3429042 h 6877477"/>
              <a:gd name="connsiteX38" fmla="*/ 9949130 w 12191999"/>
              <a:gd name="connsiteY38" fmla="*/ 4409788 h 6877477"/>
              <a:gd name="connsiteX39" fmla="*/ 8968382 w 12191999"/>
              <a:gd name="connsiteY39" fmla="*/ 3429042 h 6877477"/>
              <a:gd name="connsiteX40" fmla="*/ 7740598 w 12191999"/>
              <a:gd name="connsiteY40" fmla="*/ 2448295 h 6877477"/>
              <a:gd name="connsiteX41" fmla="*/ 8721345 w 12191999"/>
              <a:gd name="connsiteY41" fmla="*/ 3429042 h 6877477"/>
              <a:gd name="connsiteX42" fmla="*/ 7740598 w 12191999"/>
              <a:gd name="connsiteY42" fmla="*/ 4409788 h 6877477"/>
              <a:gd name="connsiteX43" fmla="*/ 6759852 w 12191999"/>
              <a:gd name="connsiteY43" fmla="*/ 3429042 h 6877477"/>
              <a:gd name="connsiteX44" fmla="*/ 11053396 w 12191999"/>
              <a:gd name="connsiteY44" fmla="*/ 1313009 h 6877477"/>
              <a:gd name="connsiteX45" fmla="*/ 12034143 w 12191999"/>
              <a:gd name="connsiteY45" fmla="*/ 2293756 h 6877477"/>
              <a:gd name="connsiteX46" fmla="*/ 11053396 w 12191999"/>
              <a:gd name="connsiteY46" fmla="*/ 3274502 h 6877477"/>
              <a:gd name="connsiteX47" fmla="*/ 10072648 w 12191999"/>
              <a:gd name="connsiteY47" fmla="*/ 2293756 h 6877477"/>
              <a:gd name="connsiteX48" fmla="*/ 8844864 w 12191999"/>
              <a:gd name="connsiteY48" fmla="*/ 1313009 h 6877477"/>
              <a:gd name="connsiteX49" fmla="*/ 9825611 w 12191999"/>
              <a:gd name="connsiteY49" fmla="*/ 2293756 h 6877477"/>
              <a:gd name="connsiteX50" fmla="*/ 8844864 w 12191999"/>
              <a:gd name="connsiteY50" fmla="*/ 3274503 h 6877477"/>
              <a:gd name="connsiteX51" fmla="*/ 7864116 w 12191999"/>
              <a:gd name="connsiteY51" fmla="*/ 2293756 h 6877477"/>
              <a:gd name="connsiteX52" fmla="*/ 6636337 w 12191999"/>
              <a:gd name="connsiteY52" fmla="*/ 1313009 h 6877477"/>
              <a:gd name="connsiteX53" fmla="*/ 7617079 w 12191999"/>
              <a:gd name="connsiteY53" fmla="*/ 2293756 h 6877477"/>
              <a:gd name="connsiteX54" fmla="*/ 6636337 w 12191999"/>
              <a:gd name="connsiteY54" fmla="*/ 3274503 h 6877477"/>
              <a:gd name="connsiteX55" fmla="*/ 5655588 w 12191999"/>
              <a:gd name="connsiteY55" fmla="*/ 2293756 h 6877477"/>
              <a:gd name="connsiteX56" fmla="*/ 2219273 w 12191999"/>
              <a:gd name="connsiteY56" fmla="*/ 1313009 h 6877477"/>
              <a:gd name="connsiteX57" fmla="*/ 3200020 w 12191999"/>
              <a:gd name="connsiteY57" fmla="*/ 2293756 h 6877477"/>
              <a:gd name="connsiteX58" fmla="*/ 2219273 w 12191999"/>
              <a:gd name="connsiteY58" fmla="*/ 3274503 h 6877477"/>
              <a:gd name="connsiteX59" fmla="*/ 1238524 w 12191999"/>
              <a:gd name="connsiteY59" fmla="*/ 2293756 h 6877477"/>
              <a:gd name="connsiteX60" fmla="*/ 10741 w 12191999"/>
              <a:gd name="connsiteY60" fmla="*/ 1313009 h 6877477"/>
              <a:gd name="connsiteX61" fmla="*/ 991488 w 12191999"/>
              <a:gd name="connsiteY61" fmla="*/ 2293756 h 6877477"/>
              <a:gd name="connsiteX62" fmla="*/ 10741 w 12191999"/>
              <a:gd name="connsiteY62" fmla="*/ 3274503 h 6877477"/>
              <a:gd name="connsiteX63" fmla="*/ 0 w 12191999"/>
              <a:gd name="connsiteY63" fmla="*/ 3263761 h 6877477"/>
              <a:gd name="connsiteX64" fmla="*/ 0 w 12191999"/>
              <a:gd name="connsiteY64" fmla="*/ 1323750 h 6877477"/>
              <a:gd name="connsiteX65" fmla="*/ 7740598 w 12191999"/>
              <a:gd name="connsiteY65" fmla="*/ 179783 h 6877477"/>
              <a:gd name="connsiteX66" fmla="*/ 8721345 w 12191999"/>
              <a:gd name="connsiteY66" fmla="*/ 1160530 h 6877477"/>
              <a:gd name="connsiteX67" fmla="*/ 7740598 w 12191999"/>
              <a:gd name="connsiteY67" fmla="*/ 2141277 h 6877477"/>
              <a:gd name="connsiteX68" fmla="*/ 6759852 w 12191999"/>
              <a:gd name="connsiteY68" fmla="*/ 1160530 h 6877477"/>
              <a:gd name="connsiteX69" fmla="*/ 5532073 w 12191999"/>
              <a:gd name="connsiteY69" fmla="*/ 179783 h 6877477"/>
              <a:gd name="connsiteX70" fmla="*/ 6512819 w 12191999"/>
              <a:gd name="connsiteY70" fmla="*/ 1160530 h 6877477"/>
              <a:gd name="connsiteX71" fmla="*/ 5532073 w 12191999"/>
              <a:gd name="connsiteY71" fmla="*/ 2141277 h 6877477"/>
              <a:gd name="connsiteX72" fmla="*/ 4551324 w 12191999"/>
              <a:gd name="connsiteY72" fmla="*/ 1160530 h 6877477"/>
              <a:gd name="connsiteX73" fmla="*/ 3323540 w 12191999"/>
              <a:gd name="connsiteY73" fmla="*/ 179783 h 6877477"/>
              <a:gd name="connsiteX74" fmla="*/ 4304287 w 12191999"/>
              <a:gd name="connsiteY74" fmla="*/ 1160530 h 6877477"/>
              <a:gd name="connsiteX75" fmla="*/ 3323540 w 12191999"/>
              <a:gd name="connsiteY75" fmla="*/ 2141277 h 6877477"/>
              <a:gd name="connsiteX76" fmla="*/ 2342792 w 12191999"/>
              <a:gd name="connsiteY76" fmla="*/ 1160530 h 6877477"/>
              <a:gd name="connsiteX77" fmla="*/ 1115008 w 12191999"/>
              <a:gd name="connsiteY77" fmla="*/ 179783 h 6877477"/>
              <a:gd name="connsiteX78" fmla="*/ 2095755 w 12191999"/>
              <a:gd name="connsiteY78" fmla="*/ 1160530 h 6877477"/>
              <a:gd name="connsiteX79" fmla="*/ 1115008 w 12191999"/>
              <a:gd name="connsiteY79" fmla="*/ 2141277 h 6877477"/>
              <a:gd name="connsiteX80" fmla="*/ 134260 w 12191999"/>
              <a:gd name="connsiteY80" fmla="*/ 1160530 h 6877477"/>
              <a:gd name="connsiteX81" fmla="*/ 12182376 w 12191999"/>
              <a:gd name="connsiteY81" fmla="*/ 179782 h 6877477"/>
              <a:gd name="connsiteX82" fmla="*/ 12191999 w 12191999"/>
              <a:gd name="connsiteY82" fmla="*/ 189405 h 6877477"/>
              <a:gd name="connsiteX83" fmla="*/ 12191999 w 12191999"/>
              <a:gd name="connsiteY83" fmla="*/ 2131652 h 6877477"/>
              <a:gd name="connsiteX84" fmla="*/ 12182376 w 12191999"/>
              <a:gd name="connsiteY84" fmla="*/ 2141275 h 6877477"/>
              <a:gd name="connsiteX85" fmla="*/ 11201628 w 12191999"/>
              <a:gd name="connsiteY85" fmla="*/ 1160529 h 6877477"/>
              <a:gd name="connsiteX86" fmla="*/ 9949130 w 12191999"/>
              <a:gd name="connsiteY86" fmla="*/ 179782 h 6877477"/>
              <a:gd name="connsiteX87" fmla="*/ 10929877 w 12191999"/>
              <a:gd name="connsiteY87" fmla="*/ 1160530 h 6877477"/>
              <a:gd name="connsiteX88" fmla="*/ 9949130 w 12191999"/>
              <a:gd name="connsiteY88" fmla="*/ 2141275 h 6877477"/>
              <a:gd name="connsiteX89" fmla="*/ 8968382 w 12191999"/>
              <a:gd name="connsiteY89" fmla="*/ 1160530 h 6877477"/>
              <a:gd name="connsiteX90" fmla="*/ 10098921 w 12191999"/>
              <a:gd name="connsiteY90" fmla="*/ 0 h 6877477"/>
              <a:gd name="connsiteX91" fmla="*/ 12007870 w 12191999"/>
              <a:gd name="connsiteY91" fmla="*/ 0 h 6877477"/>
              <a:gd name="connsiteX92" fmla="*/ 12034143 w 12191999"/>
              <a:gd name="connsiteY92" fmla="*/ 26273 h 6877477"/>
              <a:gd name="connsiteX93" fmla="*/ 11053396 w 12191999"/>
              <a:gd name="connsiteY93" fmla="*/ 1007020 h 6877477"/>
              <a:gd name="connsiteX94" fmla="*/ 10072648 w 12191999"/>
              <a:gd name="connsiteY94" fmla="*/ 26273 h 6877477"/>
              <a:gd name="connsiteX95" fmla="*/ 7890389 w 12191999"/>
              <a:gd name="connsiteY95" fmla="*/ 0 h 6877477"/>
              <a:gd name="connsiteX96" fmla="*/ 9799338 w 12191999"/>
              <a:gd name="connsiteY96" fmla="*/ 0 h 6877477"/>
              <a:gd name="connsiteX97" fmla="*/ 9825611 w 12191999"/>
              <a:gd name="connsiteY97" fmla="*/ 26273 h 6877477"/>
              <a:gd name="connsiteX98" fmla="*/ 8844864 w 12191999"/>
              <a:gd name="connsiteY98" fmla="*/ 1007020 h 6877477"/>
              <a:gd name="connsiteX99" fmla="*/ 7864116 w 12191999"/>
              <a:gd name="connsiteY99" fmla="*/ 26273 h 6877477"/>
              <a:gd name="connsiteX100" fmla="*/ 5681864 w 12191999"/>
              <a:gd name="connsiteY100" fmla="*/ 0 h 6877477"/>
              <a:gd name="connsiteX101" fmla="*/ 7590806 w 12191999"/>
              <a:gd name="connsiteY101" fmla="*/ 0 h 6877477"/>
              <a:gd name="connsiteX102" fmla="*/ 7617079 w 12191999"/>
              <a:gd name="connsiteY102" fmla="*/ 26273 h 6877477"/>
              <a:gd name="connsiteX103" fmla="*/ 6636339 w 12191999"/>
              <a:gd name="connsiteY103" fmla="*/ 1007020 h 6877477"/>
              <a:gd name="connsiteX104" fmla="*/ 5655591 w 12191999"/>
              <a:gd name="connsiteY104" fmla="*/ 26273 h 6877477"/>
              <a:gd name="connsiteX105" fmla="*/ 3473334 w 12191999"/>
              <a:gd name="connsiteY105" fmla="*/ 0 h 6877477"/>
              <a:gd name="connsiteX106" fmla="*/ 5382281 w 12191999"/>
              <a:gd name="connsiteY106" fmla="*/ 0 h 6877477"/>
              <a:gd name="connsiteX107" fmla="*/ 5408554 w 12191999"/>
              <a:gd name="connsiteY107" fmla="*/ 26274 h 6877477"/>
              <a:gd name="connsiteX108" fmla="*/ 4427806 w 12191999"/>
              <a:gd name="connsiteY108" fmla="*/ 1007020 h 6877477"/>
              <a:gd name="connsiteX109" fmla="*/ 3447060 w 12191999"/>
              <a:gd name="connsiteY109" fmla="*/ 26274 h 6877477"/>
              <a:gd name="connsiteX110" fmla="*/ 1264801 w 12191999"/>
              <a:gd name="connsiteY110" fmla="*/ 0 h 6877477"/>
              <a:gd name="connsiteX111" fmla="*/ 3173749 w 12191999"/>
              <a:gd name="connsiteY111" fmla="*/ 0 h 6877477"/>
              <a:gd name="connsiteX112" fmla="*/ 3200023 w 12191999"/>
              <a:gd name="connsiteY112" fmla="*/ 26274 h 6877477"/>
              <a:gd name="connsiteX113" fmla="*/ 2219276 w 12191999"/>
              <a:gd name="connsiteY113" fmla="*/ 1007020 h 6877477"/>
              <a:gd name="connsiteX114" fmla="*/ 1238527 w 12191999"/>
              <a:gd name="connsiteY114" fmla="*/ 26274 h 6877477"/>
              <a:gd name="connsiteX115" fmla="*/ 0 w 12191999"/>
              <a:gd name="connsiteY115" fmla="*/ 0 h 6877477"/>
              <a:gd name="connsiteX116" fmla="*/ 965216 w 12191999"/>
              <a:gd name="connsiteY116" fmla="*/ 0 h 6877477"/>
              <a:gd name="connsiteX117" fmla="*/ 991490 w 12191999"/>
              <a:gd name="connsiteY117" fmla="*/ 26274 h 6877477"/>
              <a:gd name="connsiteX118" fmla="*/ 10744 w 12191999"/>
              <a:gd name="connsiteY118" fmla="*/ 1007021 h 6877477"/>
              <a:gd name="connsiteX119" fmla="*/ 0 w 12191999"/>
              <a:gd name="connsiteY119" fmla="*/ 996277 h 6877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2191999" h="6877477">
                <a:moveTo>
                  <a:pt x="11053396" y="5847975"/>
                </a:moveTo>
                <a:lnTo>
                  <a:pt x="12034143" y="6828722"/>
                </a:lnTo>
                <a:lnTo>
                  <a:pt x="11985388" y="6877477"/>
                </a:lnTo>
                <a:lnTo>
                  <a:pt x="10121403" y="6877477"/>
                </a:lnTo>
                <a:lnTo>
                  <a:pt x="10072648" y="6828722"/>
                </a:lnTo>
                <a:close/>
                <a:moveTo>
                  <a:pt x="12182376" y="4716808"/>
                </a:moveTo>
                <a:lnTo>
                  <a:pt x="12191999" y="4726431"/>
                </a:lnTo>
                <a:lnTo>
                  <a:pt x="12191999" y="6668679"/>
                </a:lnTo>
                <a:lnTo>
                  <a:pt x="12182376" y="6678302"/>
                </a:lnTo>
                <a:lnTo>
                  <a:pt x="11201628" y="5697555"/>
                </a:lnTo>
                <a:close/>
                <a:moveTo>
                  <a:pt x="9949130" y="4716808"/>
                </a:moveTo>
                <a:lnTo>
                  <a:pt x="10929877" y="5697555"/>
                </a:lnTo>
                <a:lnTo>
                  <a:pt x="9949130" y="6678302"/>
                </a:lnTo>
                <a:lnTo>
                  <a:pt x="8968382" y="5697555"/>
                </a:lnTo>
                <a:close/>
                <a:moveTo>
                  <a:pt x="11053396" y="3580491"/>
                </a:moveTo>
                <a:lnTo>
                  <a:pt x="12034143" y="4561237"/>
                </a:lnTo>
                <a:lnTo>
                  <a:pt x="11053396" y="5541984"/>
                </a:lnTo>
                <a:lnTo>
                  <a:pt x="10072648" y="4561237"/>
                </a:lnTo>
                <a:close/>
                <a:moveTo>
                  <a:pt x="8844864" y="3580491"/>
                </a:moveTo>
                <a:lnTo>
                  <a:pt x="9825611" y="4561237"/>
                </a:lnTo>
                <a:lnTo>
                  <a:pt x="8844864" y="5541984"/>
                </a:lnTo>
                <a:lnTo>
                  <a:pt x="7864116" y="4561237"/>
                </a:lnTo>
                <a:close/>
                <a:moveTo>
                  <a:pt x="10739" y="3580491"/>
                </a:moveTo>
                <a:lnTo>
                  <a:pt x="991485" y="4561237"/>
                </a:lnTo>
                <a:lnTo>
                  <a:pt x="10739" y="5541984"/>
                </a:lnTo>
                <a:lnTo>
                  <a:pt x="0" y="5531245"/>
                </a:lnTo>
                <a:lnTo>
                  <a:pt x="0" y="3591230"/>
                </a:lnTo>
                <a:close/>
                <a:moveTo>
                  <a:pt x="1115005" y="2448297"/>
                </a:moveTo>
                <a:lnTo>
                  <a:pt x="2095752" y="3429042"/>
                </a:lnTo>
                <a:lnTo>
                  <a:pt x="1115005" y="4409788"/>
                </a:lnTo>
                <a:lnTo>
                  <a:pt x="134258" y="3429042"/>
                </a:lnTo>
                <a:close/>
                <a:moveTo>
                  <a:pt x="12182376" y="2448295"/>
                </a:moveTo>
                <a:lnTo>
                  <a:pt x="12191999" y="2457918"/>
                </a:lnTo>
                <a:lnTo>
                  <a:pt x="12191999" y="4400165"/>
                </a:lnTo>
                <a:lnTo>
                  <a:pt x="12182376" y="4409788"/>
                </a:lnTo>
                <a:lnTo>
                  <a:pt x="11201628" y="3429042"/>
                </a:lnTo>
                <a:close/>
                <a:moveTo>
                  <a:pt x="9949130" y="2448295"/>
                </a:moveTo>
                <a:lnTo>
                  <a:pt x="10929877" y="3429042"/>
                </a:lnTo>
                <a:lnTo>
                  <a:pt x="9949130" y="4409788"/>
                </a:lnTo>
                <a:lnTo>
                  <a:pt x="8968382" y="3429042"/>
                </a:lnTo>
                <a:close/>
                <a:moveTo>
                  <a:pt x="7740598" y="2448295"/>
                </a:moveTo>
                <a:lnTo>
                  <a:pt x="8721345" y="3429042"/>
                </a:lnTo>
                <a:lnTo>
                  <a:pt x="7740598" y="4409788"/>
                </a:lnTo>
                <a:lnTo>
                  <a:pt x="6759852" y="3429042"/>
                </a:lnTo>
                <a:close/>
                <a:moveTo>
                  <a:pt x="11053396" y="1313009"/>
                </a:moveTo>
                <a:lnTo>
                  <a:pt x="12034143" y="2293756"/>
                </a:lnTo>
                <a:lnTo>
                  <a:pt x="11053396" y="3274502"/>
                </a:lnTo>
                <a:lnTo>
                  <a:pt x="10072648" y="2293756"/>
                </a:lnTo>
                <a:close/>
                <a:moveTo>
                  <a:pt x="8844864" y="1313009"/>
                </a:moveTo>
                <a:lnTo>
                  <a:pt x="9825611" y="2293756"/>
                </a:lnTo>
                <a:lnTo>
                  <a:pt x="8844864" y="3274503"/>
                </a:lnTo>
                <a:lnTo>
                  <a:pt x="7864116" y="2293756"/>
                </a:lnTo>
                <a:close/>
                <a:moveTo>
                  <a:pt x="6636337" y="1313009"/>
                </a:moveTo>
                <a:lnTo>
                  <a:pt x="7617079" y="2293756"/>
                </a:lnTo>
                <a:lnTo>
                  <a:pt x="6636337" y="3274503"/>
                </a:lnTo>
                <a:lnTo>
                  <a:pt x="5655588" y="2293756"/>
                </a:lnTo>
                <a:close/>
                <a:moveTo>
                  <a:pt x="2219273" y="1313009"/>
                </a:moveTo>
                <a:lnTo>
                  <a:pt x="3200020" y="2293756"/>
                </a:lnTo>
                <a:lnTo>
                  <a:pt x="2219273" y="3274503"/>
                </a:lnTo>
                <a:lnTo>
                  <a:pt x="1238524" y="2293756"/>
                </a:lnTo>
                <a:close/>
                <a:moveTo>
                  <a:pt x="10741" y="1313009"/>
                </a:moveTo>
                <a:lnTo>
                  <a:pt x="991488" y="2293756"/>
                </a:lnTo>
                <a:lnTo>
                  <a:pt x="10741" y="3274503"/>
                </a:lnTo>
                <a:lnTo>
                  <a:pt x="0" y="3263761"/>
                </a:lnTo>
                <a:lnTo>
                  <a:pt x="0" y="1323750"/>
                </a:lnTo>
                <a:close/>
                <a:moveTo>
                  <a:pt x="7740598" y="179783"/>
                </a:moveTo>
                <a:lnTo>
                  <a:pt x="8721345" y="1160530"/>
                </a:lnTo>
                <a:lnTo>
                  <a:pt x="7740598" y="2141277"/>
                </a:lnTo>
                <a:lnTo>
                  <a:pt x="6759852" y="1160530"/>
                </a:lnTo>
                <a:close/>
                <a:moveTo>
                  <a:pt x="5532073" y="179783"/>
                </a:moveTo>
                <a:lnTo>
                  <a:pt x="6512819" y="1160530"/>
                </a:lnTo>
                <a:lnTo>
                  <a:pt x="5532073" y="2141277"/>
                </a:lnTo>
                <a:lnTo>
                  <a:pt x="4551324" y="1160530"/>
                </a:lnTo>
                <a:close/>
                <a:moveTo>
                  <a:pt x="3323540" y="179783"/>
                </a:moveTo>
                <a:lnTo>
                  <a:pt x="4304287" y="1160530"/>
                </a:lnTo>
                <a:lnTo>
                  <a:pt x="3323540" y="2141277"/>
                </a:lnTo>
                <a:lnTo>
                  <a:pt x="2342792" y="1160530"/>
                </a:lnTo>
                <a:close/>
                <a:moveTo>
                  <a:pt x="1115008" y="179783"/>
                </a:moveTo>
                <a:lnTo>
                  <a:pt x="2095755" y="1160530"/>
                </a:lnTo>
                <a:lnTo>
                  <a:pt x="1115008" y="2141277"/>
                </a:lnTo>
                <a:lnTo>
                  <a:pt x="134260" y="1160530"/>
                </a:lnTo>
                <a:close/>
                <a:moveTo>
                  <a:pt x="12182376" y="179782"/>
                </a:moveTo>
                <a:lnTo>
                  <a:pt x="12191999" y="189405"/>
                </a:lnTo>
                <a:lnTo>
                  <a:pt x="12191999" y="2131652"/>
                </a:lnTo>
                <a:lnTo>
                  <a:pt x="12182376" y="2141275"/>
                </a:lnTo>
                <a:lnTo>
                  <a:pt x="11201628" y="1160529"/>
                </a:lnTo>
                <a:close/>
                <a:moveTo>
                  <a:pt x="9949130" y="179782"/>
                </a:moveTo>
                <a:lnTo>
                  <a:pt x="10929877" y="1160530"/>
                </a:lnTo>
                <a:lnTo>
                  <a:pt x="9949130" y="2141275"/>
                </a:lnTo>
                <a:lnTo>
                  <a:pt x="8968382" y="1160530"/>
                </a:lnTo>
                <a:close/>
                <a:moveTo>
                  <a:pt x="10098921" y="0"/>
                </a:moveTo>
                <a:lnTo>
                  <a:pt x="12007870" y="0"/>
                </a:lnTo>
                <a:lnTo>
                  <a:pt x="12034143" y="26273"/>
                </a:lnTo>
                <a:lnTo>
                  <a:pt x="11053396" y="1007020"/>
                </a:lnTo>
                <a:lnTo>
                  <a:pt x="10072648" y="26273"/>
                </a:lnTo>
                <a:close/>
                <a:moveTo>
                  <a:pt x="7890389" y="0"/>
                </a:moveTo>
                <a:lnTo>
                  <a:pt x="9799338" y="0"/>
                </a:lnTo>
                <a:lnTo>
                  <a:pt x="9825611" y="26273"/>
                </a:lnTo>
                <a:lnTo>
                  <a:pt x="8844864" y="1007020"/>
                </a:lnTo>
                <a:lnTo>
                  <a:pt x="7864116" y="26273"/>
                </a:lnTo>
                <a:close/>
                <a:moveTo>
                  <a:pt x="5681864" y="0"/>
                </a:moveTo>
                <a:lnTo>
                  <a:pt x="7590806" y="0"/>
                </a:lnTo>
                <a:lnTo>
                  <a:pt x="7617079" y="26273"/>
                </a:lnTo>
                <a:lnTo>
                  <a:pt x="6636339" y="1007020"/>
                </a:lnTo>
                <a:lnTo>
                  <a:pt x="5655591" y="26273"/>
                </a:lnTo>
                <a:close/>
                <a:moveTo>
                  <a:pt x="3473334" y="0"/>
                </a:moveTo>
                <a:lnTo>
                  <a:pt x="5382281" y="0"/>
                </a:lnTo>
                <a:lnTo>
                  <a:pt x="5408554" y="26274"/>
                </a:lnTo>
                <a:lnTo>
                  <a:pt x="4427806" y="1007020"/>
                </a:lnTo>
                <a:lnTo>
                  <a:pt x="3447060" y="26274"/>
                </a:lnTo>
                <a:close/>
                <a:moveTo>
                  <a:pt x="1264801" y="0"/>
                </a:moveTo>
                <a:lnTo>
                  <a:pt x="3173749" y="0"/>
                </a:lnTo>
                <a:lnTo>
                  <a:pt x="3200023" y="26274"/>
                </a:lnTo>
                <a:lnTo>
                  <a:pt x="2219276" y="1007020"/>
                </a:lnTo>
                <a:lnTo>
                  <a:pt x="1238527" y="26274"/>
                </a:lnTo>
                <a:close/>
                <a:moveTo>
                  <a:pt x="0" y="0"/>
                </a:moveTo>
                <a:lnTo>
                  <a:pt x="965216" y="0"/>
                </a:lnTo>
                <a:lnTo>
                  <a:pt x="991490" y="26274"/>
                </a:lnTo>
                <a:lnTo>
                  <a:pt x="10744" y="1007021"/>
                </a:lnTo>
                <a:lnTo>
                  <a:pt x="0" y="99627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8849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548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7AD23-4257-D793-8A48-3271303F8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5738"/>
            <a:ext cx="10515600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D87C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44F0A-8D16-5FCA-4125-D7A6418F9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1301"/>
            <a:ext cx="10515600" cy="291332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55FC7-75C7-AABF-1202-64D8B770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12B9B-9338-44CF-885A-905AD5B8A461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B8E26-D73C-2857-39FC-B89C6FFBF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85870-4C12-04E9-B90C-7EA0FAFAB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23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634E82-9DE3-4223-A15F-5A164AD987FB}"/>
              </a:ext>
            </a:extLst>
          </p:cNvPr>
          <p:cNvSpPr/>
          <p:nvPr userDrawn="1"/>
        </p:nvSpPr>
        <p:spPr>
          <a:xfrm>
            <a:off x="502468" y="884977"/>
            <a:ext cx="11187065" cy="50880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FAEA46E-E59A-4542-8B95-8481B55D17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791108" y="1155269"/>
            <a:ext cx="3188298" cy="45474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786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7344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E7E1C366-622C-4258-9753-26AABF54CF12}"/>
              </a:ext>
            </a:extLst>
          </p:cNvPr>
          <p:cNvSpPr/>
          <p:nvPr userDrawn="1"/>
        </p:nvSpPr>
        <p:spPr>
          <a:xfrm>
            <a:off x="6842775" y="1777038"/>
            <a:ext cx="4572000" cy="3200400"/>
          </a:xfrm>
          <a:prstGeom prst="frame">
            <a:avLst>
              <a:gd name="adj1" fmla="val 216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E37D4E8D-7F93-45C0-8383-A68159D02D5D}"/>
              </a:ext>
            </a:extLst>
          </p:cNvPr>
          <p:cNvSpPr/>
          <p:nvPr userDrawn="1"/>
        </p:nvSpPr>
        <p:spPr>
          <a:xfrm>
            <a:off x="777225" y="1757238"/>
            <a:ext cx="4572000" cy="3200400"/>
          </a:xfrm>
          <a:prstGeom prst="frame">
            <a:avLst>
              <a:gd name="adj1" fmla="val 216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그림 개체 틀 6">
            <a:extLst>
              <a:ext uri="{FF2B5EF4-FFF2-40B4-BE49-F238E27FC236}">
                <a16:creationId xmlns:a16="http://schemas.microsoft.com/office/drawing/2014/main" id="{07AAD900-5C8A-46EE-8F3F-276E7A823B5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95958" y="1585866"/>
            <a:ext cx="4572000" cy="32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/>
              <a:t>Insert Your Image</a:t>
            </a:r>
            <a:endParaRPr lang="ko-KR" altLang="en-US"/>
          </a:p>
          <a:p>
            <a:pPr marL="0" lvl="0" indent="0" algn="ctr">
              <a:buNone/>
            </a:pPr>
            <a:endParaRPr lang="ko-KR" altLang="en-US"/>
          </a:p>
        </p:txBody>
      </p:sp>
      <p:sp>
        <p:nvSpPr>
          <p:cNvPr id="5" name="그림 개체 틀 6">
            <a:extLst>
              <a:ext uri="{FF2B5EF4-FFF2-40B4-BE49-F238E27FC236}">
                <a16:creationId xmlns:a16="http://schemas.microsoft.com/office/drawing/2014/main" id="{3D697A47-3CD1-4E96-9516-FDE670F5631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24043" y="1585866"/>
            <a:ext cx="4572000" cy="32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/>
              <a:t>Insert Your Image</a:t>
            </a:r>
            <a:endParaRPr lang="ko-KR" altLang="en-US"/>
          </a:p>
          <a:p>
            <a:pPr marL="0" lvl="0" indent="0" algn="ctr">
              <a:buNone/>
            </a:pPr>
            <a:endParaRPr lang="ko-KR" alt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E0CAB57-9982-4553-B1D9-4D6CC85D7E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22053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8774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36E6B0-0030-4C24-AF1C-09B7BB3C4770}"/>
              </a:ext>
            </a:extLst>
          </p:cNvPr>
          <p:cNvSpPr/>
          <p:nvPr userDrawn="1"/>
        </p:nvSpPr>
        <p:spPr>
          <a:xfrm>
            <a:off x="0" y="474066"/>
            <a:ext cx="11704301" cy="59098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418006F3-E488-44A0-A59A-E1D3B860060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923314" cy="6858000"/>
          </a:xfrm>
          <a:custGeom>
            <a:avLst/>
            <a:gdLst>
              <a:gd name="connsiteX0" fmla="*/ 0 w 6923314"/>
              <a:gd name="connsiteY0" fmla="*/ 0 h 6858000"/>
              <a:gd name="connsiteX1" fmla="*/ 5208814 w 6923314"/>
              <a:gd name="connsiteY1" fmla="*/ 0 h 6858000"/>
              <a:gd name="connsiteX2" fmla="*/ 6923314 w 6923314"/>
              <a:gd name="connsiteY2" fmla="*/ 6858000 h 6858000"/>
              <a:gd name="connsiteX3" fmla="*/ 1305197 w 6923314"/>
              <a:gd name="connsiteY3" fmla="*/ 6858000 h 6858000"/>
              <a:gd name="connsiteX4" fmla="*/ 0 w 6923314"/>
              <a:gd name="connsiteY4" fmla="*/ 163721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3314" h="6858000">
                <a:moveTo>
                  <a:pt x="0" y="0"/>
                </a:moveTo>
                <a:lnTo>
                  <a:pt x="5208814" y="0"/>
                </a:lnTo>
                <a:lnTo>
                  <a:pt x="6923314" y="6858000"/>
                </a:lnTo>
                <a:lnTo>
                  <a:pt x="1305197" y="6858000"/>
                </a:lnTo>
                <a:lnTo>
                  <a:pt x="0" y="163721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89325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2254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4388469D-CBAC-4278-96C5-9EBCCAF5DD50}"/>
              </a:ext>
            </a:extLst>
          </p:cNvPr>
          <p:cNvSpPr/>
          <p:nvPr userDrawn="1"/>
        </p:nvSpPr>
        <p:spPr>
          <a:xfrm>
            <a:off x="6096000" y="837246"/>
            <a:ext cx="6096000" cy="25917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DE17AA3-92FD-4003-9A41-EC77EF819880}"/>
              </a:ext>
            </a:extLst>
          </p:cNvPr>
          <p:cNvGrpSpPr/>
          <p:nvPr userDrawn="1"/>
        </p:nvGrpSpPr>
        <p:grpSpPr>
          <a:xfrm>
            <a:off x="1058291" y="3689597"/>
            <a:ext cx="2892793" cy="3168403"/>
            <a:chOff x="1058291" y="3689597"/>
            <a:chExt cx="2892793" cy="3168403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AC033FD-1852-40D6-99E3-EAE0920A5C2F}"/>
                </a:ext>
              </a:extLst>
            </p:cNvPr>
            <p:cNvSpPr/>
            <p:nvPr userDrawn="1"/>
          </p:nvSpPr>
          <p:spPr>
            <a:xfrm>
              <a:off x="1062769" y="3689597"/>
              <a:ext cx="2885112" cy="3168403"/>
            </a:xfrm>
            <a:custGeom>
              <a:avLst/>
              <a:gdLst>
                <a:gd name="connsiteX0" fmla="*/ 380827 w 2885112"/>
                <a:gd name="connsiteY0" fmla="*/ 0 h 3168403"/>
                <a:gd name="connsiteX1" fmla="*/ 2504286 w 2885112"/>
                <a:gd name="connsiteY1" fmla="*/ 0 h 3168403"/>
                <a:gd name="connsiteX2" fmla="*/ 2885112 w 2885112"/>
                <a:gd name="connsiteY2" fmla="*/ 376422 h 3168403"/>
                <a:gd name="connsiteX3" fmla="*/ 2885112 w 2885112"/>
                <a:gd name="connsiteY3" fmla="*/ 3168403 h 3168403"/>
                <a:gd name="connsiteX4" fmla="*/ 0 w 2885112"/>
                <a:gd name="connsiteY4" fmla="*/ 3168403 h 3168403"/>
                <a:gd name="connsiteX5" fmla="*/ 0 w 2885112"/>
                <a:gd name="connsiteY5" fmla="*/ 376422 h 3168403"/>
                <a:gd name="connsiteX6" fmla="*/ 380827 w 2885112"/>
                <a:gd name="connsiteY6" fmla="*/ 0 h 316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5112" h="3168403">
                  <a:moveTo>
                    <a:pt x="380827" y="0"/>
                  </a:moveTo>
                  <a:lnTo>
                    <a:pt x="2504286" y="0"/>
                  </a:lnTo>
                  <a:cubicBezTo>
                    <a:pt x="2714606" y="0"/>
                    <a:pt x="2885112" y="168534"/>
                    <a:pt x="2885112" y="376422"/>
                  </a:cubicBezTo>
                  <a:lnTo>
                    <a:pt x="2885112" y="3168403"/>
                  </a:lnTo>
                  <a:lnTo>
                    <a:pt x="0" y="3168403"/>
                  </a:lnTo>
                  <a:lnTo>
                    <a:pt x="0" y="376422"/>
                  </a:lnTo>
                  <a:cubicBezTo>
                    <a:pt x="57" y="168534"/>
                    <a:pt x="170506" y="0"/>
                    <a:pt x="380827" y="0"/>
                  </a:cubicBezTo>
                  <a:close/>
                </a:path>
              </a:pathLst>
            </a:custGeom>
            <a:solidFill>
              <a:srgbClr val="D0D4D8"/>
            </a:solidFill>
            <a:ln w="67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0E7AE36-51DF-4A4D-95F3-D16AA8913353}"/>
                </a:ext>
              </a:extLst>
            </p:cNvPr>
            <p:cNvSpPr/>
            <p:nvPr userDrawn="1"/>
          </p:nvSpPr>
          <p:spPr>
            <a:xfrm>
              <a:off x="1101424" y="3719878"/>
              <a:ext cx="2807801" cy="3138121"/>
            </a:xfrm>
            <a:custGeom>
              <a:avLst/>
              <a:gdLst>
                <a:gd name="connsiteX0" fmla="*/ 379798 w 2807801"/>
                <a:gd name="connsiteY0" fmla="*/ 0 h 3138121"/>
                <a:gd name="connsiteX1" fmla="*/ 2428003 w 2807801"/>
                <a:gd name="connsiteY1" fmla="*/ 0 h 3138121"/>
                <a:gd name="connsiteX2" fmla="*/ 2807801 w 2807801"/>
                <a:gd name="connsiteY2" fmla="*/ 376422 h 3138121"/>
                <a:gd name="connsiteX3" fmla="*/ 2807801 w 2807801"/>
                <a:gd name="connsiteY3" fmla="*/ 3138121 h 3138121"/>
                <a:gd name="connsiteX4" fmla="*/ 0 w 2807801"/>
                <a:gd name="connsiteY4" fmla="*/ 3138121 h 3138121"/>
                <a:gd name="connsiteX5" fmla="*/ 0 w 2807801"/>
                <a:gd name="connsiteY5" fmla="*/ 376422 h 3138121"/>
                <a:gd name="connsiteX6" fmla="*/ 379798 w 2807801"/>
                <a:gd name="connsiteY6" fmla="*/ 0 h 31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7801" h="3138121">
                  <a:moveTo>
                    <a:pt x="379798" y="0"/>
                  </a:moveTo>
                  <a:lnTo>
                    <a:pt x="2428003" y="0"/>
                  </a:lnTo>
                  <a:cubicBezTo>
                    <a:pt x="2637756" y="0"/>
                    <a:pt x="2807801" y="168533"/>
                    <a:pt x="2807801" y="376422"/>
                  </a:cubicBezTo>
                  <a:lnTo>
                    <a:pt x="2807801" y="3138121"/>
                  </a:lnTo>
                  <a:lnTo>
                    <a:pt x="0" y="3138121"/>
                  </a:lnTo>
                  <a:lnTo>
                    <a:pt x="0" y="376422"/>
                  </a:lnTo>
                  <a:cubicBezTo>
                    <a:pt x="0" y="168533"/>
                    <a:pt x="170045" y="0"/>
                    <a:pt x="379798" y="0"/>
                  </a:cubicBezTo>
                  <a:close/>
                </a:path>
              </a:pathLst>
            </a:cu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4" name="Graphic 2">
              <a:extLst>
                <a:ext uri="{FF2B5EF4-FFF2-40B4-BE49-F238E27FC236}">
                  <a16:creationId xmlns:a16="http://schemas.microsoft.com/office/drawing/2014/main" id="{063AE936-DFE4-4DD0-A62C-1EAE232B97BD}"/>
                </a:ext>
              </a:extLst>
            </p:cNvPr>
            <p:cNvSpPr/>
            <p:nvPr/>
          </p:nvSpPr>
          <p:spPr>
            <a:xfrm>
              <a:off x="1058801" y="4510882"/>
              <a:ext cx="20187" cy="196716"/>
            </a:xfrm>
            <a:custGeom>
              <a:avLst/>
              <a:gdLst>
                <a:gd name="connsiteX0" fmla="*/ 15158 w 23982"/>
                <a:gd name="connsiteY0" fmla="*/ 233697 h 233697"/>
                <a:gd name="connsiteX1" fmla="*/ 0 w 23982"/>
                <a:gd name="connsiteY1" fmla="*/ 233697 h 233697"/>
                <a:gd name="connsiteX2" fmla="*/ 0 w 23982"/>
                <a:gd name="connsiteY2" fmla="*/ 0 h 233697"/>
                <a:gd name="connsiteX3" fmla="*/ 15158 w 23982"/>
                <a:gd name="connsiteY3" fmla="*/ 0 h 233697"/>
                <a:gd name="connsiteX4" fmla="*/ 23983 w 23982"/>
                <a:gd name="connsiteY4" fmla="*/ 8825 h 233697"/>
                <a:gd name="connsiteX5" fmla="*/ 23983 w 23982"/>
                <a:gd name="connsiteY5" fmla="*/ 224805 h 233697"/>
                <a:gd name="connsiteX6" fmla="*/ 15158 w 23982"/>
                <a:gd name="connsiteY6" fmla="*/ 233697 h 2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82" h="233697">
                  <a:moveTo>
                    <a:pt x="15158" y="233697"/>
                  </a:moveTo>
                  <a:lnTo>
                    <a:pt x="0" y="233697"/>
                  </a:lnTo>
                  <a:lnTo>
                    <a:pt x="0" y="0"/>
                  </a:lnTo>
                  <a:lnTo>
                    <a:pt x="15158" y="0"/>
                  </a:lnTo>
                  <a:cubicBezTo>
                    <a:pt x="20008" y="0"/>
                    <a:pt x="23983" y="3975"/>
                    <a:pt x="23983" y="8825"/>
                  </a:cubicBezTo>
                  <a:lnTo>
                    <a:pt x="23983" y="224805"/>
                  </a:lnTo>
                  <a:cubicBezTo>
                    <a:pt x="23983" y="229723"/>
                    <a:pt x="20008" y="233697"/>
                    <a:pt x="15158" y="233697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2">
              <a:extLst>
                <a:ext uri="{FF2B5EF4-FFF2-40B4-BE49-F238E27FC236}">
                  <a16:creationId xmlns:a16="http://schemas.microsoft.com/office/drawing/2014/main" id="{88C0DAA8-A60D-4797-A50D-3B59489A8922}"/>
                </a:ext>
              </a:extLst>
            </p:cNvPr>
            <p:cNvSpPr/>
            <p:nvPr/>
          </p:nvSpPr>
          <p:spPr>
            <a:xfrm>
              <a:off x="1058801" y="4932953"/>
              <a:ext cx="28182" cy="392355"/>
            </a:xfrm>
            <a:custGeom>
              <a:avLst/>
              <a:gdLst>
                <a:gd name="connsiteX0" fmla="*/ 24656 w 33481"/>
                <a:gd name="connsiteY0" fmla="*/ 466115 h 466115"/>
                <a:gd name="connsiteX1" fmla="*/ 10105 w 33481"/>
                <a:gd name="connsiteY1" fmla="*/ 466115 h 466115"/>
                <a:gd name="connsiteX2" fmla="*/ 0 w 33481"/>
                <a:gd name="connsiteY2" fmla="*/ 456010 h 466115"/>
                <a:gd name="connsiteX3" fmla="*/ 0 w 33481"/>
                <a:gd name="connsiteY3" fmla="*/ 10105 h 466115"/>
                <a:gd name="connsiteX4" fmla="*/ 10105 w 33481"/>
                <a:gd name="connsiteY4" fmla="*/ 0 h 466115"/>
                <a:gd name="connsiteX5" fmla="*/ 24656 w 33481"/>
                <a:gd name="connsiteY5" fmla="*/ 0 h 466115"/>
                <a:gd name="connsiteX6" fmla="*/ 33482 w 33481"/>
                <a:gd name="connsiteY6" fmla="*/ 8825 h 466115"/>
                <a:gd name="connsiteX7" fmla="*/ 33482 w 33481"/>
                <a:gd name="connsiteY7" fmla="*/ 457223 h 466115"/>
                <a:gd name="connsiteX8" fmla="*/ 24656 w 33481"/>
                <a:gd name="connsiteY8" fmla="*/ 466115 h 46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5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3"/>
                  </a:lnTo>
                  <a:cubicBezTo>
                    <a:pt x="33482" y="462140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2">
              <a:extLst>
                <a:ext uri="{FF2B5EF4-FFF2-40B4-BE49-F238E27FC236}">
                  <a16:creationId xmlns:a16="http://schemas.microsoft.com/office/drawing/2014/main" id="{9E936F18-65C6-44D9-8BE4-E13C62005A59}"/>
                </a:ext>
              </a:extLst>
            </p:cNvPr>
            <p:cNvSpPr/>
            <p:nvPr/>
          </p:nvSpPr>
          <p:spPr>
            <a:xfrm>
              <a:off x="1058858" y="4961137"/>
              <a:ext cx="15935" cy="328560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Graphic 2">
              <a:extLst>
                <a:ext uri="{FF2B5EF4-FFF2-40B4-BE49-F238E27FC236}">
                  <a16:creationId xmlns:a16="http://schemas.microsoft.com/office/drawing/2014/main" id="{CDE1CBFD-B36F-4476-AD66-FE5689C99FEA}"/>
                </a:ext>
              </a:extLst>
            </p:cNvPr>
            <p:cNvSpPr/>
            <p:nvPr/>
          </p:nvSpPr>
          <p:spPr>
            <a:xfrm>
              <a:off x="1058291" y="5456869"/>
              <a:ext cx="28182" cy="392355"/>
            </a:xfrm>
            <a:custGeom>
              <a:avLst/>
              <a:gdLst>
                <a:gd name="connsiteX0" fmla="*/ 24656 w 33481"/>
                <a:gd name="connsiteY0" fmla="*/ 466115 h 466114"/>
                <a:gd name="connsiteX1" fmla="*/ 10105 w 33481"/>
                <a:gd name="connsiteY1" fmla="*/ 466115 h 466114"/>
                <a:gd name="connsiteX2" fmla="*/ 0 w 33481"/>
                <a:gd name="connsiteY2" fmla="*/ 456010 h 466114"/>
                <a:gd name="connsiteX3" fmla="*/ 0 w 33481"/>
                <a:gd name="connsiteY3" fmla="*/ 10105 h 466114"/>
                <a:gd name="connsiteX4" fmla="*/ 10105 w 33481"/>
                <a:gd name="connsiteY4" fmla="*/ 0 h 466114"/>
                <a:gd name="connsiteX5" fmla="*/ 24656 w 33481"/>
                <a:gd name="connsiteY5" fmla="*/ 0 h 466114"/>
                <a:gd name="connsiteX6" fmla="*/ 33482 w 33481"/>
                <a:gd name="connsiteY6" fmla="*/ 8825 h 466114"/>
                <a:gd name="connsiteX7" fmla="*/ 33482 w 33481"/>
                <a:gd name="connsiteY7" fmla="*/ 457222 h 466114"/>
                <a:gd name="connsiteX8" fmla="*/ 24656 w 33481"/>
                <a:gd name="connsiteY8" fmla="*/ 466115 h 46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4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2"/>
                  </a:lnTo>
                  <a:cubicBezTo>
                    <a:pt x="33482" y="462208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2">
              <a:extLst>
                <a:ext uri="{FF2B5EF4-FFF2-40B4-BE49-F238E27FC236}">
                  <a16:creationId xmlns:a16="http://schemas.microsoft.com/office/drawing/2014/main" id="{54A97323-642E-4873-8ECB-8C82C47BBCE7}"/>
                </a:ext>
              </a:extLst>
            </p:cNvPr>
            <p:cNvSpPr/>
            <p:nvPr/>
          </p:nvSpPr>
          <p:spPr>
            <a:xfrm>
              <a:off x="1058291" y="5485053"/>
              <a:ext cx="15935" cy="328560"/>
            </a:xfrm>
            <a:custGeom>
              <a:avLst/>
              <a:gdLst>
                <a:gd name="connsiteX0" fmla="*/ 17718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718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718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91" y="390327"/>
                    <a:pt x="17718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2">
              <a:extLst>
                <a:ext uri="{FF2B5EF4-FFF2-40B4-BE49-F238E27FC236}">
                  <a16:creationId xmlns:a16="http://schemas.microsoft.com/office/drawing/2014/main" id="{E6FC4392-B579-420D-977D-05F6BAF6A444}"/>
                </a:ext>
              </a:extLst>
            </p:cNvPr>
            <p:cNvSpPr/>
            <p:nvPr/>
          </p:nvSpPr>
          <p:spPr>
            <a:xfrm>
              <a:off x="3922902" y="5064570"/>
              <a:ext cx="28182" cy="635005"/>
            </a:xfrm>
            <a:custGeom>
              <a:avLst/>
              <a:gdLst>
                <a:gd name="connsiteX0" fmla="*/ 24656 w 33481"/>
                <a:gd name="connsiteY0" fmla="*/ 754380 h 754380"/>
                <a:gd name="connsiteX1" fmla="*/ 10105 w 33481"/>
                <a:gd name="connsiteY1" fmla="*/ 754380 h 754380"/>
                <a:gd name="connsiteX2" fmla="*/ 0 w 33481"/>
                <a:gd name="connsiteY2" fmla="*/ 744275 h 754380"/>
                <a:gd name="connsiteX3" fmla="*/ 0 w 33481"/>
                <a:gd name="connsiteY3" fmla="*/ 10105 h 754380"/>
                <a:gd name="connsiteX4" fmla="*/ 10105 w 33481"/>
                <a:gd name="connsiteY4" fmla="*/ 0 h 754380"/>
                <a:gd name="connsiteX5" fmla="*/ 24656 w 33481"/>
                <a:gd name="connsiteY5" fmla="*/ 0 h 754380"/>
                <a:gd name="connsiteX6" fmla="*/ 33482 w 33481"/>
                <a:gd name="connsiteY6" fmla="*/ 8825 h 754380"/>
                <a:gd name="connsiteX7" fmla="*/ 33482 w 33481"/>
                <a:gd name="connsiteY7" fmla="*/ 745555 h 754380"/>
                <a:gd name="connsiteX8" fmla="*/ 24656 w 33481"/>
                <a:gd name="connsiteY8" fmla="*/ 754380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754380">
                  <a:moveTo>
                    <a:pt x="24656" y="754380"/>
                  </a:moveTo>
                  <a:lnTo>
                    <a:pt x="10105" y="754380"/>
                  </a:lnTo>
                  <a:cubicBezTo>
                    <a:pt x="4514" y="754380"/>
                    <a:pt x="0" y="749866"/>
                    <a:pt x="0" y="744275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745555"/>
                  </a:lnTo>
                  <a:cubicBezTo>
                    <a:pt x="33482" y="750405"/>
                    <a:pt x="29507" y="754380"/>
                    <a:pt x="24656" y="754380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30" name="Graphic 2">
              <a:extLst>
                <a:ext uri="{FF2B5EF4-FFF2-40B4-BE49-F238E27FC236}">
                  <a16:creationId xmlns:a16="http://schemas.microsoft.com/office/drawing/2014/main" id="{213C0B4A-1837-4C1B-8D1B-BC1615210485}"/>
                </a:ext>
              </a:extLst>
            </p:cNvPr>
            <p:cNvSpPr/>
            <p:nvPr/>
          </p:nvSpPr>
          <p:spPr>
            <a:xfrm>
              <a:off x="3935149" y="5110218"/>
              <a:ext cx="15935" cy="531742"/>
            </a:xfrm>
            <a:custGeom>
              <a:avLst/>
              <a:gdLst>
                <a:gd name="connsiteX0" fmla="*/ 17650 w 18930"/>
                <a:gd name="connsiteY0" fmla="*/ 631704 h 631704"/>
                <a:gd name="connsiteX1" fmla="*/ 1886 w 18930"/>
                <a:gd name="connsiteY1" fmla="*/ 631704 h 631704"/>
                <a:gd name="connsiteX2" fmla="*/ 0 w 18930"/>
                <a:gd name="connsiteY2" fmla="*/ 629818 h 631704"/>
                <a:gd name="connsiteX3" fmla="*/ 0 w 18930"/>
                <a:gd name="connsiteY3" fmla="*/ 1886 h 631704"/>
                <a:gd name="connsiteX4" fmla="*/ 1886 w 18930"/>
                <a:gd name="connsiteY4" fmla="*/ 0 h 631704"/>
                <a:gd name="connsiteX5" fmla="*/ 17650 w 18930"/>
                <a:gd name="connsiteY5" fmla="*/ 0 h 631704"/>
                <a:gd name="connsiteX6" fmla="*/ 18930 w 18930"/>
                <a:gd name="connsiteY6" fmla="*/ 1280 h 631704"/>
                <a:gd name="connsiteX7" fmla="*/ 18930 w 18930"/>
                <a:gd name="connsiteY7" fmla="*/ 630491 h 631704"/>
                <a:gd name="connsiteX8" fmla="*/ 17650 w 18930"/>
                <a:gd name="connsiteY8" fmla="*/ 631704 h 63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631704">
                  <a:moveTo>
                    <a:pt x="17650" y="631704"/>
                  </a:moveTo>
                  <a:lnTo>
                    <a:pt x="1886" y="631704"/>
                  </a:lnTo>
                  <a:cubicBezTo>
                    <a:pt x="808" y="631704"/>
                    <a:pt x="0" y="630828"/>
                    <a:pt x="0" y="629818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630491"/>
                  </a:lnTo>
                  <a:cubicBezTo>
                    <a:pt x="18863" y="631098"/>
                    <a:pt x="18324" y="631704"/>
                    <a:pt x="17650" y="631704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31" name="Graphic 2">
              <a:extLst>
                <a:ext uri="{FF2B5EF4-FFF2-40B4-BE49-F238E27FC236}">
                  <a16:creationId xmlns:a16="http://schemas.microsoft.com/office/drawing/2014/main" id="{DFD69AD1-88C6-4D8A-BB4E-CE2C94AF1EBC}"/>
                </a:ext>
              </a:extLst>
            </p:cNvPr>
            <p:cNvSpPr/>
            <p:nvPr/>
          </p:nvSpPr>
          <p:spPr>
            <a:xfrm>
              <a:off x="3928288" y="6392988"/>
              <a:ext cx="22796" cy="435170"/>
            </a:xfrm>
            <a:custGeom>
              <a:avLst/>
              <a:gdLst>
                <a:gd name="connsiteX0" fmla="*/ 18257 w 27081"/>
                <a:gd name="connsiteY0" fmla="*/ 516977 h 516977"/>
                <a:gd name="connsiteX1" fmla="*/ 10105 w 27081"/>
                <a:gd name="connsiteY1" fmla="*/ 516977 h 516977"/>
                <a:gd name="connsiteX2" fmla="*/ 0 w 27081"/>
                <a:gd name="connsiteY2" fmla="*/ 506872 h 516977"/>
                <a:gd name="connsiteX3" fmla="*/ 0 w 27081"/>
                <a:gd name="connsiteY3" fmla="*/ 10105 h 516977"/>
                <a:gd name="connsiteX4" fmla="*/ 10105 w 27081"/>
                <a:gd name="connsiteY4" fmla="*/ 0 h 516977"/>
                <a:gd name="connsiteX5" fmla="*/ 18257 w 27081"/>
                <a:gd name="connsiteY5" fmla="*/ 0 h 516977"/>
                <a:gd name="connsiteX6" fmla="*/ 27082 w 27081"/>
                <a:gd name="connsiteY6" fmla="*/ 8825 h 516977"/>
                <a:gd name="connsiteX7" fmla="*/ 27082 w 27081"/>
                <a:gd name="connsiteY7" fmla="*/ 508152 h 516977"/>
                <a:gd name="connsiteX8" fmla="*/ 18257 w 27081"/>
                <a:gd name="connsiteY8" fmla="*/ 516977 h 5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81" h="516977">
                  <a:moveTo>
                    <a:pt x="18257" y="516977"/>
                  </a:moveTo>
                  <a:lnTo>
                    <a:pt x="10105" y="516977"/>
                  </a:lnTo>
                  <a:cubicBezTo>
                    <a:pt x="4514" y="516977"/>
                    <a:pt x="0" y="512464"/>
                    <a:pt x="0" y="506872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18257" y="0"/>
                  </a:lnTo>
                  <a:cubicBezTo>
                    <a:pt x="23107" y="0"/>
                    <a:pt x="27082" y="3975"/>
                    <a:pt x="27082" y="8825"/>
                  </a:cubicBezTo>
                  <a:lnTo>
                    <a:pt x="27082" y="508152"/>
                  </a:lnTo>
                  <a:cubicBezTo>
                    <a:pt x="27082" y="513003"/>
                    <a:pt x="23107" y="516977"/>
                    <a:pt x="18257" y="516977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2">
              <a:extLst>
                <a:ext uri="{FF2B5EF4-FFF2-40B4-BE49-F238E27FC236}">
                  <a16:creationId xmlns:a16="http://schemas.microsoft.com/office/drawing/2014/main" id="{4747B958-0380-4C5F-8DEC-8D7F6B25907D}"/>
                </a:ext>
              </a:extLst>
            </p:cNvPr>
            <p:cNvSpPr/>
            <p:nvPr/>
          </p:nvSpPr>
          <p:spPr>
            <a:xfrm>
              <a:off x="3938156" y="6424233"/>
              <a:ext cx="12928" cy="364399"/>
            </a:xfrm>
            <a:custGeom>
              <a:avLst/>
              <a:gdLst>
                <a:gd name="connsiteX0" fmla="*/ 14080 w 15359"/>
                <a:gd name="connsiteY0" fmla="*/ 432903 h 432902"/>
                <a:gd name="connsiteX1" fmla="*/ 1886 w 15359"/>
                <a:gd name="connsiteY1" fmla="*/ 432903 h 432902"/>
                <a:gd name="connsiteX2" fmla="*/ 0 w 15359"/>
                <a:gd name="connsiteY2" fmla="*/ 431016 h 432902"/>
                <a:gd name="connsiteX3" fmla="*/ 0 w 15359"/>
                <a:gd name="connsiteY3" fmla="*/ 1886 h 432902"/>
                <a:gd name="connsiteX4" fmla="*/ 1886 w 15359"/>
                <a:gd name="connsiteY4" fmla="*/ 0 h 432902"/>
                <a:gd name="connsiteX5" fmla="*/ 14080 w 15359"/>
                <a:gd name="connsiteY5" fmla="*/ 0 h 432902"/>
                <a:gd name="connsiteX6" fmla="*/ 15360 w 15359"/>
                <a:gd name="connsiteY6" fmla="*/ 1280 h 432902"/>
                <a:gd name="connsiteX7" fmla="*/ 15360 w 15359"/>
                <a:gd name="connsiteY7" fmla="*/ 431690 h 432902"/>
                <a:gd name="connsiteX8" fmla="*/ 14080 w 15359"/>
                <a:gd name="connsiteY8" fmla="*/ 432903 h 43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9" h="432902">
                  <a:moveTo>
                    <a:pt x="14080" y="432903"/>
                  </a:moveTo>
                  <a:lnTo>
                    <a:pt x="1886" y="432903"/>
                  </a:lnTo>
                  <a:cubicBezTo>
                    <a:pt x="808" y="432903"/>
                    <a:pt x="0" y="432027"/>
                    <a:pt x="0" y="431016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4080" y="0"/>
                  </a:lnTo>
                  <a:cubicBezTo>
                    <a:pt x="14753" y="0"/>
                    <a:pt x="15360" y="539"/>
                    <a:pt x="15360" y="1280"/>
                  </a:cubicBezTo>
                  <a:lnTo>
                    <a:pt x="15360" y="431690"/>
                  </a:lnTo>
                  <a:cubicBezTo>
                    <a:pt x="15360" y="432364"/>
                    <a:pt x="14821" y="432903"/>
                    <a:pt x="14080" y="432903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9006DBA-4DAA-453A-A2AC-FF4A9322F5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78879" y="3808481"/>
              <a:ext cx="134198" cy="1341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3506713-2F55-452F-ABB6-47225E2D89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87267" y="3816868"/>
              <a:ext cx="117423" cy="117423"/>
            </a:xfrm>
            <a:prstGeom prst="ellipse">
              <a:avLst/>
            </a:pr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175F06E-27A9-46A4-B02C-A49E59D17DC3}"/>
                </a:ext>
              </a:extLst>
            </p:cNvPr>
            <p:cNvSpPr/>
            <p:nvPr/>
          </p:nvSpPr>
          <p:spPr>
            <a:xfrm>
              <a:off x="3016958" y="3846560"/>
              <a:ext cx="58040" cy="5804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28FA69B-57D7-4705-A140-F90E5220C72E}"/>
                </a:ext>
              </a:extLst>
            </p:cNvPr>
            <p:cNvSpPr/>
            <p:nvPr/>
          </p:nvSpPr>
          <p:spPr>
            <a:xfrm>
              <a:off x="3030585" y="3860187"/>
              <a:ext cx="30788" cy="30788"/>
            </a:xfrm>
            <a:prstGeom prst="ellipse">
              <a:avLst/>
            </a:prstGeom>
            <a:solidFill>
              <a:srgbClr val="081422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Graphic 2">
              <a:extLst>
                <a:ext uri="{FF2B5EF4-FFF2-40B4-BE49-F238E27FC236}">
                  <a16:creationId xmlns:a16="http://schemas.microsoft.com/office/drawing/2014/main" id="{80E59088-2E8C-41FA-BAB8-F9EEF100122A}"/>
                </a:ext>
              </a:extLst>
            </p:cNvPr>
            <p:cNvSpPr/>
            <p:nvPr userDrawn="1"/>
          </p:nvSpPr>
          <p:spPr>
            <a:xfrm flipH="1">
              <a:off x="1060804" y="4534334"/>
              <a:ext cx="10717" cy="149811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066A938-5524-4BC2-9E71-604DA7247A54}"/>
              </a:ext>
            </a:extLst>
          </p:cNvPr>
          <p:cNvGrpSpPr/>
          <p:nvPr userDrawn="1"/>
        </p:nvGrpSpPr>
        <p:grpSpPr>
          <a:xfrm>
            <a:off x="8332411" y="0"/>
            <a:ext cx="2885112" cy="2622090"/>
            <a:chOff x="833153" y="6858000"/>
            <a:chExt cx="2885112" cy="2622090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974D21A-C01F-4B09-AA57-1A00734860AA}"/>
                </a:ext>
              </a:extLst>
            </p:cNvPr>
            <p:cNvSpPr/>
            <p:nvPr/>
          </p:nvSpPr>
          <p:spPr>
            <a:xfrm>
              <a:off x="833153" y="6858000"/>
              <a:ext cx="2885112" cy="2622090"/>
            </a:xfrm>
            <a:custGeom>
              <a:avLst/>
              <a:gdLst>
                <a:gd name="connsiteX0" fmla="*/ 0 w 2885112"/>
                <a:gd name="connsiteY0" fmla="*/ 0 h 2622090"/>
                <a:gd name="connsiteX1" fmla="*/ 2885112 w 2885112"/>
                <a:gd name="connsiteY1" fmla="*/ 0 h 2622090"/>
                <a:gd name="connsiteX2" fmla="*/ 2885112 w 2885112"/>
                <a:gd name="connsiteY2" fmla="*/ 2245726 h 2622090"/>
                <a:gd name="connsiteX3" fmla="*/ 2504286 w 2885112"/>
                <a:gd name="connsiteY3" fmla="*/ 2622090 h 2622090"/>
                <a:gd name="connsiteX4" fmla="*/ 380827 w 2885112"/>
                <a:gd name="connsiteY4" fmla="*/ 2622090 h 2622090"/>
                <a:gd name="connsiteX5" fmla="*/ 0 w 2885112"/>
                <a:gd name="connsiteY5" fmla="*/ 2245668 h 2622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5112" h="2622090">
                  <a:moveTo>
                    <a:pt x="0" y="0"/>
                  </a:moveTo>
                  <a:lnTo>
                    <a:pt x="2885112" y="0"/>
                  </a:lnTo>
                  <a:lnTo>
                    <a:pt x="2885112" y="2245726"/>
                  </a:lnTo>
                  <a:cubicBezTo>
                    <a:pt x="2885055" y="2453556"/>
                    <a:pt x="2714549" y="2622090"/>
                    <a:pt x="2504286" y="2622090"/>
                  </a:cubicBezTo>
                  <a:lnTo>
                    <a:pt x="380827" y="2622090"/>
                  </a:lnTo>
                  <a:cubicBezTo>
                    <a:pt x="170506" y="2622090"/>
                    <a:pt x="0" y="2453556"/>
                    <a:pt x="0" y="2245668"/>
                  </a:cubicBezTo>
                  <a:close/>
                </a:path>
              </a:pathLst>
            </a:custGeom>
            <a:solidFill>
              <a:srgbClr val="D0D4D8"/>
            </a:solidFill>
            <a:ln w="67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E48AAE3-B835-49A5-9A47-DE6EBCD7733E}"/>
                </a:ext>
              </a:extLst>
            </p:cNvPr>
            <p:cNvSpPr/>
            <p:nvPr/>
          </p:nvSpPr>
          <p:spPr>
            <a:xfrm>
              <a:off x="871808" y="6858000"/>
              <a:ext cx="2807801" cy="2591752"/>
            </a:xfrm>
            <a:custGeom>
              <a:avLst/>
              <a:gdLst>
                <a:gd name="connsiteX0" fmla="*/ 0 w 2807801"/>
                <a:gd name="connsiteY0" fmla="*/ 0 h 2591752"/>
                <a:gd name="connsiteX1" fmla="*/ 2807801 w 2807801"/>
                <a:gd name="connsiteY1" fmla="*/ 0 h 2591752"/>
                <a:gd name="connsiteX2" fmla="*/ 2807801 w 2807801"/>
                <a:gd name="connsiteY2" fmla="*/ 2215388 h 2591752"/>
                <a:gd name="connsiteX3" fmla="*/ 2428061 w 2807801"/>
                <a:gd name="connsiteY3" fmla="*/ 2591752 h 2591752"/>
                <a:gd name="connsiteX4" fmla="*/ 379798 w 2807801"/>
                <a:gd name="connsiteY4" fmla="*/ 2591752 h 2591752"/>
                <a:gd name="connsiteX5" fmla="*/ 0 w 2807801"/>
                <a:gd name="connsiteY5" fmla="*/ 2215332 h 259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7801" h="2591752">
                  <a:moveTo>
                    <a:pt x="0" y="0"/>
                  </a:moveTo>
                  <a:lnTo>
                    <a:pt x="2807801" y="0"/>
                  </a:lnTo>
                  <a:lnTo>
                    <a:pt x="2807801" y="2215388"/>
                  </a:lnTo>
                  <a:cubicBezTo>
                    <a:pt x="2807801" y="2423218"/>
                    <a:pt x="2637756" y="2591752"/>
                    <a:pt x="2428061" y="2591752"/>
                  </a:cubicBezTo>
                  <a:lnTo>
                    <a:pt x="379798" y="2591752"/>
                  </a:lnTo>
                  <a:cubicBezTo>
                    <a:pt x="170045" y="2591752"/>
                    <a:pt x="0" y="2423218"/>
                    <a:pt x="0" y="2215332"/>
                  </a:cubicBezTo>
                  <a:close/>
                </a:path>
              </a:pathLst>
            </a:cu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67" name="Picture Placeholder 66">
            <a:extLst>
              <a:ext uri="{FF2B5EF4-FFF2-40B4-BE49-F238E27FC236}">
                <a16:creationId xmlns:a16="http://schemas.microsoft.com/office/drawing/2014/main" id="{28246CD8-4F7B-49F9-A0E7-A3D2C7826A5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438563" y="1"/>
            <a:ext cx="2672808" cy="2493421"/>
          </a:xfrm>
          <a:custGeom>
            <a:avLst/>
            <a:gdLst>
              <a:gd name="connsiteX0" fmla="*/ 0 w 2672808"/>
              <a:gd name="connsiteY0" fmla="*/ 0 h 2493421"/>
              <a:gd name="connsiteX1" fmla="*/ 2672808 w 2672808"/>
              <a:gd name="connsiteY1" fmla="*/ 0 h 2493421"/>
              <a:gd name="connsiteX2" fmla="*/ 2672808 w 2672808"/>
              <a:gd name="connsiteY2" fmla="*/ 2221227 h 2493421"/>
              <a:gd name="connsiteX3" fmla="*/ 2385313 w 2672808"/>
              <a:gd name="connsiteY3" fmla="*/ 2493421 h 2493421"/>
              <a:gd name="connsiteX4" fmla="*/ 287495 w 2672808"/>
              <a:gd name="connsiteY4" fmla="*/ 2493421 h 2493421"/>
              <a:gd name="connsiteX5" fmla="*/ 0 w 2672808"/>
              <a:gd name="connsiteY5" fmla="*/ 2221227 h 249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2808" h="2493421">
                <a:moveTo>
                  <a:pt x="0" y="0"/>
                </a:moveTo>
                <a:lnTo>
                  <a:pt x="2672808" y="0"/>
                </a:lnTo>
                <a:lnTo>
                  <a:pt x="2672808" y="2221227"/>
                </a:lnTo>
                <a:cubicBezTo>
                  <a:pt x="2672808" y="2371557"/>
                  <a:pt x="2544095" y="2493421"/>
                  <a:pt x="2385313" y="2493421"/>
                </a:cubicBezTo>
                <a:lnTo>
                  <a:pt x="287495" y="2493421"/>
                </a:lnTo>
                <a:cubicBezTo>
                  <a:pt x="128714" y="2493421"/>
                  <a:pt x="0" y="2371557"/>
                  <a:pt x="0" y="22212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A2ECC6F6-A4A0-4672-8659-27C1C16408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68921" y="3818265"/>
            <a:ext cx="2672808" cy="3039735"/>
          </a:xfrm>
          <a:custGeom>
            <a:avLst/>
            <a:gdLst>
              <a:gd name="connsiteX0" fmla="*/ 287495 w 2672808"/>
              <a:gd name="connsiteY0" fmla="*/ 0 h 3039735"/>
              <a:gd name="connsiteX1" fmla="*/ 542049 w 2672808"/>
              <a:gd name="connsiteY1" fmla="*/ 0 h 3039735"/>
              <a:gd name="connsiteX2" fmla="*/ 566725 w 2672808"/>
              <a:gd name="connsiteY2" fmla="*/ 23363 h 3039735"/>
              <a:gd name="connsiteX3" fmla="*/ 757670 w 2672808"/>
              <a:gd name="connsiteY3" fmla="*/ 204146 h 3039735"/>
              <a:gd name="connsiteX4" fmla="*/ 1903160 w 2672808"/>
              <a:gd name="connsiteY4" fmla="*/ 204146 h 3039735"/>
              <a:gd name="connsiteX5" fmla="*/ 2094105 w 2672808"/>
              <a:gd name="connsiteY5" fmla="*/ 23363 h 3039735"/>
              <a:gd name="connsiteX6" fmla="*/ 2118781 w 2672808"/>
              <a:gd name="connsiteY6" fmla="*/ 0 h 3039735"/>
              <a:gd name="connsiteX7" fmla="*/ 2385313 w 2672808"/>
              <a:gd name="connsiteY7" fmla="*/ 0 h 3039735"/>
              <a:gd name="connsiteX8" fmla="*/ 2672808 w 2672808"/>
              <a:gd name="connsiteY8" fmla="*/ 272193 h 3039735"/>
              <a:gd name="connsiteX9" fmla="*/ 2672808 w 2672808"/>
              <a:gd name="connsiteY9" fmla="*/ 3039735 h 3039735"/>
              <a:gd name="connsiteX10" fmla="*/ 0 w 2672808"/>
              <a:gd name="connsiteY10" fmla="*/ 3039735 h 3039735"/>
              <a:gd name="connsiteX11" fmla="*/ 0 w 2672808"/>
              <a:gd name="connsiteY11" fmla="*/ 272193 h 3039735"/>
              <a:gd name="connsiteX12" fmla="*/ 287495 w 2672808"/>
              <a:gd name="connsiteY12" fmla="*/ 0 h 303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72808" h="3039735">
                <a:moveTo>
                  <a:pt x="287495" y="0"/>
                </a:moveTo>
                <a:lnTo>
                  <a:pt x="542049" y="0"/>
                </a:lnTo>
                <a:cubicBezTo>
                  <a:pt x="555645" y="0"/>
                  <a:pt x="566725" y="10435"/>
                  <a:pt x="566725" y="23363"/>
                </a:cubicBezTo>
                <a:cubicBezTo>
                  <a:pt x="566725" y="123224"/>
                  <a:pt x="652255" y="204146"/>
                  <a:pt x="757670" y="204146"/>
                </a:cubicBezTo>
                <a:lnTo>
                  <a:pt x="1903160" y="204146"/>
                </a:lnTo>
                <a:cubicBezTo>
                  <a:pt x="2008635" y="204146"/>
                  <a:pt x="2094105" y="123168"/>
                  <a:pt x="2094105" y="23363"/>
                </a:cubicBezTo>
                <a:cubicBezTo>
                  <a:pt x="2094105" y="10491"/>
                  <a:pt x="2105125" y="0"/>
                  <a:pt x="2118781" y="0"/>
                </a:cubicBezTo>
                <a:lnTo>
                  <a:pt x="2385313" y="0"/>
                </a:lnTo>
                <a:cubicBezTo>
                  <a:pt x="2544095" y="0"/>
                  <a:pt x="2672808" y="121864"/>
                  <a:pt x="2672808" y="272193"/>
                </a:cubicBezTo>
                <a:lnTo>
                  <a:pt x="2672808" y="3039735"/>
                </a:lnTo>
                <a:lnTo>
                  <a:pt x="0" y="3039735"/>
                </a:lnTo>
                <a:lnTo>
                  <a:pt x="0" y="272193"/>
                </a:lnTo>
                <a:cubicBezTo>
                  <a:pt x="0" y="121864"/>
                  <a:pt x="128714" y="0"/>
                  <a:pt x="28749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34494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8130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AE6C28-A080-4420-92C4-3AC673E4DAE1}"/>
              </a:ext>
            </a:extLst>
          </p:cNvPr>
          <p:cNvSpPr/>
          <p:nvPr userDrawn="1"/>
        </p:nvSpPr>
        <p:spPr>
          <a:xfrm>
            <a:off x="0" y="2253343"/>
            <a:ext cx="12192000" cy="2351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DA6378AF-10CF-415A-9A2B-A4DF0CDD2A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8571" y="1580606"/>
            <a:ext cx="9945150" cy="3696788"/>
          </a:xfrm>
          <a:custGeom>
            <a:avLst/>
            <a:gdLst>
              <a:gd name="connsiteX0" fmla="*/ 8797786 w 9945150"/>
              <a:gd name="connsiteY0" fmla="*/ 343988 h 3696788"/>
              <a:gd name="connsiteX1" fmla="*/ 9945150 w 9945150"/>
              <a:gd name="connsiteY1" fmla="*/ 343988 h 3696788"/>
              <a:gd name="connsiteX2" fmla="*/ 8854411 w 9945150"/>
              <a:gd name="connsiteY2" fmla="*/ 3696788 h 3696788"/>
              <a:gd name="connsiteX3" fmla="*/ 7707047 w 9945150"/>
              <a:gd name="connsiteY3" fmla="*/ 3696788 h 3696788"/>
              <a:gd name="connsiteX4" fmla="*/ 6228770 w 9945150"/>
              <a:gd name="connsiteY4" fmla="*/ 343988 h 3696788"/>
              <a:gd name="connsiteX5" fmla="*/ 7376134 w 9945150"/>
              <a:gd name="connsiteY5" fmla="*/ 343988 h 3696788"/>
              <a:gd name="connsiteX6" fmla="*/ 6285395 w 9945150"/>
              <a:gd name="connsiteY6" fmla="*/ 3696788 h 3696788"/>
              <a:gd name="connsiteX7" fmla="*/ 5138031 w 9945150"/>
              <a:gd name="connsiteY7" fmla="*/ 3696788 h 3696788"/>
              <a:gd name="connsiteX8" fmla="*/ 3659754 w 9945150"/>
              <a:gd name="connsiteY8" fmla="*/ 343988 h 3696788"/>
              <a:gd name="connsiteX9" fmla="*/ 4807118 w 9945150"/>
              <a:gd name="connsiteY9" fmla="*/ 343988 h 3696788"/>
              <a:gd name="connsiteX10" fmla="*/ 3716379 w 9945150"/>
              <a:gd name="connsiteY10" fmla="*/ 3696788 h 3696788"/>
              <a:gd name="connsiteX11" fmla="*/ 2569016 w 9945150"/>
              <a:gd name="connsiteY11" fmla="*/ 3696788 h 3696788"/>
              <a:gd name="connsiteX12" fmla="*/ 1090739 w 9945150"/>
              <a:gd name="connsiteY12" fmla="*/ 343988 h 3696788"/>
              <a:gd name="connsiteX13" fmla="*/ 2238103 w 9945150"/>
              <a:gd name="connsiteY13" fmla="*/ 343988 h 3696788"/>
              <a:gd name="connsiteX14" fmla="*/ 1147364 w 9945150"/>
              <a:gd name="connsiteY14" fmla="*/ 3696788 h 3696788"/>
              <a:gd name="connsiteX15" fmla="*/ 0 w 9945150"/>
              <a:gd name="connsiteY15" fmla="*/ 3696788 h 3696788"/>
              <a:gd name="connsiteX16" fmla="*/ 7635204 w 9945150"/>
              <a:gd name="connsiteY16" fmla="*/ 0 h 3696788"/>
              <a:gd name="connsiteX17" fmla="*/ 8782568 w 9945150"/>
              <a:gd name="connsiteY17" fmla="*/ 0 h 3696788"/>
              <a:gd name="connsiteX18" fmla="*/ 7691829 w 9945150"/>
              <a:gd name="connsiteY18" fmla="*/ 3352800 h 3696788"/>
              <a:gd name="connsiteX19" fmla="*/ 6544465 w 9945150"/>
              <a:gd name="connsiteY19" fmla="*/ 3352800 h 3696788"/>
              <a:gd name="connsiteX20" fmla="*/ 5066188 w 9945150"/>
              <a:gd name="connsiteY20" fmla="*/ 0 h 3696788"/>
              <a:gd name="connsiteX21" fmla="*/ 6213552 w 9945150"/>
              <a:gd name="connsiteY21" fmla="*/ 0 h 3696788"/>
              <a:gd name="connsiteX22" fmla="*/ 5122813 w 9945150"/>
              <a:gd name="connsiteY22" fmla="*/ 3352800 h 3696788"/>
              <a:gd name="connsiteX23" fmla="*/ 3975449 w 9945150"/>
              <a:gd name="connsiteY23" fmla="*/ 3352800 h 3696788"/>
              <a:gd name="connsiteX24" fmla="*/ 2497173 w 9945150"/>
              <a:gd name="connsiteY24" fmla="*/ 0 h 3696788"/>
              <a:gd name="connsiteX25" fmla="*/ 3644536 w 9945150"/>
              <a:gd name="connsiteY25" fmla="*/ 0 h 3696788"/>
              <a:gd name="connsiteX26" fmla="*/ 2553798 w 9945150"/>
              <a:gd name="connsiteY26" fmla="*/ 3352800 h 3696788"/>
              <a:gd name="connsiteX27" fmla="*/ 1406434 w 9945150"/>
              <a:gd name="connsiteY27" fmla="*/ 3352800 h 369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945150" h="3696788">
                <a:moveTo>
                  <a:pt x="8797786" y="343988"/>
                </a:moveTo>
                <a:lnTo>
                  <a:pt x="9945150" y="343988"/>
                </a:lnTo>
                <a:lnTo>
                  <a:pt x="8854411" y="3696788"/>
                </a:lnTo>
                <a:lnTo>
                  <a:pt x="7707047" y="3696788"/>
                </a:lnTo>
                <a:close/>
                <a:moveTo>
                  <a:pt x="6228770" y="343988"/>
                </a:moveTo>
                <a:lnTo>
                  <a:pt x="7376134" y="343988"/>
                </a:lnTo>
                <a:lnTo>
                  <a:pt x="6285395" y="3696788"/>
                </a:lnTo>
                <a:lnTo>
                  <a:pt x="5138031" y="3696788"/>
                </a:lnTo>
                <a:close/>
                <a:moveTo>
                  <a:pt x="3659754" y="343988"/>
                </a:moveTo>
                <a:lnTo>
                  <a:pt x="4807118" y="343988"/>
                </a:lnTo>
                <a:lnTo>
                  <a:pt x="3716379" y="3696788"/>
                </a:lnTo>
                <a:lnTo>
                  <a:pt x="2569016" y="3696788"/>
                </a:lnTo>
                <a:close/>
                <a:moveTo>
                  <a:pt x="1090739" y="343988"/>
                </a:moveTo>
                <a:lnTo>
                  <a:pt x="2238103" y="343988"/>
                </a:lnTo>
                <a:lnTo>
                  <a:pt x="1147364" y="3696788"/>
                </a:lnTo>
                <a:lnTo>
                  <a:pt x="0" y="3696788"/>
                </a:lnTo>
                <a:close/>
                <a:moveTo>
                  <a:pt x="7635204" y="0"/>
                </a:moveTo>
                <a:lnTo>
                  <a:pt x="8782568" y="0"/>
                </a:lnTo>
                <a:lnTo>
                  <a:pt x="7691829" y="3352800"/>
                </a:lnTo>
                <a:lnTo>
                  <a:pt x="6544465" y="3352800"/>
                </a:lnTo>
                <a:close/>
                <a:moveTo>
                  <a:pt x="5066188" y="0"/>
                </a:moveTo>
                <a:lnTo>
                  <a:pt x="6213552" y="0"/>
                </a:lnTo>
                <a:lnTo>
                  <a:pt x="5122813" y="3352800"/>
                </a:lnTo>
                <a:lnTo>
                  <a:pt x="3975449" y="3352800"/>
                </a:lnTo>
                <a:close/>
                <a:moveTo>
                  <a:pt x="2497173" y="0"/>
                </a:moveTo>
                <a:lnTo>
                  <a:pt x="3644536" y="0"/>
                </a:lnTo>
                <a:lnTo>
                  <a:pt x="2553798" y="3352800"/>
                </a:lnTo>
                <a:lnTo>
                  <a:pt x="1406434" y="3352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Place 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29255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885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7AD23-4257-D793-8A48-3271303F8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5738"/>
            <a:ext cx="7315200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D87C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44F0A-8D16-5FCA-4125-D7A6418F9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1301"/>
            <a:ext cx="7315200" cy="291332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55FC7-75C7-AABF-1202-64D8B770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5B457-3BD2-45C8-A545-EC76C50BD684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B8E26-D73C-2857-39FC-B89C6FFBF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85870-4C12-04E9-B90C-7EA0FAFAB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3D0F50F-4CC1-2193-2F48-141C288AE14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610600" y="2711301"/>
            <a:ext cx="3581400" cy="29133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90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4909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5592389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7512513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97D3E7C-B050-3831-CF8F-DCC38957CEB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-1"/>
            <a:ext cx="12192000" cy="56671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3B6DB-EC33-36D8-36BD-7526EB8CB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9702" y="2187897"/>
            <a:ext cx="7394098" cy="10064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EE54B1-BD99-38E4-8DB0-15473378BA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9702" y="3286448"/>
            <a:ext cx="7394098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2BF2A-0D7D-03D4-3F25-F90604CA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0CA57-EA71-B645-BE41-45D79E197D2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C1D5E-F977-4CB7-5875-160C4FE51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AA45D-12E2-F7EE-B6A2-799B0A48D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150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97D3E7C-B050-3831-CF8F-DCC38957CEB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-1"/>
            <a:ext cx="12192000" cy="56671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3B6DB-EC33-36D8-36BD-7526EB8CB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9702" y="2187897"/>
            <a:ext cx="7394098" cy="10064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EE54B1-BD99-38E4-8DB0-15473378BA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9702" y="3286448"/>
            <a:ext cx="7394098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2BF2A-0D7D-03D4-3F25-F90604CA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0CA57-EA71-B645-BE41-45D79E197D2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C1D5E-F977-4CB7-5875-160C4FE51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AA45D-12E2-F7EE-B6A2-799B0A48D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5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7AD23-4257-D793-8A48-3271303F8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222" y="35953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D87C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44F0A-8D16-5FCA-4125-D7A6418F9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222" y="1685099"/>
            <a:ext cx="10515600" cy="40835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55FC7-75C7-AABF-1202-64D8B770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0CA57-EA71-B645-BE41-45D79E197D2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B8E26-D73C-2857-39FC-B89C6FFBF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85870-4C12-04E9-B90C-7EA0FAFAB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045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7AD23-4257-D793-8A48-3271303F8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2849"/>
            <a:ext cx="73152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D87C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44F0A-8D16-5FCA-4125-D7A6418F9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733" y="1796906"/>
            <a:ext cx="7315200" cy="402816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55FC7-75C7-AABF-1202-64D8B770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0CA57-EA71-B645-BE41-45D79E197D2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B8E26-D73C-2857-39FC-B89C6FFBF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85870-4C12-04E9-B90C-7EA0FAFAB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3D0F50F-4CC1-2193-2F48-141C288AE14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602133" y="1796906"/>
            <a:ext cx="3581400" cy="40281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436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7AD23-4257-D793-8A48-3271303F8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82"/>
            <a:ext cx="105156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44F0A-8D16-5FCA-4125-D7A6418F9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7313"/>
            <a:ext cx="10515600" cy="44100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55FC7-75C7-AABF-1202-64D8B770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0CA57-EA71-B645-BE41-45D79E197D2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B8E26-D73C-2857-39FC-B89C6FFBF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85870-4C12-04E9-B90C-7EA0FAFAB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023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33BD3-CC5F-E2CB-5A4E-D956DCE80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3273F-E422-9DF7-353D-F38C44B12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0032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BA1FC-18BF-6DEF-9BC3-C7EE53024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0CA57-EA71-B645-BE41-45D79E197D2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A2080-DC58-7241-65FD-AD550054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B51CC-8576-2449-E8C3-A3FB87002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376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33BD3-CC5F-E2CB-5A4E-D956DCE80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68822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3273F-E422-9DF7-353D-F38C44B12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5688220" cy="10032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BA1FC-18BF-6DEF-9BC3-C7EE53024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0CA57-EA71-B645-BE41-45D79E197D2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A2080-DC58-7241-65FD-AD550054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B51CC-8576-2449-E8C3-A3FB87002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20B1507-91A2-4C8E-CAB7-A7910DF0A48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1"/>
            <a:ext cx="12192000" cy="562462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96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7AD23-4257-D793-8A48-3271303F8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5738"/>
            <a:ext cx="105156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44F0A-8D16-5FCA-4125-D7A6418F9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1301"/>
            <a:ext cx="10515600" cy="291332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55FC7-75C7-AABF-1202-64D8B770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C26E3-B3BF-4D7D-9075-5B2F745D43D2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B8E26-D73C-2857-39FC-B89C6FFBF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85870-4C12-04E9-B90C-7EA0FAFAB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422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459A-9E65-5B8F-F79A-4B7B8E0F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B6D38-4A55-DE08-7898-9E772F1AD9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521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892B2-3164-375A-0FA7-D78712391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521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E5550-1382-FA15-A09D-1ECB9BF0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0CA57-EA71-B645-BE41-45D79E197D2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4ADC99-3BA1-BAF9-593D-4A9215B3A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D9D533-5D94-3B1B-5E94-C988EBF3D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876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2407-9E8C-6CFE-69B6-51B2A73CE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7DE8A-B861-28CD-C4FF-A3B3C74E9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A19415-42FB-B8A8-287F-757814B31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19397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1E9720-0B7E-4B02-1D81-C2EF45BB23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9812F0-95ED-BD04-94DC-235ABFE780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19397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FCA656-D5B4-EE2D-A262-B08D28FC0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0CA57-EA71-B645-BE41-45D79E197D2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1FFAFB-2097-F900-0DD7-144E02526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933F0B-FF5B-A450-024D-64ACD160F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994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1A5AB-DFA6-0D87-F85E-9E6D9CB30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74ED58-F9BF-AD23-0FD4-5BB354CB5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0CA57-EA71-B645-BE41-45D79E197D2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90626-BF35-F9F2-ECAE-4745C342B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080C3E-F9D6-EFC8-7153-025B8D0D8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214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5E514F-687A-96C5-AE51-6606F3C40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0CA57-EA71-B645-BE41-45D79E197D2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A6224-0208-2828-39E3-11994FD2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4C481-68BB-78A6-521B-669CFC3C6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265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5E514F-687A-96C5-AE51-6606F3C40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0CA57-EA71-B645-BE41-45D79E197D2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A6224-0208-2828-39E3-11994FD2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4C481-68BB-78A6-521B-669CFC3C6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2DEDD1C-D02C-F8B9-7A58-488C2BDC1BA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9E691-8CAD-AF3C-439C-834117356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3A410-2DC5-9202-9458-0937878C1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67972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CE5C1B-FF6E-72ED-34F2-A15C147FF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0975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EF1362-D641-CCF0-C688-0C39A7719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0CA57-EA71-B645-BE41-45D79E197D2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08D56-E151-C89A-98A6-2EB684AEC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17FB5-593F-ED37-2DC0-73988A44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732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FE3DC-627D-864E-8FA0-8D98070C7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86C7F9-B526-5414-332B-B226308B0C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6903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1B2BF8-850A-651B-E8E8-AC2170110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203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BDFE78-6715-3289-A08B-A3CF0215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0CA57-EA71-B645-BE41-45D79E197D2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82A9A5-BBF1-1EA9-FC87-5BEE9FA24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D601A-ECA8-825F-105A-462AF81CC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401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C8842-1D1F-8F76-B210-C02050B32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6E19F5-758F-D1FE-43C4-E89D6C1734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382026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62AEB-C0EB-74D2-20B7-0896B0249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0CA57-EA71-B645-BE41-45D79E197D2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ED21D-1AE1-2BB0-6AC6-B628386F3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7C041-5A6D-7824-AEE5-92E18CE4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819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993837-4DBE-314B-E24D-4232CB99BC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33926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CC1594-5578-25A9-0924-8E7847A18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33926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179FC-CC27-4F9F-2C5F-2BAE5C8A9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0CA57-EA71-B645-BE41-45D79E197D2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DBC04-744F-7443-2828-BD72A67A3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F26B9-C4F5-D044-4419-3CA7EE55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178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2133601"/>
            <a:ext cx="11379200" cy="4359275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000"/>
            </a:lvl1pPr>
            <a:lvl2pPr>
              <a:buClr>
                <a:schemeClr val="accent4"/>
              </a:buClr>
              <a:defRPr sz="1800"/>
            </a:lvl2pPr>
            <a:lvl3pPr>
              <a:buClr>
                <a:schemeClr val="accent4"/>
              </a:buClr>
              <a:defRPr sz="1800"/>
            </a:lvl3pPr>
            <a:lvl4pPr>
              <a:buClr>
                <a:schemeClr val="accent4"/>
              </a:buClr>
              <a:defRPr sz="1800"/>
            </a:lvl4pPr>
            <a:lvl5pPr>
              <a:buClr>
                <a:schemeClr val="accent4"/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6400" y="609600"/>
            <a:ext cx="11379200" cy="86836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001A3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53872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33BD3-CC5F-E2CB-5A4E-D956DCE80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3273F-E422-9DF7-353D-F38C44B12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0032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BA1FC-18BF-6DEF-9BC3-C7EE53024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9CF9F-07D4-4456-9761-D0ACE0505661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A2080-DC58-7241-65FD-AD550054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B51CC-8576-2449-E8C3-A3FB87002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13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33BD3-CC5F-E2CB-5A4E-D956DCE80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68822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3273F-E422-9DF7-353D-F38C44B12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5688220" cy="10032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BA1FC-18BF-6DEF-9BC3-C7EE53024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7940-EFF8-4396-AF5E-74B338622D58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A2080-DC58-7241-65FD-AD550054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B51CC-8576-2449-E8C3-A3FB87002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20B1507-91A2-4C8E-CAB7-A7910DF0A48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1"/>
            <a:ext cx="12192000" cy="562462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9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459A-9E65-5B8F-F79A-4B7B8E0F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B6D38-4A55-DE08-7898-9E772F1AD9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521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892B2-3164-375A-0FA7-D78712391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521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E5550-1382-FA15-A09D-1ECB9BF0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8D96-6DD9-4FB3-82AC-1B5471BF780C}" type="datetime1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4ADC99-3BA1-BAF9-593D-4A9215B3A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D9D533-5D94-3B1B-5E94-C988EBF3D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76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2407-9E8C-6CFE-69B6-51B2A73CE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7DE8A-B861-28CD-C4FF-A3B3C74E9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A19415-42FB-B8A8-287F-757814B31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1939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1E9720-0B7E-4B02-1D81-C2EF45BB23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9812F0-95ED-BD04-94DC-235ABFE780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1939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FCA656-D5B4-EE2D-A262-B08D28FC0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FC37-686F-4D9A-ADC1-D570C1B59E8A}" type="datetime1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1FFAFB-2097-F900-0DD7-144E02526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933F0B-FF5B-A450-024D-64ACD160F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7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F1B49A-9FF4-7684-8D07-151899E0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721E4-36ED-73F3-94D4-E67CD3682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5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50E0B-036A-3E67-6B6E-221F203F36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F0ECD-D0EF-4C85-B222-59530D4D5B57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1FFE7-B67D-0DE2-08BB-A7E3A7537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AD08E-0B74-4F00-36DB-64B957748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5BD1F7-37FD-BF8E-C099-CFFCAD0F4AFF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838200" y="5871435"/>
            <a:ext cx="1562100" cy="48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A4A27-9985-3843-3D54-CA0B555A5A96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9993664" y="5805320"/>
            <a:ext cx="1360136" cy="55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61" r:id="rId4"/>
    <p:sldLayoutId id="2147483660" r:id="rId5"/>
    <p:sldLayoutId id="2147483651" r:id="rId6"/>
    <p:sldLayoutId id="2147483663" r:id="rId7"/>
    <p:sldLayoutId id="2147483652" r:id="rId8"/>
    <p:sldLayoutId id="2147483653" r:id="rId9"/>
    <p:sldLayoutId id="2147483654" r:id="rId10"/>
    <p:sldLayoutId id="2147483655" r:id="rId11"/>
    <p:sldLayoutId id="2147483664" r:id="rId12"/>
    <p:sldLayoutId id="2147483656" r:id="rId13"/>
    <p:sldLayoutId id="2147483657" r:id="rId14"/>
    <p:sldLayoutId id="2147483658" r:id="rId15"/>
    <p:sldLayoutId id="2147483659" r:id="rId16"/>
    <p:sldLayoutId id="2147483666" r:id="rId17"/>
    <p:sldLayoutId id="2147483689" r:id="rId18"/>
    <p:sldLayoutId id="2147483690" r:id="rId19"/>
    <p:sldLayoutId id="2147483692" r:id="rId20"/>
    <p:sldLayoutId id="2147483693" r:id="rId21"/>
    <p:sldLayoutId id="2147483694" r:id="rId22"/>
    <p:sldLayoutId id="2147483695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83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F1B49A-9FF4-7684-8D07-151899E0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721E4-36ED-73F3-94D4-E67CD3682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5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50E0B-036A-3E67-6B6E-221F203F36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0CA57-EA71-B645-BE41-45D79E197D2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1FFE7-B67D-0DE2-08BB-A7E3A7537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AD08E-0B74-4F00-36DB-64B957748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F537A-89A3-A14E-B3C6-663F5D2C12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5BD1F7-37FD-BF8E-C099-CFFCAD0F4AF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38200" y="5871435"/>
            <a:ext cx="1562100" cy="48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A4A27-9985-3843-3D54-CA0B555A5A9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3664" y="5805320"/>
            <a:ext cx="1360136" cy="55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0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14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CE56762-8879-4E4C-A29E-CF578A6215E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17365"/>
          <a:stretch/>
        </p:blipFill>
        <p:spPr>
          <a:xfrm>
            <a:off x="0" y="-111515"/>
            <a:ext cx="12192000" cy="566715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75CE3E-3065-4605-89AD-8CEB32749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88289"/>
            <a:ext cx="9271591" cy="200423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SOUTH AFRICAN NATIONAL SPACE AGENCY</a:t>
            </a:r>
            <a:b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2023/2024 ANNUAL PERFORMANCE PLAN</a:t>
            </a:r>
            <a:endParaRPr lang="en-ZA" sz="32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B04996-B178-4E0E-8530-78F6882DCB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642" y="4343401"/>
            <a:ext cx="10364215" cy="119617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Presentation to </a:t>
            </a:r>
            <a:r>
              <a:rPr lang="en-US" b="1" dirty="0">
                <a:solidFill>
                  <a:prstClr val="white"/>
                </a:solidFill>
                <a:cs typeface="Arial"/>
              </a:rPr>
              <a:t>the Portfolio Committee on </a:t>
            </a:r>
            <a:r>
              <a:rPr lang="en-ZA" b="1" dirty="0">
                <a:solidFill>
                  <a:prstClr val="white"/>
                </a:solidFill>
                <a:cs typeface="Arial"/>
              </a:rPr>
              <a:t>Higher Education, Science and Innovation</a:t>
            </a:r>
          </a:p>
          <a:p>
            <a:r>
              <a:rPr lang="en-US" b="1" dirty="0">
                <a:solidFill>
                  <a:prstClr val="white"/>
                </a:solidFill>
                <a:cs typeface="Arial"/>
              </a:rPr>
              <a:t>By: SANSA Board and Executives</a:t>
            </a:r>
            <a:endParaRPr lang="en-ZA" b="1" dirty="0">
              <a:solidFill>
                <a:prstClr val="white"/>
              </a:solidFill>
              <a:cs typeface="Arial"/>
            </a:endParaRPr>
          </a:p>
          <a:p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21 April 2023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019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36B91D-6574-283D-502E-F9E9A2CF24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5050758" y="2858814"/>
            <a:ext cx="2090481" cy="165038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9C4F4BFE-FDF5-49C4-A770-60B840759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-38679"/>
            <a:ext cx="12191999" cy="650451"/>
          </a:xfrm>
        </p:spPr>
        <p:txBody>
          <a:bodyPr>
            <a:no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ea typeface="+mn-ea"/>
                <a:cs typeface="+mn-cs"/>
              </a:rPr>
              <a:t>KEY STRATEGIC PRIORITIES FOR THE PLANNING PERIOD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AB7609-EBC7-1DDA-586E-AC128B24F0EC}"/>
              </a:ext>
            </a:extLst>
          </p:cNvPr>
          <p:cNvGrpSpPr/>
          <p:nvPr/>
        </p:nvGrpSpPr>
        <p:grpSpPr>
          <a:xfrm>
            <a:off x="741502" y="772606"/>
            <a:ext cx="8991993" cy="5473622"/>
            <a:chOff x="847494" y="650452"/>
            <a:chExt cx="10069552" cy="5780115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F6DB2EBA-7026-5948-8C41-F3C11D8D0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7494" y="650452"/>
              <a:ext cx="10069552" cy="578011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75BA0F7-7B92-430B-3AB8-A7FDD5000E39}"/>
                </a:ext>
              </a:extLst>
            </p:cNvPr>
            <p:cNvSpPr/>
            <p:nvPr/>
          </p:nvSpPr>
          <p:spPr>
            <a:xfrm>
              <a:off x="5029200" y="2832410"/>
              <a:ext cx="1817649" cy="165038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1600">
                  <a:solidFill>
                    <a:schemeClr val="tx1"/>
                  </a:solidFill>
                </a:rPr>
                <a:t>Space Industry Development &amp; Transformation</a:t>
              </a:r>
            </a:p>
          </p:txBody>
        </p:sp>
      </p:grp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52B9D4B-0177-3811-E32D-07AD3D04CE74}"/>
              </a:ext>
            </a:extLst>
          </p:cNvPr>
          <p:cNvSpPr txBox="1">
            <a:spLocks/>
          </p:cNvSpPr>
          <p:nvPr/>
        </p:nvSpPr>
        <p:spPr>
          <a:xfrm>
            <a:off x="10837333" y="6439903"/>
            <a:ext cx="7789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CF537A-89A3-A14E-B3C6-663F5D2C12C4}" type="slidenum">
              <a:rPr lang="en-US" sz="1400" smtClean="0">
                <a:solidFill>
                  <a:schemeClr val="bg2">
                    <a:lumMod val="75000"/>
                  </a:schemeClr>
                </a:solidFill>
              </a:rPr>
              <a:pPr/>
              <a:t>10</a:t>
            </a:fld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15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87C66-C2EE-4473-8386-52E616217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327C5-B821-4FE9-A59A-A60D9EB59A9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9" name="Title 16">
            <a:extLst>
              <a:ext uri="{FF2B5EF4-FFF2-40B4-BE49-F238E27FC236}">
                <a16:creationId xmlns:a16="http://schemas.microsoft.com/office/drawing/2014/main" id="{A53ADF57-700C-C0D8-BE22-53628A38C379}"/>
              </a:ext>
            </a:extLst>
          </p:cNvPr>
          <p:cNvSpPr txBox="1">
            <a:spLocks/>
          </p:cNvSpPr>
          <p:nvPr/>
        </p:nvSpPr>
        <p:spPr>
          <a:xfrm>
            <a:off x="838200" y="29720"/>
            <a:ext cx="10515600" cy="5862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ZA" sz="3200" b="1">
                <a:solidFill>
                  <a:srgbClr val="002060"/>
                </a:solidFill>
                <a:ea typeface="+mn-ea"/>
                <a:cs typeface="+mn-cs"/>
              </a:rPr>
              <a:t>SANSA PROGRAMMES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7B4458-9C8A-B760-439D-1DDB2950C332}"/>
              </a:ext>
            </a:extLst>
          </p:cNvPr>
          <p:cNvSpPr/>
          <p:nvPr/>
        </p:nvSpPr>
        <p:spPr>
          <a:xfrm>
            <a:off x="4576113" y="4662718"/>
            <a:ext cx="6564264" cy="761287"/>
          </a:xfrm>
          <a:prstGeom prst="roundRect">
            <a:avLst/>
          </a:prstGeom>
          <a:solidFill>
            <a:schemeClr val="bg1"/>
          </a:solidFill>
          <a:ln>
            <a:solidFill>
              <a:srgbClr val="2F0E5A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    </a:t>
            </a:r>
            <a:endParaRPr lang="en-ZA" sz="28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24099DC-EB88-4832-9AE0-E8032BAAB23B}"/>
              </a:ext>
            </a:extLst>
          </p:cNvPr>
          <p:cNvSpPr/>
          <p:nvPr/>
        </p:nvSpPr>
        <p:spPr>
          <a:xfrm>
            <a:off x="4564690" y="1002911"/>
            <a:ext cx="6564264" cy="761287"/>
          </a:xfrm>
          <a:prstGeom prst="roundRect">
            <a:avLst/>
          </a:prstGeom>
          <a:solidFill>
            <a:schemeClr val="bg1"/>
          </a:solidFill>
          <a:ln>
            <a:solidFill>
              <a:srgbClr val="2F0E5A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    </a:t>
            </a:r>
            <a:endParaRPr lang="en-ZA" sz="2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350A2-58AB-C758-D433-58189E07467A}"/>
              </a:ext>
            </a:extLst>
          </p:cNvPr>
          <p:cNvSpPr txBox="1"/>
          <p:nvPr/>
        </p:nvSpPr>
        <p:spPr>
          <a:xfrm>
            <a:off x="5287685" y="1138007"/>
            <a:ext cx="52029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Administration</a:t>
            </a:r>
            <a:endParaRPr lang="en-ZA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DD8A90-77A4-23B2-491F-3DFC63731AA3}"/>
              </a:ext>
            </a:extLst>
          </p:cNvPr>
          <p:cNvSpPr/>
          <p:nvPr/>
        </p:nvSpPr>
        <p:spPr>
          <a:xfrm>
            <a:off x="4565584" y="1914099"/>
            <a:ext cx="6564264" cy="761287"/>
          </a:xfrm>
          <a:prstGeom prst="roundRect">
            <a:avLst/>
          </a:prstGeom>
          <a:solidFill>
            <a:schemeClr val="bg1"/>
          </a:solidFill>
          <a:ln>
            <a:solidFill>
              <a:srgbClr val="2F0E5A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    </a:t>
            </a:r>
            <a:endParaRPr lang="en-ZA" sz="2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B8CD52-6F9B-3A0D-677F-11B51F6E2993}"/>
              </a:ext>
            </a:extLst>
          </p:cNvPr>
          <p:cNvSpPr txBox="1"/>
          <p:nvPr/>
        </p:nvSpPr>
        <p:spPr>
          <a:xfrm>
            <a:off x="5287685" y="2056002"/>
            <a:ext cx="5982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Earth Observation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187821-8BD3-54C6-DCC0-15DEAD2810AA}"/>
              </a:ext>
            </a:extLst>
          </p:cNvPr>
          <p:cNvSpPr/>
          <p:nvPr/>
        </p:nvSpPr>
        <p:spPr>
          <a:xfrm>
            <a:off x="4564690" y="2828006"/>
            <a:ext cx="6564264" cy="761287"/>
          </a:xfrm>
          <a:prstGeom prst="roundRect">
            <a:avLst/>
          </a:prstGeom>
          <a:solidFill>
            <a:schemeClr val="bg1"/>
          </a:solidFill>
          <a:ln>
            <a:solidFill>
              <a:srgbClr val="2F0E5A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    </a:t>
            </a:r>
            <a:endParaRPr lang="en-ZA" sz="28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DD577AE-51DE-5B4C-8564-B30EA170F02B}"/>
              </a:ext>
            </a:extLst>
          </p:cNvPr>
          <p:cNvSpPr/>
          <p:nvPr/>
        </p:nvSpPr>
        <p:spPr>
          <a:xfrm>
            <a:off x="4564690" y="3730466"/>
            <a:ext cx="6564264" cy="761287"/>
          </a:xfrm>
          <a:prstGeom prst="roundRect">
            <a:avLst/>
          </a:prstGeom>
          <a:solidFill>
            <a:schemeClr val="bg1"/>
          </a:solidFill>
          <a:ln>
            <a:solidFill>
              <a:srgbClr val="2F0E5A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    </a:t>
            </a:r>
            <a:endParaRPr lang="en-ZA" sz="2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822EF2-2BB7-7CF6-81BC-E1C1609AAE72}"/>
              </a:ext>
            </a:extLst>
          </p:cNvPr>
          <p:cNvSpPr txBox="1"/>
          <p:nvPr/>
        </p:nvSpPr>
        <p:spPr>
          <a:xfrm>
            <a:off x="5287685" y="2959402"/>
            <a:ext cx="55300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Space Science</a:t>
            </a:r>
            <a:endParaRPr lang="en-ZA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8426FD-98FA-FD0F-60DA-C6AD8BE3BD2C}"/>
              </a:ext>
            </a:extLst>
          </p:cNvPr>
          <p:cNvSpPr txBox="1"/>
          <p:nvPr/>
        </p:nvSpPr>
        <p:spPr>
          <a:xfrm>
            <a:off x="5287685" y="3861366"/>
            <a:ext cx="5748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Space Operations</a:t>
            </a:r>
            <a:endParaRPr lang="en-Z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34676D-F88C-D077-2E83-F73FD2702A0A}"/>
              </a:ext>
            </a:extLst>
          </p:cNvPr>
          <p:cNvSpPr txBox="1"/>
          <p:nvPr/>
        </p:nvSpPr>
        <p:spPr>
          <a:xfrm>
            <a:off x="5287685" y="4801988"/>
            <a:ext cx="52424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Space Engineering</a:t>
            </a:r>
            <a:endParaRPr lang="en-Z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5A6320B-ACCC-F878-4392-F517556BCE48}"/>
              </a:ext>
            </a:extLst>
          </p:cNvPr>
          <p:cNvSpPr/>
          <p:nvPr/>
        </p:nvSpPr>
        <p:spPr>
          <a:xfrm>
            <a:off x="4606919" y="1070992"/>
            <a:ext cx="639432" cy="625124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2D3A6A8B-DFFF-06F3-A055-780974CBEC84}"/>
              </a:ext>
            </a:extLst>
          </p:cNvPr>
          <p:cNvSpPr/>
          <p:nvPr/>
        </p:nvSpPr>
        <p:spPr>
          <a:xfrm>
            <a:off x="4606919" y="1964040"/>
            <a:ext cx="639432" cy="625124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1D07DF52-969F-F453-50BF-256BC1F089B5}"/>
              </a:ext>
            </a:extLst>
          </p:cNvPr>
          <p:cNvSpPr/>
          <p:nvPr/>
        </p:nvSpPr>
        <p:spPr>
          <a:xfrm>
            <a:off x="4606919" y="2896226"/>
            <a:ext cx="639432" cy="625124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3946AA9C-E4AC-1161-4A45-E9D36CDE376E}"/>
              </a:ext>
            </a:extLst>
          </p:cNvPr>
          <p:cNvSpPr/>
          <p:nvPr/>
        </p:nvSpPr>
        <p:spPr>
          <a:xfrm>
            <a:off x="4609805" y="3798547"/>
            <a:ext cx="639432" cy="625124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1B139627-8918-2A44-24F1-3D84E8D05132}"/>
              </a:ext>
            </a:extLst>
          </p:cNvPr>
          <p:cNvSpPr/>
          <p:nvPr/>
        </p:nvSpPr>
        <p:spPr>
          <a:xfrm>
            <a:off x="4610710" y="4720258"/>
            <a:ext cx="639432" cy="625124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5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C50CEE-D632-772E-D84A-EDD22620C2E1}"/>
              </a:ext>
            </a:extLst>
          </p:cNvPr>
          <p:cNvGrpSpPr/>
          <p:nvPr/>
        </p:nvGrpSpPr>
        <p:grpSpPr>
          <a:xfrm>
            <a:off x="-60286" y="516722"/>
            <a:ext cx="4532209" cy="5347024"/>
            <a:chOff x="-149214" y="512999"/>
            <a:chExt cx="4532209" cy="534702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0A46A2F-8FFE-11AF-19E3-8A3B22ED0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257671" y="2351932"/>
              <a:ext cx="2105257" cy="1634338"/>
            </a:xfrm>
            <a:prstGeom prst="rect">
              <a:avLst/>
            </a:prstGeom>
          </p:spPr>
        </p:pic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F16C94CC-B69F-4A8F-B79D-8D09C630B3A3}"/>
                </a:ext>
              </a:extLst>
            </p:cNvPr>
            <p:cNvGrpSpPr/>
            <p:nvPr/>
          </p:nvGrpSpPr>
          <p:grpSpPr>
            <a:xfrm>
              <a:off x="-27822" y="512999"/>
              <a:ext cx="4410817" cy="5295981"/>
              <a:chOff x="4594517" y="1570130"/>
              <a:chExt cx="3920593" cy="4787178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1221CE9-D531-4AEE-8B8F-E49D776B3313}"/>
                  </a:ext>
                </a:extLst>
              </p:cNvPr>
              <p:cNvSpPr/>
              <p:nvPr/>
            </p:nvSpPr>
            <p:spPr>
              <a:xfrm>
                <a:off x="4594517" y="1570130"/>
                <a:ext cx="1470630" cy="1470630"/>
              </a:xfrm>
              <a:custGeom>
                <a:avLst/>
                <a:gdLst>
                  <a:gd name="connsiteX0" fmla="*/ 0 w 1475860"/>
                  <a:gd name="connsiteY0" fmla="*/ 737930 h 1475860"/>
                  <a:gd name="connsiteX1" fmla="*/ 737930 w 1475860"/>
                  <a:gd name="connsiteY1" fmla="*/ 0 h 1475860"/>
                  <a:gd name="connsiteX2" fmla="*/ 1475860 w 1475860"/>
                  <a:gd name="connsiteY2" fmla="*/ 737930 h 1475860"/>
                  <a:gd name="connsiteX3" fmla="*/ 737930 w 1475860"/>
                  <a:gd name="connsiteY3" fmla="*/ 1475860 h 1475860"/>
                  <a:gd name="connsiteX4" fmla="*/ 0 w 1475860"/>
                  <a:gd name="connsiteY4" fmla="*/ 737930 h 1475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5860" h="1475860">
                    <a:moveTo>
                      <a:pt x="0" y="737930"/>
                    </a:moveTo>
                    <a:cubicBezTo>
                      <a:pt x="0" y="330383"/>
                      <a:pt x="330383" y="0"/>
                      <a:pt x="737930" y="0"/>
                    </a:cubicBezTo>
                    <a:cubicBezTo>
                      <a:pt x="1145477" y="0"/>
                      <a:pt x="1475860" y="330383"/>
                      <a:pt x="1475860" y="737930"/>
                    </a:cubicBezTo>
                    <a:cubicBezTo>
                      <a:pt x="1475860" y="1145477"/>
                      <a:pt x="1145477" y="1475860"/>
                      <a:pt x="737930" y="1475860"/>
                    </a:cubicBezTo>
                    <a:cubicBezTo>
                      <a:pt x="330383" y="1475860"/>
                      <a:pt x="0" y="1145477"/>
                      <a:pt x="0" y="73793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endParaRPr lang="en-US" sz="3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3E9199C-4B58-42AD-9E9A-228AE8DCE4C9}"/>
                  </a:ext>
                </a:extLst>
              </p:cNvPr>
              <p:cNvSpPr/>
              <p:nvPr/>
            </p:nvSpPr>
            <p:spPr>
              <a:xfrm>
                <a:off x="6145144" y="1780468"/>
                <a:ext cx="1470630" cy="1470630"/>
              </a:xfrm>
              <a:custGeom>
                <a:avLst/>
                <a:gdLst>
                  <a:gd name="connsiteX0" fmla="*/ 0 w 1475860"/>
                  <a:gd name="connsiteY0" fmla="*/ 737930 h 1475860"/>
                  <a:gd name="connsiteX1" fmla="*/ 737930 w 1475860"/>
                  <a:gd name="connsiteY1" fmla="*/ 0 h 1475860"/>
                  <a:gd name="connsiteX2" fmla="*/ 1475860 w 1475860"/>
                  <a:gd name="connsiteY2" fmla="*/ 737930 h 1475860"/>
                  <a:gd name="connsiteX3" fmla="*/ 737930 w 1475860"/>
                  <a:gd name="connsiteY3" fmla="*/ 1475860 h 1475860"/>
                  <a:gd name="connsiteX4" fmla="*/ 0 w 1475860"/>
                  <a:gd name="connsiteY4" fmla="*/ 737930 h 1475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5860" h="1475860">
                    <a:moveTo>
                      <a:pt x="0" y="737930"/>
                    </a:moveTo>
                    <a:cubicBezTo>
                      <a:pt x="0" y="330383"/>
                      <a:pt x="330383" y="0"/>
                      <a:pt x="737930" y="0"/>
                    </a:cubicBezTo>
                    <a:cubicBezTo>
                      <a:pt x="1145477" y="0"/>
                      <a:pt x="1475860" y="330383"/>
                      <a:pt x="1475860" y="737930"/>
                    </a:cubicBezTo>
                    <a:cubicBezTo>
                      <a:pt x="1475860" y="1145477"/>
                      <a:pt x="1145477" y="1475860"/>
                      <a:pt x="737930" y="1475860"/>
                    </a:cubicBezTo>
                    <a:cubicBezTo>
                      <a:pt x="330383" y="1475860"/>
                      <a:pt x="0" y="1145477"/>
                      <a:pt x="0" y="73793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endParaRPr lang="en-US" sz="3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3BED08B-D22F-42C6-BC81-612C37B37527}"/>
                  </a:ext>
                </a:extLst>
              </p:cNvPr>
              <p:cNvSpPr/>
              <p:nvPr/>
            </p:nvSpPr>
            <p:spPr>
              <a:xfrm>
                <a:off x="7044480" y="3083894"/>
                <a:ext cx="1470630" cy="1470630"/>
              </a:xfrm>
              <a:custGeom>
                <a:avLst/>
                <a:gdLst>
                  <a:gd name="connsiteX0" fmla="*/ 0 w 1475860"/>
                  <a:gd name="connsiteY0" fmla="*/ 737930 h 1475860"/>
                  <a:gd name="connsiteX1" fmla="*/ 737930 w 1475860"/>
                  <a:gd name="connsiteY1" fmla="*/ 0 h 1475860"/>
                  <a:gd name="connsiteX2" fmla="*/ 1475860 w 1475860"/>
                  <a:gd name="connsiteY2" fmla="*/ 737930 h 1475860"/>
                  <a:gd name="connsiteX3" fmla="*/ 737930 w 1475860"/>
                  <a:gd name="connsiteY3" fmla="*/ 1475860 h 1475860"/>
                  <a:gd name="connsiteX4" fmla="*/ 0 w 1475860"/>
                  <a:gd name="connsiteY4" fmla="*/ 737930 h 1475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5860" h="1475860">
                    <a:moveTo>
                      <a:pt x="0" y="737930"/>
                    </a:moveTo>
                    <a:cubicBezTo>
                      <a:pt x="0" y="330383"/>
                      <a:pt x="330383" y="0"/>
                      <a:pt x="737930" y="0"/>
                    </a:cubicBezTo>
                    <a:cubicBezTo>
                      <a:pt x="1145477" y="0"/>
                      <a:pt x="1475860" y="330383"/>
                      <a:pt x="1475860" y="737930"/>
                    </a:cubicBezTo>
                    <a:cubicBezTo>
                      <a:pt x="1475860" y="1145477"/>
                      <a:pt x="1145477" y="1475860"/>
                      <a:pt x="737930" y="1475860"/>
                    </a:cubicBezTo>
                    <a:cubicBezTo>
                      <a:pt x="330383" y="1475860"/>
                      <a:pt x="0" y="1145477"/>
                      <a:pt x="0" y="73793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endParaRPr lang="en-US" sz="3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B4D1D50-903C-42C5-9E94-D5D5B8426A0F}"/>
                  </a:ext>
                </a:extLst>
              </p:cNvPr>
              <p:cNvSpPr/>
              <p:nvPr/>
            </p:nvSpPr>
            <p:spPr>
              <a:xfrm>
                <a:off x="6286077" y="4441979"/>
                <a:ext cx="1470630" cy="1470630"/>
              </a:xfrm>
              <a:custGeom>
                <a:avLst/>
                <a:gdLst>
                  <a:gd name="connsiteX0" fmla="*/ 0 w 1475860"/>
                  <a:gd name="connsiteY0" fmla="*/ 737930 h 1475860"/>
                  <a:gd name="connsiteX1" fmla="*/ 737930 w 1475860"/>
                  <a:gd name="connsiteY1" fmla="*/ 0 h 1475860"/>
                  <a:gd name="connsiteX2" fmla="*/ 1475860 w 1475860"/>
                  <a:gd name="connsiteY2" fmla="*/ 737930 h 1475860"/>
                  <a:gd name="connsiteX3" fmla="*/ 737930 w 1475860"/>
                  <a:gd name="connsiteY3" fmla="*/ 1475860 h 1475860"/>
                  <a:gd name="connsiteX4" fmla="*/ 0 w 1475860"/>
                  <a:gd name="connsiteY4" fmla="*/ 737930 h 1475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5860" h="1475860">
                    <a:moveTo>
                      <a:pt x="0" y="737930"/>
                    </a:moveTo>
                    <a:cubicBezTo>
                      <a:pt x="0" y="330383"/>
                      <a:pt x="330383" y="0"/>
                      <a:pt x="737930" y="0"/>
                    </a:cubicBezTo>
                    <a:cubicBezTo>
                      <a:pt x="1145477" y="0"/>
                      <a:pt x="1475860" y="330383"/>
                      <a:pt x="1475860" y="737930"/>
                    </a:cubicBezTo>
                    <a:cubicBezTo>
                      <a:pt x="1475860" y="1145477"/>
                      <a:pt x="1145477" y="1475860"/>
                      <a:pt x="737930" y="1475860"/>
                    </a:cubicBezTo>
                    <a:cubicBezTo>
                      <a:pt x="330383" y="1475860"/>
                      <a:pt x="0" y="1145477"/>
                      <a:pt x="0" y="73793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endParaRPr lang="en-US" sz="3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B1D072E-ADC0-4770-9869-028849FC364C}"/>
                  </a:ext>
                </a:extLst>
              </p:cNvPr>
              <p:cNvSpPr/>
              <p:nvPr/>
            </p:nvSpPr>
            <p:spPr>
              <a:xfrm>
                <a:off x="4734472" y="4886678"/>
                <a:ext cx="1470630" cy="1470630"/>
              </a:xfrm>
              <a:custGeom>
                <a:avLst/>
                <a:gdLst>
                  <a:gd name="connsiteX0" fmla="*/ 0 w 1475860"/>
                  <a:gd name="connsiteY0" fmla="*/ 737930 h 1475860"/>
                  <a:gd name="connsiteX1" fmla="*/ 737930 w 1475860"/>
                  <a:gd name="connsiteY1" fmla="*/ 0 h 1475860"/>
                  <a:gd name="connsiteX2" fmla="*/ 1475860 w 1475860"/>
                  <a:gd name="connsiteY2" fmla="*/ 737930 h 1475860"/>
                  <a:gd name="connsiteX3" fmla="*/ 737930 w 1475860"/>
                  <a:gd name="connsiteY3" fmla="*/ 1475860 h 1475860"/>
                  <a:gd name="connsiteX4" fmla="*/ 0 w 1475860"/>
                  <a:gd name="connsiteY4" fmla="*/ 737930 h 1475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5860" h="1475860">
                    <a:moveTo>
                      <a:pt x="0" y="737930"/>
                    </a:moveTo>
                    <a:cubicBezTo>
                      <a:pt x="0" y="330383"/>
                      <a:pt x="330383" y="0"/>
                      <a:pt x="737930" y="0"/>
                    </a:cubicBezTo>
                    <a:cubicBezTo>
                      <a:pt x="1145477" y="0"/>
                      <a:pt x="1475860" y="330383"/>
                      <a:pt x="1475860" y="737930"/>
                    </a:cubicBezTo>
                    <a:cubicBezTo>
                      <a:pt x="1475860" y="1145477"/>
                      <a:pt x="1145477" y="1475860"/>
                      <a:pt x="737930" y="1475860"/>
                    </a:cubicBezTo>
                    <a:cubicBezTo>
                      <a:pt x="330383" y="1475860"/>
                      <a:pt x="0" y="1145477"/>
                      <a:pt x="0" y="73793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endParaRPr lang="en-US" sz="3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4084EE4-98DB-46DB-932D-2509A911076A}"/>
                  </a:ext>
                </a:extLst>
              </p:cNvPr>
              <p:cNvSpPr/>
              <p:nvPr/>
            </p:nvSpPr>
            <p:spPr>
              <a:xfrm rot="21154568">
                <a:off x="4687447" y="2303486"/>
                <a:ext cx="1410561" cy="708715"/>
              </a:xfrm>
              <a:custGeom>
                <a:avLst/>
                <a:gdLst>
                  <a:gd name="connsiteX0" fmla="*/ 705281 w 1410561"/>
                  <a:gd name="connsiteY0" fmla="*/ 0 h 708715"/>
                  <a:gd name="connsiteX1" fmla="*/ 1311099 w 1410561"/>
                  <a:gd name="connsiteY1" fmla="*/ 122309 h 708715"/>
                  <a:gd name="connsiteX2" fmla="*/ 1410561 w 1410561"/>
                  <a:gd name="connsiteY2" fmla="*/ 170222 h 708715"/>
                  <a:gd name="connsiteX3" fmla="*/ 1382810 w 1410561"/>
                  <a:gd name="connsiteY3" fmla="*/ 259618 h 708715"/>
                  <a:gd name="connsiteX4" fmla="*/ 705280 w 1410561"/>
                  <a:gd name="connsiteY4" fmla="*/ 708715 h 708715"/>
                  <a:gd name="connsiteX5" fmla="*/ 27750 w 1410561"/>
                  <a:gd name="connsiteY5" fmla="*/ 259618 h 708715"/>
                  <a:gd name="connsiteX6" fmla="*/ 0 w 1410561"/>
                  <a:gd name="connsiteY6" fmla="*/ 170223 h 708715"/>
                  <a:gd name="connsiteX7" fmla="*/ 99463 w 1410561"/>
                  <a:gd name="connsiteY7" fmla="*/ 122309 h 708715"/>
                  <a:gd name="connsiteX8" fmla="*/ 705281 w 1410561"/>
                  <a:gd name="connsiteY8" fmla="*/ 0 h 708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10561" h="708715">
                    <a:moveTo>
                      <a:pt x="705281" y="0"/>
                    </a:moveTo>
                    <a:cubicBezTo>
                      <a:pt x="920174" y="0"/>
                      <a:pt x="1124895" y="43551"/>
                      <a:pt x="1311099" y="122309"/>
                    </a:cubicBezTo>
                    <a:lnTo>
                      <a:pt x="1410561" y="170222"/>
                    </a:lnTo>
                    <a:lnTo>
                      <a:pt x="1382810" y="259618"/>
                    </a:lnTo>
                    <a:cubicBezTo>
                      <a:pt x="1271184" y="523533"/>
                      <a:pt x="1009857" y="708715"/>
                      <a:pt x="705280" y="708715"/>
                    </a:cubicBezTo>
                    <a:cubicBezTo>
                      <a:pt x="400703" y="708715"/>
                      <a:pt x="139377" y="523533"/>
                      <a:pt x="27750" y="259618"/>
                    </a:cubicBezTo>
                    <a:lnTo>
                      <a:pt x="0" y="170223"/>
                    </a:lnTo>
                    <a:lnTo>
                      <a:pt x="99463" y="122309"/>
                    </a:lnTo>
                    <a:cubicBezTo>
                      <a:pt x="285667" y="43551"/>
                      <a:pt x="490388" y="0"/>
                      <a:pt x="705281" y="0"/>
                    </a:cubicBezTo>
                    <a:close/>
                  </a:path>
                </a:pathLst>
              </a:custGeom>
              <a:solidFill>
                <a:srgbClr val="216EC1"/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endParaRPr b="1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DA776C5-AAA9-4992-B388-40D1B5A54F50}"/>
                  </a:ext>
                </a:extLst>
              </p:cNvPr>
              <p:cNvSpPr/>
              <p:nvPr/>
            </p:nvSpPr>
            <p:spPr>
              <a:xfrm rot="18909271">
                <a:off x="6277073" y="2159759"/>
                <a:ext cx="786807" cy="1347788"/>
              </a:xfrm>
              <a:custGeom>
                <a:avLst/>
                <a:gdLst>
                  <a:gd name="connsiteX0" fmla="*/ 329238 w 786807"/>
                  <a:gd name="connsiteY0" fmla="*/ 0 h 1347788"/>
                  <a:gd name="connsiteX1" fmla="*/ 330951 w 786807"/>
                  <a:gd name="connsiteY1" fmla="*/ 1557 h 1347788"/>
                  <a:gd name="connsiteX2" fmla="*/ 786807 w 786807"/>
                  <a:gd name="connsiteY2" fmla="*/ 1102092 h 1347788"/>
                  <a:gd name="connsiteX3" fmla="*/ 778772 w 786807"/>
                  <a:gd name="connsiteY3" fmla="*/ 1261224 h 1347788"/>
                  <a:gd name="connsiteX4" fmla="*/ 765796 w 786807"/>
                  <a:gd name="connsiteY4" fmla="*/ 1346249 h 1347788"/>
                  <a:gd name="connsiteX5" fmla="*/ 735315 w 786807"/>
                  <a:gd name="connsiteY5" fmla="*/ 1347788 h 1347788"/>
                  <a:gd name="connsiteX6" fmla="*/ 0 w 786807"/>
                  <a:gd name="connsiteY6" fmla="*/ 612473 h 1347788"/>
                  <a:gd name="connsiteX7" fmla="*/ 324194 w 786807"/>
                  <a:gd name="connsiteY7" fmla="*/ 2738 h 1347788"/>
                  <a:gd name="connsiteX8" fmla="*/ 329238 w 786807"/>
                  <a:gd name="connsiteY8" fmla="*/ 0 h 1347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6807" h="1347788">
                    <a:moveTo>
                      <a:pt x="329238" y="0"/>
                    </a:moveTo>
                    <a:lnTo>
                      <a:pt x="330951" y="1557"/>
                    </a:lnTo>
                    <a:cubicBezTo>
                      <a:pt x="612602" y="283208"/>
                      <a:pt x="786807" y="672306"/>
                      <a:pt x="786807" y="1102092"/>
                    </a:cubicBezTo>
                    <a:cubicBezTo>
                      <a:pt x="786807" y="1155815"/>
                      <a:pt x="784085" y="1208903"/>
                      <a:pt x="778772" y="1261224"/>
                    </a:cubicBezTo>
                    <a:lnTo>
                      <a:pt x="765796" y="1346249"/>
                    </a:lnTo>
                    <a:lnTo>
                      <a:pt x="735315" y="1347788"/>
                    </a:lnTo>
                    <a:cubicBezTo>
                      <a:pt x="329212" y="1347788"/>
                      <a:pt x="0" y="1018576"/>
                      <a:pt x="0" y="612473"/>
                    </a:cubicBezTo>
                    <a:cubicBezTo>
                      <a:pt x="0" y="358659"/>
                      <a:pt x="128599" y="134880"/>
                      <a:pt x="324194" y="2738"/>
                    </a:cubicBezTo>
                    <a:lnTo>
                      <a:pt x="32923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endParaRPr b="1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E084D50-CFAB-465A-AC56-3F03199F445A}"/>
                  </a:ext>
                </a:extLst>
              </p:cNvPr>
              <p:cNvSpPr/>
              <p:nvPr/>
            </p:nvSpPr>
            <p:spPr>
              <a:xfrm rot="15384990">
                <a:off x="5059205" y="4621978"/>
                <a:ext cx="800145" cy="1325320"/>
              </a:xfrm>
              <a:custGeom>
                <a:avLst/>
                <a:gdLst>
                  <a:gd name="connsiteX0" fmla="*/ 457570 w 786807"/>
                  <a:gd name="connsiteY0" fmla="*/ 0 h 1347787"/>
                  <a:gd name="connsiteX1" fmla="*/ 462613 w 786807"/>
                  <a:gd name="connsiteY1" fmla="*/ 2737 h 1347787"/>
                  <a:gd name="connsiteX2" fmla="*/ 786807 w 786807"/>
                  <a:gd name="connsiteY2" fmla="*/ 612472 h 1347787"/>
                  <a:gd name="connsiteX3" fmla="*/ 51492 w 786807"/>
                  <a:gd name="connsiteY3" fmla="*/ 1347787 h 1347787"/>
                  <a:gd name="connsiteX4" fmla="*/ 21012 w 786807"/>
                  <a:gd name="connsiteY4" fmla="*/ 1346248 h 1347787"/>
                  <a:gd name="connsiteX5" fmla="*/ 8035 w 786807"/>
                  <a:gd name="connsiteY5" fmla="*/ 1261223 h 1347787"/>
                  <a:gd name="connsiteX6" fmla="*/ 0 w 786807"/>
                  <a:gd name="connsiteY6" fmla="*/ 1102091 h 1347787"/>
                  <a:gd name="connsiteX7" fmla="*/ 455857 w 786807"/>
                  <a:gd name="connsiteY7" fmla="*/ 1556 h 1347787"/>
                  <a:gd name="connsiteX8" fmla="*/ 457570 w 786807"/>
                  <a:gd name="connsiteY8" fmla="*/ 0 h 1347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6807" h="1347787">
                    <a:moveTo>
                      <a:pt x="457570" y="0"/>
                    </a:moveTo>
                    <a:lnTo>
                      <a:pt x="462613" y="2737"/>
                    </a:lnTo>
                    <a:cubicBezTo>
                      <a:pt x="658209" y="134879"/>
                      <a:pt x="786807" y="358658"/>
                      <a:pt x="786807" y="612472"/>
                    </a:cubicBezTo>
                    <a:cubicBezTo>
                      <a:pt x="786807" y="1018575"/>
                      <a:pt x="457595" y="1347787"/>
                      <a:pt x="51492" y="1347787"/>
                    </a:cubicBezTo>
                    <a:lnTo>
                      <a:pt x="21012" y="1346248"/>
                    </a:lnTo>
                    <a:lnTo>
                      <a:pt x="8035" y="1261223"/>
                    </a:lnTo>
                    <a:cubicBezTo>
                      <a:pt x="2722" y="1208902"/>
                      <a:pt x="0" y="1155814"/>
                      <a:pt x="0" y="1102091"/>
                    </a:cubicBezTo>
                    <a:cubicBezTo>
                      <a:pt x="0" y="672305"/>
                      <a:pt x="174205" y="283207"/>
                      <a:pt x="455857" y="1556"/>
                    </a:cubicBezTo>
                    <a:lnTo>
                      <a:pt x="457570" y="0"/>
                    </a:lnTo>
                    <a:close/>
                  </a:path>
                </a:pathLst>
              </a:custGeom>
              <a:solidFill>
                <a:srgbClr val="134070"/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endParaRPr b="1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29FF798-2B97-41BA-8A7E-D078ECB528F8}"/>
                  </a:ext>
                </a:extLst>
              </p:cNvPr>
              <p:cNvSpPr/>
              <p:nvPr/>
            </p:nvSpPr>
            <p:spPr>
              <a:xfrm rot="17571976">
                <a:off x="6255525" y="4459511"/>
                <a:ext cx="1211047" cy="974823"/>
              </a:xfrm>
              <a:custGeom>
                <a:avLst/>
                <a:gdLst>
                  <a:gd name="connsiteX0" fmla="*/ 455544 w 1190859"/>
                  <a:gd name="connsiteY0" fmla="*/ 0 h 991348"/>
                  <a:gd name="connsiteX1" fmla="*/ 1190859 w 1190859"/>
                  <a:gd name="connsiteY1" fmla="*/ 735315 h 991348"/>
                  <a:gd name="connsiteX2" fmla="*/ 1175920 w 1190859"/>
                  <a:gd name="connsiteY2" fmla="*/ 883507 h 991348"/>
                  <a:gd name="connsiteX3" fmla="*/ 1142444 w 1190859"/>
                  <a:gd name="connsiteY3" fmla="*/ 991348 h 991348"/>
                  <a:gd name="connsiteX4" fmla="*/ 1071956 w 1190859"/>
                  <a:gd name="connsiteY4" fmla="*/ 980590 h 991348"/>
                  <a:gd name="connsiteX5" fmla="*/ 17079 w 1190859"/>
                  <a:gd name="connsiteY5" fmla="*/ 197687 h 991348"/>
                  <a:gd name="connsiteX6" fmla="*/ 0 w 1190859"/>
                  <a:gd name="connsiteY6" fmla="*/ 162233 h 991348"/>
                  <a:gd name="connsiteX7" fmla="*/ 44423 w 1190859"/>
                  <a:gd name="connsiteY7" fmla="*/ 125580 h 991348"/>
                  <a:gd name="connsiteX8" fmla="*/ 455544 w 1190859"/>
                  <a:gd name="connsiteY8" fmla="*/ 0 h 99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0859" h="991348">
                    <a:moveTo>
                      <a:pt x="455544" y="0"/>
                    </a:moveTo>
                    <a:cubicBezTo>
                      <a:pt x="861647" y="0"/>
                      <a:pt x="1190859" y="329212"/>
                      <a:pt x="1190859" y="735315"/>
                    </a:cubicBezTo>
                    <a:cubicBezTo>
                      <a:pt x="1190859" y="786078"/>
                      <a:pt x="1185715" y="835640"/>
                      <a:pt x="1175920" y="883507"/>
                    </a:cubicBezTo>
                    <a:lnTo>
                      <a:pt x="1142444" y="991348"/>
                    </a:lnTo>
                    <a:lnTo>
                      <a:pt x="1071956" y="980590"/>
                    </a:lnTo>
                    <a:cubicBezTo>
                      <a:pt x="616028" y="887294"/>
                      <a:pt x="232718" y="594642"/>
                      <a:pt x="17079" y="197687"/>
                    </a:cubicBezTo>
                    <a:lnTo>
                      <a:pt x="0" y="162233"/>
                    </a:lnTo>
                    <a:lnTo>
                      <a:pt x="44423" y="125580"/>
                    </a:lnTo>
                    <a:cubicBezTo>
                      <a:pt x="161780" y="46296"/>
                      <a:pt x="303256" y="0"/>
                      <a:pt x="455544" y="0"/>
                    </a:cubicBezTo>
                    <a:close/>
                  </a:path>
                </a:pathLst>
              </a:custGeom>
              <a:solidFill>
                <a:srgbClr val="929EE3"/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endParaRPr b="1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71D19E0-FAB6-48CE-B291-0168B419FEDC}"/>
                  </a:ext>
                </a:extLst>
              </p:cNvPr>
              <p:cNvSpPr/>
              <p:nvPr/>
            </p:nvSpPr>
            <p:spPr>
              <a:xfrm rot="17937317">
                <a:off x="6873917" y="3338355"/>
                <a:ext cx="1211046" cy="974822"/>
              </a:xfrm>
              <a:custGeom>
                <a:avLst/>
                <a:gdLst>
                  <a:gd name="connsiteX0" fmla="*/ 735315 w 1190859"/>
                  <a:gd name="connsiteY0" fmla="*/ 0 h 991348"/>
                  <a:gd name="connsiteX1" fmla="*/ 1146436 w 1190859"/>
                  <a:gd name="connsiteY1" fmla="*/ 125580 h 991348"/>
                  <a:gd name="connsiteX2" fmla="*/ 1190859 w 1190859"/>
                  <a:gd name="connsiteY2" fmla="*/ 162233 h 991348"/>
                  <a:gd name="connsiteX3" fmla="*/ 1173780 w 1190859"/>
                  <a:gd name="connsiteY3" fmla="*/ 197687 h 991348"/>
                  <a:gd name="connsiteX4" fmla="*/ 118903 w 1190859"/>
                  <a:gd name="connsiteY4" fmla="*/ 980590 h 991348"/>
                  <a:gd name="connsiteX5" fmla="*/ 48415 w 1190859"/>
                  <a:gd name="connsiteY5" fmla="*/ 991348 h 991348"/>
                  <a:gd name="connsiteX6" fmla="*/ 14939 w 1190859"/>
                  <a:gd name="connsiteY6" fmla="*/ 883507 h 991348"/>
                  <a:gd name="connsiteX7" fmla="*/ 0 w 1190859"/>
                  <a:gd name="connsiteY7" fmla="*/ 735315 h 991348"/>
                  <a:gd name="connsiteX8" fmla="*/ 735315 w 1190859"/>
                  <a:gd name="connsiteY8" fmla="*/ 0 h 99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0859" h="991348">
                    <a:moveTo>
                      <a:pt x="735315" y="0"/>
                    </a:moveTo>
                    <a:cubicBezTo>
                      <a:pt x="887604" y="0"/>
                      <a:pt x="1029080" y="46296"/>
                      <a:pt x="1146436" y="125580"/>
                    </a:cubicBezTo>
                    <a:lnTo>
                      <a:pt x="1190859" y="162233"/>
                    </a:lnTo>
                    <a:lnTo>
                      <a:pt x="1173780" y="197687"/>
                    </a:lnTo>
                    <a:cubicBezTo>
                      <a:pt x="958142" y="594642"/>
                      <a:pt x="574832" y="887294"/>
                      <a:pt x="118903" y="980590"/>
                    </a:cubicBezTo>
                    <a:lnTo>
                      <a:pt x="48415" y="991348"/>
                    </a:lnTo>
                    <a:lnTo>
                      <a:pt x="14939" y="883507"/>
                    </a:lnTo>
                    <a:cubicBezTo>
                      <a:pt x="5144" y="835640"/>
                      <a:pt x="0" y="786078"/>
                      <a:pt x="0" y="735315"/>
                    </a:cubicBezTo>
                    <a:cubicBezTo>
                      <a:pt x="0" y="329212"/>
                      <a:pt x="329212" y="0"/>
                      <a:pt x="735315" y="0"/>
                    </a:cubicBezTo>
                    <a:close/>
                  </a:path>
                </a:pathLst>
              </a:custGeom>
              <a:solidFill>
                <a:srgbClr val="62B7E8"/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endParaRPr b="1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8504391-C3DD-A5CE-ED23-737181516869}"/>
                </a:ext>
              </a:extLst>
            </p:cNvPr>
            <p:cNvSpPr txBox="1"/>
            <p:nvPr/>
          </p:nvSpPr>
          <p:spPr>
            <a:xfrm>
              <a:off x="-149214" y="2437946"/>
              <a:ext cx="2786598" cy="120032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3600" b="1">
                  <a:solidFill>
                    <a:srgbClr val="002060"/>
                  </a:solidFill>
                </a:rPr>
                <a:t>SANSA Programmes</a:t>
              </a:r>
            </a:p>
          </p:txBody>
        </p:sp>
        <p:pic>
          <p:nvPicPr>
            <p:cNvPr id="35" name="Graphic 34" descr="Satellite outline">
              <a:extLst>
                <a:ext uri="{FF2B5EF4-FFF2-40B4-BE49-F238E27FC236}">
                  <a16:creationId xmlns:a16="http://schemas.microsoft.com/office/drawing/2014/main" id="{7199D5DF-DDF8-37E2-7190-F3DF44146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61872" y="778022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Satellite dish outline">
              <a:extLst>
                <a:ext uri="{FF2B5EF4-FFF2-40B4-BE49-F238E27FC236}">
                  <a16:creationId xmlns:a16="http://schemas.microsoft.com/office/drawing/2014/main" id="{D74F9BCE-8339-9115-BAB5-360D27765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88911" y="4409033"/>
              <a:ext cx="789871" cy="789871"/>
            </a:xfrm>
            <a:prstGeom prst="rect">
              <a:avLst/>
            </a:prstGeom>
          </p:spPr>
        </p:pic>
        <p:pic>
          <p:nvPicPr>
            <p:cNvPr id="39" name="Graphic 38" descr="Rocket outline">
              <a:extLst>
                <a:ext uri="{FF2B5EF4-FFF2-40B4-BE49-F238E27FC236}">
                  <a16:creationId xmlns:a16="http://schemas.microsoft.com/office/drawing/2014/main" id="{21B6E005-F353-6B1B-77D5-CAC186594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7575" y="4945623"/>
              <a:ext cx="914400" cy="914400"/>
            </a:xfrm>
            <a:prstGeom prst="rect">
              <a:avLst/>
            </a:prstGeom>
          </p:spPr>
        </p:pic>
        <p:pic>
          <p:nvPicPr>
            <p:cNvPr id="47" name="Graphic 46" descr="Solar system outline">
              <a:extLst>
                <a:ext uri="{FF2B5EF4-FFF2-40B4-BE49-F238E27FC236}">
                  <a16:creationId xmlns:a16="http://schemas.microsoft.com/office/drawing/2014/main" id="{47F499B8-100B-7ECA-8212-EE9106B58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452135" y="2474101"/>
              <a:ext cx="914400" cy="914400"/>
            </a:xfrm>
            <a:prstGeom prst="rect">
              <a:avLst/>
            </a:prstGeom>
          </p:spPr>
        </p:pic>
        <p:pic>
          <p:nvPicPr>
            <p:cNvPr id="58" name="Graphic 57" descr="Books outline">
              <a:extLst>
                <a:ext uri="{FF2B5EF4-FFF2-40B4-BE49-F238E27FC236}">
                  <a16:creationId xmlns:a16="http://schemas.microsoft.com/office/drawing/2014/main" id="{AD927169-E29B-DE84-31AC-B42937A7E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9818" y="514185"/>
              <a:ext cx="914400" cy="914400"/>
            </a:xfrm>
            <a:prstGeom prst="rect">
              <a:avLst/>
            </a:prstGeom>
          </p:spPr>
        </p:pic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2003C353-9DA8-9A50-D344-43356F238F57}"/>
                </a:ext>
              </a:extLst>
            </p:cNvPr>
            <p:cNvSpPr/>
            <p:nvPr/>
          </p:nvSpPr>
          <p:spPr>
            <a:xfrm>
              <a:off x="2181565" y="3859507"/>
              <a:ext cx="639432" cy="625124"/>
            </a:xfrm>
            <a:prstGeom prst="hex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3200" b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4</a:t>
              </a:r>
              <a:endParaRPr lang="en-ZA" sz="24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B436F689-CA5C-7CC3-B31A-5355F1468F44}"/>
                </a:ext>
              </a:extLst>
            </p:cNvPr>
            <p:cNvSpPr/>
            <p:nvPr/>
          </p:nvSpPr>
          <p:spPr>
            <a:xfrm>
              <a:off x="637176" y="4287226"/>
              <a:ext cx="639432" cy="625124"/>
            </a:xfrm>
            <a:prstGeom prst="hex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3200" b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5</a:t>
              </a:r>
              <a:endParaRPr lang="en-ZA" sz="24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8FE97273-F998-37EA-4CF8-4A5324E73439}"/>
                </a:ext>
              </a:extLst>
            </p:cNvPr>
            <p:cNvSpPr/>
            <p:nvPr/>
          </p:nvSpPr>
          <p:spPr>
            <a:xfrm>
              <a:off x="2760410" y="2763374"/>
              <a:ext cx="639432" cy="625124"/>
            </a:xfrm>
            <a:prstGeom prst="hex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3200" b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3</a:t>
              </a:r>
              <a:endParaRPr lang="en-ZA" sz="24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70FA26E1-4B94-514F-7F7F-4561D3F8F92E}"/>
                </a:ext>
              </a:extLst>
            </p:cNvPr>
            <p:cNvSpPr/>
            <p:nvPr/>
          </p:nvSpPr>
          <p:spPr>
            <a:xfrm>
              <a:off x="1966025" y="1597388"/>
              <a:ext cx="639432" cy="625124"/>
            </a:xfrm>
            <a:prstGeom prst="hex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3200" b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2</a:t>
              </a:r>
              <a:endParaRPr lang="en-ZA" sz="24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2747320F-3390-4347-44E0-D62323A32280}"/>
                </a:ext>
              </a:extLst>
            </p:cNvPr>
            <p:cNvSpPr/>
            <p:nvPr/>
          </p:nvSpPr>
          <p:spPr>
            <a:xfrm>
              <a:off x="497719" y="1349123"/>
              <a:ext cx="639432" cy="625124"/>
            </a:xfrm>
            <a:prstGeom prst="hexag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sz="3200" b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1</a:t>
              </a:r>
              <a:endParaRPr lang="en-ZA" sz="24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8320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BAAF2D-FD6D-5351-CC54-41F08D6D9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9274" y="768873"/>
            <a:ext cx="8686800" cy="498001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ZA" sz="1400" b="1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SANSA’s strategy is underpinned by several key success factors, including:</a:t>
            </a:r>
            <a:endParaRPr lang="en-ZA" sz="1400" b="1" kern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ZA" sz="1400" b="1" kern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</a:pPr>
            <a:r>
              <a:rPr lang="en-ZA" sz="1400" kern="1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Seeking Strategic partnerships and collaborations with national, African and International partners.</a:t>
            </a:r>
            <a:endParaRPr lang="en-ZA" sz="1400" kern="1400" dirty="0">
              <a:effectLst/>
              <a:ea typeface="Times New Roman" panose="02020603050405020304" pitchFamily="18" charset="0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</a:pPr>
            <a:endParaRPr lang="en-ZA" sz="1400" b="1" kern="14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</a:pPr>
            <a:r>
              <a:rPr lang="en-ZA" sz="1400" kern="1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Strategic positioning of SANSA’s programmes to enhance the Agency’s competitiveness within the local, African, and global space sector.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</a:pPr>
            <a:endParaRPr lang="en-ZA" sz="1400" kern="14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</a:pPr>
            <a:r>
              <a:rPr lang="en-ZA" sz="1400" kern="1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Resource mobilisation strategies to ensure adequate financial and human resourcing of SANSA’s strategic initiatives to support full delivery against its mandate</a:t>
            </a:r>
            <a:r>
              <a:rPr lang="en-ZA" sz="1400" b="1" kern="14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ZA" sz="1400" b="1" kern="14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ZA" sz="1400" b="1" kern="14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ZA" sz="1400" b="1" kern="1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Strategic Projects  for 2023/24 include:</a:t>
            </a:r>
          </a:p>
          <a:p>
            <a:pPr lvl="1">
              <a:lnSpc>
                <a:spcPct val="200000"/>
              </a:lnSpc>
              <a:spcBef>
                <a:spcPts val="0"/>
              </a:spcBef>
            </a:pPr>
            <a:r>
              <a:rPr lang="en-ZA" sz="1400" dirty="0"/>
              <a:t>Development of the Space Infrastructure Hub (SIH).</a:t>
            </a:r>
          </a:p>
          <a:p>
            <a:pPr lvl="1">
              <a:lnSpc>
                <a:spcPct val="200000"/>
              </a:lnSpc>
              <a:spcBef>
                <a:spcPts val="0"/>
              </a:spcBef>
            </a:pPr>
            <a:r>
              <a:rPr lang="en-ZA" sz="1400" dirty="0"/>
              <a:t>Progress towards a developed Matjiesfontein deep space facility.</a:t>
            </a:r>
          </a:p>
          <a:p>
            <a:pPr lvl="1">
              <a:lnSpc>
                <a:spcPct val="200000"/>
              </a:lnSpc>
              <a:spcBef>
                <a:spcPts val="0"/>
              </a:spcBef>
            </a:pPr>
            <a:r>
              <a:rPr lang="en-ZA" sz="1400" dirty="0"/>
              <a:t>Progress towards an upgraded Assembly Integration and Testing (AIT) Facility.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ZA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8ACA2C-C841-787B-908F-3D8C79804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0"/>
            <a:ext cx="11785600" cy="680484"/>
          </a:xfrm>
        </p:spPr>
        <p:txBody>
          <a:bodyPr>
            <a:noAutofit/>
          </a:bodyPr>
          <a:lstStyle/>
          <a:p>
            <a:pPr algn="ctr"/>
            <a:r>
              <a:rPr lang="en-ZA" sz="3200" b="1" dirty="0">
                <a:solidFill>
                  <a:srgbClr val="002060"/>
                </a:solidFill>
                <a:ea typeface="+mn-ea"/>
                <a:cs typeface="+mn-cs"/>
              </a:rPr>
              <a:t>STRATEGIC PRIORITIES INFORMING PLANNING FOR 2023/24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1CDFB2-1D52-D8E3-735C-8CB4EEE2E7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8" t="9399" r="21924" b="17071"/>
          <a:stretch/>
        </p:blipFill>
        <p:spPr bwMode="auto">
          <a:xfrm flipH="1">
            <a:off x="487679" y="-286013"/>
            <a:ext cx="1656837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C22D761-CC5D-800C-A41C-7223E4582086}"/>
              </a:ext>
            </a:extLst>
          </p:cNvPr>
          <p:cNvSpPr txBox="1">
            <a:spLocks/>
          </p:cNvSpPr>
          <p:nvPr/>
        </p:nvSpPr>
        <p:spPr>
          <a:xfrm>
            <a:off x="10786534" y="6452668"/>
            <a:ext cx="7789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CF537A-89A3-A14E-B3C6-663F5D2C12C4}" type="slidenum">
              <a:rPr lang="en-US" sz="1400" smtClean="0">
                <a:solidFill>
                  <a:schemeClr val="bg2">
                    <a:lumMod val="75000"/>
                  </a:schemeClr>
                </a:solidFill>
              </a:rPr>
              <a:pPr/>
              <a:t>12</a:t>
            </a:fld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3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6CAA6-551C-A273-E57E-2D5D5956C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92" y="-11257"/>
            <a:ext cx="10515600" cy="99752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ea typeface="+mn-ea"/>
                <a:cs typeface="+mn-cs"/>
              </a:rPr>
              <a:t>	STRATEGIC PLAN 2020-2025 – MID-TERM REVIEW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DB80B5A7-51EE-068D-398C-423336E2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4CF537A-89A3-A14E-B3C6-663F5D2C12C4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78DE6-EFC3-15EF-5CB9-79AB75138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26" y="612584"/>
            <a:ext cx="11198942" cy="577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97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DE8E2859-8954-A4A8-8172-81279C3CD4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b="17165"/>
          <a:stretch/>
        </p:blipFill>
        <p:spPr>
          <a:xfrm>
            <a:off x="0" y="0"/>
            <a:ext cx="12192000" cy="560846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7C58E51-BA06-3B59-2C63-54DD15A97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16" y="2637417"/>
            <a:ext cx="11103476" cy="2852737"/>
          </a:xfrm>
        </p:spPr>
        <p:txBody>
          <a:bodyPr>
            <a:normAutofit fontScale="9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MEASURING PERFORMANCE</a:t>
            </a:r>
            <a:br>
              <a:rPr lang="en-US" sz="4400" b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400" b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/ 2024 APP CONSOLIDATED</a:t>
            </a:r>
            <a:br>
              <a:rPr lang="en-US" sz="4000" b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OUTPUT INDICATORS AND MEDIUM-TERM TARGETS</a:t>
            </a:r>
            <a:endParaRPr lang="en-US" sz="4400" b="1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2608CA-4691-61F2-6A0D-7B2CBD3F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30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8B8C8D-A7B5-3F06-71CB-3E4FC72E0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8419" y="6492875"/>
            <a:ext cx="2743200" cy="365125"/>
          </a:xfrm>
        </p:spPr>
        <p:txBody>
          <a:bodyPr/>
          <a:lstStyle/>
          <a:p>
            <a:fld id="{94CF537A-89A3-A14E-B3C6-663F5D2C12C4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A27E25-E908-D185-B500-C7574BA287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904412"/>
              </p:ext>
            </p:extLst>
          </p:nvPr>
        </p:nvGraphicFramePr>
        <p:xfrm>
          <a:off x="294640" y="659400"/>
          <a:ext cx="11602720" cy="57348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5108">
                  <a:extLst>
                    <a:ext uri="{9D8B030D-6E8A-4147-A177-3AD203B41FA5}">
                      <a16:colId xmlns:a16="http://schemas.microsoft.com/office/drawing/2014/main" val="2581032030"/>
                    </a:ext>
                  </a:extLst>
                </a:gridCol>
                <a:gridCol w="1557122">
                  <a:extLst>
                    <a:ext uri="{9D8B030D-6E8A-4147-A177-3AD203B41FA5}">
                      <a16:colId xmlns:a16="http://schemas.microsoft.com/office/drawing/2014/main" val="2080580446"/>
                    </a:ext>
                  </a:extLst>
                </a:gridCol>
                <a:gridCol w="2282810">
                  <a:extLst>
                    <a:ext uri="{9D8B030D-6E8A-4147-A177-3AD203B41FA5}">
                      <a16:colId xmlns:a16="http://schemas.microsoft.com/office/drawing/2014/main" val="419925331"/>
                    </a:ext>
                  </a:extLst>
                </a:gridCol>
                <a:gridCol w="1188274">
                  <a:extLst>
                    <a:ext uri="{9D8B030D-6E8A-4147-A177-3AD203B41FA5}">
                      <a16:colId xmlns:a16="http://schemas.microsoft.com/office/drawing/2014/main" val="1280074834"/>
                    </a:ext>
                  </a:extLst>
                </a:gridCol>
                <a:gridCol w="1203520">
                  <a:extLst>
                    <a:ext uri="{9D8B030D-6E8A-4147-A177-3AD203B41FA5}">
                      <a16:colId xmlns:a16="http://schemas.microsoft.com/office/drawing/2014/main" val="112666759"/>
                    </a:ext>
                  </a:extLst>
                </a:gridCol>
                <a:gridCol w="1587943">
                  <a:extLst>
                    <a:ext uri="{9D8B030D-6E8A-4147-A177-3AD203B41FA5}">
                      <a16:colId xmlns:a16="http://schemas.microsoft.com/office/drawing/2014/main" val="1384878502"/>
                    </a:ext>
                  </a:extLst>
                </a:gridCol>
                <a:gridCol w="1587943">
                  <a:extLst>
                    <a:ext uri="{9D8B030D-6E8A-4147-A177-3AD203B41FA5}">
                      <a16:colId xmlns:a16="http://schemas.microsoft.com/office/drawing/2014/main" val="3217026701"/>
                    </a:ext>
                  </a:extLst>
                </a:gridCol>
              </a:tblGrid>
              <a:tr h="442979"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OUTCOME</a:t>
                      </a:r>
                      <a:endParaRPr lang="en-ZA" sz="12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OUTPUTS</a:t>
                      </a:r>
                      <a:endParaRPr lang="en-ZA" sz="12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OUTPUT INDICATORS</a:t>
                      </a:r>
                      <a:endParaRPr lang="en-ZA" sz="12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ESTIMATED PERFORMANCE</a:t>
                      </a:r>
                      <a:endParaRPr lang="en-ZA" sz="12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MTEF TARGETS</a:t>
                      </a:r>
                      <a:endParaRPr lang="en-ZA" sz="12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956879"/>
                  </a:ext>
                </a:extLst>
              </a:tr>
              <a:tr h="212365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2022/23</a:t>
                      </a:r>
                      <a:endParaRPr lang="en-ZA" sz="12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2023/24</a:t>
                      </a:r>
                      <a:endParaRPr lang="en-ZA" sz="12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2024/25</a:t>
                      </a:r>
                      <a:endParaRPr lang="en-ZA" sz="12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2025/26</a:t>
                      </a:r>
                      <a:endParaRPr lang="en-ZA" sz="12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46044"/>
                  </a:ext>
                </a:extLst>
              </a:tr>
              <a:tr h="1245983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Outcome 1</a:t>
                      </a:r>
                    </a:p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 space relevant knowledge that supports the developmental agenda 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1.1. National research and development output in space-related sciences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1.1.1. National research productivity score for supported R&amp;D</a:t>
                      </a:r>
                      <a:endParaRPr lang="en-ZA" sz="12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1 445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1 500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1 600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1 700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455948"/>
                  </a:ext>
                </a:extLst>
              </a:tr>
              <a:tr h="674908">
                <a:tc rowSpan="2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Outcome 2</a:t>
                      </a:r>
                    </a:p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Stimulated and growing, inclusive space sector 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2.1. Targeted expenditure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2.1.1. Percentage operational expenditure spend on SMEs (APP)</a:t>
                      </a:r>
                      <a:endParaRPr lang="en-ZA" sz="12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30%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30%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32.5%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35%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877561"/>
                  </a:ext>
                </a:extLst>
              </a:tr>
              <a:tr h="1022984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2.2. SANSA space-related industry expenditure </a:t>
                      </a:r>
                    </a:p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2.2.1. The total contract expenditure to the broad space-related industry for core space projects </a:t>
                      </a:r>
                      <a:endParaRPr lang="en-ZA" sz="12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R61 million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R647 million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R490 million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R93 million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457003"/>
                  </a:ext>
                </a:extLst>
              </a:tr>
              <a:tr h="958788">
                <a:tc rowSpan="2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Outcome 3</a:t>
                      </a:r>
                    </a:p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 human capacity for the implementation of key space initiatives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3.1. Youth awareness of space-related sciences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3.1.1. Number of youth directly engaged on space-related sciences</a:t>
                      </a:r>
                      <a:endParaRPr lang="en-ZA" sz="12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37 250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45 000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50 000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60 000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597719"/>
                  </a:ext>
                </a:extLst>
              </a:tr>
              <a:tr h="1176891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3.2. Students and interns supported 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3.2.1. Number of students and interns supported for formalised training </a:t>
                      </a:r>
                      <a:endParaRPr lang="en-ZA" sz="12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72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72</a:t>
                      </a:r>
                      <a:endParaRPr lang="en-ZA" sz="1200" kern="1400" dirty="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72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80</a:t>
                      </a:r>
                      <a:endParaRPr lang="en-ZA" sz="1200" kern="1400" dirty="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8508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42C7BA2-BD9A-714A-0392-6B7EF3605773}"/>
              </a:ext>
            </a:extLst>
          </p:cNvPr>
          <p:cNvGraphicFramePr>
            <a:graphicFrameLocks noGrp="1"/>
          </p:cNvGraphicFramePr>
          <p:nvPr/>
        </p:nvGraphicFramePr>
        <p:xfrm>
          <a:off x="13248640" y="131064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13531092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ZA"/>
                    </a:p>
                  </a:txBody>
                  <a:tcPr>
                    <a:lnL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24405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F90536F-0650-4396-67F9-7CF0CB3FFF09}"/>
              </a:ext>
            </a:extLst>
          </p:cNvPr>
          <p:cNvSpPr txBox="1"/>
          <p:nvPr/>
        </p:nvSpPr>
        <p:spPr>
          <a:xfrm>
            <a:off x="190499" y="53035"/>
            <a:ext cx="11811002" cy="52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1050"/>
              </a:spcAft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OUTPUT INDICATORS AND MEDIUM-TERM TARGETS</a:t>
            </a:r>
            <a:endParaRPr lang="en-ZA" sz="2800" kern="1400">
              <a:solidFill>
                <a:srgbClr val="00206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847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8B8C8D-A7B5-3F06-71CB-3E4FC72E0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4561" y="6538912"/>
            <a:ext cx="2743200" cy="365125"/>
          </a:xfrm>
        </p:spPr>
        <p:txBody>
          <a:bodyPr/>
          <a:lstStyle/>
          <a:p>
            <a:fld id="{94CF537A-89A3-A14E-B3C6-663F5D2C12C4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A27E25-E908-D185-B500-C7574BA287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95057"/>
              </p:ext>
            </p:extLst>
          </p:nvPr>
        </p:nvGraphicFramePr>
        <p:xfrm>
          <a:off x="261257" y="136524"/>
          <a:ext cx="11691256" cy="64805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2074">
                  <a:extLst>
                    <a:ext uri="{9D8B030D-6E8A-4147-A177-3AD203B41FA5}">
                      <a16:colId xmlns:a16="http://schemas.microsoft.com/office/drawing/2014/main" val="2581032030"/>
                    </a:ext>
                  </a:extLst>
                </a:gridCol>
                <a:gridCol w="1690810">
                  <a:extLst>
                    <a:ext uri="{9D8B030D-6E8A-4147-A177-3AD203B41FA5}">
                      <a16:colId xmlns:a16="http://schemas.microsoft.com/office/drawing/2014/main" val="2080580446"/>
                    </a:ext>
                  </a:extLst>
                </a:gridCol>
                <a:gridCol w="2016665">
                  <a:extLst>
                    <a:ext uri="{9D8B030D-6E8A-4147-A177-3AD203B41FA5}">
                      <a16:colId xmlns:a16="http://schemas.microsoft.com/office/drawing/2014/main" val="419925331"/>
                    </a:ext>
                  </a:extLst>
                </a:gridCol>
                <a:gridCol w="1350588">
                  <a:extLst>
                    <a:ext uri="{9D8B030D-6E8A-4147-A177-3AD203B41FA5}">
                      <a16:colId xmlns:a16="http://schemas.microsoft.com/office/drawing/2014/main" val="1280074834"/>
                    </a:ext>
                  </a:extLst>
                </a:gridCol>
                <a:gridCol w="1816003">
                  <a:extLst>
                    <a:ext uri="{9D8B030D-6E8A-4147-A177-3AD203B41FA5}">
                      <a16:colId xmlns:a16="http://schemas.microsoft.com/office/drawing/2014/main" val="112666759"/>
                    </a:ext>
                  </a:extLst>
                </a:gridCol>
                <a:gridCol w="1318077">
                  <a:extLst>
                    <a:ext uri="{9D8B030D-6E8A-4147-A177-3AD203B41FA5}">
                      <a16:colId xmlns:a16="http://schemas.microsoft.com/office/drawing/2014/main" val="1384878502"/>
                    </a:ext>
                  </a:extLst>
                </a:gridCol>
                <a:gridCol w="1567039">
                  <a:extLst>
                    <a:ext uri="{9D8B030D-6E8A-4147-A177-3AD203B41FA5}">
                      <a16:colId xmlns:a16="http://schemas.microsoft.com/office/drawing/2014/main" val="3217026701"/>
                    </a:ext>
                  </a:extLst>
                </a:gridCol>
              </a:tblGrid>
              <a:tr h="363888"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OUTCOME</a:t>
                      </a:r>
                      <a:endParaRPr lang="en-ZA" sz="11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OUTPUTS</a:t>
                      </a:r>
                      <a:endParaRPr lang="en-ZA" sz="11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OUTPUT INDICATORS</a:t>
                      </a:r>
                      <a:endParaRPr lang="en-ZA" sz="11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ESTIMATED PERFORMANCE</a:t>
                      </a:r>
                      <a:endParaRPr lang="en-ZA" sz="11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MTEF TARGETS</a:t>
                      </a:r>
                      <a:endParaRPr lang="en-ZA" sz="11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956879"/>
                  </a:ext>
                </a:extLst>
              </a:tr>
              <a:tr h="176715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2022/23</a:t>
                      </a:r>
                      <a:endParaRPr lang="en-ZA" sz="11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2023/24</a:t>
                      </a:r>
                      <a:endParaRPr lang="en-ZA" sz="11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2024/25</a:t>
                      </a:r>
                      <a:endParaRPr lang="en-ZA" sz="11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2025/26</a:t>
                      </a:r>
                      <a:endParaRPr lang="en-ZA" sz="11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46044"/>
                  </a:ext>
                </a:extLst>
              </a:tr>
              <a:tr h="1337139">
                <a:tc rowSpan="7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Outcome 4:</a:t>
                      </a:r>
                    </a:p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SANSA positioned as a key enabler for the implementation of government's space-related policies</a:t>
                      </a:r>
                    </a:p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ZA" sz="11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4.1. High-performance initiatives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>
                          <a:effectLst/>
                          <a:latin typeface="Century Gothic" panose="020B0502020202020204" pitchFamily="34" charset="0"/>
                        </a:rPr>
                        <a:t>4.1.1. Number of initiatives to transform SANSA into a high-performing agency</a:t>
                      </a:r>
                      <a:endParaRPr lang="en-ZA" sz="11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3 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000" kern="1400">
                          <a:effectLst/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ZA" sz="1000" kern="1400" err="1">
                          <a:effectLst/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ZA" sz="1000" kern="1400">
                          <a:effectLst/>
                          <a:latin typeface="Century Gothic" panose="020B0502020202020204" pitchFamily="34" charset="0"/>
                        </a:rPr>
                        <a:t>) Implement Culture Improvement Plan (ii) Talent Management Framework; (iii) Development of a Values-Driven Performance Management System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554000"/>
                  </a:ext>
                </a:extLst>
              </a:tr>
              <a:tr h="55952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4.2. Audit actions implemented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>
                          <a:effectLst/>
                          <a:latin typeface="Century Gothic" panose="020B0502020202020204" pitchFamily="34" charset="0"/>
                        </a:rPr>
                        <a:t>4.2.1. Percentage implementation of External Audit Action Plan</a:t>
                      </a:r>
                      <a:endParaRPr lang="en-ZA" sz="11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95%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95%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95%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95%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122831"/>
                  </a:ext>
                </a:extLst>
              </a:tr>
              <a:tr h="739664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 dirty="0">
                          <a:effectLst/>
                          <a:latin typeface="Century Gothic" panose="020B0502020202020204" pitchFamily="34" charset="0"/>
                        </a:rPr>
                        <a:t>4.3. Joint space programme initiatives undertaken through partnerships</a:t>
                      </a:r>
                      <a:endParaRPr lang="en-ZA" sz="1100" kern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>
                          <a:effectLst/>
                          <a:latin typeface="Century Gothic" panose="020B0502020202020204" pitchFamily="34" charset="0"/>
                        </a:rPr>
                        <a:t>4.3.1. Number of joint initiatives undertaken through formal international partnerships</a:t>
                      </a:r>
                      <a:endParaRPr lang="en-ZA" sz="11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121912"/>
                  </a:ext>
                </a:extLst>
              </a:tr>
              <a:tr h="869690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>
                          <a:effectLst/>
                          <a:latin typeface="Century Gothic" panose="020B0502020202020204" pitchFamily="34" charset="0"/>
                        </a:rPr>
                        <a:t>4.3.2. Number of joint initiatives undertaken through formal African partnerships</a:t>
                      </a:r>
                      <a:endParaRPr lang="en-ZA" sz="11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452747"/>
                  </a:ext>
                </a:extLst>
              </a:tr>
              <a:tr h="739664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>
                          <a:effectLst/>
                          <a:latin typeface="Century Gothic" panose="020B0502020202020204" pitchFamily="34" charset="0"/>
                        </a:rPr>
                        <a:t>4.3.3. Number of joint initiatives undertaken through formal National partnerships</a:t>
                      </a:r>
                      <a:endParaRPr lang="en-ZA" sz="11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709580"/>
                  </a:ext>
                </a:extLst>
              </a:tr>
              <a:tr h="765848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4.4. Awareness and training to key users of space-related products and services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>
                          <a:effectLst/>
                          <a:latin typeface="Century Gothic" panose="020B0502020202020204" pitchFamily="34" charset="0"/>
                        </a:rPr>
                        <a:t>4.4.1. Number of awareness and training interventions to key users of space-related products and services</a:t>
                      </a:r>
                      <a:endParaRPr lang="en-ZA" sz="11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647310"/>
                  </a:ext>
                </a:extLst>
              </a:tr>
              <a:tr h="928448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4.5. Government departments and public entities using space products and services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>
                          <a:effectLst/>
                          <a:latin typeface="Century Gothic" panose="020B0502020202020204" pitchFamily="34" charset="0"/>
                        </a:rPr>
                        <a:t>4.5.1. Number of additional government departments and public entities that are using space products and services</a:t>
                      </a:r>
                      <a:endParaRPr lang="en-ZA" sz="11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ZA" sz="1100" kern="14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 dirty="0"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ZA" sz="1100" kern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 dirty="0"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en-ZA" sz="1100" kern="14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204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5496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BAC7DA-3D58-41C5-5174-76242AAEE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5E2D121-D6C6-2816-A421-1685ACCEF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596398"/>
              </p:ext>
            </p:extLst>
          </p:nvPr>
        </p:nvGraphicFramePr>
        <p:xfrm>
          <a:off x="187958" y="911853"/>
          <a:ext cx="11816079" cy="31111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2702">
                  <a:extLst>
                    <a:ext uri="{9D8B030D-6E8A-4147-A177-3AD203B41FA5}">
                      <a16:colId xmlns:a16="http://schemas.microsoft.com/office/drawing/2014/main" val="534872659"/>
                    </a:ext>
                  </a:extLst>
                </a:gridCol>
                <a:gridCol w="1708862">
                  <a:extLst>
                    <a:ext uri="{9D8B030D-6E8A-4147-A177-3AD203B41FA5}">
                      <a16:colId xmlns:a16="http://schemas.microsoft.com/office/drawing/2014/main" val="1020436775"/>
                    </a:ext>
                  </a:extLst>
                </a:gridCol>
                <a:gridCol w="1708862">
                  <a:extLst>
                    <a:ext uri="{9D8B030D-6E8A-4147-A177-3AD203B41FA5}">
                      <a16:colId xmlns:a16="http://schemas.microsoft.com/office/drawing/2014/main" val="2320667664"/>
                    </a:ext>
                  </a:extLst>
                </a:gridCol>
                <a:gridCol w="1694343">
                  <a:extLst>
                    <a:ext uri="{9D8B030D-6E8A-4147-A177-3AD203B41FA5}">
                      <a16:colId xmlns:a16="http://schemas.microsoft.com/office/drawing/2014/main" val="783360924"/>
                    </a:ext>
                  </a:extLst>
                </a:gridCol>
                <a:gridCol w="1835391">
                  <a:extLst>
                    <a:ext uri="{9D8B030D-6E8A-4147-A177-3AD203B41FA5}">
                      <a16:colId xmlns:a16="http://schemas.microsoft.com/office/drawing/2014/main" val="3029938046"/>
                    </a:ext>
                  </a:extLst>
                </a:gridCol>
                <a:gridCol w="1332149">
                  <a:extLst>
                    <a:ext uri="{9D8B030D-6E8A-4147-A177-3AD203B41FA5}">
                      <a16:colId xmlns:a16="http://schemas.microsoft.com/office/drawing/2014/main" val="615509714"/>
                    </a:ext>
                  </a:extLst>
                </a:gridCol>
                <a:gridCol w="1583770">
                  <a:extLst>
                    <a:ext uri="{9D8B030D-6E8A-4147-A177-3AD203B41FA5}">
                      <a16:colId xmlns:a16="http://schemas.microsoft.com/office/drawing/2014/main" val="1427492231"/>
                    </a:ext>
                  </a:extLst>
                </a:gridCol>
              </a:tblGrid>
              <a:tr h="912701">
                <a:tc rowSpan="3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Outcome 5</a:t>
                      </a:r>
                    </a:p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Enabling infrastructure developed and maintained to support the space sector value chain</a:t>
                      </a:r>
                      <a:endParaRPr lang="en-ZA" sz="12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5.1. Infrastructure developed or upgraded</a:t>
                      </a:r>
                      <a:endParaRPr lang="en-ZA" sz="1200" b="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5.1.1. Development of the Space Infrastructure Hub (SIH)</a:t>
                      </a:r>
                      <a:endParaRPr lang="en-ZA" sz="1200" b="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Initiate acquisition of the Phase-1 mission system</a:t>
                      </a:r>
                      <a:endParaRPr lang="en-ZA" sz="1200" b="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35% of SIH Phase 1 project plan executed </a:t>
                      </a:r>
                      <a:endParaRPr lang="en-ZA" sz="1200" b="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54% of SIH Phase 1 project plan executed </a:t>
                      </a:r>
                      <a:endParaRPr lang="en-ZA" sz="1200" b="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55% of SIH Phase 1 project plan executed </a:t>
                      </a:r>
                      <a:endParaRPr lang="en-ZA" sz="1200" b="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031440"/>
                  </a:ext>
                </a:extLst>
              </a:tr>
              <a:tr h="1107451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5.1.2. Percentage progress towards a developed Matjiesfontein deep space facility</a:t>
                      </a:r>
                      <a:endParaRPr lang="en-ZA" sz="1200" b="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Cost benefit and proposal to government and funders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Site establishment 20%</a:t>
                      </a:r>
                      <a:endParaRPr lang="en-ZA" sz="1200" b="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35% of Matjiesfontein deep space facility project plan executed</a:t>
                      </a:r>
                      <a:endParaRPr lang="en-ZA" sz="1200" b="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85% of Matjiesfontein deep space facility project plan executed</a:t>
                      </a:r>
                      <a:endParaRPr lang="en-ZA" sz="1200" b="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100% of Matjiesfontein deep space facility project plan executed</a:t>
                      </a:r>
                      <a:endParaRPr lang="en-ZA" sz="1200" b="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710048"/>
                  </a:ext>
                </a:extLst>
              </a:tr>
              <a:tr h="1026063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5.1.3. Percentage progress towards an upgraded AIT facility</a:t>
                      </a:r>
                      <a:endParaRPr lang="en-ZA" sz="1200" b="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50%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*50% of upgraded AIT facility project plan executed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*100% of upgraded AIT facility project plan executed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Operational AIT facility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60656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B1A02EE-E7DA-1CFA-8FD6-58E812B5FB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368319"/>
              </p:ext>
            </p:extLst>
          </p:nvPr>
        </p:nvGraphicFramePr>
        <p:xfrm>
          <a:off x="187958" y="332690"/>
          <a:ext cx="11816079" cy="5791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2702">
                  <a:extLst>
                    <a:ext uri="{9D8B030D-6E8A-4147-A177-3AD203B41FA5}">
                      <a16:colId xmlns:a16="http://schemas.microsoft.com/office/drawing/2014/main" val="4034116293"/>
                    </a:ext>
                  </a:extLst>
                </a:gridCol>
                <a:gridCol w="1708862">
                  <a:extLst>
                    <a:ext uri="{9D8B030D-6E8A-4147-A177-3AD203B41FA5}">
                      <a16:colId xmlns:a16="http://schemas.microsoft.com/office/drawing/2014/main" val="1811172068"/>
                    </a:ext>
                  </a:extLst>
                </a:gridCol>
                <a:gridCol w="1708862">
                  <a:extLst>
                    <a:ext uri="{9D8B030D-6E8A-4147-A177-3AD203B41FA5}">
                      <a16:colId xmlns:a16="http://schemas.microsoft.com/office/drawing/2014/main" val="1381848558"/>
                    </a:ext>
                  </a:extLst>
                </a:gridCol>
                <a:gridCol w="1694343">
                  <a:extLst>
                    <a:ext uri="{9D8B030D-6E8A-4147-A177-3AD203B41FA5}">
                      <a16:colId xmlns:a16="http://schemas.microsoft.com/office/drawing/2014/main" val="3259820808"/>
                    </a:ext>
                  </a:extLst>
                </a:gridCol>
                <a:gridCol w="1835391">
                  <a:extLst>
                    <a:ext uri="{9D8B030D-6E8A-4147-A177-3AD203B41FA5}">
                      <a16:colId xmlns:a16="http://schemas.microsoft.com/office/drawing/2014/main" val="4157482083"/>
                    </a:ext>
                  </a:extLst>
                </a:gridCol>
                <a:gridCol w="1332149">
                  <a:extLst>
                    <a:ext uri="{9D8B030D-6E8A-4147-A177-3AD203B41FA5}">
                      <a16:colId xmlns:a16="http://schemas.microsoft.com/office/drawing/2014/main" val="1534965478"/>
                    </a:ext>
                  </a:extLst>
                </a:gridCol>
                <a:gridCol w="1583770">
                  <a:extLst>
                    <a:ext uri="{9D8B030D-6E8A-4147-A177-3AD203B41FA5}">
                      <a16:colId xmlns:a16="http://schemas.microsoft.com/office/drawing/2014/main" val="3106109979"/>
                    </a:ext>
                  </a:extLst>
                </a:gridCol>
              </a:tblGrid>
              <a:tr h="389843"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OUTCOME</a:t>
                      </a:r>
                      <a:endParaRPr lang="en-ZA" sz="12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OUTPUTS</a:t>
                      </a:r>
                      <a:endParaRPr lang="en-ZA" sz="12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OUTPUT INDICATORS</a:t>
                      </a:r>
                      <a:endParaRPr lang="en-ZA" sz="12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ESTIMATED PERFORMANCE</a:t>
                      </a:r>
                      <a:endParaRPr lang="en-ZA" sz="12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MTEF TARGETS</a:t>
                      </a:r>
                      <a:endParaRPr lang="en-ZA" sz="12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679358"/>
                  </a:ext>
                </a:extLst>
              </a:tr>
              <a:tr h="189320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2022/23</a:t>
                      </a:r>
                      <a:endParaRPr lang="en-ZA" sz="12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2023/24</a:t>
                      </a:r>
                      <a:endParaRPr lang="en-ZA" sz="12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2024/25</a:t>
                      </a:r>
                      <a:endParaRPr lang="en-ZA" sz="12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200" kern="14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2025/26</a:t>
                      </a:r>
                      <a:endParaRPr lang="en-ZA" sz="1200" kern="140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46193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E1053F9-EB05-4A82-02E4-8D1F42EED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452261"/>
              </p:ext>
            </p:extLst>
          </p:nvPr>
        </p:nvGraphicFramePr>
        <p:xfrm>
          <a:off x="187958" y="4021940"/>
          <a:ext cx="11816079" cy="2335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2702">
                  <a:extLst>
                    <a:ext uri="{9D8B030D-6E8A-4147-A177-3AD203B41FA5}">
                      <a16:colId xmlns:a16="http://schemas.microsoft.com/office/drawing/2014/main" val="3049815299"/>
                    </a:ext>
                  </a:extLst>
                </a:gridCol>
                <a:gridCol w="1708862">
                  <a:extLst>
                    <a:ext uri="{9D8B030D-6E8A-4147-A177-3AD203B41FA5}">
                      <a16:colId xmlns:a16="http://schemas.microsoft.com/office/drawing/2014/main" val="2536440757"/>
                    </a:ext>
                  </a:extLst>
                </a:gridCol>
                <a:gridCol w="1702191">
                  <a:extLst>
                    <a:ext uri="{9D8B030D-6E8A-4147-A177-3AD203B41FA5}">
                      <a16:colId xmlns:a16="http://schemas.microsoft.com/office/drawing/2014/main" val="560336644"/>
                    </a:ext>
                  </a:extLst>
                </a:gridCol>
                <a:gridCol w="1701014">
                  <a:extLst>
                    <a:ext uri="{9D8B030D-6E8A-4147-A177-3AD203B41FA5}">
                      <a16:colId xmlns:a16="http://schemas.microsoft.com/office/drawing/2014/main" val="614833371"/>
                    </a:ext>
                  </a:extLst>
                </a:gridCol>
                <a:gridCol w="1835391">
                  <a:extLst>
                    <a:ext uri="{9D8B030D-6E8A-4147-A177-3AD203B41FA5}">
                      <a16:colId xmlns:a16="http://schemas.microsoft.com/office/drawing/2014/main" val="4169829577"/>
                    </a:ext>
                  </a:extLst>
                </a:gridCol>
                <a:gridCol w="1332149">
                  <a:extLst>
                    <a:ext uri="{9D8B030D-6E8A-4147-A177-3AD203B41FA5}">
                      <a16:colId xmlns:a16="http://schemas.microsoft.com/office/drawing/2014/main" val="2305021830"/>
                    </a:ext>
                  </a:extLst>
                </a:gridCol>
                <a:gridCol w="1583770">
                  <a:extLst>
                    <a:ext uri="{9D8B030D-6E8A-4147-A177-3AD203B41FA5}">
                      <a16:colId xmlns:a16="http://schemas.microsoft.com/office/drawing/2014/main" val="1233178522"/>
                    </a:ext>
                  </a:extLst>
                </a:gridCol>
              </a:tblGrid>
              <a:tr h="1168726">
                <a:tc rowSpan="2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Outcome 6</a:t>
                      </a:r>
                    </a:p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Increased participation of the National Space Programme in the regional and global space market</a:t>
                      </a:r>
                      <a:endParaRPr lang="en-ZA" sz="11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6.1. Space products and applications</a:t>
                      </a:r>
                    </a:p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n-ZA" sz="1100" b="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6.1.1. Number of products and applications</a:t>
                      </a:r>
                      <a:endParaRPr lang="en-ZA" sz="1100" b="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en-ZA" sz="1100" b="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en-ZA" sz="1100" b="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en-ZA" sz="1100" b="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b="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en-ZA" sz="1100" b="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320016"/>
                  </a:ext>
                </a:extLst>
              </a:tr>
              <a:tr h="1166743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6.2. Revenue generated from space operations activities </a:t>
                      </a:r>
                      <a:endParaRPr lang="en-ZA" sz="11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6.2.1. Rand value of total revenue generated from space applications and services</a:t>
                      </a:r>
                      <a:endParaRPr lang="en-ZA" sz="11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R70 million</a:t>
                      </a:r>
                      <a:endParaRPr lang="en-ZA" sz="11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R75 million</a:t>
                      </a:r>
                      <a:endParaRPr lang="en-ZA" sz="11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R80 million</a:t>
                      </a:r>
                      <a:endParaRPr lang="en-ZA" sz="11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ZA" sz="1100" kern="140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R85 million</a:t>
                      </a:r>
                      <a:endParaRPr lang="en-ZA" sz="1100" kern="140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077" marR="17077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823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3352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water&#10;&#10;Description automatically generated">
            <a:extLst>
              <a:ext uri="{FF2B5EF4-FFF2-40B4-BE49-F238E27FC236}">
                <a16:creationId xmlns:a16="http://schemas.microsoft.com/office/drawing/2014/main" id="{474EAEC2-51ED-1DDE-E6DC-B85090ACA2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t="19158" b="14329"/>
          <a:stretch/>
        </p:blipFill>
        <p:spPr>
          <a:xfrm>
            <a:off x="0" y="-230312"/>
            <a:ext cx="12192000" cy="597416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7C58E51-BA06-3B59-2C63-54DD15A97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62" y="2224822"/>
            <a:ext cx="11103476" cy="285273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OPERATIONAL INFORMATION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2608CA-4691-61F2-6A0D-7B2CBD3F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50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8"/>
          <p:cNvSpPr/>
          <p:nvPr/>
        </p:nvSpPr>
        <p:spPr>
          <a:xfrm>
            <a:off x="190628" y="896784"/>
            <a:ext cx="5737986" cy="422709"/>
          </a:xfrm>
          <a:custGeom>
            <a:avLst/>
            <a:gdLst/>
            <a:ahLst/>
            <a:cxnLst/>
            <a:rect l="l" t="t" r="r" b="b"/>
            <a:pathLst>
              <a:path w="2137363" h="173949">
                <a:moveTo>
                  <a:pt x="0" y="0"/>
                </a:moveTo>
                <a:lnTo>
                  <a:pt x="2137363" y="0"/>
                </a:lnTo>
                <a:lnTo>
                  <a:pt x="2137363" y="173949"/>
                </a:lnTo>
                <a:lnTo>
                  <a:pt x="0" y="173949"/>
                </a:lnTo>
                <a:close/>
              </a:path>
            </a:pathLst>
          </a:custGeom>
          <a:solidFill>
            <a:srgbClr val="134070"/>
          </a:solidFill>
        </p:spPr>
        <p:txBody>
          <a:bodyPr/>
          <a:lstStyle/>
          <a:p>
            <a:pPr algn="ctr"/>
            <a:r>
              <a:rPr lang="en-ZA" b="1">
                <a:solidFill>
                  <a:schemeClr val="bg1"/>
                </a:solidFill>
                <a:latin typeface="Century Gothic" panose="020B0502020202020204" pitchFamily="34" charset="0"/>
              </a:rPr>
              <a:t>EMPLOYMENT EQUITY PROFILE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179504" y="3817067"/>
            <a:ext cx="5749110" cy="508296"/>
            <a:chOff x="-19065" y="0"/>
            <a:chExt cx="2137363" cy="228113"/>
          </a:xfrm>
        </p:grpSpPr>
        <p:sp>
          <p:nvSpPr>
            <p:cNvPr id="60" name="Freeform 60"/>
            <p:cNvSpPr/>
            <p:nvPr/>
          </p:nvSpPr>
          <p:spPr>
            <a:xfrm>
              <a:off x="-19065" y="54164"/>
              <a:ext cx="2137363" cy="173949"/>
            </a:xfrm>
            <a:custGeom>
              <a:avLst/>
              <a:gdLst/>
              <a:ahLst/>
              <a:cxnLst/>
              <a:rect l="l" t="t" r="r" b="b"/>
              <a:pathLst>
                <a:path w="2137363" h="173949">
                  <a:moveTo>
                    <a:pt x="0" y="0"/>
                  </a:moveTo>
                  <a:lnTo>
                    <a:pt x="2137363" y="0"/>
                  </a:lnTo>
                  <a:lnTo>
                    <a:pt x="2137363" y="173949"/>
                  </a:lnTo>
                  <a:lnTo>
                    <a:pt x="0" y="173949"/>
                  </a:lnTo>
                  <a:close/>
                </a:path>
              </a:pathLst>
            </a:custGeom>
            <a:solidFill>
              <a:srgbClr val="134070"/>
            </a:solidFill>
          </p:spPr>
          <p:txBody>
            <a:bodyPr/>
            <a:lstStyle/>
            <a:p>
              <a:pPr algn="ctr"/>
              <a:r>
                <a:rPr lang="en-ZA" b="1">
                  <a:solidFill>
                    <a:schemeClr val="bg1"/>
                  </a:solidFill>
                  <a:latin typeface="Century Gothic" panose="020B0502020202020204" pitchFamily="34" charset="0"/>
                </a:rPr>
                <a:t>WOMEN IN SCIENCE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0"/>
              <a:ext cx="812800" cy="173949"/>
            </a:xfrm>
            <a:prstGeom prst="rect">
              <a:avLst/>
            </a:prstGeom>
          </p:spPr>
          <p:txBody>
            <a:bodyPr lIns="169333" tIns="169333" rIns="169333" bIns="169333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 lang="en-US" sz="1000">
                <a:latin typeface="Open Sauce SemiBold Bold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226A1C7-49F8-5C3E-E36B-C872EEE66C28}"/>
              </a:ext>
            </a:extLst>
          </p:cNvPr>
          <p:cNvGrpSpPr/>
          <p:nvPr/>
        </p:nvGrpSpPr>
        <p:grpSpPr>
          <a:xfrm>
            <a:off x="-63392" y="4313393"/>
            <a:ext cx="6571437" cy="2630236"/>
            <a:chOff x="6434843" y="69619"/>
            <a:chExt cx="7127238" cy="2988962"/>
          </a:xfrm>
        </p:grpSpPr>
        <p:graphicFrame>
          <p:nvGraphicFramePr>
            <p:cNvPr id="68" name="Chart 67">
              <a:extLst>
                <a:ext uri="{FF2B5EF4-FFF2-40B4-BE49-F238E27FC236}">
                  <a16:creationId xmlns:a16="http://schemas.microsoft.com/office/drawing/2014/main" id="{F4792B5F-128B-2F55-32A9-3BDE6776339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92277056"/>
                </p:ext>
              </p:extLst>
            </p:nvPr>
          </p:nvGraphicFramePr>
          <p:xfrm>
            <a:off x="6434843" y="96283"/>
            <a:ext cx="2781226" cy="28297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69" name="Chart 68">
              <a:extLst>
                <a:ext uri="{FF2B5EF4-FFF2-40B4-BE49-F238E27FC236}">
                  <a16:creationId xmlns:a16="http://schemas.microsoft.com/office/drawing/2014/main" id="{5F1B8D16-F232-25C7-9E36-7E54104142E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59349259"/>
                </p:ext>
              </p:extLst>
            </p:nvPr>
          </p:nvGraphicFramePr>
          <p:xfrm>
            <a:off x="8596734" y="178407"/>
            <a:ext cx="2780885" cy="27833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70" name="Chart 69">
              <a:extLst>
                <a:ext uri="{FF2B5EF4-FFF2-40B4-BE49-F238E27FC236}">
                  <a16:creationId xmlns:a16="http://schemas.microsoft.com/office/drawing/2014/main" id="{0A3F5F9C-5DD5-25B7-9F0D-4406B3614F5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01187024"/>
                </p:ext>
              </p:extLst>
            </p:nvPr>
          </p:nvGraphicFramePr>
          <p:xfrm>
            <a:off x="10821918" y="69619"/>
            <a:ext cx="2740163" cy="29889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3A8F080-582F-4818-5434-568C9C8DA90D}"/>
              </a:ext>
            </a:extLst>
          </p:cNvPr>
          <p:cNvGrpSpPr/>
          <p:nvPr/>
        </p:nvGrpSpPr>
        <p:grpSpPr>
          <a:xfrm>
            <a:off x="6614330" y="1784769"/>
            <a:ext cx="5593155" cy="4202861"/>
            <a:chOff x="6801128" y="1506681"/>
            <a:chExt cx="5196905" cy="3986121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28AEFC77-6170-66CC-9962-9D1BC817FAEF}"/>
                </a:ext>
              </a:extLst>
            </p:cNvPr>
            <p:cNvGrpSpPr/>
            <p:nvPr/>
          </p:nvGrpSpPr>
          <p:grpSpPr>
            <a:xfrm>
              <a:off x="6954707" y="1506681"/>
              <a:ext cx="4907280" cy="3986121"/>
              <a:chOff x="6941384" y="1506681"/>
              <a:chExt cx="4907280" cy="3986121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EE32362-7B6D-148B-C097-995EA5908F00}"/>
                  </a:ext>
                </a:extLst>
              </p:cNvPr>
              <p:cNvSpPr txBox="1"/>
              <p:nvPr/>
            </p:nvSpPr>
            <p:spPr>
              <a:xfrm>
                <a:off x="10425182" y="2587370"/>
                <a:ext cx="6492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bg1"/>
                    </a:solidFill>
                  </a:rPr>
                  <a:t>108</a:t>
                </a:r>
                <a:endParaRPr lang="en-ZA" sz="1400" b="1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3D3AF448-432F-DF3C-F35A-531498EB000F}"/>
                  </a:ext>
                </a:extLst>
              </p:cNvPr>
              <p:cNvGrpSpPr/>
              <p:nvPr/>
            </p:nvGrpSpPr>
            <p:grpSpPr>
              <a:xfrm>
                <a:off x="6941384" y="1506681"/>
                <a:ext cx="4907280" cy="3440942"/>
                <a:chOff x="5467850" y="1184285"/>
                <a:chExt cx="6681741" cy="4121813"/>
              </a:xfrm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5B28FEBB-1865-76EE-4EB9-CA964AF7D42C}"/>
                    </a:ext>
                  </a:extLst>
                </p:cNvPr>
                <p:cNvSpPr/>
                <p:nvPr/>
              </p:nvSpPr>
              <p:spPr>
                <a:xfrm>
                  <a:off x="9255263" y="1703069"/>
                  <a:ext cx="1611944" cy="3276600"/>
                </a:xfrm>
                <a:prstGeom prst="rect">
                  <a:avLst/>
                </a:prstGeom>
                <a:solidFill>
                  <a:srgbClr val="3796DA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E91C0CCF-6727-55B7-522F-D4701FA05EB4}"/>
                    </a:ext>
                  </a:extLst>
                </p:cNvPr>
                <p:cNvSpPr/>
                <p:nvPr/>
              </p:nvSpPr>
              <p:spPr>
                <a:xfrm>
                  <a:off x="6750234" y="1698308"/>
                  <a:ext cx="1611944" cy="3276600"/>
                </a:xfrm>
                <a:prstGeom prst="rect">
                  <a:avLst/>
                </a:prstGeom>
                <a:solidFill>
                  <a:srgbClr val="F37BC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aphicFrame>
              <p:nvGraphicFramePr>
                <p:cNvPr id="89" name="Chart 88">
                  <a:extLst>
                    <a:ext uri="{FF2B5EF4-FFF2-40B4-BE49-F238E27FC236}">
                      <a16:creationId xmlns:a16="http://schemas.microsoft.com/office/drawing/2014/main" id="{278A44EB-F65B-9BF9-AF05-536C5827559A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846750649"/>
                    </p:ext>
                  </p:extLst>
                </p:nvPr>
              </p:nvGraphicFramePr>
              <p:xfrm>
                <a:off x="5467850" y="1698307"/>
                <a:ext cx="4176712" cy="327660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  <p:graphicFrame>
              <p:nvGraphicFramePr>
                <p:cNvPr id="90" name="Chart 89">
                  <a:extLst>
                    <a:ext uri="{FF2B5EF4-FFF2-40B4-BE49-F238E27FC236}">
                      <a16:creationId xmlns:a16="http://schemas.microsoft.com/office/drawing/2014/main" id="{B04B1731-4CC1-268D-F0CB-39414D7A9994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3510371943"/>
                    </p:ext>
                  </p:extLst>
                </p:nvPr>
              </p:nvGraphicFramePr>
              <p:xfrm>
                <a:off x="7972879" y="1698307"/>
                <a:ext cx="4176712" cy="327660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6"/>
                </a:graphicData>
              </a:graphic>
            </p:graphicFrame>
            <p:sp>
              <p:nvSpPr>
                <p:cNvPr id="91" name="Freeform 16">
                  <a:extLst>
                    <a:ext uri="{FF2B5EF4-FFF2-40B4-BE49-F238E27FC236}">
                      <a16:creationId xmlns:a16="http://schemas.microsoft.com/office/drawing/2014/main" id="{244E04F8-88A6-043D-57CA-2404F6A374D2}"/>
                    </a:ext>
                  </a:extLst>
                </p:cNvPr>
                <p:cNvSpPr/>
                <p:nvPr/>
              </p:nvSpPr>
              <p:spPr>
                <a:xfrm>
                  <a:off x="9146835" y="1445895"/>
                  <a:ext cx="1828800" cy="3781425"/>
                </a:xfrm>
                <a:custGeom>
                  <a:avLst/>
                  <a:gdLst>
                    <a:gd name="connsiteX0" fmla="*/ 1188369 w 1828800"/>
                    <a:gd name="connsiteY0" fmla="*/ 949460 h 3781425"/>
                    <a:gd name="connsiteX1" fmla="*/ 637132 w 1828800"/>
                    <a:gd name="connsiteY1" fmla="*/ 952753 h 3781425"/>
                    <a:gd name="connsiteX2" fmla="*/ 564514 w 1828800"/>
                    <a:gd name="connsiteY2" fmla="*/ 962633 h 3781425"/>
                    <a:gd name="connsiteX3" fmla="*/ 501799 w 1828800"/>
                    <a:gd name="connsiteY3" fmla="*/ 988978 h 3781425"/>
                    <a:gd name="connsiteX4" fmla="*/ 462189 w 1828800"/>
                    <a:gd name="connsiteY4" fmla="*/ 1018616 h 3781425"/>
                    <a:gd name="connsiteX5" fmla="*/ 432481 w 1828800"/>
                    <a:gd name="connsiteY5" fmla="*/ 1051547 h 3781425"/>
                    <a:gd name="connsiteX6" fmla="*/ 402774 w 1828800"/>
                    <a:gd name="connsiteY6" fmla="*/ 1084478 h 3781425"/>
                    <a:gd name="connsiteX7" fmla="*/ 373067 w 1828800"/>
                    <a:gd name="connsiteY7" fmla="*/ 1140462 h 3781425"/>
                    <a:gd name="connsiteX8" fmla="*/ 356563 w 1828800"/>
                    <a:gd name="connsiteY8" fmla="*/ 1193152 h 3781425"/>
                    <a:gd name="connsiteX9" fmla="*/ 349961 w 1828800"/>
                    <a:gd name="connsiteY9" fmla="*/ 1245842 h 3781425"/>
                    <a:gd name="connsiteX10" fmla="*/ 346660 w 1828800"/>
                    <a:gd name="connsiteY10" fmla="*/ 2026313 h 3781425"/>
                    <a:gd name="connsiteX11" fmla="*/ 356563 w 1828800"/>
                    <a:gd name="connsiteY11" fmla="*/ 2069123 h 3781425"/>
                    <a:gd name="connsiteX12" fmla="*/ 376368 w 1828800"/>
                    <a:gd name="connsiteY12" fmla="*/ 2098762 h 3781425"/>
                    <a:gd name="connsiteX13" fmla="*/ 406075 w 1828800"/>
                    <a:gd name="connsiteY13" fmla="*/ 2121814 h 3781425"/>
                    <a:gd name="connsiteX14" fmla="*/ 439083 w 1828800"/>
                    <a:gd name="connsiteY14" fmla="*/ 2128400 h 3781425"/>
                    <a:gd name="connsiteX15" fmla="*/ 478693 w 1828800"/>
                    <a:gd name="connsiteY15" fmla="*/ 2128400 h 3781425"/>
                    <a:gd name="connsiteX16" fmla="*/ 521604 w 1828800"/>
                    <a:gd name="connsiteY16" fmla="*/ 2111934 h 3781425"/>
                    <a:gd name="connsiteX17" fmla="*/ 541408 w 1828800"/>
                    <a:gd name="connsiteY17" fmla="*/ 2082296 h 3781425"/>
                    <a:gd name="connsiteX18" fmla="*/ 557913 w 1828800"/>
                    <a:gd name="connsiteY18" fmla="*/ 2052658 h 3781425"/>
                    <a:gd name="connsiteX19" fmla="*/ 557913 w 1828800"/>
                    <a:gd name="connsiteY19" fmla="*/ 1331463 h 3781425"/>
                    <a:gd name="connsiteX20" fmla="*/ 610726 w 1828800"/>
                    <a:gd name="connsiteY20" fmla="*/ 1331463 h 3781425"/>
                    <a:gd name="connsiteX21" fmla="*/ 610726 w 1828800"/>
                    <a:gd name="connsiteY21" fmla="*/ 3264529 h 3781425"/>
                    <a:gd name="connsiteX22" fmla="*/ 627230 w 1828800"/>
                    <a:gd name="connsiteY22" fmla="*/ 3317219 h 3781425"/>
                    <a:gd name="connsiteX23" fmla="*/ 647035 w 1828800"/>
                    <a:gd name="connsiteY23" fmla="*/ 3340271 h 3781425"/>
                    <a:gd name="connsiteX24" fmla="*/ 676742 w 1828800"/>
                    <a:gd name="connsiteY24" fmla="*/ 3363322 h 3781425"/>
                    <a:gd name="connsiteX25" fmla="*/ 699848 w 1828800"/>
                    <a:gd name="connsiteY25" fmla="*/ 3373202 h 3781425"/>
                    <a:gd name="connsiteX26" fmla="*/ 739457 w 1828800"/>
                    <a:gd name="connsiteY26" fmla="*/ 3379788 h 3781425"/>
                    <a:gd name="connsiteX27" fmla="*/ 782368 w 1828800"/>
                    <a:gd name="connsiteY27" fmla="*/ 3379788 h 3781425"/>
                    <a:gd name="connsiteX28" fmla="*/ 821978 w 1828800"/>
                    <a:gd name="connsiteY28" fmla="*/ 3366616 h 3781425"/>
                    <a:gd name="connsiteX29" fmla="*/ 851685 w 1828800"/>
                    <a:gd name="connsiteY29" fmla="*/ 3340271 h 3781425"/>
                    <a:gd name="connsiteX30" fmla="*/ 874791 w 1828800"/>
                    <a:gd name="connsiteY30" fmla="*/ 3313926 h 3781425"/>
                    <a:gd name="connsiteX31" fmla="*/ 887994 w 1828800"/>
                    <a:gd name="connsiteY31" fmla="*/ 3277701 h 3781425"/>
                    <a:gd name="connsiteX32" fmla="*/ 891295 w 1828800"/>
                    <a:gd name="connsiteY32" fmla="*/ 3244770 h 3781425"/>
                    <a:gd name="connsiteX33" fmla="*/ 887994 w 1828800"/>
                    <a:gd name="connsiteY33" fmla="*/ 2118520 h 3781425"/>
                    <a:gd name="connsiteX34" fmla="*/ 940807 w 1828800"/>
                    <a:gd name="connsiteY34" fmla="*/ 2121814 h 3781425"/>
                    <a:gd name="connsiteX35" fmla="*/ 940807 w 1828800"/>
                    <a:gd name="connsiteY35" fmla="*/ 3244770 h 3781425"/>
                    <a:gd name="connsiteX36" fmla="*/ 947409 w 1828800"/>
                    <a:gd name="connsiteY36" fmla="*/ 3290874 h 3781425"/>
                    <a:gd name="connsiteX37" fmla="*/ 960612 w 1828800"/>
                    <a:gd name="connsiteY37" fmla="*/ 3320512 h 3781425"/>
                    <a:gd name="connsiteX38" fmla="*/ 980417 w 1828800"/>
                    <a:gd name="connsiteY38" fmla="*/ 3343564 h 3781425"/>
                    <a:gd name="connsiteX39" fmla="*/ 1010124 w 1828800"/>
                    <a:gd name="connsiteY39" fmla="*/ 3366616 h 3781425"/>
                    <a:gd name="connsiteX40" fmla="*/ 1046433 w 1828800"/>
                    <a:gd name="connsiteY40" fmla="*/ 3379788 h 3781425"/>
                    <a:gd name="connsiteX41" fmla="*/ 1079442 w 1828800"/>
                    <a:gd name="connsiteY41" fmla="*/ 3379788 h 3781425"/>
                    <a:gd name="connsiteX42" fmla="*/ 1119051 w 1828800"/>
                    <a:gd name="connsiteY42" fmla="*/ 3379788 h 3781425"/>
                    <a:gd name="connsiteX43" fmla="*/ 1152060 w 1828800"/>
                    <a:gd name="connsiteY43" fmla="*/ 3366616 h 3781425"/>
                    <a:gd name="connsiteX44" fmla="*/ 1175165 w 1828800"/>
                    <a:gd name="connsiteY44" fmla="*/ 3350150 h 3781425"/>
                    <a:gd name="connsiteX45" fmla="*/ 1194970 w 1828800"/>
                    <a:gd name="connsiteY45" fmla="*/ 3327098 h 3781425"/>
                    <a:gd name="connsiteX46" fmla="*/ 1211474 w 1828800"/>
                    <a:gd name="connsiteY46" fmla="*/ 3297460 h 3781425"/>
                    <a:gd name="connsiteX47" fmla="*/ 1221377 w 1828800"/>
                    <a:gd name="connsiteY47" fmla="*/ 3257942 h 3781425"/>
                    <a:gd name="connsiteX48" fmla="*/ 1221377 w 1828800"/>
                    <a:gd name="connsiteY48" fmla="*/ 1334756 h 3781425"/>
                    <a:gd name="connsiteX49" fmla="*/ 1270889 w 1828800"/>
                    <a:gd name="connsiteY49" fmla="*/ 1334756 h 3781425"/>
                    <a:gd name="connsiteX50" fmla="*/ 1267588 w 1828800"/>
                    <a:gd name="connsiteY50" fmla="*/ 2029606 h 3781425"/>
                    <a:gd name="connsiteX51" fmla="*/ 1280791 w 1828800"/>
                    <a:gd name="connsiteY51" fmla="*/ 2075710 h 3781425"/>
                    <a:gd name="connsiteX52" fmla="*/ 1303897 w 1828800"/>
                    <a:gd name="connsiteY52" fmla="*/ 2105348 h 3781425"/>
                    <a:gd name="connsiteX53" fmla="*/ 1330304 w 1828800"/>
                    <a:gd name="connsiteY53" fmla="*/ 2121814 h 3781425"/>
                    <a:gd name="connsiteX54" fmla="*/ 1360011 w 1828800"/>
                    <a:gd name="connsiteY54" fmla="*/ 2128400 h 3781425"/>
                    <a:gd name="connsiteX55" fmla="*/ 1396320 w 1828800"/>
                    <a:gd name="connsiteY55" fmla="*/ 2128400 h 3781425"/>
                    <a:gd name="connsiteX56" fmla="*/ 1429328 w 1828800"/>
                    <a:gd name="connsiteY56" fmla="*/ 2121814 h 3781425"/>
                    <a:gd name="connsiteX57" fmla="*/ 1449133 w 1828800"/>
                    <a:gd name="connsiteY57" fmla="*/ 2098762 h 3781425"/>
                    <a:gd name="connsiteX58" fmla="*/ 1472239 w 1828800"/>
                    <a:gd name="connsiteY58" fmla="*/ 2072417 h 3781425"/>
                    <a:gd name="connsiteX59" fmla="*/ 1482141 w 1828800"/>
                    <a:gd name="connsiteY59" fmla="*/ 2029606 h 3781425"/>
                    <a:gd name="connsiteX60" fmla="*/ 1482141 w 1828800"/>
                    <a:gd name="connsiteY60" fmla="*/ 1259014 h 3781425"/>
                    <a:gd name="connsiteX61" fmla="*/ 1472239 w 1828800"/>
                    <a:gd name="connsiteY61" fmla="*/ 1186565 h 3781425"/>
                    <a:gd name="connsiteX62" fmla="*/ 1452434 w 1828800"/>
                    <a:gd name="connsiteY62" fmla="*/ 1137168 h 3781425"/>
                    <a:gd name="connsiteX63" fmla="*/ 1416125 w 1828800"/>
                    <a:gd name="connsiteY63" fmla="*/ 1071306 h 3781425"/>
                    <a:gd name="connsiteX64" fmla="*/ 1379816 w 1828800"/>
                    <a:gd name="connsiteY64" fmla="*/ 1031788 h 3781425"/>
                    <a:gd name="connsiteX65" fmla="*/ 1333604 w 1828800"/>
                    <a:gd name="connsiteY65" fmla="*/ 995564 h 3781425"/>
                    <a:gd name="connsiteX66" fmla="*/ 1290694 w 1828800"/>
                    <a:gd name="connsiteY66" fmla="*/ 972512 h 3781425"/>
                    <a:gd name="connsiteX67" fmla="*/ 1231279 w 1828800"/>
                    <a:gd name="connsiteY67" fmla="*/ 952753 h 3781425"/>
                    <a:gd name="connsiteX68" fmla="*/ 914398 w 1828800"/>
                    <a:gd name="connsiteY68" fmla="*/ 401637 h 3781425"/>
                    <a:gd name="connsiteX69" fmla="*/ 675349 w 1828800"/>
                    <a:gd name="connsiteY69" fmla="*/ 640685 h 3781425"/>
                    <a:gd name="connsiteX70" fmla="*/ 914398 w 1828800"/>
                    <a:gd name="connsiteY70" fmla="*/ 879734 h 3781425"/>
                    <a:gd name="connsiteX71" fmla="*/ 1153446 w 1828800"/>
                    <a:gd name="connsiteY71" fmla="*/ 640685 h 3781425"/>
                    <a:gd name="connsiteX72" fmla="*/ 1084679 w 1828800"/>
                    <a:gd name="connsiteY72" fmla="*/ 470404 h 3781425"/>
                    <a:gd name="connsiteX73" fmla="*/ 914398 w 1828800"/>
                    <a:gd name="connsiteY73" fmla="*/ 401637 h 3781425"/>
                    <a:gd name="connsiteX74" fmla="*/ 0 w 1828800"/>
                    <a:gd name="connsiteY74" fmla="*/ 0 h 3781425"/>
                    <a:gd name="connsiteX75" fmla="*/ 1828800 w 1828800"/>
                    <a:gd name="connsiteY75" fmla="*/ 0 h 3781425"/>
                    <a:gd name="connsiteX76" fmla="*/ 1828800 w 1828800"/>
                    <a:gd name="connsiteY76" fmla="*/ 3781425 h 3781425"/>
                    <a:gd name="connsiteX77" fmla="*/ 0 w 1828800"/>
                    <a:gd name="connsiteY77" fmla="*/ 3781425 h 3781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1828800" h="3781425">
                      <a:moveTo>
                        <a:pt x="1188369" y="949460"/>
                      </a:moveTo>
                      <a:lnTo>
                        <a:pt x="637132" y="952753"/>
                      </a:lnTo>
                      <a:lnTo>
                        <a:pt x="564514" y="962633"/>
                      </a:lnTo>
                      <a:lnTo>
                        <a:pt x="501799" y="988978"/>
                      </a:lnTo>
                      <a:lnTo>
                        <a:pt x="462189" y="1018616"/>
                      </a:lnTo>
                      <a:lnTo>
                        <a:pt x="432481" y="1051547"/>
                      </a:lnTo>
                      <a:lnTo>
                        <a:pt x="402774" y="1084478"/>
                      </a:lnTo>
                      <a:lnTo>
                        <a:pt x="373067" y="1140462"/>
                      </a:lnTo>
                      <a:lnTo>
                        <a:pt x="356563" y="1193152"/>
                      </a:lnTo>
                      <a:lnTo>
                        <a:pt x="349961" y="1245842"/>
                      </a:lnTo>
                      <a:lnTo>
                        <a:pt x="346660" y="2026313"/>
                      </a:lnTo>
                      <a:lnTo>
                        <a:pt x="356563" y="2069123"/>
                      </a:lnTo>
                      <a:lnTo>
                        <a:pt x="376368" y="2098762"/>
                      </a:lnTo>
                      <a:lnTo>
                        <a:pt x="406075" y="2121814"/>
                      </a:lnTo>
                      <a:lnTo>
                        <a:pt x="439083" y="2128400"/>
                      </a:lnTo>
                      <a:lnTo>
                        <a:pt x="478693" y="2128400"/>
                      </a:lnTo>
                      <a:lnTo>
                        <a:pt x="521604" y="2111934"/>
                      </a:lnTo>
                      <a:lnTo>
                        <a:pt x="541408" y="2082296"/>
                      </a:lnTo>
                      <a:lnTo>
                        <a:pt x="557913" y="2052658"/>
                      </a:lnTo>
                      <a:lnTo>
                        <a:pt x="557913" y="1331463"/>
                      </a:lnTo>
                      <a:lnTo>
                        <a:pt x="610726" y="1331463"/>
                      </a:lnTo>
                      <a:lnTo>
                        <a:pt x="610726" y="3264529"/>
                      </a:lnTo>
                      <a:lnTo>
                        <a:pt x="627230" y="3317219"/>
                      </a:lnTo>
                      <a:lnTo>
                        <a:pt x="647035" y="3340271"/>
                      </a:lnTo>
                      <a:lnTo>
                        <a:pt x="676742" y="3363322"/>
                      </a:lnTo>
                      <a:lnTo>
                        <a:pt x="699848" y="3373202"/>
                      </a:lnTo>
                      <a:lnTo>
                        <a:pt x="739457" y="3379788"/>
                      </a:lnTo>
                      <a:lnTo>
                        <a:pt x="782368" y="3379788"/>
                      </a:lnTo>
                      <a:lnTo>
                        <a:pt x="821978" y="3366616"/>
                      </a:lnTo>
                      <a:lnTo>
                        <a:pt x="851685" y="3340271"/>
                      </a:lnTo>
                      <a:lnTo>
                        <a:pt x="874791" y="3313926"/>
                      </a:lnTo>
                      <a:lnTo>
                        <a:pt x="887994" y="3277701"/>
                      </a:lnTo>
                      <a:lnTo>
                        <a:pt x="891295" y="3244770"/>
                      </a:lnTo>
                      <a:lnTo>
                        <a:pt x="887994" y="2118520"/>
                      </a:lnTo>
                      <a:lnTo>
                        <a:pt x="940807" y="2121814"/>
                      </a:lnTo>
                      <a:lnTo>
                        <a:pt x="940807" y="3244770"/>
                      </a:lnTo>
                      <a:lnTo>
                        <a:pt x="947409" y="3290874"/>
                      </a:lnTo>
                      <a:lnTo>
                        <a:pt x="960612" y="3320512"/>
                      </a:lnTo>
                      <a:lnTo>
                        <a:pt x="980417" y="3343564"/>
                      </a:lnTo>
                      <a:lnTo>
                        <a:pt x="1010124" y="3366616"/>
                      </a:lnTo>
                      <a:lnTo>
                        <a:pt x="1046433" y="3379788"/>
                      </a:lnTo>
                      <a:lnTo>
                        <a:pt x="1079442" y="3379788"/>
                      </a:lnTo>
                      <a:lnTo>
                        <a:pt x="1119051" y="3379788"/>
                      </a:lnTo>
                      <a:lnTo>
                        <a:pt x="1152060" y="3366616"/>
                      </a:lnTo>
                      <a:lnTo>
                        <a:pt x="1175165" y="3350150"/>
                      </a:lnTo>
                      <a:lnTo>
                        <a:pt x="1194970" y="3327098"/>
                      </a:lnTo>
                      <a:lnTo>
                        <a:pt x="1211474" y="3297460"/>
                      </a:lnTo>
                      <a:lnTo>
                        <a:pt x="1221377" y="3257942"/>
                      </a:lnTo>
                      <a:lnTo>
                        <a:pt x="1221377" y="1334756"/>
                      </a:lnTo>
                      <a:lnTo>
                        <a:pt x="1270889" y="1334756"/>
                      </a:lnTo>
                      <a:lnTo>
                        <a:pt x="1267588" y="2029606"/>
                      </a:lnTo>
                      <a:lnTo>
                        <a:pt x="1280791" y="2075710"/>
                      </a:lnTo>
                      <a:lnTo>
                        <a:pt x="1303897" y="2105348"/>
                      </a:lnTo>
                      <a:lnTo>
                        <a:pt x="1330304" y="2121814"/>
                      </a:lnTo>
                      <a:lnTo>
                        <a:pt x="1360011" y="2128400"/>
                      </a:lnTo>
                      <a:lnTo>
                        <a:pt x="1396320" y="2128400"/>
                      </a:lnTo>
                      <a:lnTo>
                        <a:pt x="1429328" y="2121814"/>
                      </a:lnTo>
                      <a:lnTo>
                        <a:pt x="1449133" y="2098762"/>
                      </a:lnTo>
                      <a:lnTo>
                        <a:pt x="1472239" y="2072417"/>
                      </a:lnTo>
                      <a:lnTo>
                        <a:pt x="1482141" y="2029606"/>
                      </a:lnTo>
                      <a:lnTo>
                        <a:pt x="1482141" y="1259014"/>
                      </a:lnTo>
                      <a:lnTo>
                        <a:pt x="1472239" y="1186565"/>
                      </a:lnTo>
                      <a:lnTo>
                        <a:pt x="1452434" y="1137168"/>
                      </a:lnTo>
                      <a:lnTo>
                        <a:pt x="1416125" y="1071306"/>
                      </a:lnTo>
                      <a:lnTo>
                        <a:pt x="1379816" y="1031788"/>
                      </a:lnTo>
                      <a:lnTo>
                        <a:pt x="1333604" y="995564"/>
                      </a:lnTo>
                      <a:lnTo>
                        <a:pt x="1290694" y="972512"/>
                      </a:lnTo>
                      <a:lnTo>
                        <a:pt x="1231279" y="952753"/>
                      </a:lnTo>
                      <a:close/>
                      <a:moveTo>
                        <a:pt x="914398" y="401637"/>
                      </a:moveTo>
                      <a:cubicBezTo>
                        <a:pt x="783412" y="401637"/>
                        <a:pt x="675349" y="506425"/>
                        <a:pt x="675349" y="640685"/>
                      </a:cubicBezTo>
                      <a:cubicBezTo>
                        <a:pt x="675349" y="771671"/>
                        <a:pt x="783412" y="879734"/>
                        <a:pt x="914398" y="879734"/>
                      </a:cubicBezTo>
                      <a:cubicBezTo>
                        <a:pt x="1048658" y="879734"/>
                        <a:pt x="1153446" y="771671"/>
                        <a:pt x="1153446" y="640685"/>
                      </a:cubicBezTo>
                      <a:cubicBezTo>
                        <a:pt x="1153446" y="575193"/>
                        <a:pt x="1130524" y="516249"/>
                        <a:pt x="1084679" y="470404"/>
                      </a:cubicBezTo>
                      <a:cubicBezTo>
                        <a:pt x="1038834" y="424559"/>
                        <a:pt x="979890" y="401637"/>
                        <a:pt x="914398" y="401637"/>
                      </a:cubicBezTo>
                      <a:close/>
                      <a:moveTo>
                        <a:pt x="0" y="0"/>
                      </a:moveTo>
                      <a:lnTo>
                        <a:pt x="1828800" y="0"/>
                      </a:lnTo>
                      <a:lnTo>
                        <a:pt x="1828800" y="3781425"/>
                      </a:lnTo>
                      <a:lnTo>
                        <a:pt x="0" y="37814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Freeform 17">
                  <a:extLst>
                    <a:ext uri="{FF2B5EF4-FFF2-40B4-BE49-F238E27FC236}">
                      <a16:creationId xmlns:a16="http://schemas.microsoft.com/office/drawing/2014/main" id="{0910A1E0-65CE-0008-06A6-1B35F9C0C51C}"/>
                    </a:ext>
                  </a:extLst>
                </p:cNvPr>
                <p:cNvSpPr/>
                <p:nvPr/>
              </p:nvSpPr>
              <p:spPr>
                <a:xfrm>
                  <a:off x="6641806" y="1445895"/>
                  <a:ext cx="1828800" cy="3781425"/>
                </a:xfrm>
                <a:custGeom>
                  <a:avLst/>
                  <a:gdLst>
                    <a:gd name="connsiteX0" fmla="*/ 727461 w 1828800"/>
                    <a:gd name="connsiteY0" fmla="*/ 959420 h 3781425"/>
                    <a:gd name="connsiteX1" fmla="*/ 668427 w 1828800"/>
                    <a:gd name="connsiteY1" fmla="*/ 969259 h 3781425"/>
                    <a:gd name="connsiteX2" fmla="*/ 612673 w 1828800"/>
                    <a:gd name="connsiteY2" fmla="*/ 988935 h 3781425"/>
                    <a:gd name="connsiteX3" fmla="*/ 563479 w 1828800"/>
                    <a:gd name="connsiteY3" fmla="*/ 1021730 h 3781425"/>
                    <a:gd name="connsiteX4" fmla="*/ 520844 w 1828800"/>
                    <a:gd name="connsiteY4" fmla="*/ 1064363 h 3781425"/>
                    <a:gd name="connsiteX5" fmla="*/ 484768 w 1828800"/>
                    <a:gd name="connsiteY5" fmla="*/ 1113555 h 3781425"/>
                    <a:gd name="connsiteX6" fmla="*/ 461810 w 1828800"/>
                    <a:gd name="connsiteY6" fmla="*/ 1159468 h 3781425"/>
                    <a:gd name="connsiteX7" fmla="*/ 248634 w 1828800"/>
                    <a:gd name="connsiteY7" fmla="*/ 1871112 h 3781425"/>
                    <a:gd name="connsiteX8" fmla="*/ 242074 w 1828800"/>
                    <a:gd name="connsiteY8" fmla="*/ 1913745 h 3781425"/>
                    <a:gd name="connsiteX9" fmla="*/ 245354 w 1828800"/>
                    <a:gd name="connsiteY9" fmla="*/ 1956378 h 3781425"/>
                    <a:gd name="connsiteX10" fmla="*/ 268311 w 1828800"/>
                    <a:gd name="connsiteY10" fmla="*/ 1985893 h 3781425"/>
                    <a:gd name="connsiteX11" fmla="*/ 297828 w 1828800"/>
                    <a:gd name="connsiteY11" fmla="*/ 2008849 h 3781425"/>
                    <a:gd name="connsiteX12" fmla="*/ 327345 w 1828800"/>
                    <a:gd name="connsiteY12" fmla="*/ 2015408 h 3781425"/>
                    <a:gd name="connsiteX13" fmla="*/ 369980 w 1828800"/>
                    <a:gd name="connsiteY13" fmla="*/ 2015408 h 3781425"/>
                    <a:gd name="connsiteX14" fmla="*/ 402777 w 1828800"/>
                    <a:gd name="connsiteY14" fmla="*/ 1992452 h 3781425"/>
                    <a:gd name="connsiteX15" fmla="*/ 432293 w 1828800"/>
                    <a:gd name="connsiteY15" fmla="*/ 1956378 h 3781425"/>
                    <a:gd name="connsiteX16" fmla="*/ 622512 w 1828800"/>
                    <a:gd name="connsiteY16" fmla="*/ 1300485 h 3781425"/>
                    <a:gd name="connsiteX17" fmla="*/ 674987 w 1828800"/>
                    <a:gd name="connsiteY17" fmla="*/ 1300485 h 3781425"/>
                    <a:gd name="connsiteX18" fmla="*/ 356862 w 1828800"/>
                    <a:gd name="connsiteY18" fmla="*/ 2415503 h 3781425"/>
                    <a:gd name="connsiteX19" fmla="*/ 658588 w 1828800"/>
                    <a:gd name="connsiteY19" fmla="*/ 2415503 h 3781425"/>
                    <a:gd name="connsiteX20" fmla="*/ 658588 w 1828800"/>
                    <a:gd name="connsiteY20" fmla="*/ 3291120 h 3781425"/>
                    <a:gd name="connsiteX21" fmla="*/ 674987 w 1828800"/>
                    <a:gd name="connsiteY21" fmla="*/ 3333753 h 3781425"/>
                    <a:gd name="connsiteX22" fmla="*/ 704503 w 1828800"/>
                    <a:gd name="connsiteY22" fmla="*/ 3356709 h 3781425"/>
                    <a:gd name="connsiteX23" fmla="*/ 740579 w 1828800"/>
                    <a:gd name="connsiteY23" fmla="*/ 3369827 h 3781425"/>
                    <a:gd name="connsiteX24" fmla="*/ 786494 w 1828800"/>
                    <a:gd name="connsiteY24" fmla="*/ 3369827 h 3781425"/>
                    <a:gd name="connsiteX25" fmla="*/ 825850 w 1828800"/>
                    <a:gd name="connsiteY25" fmla="*/ 3359989 h 3781425"/>
                    <a:gd name="connsiteX26" fmla="*/ 852087 w 1828800"/>
                    <a:gd name="connsiteY26" fmla="*/ 3337032 h 3781425"/>
                    <a:gd name="connsiteX27" fmla="*/ 871765 w 1828800"/>
                    <a:gd name="connsiteY27" fmla="*/ 3310797 h 3781425"/>
                    <a:gd name="connsiteX28" fmla="*/ 878324 w 1828800"/>
                    <a:gd name="connsiteY28" fmla="*/ 3274723 h 3781425"/>
                    <a:gd name="connsiteX29" fmla="*/ 878324 w 1828800"/>
                    <a:gd name="connsiteY29" fmla="*/ 2415503 h 3781425"/>
                    <a:gd name="connsiteX30" fmla="*/ 947197 w 1828800"/>
                    <a:gd name="connsiteY30" fmla="*/ 2415503 h 3781425"/>
                    <a:gd name="connsiteX31" fmla="*/ 947197 w 1828800"/>
                    <a:gd name="connsiteY31" fmla="*/ 3264884 h 3781425"/>
                    <a:gd name="connsiteX32" fmla="*/ 953756 w 1828800"/>
                    <a:gd name="connsiteY32" fmla="*/ 3310797 h 3781425"/>
                    <a:gd name="connsiteX33" fmla="*/ 970154 w 1828800"/>
                    <a:gd name="connsiteY33" fmla="*/ 3340312 h 3781425"/>
                    <a:gd name="connsiteX34" fmla="*/ 1002950 w 1828800"/>
                    <a:gd name="connsiteY34" fmla="*/ 3359989 h 3781425"/>
                    <a:gd name="connsiteX35" fmla="*/ 1032467 w 1828800"/>
                    <a:gd name="connsiteY35" fmla="*/ 3369827 h 3781425"/>
                    <a:gd name="connsiteX36" fmla="*/ 1088221 w 1828800"/>
                    <a:gd name="connsiteY36" fmla="*/ 3369827 h 3781425"/>
                    <a:gd name="connsiteX37" fmla="*/ 1127577 w 1828800"/>
                    <a:gd name="connsiteY37" fmla="*/ 3353430 h 3781425"/>
                    <a:gd name="connsiteX38" fmla="*/ 1150534 w 1828800"/>
                    <a:gd name="connsiteY38" fmla="*/ 3327194 h 3781425"/>
                    <a:gd name="connsiteX39" fmla="*/ 1166932 w 1828800"/>
                    <a:gd name="connsiteY39" fmla="*/ 3291120 h 3781425"/>
                    <a:gd name="connsiteX40" fmla="*/ 1170212 w 1828800"/>
                    <a:gd name="connsiteY40" fmla="*/ 3264884 h 3781425"/>
                    <a:gd name="connsiteX41" fmla="*/ 1170212 w 1828800"/>
                    <a:gd name="connsiteY41" fmla="*/ 2415503 h 3781425"/>
                    <a:gd name="connsiteX42" fmla="*/ 1471939 w 1828800"/>
                    <a:gd name="connsiteY42" fmla="*/ 2415503 h 3781425"/>
                    <a:gd name="connsiteX43" fmla="*/ 1147255 w 1828800"/>
                    <a:gd name="connsiteY43" fmla="*/ 1300485 h 3781425"/>
                    <a:gd name="connsiteX44" fmla="*/ 1203008 w 1828800"/>
                    <a:gd name="connsiteY44" fmla="*/ 1300485 h 3781425"/>
                    <a:gd name="connsiteX45" fmla="*/ 1396507 w 1828800"/>
                    <a:gd name="connsiteY45" fmla="*/ 1956378 h 3781425"/>
                    <a:gd name="connsiteX46" fmla="*/ 1419465 w 1828800"/>
                    <a:gd name="connsiteY46" fmla="*/ 1989172 h 3781425"/>
                    <a:gd name="connsiteX47" fmla="*/ 1455541 w 1828800"/>
                    <a:gd name="connsiteY47" fmla="*/ 2012129 h 3781425"/>
                    <a:gd name="connsiteX48" fmla="*/ 1488337 w 1828800"/>
                    <a:gd name="connsiteY48" fmla="*/ 2018687 h 3781425"/>
                    <a:gd name="connsiteX49" fmla="*/ 1527693 w 1828800"/>
                    <a:gd name="connsiteY49" fmla="*/ 2015408 h 3781425"/>
                    <a:gd name="connsiteX50" fmla="*/ 1557209 w 1828800"/>
                    <a:gd name="connsiteY50" fmla="*/ 1992452 h 3781425"/>
                    <a:gd name="connsiteX51" fmla="*/ 1576887 w 1828800"/>
                    <a:gd name="connsiteY51" fmla="*/ 1959657 h 3781425"/>
                    <a:gd name="connsiteX52" fmla="*/ 1586726 w 1828800"/>
                    <a:gd name="connsiteY52" fmla="*/ 1923583 h 3781425"/>
                    <a:gd name="connsiteX53" fmla="*/ 1586726 w 1828800"/>
                    <a:gd name="connsiteY53" fmla="*/ 1887509 h 3781425"/>
                    <a:gd name="connsiteX54" fmla="*/ 1393227 w 1828800"/>
                    <a:gd name="connsiteY54" fmla="*/ 1231616 h 3781425"/>
                    <a:gd name="connsiteX55" fmla="*/ 1370270 w 1828800"/>
                    <a:gd name="connsiteY55" fmla="*/ 1159468 h 3781425"/>
                    <a:gd name="connsiteX56" fmla="*/ 1344033 w 1828800"/>
                    <a:gd name="connsiteY56" fmla="*/ 1110276 h 3781425"/>
                    <a:gd name="connsiteX57" fmla="*/ 1301398 w 1828800"/>
                    <a:gd name="connsiteY57" fmla="*/ 1057804 h 3781425"/>
                    <a:gd name="connsiteX58" fmla="*/ 1268601 w 1828800"/>
                    <a:gd name="connsiteY58" fmla="*/ 1028289 h 3781425"/>
                    <a:gd name="connsiteX59" fmla="*/ 1216127 w 1828800"/>
                    <a:gd name="connsiteY59" fmla="*/ 992215 h 3781425"/>
                    <a:gd name="connsiteX60" fmla="*/ 1166932 w 1828800"/>
                    <a:gd name="connsiteY60" fmla="*/ 972538 h 3781425"/>
                    <a:gd name="connsiteX61" fmla="*/ 1124297 w 1828800"/>
                    <a:gd name="connsiteY61" fmla="*/ 959420 h 3781425"/>
                    <a:gd name="connsiteX62" fmla="*/ 909415 w 1828800"/>
                    <a:gd name="connsiteY62" fmla="*/ 411597 h 3781425"/>
                    <a:gd name="connsiteX63" fmla="*/ 670366 w 1828800"/>
                    <a:gd name="connsiteY63" fmla="*/ 644053 h 3781425"/>
                    <a:gd name="connsiteX64" fmla="*/ 909415 w 1828800"/>
                    <a:gd name="connsiteY64" fmla="*/ 879737 h 3781425"/>
                    <a:gd name="connsiteX65" fmla="*/ 1148463 w 1828800"/>
                    <a:gd name="connsiteY65" fmla="*/ 644053 h 3781425"/>
                    <a:gd name="connsiteX66" fmla="*/ 1078741 w 1828800"/>
                    <a:gd name="connsiteY66" fmla="*/ 479396 h 3781425"/>
                    <a:gd name="connsiteX67" fmla="*/ 909415 w 1828800"/>
                    <a:gd name="connsiteY67" fmla="*/ 411597 h 3781425"/>
                    <a:gd name="connsiteX68" fmla="*/ 0 w 1828800"/>
                    <a:gd name="connsiteY68" fmla="*/ 0 h 3781425"/>
                    <a:gd name="connsiteX69" fmla="*/ 1828800 w 1828800"/>
                    <a:gd name="connsiteY69" fmla="*/ 0 h 3781425"/>
                    <a:gd name="connsiteX70" fmla="*/ 1828800 w 1828800"/>
                    <a:gd name="connsiteY70" fmla="*/ 3781425 h 3781425"/>
                    <a:gd name="connsiteX71" fmla="*/ 0 w 1828800"/>
                    <a:gd name="connsiteY71" fmla="*/ 3781425 h 3781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1828800" h="3781425">
                      <a:moveTo>
                        <a:pt x="727461" y="959420"/>
                      </a:moveTo>
                      <a:lnTo>
                        <a:pt x="668427" y="969259"/>
                      </a:lnTo>
                      <a:lnTo>
                        <a:pt x="612673" y="988935"/>
                      </a:lnTo>
                      <a:lnTo>
                        <a:pt x="563479" y="1021730"/>
                      </a:lnTo>
                      <a:lnTo>
                        <a:pt x="520844" y="1064363"/>
                      </a:lnTo>
                      <a:lnTo>
                        <a:pt x="484768" y="1113555"/>
                      </a:lnTo>
                      <a:lnTo>
                        <a:pt x="461810" y="1159468"/>
                      </a:lnTo>
                      <a:lnTo>
                        <a:pt x="248634" y="1871112"/>
                      </a:lnTo>
                      <a:lnTo>
                        <a:pt x="242074" y="1913745"/>
                      </a:lnTo>
                      <a:lnTo>
                        <a:pt x="245354" y="1956378"/>
                      </a:lnTo>
                      <a:lnTo>
                        <a:pt x="268311" y="1985893"/>
                      </a:lnTo>
                      <a:lnTo>
                        <a:pt x="297828" y="2008849"/>
                      </a:lnTo>
                      <a:lnTo>
                        <a:pt x="327345" y="2015408"/>
                      </a:lnTo>
                      <a:lnTo>
                        <a:pt x="369980" y="2015408"/>
                      </a:lnTo>
                      <a:lnTo>
                        <a:pt x="402777" y="1992452"/>
                      </a:lnTo>
                      <a:lnTo>
                        <a:pt x="432293" y="1956378"/>
                      </a:lnTo>
                      <a:lnTo>
                        <a:pt x="622512" y="1300485"/>
                      </a:lnTo>
                      <a:lnTo>
                        <a:pt x="674987" y="1300485"/>
                      </a:lnTo>
                      <a:lnTo>
                        <a:pt x="356862" y="2415503"/>
                      </a:lnTo>
                      <a:lnTo>
                        <a:pt x="658588" y="2415503"/>
                      </a:lnTo>
                      <a:lnTo>
                        <a:pt x="658588" y="3291120"/>
                      </a:lnTo>
                      <a:lnTo>
                        <a:pt x="674987" y="3333753"/>
                      </a:lnTo>
                      <a:lnTo>
                        <a:pt x="704503" y="3356709"/>
                      </a:lnTo>
                      <a:lnTo>
                        <a:pt x="740579" y="3369827"/>
                      </a:lnTo>
                      <a:lnTo>
                        <a:pt x="786494" y="3369827"/>
                      </a:lnTo>
                      <a:lnTo>
                        <a:pt x="825850" y="3359989"/>
                      </a:lnTo>
                      <a:lnTo>
                        <a:pt x="852087" y="3337032"/>
                      </a:lnTo>
                      <a:lnTo>
                        <a:pt x="871765" y="3310797"/>
                      </a:lnTo>
                      <a:lnTo>
                        <a:pt x="878324" y="3274723"/>
                      </a:lnTo>
                      <a:lnTo>
                        <a:pt x="878324" y="2415503"/>
                      </a:lnTo>
                      <a:lnTo>
                        <a:pt x="947197" y="2415503"/>
                      </a:lnTo>
                      <a:lnTo>
                        <a:pt x="947197" y="3264884"/>
                      </a:lnTo>
                      <a:lnTo>
                        <a:pt x="953756" y="3310797"/>
                      </a:lnTo>
                      <a:lnTo>
                        <a:pt x="970154" y="3340312"/>
                      </a:lnTo>
                      <a:lnTo>
                        <a:pt x="1002950" y="3359989"/>
                      </a:lnTo>
                      <a:lnTo>
                        <a:pt x="1032467" y="3369827"/>
                      </a:lnTo>
                      <a:lnTo>
                        <a:pt x="1088221" y="3369827"/>
                      </a:lnTo>
                      <a:lnTo>
                        <a:pt x="1127577" y="3353430"/>
                      </a:lnTo>
                      <a:lnTo>
                        <a:pt x="1150534" y="3327194"/>
                      </a:lnTo>
                      <a:lnTo>
                        <a:pt x="1166932" y="3291120"/>
                      </a:lnTo>
                      <a:lnTo>
                        <a:pt x="1170212" y="3264884"/>
                      </a:lnTo>
                      <a:lnTo>
                        <a:pt x="1170212" y="2415503"/>
                      </a:lnTo>
                      <a:lnTo>
                        <a:pt x="1471939" y="2415503"/>
                      </a:lnTo>
                      <a:lnTo>
                        <a:pt x="1147255" y="1300485"/>
                      </a:lnTo>
                      <a:lnTo>
                        <a:pt x="1203008" y="1300485"/>
                      </a:lnTo>
                      <a:lnTo>
                        <a:pt x="1396507" y="1956378"/>
                      </a:lnTo>
                      <a:lnTo>
                        <a:pt x="1419465" y="1989172"/>
                      </a:lnTo>
                      <a:lnTo>
                        <a:pt x="1455541" y="2012129"/>
                      </a:lnTo>
                      <a:lnTo>
                        <a:pt x="1488337" y="2018687"/>
                      </a:lnTo>
                      <a:lnTo>
                        <a:pt x="1527693" y="2015408"/>
                      </a:lnTo>
                      <a:lnTo>
                        <a:pt x="1557209" y="1992452"/>
                      </a:lnTo>
                      <a:lnTo>
                        <a:pt x="1576887" y="1959657"/>
                      </a:lnTo>
                      <a:lnTo>
                        <a:pt x="1586726" y="1923583"/>
                      </a:lnTo>
                      <a:lnTo>
                        <a:pt x="1586726" y="1887509"/>
                      </a:lnTo>
                      <a:lnTo>
                        <a:pt x="1393227" y="1231616"/>
                      </a:lnTo>
                      <a:lnTo>
                        <a:pt x="1370270" y="1159468"/>
                      </a:lnTo>
                      <a:lnTo>
                        <a:pt x="1344033" y="1110276"/>
                      </a:lnTo>
                      <a:lnTo>
                        <a:pt x="1301398" y="1057804"/>
                      </a:lnTo>
                      <a:lnTo>
                        <a:pt x="1268601" y="1028289"/>
                      </a:lnTo>
                      <a:lnTo>
                        <a:pt x="1216127" y="992215"/>
                      </a:lnTo>
                      <a:lnTo>
                        <a:pt x="1166932" y="972538"/>
                      </a:lnTo>
                      <a:lnTo>
                        <a:pt x="1124297" y="959420"/>
                      </a:lnTo>
                      <a:close/>
                      <a:moveTo>
                        <a:pt x="909415" y="411597"/>
                      </a:moveTo>
                      <a:cubicBezTo>
                        <a:pt x="776610" y="411597"/>
                        <a:pt x="670366" y="514911"/>
                        <a:pt x="670366" y="644053"/>
                      </a:cubicBezTo>
                      <a:cubicBezTo>
                        <a:pt x="670366" y="776423"/>
                        <a:pt x="776610" y="879737"/>
                        <a:pt x="909415" y="879737"/>
                      </a:cubicBezTo>
                      <a:cubicBezTo>
                        <a:pt x="1038899" y="879737"/>
                        <a:pt x="1148463" y="776423"/>
                        <a:pt x="1148463" y="644053"/>
                      </a:cubicBezTo>
                      <a:cubicBezTo>
                        <a:pt x="1148463" y="582710"/>
                        <a:pt x="1121902" y="524596"/>
                        <a:pt x="1078741" y="479396"/>
                      </a:cubicBezTo>
                      <a:cubicBezTo>
                        <a:pt x="1032259" y="434197"/>
                        <a:pt x="972497" y="411597"/>
                        <a:pt x="909415" y="411597"/>
                      </a:cubicBezTo>
                      <a:close/>
                      <a:moveTo>
                        <a:pt x="0" y="0"/>
                      </a:moveTo>
                      <a:lnTo>
                        <a:pt x="1828800" y="0"/>
                      </a:lnTo>
                      <a:lnTo>
                        <a:pt x="1828800" y="3781425"/>
                      </a:lnTo>
                      <a:lnTo>
                        <a:pt x="0" y="37814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33980CFE-7DC0-2FC9-2F0E-DF3F11F07FA0}"/>
                    </a:ext>
                  </a:extLst>
                </p:cNvPr>
                <p:cNvSpPr txBox="1"/>
                <p:nvPr/>
              </p:nvSpPr>
              <p:spPr>
                <a:xfrm>
                  <a:off x="6923885" y="1184285"/>
                  <a:ext cx="1264642" cy="52322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sz="2800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Female</a:t>
                  </a: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26805CA7-8B12-CA88-7878-FA2C8A96A666}"/>
                    </a:ext>
                  </a:extLst>
                </p:cNvPr>
                <p:cNvSpPr txBox="1"/>
                <p:nvPr/>
              </p:nvSpPr>
              <p:spPr>
                <a:xfrm>
                  <a:off x="9588188" y="1184285"/>
                  <a:ext cx="946093" cy="52322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sz="2800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Male</a:t>
                  </a:r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B8D13B0D-D7E6-EB30-A874-A2540E7FB36C}"/>
                    </a:ext>
                  </a:extLst>
                </p:cNvPr>
                <p:cNvSpPr txBox="1"/>
                <p:nvPr/>
              </p:nvSpPr>
              <p:spPr>
                <a:xfrm>
                  <a:off x="7062071" y="4751685"/>
                  <a:ext cx="980444" cy="553016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sz="2400" b="1"/>
                    <a:t>49%</a:t>
                  </a:r>
                </a:p>
              </p:txBody>
            </p: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CA5C0253-EC54-2F68-C55D-7EC961EC0AB8}"/>
                    </a:ext>
                  </a:extLst>
                </p:cNvPr>
                <p:cNvSpPr txBox="1"/>
                <p:nvPr/>
              </p:nvSpPr>
              <p:spPr>
                <a:xfrm>
                  <a:off x="9599199" y="4753082"/>
                  <a:ext cx="980444" cy="553016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sz="2400" b="1"/>
                    <a:t>51%</a:t>
                  </a:r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F4102A66-3CAA-8EFB-E3DD-57E061BF9B3C}"/>
                  </a:ext>
                </a:extLst>
              </p:cNvPr>
              <p:cNvSpPr txBox="1"/>
              <p:nvPr/>
            </p:nvSpPr>
            <p:spPr>
              <a:xfrm>
                <a:off x="8195695" y="3025096"/>
                <a:ext cx="5991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>
                    <a:solidFill>
                      <a:schemeClr val="bg1"/>
                    </a:solidFill>
                  </a:rPr>
                  <a:t>102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CC8FF0C-9DF0-A0B3-EF9B-38122BE77B8E}"/>
                  </a:ext>
                </a:extLst>
              </p:cNvPr>
              <p:cNvSpPr txBox="1"/>
              <p:nvPr/>
            </p:nvSpPr>
            <p:spPr>
              <a:xfrm>
                <a:off x="10063620" y="2964361"/>
                <a:ext cx="5991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>
                    <a:solidFill>
                      <a:schemeClr val="bg1"/>
                    </a:solidFill>
                  </a:rPr>
                  <a:t>108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87394F9-CFF9-4831-8F17-21E367834412}"/>
                  </a:ext>
                </a:extLst>
              </p:cNvPr>
              <p:cNvSpPr txBox="1"/>
              <p:nvPr/>
            </p:nvSpPr>
            <p:spPr>
              <a:xfrm>
                <a:off x="7360194" y="5123470"/>
                <a:ext cx="4344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>
                    <a:latin typeface="Century Gothic" panose="020B0502020202020204" pitchFamily="34" charset="0"/>
                  </a:rPr>
                  <a:t>Total Number of Employees : 210</a:t>
                </a: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EC173E2-B389-AC2E-53C0-3D6D83D16A4A}"/>
                </a:ext>
              </a:extLst>
            </p:cNvPr>
            <p:cNvGrpSpPr/>
            <p:nvPr/>
          </p:nvGrpSpPr>
          <p:grpSpPr>
            <a:xfrm>
              <a:off x="6801128" y="3690922"/>
              <a:ext cx="5196905" cy="843085"/>
              <a:chOff x="6801128" y="3690922"/>
              <a:chExt cx="5196905" cy="843085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1417878-5127-8118-A33E-037DF018F197}"/>
                  </a:ext>
                </a:extLst>
              </p:cNvPr>
              <p:cNvSpPr txBox="1"/>
              <p:nvPr/>
            </p:nvSpPr>
            <p:spPr>
              <a:xfrm>
                <a:off x="6801128" y="3690922"/>
                <a:ext cx="1144778" cy="7848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38 </a:t>
                </a:r>
              </a:p>
              <a:p>
                <a:pPr algn="ctr"/>
                <a:r>
                  <a:rPr lang="en-US" sz="1200" b="1"/>
                  <a:t>(18%)</a:t>
                </a:r>
                <a:r>
                  <a:rPr lang="en-US" sz="1200"/>
                  <a:t> </a:t>
                </a:r>
              </a:p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Female Youth</a:t>
                </a:r>
              </a:p>
              <a:p>
                <a:pPr algn="ctr"/>
                <a:r>
                  <a:rPr lang="en-US" sz="900">
                    <a:solidFill>
                      <a:schemeClr val="tx1"/>
                    </a:solidFill>
                  </a:rPr>
                  <a:t>(&lt;36 years old)</a:t>
                </a:r>
                <a:r>
                  <a:rPr lang="en-US" sz="900"/>
                  <a:t> </a:t>
                </a:r>
                <a:endParaRPr lang="en-ZA" sz="1050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C262162-A2C8-AE11-6F32-C63088F13311}"/>
                  </a:ext>
                </a:extLst>
              </p:cNvPr>
              <p:cNvSpPr txBox="1"/>
              <p:nvPr/>
            </p:nvSpPr>
            <p:spPr>
              <a:xfrm>
                <a:off x="10853255" y="3749177"/>
                <a:ext cx="1144778" cy="7848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31 </a:t>
                </a:r>
              </a:p>
              <a:p>
                <a:pPr algn="ctr"/>
                <a:r>
                  <a:rPr lang="en-US" sz="1200" b="1"/>
                  <a:t>(15%)</a:t>
                </a:r>
                <a:r>
                  <a:rPr lang="en-US" sz="1200"/>
                  <a:t> </a:t>
                </a:r>
              </a:p>
              <a:p>
                <a:pPr algn="ctr"/>
                <a:r>
                  <a:rPr lang="en-US" sz="1200">
                    <a:solidFill>
                      <a:schemeClr val="tx1"/>
                    </a:solidFill>
                  </a:rPr>
                  <a:t>Male Youth</a:t>
                </a:r>
              </a:p>
              <a:p>
                <a:pPr algn="ctr"/>
                <a:r>
                  <a:rPr lang="en-US" sz="900">
                    <a:solidFill>
                      <a:schemeClr val="tx1"/>
                    </a:solidFill>
                  </a:rPr>
                  <a:t>(&lt;36 years old)</a:t>
                </a:r>
                <a:r>
                  <a:rPr lang="en-US" sz="900"/>
                  <a:t> </a:t>
                </a:r>
                <a:endParaRPr lang="en-ZA" sz="1050"/>
              </a:p>
            </p:txBody>
          </p:sp>
          <p:sp>
            <p:nvSpPr>
              <p:cNvPr id="78" name="Callout: Right Arrow 77">
                <a:extLst>
                  <a:ext uri="{FF2B5EF4-FFF2-40B4-BE49-F238E27FC236}">
                    <a16:creationId xmlns:a16="http://schemas.microsoft.com/office/drawing/2014/main" id="{9D3F8DCE-3513-D297-51D0-3EF2B0390B2C}"/>
                  </a:ext>
                </a:extLst>
              </p:cNvPr>
              <p:cNvSpPr/>
              <p:nvPr/>
            </p:nvSpPr>
            <p:spPr>
              <a:xfrm>
                <a:off x="6928061" y="3730146"/>
                <a:ext cx="1301723" cy="716021"/>
              </a:xfrm>
              <a:prstGeom prst="rightArrowCallout">
                <a:avLst>
                  <a:gd name="adj1" fmla="val 25000"/>
                  <a:gd name="adj2" fmla="val 25000"/>
                  <a:gd name="adj3" fmla="val 28137"/>
                  <a:gd name="adj4" fmla="val 64863"/>
                </a:avLst>
              </a:prstGeom>
              <a:noFill/>
              <a:ln>
                <a:solidFill>
                  <a:schemeClr val="tx1"/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 sz="1050"/>
              </a:p>
            </p:txBody>
          </p:sp>
          <p:sp>
            <p:nvSpPr>
              <p:cNvPr id="79" name="Callout: Right Arrow 78">
                <a:extLst>
                  <a:ext uri="{FF2B5EF4-FFF2-40B4-BE49-F238E27FC236}">
                    <a16:creationId xmlns:a16="http://schemas.microsoft.com/office/drawing/2014/main" id="{4E3729DA-471E-76E4-A42E-B0A9A710680E}"/>
                  </a:ext>
                </a:extLst>
              </p:cNvPr>
              <p:cNvSpPr/>
              <p:nvPr/>
            </p:nvSpPr>
            <p:spPr>
              <a:xfrm flipH="1">
                <a:off x="10560264" y="3789086"/>
                <a:ext cx="1301723" cy="716021"/>
              </a:xfrm>
              <a:prstGeom prst="rightArrowCallout">
                <a:avLst>
                  <a:gd name="adj1" fmla="val 25000"/>
                  <a:gd name="adj2" fmla="val 25000"/>
                  <a:gd name="adj3" fmla="val 28137"/>
                  <a:gd name="adj4" fmla="val 64863"/>
                </a:avLst>
              </a:prstGeom>
              <a:noFill/>
              <a:ln>
                <a:solidFill>
                  <a:schemeClr val="tx1"/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 sz="1050"/>
              </a:p>
            </p:txBody>
          </p:sp>
          <p:sp>
            <p:nvSpPr>
              <p:cNvPr id="80" name="Flowchart: Delay 79">
                <a:extLst>
                  <a:ext uri="{FF2B5EF4-FFF2-40B4-BE49-F238E27FC236}">
                    <a16:creationId xmlns:a16="http://schemas.microsoft.com/office/drawing/2014/main" id="{89F4FE6E-F8F3-D258-8C5E-197101B8A09A}"/>
                  </a:ext>
                </a:extLst>
              </p:cNvPr>
              <p:cNvSpPr/>
              <p:nvPr/>
            </p:nvSpPr>
            <p:spPr>
              <a:xfrm rot="5400000">
                <a:off x="8160384" y="4238709"/>
                <a:ext cx="435610" cy="148288"/>
              </a:xfrm>
              <a:prstGeom prst="flowChartDelay">
                <a:avLst/>
              </a:prstGeom>
              <a:solidFill>
                <a:srgbClr val="932963"/>
              </a:solidFill>
              <a:ln>
                <a:solidFill>
                  <a:srgbClr val="93296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1" name="Flowchart: Delay 80">
                <a:extLst>
                  <a:ext uri="{FF2B5EF4-FFF2-40B4-BE49-F238E27FC236}">
                    <a16:creationId xmlns:a16="http://schemas.microsoft.com/office/drawing/2014/main" id="{255D5083-6FD7-7A21-CCB7-BB046B52FAD4}"/>
                  </a:ext>
                </a:extLst>
              </p:cNvPr>
              <p:cNvSpPr/>
              <p:nvPr/>
            </p:nvSpPr>
            <p:spPr>
              <a:xfrm rot="5400000">
                <a:off x="8362944" y="4232518"/>
                <a:ext cx="435610" cy="148288"/>
              </a:xfrm>
              <a:prstGeom prst="flowChartDelay">
                <a:avLst/>
              </a:prstGeom>
              <a:solidFill>
                <a:srgbClr val="932963"/>
              </a:solidFill>
              <a:ln>
                <a:solidFill>
                  <a:srgbClr val="93296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graphicFrame>
        <p:nvGraphicFramePr>
          <p:cNvPr id="97" name="Chart 96">
            <a:extLst>
              <a:ext uri="{FF2B5EF4-FFF2-40B4-BE49-F238E27FC236}">
                <a16:creationId xmlns:a16="http://schemas.microsoft.com/office/drawing/2014/main" id="{0882E8F5-FD98-E7FC-6906-053B1F9DAE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17299"/>
              </p:ext>
            </p:extLst>
          </p:nvPr>
        </p:nvGraphicFramePr>
        <p:xfrm>
          <a:off x="1022247" y="896785"/>
          <a:ext cx="4906367" cy="3395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8" name="Freeform 48">
            <a:extLst>
              <a:ext uri="{FF2B5EF4-FFF2-40B4-BE49-F238E27FC236}">
                <a16:creationId xmlns:a16="http://schemas.microsoft.com/office/drawing/2014/main" id="{DDAF6006-6E5A-2C0C-D196-1BDC19B9F87E}"/>
              </a:ext>
            </a:extLst>
          </p:cNvPr>
          <p:cNvSpPr/>
          <p:nvPr/>
        </p:nvSpPr>
        <p:spPr>
          <a:xfrm>
            <a:off x="6779619" y="1186766"/>
            <a:ext cx="5126420" cy="343254"/>
          </a:xfrm>
          <a:custGeom>
            <a:avLst/>
            <a:gdLst/>
            <a:ahLst/>
            <a:cxnLst/>
            <a:rect l="l" t="t" r="r" b="b"/>
            <a:pathLst>
              <a:path w="2137363" h="173949">
                <a:moveTo>
                  <a:pt x="0" y="0"/>
                </a:moveTo>
                <a:lnTo>
                  <a:pt x="2137363" y="0"/>
                </a:lnTo>
                <a:lnTo>
                  <a:pt x="2137363" y="173949"/>
                </a:lnTo>
                <a:lnTo>
                  <a:pt x="0" y="173949"/>
                </a:lnTo>
                <a:close/>
              </a:path>
            </a:pathLst>
          </a:custGeom>
          <a:solidFill>
            <a:srgbClr val="134070"/>
          </a:solidFill>
        </p:spPr>
        <p:txBody>
          <a:bodyPr/>
          <a:lstStyle/>
          <a:p>
            <a:pPr algn="ctr"/>
            <a:r>
              <a:rPr lang="en-ZA" b="1">
                <a:solidFill>
                  <a:schemeClr val="bg1"/>
                </a:solidFill>
                <a:latin typeface="Century Gothic" panose="020B0502020202020204" pitchFamily="34" charset="0"/>
              </a:rPr>
              <a:t>EMPLOYMENT EQUITY PROFILE</a:t>
            </a:r>
          </a:p>
        </p:txBody>
      </p:sp>
      <p:sp>
        <p:nvSpPr>
          <p:cNvPr id="99" name="Title 2">
            <a:extLst>
              <a:ext uri="{FF2B5EF4-FFF2-40B4-BE49-F238E27FC236}">
                <a16:creationId xmlns:a16="http://schemas.microsoft.com/office/drawing/2014/main" id="{70DC14E1-6B4B-FDA7-AFCA-BBC6621D744E}"/>
              </a:ext>
            </a:extLst>
          </p:cNvPr>
          <p:cNvSpPr txBox="1">
            <a:spLocks/>
          </p:cNvSpPr>
          <p:nvPr/>
        </p:nvSpPr>
        <p:spPr>
          <a:xfrm>
            <a:off x="1927938" y="96454"/>
            <a:ext cx="8534400" cy="736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002060"/>
                </a:solidFill>
              </a:rPr>
              <a:t>HUMAN CAPITAL INFORMATION</a:t>
            </a:r>
            <a:endParaRPr lang="en-ZA" sz="3200" b="1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ACED2B-4C85-924C-009A-9F974EC7D328}"/>
              </a:ext>
            </a:extLst>
          </p:cNvPr>
          <p:cNvSpPr txBox="1">
            <a:spLocks/>
          </p:cNvSpPr>
          <p:nvPr/>
        </p:nvSpPr>
        <p:spPr>
          <a:xfrm>
            <a:off x="10837333" y="6439903"/>
            <a:ext cx="7789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CF537A-89A3-A14E-B3C6-663F5D2C12C4}" type="slidenum">
              <a:rPr lang="en-US" sz="1400" smtClean="0">
                <a:solidFill>
                  <a:schemeClr val="bg2">
                    <a:lumMod val="75000"/>
                  </a:schemeClr>
                </a:solidFill>
              </a:rPr>
              <a:pPr/>
              <a:t>19</a:t>
            </a:fld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0999084E-5C80-7921-A1C1-B2E1EE85725B}"/>
              </a:ext>
            </a:extLst>
          </p:cNvPr>
          <p:cNvSpPr txBox="1">
            <a:spLocks/>
          </p:cNvSpPr>
          <p:nvPr/>
        </p:nvSpPr>
        <p:spPr>
          <a:xfrm>
            <a:off x="0" y="166648"/>
            <a:ext cx="2881101" cy="86836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tx1">
                    <a:lumMod val="90000"/>
                    <a:lumOff val="10000"/>
                  </a:schemeClr>
                </a:solidFill>
              </a:rPr>
              <a:t>OVERVIEW</a:t>
            </a:r>
            <a:endParaRPr lang="en-US" sz="3200" b="1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625E6BE-5356-0DB0-56FC-95CF4E51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953" y="6403321"/>
            <a:ext cx="844532" cy="306270"/>
          </a:xfrm>
        </p:spPr>
        <p:txBody>
          <a:bodyPr/>
          <a:lstStyle/>
          <a:p>
            <a:fld id="{94CF537A-89A3-A14E-B3C6-663F5D2C12C4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68CF85F-0B76-407F-3154-E3B35CF084FD}"/>
              </a:ext>
            </a:extLst>
          </p:cNvPr>
          <p:cNvGrpSpPr/>
          <p:nvPr/>
        </p:nvGrpSpPr>
        <p:grpSpPr>
          <a:xfrm>
            <a:off x="2743949" y="-2427"/>
            <a:ext cx="7268644" cy="6850267"/>
            <a:chOff x="3567326" y="3866"/>
            <a:chExt cx="7268644" cy="6850267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BC46027E-4822-59D5-0205-90CF51AD8A20}"/>
                </a:ext>
              </a:extLst>
            </p:cNvPr>
            <p:cNvGrpSpPr/>
            <p:nvPr/>
          </p:nvGrpSpPr>
          <p:grpSpPr>
            <a:xfrm>
              <a:off x="3567326" y="3866"/>
              <a:ext cx="7208132" cy="717805"/>
              <a:chOff x="1011218" y="772005"/>
              <a:chExt cx="7953619" cy="897307"/>
            </a:xfrm>
          </p:grpSpPr>
          <p:sp>
            <p:nvSpPr>
              <p:cNvPr id="158" name="Rectangle 5">
                <a:extLst>
                  <a:ext uri="{FF2B5EF4-FFF2-40B4-BE49-F238E27FC236}">
                    <a16:creationId xmlns:a16="http://schemas.microsoft.com/office/drawing/2014/main" id="{2AE42383-A587-FD45-4DEC-12A1AD64A568}"/>
                  </a:ext>
                </a:extLst>
              </p:cNvPr>
              <p:cNvSpPr/>
              <p:nvPr/>
            </p:nvSpPr>
            <p:spPr>
              <a:xfrm>
                <a:off x="1011218" y="772005"/>
                <a:ext cx="1665528" cy="892885"/>
              </a:xfrm>
              <a:custGeom>
                <a:avLst/>
                <a:gdLst>
                  <a:gd name="connsiteX0" fmla="*/ 0 w 2486029"/>
                  <a:gd name="connsiteY0" fmla="*/ 0 h 1237355"/>
                  <a:gd name="connsiteX1" fmla="*/ 2486029 w 2486029"/>
                  <a:gd name="connsiteY1" fmla="*/ 0 h 1237355"/>
                  <a:gd name="connsiteX2" fmla="*/ 2486029 w 2486029"/>
                  <a:gd name="connsiteY2" fmla="*/ 1237355 h 1237355"/>
                  <a:gd name="connsiteX3" fmla="*/ 0 w 2486029"/>
                  <a:gd name="connsiteY3" fmla="*/ 1237355 h 1237355"/>
                  <a:gd name="connsiteX4" fmla="*/ 0 w 2486029"/>
                  <a:gd name="connsiteY4" fmla="*/ 0 h 1237355"/>
                  <a:gd name="connsiteX0" fmla="*/ 0 w 2486029"/>
                  <a:gd name="connsiteY0" fmla="*/ 10757 h 1248112"/>
                  <a:gd name="connsiteX1" fmla="*/ 1550114 w 2486029"/>
                  <a:gd name="connsiteY1" fmla="*/ 0 h 1248112"/>
                  <a:gd name="connsiteX2" fmla="*/ 2486029 w 2486029"/>
                  <a:gd name="connsiteY2" fmla="*/ 1248112 h 1248112"/>
                  <a:gd name="connsiteX3" fmla="*/ 0 w 2486029"/>
                  <a:gd name="connsiteY3" fmla="*/ 1248112 h 1248112"/>
                  <a:gd name="connsiteX4" fmla="*/ 0 w 2486029"/>
                  <a:gd name="connsiteY4" fmla="*/ 10757 h 1248112"/>
                  <a:gd name="connsiteX0" fmla="*/ 0 w 2486029"/>
                  <a:gd name="connsiteY0" fmla="*/ 0 h 1237355"/>
                  <a:gd name="connsiteX1" fmla="*/ 1547733 w 2486029"/>
                  <a:gd name="connsiteY1" fmla="*/ 5911 h 1237355"/>
                  <a:gd name="connsiteX2" fmla="*/ 2486029 w 2486029"/>
                  <a:gd name="connsiteY2" fmla="*/ 1237355 h 1237355"/>
                  <a:gd name="connsiteX3" fmla="*/ 0 w 2486029"/>
                  <a:gd name="connsiteY3" fmla="*/ 1237355 h 1237355"/>
                  <a:gd name="connsiteX4" fmla="*/ 0 w 2486029"/>
                  <a:gd name="connsiteY4" fmla="*/ 0 h 1237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9" h="1237355">
                    <a:moveTo>
                      <a:pt x="0" y="0"/>
                    </a:moveTo>
                    <a:lnTo>
                      <a:pt x="1547733" y="5911"/>
                    </a:lnTo>
                    <a:lnTo>
                      <a:pt x="2486029" y="1237355"/>
                    </a:lnTo>
                    <a:lnTo>
                      <a:pt x="0" y="1237355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3000">
                    <a:schemeClr val="bg1"/>
                  </a:gs>
                  <a:gs pos="0">
                    <a:schemeClr val="bg1">
                      <a:lumMod val="65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353775EC-A600-C14C-C2B7-8ECB0DE887F8}"/>
                  </a:ext>
                </a:extLst>
              </p:cNvPr>
              <p:cNvSpPr/>
              <p:nvPr/>
            </p:nvSpPr>
            <p:spPr>
              <a:xfrm>
                <a:off x="1285089" y="772006"/>
                <a:ext cx="807200" cy="644313"/>
              </a:xfrm>
              <a:prstGeom prst="rect">
                <a:avLst/>
              </a:prstGeom>
              <a:solidFill>
                <a:srgbClr val="2051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</a:rPr>
                  <a:t>1</a:t>
                </a:r>
                <a:endParaRPr lang="en-US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160" name="Pentagon 27">
                <a:extLst>
                  <a:ext uri="{FF2B5EF4-FFF2-40B4-BE49-F238E27FC236}">
                    <a16:creationId xmlns:a16="http://schemas.microsoft.com/office/drawing/2014/main" id="{663D74FE-F5F2-29F7-A228-F828E07414B4}"/>
                  </a:ext>
                </a:extLst>
              </p:cNvPr>
              <p:cNvSpPr/>
              <p:nvPr/>
            </p:nvSpPr>
            <p:spPr>
              <a:xfrm>
                <a:off x="2637779" y="1028810"/>
                <a:ext cx="6327058" cy="640502"/>
              </a:xfrm>
              <a:prstGeom prst="homePlate">
                <a:avLst>
                  <a:gd name="adj" fmla="val 41466"/>
                </a:avLst>
              </a:prstGeom>
              <a:solidFill>
                <a:srgbClr val="2051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rIns="182880" rtlCol="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ZA" sz="2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rPr>
                  <a:t>Vision and  Mission</a:t>
                </a:r>
              </a:p>
            </p:txBody>
          </p:sp>
          <p:sp>
            <p:nvSpPr>
              <p:cNvPr id="161" name="Parallelogram 160">
                <a:extLst>
                  <a:ext uri="{FF2B5EF4-FFF2-40B4-BE49-F238E27FC236}">
                    <a16:creationId xmlns:a16="http://schemas.microsoft.com/office/drawing/2014/main" id="{C0200CD9-D92B-F09D-A077-4F8D2489CD5F}"/>
                  </a:ext>
                </a:extLst>
              </p:cNvPr>
              <p:cNvSpPr/>
              <p:nvPr/>
            </p:nvSpPr>
            <p:spPr>
              <a:xfrm rot="16200000">
                <a:off x="1938077" y="926220"/>
                <a:ext cx="892884" cy="584456"/>
              </a:xfrm>
              <a:prstGeom prst="parallelogram">
                <a:avLst>
                  <a:gd name="adj" fmla="val 42330"/>
                </a:avLst>
              </a:prstGeom>
              <a:solidFill>
                <a:srgbClr val="133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900D7D4-34C2-8ADD-FCD9-5D80EFE3FD58}"/>
                </a:ext>
              </a:extLst>
            </p:cNvPr>
            <p:cNvGrpSpPr/>
            <p:nvPr/>
          </p:nvGrpSpPr>
          <p:grpSpPr>
            <a:xfrm>
              <a:off x="3567326" y="582818"/>
              <a:ext cx="7225788" cy="728396"/>
              <a:chOff x="1011218" y="772005"/>
              <a:chExt cx="7973101" cy="910546"/>
            </a:xfrm>
          </p:grpSpPr>
          <p:sp>
            <p:nvSpPr>
              <p:cNvPr id="154" name="Rectangle 5">
                <a:extLst>
                  <a:ext uri="{FF2B5EF4-FFF2-40B4-BE49-F238E27FC236}">
                    <a16:creationId xmlns:a16="http://schemas.microsoft.com/office/drawing/2014/main" id="{63BC2D2A-7915-52F2-009D-84F9A3BF7CE3}"/>
                  </a:ext>
                </a:extLst>
              </p:cNvPr>
              <p:cNvSpPr/>
              <p:nvPr/>
            </p:nvSpPr>
            <p:spPr>
              <a:xfrm>
                <a:off x="1011218" y="772005"/>
                <a:ext cx="1665528" cy="892885"/>
              </a:xfrm>
              <a:custGeom>
                <a:avLst/>
                <a:gdLst>
                  <a:gd name="connsiteX0" fmla="*/ 0 w 2486029"/>
                  <a:gd name="connsiteY0" fmla="*/ 0 h 1237355"/>
                  <a:gd name="connsiteX1" fmla="*/ 2486029 w 2486029"/>
                  <a:gd name="connsiteY1" fmla="*/ 0 h 1237355"/>
                  <a:gd name="connsiteX2" fmla="*/ 2486029 w 2486029"/>
                  <a:gd name="connsiteY2" fmla="*/ 1237355 h 1237355"/>
                  <a:gd name="connsiteX3" fmla="*/ 0 w 2486029"/>
                  <a:gd name="connsiteY3" fmla="*/ 1237355 h 1237355"/>
                  <a:gd name="connsiteX4" fmla="*/ 0 w 2486029"/>
                  <a:gd name="connsiteY4" fmla="*/ 0 h 1237355"/>
                  <a:gd name="connsiteX0" fmla="*/ 0 w 2486029"/>
                  <a:gd name="connsiteY0" fmla="*/ 10757 h 1248112"/>
                  <a:gd name="connsiteX1" fmla="*/ 1550114 w 2486029"/>
                  <a:gd name="connsiteY1" fmla="*/ 0 h 1248112"/>
                  <a:gd name="connsiteX2" fmla="*/ 2486029 w 2486029"/>
                  <a:gd name="connsiteY2" fmla="*/ 1248112 h 1248112"/>
                  <a:gd name="connsiteX3" fmla="*/ 0 w 2486029"/>
                  <a:gd name="connsiteY3" fmla="*/ 1248112 h 1248112"/>
                  <a:gd name="connsiteX4" fmla="*/ 0 w 2486029"/>
                  <a:gd name="connsiteY4" fmla="*/ 10757 h 1248112"/>
                  <a:gd name="connsiteX0" fmla="*/ 0 w 2486029"/>
                  <a:gd name="connsiteY0" fmla="*/ 0 h 1237355"/>
                  <a:gd name="connsiteX1" fmla="*/ 1547733 w 2486029"/>
                  <a:gd name="connsiteY1" fmla="*/ 5911 h 1237355"/>
                  <a:gd name="connsiteX2" fmla="*/ 2486029 w 2486029"/>
                  <a:gd name="connsiteY2" fmla="*/ 1237355 h 1237355"/>
                  <a:gd name="connsiteX3" fmla="*/ 0 w 2486029"/>
                  <a:gd name="connsiteY3" fmla="*/ 1237355 h 1237355"/>
                  <a:gd name="connsiteX4" fmla="*/ 0 w 2486029"/>
                  <a:gd name="connsiteY4" fmla="*/ 0 h 1237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9" h="1237355">
                    <a:moveTo>
                      <a:pt x="0" y="0"/>
                    </a:moveTo>
                    <a:lnTo>
                      <a:pt x="1547733" y="5911"/>
                    </a:lnTo>
                    <a:lnTo>
                      <a:pt x="2486029" y="1237355"/>
                    </a:lnTo>
                    <a:lnTo>
                      <a:pt x="0" y="1237355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3000">
                    <a:schemeClr val="bg1"/>
                  </a:gs>
                  <a:gs pos="0">
                    <a:schemeClr val="bg1">
                      <a:lumMod val="65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CCF56FE9-8F96-C905-01C3-A43F9C658D10}"/>
                  </a:ext>
                </a:extLst>
              </p:cNvPr>
              <p:cNvSpPr/>
              <p:nvPr/>
            </p:nvSpPr>
            <p:spPr>
              <a:xfrm>
                <a:off x="1285089" y="772006"/>
                <a:ext cx="807200" cy="64431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</a:rPr>
                  <a:t>2</a:t>
                </a:r>
              </a:p>
            </p:txBody>
          </p:sp>
          <p:sp>
            <p:nvSpPr>
              <p:cNvPr id="156" name="Pentagon 27">
                <a:extLst>
                  <a:ext uri="{FF2B5EF4-FFF2-40B4-BE49-F238E27FC236}">
                    <a16:creationId xmlns:a16="http://schemas.microsoft.com/office/drawing/2014/main" id="{124DF2E5-3B6B-80AA-A3A6-B25AF04C7EC5}"/>
                  </a:ext>
                </a:extLst>
              </p:cNvPr>
              <p:cNvSpPr/>
              <p:nvPr/>
            </p:nvSpPr>
            <p:spPr>
              <a:xfrm>
                <a:off x="2657261" y="1042049"/>
                <a:ext cx="6327058" cy="640502"/>
              </a:xfrm>
              <a:prstGeom prst="homePlate">
                <a:avLst>
                  <a:gd name="adj" fmla="val 41466"/>
                </a:avLst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rIns="182880" rtlCol="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ZA" sz="2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rPr>
                  <a:t>Impact Statement</a:t>
                </a:r>
              </a:p>
            </p:txBody>
          </p:sp>
          <p:sp>
            <p:nvSpPr>
              <p:cNvPr id="157" name="Parallelogram 156">
                <a:extLst>
                  <a:ext uri="{FF2B5EF4-FFF2-40B4-BE49-F238E27FC236}">
                    <a16:creationId xmlns:a16="http://schemas.microsoft.com/office/drawing/2014/main" id="{CC238DC7-7531-E32C-67BA-64F306EBC7AF}"/>
                  </a:ext>
                </a:extLst>
              </p:cNvPr>
              <p:cNvSpPr/>
              <p:nvPr/>
            </p:nvSpPr>
            <p:spPr>
              <a:xfrm rot="16200000">
                <a:off x="1938078" y="926220"/>
                <a:ext cx="892885" cy="584456"/>
              </a:xfrm>
              <a:prstGeom prst="parallelogram">
                <a:avLst>
                  <a:gd name="adj" fmla="val 42330"/>
                </a:avLst>
              </a:prstGeom>
              <a:solidFill>
                <a:srgbClr val="266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BA502368-6A97-D63F-3140-1984BD26FAA3}"/>
                </a:ext>
              </a:extLst>
            </p:cNvPr>
            <p:cNvGrpSpPr/>
            <p:nvPr/>
          </p:nvGrpSpPr>
          <p:grpSpPr>
            <a:xfrm>
              <a:off x="3598565" y="1174949"/>
              <a:ext cx="7208132" cy="718842"/>
              <a:chOff x="1011218" y="772005"/>
              <a:chExt cx="7953619" cy="898603"/>
            </a:xfrm>
          </p:grpSpPr>
          <p:sp>
            <p:nvSpPr>
              <p:cNvPr id="150" name="Rectangle 5">
                <a:extLst>
                  <a:ext uri="{FF2B5EF4-FFF2-40B4-BE49-F238E27FC236}">
                    <a16:creationId xmlns:a16="http://schemas.microsoft.com/office/drawing/2014/main" id="{E18BF9DF-5B03-EA24-7395-0FA7AAB51D1F}"/>
                  </a:ext>
                </a:extLst>
              </p:cNvPr>
              <p:cNvSpPr/>
              <p:nvPr/>
            </p:nvSpPr>
            <p:spPr>
              <a:xfrm>
                <a:off x="1011218" y="772005"/>
                <a:ext cx="1665528" cy="892885"/>
              </a:xfrm>
              <a:custGeom>
                <a:avLst/>
                <a:gdLst>
                  <a:gd name="connsiteX0" fmla="*/ 0 w 2486029"/>
                  <a:gd name="connsiteY0" fmla="*/ 0 h 1237355"/>
                  <a:gd name="connsiteX1" fmla="*/ 2486029 w 2486029"/>
                  <a:gd name="connsiteY1" fmla="*/ 0 h 1237355"/>
                  <a:gd name="connsiteX2" fmla="*/ 2486029 w 2486029"/>
                  <a:gd name="connsiteY2" fmla="*/ 1237355 h 1237355"/>
                  <a:gd name="connsiteX3" fmla="*/ 0 w 2486029"/>
                  <a:gd name="connsiteY3" fmla="*/ 1237355 h 1237355"/>
                  <a:gd name="connsiteX4" fmla="*/ 0 w 2486029"/>
                  <a:gd name="connsiteY4" fmla="*/ 0 h 1237355"/>
                  <a:gd name="connsiteX0" fmla="*/ 0 w 2486029"/>
                  <a:gd name="connsiteY0" fmla="*/ 10757 h 1248112"/>
                  <a:gd name="connsiteX1" fmla="*/ 1550114 w 2486029"/>
                  <a:gd name="connsiteY1" fmla="*/ 0 h 1248112"/>
                  <a:gd name="connsiteX2" fmla="*/ 2486029 w 2486029"/>
                  <a:gd name="connsiteY2" fmla="*/ 1248112 h 1248112"/>
                  <a:gd name="connsiteX3" fmla="*/ 0 w 2486029"/>
                  <a:gd name="connsiteY3" fmla="*/ 1248112 h 1248112"/>
                  <a:gd name="connsiteX4" fmla="*/ 0 w 2486029"/>
                  <a:gd name="connsiteY4" fmla="*/ 10757 h 1248112"/>
                  <a:gd name="connsiteX0" fmla="*/ 0 w 2486029"/>
                  <a:gd name="connsiteY0" fmla="*/ 0 h 1237355"/>
                  <a:gd name="connsiteX1" fmla="*/ 1547733 w 2486029"/>
                  <a:gd name="connsiteY1" fmla="*/ 5911 h 1237355"/>
                  <a:gd name="connsiteX2" fmla="*/ 2486029 w 2486029"/>
                  <a:gd name="connsiteY2" fmla="*/ 1237355 h 1237355"/>
                  <a:gd name="connsiteX3" fmla="*/ 0 w 2486029"/>
                  <a:gd name="connsiteY3" fmla="*/ 1237355 h 1237355"/>
                  <a:gd name="connsiteX4" fmla="*/ 0 w 2486029"/>
                  <a:gd name="connsiteY4" fmla="*/ 0 h 1237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9" h="1237355">
                    <a:moveTo>
                      <a:pt x="0" y="0"/>
                    </a:moveTo>
                    <a:lnTo>
                      <a:pt x="1547733" y="5911"/>
                    </a:lnTo>
                    <a:lnTo>
                      <a:pt x="2486029" y="1237355"/>
                    </a:lnTo>
                    <a:lnTo>
                      <a:pt x="0" y="1237355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3000">
                    <a:schemeClr val="bg1"/>
                  </a:gs>
                  <a:gs pos="0">
                    <a:schemeClr val="bg1">
                      <a:lumMod val="65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1F892787-9EAC-3489-D3FF-232BB5F0B714}"/>
                  </a:ext>
                </a:extLst>
              </p:cNvPr>
              <p:cNvSpPr/>
              <p:nvPr/>
            </p:nvSpPr>
            <p:spPr>
              <a:xfrm>
                <a:off x="1285089" y="772006"/>
                <a:ext cx="807200" cy="64431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</a:rPr>
                  <a:t>3</a:t>
                </a:r>
                <a:endParaRPr lang="en-US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152" name="Pentagon 27">
                <a:extLst>
                  <a:ext uri="{FF2B5EF4-FFF2-40B4-BE49-F238E27FC236}">
                    <a16:creationId xmlns:a16="http://schemas.microsoft.com/office/drawing/2014/main" id="{961A4849-A668-7651-C834-7BC23C0F2C81}"/>
                  </a:ext>
                </a:extLst>
              </p:cNvPr>
              <p:cNvSpPr/>
              <p:nvPr/>
            </p:nvSpPr>
            <p:spPr>
              <a:xfrm>
                <a:off x="2637779" y="1030106"/>
                <a:ext cx="6327058" cy="640502"/>
              </a:xfrm>
              <a:prstGeom prst="homePlate">
                <a:avLst>
                  <a:gd name="adj" fmla="val 41466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rIns="182880" rtlCol="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rPr>
                  <a:t>Revised Organisational Value</a:t>
                </a:r>
                <a:endParaRPr lang="en-ZA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153" name="Parallelogram 152">
                <a:extLst>
                  <a:ext uri="{FF2B5EF4-FFF2-40B4-BE49-F238E27FC236}">
                    <a16:creationId xmlns:a16="http://schemas.microsoft.com/office/drawing/2014/main" id="{1F42CC37-1E42-A5D5-7032-C09C10C4FC2B}"/>
                  </a:ext>
                </a:extLst>
              </p:cNvPr>
              <p:cNvSpPr/>
              <p:nvPr/>
            </p:nvSpPr>
            <p:spPr>
              <a:xfrm rot="16200000">
                <a:off x="1938077" y="926220"/>
                <a:ext cx="892884" cy="584456"/>
              </a:xfrm>
              <a:prstGeom prst="parallelogram">
                <a:avLst>
                  <a:gd name="adj" fmla="val 42330"/>
                </a:avLst>
              </a:prstGeom>
              <a:solidFill>
                <a:srgbClr val="7395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F10DC0B-7C93-19B3-4CC9-FD892CF034B5}"/>
                </a:ext>
              </a:extLst>
            </p:cNvPr>
            <p:cNvGrpSpPr/>
            <p:nvPr/>
          </p:nvGrpSpPr>
          <p:grpSpPr>
            <a:xfrm>
              <a:off x="3598565" y="1778403"/>
              <a:ext cx="7208132" cy="717805"/>
              <a:chOff x="1011218" y="772005"/>
              <a:chExt cx="7953618" cy="897307"/>
            </a:xfrm>
          </p:grpSpPr>
          <p:sp>
            <p:nvSpPr>
              <p:cNvPr id="146" name="Rectangle 5">
                <a:extLst>
                  <a:ext uri="{FF2B5EF4-FFF2-40B4-BE49-F238E27FC236}">
                    <a16:creationId xmlns:a16="http://schemas.microsoft.com/office/drawing/2014/main" id="{BEC2F960-BBF5-B0D5-A161-43B7DF14A917}"/>
                  </a:ext>
                </a:extLst>
              </p:cNvPr>
              <p:cNvSpPr/>
              <p:nvPr/>
            </p:nvSpPr>
            <p:spPr>
              <a:xfrm>
                <a:off x="1011218" y="772005"/>
                <a:ext cx="1665528" cy="892885"/>
              </a:xfrm>
              <a:custGeom>
                <a:avLst/>
                <a:gdLst>
                  <a:gd name="connsiteX0" fmla="*/ 0 w 2486029"/>
                  <a:gd name="connsiteY0" fmla="*/ 0 h 1237355"/>
                  <a:gd name="connsiteX1" fmla="*/ 2486029 w 2486029"/>
                  <a:gd name="connsiteY1" fmla="*/ 0 h 1237355"/>
                  <a:gd name="connsiteX2" fmla="*/ 2486029 w 2486029"/>
                  <a:gd name="connsiteY2" fmla="*/ 1237355 h 1237355"/>
                  <a:gd name="connsiteX3" fmla="*/ 0 w 2486029"/>
                  <a:gd name="connsiteY3" fmla="*/ 1237355 h 1237355"/>
                  <a:gd name="connsiteX4" fmla="*/ 0 w 2486029"/>
                  <a:gd name="connsiteY4" fmla="*/ 0 h 1237355"/>
                  <a:gd name="connsiteX0" fmla="*/ 0 w 2486029"/>
                  <a:gd name="connsiteY0" fmla="*/ 10757 h 1248112"/>
                  <a:gd name="connsiteX1" fmla="*/ 1550114 w 2486029"/>
                  <a:gd name="connsiteY1" fmla="*/ 0 h 1248112"/>
                  <a:gd name="connsiteX2" fmla="*/ 2486029 w 2486029"/>
                  <a:gd name="connsiteY2" fmla="*/ 1248112 h 1248112"/>
                  <a:gd name="connsiteX3" fmla="*/ 0 w 2486029"/>
                  <a:gd name="connsiteY3" fmla="*/ 1248112 h 1248112"/>
                  <a:gd name="connsiteX4" fmla="*/ 0 w 2486029"/>
                  <a:gd name="connsiteY4" fmla="*/ 10757 h 1248112"/>
                  <a:gd name="connsiteX0" fmla="*/ 0 w 2486029"/>
                  <a:gd name="connsiteY0" fmla="*/ 0 h 1237355"/>
                  <a:gd name="connsiteX1" fmla="*/ 1547733 w 2486029"/>
                  <a:gd name="connsiteY1" fmla="*/ 5911 h 1237355"/>
                  <a:gd name="connsiteX2" fmla="*/ 2486029 w 2486029"/>
                  <a:gd name="connsiteY2" fmla="*/ 1237355 h 1237355"/>
                  <a:gd name="connsiteX3" fmla="*/ 0 w 2486029"/>
                  <a:gd name="connsiteY3" fmla="*/ 1237355 h 1237355"/>
                  <a:gd name="connsiteX4" fmla="*/ 0 w 2486029"/>
                  <a:gd name="connsiteY4" fmla="*/ 0 h 1237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9" h="1237355">
                    <a:moveTo>
                      <a:pt x="0" y="0"/>
                    </a:moveTo>
                    <a:lnTo>
                      <a:pt x="1547733" y="5911"/>
                    </a:lnTo>
                    <a:lnTo>
                      <a:pt x="2486029" y="1237355"/>
                    </a:lnTo>
                    <a:lnTo>
                      <a:pt x="0" y="1237355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3000">
                    <a:schemeClr val="bg1"/>
                  </a:gs>
                  <a:gs pos="0">
                    <a:schemeClr val="bg1">
                      <a:lumMod val="65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8932FF26-1AFF-28F2-A233-A98484CEA3CB}"/>
                  </a:ext>
                </a:extLst>
              </p:cNvPr>
              <p:cNvSpPr/>
              <p:nvPr/>
            </p:nvSpPr>
            <p:spPr>
              <a:xfrm>
                <a:off x="1285089" y="772006"/>
                <a:ext cx="807200" cy="644313"/>
              </a:xfrm>
              <a:prstGeom prst="rect">
                <a:avLst/>
              </a:prstGeom>
              <a:solidFill>
                <a:srgbClr val="2051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</a:rPr>
                  <a:t>4</a:t>
                </a:r>
                <a:endParaRPr lang="en-US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148" name="Pentagon 27">
                <a:extLst>
                  <a:ext uri="{FF2B5EF4-FFF2-40B4-BE49-F238E27FC236}">
                    <a16:creationId xmlns:a16="http://schemas.microsoft.com/office/drawing/2014/main" id="{042843BE-D2DC-0FA6-051C-4E0FCFBBD227}"/>
                  </a:ext>
                </a:extLst>
              </p:cNvPr>
              <p:cNvSpPr/>
              <p:nvPr/>
            </p:nvSpPr>
            <p:spPr>
              <a:xfrm>
                <a:off x="2637779" y="1028810"/>
                <a:ext cx="6327057" cy="640502"/>
              </a:xfrm>
              <a:prstGeom prst="homePlate">
                <a:avLst>
                  <a:gd name="adj" fmla="val 41466"/>
                </a:avLst>
              </a:prstGeom>
              <a:solidFill>
                <a:srgbClr val="2051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rIns="182880" rtlCol="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ZA" sz="2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rPr>
                  <a:t>2020-2025 Strategic Outcomes</a:t>
                </a:r>
              </a:p>
            </p:txBody>
          </p:sp>
          <p:sp>
            <p:nvSpPr>
              <p:cNvPr id="149" name="Parallelogram 148">
                <a:extLst>
                  <a:ext uri="{FF2B5EF4-FFF2-40B4-BE49-F238E27FC236}">
                    <a16:creationId xmlns:a16="http://schemas.microsoft.com/office/drawing/2014/main" id="{EF56FC63-5DD7-3718-E025-CAE5F25D826E}"/>
                  </a:ext>
                </a:extLst>
              </p:cNvPr>
              <p:cNvSpPr/>
              <p:nvPr/>
            </p:nvSpPr>
            <p:spPr>
              <a:xfrm rot="16200000">
                <a:off x="1938077" y="926220"/>
                <a:ext cx="892884" cy="584456"/>
              </a:xfrm>
              <a:prstGeom prst="parallelogram">
                <a:avLst>
                  <a:gd name="adj" fmla="val 42330"/>
                </a:avLst>
              </a:prstGeom>
              <a:solidFill>
                <a:srgbClr val="133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06FE8BBD-3A9F-D89D-6C24-1A6F6E6B237E}"/>
                </a:ext>
              </a:extLst>
            </p:cNvPr>
            <p:cNvGrpSpPr/>
            <p:nvPr/>
          </p:nvGrpSpPr>
          <p:grpSpPr>
            <a:xfrm>
              <a:off x="3604702" y="2390523"/>
              <a:ext cx="7208132" cy="717805"/>
              <a:chOff x="1011218" y="772005"/>
              <a:chExt cx="7953619" cy="897306"/>
            </a:xfrm>
          </p:grpSpPr>
          <p:sp>
            <p:nvSpPr>
              <p:cNvPr id="142" name="Rectangle 5">
                <a:extLst>
                  <a:ext uri="{FF2B5EF4-FFF2-40B4-BE49-F238E27FC236}">
                    <a16:creationId xmlns:a16="http://schemas.microsoft.com/office/drawing/2014/main" id="{39883AC3-DE62-2F47-9766-0E7B74322CBD}"/>
                  </a:ext>
                </a:extLst>
              </p:cNvPr>
              <p:cNvSpPr/>
              <p:nvPr/>
            </p:nvSpPr>
            <p:spPr>
              <a:xfrm>
                <a:off x="1011218" y="772005"/>
                <a:ext cx="1665528" cy="892885"/>
              </a:xfrm>
              <a:custGeom>
                <a:avLst/>
                <a:gdLst>
                  <a:gd name="connsiteX0" fmla="*/ 0 w 2486029"/>
                  <a:gd name="connsiteY0" fmla="*/ 0 h 1237355"/>
                  <a:gd name="connsiteX1" fmla="*/ 2486029 w 2486029"/>
                  <a:gd name="connsiteY1" fmla="*/ 0 h 1237355"/>
                  <a:gd name="connsiteX2" fmla="*/ 2486029 w 2486029"/>
                  <a:gd name="connsiteY2" fmla="*/ 1237355 h 1237355"/>
                  <a:gd name="connsiteX3" fmla="*/ 0 w 2486029"/>
                  <a:gd name="connsiteY3" fmla="*/ 1237355 h 1237355"/>
                  <a:gd name="connsiteX4" fmla="*/ 0 w 2486029"/>
                  <a:gd name="connsiteY4" fmla="*/ 0 h 1237355"/>
                  <a:gd name="connsiteX0" fmla="*/ 0 w 2486029"/>
                  <a:gd name="connsiteY0" fmla="*/ 10757 h 1248112"/>
                  <a:gd name="connsiteX1" fmla="*/ 1550114 w 2486029"/>
                  <a:gd name="connsiteY1" fmla="*/ 0 h 1248112"/>
                  <a:gd name="connsiteX2" fmla="*/ 2486029 w 2486029"/>
                  <a:gd name="connsiteY2" fmla="*/ 1248112 h 1248112"/>
                  <a:gd name="connsiteX3" fmla="*/ 0 w 2486029"/>
                  <a:gd name="connsiteY3" fmla="*/ 1248112 h 1248112"/>
                  <a:gd name="connsiteX4" fmla="*/ 0 w 2486029"/>
                  <a:gd name="connsiteY4" fmla="*/ 10757 h 1248112"/>
                  <a:gd name="connsiteX0" fmla="*/ 0 w 2486029"/>
                  <a:gd name="connsiteY0" fmla="*/ 0 h 1237355"/>
                  <a:gd name="connsiteX1" fmla="*/ 1547733 w 2486029"/>
                  <a:gd name="connsiteY1" fmla="*/ 5911 h 1237355"/>
                  <a:gd name="connsiteX2" fmla="*/ 2486029 w 2486029"/>
                  <a:gd name="connsiteY2" fmla="*/ 1237355 h 1237355"/>
                  <a:gd name="connsiteX3" fmla="*/ 0 w 2486029"/>
                  <a:gd name="connsiteY3" fmla="*/ 1237355 h 1237355"/>
                  <a:gd name="connsiteX4" fmla="*/ 0 w 2486029"/>
                  <a:gd name="connsiteY4" fmla="*/ 0 h 1237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9" h="1237355">
                    <a:moveTo>
                      <a:pt x="0" y="0"/>
                    </a:moveTo>
                    <a:lnTo>
                      <a:pt x="1547733" y="5911"/>
                    </a:lnTo>
                    <a:lnTo>
                      <a:pt x="2486029" y="1237355"/>
                    </a:lnTo>
                    <a:lnTo>
                      <a:pt x="0" y="1237355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3000">
                    <a:schemeClr val="bg1"/>
                  </a:gs>
                  <a:gs pos="0">
                    <a:schemeClr val="bg1">
                      <a:lumMod val="65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454A86BA-37AB-6FDC-EE86-2D5803AFD751}"/>
                  </a:ext>
                </a:extLst>
              </p:cNvPr>
              <p:cNvSpPr/>
              <p:nvPr/>
            </p:nvSpPr>
            <p:spPr>
              <a:xfrm>
                <a:off x="1285089" y="772006"/>
                <a:ext cx="807200" cy="644313"/>
              </a:xfrm>
              <a:prstGeom prst="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</a:rPr>
                  <a:t>5</a:t>
                </a:r>
                <a:endParaRPr lang="en-US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144" name="Pentagon 27">
                <a:extLst>
                  <a:ext uri="{FF2B5EF4-FFF2-40B4-BE49-F238E27FC236}">
                    <a16:creationId xmlns:a16="http://schemas.microsoft.com/office/drawing/2014/main" id="{FCE54A57-C48E-48C0-A69A-73210C0CAD67}"/>
                  </a:ext>
                </a:extLst>
              </p:cNvPr>
              <p:cNvSpPr/>
              <p:nvPr/>
            </p:nvSpPr>
            <p:spPr>
              <a:xfrm>
                <a:off x="2637779" y="1028809"/>
                <a:ext cx="6327058" cy="640502"/>
              </a:xfrm>
              <a:prstGeom prst="homePlate">
                <a:avLst>
                  <a:gd name="adj" fmla="val 41466"/>
                </a:avLst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rIns="182880" rtlCol="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ZA" sz="2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rPr>
                  <a:t>Key Strategic Priorities</a:t>
                </a:r>
              </a:p>
            </p:txBody>
          </p:sp>
          <p:sp>
            <p:nvSpPr>
              <p:cNvPr id="145" name="Parallelogram 144">
                <a:extLst>
                  <a:ext uri="{FF2B5EF4-FFF2-40B4-BE49-F238E27FC236}">
                    <a16:creationId xmlns:a16="http://schemas.microsoft.com/office/drawing/2014/main" id="{447FE814-A635-1B8D-6BFC-88117DE93330}"/>
                  </a:ext>
                </a:extLst>
              </p:cNvPr>
              <p:cNvSpPr/>
              <p:nvPr/>
            </p:nvSpPr>
            <p:spPr>
              <a:xfrm rot="16200000">
                <a:off x="1938077" y="926220"/>
                <a:ext cx="892884" cy="584456"/>
              </a:xfrm>
              <a:prstGeom prst="parallelogram">
                <a:avLst>
                  <a:gd name="adj" fmla="val 42330"/>
                </a:avLst>
              </a:prstGeom>
              <a:solidFill>
                <a:srgbClr val="266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05F48577-7FD5-4A3A-D7E2-7AEA7A1E7485}"/>
                </a:ext>
              </a:extLst>
            </p:cNvPr>
            <p:cNvGrpSpPr/>
            <p:nvPr/>
          </p:nvGrpSpPr>
          <p:grpSpPr>
            <a:xfrm>
              <a:off x="3627838" y="3014062"/>
              <a:ext cx="7208132" cy="714268"/>
              <a:chOff x="1011218" y="772005"/>
              <a:chExt cx="7953619" cy="892885"/>
            </a:xfrm>
          </p:grpSpPr>
          <p:sp>
            <p:nvSpPr>
              <p:cNvPr id="138" name="Rectangle 5">
                <a:extLst>
                  <a:ext uri="{FF2B5EF4-FFF2-40B4-BE49-F238E27FC236}">
                    <a16:creationId xmlns:a16="http://schemas.microsoft.com/office/drawing/2014/main" id="{53E48F0C-6ACC-5AE4-1229-5EB5A5712D1F}"/>
                  </a:ext>
                </a:extLst>
              </p:cNvPr>
              <p:cNvSpPr/>
              <p:nvPr/>
            </p:nvSpPr>
            <p:spPr>
              <a:xfrm>
                <a:off x="1011218" y="772005"/>
                <a:ext cx="1665528" cy="892885"/>
              </a:xfrm>
              <a:custGeom>
                <a:avLst/>
                <a:gdLst>
                  <a:gd name="connsiteX0" fmla="*/ 0 w 2486029"/>
                  <a:gd name="connsiteY0" fmla="*/ 0 h 1237355"/>
                  <a:gd name="connsiteX1" fmla="*/ 2486029 w 2486029"/>
                  <a:gd name="connsiteY1" fmla="*/ 0 h 1237355"/>
                  <a:gd name="connsiteX2" fmla="*/ 2486029 w 2486029"/>
                  <a:gd name="connsiteY2" fmla="*/ 1237355 h 1237355"/>
                  <a:gd name="connsiteX3" fmla="*/ 0 w 2486029"/>
                  <a:gd name="connsiteY3" fmla="*/ 1237355 h 1237355"/>
                  <a:gd name="connsiteX4" fmla="*/ 0 w 2486029"/>
                  <a:gd name="connsiteY4" fmla="*/ 0 h 1237355"/>
                  <a:gd name="connsiteX0" fmla="*/ 0 w 2486029"/>
                  <a:gd name="connsiteY0" fmla="*/ 10757 h 1248112"/>
                  <a:gd name="connsiteX1" fmla="*/ 1550114 w 2486029"/>
                  <a:gd name="connsiteY1" fmla="*/ 0 h 1248112"/>
                  <a:gd name="connsiteX2" fmla="*/ 2486029 w 2486029"/>
                  <a:gd name="connsiteY2" fmla="*/ 1248112 h 1248112"/>
                  <a:gd name="connsiteX3" fmla="*/ 0 w 2486029"/>
                  <a:gd name="connsiteY3" fmla="*/ 1248112 h 1248112"/>
                  <a:gd name="connsiteX4" fmla="*/ 0 w 2486029"/>
                  <a:gd name="connsiteY4" fmla="*/ 10757 h 1248112"/>
                  <a:gd name="connsiteX0" fmla="*/ 0 w 2486029"/>
                  <a:gd name="connsiteY0" fmla="*/ 0 h 1237355"/>
                  <a:gd name="connsiteX1" fmla="*/ 1547733 w 2486029"/>
                  <a:gd name="connsiteY1" fmla="*/ 5911 h 1237355"/>
                  <a:gd name="connsiteX2" fmla="*/ 2486029 w 2486029"/>
                  <a:gd name="connsiteY2" fmla="*/ 1237355 h 1237355"/>
                  <a:gd name="connsiteX3" fmla="*/ 0 w 2486029"/>
                  <a:gd name="connsiteY3" fmla="*/ 1237355 h 1237355"/>
                  <a:gd name="connsiteX4" fmla="*/ 0 w 2486029"/>
                  <a:gd name="connsiteY4" fmla="*/ 0 h 1237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9" h="1237355">
                    <a:moveTo>
                      <a:pt x="0" y="0"/>
                    </a:moveTo>
                    <a:lnTo>
                      <a:pt x="1547733" y="5911"/>
                    </a:lnTo>
                    <a:lnTo>
                      <a:pt x="2486029" y="1237355"/>
                    </a:lnTo>
                    <a:lnTo>
                      <a:pt x="0" y="1237355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3000">
                    <a:schemeClr val="bg1"/>
                  </a:gs>
                  <a:gs pos="0">
                    <a:schemeClr val="bg1">
                      <a:lumMod val="65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862A9AD6-F672-7788-8350-B65A0423FDCB}"/>
                  </a:ext>
                </a:extLst>
              </p:cNvPr>
              <p:cNvSpPr/>
              <p:nvPr/>
            </p:nvSpPr>
            <p:spPr>
              <a:xfrm>
                <a:off x="1285089" y="772006"/>
                <a:ext cx="807200" cy="64431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</a:rPr>
                  <a:t>6</a:t>
                </a:r>
                <a:endParaRPr lang="en-US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140" name="Pentagon 27">
                <a:extLst>
                  <a:ext uri="{FF2B5EF4-FFF2-40B4-BE49-F238E27FC236}">
                    <a16:creationId xmlns:a16="http://schemas.microsoft.com/office/drawing/2014/main" id="{A46BAB1A-EB84-7C20-0D33-24CA478A53A4}"/>
                  </a:ext>
                </a:extLst>
              </p:cNvPr>
              <p:cNvSpPr/>
              <p:nvPr/>
            </p:nvSpPr>
            <p:spPr>
              <a:xfrm>
                <a:off x="2637779" y="1045377"/>
                <a:ext cx="6327058" cy="594426"/>
              </a:xfrm>
              <a:prstGeom prst="homePlate">
                <a:avLst>
                  <a:gd name="adj" fmla="val 41466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rIns="182880" rtlCol="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rPr>
                  <a:t>SANSA</a:t>
                </a:r>
                <a:r>
                  <a:rPr lang="en-US" sz="2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rPr>
                  <a:t> </a:t>
                </a:r>
                <a:r>
                  <a:rPr lang="en-US" sz="2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rPr>
                  <a:t>Programmes</a:t>
                </a:r>
                <a:endParaRPr lang="en-ZA" sz="2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141" name="Parallelogram 140">
                <a:extLst>
                  <a:ext uri="{FF2B5EF4-FFF2-40B4-BE49-F238E27FC236}">
                    <a16:creationId xmlns:a16="http://schemas.microsoft.com/office/drawing/2014/main" id="{B822B0E6-D32F-8A5D-7B5B-DC78C31164C9}"/>
                  </a:ext>
                </a:extLst>
              </p:cNvPr>
              <p:cNvSpPr/>
              <p:nvPr/>
            </p:nvSpPr>
            <p:spPr>
              <a:xfrm rot="16200000">
                <a:off x="1938077" y="926220"/>
                <a:ext cx="892884" cy="584456"/>
              </a:xfrm>
              <a:prstGeom prst="parallelogram">
                <a:avLst>
                  <a:gd name="adj" fmla="val 42330"/>
                </a:avLst>
              </a:prstGeom>
              <a:solidFill>
                <a:srgbClr val="7395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CAC51ACC-1598-2C9C-C0B8-3A7E65D1380B}"/>
                </a:ext>
              </a:extLst>
            </p:cNvPr>
            <p:cNvGrpSpPr/>
            <p:nvPr/>
          </p:nvGrpSpPr>
          <p:grpSpPr>
            <a:xfrm>
              <a:off x="3627838" y="3642819"/>
              <a:ext cx="7208131" cy="717805"/>
              <a:chOff x="1011218" y="772005"/>
              <a:chExt cx="7953619" cy="897307"/>
            </a:xfrm>
          </p:grpSpPr>
          <p:sp>
            <p:nvSpPr>
              <p:cNvPr id="134" name="Rectangle 5">
                <a:extLst>
                  <a:ext uri="{FF2B5EF4-FFF2-40B4-BE49-F238E27FC236}">
                    <a16:creationId xmlns:a16="http://schemas.microsoft.com/office/drawing/2014/main" id="{160D3EC9-57F5-7D3B-A658-72C364330354}"/>
                  </a:ext>
                </a:extLst>
              </p:cNvPr>
              <p:cNvSpPr/>
              <p:nvPr/>
            </p:nvSpPr>
            <p:spPr>
              <a:xfrm>
                <a:off x="1011218" y="772005"/>
                <a:ext cx="1665528" cy="892885"/>
              </a:xfrm>
              <a:custGeom>
                <a:avLst/>
                <a:gdLst>
                  <a:gd name="connsiteX0" fmla="*/ 0 w 2486029"/>
                  <a:gd name="connsiteY0" fmla="*/ 0 h 1237355"/>
                  <a:gd name="connsiteX1" fmla="*/ 2486029 w 2486029"/>
                  <a:gd name="connsiteY1" fmla="*/ 0 h 1237355"/>
                  <a:gd name="connsiteX2" fmla="*/ 2486029 w 2486029"/>
                  <a:gd name="connsiteY2" fmla="*/ 1237355 h 1237355"/>
                  <a:gd name="connsiteX3" fmla="*/ 0 w 2486029"/>
                  <a:gd name="connsiteY3" fmla="*/ 1237355 h 1237355"/>
                  <a:gd name="connsiteX4" fmla="*/ 0 w 2486029"/>
                  <a:gd name="connsiteY4" fmla="*/ 0 h 1237355"/>
                  <a:gd name="connsiteX0" fmla="*/ 0 w 2486029"/>
                  <a:gd name="connsiteY0" fmla="*/ 10757 h 1248112"/>
                  <a:gd name="connsiteX1" fmla="*/ 1550114 w 2486029"/>
                  <a:gd name="connsiteY1" fmla="*/ 0 h 1248112"/>
                  <a:gd name="connsiteX2" fmla="*/ 2486029 w 2486029"/>
                  <a:gd name="connsiteY2" fmla="*/ 1248112 h 1248112"/>
                  <a:gd name="connsiteX3" fmla="*/ 0 w 2486029"/>
                  <a:gd name="connsiteY3" fmla="*/ 1248112 h 1248112"/>
                  <a:gd name="connsiteX4" fmla="*/ 0 w 2486029"/>
                  <a:gd name="connsiteY4" fmla="*/ 10757 h 1248112"/>
                  <a:gd name="connsiteX0" fmla="*/ 0 w 2486029"/>
                  <a:gd name="connsiteY0" fmla="*/ 0 h 1237355"/>
                  <a:gd name="connsiteX1" fmla="*/ 1547733 w 2486029"/>
                  <a:gd name="connsiteY1" fmla="*/ 5911 h 1237355"/>
                  <a:gd name="connsiteX2" fmla="*/ 2486029 w 2486029"/>
                  <a:gd name="connsiteY2" fmla="*/ 1237355 h 1237355"/>
                  <a:gd name="connsiteX3" fmla="*/ 0 w 2486029"/>
                  <a:gd name="connsiteY3" fmla="*/ 1237355 h 1237355"/>
                  <a:gd name="connsiteX4" fmla="*/ 0 w 2486029"/>
                  <a:gd name="connsiteY4" fmla="*/ 0 h 1237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9" h="1237355">
                    <a:moveTo>
                      <a:pt x="0" y="0"/>
                    </a:moveTo>
                    <a:lnTo>
                      <a:pt x="1547733" y="5911"/>
                    </a:lnTo>
                    <a:lnTo>
                      <a:pt x="2486029" y="1237355"/>
                    </a:lnTo>
                    <a:lnTo>
                      <a:pt x="0" y="1237355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3000">
                    <a:schemeClr val="bg1"/>
                  </a:gs>
                  <a:gs pos="0">
                    <a:schemeClr val="bg1">
                      <a:lumMod val="65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739DF57-9189-B5C0-E89A-F676E7559FF4}"/>
                  </a:ext>
                </a:extLst>
              </p:cNvPr>
              <p:cNvSpPr/>
              <p:nvPr/>
            </p:nvSpPr>
            <p:spPr>
              <a:xfrm>
                <a:off x="1285089" y="772006"/>
                <a:ext cx="807200" cy="644313"/>
              </a:xfrm>
              <a:prstGeom prst="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</a:rPr>
                  <a:t>7</a:t>
                </a:r>
                <a:endParaRPr lang="en-US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136" name="Pentagon 27">
                <a:extLst>
                  <a:ext uri="{FF2B5EF4-FFF2-40B4-BE49-F238E27FC236}">
                    <a16:creationId xmlns:a16="http://schemas.microsoft.com/office/drawing/2014/main" id="{F1477562-2640-18B8-FFB6-36591D7FD162}"/>
                  </a:ext>
                </a:extLst>
              </p:cNvPr>
              <p:cNvSpPr/>
              <p:nvPr/>
            </p:nvSpPr>
            <p:spPr>
              <a:xfrm>
                <a:off x="2637779" y="1028810"/>
                <a:ext cx="6327058" cy="640502"/>
              </a:xfrm>
              <a:prstGeom prst="homePlate">
                <a:avLst>
                  <a:gd name="adj" fmla="val 41466"/>
                </a:avLst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rIns="182880" rtlCol="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200" b="1"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2023 / 2024 APP Output Indicators &amp; Targets</a:t>
                </a:r>
                <a:r>
                  <a:rPr lang="en-ZA" sz="2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rPr>
                  <a:t> </a:t>
                </a:r>
              </a:p>
            </p:txBody>
          </p:sp>
          <p:sp>
            <p:nvSpPr>
              <p:cNvPr id="137" name="Parallelogram 136">
                <a:extLst>
                  <a:ext uri="{FF2B5EF4-FFF2-40B4-BE49-F238E27FC236}">
                    <a16:creationId xmlns:a16="http://schemas.microsoft.com/office/drawing/2014/main" id="{E31F8A94-AED1-F400-E031-E5A0CA481FB8}"/>
                  </a:ext>
                </a:extLst>
              </p:cNvPr>
              <p:cNvSpPr/>
              <p:nvPr/>
            </p:nvSpPr>
            <p:spPr>
              <a:xfrm rot="16200000">
                <a:off x="1938077" y="926220"/>
                <a:ext cx="892884" cy="584456"/>
              </a:xfrm>
              <a:prstGeom prst="parallelogram">
                <a:avLst>
                  <a:gd name="adj" fmla="val 42330"/>
                </a:avLst>
              </a:prstGeom>
              <a:solidFill>
                <a:srgbClr val="266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517876B3-CC8E-F786-D448-32B5D2555EEF}"/>
                </a:ext>
              </a:extLst>
            </p:cNvPr>
            <p:cNvGrpSpPr/>
            <p:nvPr/>
          </p:nvGrpSpPr>
          <p:grpSpPr>
            <a:xfrm>
              <a:off x="3627838" y="4253421"/>
              <a:ext cx="7208132" cy="717805"/>
              <a:chOff x="1011218" y="772005"/>
              <a:chExt cx="7953619" cy="897307"/>
            </a:xfrm>
          </p:grpSpPr>
          <p:sp>
            <p:nvSpPr>
              <p:cNvPr id="130" name="Rectangle 5">
                <a:extLst>
                  <a:ext uri="{FF2B5EF4-FFF2-40B4-BE49-F238E27FC236}">
                    <a16:creationId xmlns:a16="http://schemas.microsoft.com/office/drawing/2014/main" id="{C79617CF-24CD-8313-1B6B-28DC3A9DC84D}"/>
                  </a:ext>
                </a:extLst>
              </p:cNvPr>
              <p:cNvSpPr/>
              <p:nvPr/>
            </p:nvSpPr>
            <p:spPr>
              <a:xfrm>
                <a:off x="1011218" y="772005"/>
                <a:ext cx="1665528" cy="892885"/>
              </a:xfrm>
              <a:custGeom>
                <a:avLst/>
                <a:gdLst>
                  <a:gd name="connsiteX0" fmla="*/ 0 w 2486029"/>
                  <a:gd name="connsiteY0" fmla="*/ 0 h 1237355"/>
                  <a:gd name="connsiteX1" fmla="*/ 2486029 w 2486029"/>
                  <a:gd name="connsiteY1" fmla="*/ 0 h 1237355"/>
                  <a:gd name="connsiteX2" fmla="*/ 2486029 w 2486029"/>
                  <a:gd name="connsiteY2" fmla="*/ 1237355 h 1237355"/>
                  <a:gd name="connsiteX3" fmla="*/ 0 w 2486029"/>
                  <a:gd name="connsiteY3" fmla="*/ 1237355 h 1237355"/>
                  <a:gd name="connsiteX4" fmla="*/ 0 w 2486029"/>
                  <a:gd name="connsiteY4" fmla="*/ 0 h 1237355"/>
                  <a:gd name="connsiteX0" fmla="*/ 0 w 2486029"/>
                  <a:gd name="connsiteY0" fmla="*/ 10757 h 1248112"/>
                  <a:gd name="connsiteX1" fmla="*/ 1550114 w 2486029"/>
                  <a:gd name="connsiteY1" fmla="*/ 0 h 1248112"/>
                  <a:gd name="connsiteX2" fmla="*/ 2486029 w 2486029"/>
                  <a:gd name="connsiteY2" fmla="*/ 1248112 h 1248112"/>
                  <a:gd name="connsiteX3" fmla="*/ 0 w 2486029"/>
                  <a:gd name="connsiteY3" fmla="*/ 1248112 h 1248112"/>
                  <a:gd name="connsiteX4" fmla="*/ 0 w 2486029"/>
                  <a:gd name="connsiteY4" fmla="*/ 10757 h 1248112"/>
                  <a:gd name="connsiteX0" fmla="*/ 0 w 2486029"/>
                  <a:gd name="connsiteY0" fmla="*/ 0 h 1237355"/>
                  <a:gd name="connsiteX1" fmla="*/ 1547733 w 2486029"/>
                  <a:gd name="connsiteY1" fmla="*/ 5911 h 1237355"/>
                  <a:gd name="connsiteX2" fmla="*/ 2486029 w 2486029"/>
                  <a:gd name="connsiteY2" fmla="*/ 1237355 h 1237355"/>
                  <a:gd name="connsiteX3" fmla="*/ 0 w 2486029"/>
                  <a:gd name="connsiteY3" fmla="*/ 1237355 h 1237355"/>
                  <a:gd name="connsiteX4" fmla="*/ 0 w 2486029"/>
                  <a:gd name="connsiteY4" fmla="*/ 0 h 1237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9" h="1237355">
                    <a:moveTo>
                      <a:pt x="0" y="0"/>
                    </a:moveTo>
                    <a:lnTo>
                      <a:pt x="1547733" y="5911"/>
                    </a:lnTo>
                    <a:lnTo>
                      <a:pt x="2486029" y="1237355"/>
                    </a:lnTo>
                    <a:lnTo>
                      <a:pt x="0" y="1237355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3000">
                    <a:schemeClr val="bg1"/>
                  </a:gs>
                  <a:gs pos="0">
                    <a:schemeClr val="bg1">
                      <a:lumMod val="65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590B51E-B076-84E1-7767-028B083C886A}"/>
                  </a:ext>
                </a:extLst>
              </p:cNvPr>
              <p:cNvSpPr/>
              <p:nvPr/>
            </p:nvSpPr>
            <p:spPr>
              <a:xfrm>
                <a:off x="1285089" y="772006"/>
                <a:ext cx="807200" cy="644313"/>
              </a:xfrm>
              <a:prstGeom prst="rect">
                <a:avLst/>
              </a:prstGeom>
              <a:solidFill>
                <a:srgbClr val="2051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</a:rPr>
                  <a:t>8</a:t>
                </a:r>
                <a:endParaRPr lang="en-US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132" name="Pentagon 27">
                <a:extLst>
                  <a:ext uri="{FF2B5EF4-FFF2-40B4-BE49-F238E27FC236}">
                    <a16:creationId xmlns:a16="http://schemas.microsoft.com/office/drawing/2014/main" id="{EA48A44F-43A7-67D2-1BC1-9DD74D23D38A}"/>
                  </a:ext>
                </a:extLst>
              </p:cNvPr>
              <p:cNvSpPr/>
              <p:nvPr/>
            </p:nvSpPr>
            <p:spPr>
              <a:xfrm>
                <a:off x="2637779" y="1028810"/>
                <a:ext cx="6327058" cy="640502"/>
              </a:xfrm>
              <a:prstGeom prst="homePlate">
                <a:avLst>
                  <a:gd name="adj" fmla="val 41466"/>
                </a:avLst>
              </a:prstGeom>
              <a:solidFill>
                <a:srgbClr val="2051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rIns="182880" rtlCol="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ZA" sz="2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rPr>
                  <a:t>Operational Information</a:t>
                </a:r>
              </a:p>
            </p:txBody>
          </p:sp>
          <p:sp>
            <p:nvSpPr>
              <p:cNvPr id="133" name="Parallelogram 132">
                <a:extLst>
                  <a:ext uri="{FF2B5EF4-FFF2-40B4-BE49-F238E27FC236}">
                    <a16:creationId xmlns:a16="http://schemas.microsoft.com/office/drawing/2014/main" id="{D1481303-3A6F-8B17-7C07-AE1482AB81D2}"/>
                  </a:ext>
                </a:extLst>
              </p:cNvPr>
              <p:cNvSpPr/>
              <p:nvPr/>
            </p:nvSpPr>
            <p:spPr>
              <a:xfrm rot="16200000">
                <a:off x="1938077" y="926220"/>
                <a:ext cx="892884" cy="584456"/>
              </a:xfrm>
              <a:prstGeom prst="parallelogram">
                <a:avLst>
                  <a:gd name="adj" fmla="val 42330"/>
                </a:avLst>
              </a:prstGeom>
              <a:solidFill>
                <a:srgbClr val="133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38F7F960-3219-2CF9-EDC3-1ABA2E479E3D}"/>
                </a:ext>
              </a:extLst>
            </p:cNvPr>
            <p:cNvGrpSpPr/>
            <p:nvPr/>
          </p:nvGrpSpPr>
          <p:grpSpPr>
            <a:xfrm>
              <a:off x="3627838" y="4860486"/>
              <a:ext cx="7208132" cy="717805"/>
              <a:chOff x="3627838" y="4849756"/>
              <a:chExt cx="7208132" cy="717805"/>
            </a:xfrm>
          </p:grpSpPr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E3645D6B-DE6E-68B1-2EFF-E4971F6D5D5C}"/>
                  </a:ext>
                </a:extLst>
              </p:cNvPr>
              <p:cNvGrpSpPr/>
              <p:nvPr/>
            </p:nvGrpSpPr>
            <p:grpSpPr>
              <a:xfrm>
                <a:off x="3627838" y="4849756"/>
                <a:ext cx="7208132" cy="717805"/>
                <a:chOff x="1011218" y="772005"/>
                <a:chExt cx="7953619" cy="897307"/>
              </a:xfrm>
            </p:grpSpPr>
            <p:sp>
              <p:nvSpPr>
                <p:cNvPr id="126" name="Rectangle 5">
                  <a:extLst>
                    <a:ext uri="{FF2B5EF4-FFF2-40B4-BE49-F238E27FC236}">
                      <a16:creationId xmlns:a16="http://schemas.microsoft.com/office/drawing/2014/main" id="{DBB470CA-7D3A-3BD5-2D81-F744D589B882}"/>
                    </a:ext>
                  </a:extLst>
                </p:cNvPr>
                <p:cNvSpPr/>
                <p:nvPr/>
              </p:nvSpPr>
              <p:spPr>
                <a:xfrm>
                  <a:off x="1011218" y="772005"/>
                  <a:ext cx="1665528" cy="892885"/>
                </a:xfrm>
                <a:custGeom>
                  <a:avLst/>
                  <a:gdLst>
                    <a:gd name="connsiteX0" fmla="*/ 0 w 2486029"/>
                    <a:gd name="connsiteY0" fmla="*/ 0 h 1237355"/>
                    <a:gd name="connsiteX1" fmla="*/ 2486029 w 2486029"/>
                    <a:gd name="connsiteY1" fmla="*/ 0 h 1237355"/>
                    <a:gd name="connsiteX2" fmla="*/ 2486029 w 2486029"/>
                    <a:gd name="connsiteY2" fmla="*/ 1237355 h 1237355"/>
                    <a:gd name="connsiteX3" fmla="*/ 0 w 2486029"/>
                    <a:gd name="connsiteY3" fmla="*/ 1237355 h 1237355"/>
                    <a:gd name="connsiteX4" fmla="*/ 0 w 2486029"/>
                    <a:gd name="connsiteY4" fmla="*/ 0 h 1237355"/>
                    <a:gd name="connsiteX0" fmla="*/ 0 w 2486029"/>
                    <a:gd name="connsiteY0" fmla="*/ 10757 h 1248112"/>
                    <a:gd name="connsiteX1" fmla="*/ 1550114 w 2486029"/>
                    <a:gd name="connsiteY1" fmla="*/ 0 h 1248112"/>
                    <a:gd name="connsiteX2" fmla="*/ 2486029 w 2486029"/>
                    <a:gd name="connsiteY2" fmla="*/ 1248112 h 1248112"/>
                    <a:gd name="connsiteX3" fmla="*/ 0 w 2486029"/>
                    <a:gd name="connsiteY3" fmla="*/ 1248112 h 1248112"/>
                    <a:gd name="connsiteX4" fmla="*/ 0 w 2486029"/>
                    <a:gd name="connsiteY4" fmla="*/ 10757 h 1248112"/>
                    <a:gd name="connsiteX0" fmla="*/ 0 w 2486029"/>
                    <a:gd name="connsiteY0" fmla="*/ 0 h 1237355"/>
                    <a:gd name="connsiteX1" fmla="*/ 1547733 w 2486029"/>
                    <a:gd name="connsiteY1" fmla="*/ 5911 h 1237355"/>
                    <a:gd name="connsiteX2" fmla="*/ 2486029 w 2486029"/>
                    <a:gd name="connsiteY2" fmla="*/ 1237355 h 1237355"/>
                    <a:gd name="connsiteX3" fmla="*/ 0 w 2486029"/>
                    <a:gd name="connsiteY3" fmla="*/ 1237355 h 1237355"/>
                    <a:gd name="connsiteX4" fmla="*/ 0 w 2486029"/>
                    <a:gd name="connsiteY4" fmla="*/ 0 h 1237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86029" h="1237355">
                      <a:moveTo>
                        <a:pt x="0" y="0"/>
                      </a:moveTo>
                      <a:lnTo>
                        <a:pt x="1547733" y="5911"/>
                      </a:lnTo>
                      <a:lnTo>
                        <a:pt x="2486029" y="1237355"/>
                      </a:lnTo>
                      <a:lnTo>
                        <a:pt x="0" y="12373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93000">
                      <a:schemeClr val="bg1"/>
                    </a:gs>
                    <a:gs pos="0">
                      <a:schemeClr val="bg1">
                        <a:lumMod val="65000"/>
                      </a:schemeClr>
                    </a:gs>
                    <a:gs pos="50000">
                      <a:schemeClr val="bg1">
                        <a:lumMod val="65000"/>
                        <a:tint val="44500"/>
                        <a:satMod val="16000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0FD38646-CEF6-82BF-CB61-237A9EE315CB}"/>
                    </a:ext>
                  </a:extLst>
                </p:cNvPr>
                <p:cNvSpPr/>
                <p:nvPr/>
              </p:nvSpPr>
              <p:spPr>
                <a:xfrm>
                  <a:off x="1285089" y="772006"/>
                  <a:ext cx="807200" cy="644313"/>
                </a:xfrm>
                <a:prstGeom prst="rect">
                  <a:avLst/>
                </a:pr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Black" panose="020B0A04020102020204" pitchFamily="34" charset="0"/>
                    </a:rPr>
                    <a:t>9</a:t>
                  </a:r>
                  <a:endParaRPr lang="en-US" sz="28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128" name="Pentagon 27">
                  <a:extLst>
                    <a:ext uri="{FF2B5EF4-FFF2-40B4-BE49-F238E27FC236}">
                      <a16:creationId xmlns:a16="http://schemas.microsoft.com/office/drawing/2014/main" id="{9F800781-007F-757D-119A-71676CF3C288}"/>
                    </a:ext>
                  </a:extLst>
                </p:cNvPr>
                <p:cNvSpPr/>
                <p:nvPr/>
              </p:nvSpPr>
              <p:spPr>
                <a:xfrm>
                  <a:off x="2637779" y="1028810"/>
                  <a:ext cx="6327058" cy="640502"/>
                </a:xfrm>
                <a:prstGeom prst="homePlate">
                  <a:avLst>
                    <a:gd name="adj" fmla="val 41466"/>
                  </a:avLst>
                </a:pr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0" rIns="182880" rtlCol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ZA" sz="2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endParaRPr>
                </a:p>
              </p:txBody>
            </p:sp>
            <p:sp>
              <p:nvSpPr>
                <p:cNvPr id="129" name="Parallelogram 128">
                  <a:extLst>
                    <a:ext uri="{FF2B5EF4-FFF2-40B4-BE49-F238E27FC236}">
                      <a16:creationId xmlns:a16="http://schemas.microsoft.com/office/drawing/2014/main" id="{A73E76FD-C828-A9A9-A24A-23BD0F1148FB}"/>
                    </a:ext>
                  </a:extLst>
                </p:cNvPr>
                <p:cNvSpPr/>
                <p:nvPr/>
              </p:nvSpPr>
              <p:spPr>
                <a:xfrm rot="16200000">
                  <a:off x="1938077" y="926220"/>
                  <a:ext cx="892884" cy="584456"/>
                </a:xfrm>
                <a:prstGeom prst="parallelogram">
                  <a:avLst>
                    <a:gd name="adj" fmla="val 42330"/>
                  </a:avLst>
                </a:prstGeom>
                <a:solidFill>
                  <a:srgbClr val="2661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02EB3283-985B-7F96-02F4-64174B31AACA}"/>
                  </a:ext>
                </a:extLst>
              </p:cNvPr>
              <p:cNvSpPr txBox="1"/>
              <p:nvPr/>
            </p:nvSpPr>
            <p:spPr>
              <a:xfrm>
                <a:off x="5282616" y="5095930"/>
                <a:ext cx="4666292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rPr>
                  <a:t>Financial Review</a:t>
                </a:r>
                <a:endParaRPr lang="en-ZA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7ADBDA2D-9A05-267B-F160-7FF9D3FAF60A}"/>
                </a:ext>
              </a:extLst>
            </p:cNvPr>
            <p:cNvGrpSpPr/>
            <p:nvPr/>
          </p:nvGrpSpPr>
          <p:grpSpPr>
            <a:xfrm>
              <a:off x="3627838" y="5509313"/>
              <a:ext cx="7208132" cy="717805"/>
              <a:chOff x="1011218" y="772005"/>
              <a:chExt cx="7953619" cy="897307"/>
            </a:xfrm>
          </p:grpSpPr>
          <p:sp>
            <p:nvSpPr>
              <p:cNvPr id="120" name="Rectangle 5">
                <a:extLst>
                  <a:ext uri="{FF2B5EF4-FFF2-40B4-BE49-F238E27FC236}">
                    <a16:creationId xmlns:a16="http://schemas.microsoft.com/office/drawing/2014/main" id="{650375DC-CE9E-289B-9F01-BEEAAF658A5D}"/>
                  </a:ext>
                </a:extLst>
              </p:cNvPr>
              <p:cNvSpPr/>
              <p:nvPr/>
            </p:nvSpPr>
            <p:spPr>
              <a:xfrm>
                <a:off x="1011218" y="772005"/>
                <a:ext cx="1665528" cy="892885"/>
              </a:xfrm>
              <a:custGeom>
                <a:avLst/>
                <a:gdLst>
                  <a:gd name="connsiteX0" fmla="*/ 0 w 2486029"/>
                  <a:gd name="connsiteY0" fmla="*/ 0 h 1237355"/>
                  <a:gd name="connsiteX1" fmla="*/ 2486029 w 2486029"/>
                  <a:gd name="connsiteY1" fmla="*/ 0 h 1237355"/>
                  <a:gd name="connsiteX2" fmla="*/ 2486029 w 2486029"/>
                  <a:gd name="connsiteY2" fmla="*/ 1237355 h 1237355"/>
                  <a:gd name="connsiteX3" fmla="*/ 0 w 2486029"/>
                  <a:gd name="connsiteY3" fmla="*/ 1237355 h 1237355"/>
                  <a:gd name="connsiteX4" fmla="*/ 0 w 2486029"/>
                  <a:gd name="connsiteY4" fmla="*/ 0 h 1237355"/>
                  <a:gd name="connsiteX0" fmla="*/ 0 w 2486029"/>
                  <a:gd name="connsiteY0" fmla="*/ 10757 h 1248112"/>
                  <a:gd name="connsiteX1" fmla="*/ 1550114 w 2486029"/>
                  <a:gd name="connsiteY1" fmla="*/ 0 h 1248112"/>
                  <a:gd name="connsiteX2" fmla="*/ 2486029 w 2486029"/>
                  <a:gd name="connsiteY2" fmla="*/ 1248112 h 1248112"/>
                  <a:gd name="connsiteX3" fmla="*/ 0 w 2486029"/>
                  <a:gd name="connsiteY3" fmla="*/ 1248112 h 1248112"/>
                  <a:gd name="connsiteX4" fmla="*/ 0 w 2486029"/>
                  <a:gd name="connsiteY4" fmla="*/ 10757 h 1248112"/>
                  <a:gd name="connsiteX0" fmla="*/ 0 w 2486029"/>
                  <a:gd name="connsiteY0" fmla="*/ 0 h 1237355"/>
                  <a:gd name="connsiteX1" fmla="*/ 1547733 w 2486029"/>
                  <a:gd name="connsiteY1" fmla="*/ 5911 h 1237355"/>
                  <a:gd name="connsiteX2" fmla="*/ 2486029 w 2486029"/>
                  <a:gd name="connsiteY2" fmla="*/ 1237355 h 1237355"/>
                  <a:gd name="connsiteX3" fmla="*/ 0 w 2486029"/>
                  <a:gd name="connsiteY3" fmla="*/ 1237355 h 1237355"/>
                  <a:gd name="connsiteX4" fmla="*/ 0 w 2486029"/>
                  <a:gd name="connsiteY4" fmla="*/ 0 h 1237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9" h="1237355">
                    <a:moveTo>
                      <a:pt x="0" y="0"/>
                    </a:moveTo>
                    <a:lnTo>
                      <a:pt x="1547733" y="5911"/>
                    </a:lnTo>
                    <a:lnTo>
                      <a:pt x="2486029" y="1237355"/>
                    </a:lnTo>
                    <a:lnTo>
                      <a:pt x="0" y="1237355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3000">
                    <a:schemeClr val="bg1"/>
                  </a:gs>
                  <a:gs pos="0">
                    <a:schemeClr val="bg1">
                      <a:lumMod val="65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FBE33FE8-5844-4F2E-08FA-A78B569D2069}"/>
                  </a:ext>
                </a:extLst>
              </p:cNvPr>
              <p:cNvSpPr/>
              <p:nvPr/>
            </p:nvSpPr>
            <p:spPr>
              <a:xfrm>
                <a:off x="1285089" y="772006"/>
                <a:ext cx="807200" cy="64431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</a:rPr>
                  <a:t>10</a:t>
                </a:r>
                <a:endParaRPr lang="en-US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122" name="Pentagon 27">
                <a:extLst>
                  <a:ext uri="{FF2B5EF4-FFF2-40B4-BE49-F238E27FC236}">
                    <a16:creationId xmlns:a16="http://schemas.microsoft.com/office/drawing/2014/main" id="{9301AA0A-A301-1769-B06E-AEC3BE1D481F}"/>
                  </a:ext>
                </a:extLst>
              </p:cNvPr>
              <p:cNvSpPr/>
              <p:nvPr/>
            </p:nvSpPr>
            <p:spPr>
              <a:xfrm>
                <a:off x="2637779" y="1028810"/>
                <a:ext cx="6327058" cy="640502"/>
              </a:xfrm>
              <a:prstGeom prst="homePlate">
                <a:avLst>
                  <a:gd name="adj" fmla="val 41466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rIns="182880" rtlCol="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rPr>
                  <a:t>Organisation Focus</a:t>
                </a:r>
                <a:endParaRPr lang="en-ZA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123" name="Parallelogram 122">
                <a:extLst>
                  <a:ext uri="{FF2B5EF4-FFF2-40B4-BE49-F238E27FC236}">
                    <a16:creationId xmlns:a16="http://schemas.microsoft.com/office/drawing/2014/main" id="{D4470CDB-53D3-C04B-96A3-51DA0FCF332D}"/>
                  </a:ext>
                </a:extLst>
              </p:cNvPr>
              <p:cNvSpPr/>
              <p:nvPr/>
            </p:nvSpPr>
            <p:spPr>
              <a:xfrm rot="16200000">
                <a:off x="1938077" y="926220"/>
                <a:ext cx="892884" cy="584456"/>
              </a:xfrm>
              <a:prstGeom prst="parallelogram">
                <a:avLst>
                  <a:gd name="adj" fmla="val 42330"/>
                </a:avLst>
              </a:prstGeom>
              <a:solidFill>
                <a:srgbClr val="7395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2299BA0-5837-2340-0E5D-48B207C76813}"/>
                </a:ext>
              </a:extLst>
            </p:cNvPr>
            <p:cNvGrpSpPr/>
            <p:nvPr/>
          </p:nvGrpSpPr>
          <p:grpSpPr>
            <a:xfrm>
              <a:off x="3627838" y="6136328"/>
              <a:ext cx="7208132" cy="717805"/>
              <a:chOff x="1011218" y="772005"/>
              <a:chExt cx="7953619" cy="897307"/>
            </a:xfrm>
          </p:grpSpPr>
          <p:sp>
            <p:nvSpPr>
              <p:cNvPr id="116" name="Rectangle 5">
                <a:extLst>
                  <a:ext uri="{FF2B5EF4-FFF2-40B4-BE49-F238E27FC236}">
                    <a16:creationId xmlns:a16="http://schemas.microsoft.com/office/drawing/2014/main" id="{F0A3E80F-064A-4DD9-56C1-CEF7B079C175}"/>
                  </a:ext>
                </a:extLst>
              </p:cNvPr>
              <p:cNvSpPr/>
              <p:nvPr/>
            </p:nvSpPr>
            <p:spPr>
              <a:xfrm>
                <a:off x="1011218" y="772005"/>
                <a:ext cx="1665528" cy="892885"/>
              </a:xfrm>
              <a:custGeom>
                <a:avLst/>
                <a:gdLst>
                  <a:gd name="connsiteX0" fmla="*/ 0 w 2486029"/>
                  <a:gd name="connsiteY0" fmla="*/ 0 h 1237355"/>
                  <a:gd name="connsiteX1" fmla="*/ 2486029 w 2486029"/>
                  <a:gd name="connsiteY1" fmla="*/ 0 h 1237355"/>
                  <a:gd name="connsiteX2" fmla="*/ 2486029 w 2486029"/>
                  <a:gd name="connsiteY2" fmla="*/ 1237355 h 1237355"/>
                  <a:gd name="connsiteX3" fmla="*/ 0 w 2486029"/>
                  <a:gd name="connsiteY3" fmla="*/ 1237355 h 1237355"/>
                  <a:gd name="connsiteX4" fmla="*/ 0 w 2486029"/>
                  <a:gd name="connsiteY4" fmla="*/ 0 h 1237355"/>
                  <a:gd name="connsiteX0" fmla="*/ 0 w 2486029"/>
                  <a:gd name="connsiteY0" fmla="*/ 10757 h 1248112"/>
                  <a:gd name="connsiteX1" fmla="*/ 1550114 w 2486029"/>
                  <a:gd name="connsiteY1" fmla="*/ 0 h 1248112"/>
                  <a:gd name="connsiteX2" fmla="*/ 2486029 w 2486029"/>
                  <a:gd name="connsiteY2" fmla="*/ 1248112 h 1248112"/>
                  <a:gd name="connsiteX3" fmla="*/ 0 w 2486029"/>
                  <a:gd name="connsiteY3" fmla="*/ 1248112 h 1248112"/>
                  <a:gd name="connsiteX4" fmla="*/ 0 w 2486029"/>
                  <a:gd name="connsiteY4" fmla="*/ 10757 h 1248112"/>
                  <a:gd name="connsiteX0" fmla="*/ 0 w 2486029"/>
                  <a:gd name="connsiteY0" fmla="*/ 0 h 1237355"/>
                  <a:gd name="connsiteX1" fmla="*/ 1547733 w 2486029"/>
                  <a:gd name="connsiteY1" fmla="*/ 5911 h 1237355"/>
                  <a:gd name="connsiteX2" fmla="*/ 2486029 w 2486029"/>
                  <a:gd name="connsiteY2" fmla="*/ 1237355 h 1237355"/>
                  <a:gd name="connsiteX3" fmla="*/ 0 w 2486029"/>
                  <a:gd name="connsiteY3" fmla="*/ 1237355 h 1237355"/>
                  <a:gd name="connsiteX4" fmla="*/ 0 w 2486029"/>
                  <a:gd name="connsiteY4" fmla="*/ 0 h 1237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9" h="1237355">
                    <a:moveTo>
                      <a:pt x="0" y="0"/>
                    </a:moveTo>
                    <a:lnTo>
                      <a:pt x="1547733" y="5911"/>
                    </a:lnTo>
                    <a:lnTo>
                      <a:pt x="2486029" y="1237355"/>
                    </a:lnTo>
                    <a:lnTo>
                      <a:pt x="0" y="1237355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3000">
                    <a:schemeClr val="bg1"/>
                  </a:gs>
                  <a:gs pos="0">
                    <a:schemeClr val="bg1">
                      <a:lumMod val="65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9B5C02B4-342E-1AA1-CB3B-C0697F9E12AA}"/>
                  </a:ext>
                </a:extLst>
              </p:cNvPr>
              <p:cNvSpPr/>
              <p:nvPr/>
            </p:nvSpPr>
            <p:spPr>
              <a:xfrm>
                <a:off x="1285089" y="772006"/>
                <a:ext cx="807200" cy="644313"/>
              </a:xfrm>
              <a:prstGeom prst="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</a:rPr>
                  <a:t>11</a:t>
                </a:r>
                <a:endParaRPr lang="en-US" sz="2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118" name="Pentagon 27">
                <a:extLst>
                  <a:ext uri="{FF2B5EF4-FFF2-40B4-BE49-F238E27FC236}">
                    <a16:creationId xmlns:a16="http://schemas.microsoft.com/office/drawing/2014/main" id="{4B7D6A12-7891-B25E-C735-B6DD28FCD426}"/>
                  </a:ext>
                </a:extLst>
              </p:cNvPr>
              <p:cNvSpPr/>
              <p:nvPr/>
            </p:nvSpPr>
            <p:spPr>
              <a:xfrm>
                <a:off x="2637779" y="1028810"/>
                <a:ext cx="6327058" cy="640502"/>
              </a:xfrm>
              <a:prstGeom prst="homePlate">
                <a:avLst>
                  <a:gd name="adj" fmla="val 41466"/>
                </a:avLst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rIns="182880" rtlCol="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rPr>
                  <a:t>Key Celebrations / The Road Ahead</a:t>
                </a:r>
                <a:endParaRPr lang="en-ZA" sz="2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119" name="Parallelogram 118">
                <a:extLst>
                  <a:ext uri="{FF2B5EF4-FFF2-40B4-BE49-F238E27FC236}">
                    <a16:creationId xmlns:a16="http://schemas.microsoft.com/office/drawing/2014/main" id="{3B4BFFF2-B95D-614E-8B63-0288603BA163}"/>
                  </a:ext>
                </a:extLst>
              </p:cNvPr>
              <p:cNvSpPr/>
              <p:nvPr/>
            </p:nvSpPr>
            <p:spPr>
              <a:xfrm rot="16200000">
                <a:off x="1938077" y="926220"/>
                <a:ext cx="892884" cy="584456"/>
              </a:xfrm>
              <a:prstGeom prst="parallelogram">
                <a:avLst>
                  <a:gd name="adj" fmla="val 42330"/>
                </a:avLst>
              </a:prstGeom>
              <a:solidFill>
                <a:srgbClr val="2661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pic>
        <p:nvPicPr>
          <p:cNvPr id="5" name="Picture 4" descr="A picture containing text, satellite&#10;&#10;Description automatically generated">
            <a:extLst>
              <a:ext uri="{FF2B5EF4-FFF2-40B4-BE49-F238E27FC236}">
                <a16:creationId xmlns:a16="http://schemas.microsoft.com/office/drawing/2014/main" id="{6AC0B289-712C-C447-550E-5BBAC9849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03" y="1828880"/>
            <a:ext cx="2462965" cy="300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93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815205" y="310744"/>
            <a:ext cx="10363200" cy="8683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EMPLOYMENT AND VACANCIES PER PROGRAMME</a:t>
            </a:r>
            <a:endParaRPr lang="en-ZA" sz="3600" b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A43C9-1019-EE66-8636-F22FD5F41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3B5E80F-C0C1-85D0-0397-D54F01D79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232227"/>
              </p:ext>
            </p:extLst>
          </p:nvPr>
        </p:nvGraphicFramePr>
        <p:xfrm>
          <a:off x="914400" y="1674538"/>
          <a:ext cx="10164810" cy="2821508"/>
        </p:xfrm>
        <a:graphic>
          <a:graphicData uri="http://schemas.openxmlformats.org/drawingml/2006/table">
            <a:tbl>
              <a:tblPr firstRow="1" firstCol="1" bandRow="1"/>
              <a:tblGrid>
                <a:gridCol w="2280066">
                  <a:extLst>
                    <a:ext uri="{9D8B030D-6E8A-4147-A177-3AD203B41FA5}">
                      <a16:colId xmlns:a16="http://schemas.microsoft.com/office/drawing/2014/main" val="727469520"/>
                    </a:ext>
                  </a:extLst>
                </a:gridCol>
                <a:gridCol w="1485577">
                  <a:extLst>
                    <a:ext uri="{9D8B030D-6E8A-4147-A177-3AD203B41FA5}">
                      <a16:colId xmlns:a16="http://schemas.microsoft.com/office/drawing/2014/main" val="2911987814"/>
                    </a:ext>
                  </a:extLst>
                </a:gridCol>
                <a:gridCol w="1625906">
                  <a:extLst>
                    <a:ext uri="{9D8B030D-6E8A-4147-A177-3AD203B41FA5}">
                      <a16:colId xmlns:a16="http://schemas.microsoft.com/office/drawing/2014/main" val="1239401381"/>
                    </a:ext>
                  </a:extLst>
                </a:gridCol>
                <a:gridCol w="1846420">
                  <a:extLst>
                    <a:ext uri="{9D8B030D-6E8A-4147-A177-3AD203B41FA5}">
                      <a16:colId xmlns:a16="http://schemas.microsoft.com/office/drawing/2014/main" val="2648507679"/>
                    </a:ext>
                  </a:extLst>
                </a:gridCol>
                <a:gridCol w="1491908">
                  <a:extLst>
                    <a:ext uri="{9D8B030D-6E8A-4147-A177-3AD203B41FA5}">
                      <a16:colId xmlns:a16="http://schemas.microsoft.com/office/drawing/2014/main" val="4120933908"/>
                    </a:ext>
                  </a:extLst>
                </a:gridCol>
                <a:gridCol w="1434933">
                  <a:extLst>
                    <a:ext uri="{9D8B030D-6E8A-4147-A177-3AD203B41FA5}">
                      <a16:colId xmlns:a16="http://schemas.microsoft.com/office/drawing/2014/main" val="2736591082"/>
                    </a:ext>
                  </a:extLst>
                </a:gridCol>
              </a:tblGrid>
              <a:tr h="6837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Programme 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2021/22 No. of employees 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2022/23 Approved Posts 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2022/23 No. of Employees 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2022/23 Vacancies 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of Vacancies 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198405"/>
                  </a:ext>
                </a:extLst>
              </a:tr>
              <a:tr h="3076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Administration 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68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4%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5682834"/>
                  </a:ext>
                </a:extLst>
              </a:tr>
              <a:tr h="366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Earth Observation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26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40%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132735"/>
                  </a:ext>
                </a:extLst>
              </a:tr>
              <a:tr h="366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Space Science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65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12%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5602233"/>
                  </a:ext>
                </a:extLst>
              </a:tr>
              <a:tr h="3655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Space Operations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46 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13%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1669483"/>
                  </a:ext>
                </a:extLst>
              </a:tr>
              <a:tr h="36558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Space Engineering</a:t>
                      </a: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33%</a:t>
                      </a: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111149"/>
                  </a:ext>
                </a:extLst>
              </a:tr>
              <a:tr h="3655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203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243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210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Z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16%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0" marT="419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27021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AEE240C-C0CD-FDEB-0B8C-631C3D3274F6}"/>
              </a:ext>
            </a:extLst>
          </p:cNvPr>
          <p:cNvSpPr txBox="1"/>
          <p:nvPr/>
        </p:nvSpPr>
        <p:spPr>
          <a:xfrm>
            <a:off x="1045029" y="4859383"/>
            <a:ext cx="10485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above table reflects the vacancy rate as a percentage of approved and funded positions. </a:t>
            </a:r>
            <a:r>
              <a:rPr lang="en-ZA" dirty="0"/>
              <a:t>Budget constraints remain a reality in terms of filling vacancies in accordance with programme capacitation plans.  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84129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ADCB5-B71C-DB8E-3EBD-016A23C73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55245"/>
            <a:ext cx="10515600" cy="467995"/>
          </a:xfrm>
        </p:spPr>
        <p:txBody>
          <a:bodyPr>
            <a:normAutofit fontScale="90000"/>
          </a:bodyPr>
          <a:lstStyle/>
          <a:p>
            <a:pPr algn="ctr"/>
            <a:r>
              <a:rPr lang="en-ZA" sz="3200" b="1" dirty="0">
                <a:solidFill>
                  <a:srgbClr val="002060"/>
                </a:solidFill>
              </a:rPr>
              <a:t>EMPLOYEE INFORMATION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5CE583-9092-1977-DC87-B46F14BEB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100-000009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5654778"/>
              </p:ext>
            </p:extLst>
          </p:nvPr>
        </p:nvGraphicFramePr>
        <p:xfrm>
          <a:off x="1695450" y="869950"/>
          <a:ext cx="8801100" cy="511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1880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3EDFBA09-79D5-C3B8-4662-E5C52E2D05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4104" b="14190"/>
          <a:stretch/>
        </p:blipFill>
        <p:spPr>
          <a:xfrm>
            <a:off x="0" y="0"/>
            <a:ext cx="12192000" cy="560339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7C58E51-BA06-3B59-2C63-54DD15A97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" y="2588099"/>
            <a:ext cx="11856720" cy="285273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 OVERVIEW</a:t>
            </a:r>
            <a:endParaRPr lang="en-ZA" sz="390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2608CA-4691-61F2-6A0D-7B2CBD3F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70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Title 2"/>
          <p:cNvSpPr>
            <a:spLocks noGrp="1"/>
          </p:cNvSpPr>
          <p:nvPr>
            <p:ph type="title" idx="4294967295"/>
          </p:nvPr>
        </p:nvSpPr>
        <p:spPr>
          <a:xfrm>
            <a:off x="591266" y="265113"/>
            <a:ext cx="10877006" cy="715962"/>
          </a:xfrm>
        </p:spPr>
        <p:txBody>
          <a:bodyPr>
            <a:normAutofit/>
          </a:bodyPr>
          <a:lstStyle/>
          <a:p>
            <a:pPr algn="ctr"/>
            <a:r>
              <a:rPr lang="en-ZA" sz="3200" b="1">
                <a:solidFill>
                  <a:srgbClr val="002060"/>
                </a:solidFill>
                <a:cs typeface="Arial" charset="0"/>
              </a:rPr>
              <a:t>MTEF OVERVIEW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30D082C-3A0F-E949-8339-F770D450E8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1706870"/>
              </p:ext>
            </p:extLst>
          </p:nvPr>
        </p:nvGraphicFramePr>
        <p:xfrm>
          <a:off x="250248" y="1616556"/>
          <a:ext cx="5373656" cy="3154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F6135C6-9AD8-6E19-B459-0E977C4320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3169611"/>
              </p:ext>
            </p:extLst>
          </p:nvPr>
        </p:nvGraphicFramePr>
        <p:xfrm>
          <a:off x="6791908" y="2841210"/>
          <a:ext cx="4544497" cy="296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F508D-8B8D-0B01-9513-DB67C955121B}"/>
              </a:ext>
            </a:extLst>
          </p:cNvPr>
          <p:cNvSpPr txBox="1">
            <a:spLocks/>
          </p:cNvSpPr>
          <p:nvPr/>
        </p:nvSpPr>
        <p:spPr>
          <a:xfrm>
            <a:off x="10803466" y="6492875"/>
            <a:ext cx="7789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CF537A-89A3-A14E-B3C6-663F5D2C12C4}" type="slidenum">
              <a:rPr lang="en-US" sz="1400" smtClean="0">
                <a:solidFill>
                  <a:schemeClr val="bg2">
                    <a:lumMod val="75000"/>
                  </a:schemeClr>
                </a:solidFill>
              </a:rPr>
              <a:pPr/>
              <a:t>23</a:t>
            </a:fld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78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635773-5347-3136-48E0-01DD80343EE3}"/>
              </a:ext>
            </a:extLst>
          </p:cNvPr>
          <p:cNvSpPr txBox="1">
            <a:spLocks/>
          </p:cNvSpPr>
          <p:nvPr/>
        </p:nvSpPr>
        <p:spPr>
          <a:xfrm>
            <a:off x="10816029" y="6410324"/>
            <a:ext cx="7789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CF537A-89A3-A14E-B3C6-663F5D2C12C4}" type="slidenum">
              <a:rPr lang="en-US" sz="1400" smtClean="0">
                <a:solidFill>
                  <a:schemeClr val="bg2">
                    <a:lumMod val="75000"/>
                  </a:schemeClr>
                </a:solidFill>
              </a:rPr>
              <a:pPr/>
              <a:t>24</a:t>
            </a:fld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AE48A2D2-DB1C-AC43-FE39-D42658ED5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119774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129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414463"/>
            <a:ext cx="8534400" cy="5014912"/>
          </a:xfrm>
        </p:spPr>
        <p:txBody>
          <a:bodyPr/>
          <a:lstStyle/>
          <a:p>
            <a:pPr marL="457200" lvl="1" indent="0">
              <a:buNone/>
            </a:pPr>
            <a:endParaRPr lang="en-ZA"/>
          </a:p>
          <a:p>
            <a:pPr lvl="1"/>
            <a:endParaRPr lang="en-ZA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1" y="471488"/>
            <a:ext cx="11878491" cy="658812"/>
          </a:xfrm>
        </p:spPr>
        <p:txBody>
          <a:bodyPr>
            <a:normAutofit/>
          </a:bodyPr>
          <a:lstStyle/>
          <a:p>
            <a:pPr algn="ctr"/>
            <a:r>
              <a:rPr lang="en-ZA" sz="3200" b="1">
                <a:solidFill>
                  <a:srgbClr val="002060"/>
                </a:solidFill>
              </a:rPr>
              <a:t>MTEF PROGRAMME BUDGET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680B132-56F7-81BA-2C3F-28F5191915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0509555"/>
              </p:ext>
            </p:extLst>
          </p:nvPr>
        </p:nvGraphicFramePr>
        <p:xfrm>
          <a:off x="1188720" y="1261872"/>
          <a:ext cx="9564624" cy="4325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8C8944D-F4C2-91F7-D72B-283C3906F8B9}"/>
              </a:ext>
            </a:extLst>
          </p:cNvPr>
          <p:cNvSpPr txBox="1">
            <a:spLocks/>
          </p:cNvSpPr>
          <p:nvPr/>
        </p:nvSpPr>
        <p:spPr>
          <a:xfrm>
            <a:off x="10753344" y="6431218"/>
            <a:ext cx="7789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CF537A-89A3-A14E-B3C6-663F5D2C12C4}" type="slidenum">
              <a:rPr lang="en-US" sz="1400" smtClean="0">
                <a:solidFill>
                  <a:schemeClr val="bg2">
                    <a:lumMod val="75000"/>
                  </a:schemeClr>
                </a:solidFill>
              </a:rPr>
              <a:pPr/>
              <a:t>25</a:t>
            </a:fld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061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Title 2"/>
          <p:cNvSpPr>
            <a:spLocks noGrp="1"/>
          </p:cNvSpPr>
          <p:nvPr>
            <p:ph type="title" idx="4294967295"/>
          </p:nvPr>
        </p:nvSpPr>
        <p:spPr>
          <a:xfrm>
            <a:off x="78376" y="183310"/>
            <a:ext cx="12113623" cy="715963"/>
          </a:xfrm>
        </p:spPr>
        <p:txBody>
          <a:bodyPr>
            <a:normAutofit/>
          </a:bodyPr>
          <a:lstStyle/>
          <a:p>
            <a:pPr algn="ctr"/>
            <a:r>
              <a:rPr lang="en-ZA" sz="3200" b="1">
                <a:solidFill>
                  <a:srgbClr val="002060"/>
                </a:solidFill>
                <a:cs typeface="Arial" charset="0"/>
              </a:rPr>
              <a:t>MTEF: EXPENDITURE ESTIMATES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2133600"/>
            <a:ext cx="11379200" cy="4359275"/>
          </a:xfrm>
        </p:spPr>
        <p:txBody>
          <a:bodyPr/>
          <a:lstStyle/>
          <a:p>
            <a:pPr marL="0" indent="0">
              <a:buNone/>
            </a:pPr>
            <a:endParaRPr lang="en-ZA"/>
          </a:p>
          <a:p>
            <a:pPr marL="0" indent="0">
              <a:buNone/>
            </a:pPr>
            <a:endParaRPr lang="en-ZA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224FC7E-7AC0-99C0-A88B-890B8309C6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870501"/>
              </p:ext>
            </p:extLst>
          </p:nvPr>
        </p:nvGraphicFramePr>
        <p:xfrm>
          <a:off x="877824" y="1069848"/>
          <a:ext cx="10071608" cy="4581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FFEE946-B9FA-A7B7-EDA8-CFE98210958C}"/>
              </a:ext>
            </a:extLst>
          </p:cNvPr>
          <p:cNvSpPr txBox="1">
            <a:spLocks/>
          </p:cNvSpPr>
          <p:nvPr/>
        </p:nvSpPr>
        <p:spPr>
          <a:xfrm>
            <a:off x="10748843" y="6402364"/>
            <a:ext cx="7789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CF537A-89A3-A14E-B3C6-663F5D2C12C4}" type="slidenum">
              <a:rPr lang="en-US" sz="1400" smtClean="0">
                <a:solidFill>
                  <a:schemeClr val="bg2">
                    <a:lumMod val="75000"/>
                  </a:schemeClr>
                </a:solidFill>
              </a:rPr>
              <a:pPr/>
              <a:t>26</a:t>
            </a:fld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41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70000" y="882947"/>
            <a:ext cx="9916160" cy="4731469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1300" b="1" dirty="0"/>
              <a:t>MTEF allocation: </a:t>
            </a:r>
          </a:p>
          <a:p>
            <a:pPr lvl="1"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1300" dirty="0"/>
              <a:t>the Parliamentary Grant baseline is expected to increase by 0.4% in 2023/24 and 4% p.a. thereafter;</a:t>
            </a:r>
          </a:p>
          <a:p>
            <a:pPr lvl="1"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1300" dirty="0"/>
              <a:t>in addition, the PG baseline funding will include SIH funding of R775m and R434m in 2023/24 and 2024/25 respectively; and</a:t>
            </a:r>
          </a:p>
          <a:p>
            <a:pPr lvl="1"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1300" dirty="0"/>
              <a:t>ring-fenced allocations totaling R68.3m are indicated over the MTEF period.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1300" b="1" dirty="0">
                <a:ea typeface="ＭＳ Ｐゴシック"/>
              </a:rPr>
              <a:t>Revenue Sources</a:t>
            </a:r>
            <a:r>
              <a:rPr lang="en-US" sz="1300" dirty="0">
                <a:ea typeface="ＭＳ Ｐゴシック"/>
              </a:rPr>
              <a:t>: </a:t>
            </a:r>
          </a:p>
          <a:p>
            <a:pPr lvl="1"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1300" dirty="0"/>
              <a:t>overall, revenue from exchange transactions </a:t>
            </a:r>
            <a:r>
              <a:rPr lang="en-US" sz="1300" dirty="0">
                <a:ea typeface="ＭＳ Ｐゴシック"/>
              </a:rPr>
              <a:t>is expected to increase from R88m in 2022/23 to R247m by 2025/26 owing to the inclusion of SIH revenue;</a:t>
            </a:r>
          </a:p>
          <a:p>
            <a:pPr lvl="2"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1300" dirty="0"/>
              <a:t>the increase is mostly noticeable in Public Sector revenue that increases from R22.7m to R160m due to SIH over the same period;</a:t>
            </a:r>
          </a:p>
          <a:p>
            <a:pPr lvl="2"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1300" dirty="0"/>
              <a:t>private sector income is estimated at R6.5m in 2023/24 and will increase by c. 4.5% p.a. thereafter; and</a:t>
            </a:r>
          </a:p>
          <a:p>
            <a:pPr lvl="2"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1300" dirty="0"/>
              <a:t>foreign income is estimated at R61.8m in 2023/24 and will increase by c. 4.5% p.a. thereafter.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1300" b="1" dirty="0">
                <a:ea typeface="ＭＳ Ｐゴシック"/>
              </a:rPr>
              <a:t>Grant funding: </a:t>
            </a:r>
          </a:p>
          <a:p>
            <a:pPr lvl="1"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1300" dirty="0">
                <a:ea typeface="ＭＳ Ｐゴシック"/>
              </a:rPr>
              <a:t>ring fenced grant income is expected to decrease from R203m in 2022/23 to R98m in 2023/24 as related projects come to an end;  </a:t>
            </a:r>
          </a:p>
          <a:p>
            <a:pPr lvl="1"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1300" dirty="0">
                <a:ea typeface="ＭＳ Ｐゴシック"/>
              </a:rPr>
              <a:t>the lack of operational funding to sustain infrastructure after the development, remains a perennial challenge.</a:t>
            </a:r>
            <a:endParaRPr lang="en-US" sz="1300" dirty="0"/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1300" b="1" dirty="0">
                <a:ea typeface="ＭＳ Ｐゴシック"/>
              </a:rPr>
              <a:t>Expenditure: </a:t>
            </a:r>
          </a:p>
          <a:p>
            <a:pPr lvl="1"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1300" dirty="0">
                <a:ea typeface="ＭＳ Ｐゴシック"/>
              </a:rPr>
              <a:t>employee costs increase significantly in 2024/25 due to SIH and are expected to average R241m over the MTEF period;</a:t>
            </a:r>
          </a:p>
          <a:p>
            <a:pPr lvl="1"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1300" dirty="0">
                <a:ea typeface="ＭＳ Ｐゴシック"/>
              </a:rPr>
              <a:t>operating expenditure is expected to average R211m over the MTEF period, including SIH related items; and</a:t>
            </a:r>
          </a:p>
          <a:p>
            <a:pPr lvl="1"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1300" dirty="0">
                <a:ea typeface="ＭＳ Ｐゴシック"/>
              </a:rPr>
              <a:t>capital expenditure peaks at R758m in 2023/24 and reduces to R406m and R29m in the outer years as SIH construction is completed</a:t>
            </a:r>
            <a:endParaRPr lang="en-US" sz="1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0000" y="102935"/>
            <a:ext cx="9824720" cy="868362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cs typeface="Arial" charset="0"/>
              </a:rPr>
              <a:t>FINANCIAL</a:t>
            </a:r>
            <a:r>
              <a:rPr lang="en-US" sz="3200" b="1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cs typeface="Arial" charset="0"/>
              </a:rPr>
              <a:t>NARRATIVE</a:t>
            </a:r>
            <a:endParaRPr lang="en-ZA" sz="3200" b="1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F25DC03-4B15-1CEE-5627-728CF04D20BE}"/>
              </a:ext>
            </a:extLst>
          </p:cNvPr>
          <p:cNvSpPr txBox="1">
            <a:spLocks/>
          </p:cNvSpPr>
          <p:nvPr/>
        </p:nvSpPr>
        <p:spPr>
          <a:xfrm>
            <a:off x="10705253" y="6394428"/>
            <a:ext cx="7789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CF537A-89A3-A14E-B3C6-663F5D2C12C4}" type="slidenum">
              <a:rPr lang="en-US" sz="1400" smtClean="0">
                <a:solidFill>
                  <a:schemeClr val="bg2">
                    <a:lumMod val="75000"/>
                  </a:schemeClr>
                </a:solidFill>
              </a:rPr>
              <a:pPr/>
              <a:t>27</a:t>
            </a:fld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29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3EDFBA09-79D5-C3B8-4662-E5C52E2D05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4104" b="14190"/>
          <a:stretch/>
        </p:blipFill>
        <p:spPr>
          <a:xfrm>
            <a:off x="0" y="0"/>
            <a:ext cx="12192000" cy="560339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7C58E51-BA06-3B59-2C63-54DD15A97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" y="2588099"/>
            <a:ext cx="11856720" cy="285273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CELEBRATION AND THE ROAD AHEAD</a:t>
            </a:r>
            <a:endParaRPr lang="en-ZA" sz="39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2608CA-4691-61F2-6A0D-7B2CBD3F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40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6CAA6-551C-A273-E57E-2D5D5956C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24" y="264238"/>
            <a:ext cx="11057475" cy="997527"/>
          </a:xfrm>
        </p:spPr>
        <p:txBody>
          <a:bodyPr>
            <a:normAutofit fontScale="90000"/>
          </a:bodyPr>
          <a:lstStyle/>
          <a:p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KEY</a:t>
            </a:r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CELEBRATIONS:  </a:t>
            </a:r>
            <a:r>
              <a:rPr lang="en-US">
                <a:solidFill>
                  <a:srgbClr val="002060"/>
                </a:solidFill>
              </a:rPr>
              <a:t>SPACE WEATHER CAPABILITY LAUNCH </a:t>
            </a:r>
            <a:br>
              <a:rPr lang="en-US"/>
            </a:br>
            <a:endParaRPr lang="en-US">
              <a:highlight>
                <a:srgbClr val="FFFF00"/>
              </a:highlight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DB80B5A7-51EE-068D-398C-423336E2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F537A-89A3-A14E-B3C6-663F5D2C12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70C8B33-83B8-AA6A-1A8D-14349F542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28" y="964192"/>
            <a:ext cx="4541177" cy="3790895"/>
          </a:xfrm>
          <a:prstGeom prst="rect">
            <a:avLst/>
          </a:prstGeom>
        </p:spPr>
      </p:pic>
      <p:pic>
        <p:nvPicPr>
          <p:cNvPr id="4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63AC02D-CCB3-F28A-0CBA-CA83B13A3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854" y="4000329"/>
            <a:ext cx="5854690" cy="27189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B2353B-15D2-6092-284A-461C53579B76}"/>
              </a:ext>
            </a:extLst>
          </p:cNvPr>
          <p:cNvSpPr txBox="1"/>
          <p:nvPr/>
        </p:nvSpPr>
        <p:spPr>
          <a:xfrm>
            <a:off x="5393376" y="959922"/>
            <a:ext cx="6592783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Century Gothic" panose="020B0502020202020204" pitchFamily="34" charset="0"/>
              </a:rPr>
              <a:t>Space Weather Capability was officially launched on 3 November 2022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Century Gothic" panose="020B0502020202020204" pitchFamily="34" charset="0"/>
              </a:rPr>
              <a:t>Extensive media coverage resulting in good visibility for SANSA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Century Gothic" panose="020B0502020202020204" pitchFamily="34" charset="0"/>
              </a:rPr>
              <a:t>4 onsite stakeholder engagement days in November 2022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Century Gothic" panose="020B0502020202020204" pitchFamily="34" charset="0"/>
              </a:rPr>
              <a:t>National and international presentations on the capability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Century Gothic" panose="020B0502020202020204" pitchFamily="34" charset="0"/>
              </a:rPr>
              <a:t>Operational funding commitment received from DSI for 3 years</a:t>
            </a:r>
          </a:p>
        </p:txBody>
      </p:sp>
    </p:spTree>
    <p:extLst>
      <p:ext uri="{BB962C8B-B14F-4D97-AF65-F5344CB8AC3E}">
        <p14:creationId xmlns:p14="http://schemas.microsoft.com/office/powerpoint/2010/main" val="2222968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C256C9-886C-FF6D-E2D7-9C06A81224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5013" b="20897"/>
          <a:stretch/>
        </p:blipFill>
        <p:spPr>
          <a:xfrm>
            <a:off x="0" y="0"/>
            <a:ext cx="12192000" cy="563116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7C58E51-BA06-3B59-2C63-54DD15A97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" y="2588099"/>
            <a:ext cx="11856720" cy="285273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POLICY CONTEXT</a:t>
            </a:r>
            <a:endParaRPr lang="en-ZA" sz="390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2608CA-4691-61F2-6A0D-7B2CBD3F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79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DC4FC3-A754-EE18-7726-D3E633CC9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71" y="165264"/>
            <a:ext cx="5969000" cy="355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306933-8BC3-9DB7-07A6-8795CBAC6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107" y="3676690"/>
            <a:ext cx="6658429" cy="30160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0040CC-B77F-9326-1A4A-25F90BD26BB7}"/>
              </a:ext>
            </a:extLst>
          </p:cNvPr>
          <p:cNvSpPr txBox="1"/>
          <p:nvPr/>
        </p:nvSpPr>
        <p:spPr>
          <a:xfrm>
            <a:off x="5297715" y="646615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</a:t>
            </a:r>
            <a:r>
              <a:rPr lang="en-US" err="1"/>
              <a:t>desa.sansa.org.za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31BAEF-EF74-028B-C69C-9D2B1F1A9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234" y="250806"/>
            <a:ext cx="4861955" cy="334034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3AD9DD-53C6-BB1A-DF3A-EA804B1D7D40}"/>
              </a:ext>
            </a:extLst>
          </p:cNvPr>
          <p:cNvSpPr txBox="1">
            <a:spLocks/>
          </p:cNvSpPr>
          <p:nvPr/>
        </p:nvSpPr>
        <p:spPr>
          <a:xfrm>
            <a:off x="10837333" y="6439903"/>
            <a:ext cx="7789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CF537A-89A3-A14E-B3C6-663F5D2C12C4}" type="slidenum">
              <a:rPr lang="en-US" sz="1400" smtClean="0">
                <a:solidFill>
                  <a:schemeClr val="bg2">
                    <a:lumMod val="75000"/>
                  </a:schemeClr>
                </a:solidFill>
              </a:rPr>
              <a:pPr/>
              <a:t>30</a:t>
            </a:fld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199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0931166-ABDA-F93B-1A09-CA5CA3648B4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3" y="678426"/>
            <a:ext cx="5087197" cy="236465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D6CAA6-551C-A273-E57E-2D5D5956C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7086" y="0"/>
            <a:ext cx="12488092" cy="11823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KEY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CELEBRATIONS CONT… </a:t>
            </a:r>
            <a:r>
              <a:rPr lang="en-US" sz="3200" dirty="0">
                <a:solidFill>
                  <a:srgbClr val="002060"/>
                </a:solidFill>
              </a:rPr>
              <a:t>MATJIESFONTEIN DSN GROUNDBREAKING</a:t>
            </a:r>
            <a:br>
              <a:rPr lang="en-US" sz="3200" dirty="0">
                <a:solidFill>
                  <a:srgbClr val="2D87C6"/>
                </a:solidFill>
              </a:rPr>
            </a:br>
            <a:endParaRPr lang="en-US" sz="3200" dirty="0">
              <a:solidFill>
                <a:srgbClr val="2D87C6"/>
              </a:solidFill>
            </a:endParaRP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BD99C282-F7CA-2596-2AAC-4822717F4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1496" y="3814916"/>
            <a:ext cx="6752303" cy="2458064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A Day to remember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entury Gothic"/>
              </a:rPr>
              <a:t>Signing of a historic agreement in a historic Town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entury Gothic"/>
              </a:rPr>
              <a:t>DSI &amp; NASA sign a long-awaited Agreement of intent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entury Gothic"/>
              </a:rPr>
              <a:t>SANSA will implement the new Deep Space Ground station for 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entury Gothic"/>
              </a:rPr>
              <a:t>The Mayor of Laingsburg is ecstatic with the news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entury Gothic"/>
              </a:rPr>
              <a:t>To be completed January 2025</a:t>
            </a:r>
            <a:endParaRPr lang="en-ZA" sz="180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6" name="Picture 5" descr="A picture containing person, ground, outdoor, sky&#10;&#10;Description automatically generated">
            <a:extLst>
              <a:ext uri="{FF2B5EF4-FFF2-40B4-BE49-F238E27FC236}">
                <a16:creationId xmlns:a16="http://schemas.microsoft.com/office/drawing/2014/main" id="{5E805083-2C67-6AC0-CFA5-65D36B6766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97" y="3036408"/>
            <a:ext cx="4193691" cy="2795794"/>
          </a:xfrm>
          <a:prstGeom prst="rect">
            <a:avLst/>
          </a:prstGeom>
        </p:spPr>
      </p:pic>
      <p:pic>
        <p:nvPicPr>
          <p:cNvPr id="11" name="Picture 10" descr="A group of people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D366709A-6721-0888-5AD9-F53368049E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188" y="1064342"/>
            <a:ext cx="3546987" cy="2364658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ACF9516-AE52-A6C4-910B-57B12547CE43}"/>
              </a:ext>
            </a:extLst>
          </p:cNvPr>
          <p:cNvSpPr txBox="1">
            <a:spLocks/>
          </p:cNvSpPr>
          <p:nvPr/>
        </p:nvSpPr>
        <p:spPr>
          <a:xfrm>
            <a:off x="10837333" y="6439903"/>
            <a:ext cx="7789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CF537A-89A3-A14E-B3C6-663F5D2C12C4}" type="slidenum">
              <a:rPr lang="en-US" sz="1400" smtClean="0">
                <a:solidFill>
                  <a:schemeClr val="bg2">
                    <a:lumMod val="75000"/>
                  </a:schemeClr>
                </a:solidFill>
              </a:rPr>
              <a:pPr/>
              <a:t>31</a:t>
            </a:fld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84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8C0A3E-E28A-5CEE-3376-409A814C8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7294" y="1477961"/>
            <a:ext cx="6688306" cy="219930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Received final assessment report </a:t>
            </a:r>
          </a:p>
          <a:p>
            <a:r>
              <a:rPr lang="en-US" dirty="0"/>
              <a:t>Provisional allocation of funding for Phase-1 (R1.2billion) received </a:t>
            </a:r>
          </a:p>
          <a:p>
            <a:pPr lvl="1"/>
            <a:r>
              <a:rPr lang="en-US" dirty="0"/>
              <a:t>A supplementary submission addressing business case gaps  which mainly related to the Cost Benefit Analysis (CBA) was made to the </a:t>
            </a:r>
            <a:r>
              <a:rPr lang="en-GB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Budget Facility for Infrastructure (</a:t>
            </a:r>
            <a:r>
              <a:rPr lang="en-US" dirty="0"/>
              <a:t>BFI) on 31 March 2023. </a:t>
            </a:r>
          </a:p>
          <a:p>
            <a:pPr lvl="1"/>
            <a:r>
              <a:rPr lang="en-US" dirty="0"/>
              <a:t>SANSA awaits final approval. 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31B91E-13D1-C915-7053-4E0C9A247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infrastructure hub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A6D416C-9FC4-2976-F94B-D00B6DA6C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711427"/>
            <a:ext cx="4230834" cy="2860574"/>
          </a:xfrm>
          <a:prstGeom prst="rect">
            <a:avLst/>
          </a:prstGeom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27212E06-EE71-3BA7-5CD7-A872670D5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294" y="3864077"/>
            <a:ext cx="2508460" cy="2785244"/>
          </a:xfrm>
          <a:prstGeom prst="rect">
            <a:avLst/>
          </a:prstGeom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D139C6A-A293-1768-4FFD-65BDBC3FE140}"/>
              </a:ext>
            </a:extLst>
          </p:cNvPr>
          <p:cNvSpPr txBox="1">
            <a:spLocks/>
          </p:cNvSpPr>
          <p:nvPr/>
        </p:nvSpPr>
        <p:spPr>
          <a:xfrm>
            <a:off x="10837333" y="6439903"/>
            <a:ext cx="7789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CF537A-89A3-A14E-B3C6-663F5D2C12C4}" type="slidenum">
              <a:rPr lang="en-US" sz="1400" smtClean="0">
                <a:solidFill>
                  <a:schemeClr val="bg2">
                    <a:lumMod val="75000"/>
                  </a:schemeClr>
                </a:solidFill>
              </a:rPr>
              <a:pPr/>
              <a:t>32</a:t>
            </a:fld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41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1F3828-3FFD-208D-BAAC-B5347D575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030492"/>
            <a:ext cx="11379200" cy="4917974"/>
          </a:xfrm>
        </p:spPr>
        <p:txBody>
          <a:bodyPr>
            <a:normAutofit fontScale="92500"/>
          </a:bodyPr>
          <a:lstStyle/>
          <a:p>
            <a:r>
              <a:rPr lang="en-US" dirty="0"/>
              <a:t>In terms of the DSI Policy on Governance Standards for Science, Engineering And Technology Institutions (SETIs): Institutional Reviews of SETIs must be conducted every 3 to 5 years.</a:t>
            </a:r>
          </a:p>
          <a:p>
            <a:r>
              <a:rPr lang="en-US" dirty="0"/>
              <a:t>A retrospective review of SANSA (dating back to its inception) by an external panel of experts</a:t>
            </a:r>
          </a:p>
          <a:p>
            <a:r>
              <a:rPr lang="en-US" dirty="0"/>
              <a:t>Key considerations to include: </a:t>
            </a:r>
          </a:p>
          <a:p>
            <a:pPr lvl="1"/>
            <a:r>
              <a:rPr lang="en-US" dirty="0"/>
              <a:t>Strategic positioning of SANSA’s programmes: considering the evolving global space landscape; </a:t>
            </a:r>
          </a:p>
          <a:p>
            <a:pPr lvl="1"/>
            <a:r>
              <a:rPr lang="en-US" dirty="0"/>
              <a:t>Enhancement of SANSA’s role and capacity in terms of transformation of the sector; </a:t>
            </a:r>
          </a:p>
          <a:p>
            <a:pPr lvl="1"/>
            <a:r>
              <a:rPr lang="en-US" dirty="0"/>
              <a:t>Utilisation of products / services  by users across the space value chain; and</a:t>
            </a:r>
          </a:p>
          <a:p>
            <a:pPr lvl="1"/>
            <a:r>
              <a:rPr lang="en-US" dirty="0"/>
              <a:t>SANSA’s impact on stakeholders and the community it is intended to serve. </a:t>
            </a:r>
          </a:p>
          <a:p>
            <a:r>
              <a:rPr lang="en-US" dirty="0"/>
              <a:t>Institutional Review Report submitted by the Review Panel and submitted to the DSI.</a:t>
            </a:r>
          </a:p>
          <a:p>
            <a:r>
              <a:rPr lang="en-US" dirty="0"/>
              <a:t>SANSA and DSI Management have considered the findings and recommendations.</a:t>
            </a:r>
          </a:p>
          <a:p>
            <a:r>
              <a:rPr lang="en-US" dirty="0"/>
              <a:t>The SANSA Board is to engage with Minister on the review panel findings and action plans to respond to the recommendations.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95049A-1A44-4DFD-76E5-8A153DF67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42672"/>
            <a:ext cx="11379200" cy="868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SANSA INSTITUTIONAL REVIEW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C4EDA95-F009-A3FE-C97C-C2A455DA1BC8}"/>
              </a:ext>
            </a:extLst>
          </p:cNvPr>
          <p:cNvSpPr txBox="1">
            <a:spLocks/>
          </p:cNvSpPr>
          <p:nvPr/>
        </p:nvSpPr>
        <p:spPr>
          <a:xfrm>
            <a:off x="10837333" y="6439903"/>
            <a:ext cx="7789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CF537A-89A3-A14E-B3C6-663F5D2C12C4}" type="slidenum">
              <a:rPr lang="en-US" sz="1400" smtClean="0">
                <a:solidFill>
                  <a:schemeClr val="bg2">
                    <a:lumMod val="75000"/>
                  </a:schemeClr>
                </a:solidFill>
              </a:rPr>
              <a:pPr/>
              <a:t>33</a:t>
            </a:fld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623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F7EA99-FF34-9467-612C-9137DA772D8F}"/>
              </a:ext>
            </a:extLst>
          </p:cNvPr>
          <p:cNvSpPr txBox="1">
            <a:spLocks/>
          </p:cNvSpPr>
          <p:nvPr/>
        </p:nvSpPr>
        <p:spPr>
          <a:xfrm>
            <a:off x="1306286" y="61635"/>
            <a:ext cx="8830942" cy="724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ORGANISATIONAL FOCUS</a:t>
            </a:r>
            <a:endParaRPr lang="en-US" sz="3200" b="1" dirty="0">
              <a:solidFill>
                <a:srgbClr val="002060"/>
              </a:solidFill>
              <a:highlight>
                <a:srgbClr val="FFFF00"/>
              </a:highlight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26A51B64-148B-C638-CB86-24DCCC3505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5136499" y="2363304"/>
            <a:ext cx="2145687" cy="16939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CA3E4B-C3D8-DAB2-A19C-0608E5BC06F5}"/>
              </a:ext>
            </a:extLst>
          </p:cNvPr>
          <p:cNvSpPr txBox="1"/>
          <p:nvPr/>
        </p:nvSpPr>
        <p:spPr>
          <a:xfrm>
            <a:off x="250043" y="3239515"/>
            <a:ext cx="381928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entury Gothic"/>
                <a:ea typeface="+mn-lt"/>
                <a:cs typeface="+mn-lt"/>
              </a:rPr>
              <a:t>I</a:t>
            </a:r>
            <a:r>
              <a:rPr lang="en-ZA" sz="1400" dirty="0">
                <a:latin typeface="Century Gothic"/>
                <a:ea typeface="+mn-lt"/>
                <a:cs typeface="+mn-lt"/>
              </a:rPr>
              <a:t>ncreased alignment with priorities of government and the DSI</a:t>
            </a:r>
            <a:endParaRPr lang="en-US" sz="1400" dirty="0">
              <a:latin typeface="Century Gothic"/>
              <a:ea typeface="+mn-lt"/>
              <a:cs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28378E-0D18-971D-F115-DA5C0BF94315}"/>
              </a:ext>
            </a:extLst>
          </p:cNvPr>
          <p:cNvCxnSpPr>
            <a:cxnSpLocks/>
          </p:cNvCxnSpPr>
          <p:nvPr/>
        </p:nvCxnSpPr>
        <p:spPr>
          <a:xfrm>
            <a:off x="8856200" y="1560861"/>
            <a:ext cx="3111864" cy="0"/>
          </a:xfrm>
          <a:prstGeom prst="line">
            <a:avLst/>
          </a:prstGeom>
          <a:ln>
            <a:solidFill>
              <a:srgbClr val="525B88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E58F3D5-1C8D-7E4C-DDA2-A1604B89507E}"/>
              </a:ext>
            </a:extLst>
          </p:cNvPr>
          <p:cNvSpPr txBox="1">
            <a:spLocks/>
          </p:cNvSpPr>
          <p:nvPr/>
        </p:nvSpPr>
        <p:spPr>
          <a:xfrm>
            <a:off x="10837333" y="6439903"/>
            <a:ext cx="7789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CF537A-89A3-A14E-B3C6-663F5D2C12C4}" type="slidenum">
              <a:rPr lang="en-US" sz="1400" smtClean="0">
                <a:solidFill>
                  <a:schemeClr val="bg2">
                    <a:lumMod val="75000"/>
                  </a:schemeClr>
                </a:solidFill>
              </a:rPr>
              <a:pPr/>
              <a:t>34</a:t>
            </a:fld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3B2837-7702-2596-7DCE-0FB59FB7799F}"/>
              </a:ext>
            </a:extLst>
          </p:cNvPr>
          <p:cNvSpPr txBox="1"/>
          <p:nvPr/>
        </p:nvSpPr>
        <p:spPr>
          <a:xfrm>
            <a:off x="8061077" y="3086717"/>
            <a:ext cx="346979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ZA" sz="1400" dirty="0">
                <a:latin typeface="Century Gothic"/>
                <a:ea typeface="+mn-lt"/>
                <a:cs typeface="+mn-lt"/>
              </a:rPr>
              <a:t>Values – Driven Performance Management System</a:t>
            </a:r>
            <a:endParaRPr lang="en-US" sz="1400" dirty="0">
              <a:latin typeface="Century Gothic"/>
              <a:ea typeface="+mn-lt"/>
              <a:cs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DC41D8-AFD7-AB31-E533-831DF69B12F1}"/>
              </a:ext>
            </a:extLst>
          </p:cNvPr>
          <p:cNvSpPr txBox="1"/>
          <p:nvPr/>
        </p:nvSpPr>
        <p:spPr>
          <a:xfrm>
            <a:off x="216458" y="2101694"/>
            <a:ext cx="410888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ZA" sz="1400" dirty="0">
                <a:latin typeface="Century Gothic"/>
                <a:ea typeface="+mn-lt"/>
                <a:cs typeface="+mn-lt"/>
              </a:rPr>
              <a:t>Stabilisation of the entity:  Transformational Leadership</a:t>
            </a:r>
            <a:endParaRPr lang="en-US" sz="1400" dirty="0">
              <a:latin typeface="Century Gothic"/>
              <a:ea typeface="+mn-lt"/>
              <a:cs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EE5CC3-F3EF-A43E-469C-95808DFF52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9"/>
          <a:stretch/>
        </p:blipFill>
        <p:spPr bwMode="auto">
          <a:xfrm>
            <a:off x="4590344" y="1687409"/>
            <a:ext cx="2262825" cy="25456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C4BB64-2037-04E9-0698-34A05D014299}"/>
              </a:ext>
            </a:extLst>
          </p:cNvPr>
          <p:cNvSpPr txBox="1"/>
          <p:nvPr/>
        </p:nvSpPr>
        <p:spPr>
          <a:xfrm>
            <a:off x="4090985" y="4539650"/>
            <a:ext cx="346979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ZA" sz="1400" b="1" dirty="0">
                <a:solidFill>
                  <a:srgbClr val="4185B5"/>
                </a:solidFill>
                <a:latin typeface="Century Gothic"/>
                <a:ea typeface="+mn-lt"/>
                <a:cs typeface="+mn-lt"/>
              </a:rPr>
              <a:t>SANSA appointed Mr Humbulani Mudau as the CEO:  effective April 2023</a:t>
            </a:r>
            <a:endParaRPr lang="en-US" sz="1400" b="1" dirty="0">
              <a:solidFill>
                <a:srgbClr val="4185B5"/>
              </a:solidFill>
              <a:latin typeface="Century Gothic"/>
              <a:ea typeface="+mn-lt"/>
              <a:cs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A6D62A-4B75-C5A9-7720-8A1F41F95323}"/>
              </a:ext>
            </a:extLst>
          </p:cNvPr>
          <p:cNvSpPr txBox="1"/>
          <p:nvPr/>
        </p:nvSpPr>
        <p:spPr>
          <a:xfrm>
            <a:off x="250043" y="4405564"/>
            <a:ext cx="381928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entury Gothic"/>
                <a:ea typeface="+mn-lt"/>
                <a:cs typeface="+mn-lt"/>
              </a:rPr>
              <a:t>Improved SANSA visibility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83E265-2159-AC71-986A-A26F27517B9D}"/>
              </a:ext>
            </a:extLst>
          </p:cNvPr>
          <p:cNvSpPr txBox="1"/>
          <p:nvPr/>
        </p:nvSpPr>
        <p:spPr>
          <a:xfrm>
            <a:off x="8227585" y="4136220"/>
            <a:ext cx="381928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ZA" sz="1400" dirty="0">
                <a:latin typeface="Century Gothic"/>
                <a:ea typeface="+mn-lt"/>
                <a:cs typeface="+mn-lt"/>
              </a:rPr>
              <a:t>SANSA to take its rightful place in the Region and Continent</a:t>
            </a:r>
            <a:endParaRPr lang="en-US" sz="1400" dirty="0">
              <a:latin typeface="Century Gothic"/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CE43F9-1A15-086F-CECD-67017D01E640}"/>
              </a:ext>
            </a:extLst>
          </p:cNvPr>
          <p:cNvSpPr txBox="1"/>
          <p:nvPr/>
        </p:nvSpPr>
        <p:spPr>
          <a:xfrm>
            <a:off x="7894624" y="1840084"/>
            <a:ext cx="381928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ZA" sz="1400" dirty="0">
                <a:latin typeface="Century Gothic"/>
                <a:ea typeface="+mn-lt"/>
                <a:cs typeface="+mn-lt"/>
              </a:rPr>
              <a:t>Building a SANSA that is relevant &amp; responsive</a:t>
            </a:r>
            <a:endParaRPr lang="en-US" sz="1400" dirty="0">
              <a:latin typeface="Century Gothic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4214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F7EA99-FF34-9467-612C-9137DA772D8F}"/>
              </a:ext>
            </a:extLst>
          </p:cNvPr>
          <p:cNvSpPr txBox="1">
            <a:spLocks/>
          </p:cNvSpPr>
          <p:nvPr/>
        </p:nvSpPr>
        <p:spPr>
          <a:xfrm>
            <a:off x="1306286" y="61635"/>
            <a:ext cx="8830942" cy="724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ORGANISATIONAL FOCUS…CONT</a:t>
            </a:r>
            <a:endParaRPr lang="en-US" sz="3200" b="1" dirty="0">
              <a:solidFill>
                <a:srgbClr val="002060"/>
              </a:solidFill>
              <a:highlight>
                <a:srgbClr val="FFFF00"/>
              </a:highlight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F369F8B-1423-9A83-1150-9643C49C7A49}"/>
              </a:ext>
            </a:extLst>
          </p:cNvPr>
          <p:cNvGrpSpPr/>
          <p:nvPr/>
        </p:nvGrpSpPr>
        <p:grpSpPr>
          <a:xfrm>
            <a:off x="0" y="790225"/>
            <a:ext cx="12191999" cy="4932363"/>
            <a:chOff x="0" y="798787"/>
            <a:chExt cx="12191999" cy="493236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582E781-816A-4CFB-913D-16A3DD07DE7E}"/>
                </a:ext>
              </a:extLst>
            </p:cNvPr>
            <p:cNvGrpSpPr/>
            <p:nvPr/>
          </p:nvGrpSpPr>
          <p:grpSpPr>
            <a:xfrm>
              <a:off x="0" y="798787"/>
              <a:ext cx="12191999" cy="4932363"/>
              <a:chOff x="334963" y="1412875"/>
              <a:chExt cx="11522074" cy="4932363"/>
            </a:xfrm>
          </p:grpSpPr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6EBAB5C-9716-D88D-E620-33871D0AED00}"/>
                  </a:ext>
                </a:extLst>
              </p:cNvPr>
              <p:cNvSpPr/>
              <p:nvPr/>
            </p:nvSpPr>
            <p:spPr>
              <a:xfrm>
                <a:off x="334963" y="1412875"/>
                <a:ext cx="11522074" cy="4932363"/>
              </a:xfrm>
              <a:custGeom>
                <a:avLst/>
                <a:gdLst>
                  <a:gd name="connsiteX0" fmla="*/ 6956366 w 11522074"/>
                  <a:gd name="connsiteY0" fmla="*/ 0 h 4932363"/>
                  <a:gd name="connsiteX1" fmla="*/ 11522074 w 11522074"/>
                  <a:gd name="connsiteY1" fmla="*/ 0 h 4932363"/>
                  <a:gd name="connsiteX2" fmla="*/ 11522074 w 11522074"/>
                  <a:gd name="connsiteY2" fmla="*/ 4932363 h 4932363"/>
                  <a:gd name="connsiteX3" fmla="*/ 6956364 w 11522074"/>
                  <a:gd name="connsiteY3" fmla="*/ 4932363 h 4932363"/>
                  <a:gd name="connsiteX4" fmla="*/ 7068609 w 11522074"/>
                  <a:gd name="connsiteY4" fmla="*/ 4878292 h 4932363"/>
                  <a:gd name="connsiteX5" fmla="*/ 8504237 w 11522074"/>
                  <a:gd name="connsiteY5" fmla="*/ 2466181 h 4932363"/>
                  <a:gd name="connsiteX6" fmla="*/ 7068609 w 11522074"/>
                  <a:gd name="connsiteY6" fmla="*/ 54071 h 4932363"/>
                  <a:gd name="connsiteX7" fmla="*/ 0 w 11522074"/>
                  <a:gd name="connsiteY7" fmla="*/ 0 h 4932363"/>
                  <a:gd name="connsiteX8" fmla="*/ 4565708 w 11522074"/>
                  <a:gd name="connsiteY8" fmla="*/ 0 h 4932363"/>
                  <a:gd name="connsiteX9" fmla="*/ 4453465 w 11522074"/>
                  <a:gd name="connsiteY9" fmla="*/ 54071 h 4932363"/>
                  <a:gd name="connsiteX10" fmla="*/ 3017837 w 11522074"/>
                  <a:gd name="connsiteY10" fmla="*/ 2466181 h 4932363"/>
                  <a:gd name="connsiteX11" fmla="*/ 4453465 w 11522074"/>
                  <a:gd name="connsiteY11" fmla="*/ 4878292 h 4932363"/>
                  <a:gd name="connsiteX12" fmla="*/ 4565710 w 11522074"/>
                  <a:gd name="connsiteY12" fmla="*/ 4932363 h 4932363"/>
                  <a:gd name="connsiteX13" fmla="*/ 0 w 11522074"/>
                  <a:gd name="connsiteY13" fmla="*/ 4932363 h 4932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522074" h="4932363">
                    <a:moveTo>
                      <a:pt x="6956366" y="0"/>
                    </a:moveTo>
                    <a:lnTo>
                      <a:pt x="11522074" y="0"/>
                    </a:lnTo>
                    <a:lnTo>
                      <a:pt x="11522074" y="4932363"/>
                    </a:lnTo>
                    <a:lnTo>
                      <a:pt x="6956364" y="4932363"/>
                    </a:lnTo>
                    <a:lnTo>
                      <a:pt x="7068609" y="4878292"/>
                    </a:lnTo>
                    <a:cubicBezTo>
                      <a:pt x="7923734" y="4413760"/>
                      <a:pt x="8504237" y="3507763"/>
                      <a:pt x="8504237" y="2466181"/>
                    </a:cubicBezTo>
                    <a:cubicBezTo>
                      <a:pt x="8504237" y="1424599"/>
                      <a:pt x="7923734" y="518602"/>
                      <a:pt x="7068609" y="54071"/>
                    </a:cubicBezTo>
                    <a:close/>
                    <a:moveTo>
                      <a:pt x="0" y="0"/>
                    </a:moveTo>
                    <a:lnTo>
                      <a:pt x="4565708" y="0"/>
                    </a:lnTo>
                    <a:lnTo>
                      <a:pt x="4453465" y="54071"/>
                    </a:lnTo>
                    <a:cubicBezTo>
                      <a:pt x="3598341" y="518602"/>
                      <a:pt x="3017837" y="1424599"/>
                      <a:pt x="3017837" y="2466181"/>
                    </a:cubicBezTo>
                    <a:cubicBezTo>
                      <a:pt x="3017837" y="3507763"/>
                      <a:pt x="3598341" y="4413760"/>
                      <a:pt x="4453465" y="4878292"/>
                    </a:cubicBezTo>
                    <a:lnTo>
                      <a:pt x="4565710" y="4932363"/>
                    </a:lnTo>
                    <a:lnTo>
                      <a:pt x="0" y="4932363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4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ZA" sz="1800"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A08A8EE-20A5-3C1A-1236-65EB73603554}"/>
                  </a:ext>
                </a:extLst>
              </p:cNvPr>
              <p:cNvSpPr/>
              <p:nvPr/>
            </p:nvSpPr>
            <p:spPr>
              <a:xfrm>
                <a:off x="4043362" y="1824510"/>
                <a:ext cx="4105276" cy="4105276"/>
              </a:xfrm>
              <a:prstGeom prst="ellipse">
                <a:avLst/>
              </a:prstGeom>
              <a:noFill/>
              <a:ln w="31750">
                <a:solidFill>
                  <a:srgbClr val="1340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E3C5D42D-B150-503A-03CC-8ABD08A4A234}"/>
                  </a:ext>
                </a:extLst>
              </p:cNvPr>
              <p:cNvGrpSpPr/>
              <p:nvPr/>
            </p:nvGrpSpPr>
            <p:grpSpPr>
              <a:xfrm>
                <a:off x="4233862" y="2015010"/>
                <a:ext cx="3724276" cy="3724276"/>
                <a:chOff x="334963" y="2146300"/>
                <a:chExt cx="3724276" cy="3724276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9BE2EB4B-5C29-E0FE-7468-91D42A897202}"/>
                    </a:ext>
                  </a:extLst>
                </p:cNvPr>
                <p:cNvSpPr/>
                <p:nvPr/>
              </p:nvSpPr>
              <p:spPr>
                <a:xfrm>
                  <a:off x="334963" y="2146300"/>
                  <a:ext cx="3724276" cy="372427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873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B12B3C17-F0FC-C2E5-7A27-C5DF86314585}"/>
                    </a:ext>
                  </a:extLst>
                </p:cNvPr>
                <p:cNvGrpSpPr/>
                <p:nvPr/>
              </p:nvGrpSpPr>
              <p:grpSpPr>
                <a:xfrm>
                  <a:off x="731692" y="2543029"/>
                  <a:ext cx="2930818" cy="2930818"/>
                  <a:chOff x="1425282" y="2543029"/>
                  <a:chExt cx="2930818" cy="2930818"/>
                </a:xfrm>
              </p:grpSpPr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D78D5431-C1E6-8D3E-695E-6FCC5C9EBF19}"/>
                      </a:ext>
                    </a:extLst>
                  </p:cNvPr>
                  <p:cNvSpPr/>
                  <p:nvPr/>
                </p:nvSpPr>
                <p:spPr>
                  <a:xfrm>
                    <a:off x="1425282" y="2543029"/>
                    <a:ext cx="2930818" cy="2930818"/>
                  </a:xfrm>
                  <a:prstGeom prst="ellipse">
                    <a:avLst/>
                  </a:prstGeom>
                  <a:solidFill>
                    <a:srgbClr val="525B88"/>
                  </a:solidFill>
                  <a:ln w="187325">
                    <a:noFill/>
                  </a:ln>
                  <a:effectLst>
                    <a:outerShdw blurRad="368300" sx="102000" sy="102000" algn="ctr" rotWithShape="0">
                      <a:schemeClr val="tx1">
                        <a:lumMod val="75000"/>
                        <a:lumOff val="25000"/>
                        <a:alpha val="23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39B968C7-74EA-AD0D-D8A2-32E55FB0B449}"/>
                      </a:ext>
                    </a:extLst>
                  </p:cNvPr>
                  <p:cNvSpPr/>
                  <p:nvPr/>
                </p:nvSpPr>
                <p:spPr>
                  <a:xfrm>
                    <a:off x="1666582" y="2784329"/>
                    <a:ext cx="2448218" cy="2448218"/>
                  </a:xfrm>
                  <a:prstGeom prst="ellipse">
                    <a:avLst/>
                  </a:prstGeom>
                  <a:solidFill>
                    <a:srgbClr val="DEE2FC"/>
                  </a:solidFill>
                  <a:ln w="1873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D520CDA8-629E-8CD5-E5E6-D4086B160004}"/>
                  </a:ext>
                </a:extLst>
              </p:cNvPr>
              <p:cNvSpPr/>
              <p:nvPr/>
            </p:nvSpPr>
            <p:spPr>
              <a:xfrm>
                <a:off x="5831755" y="1551061"/>
                <a:ext cx="528491" cy="528491"/>
              </a:xfrm>
              <a:prstGeom prst="ellipse">
                <a:avLst/>
              </a:prstGeom>
              <a:solidFill>
                <a:srgbClr val="4185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72A5112-C8E7-2A91-C825-A6F74BE97B7C}"/>
                  </a:ext>
                </a:extLst>
              </p:cNvPr>
              <p:cNvSpPr/>
              <p:nvPr/>
            </p:nvSpPr>
            <p:spPr>
              <a:xfrm>
                <a:off x="5831755" y="5678561"/>
                <a:ext cx="528491" cy="528491"/>
              </a:xfrm>
              <a:prstGeom prst="ellipse">
                <a:avLst/>
              </a:prstGeom>
              <a:solidFill>
                <a:srgbClr val="216E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D6E4B1CA-430D-850B-DAB8-4229A9ECC7BD}"/>
                  </a:ext>
                </a:extLst>
              </p:cNvPr>
              <p:cNvSpPr/>
              <p:nvPr/>
            </p:nvSpPr>
            <p:spPr>
              <a:xfrm>
                <a:off x="4119635" y="2574567"/>
                <a:ext cx="528491" cy="528491"/>
              </a:xfrm>
              <a:prstGeom prst="ellipse">
                <a:avLst/>
              </a:prstGeom>
              <a:solidFill>
                <a:srgbClr val="62B7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D7E92B1A-6F15-ADB3-A408-0F30082498C0}"/>
                  </a:ext>
                </a:extLst>
              </p:cNvPr>
              <p:cNvSpPr/>
              <p:nvPr/>
            </p:nvSpPr>
            <p:spPr>
              <a:xfrm>
                <a:off x="4043362" y="4655055"/>
                <a:ext cx="528491" cy="528491"/>
              </a:xfrm>
              <a:prstGeom prst="ellipse">
                <a:avLst/>
              </a:prstGeom>
              <a:solidFill>
                <a:srgbClr val="1340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C72C24C1-1705-E90C-22D3-A444A09DAEEC}"/>
                  </a:ext>
                </a:extLst>
              </p:cNvPr>
              <p:cNvSpPr/>
              <p:nvPr/>
            </p:nvSpPr>
            <p:spPr>
              <a:xfrm>
                <a:off x="7586735" y="2574567"/>
                <a:ext cx="528491" cy="528491"/>
              </a:xfrm>
              <a:prstGeom prst="ellipse">
                <a:avLst/>
              </a:prstGeom>
              <a:solidFill>
                <a:srgbClr val="929E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6DD59BC-CE76-0408-6356-A92E3718344F}"/>
                  </a:ext>
                </a:extLst>
              </p:cNvPr>
              <p:cNvSpPr/>
              <p:nvPr/>
            </p:nvSpPr>
            <p:spPr>
              <a:xfrm>
                <a:off x="7586662" y="4655055"/>
                <a:ext cx="528491" cy="528491"/>
              </a:xfrm>
              <a:prstGeom prst="ellipse">
                <a:avLst/>
              </a:prstGeom>
              <a:solidFill>
                <a:srgbClr val="62B7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5FD8F591-BBE7-E3E8-F14F-9CE568846D18}"/>
                  </a:ext>
                </a:extLst>
              </p:cNvPr>
              <p:cNvSpPr txBox="1"/>
              <p:nvPr/>
            </p:nvSpPr>
            <p:spPr>
              <a:xfrm>
                <a:off x="520701" y="1532759"/>
                <a:ext cx="3122020" cy="92580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/>
              <a:p>
                <a:pPr algn="just"/>
                <a:r>
                  <a:rPr lang="en-US" sz="1400" dirty="0">
                    <a:latin typeface="Century Gothic" panose="020B0502020202020204" pitchFamily="34" charset="0"/>
                  </a:rPr>
                  <a:t>Transfer and upgrade of the Assembly, Integration, and Testing (AIT) facility in Houwteq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75CBD094-107F-C609-46D9-E850E741CCB8}"/>
                  </a:ext>
                </a:extLst>
              </p:cNvPr>
              <p:cNvSpPr txBox="1"/>
              <p:nvPr/>
            </p:nvSpPr>
            <p:spPr>
              <a:xfrm>
                <a:off x="584837" y="2923197"/>
                <a:ext cx="2548669" cy="103823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/>
              <a:p>
                <a:pPr algn="just"/>
                <a:r>
                  <a:rPr lang="en-US" sz="1400" dirty="0">
                    <a:latin typeface="Century Gothic" panose="020B0502020202020204" pitchFamily="34" charset="0"/>
                    <a:cs typeface="Arial" panose="020B0604020202020204" pitchFamily="34" charset="0"/>
                  </a:rPr>
                  <a:t>Implementation of </a:t>
                </a:r>
                <a:r>
                  <a:rPr lang="en-US" sz="1400">
                    <a:latin typeface="Century Gothic" panose="020B0502020202020204" pitchFamily="34" charset="0"/>
                    <a:cs typeface="Arial" panose="020B0604020202020204" pitchFamily="34" charset="0"/>
                  </a:rPr>
                  <a:t>SANSA’s organisational </a:t>
                </a:r>
                <a:r>
                  <a:rPr lang="en-US" sz="1400" dirty="0">
                    <a:latin typeface="Century Gothic" panose="020B0502020202020204" pitchFamily="34" charset="0"/>
                    <a:cs typeface="Arial" panose="020B0604020202020204" pitchFamily="34" charset="0"/>
                  </a:rPr>
                  <a:t>culture  change initiatives</a:t>
                </a:r>
              </a:p>
            </p:txBody>
          </p:sp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21BABDA8-FADE-6353-CD8D-EC49A518838F}"/>
                  </a:ext>
                </a:extLst>
              </p:cNvPr>
              <p:cNvSpPr txBox="1"/>
              <p:nvPr/>
            </p:nvSpPr>
            <p:spPr>
              <a:xfrm>
                <a:off x="529679" y="4322620"/>
                <a:ext cx="2744771" cy="112590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/>
              <a:p>
                <a:pPr algn="just"/>
                <a:r>
                  <a:rPr lang="en-US" sz="1400" dirty="0">
                    <a:latin typeface="Century Gothic" panose="020B0502020202020204" pitchFamily="34" charset="0"/>
                  </a:rPr>
                  <a:t>Support the broader space industry through key infrastructure projects, including seek financing for EOSAT-1 </a:t>
                </a:r>
              </a:p>
            </p:txBody>
          </p:sp>
          <p:cxnSp>
            <p:nvCxnSpPr>
              <p:cNvPr id="1031" name="Straight Connector 1030">
                <a:extLst>
                  <a:ext uri="{FF2B5EF4-FFF2-40B4-BE49-F238E27FC236}">
                    <a16:creationId xmlns:a16="http://schemas.microsoft.com/office/drawing/2014/main" id="{E2F7CDD0-6870-EA71-6823-E58D58FE4F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3861" y="2624767"/>
                <a:ext cx="2940874" cy="0"/>
              </a:xfrm>
              <a:prstGeom prst="line">
                <a:avLst/>
              </a:prstGeom>
              <a:ln>
                <a:solidFill>
                  <a:srgbClr val="525B88">
                    <a:alpha val="3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4" name="Straight Connector 1033">
                <a:extLst>
                  <a:ext uri="{FF2B5EF4-FFF2-40B4-BE49-F238E27FC236}">
                    <a16:creationId xmlns:a16="http://schemas.microsoft.com/office/drawing/2014/main" id="{652EE4CC-50D0-20E8-FD38-270976C542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35" y="4179296"/>
                <a:ext cx="2940874" cy="0"/>
              </a:xfrm>
              <a:prstGeom prst="line">
                <a:avLst/>
              </a:prstGeom>
              <a:ln>
                <a:solidFill>
                  <a:srgbClr val="525B88">
                    <a:alpha val="3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7" name="TextBox 1036">
                <a:extLst>
                  <a:ext uri="{FF2B5EF4-FFF2-40B4-BE49-F238E27FC236}">
                    <a16:creationId xmlns:a16="http://schemas.microsoft.com/office/drawing/2014/main" id="{329AAB71-9E54-9CA5-07CA-AD8DC7B0C850}"/>
                  </a:ext>
                </a:extLst>
              </p:cNvPr>
              <p:cNvSpPr txBox="1"/>
              <p:nvPr/>
            </p:nvSpPr>
            <p:spPr>
              <a:xfrm>
                <a:off x="8711059" y="1532759"/>
                <a:ext cx="2872229" cy="5326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/>
              <a:p>
                <a:pPr algn="just"/>
                <a:r>
                  <a:rPr lang="en-US" sz="1400" dirty="0">
                    <a:latin typeface="Century Gothic"/>
                  </a:rPr>
                  <a:t>Implementation of the Space Infrastructure Hub (SIH) Phase-1</a:t>
                </a:r>
              </a:p>
            </p:txBody>
          </p:sp>
          <p:sp>
            <p:nvSpPr>
              <p:cNvPr id="1042" name="TextBox 1041">
                <a:extLst>
                  <a:ext uri="{FF2B5EF4-FFF2-40B4-BE49-F238E27FC236}">
                    <a16:creationId xmlns:a16="http://schemas.microsoft.com/office/drawing/2014/main" id="{9DF38C6A-F4DA-2F06-5D40-785B9E6741A9}"/>
                  </a:ext>
                </a:extLst>
              </p:cNvPr>
              <p:cNvSpPr txBox="1"/>
              <p:nvPr/>
            </p:nvSpPr>
            <p:spPr>
              <a:xfrm>
                <a:off x="8994360" y="3362473"/>
                <a:ext cx="2612804" cy="139318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/>
              <a:p>
                <a:pPr algn="just"/>
                <a:r>
                  <a:rPr lang="en-US" sz="1400" dirty="0">
                    <a:latin typeface="Century Gothic" panose="020B0502020202020204" pitchFamily="34" charset="0"/>
                    <a:cs typeface="Arial" panose="020B0604020202020204" pitchFamily="34" charset="0"/>
                  </a:rPr>
                  <a:t>Provide research &amp; development capability and facilitate the creation of products and applications to address society’s needs and challenges</a:t>
                </a:r>
              </a:p>
            </p:txBody>
          </p:sp>
          <p:sp>
            <p:nvSpPr>
              <p:cNvPr id="1047" name="TextBox 1046">
                <a:extLst>
                  <a:ext uri="{FF2B5EF4-FFF2-40B4-BE49-F238E27FC236}">
                    <a16:creationId xmlns:a16="http://schemas.microsoft.com/office/drawing/2014/main" id="{27902D6E-CEC9-5029-446C-7C750BEEF7B4}"/>
                  </a:ext>
                </a:extLst>
              </p:cNvPr>
              <p:cNvSpPr txBox="1"/>
              <p:nvPr/>
            </p:nvSpPr>
            <p:spPr>
              <a:xfrm>
                <a:off x="8861783" y="5147496"/>
                <a:ext cx="2734327" cy="105954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/>
              <a:p>
                <a:pPr algn="just"/>
                <a:r>
                  <a:rPr lang="en-US" sz="1400" dirty="0">
                    <a:latin typeface="Century Gothic" panose="020B0502020202020204" pitchFamily="34" charset="0"/>
                  </a:rPr>
                  <a:t>Continued support to students and interns through formalised training to build a pipeline that can be absorbed by the formal labour market</a:t>
                </a:r>
              </a:p>
              <a:p>
                <a:pPr algn="just"/>
                <a:endParaRPr lang="en-US" sz="1400" dirty="0">
                  <a:latin typeface="Century Gothic" panose="020B0502020202020204" pitchFamily="34" charset="0"/>
                </a:endParaRPr>
              </a:p>
              <a:p>
                <a:pPr algn="just"/>
                <a:endParaRPr lang="en-US" sz="1400" dirty="0"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1050" name="Straight Connector 1049">
                <a:extLst>
                  <a:ext uri="{FF2B5EF4-FFF2-40B4-BE49-F238E27FC236}">
                    <a16:creationId xmlns:a16="http://schemas.microsoft.com/office/drawing/2014/main" id="{05024885-FE2E-A879-2B30-16631A62B3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19431" y="3195515"/>
                <a:ext cx="2940874" cy="0"/>
              </a:xfrm>
              <a:prstGeom prst="line">
                <a:avLst/>
              </a:prstGeom>
              <a:ln>
                <a:solidFill>
                  <a:srgbClr val="525B88">
                    <a:alpha val="3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1" name="Straight Connector 1050">
                <a:extLst>
                  <a:ext uri="{FF2B5EF4-FFF2-40B4-BE49-F238E27FC236}">
                    <a16:creationId xmlns:a16="http://schemas.microsoft.com/office/drawing/2014/main" id="{336C2DD7-481A-05DB-F9B4-6BDB28E6E0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0426" y="4893852"/>
                <a:ext cx="2940874" cy="0"/>
              </a:xfrm>
              <a:prstGeom prst="line">
                <a:avLst/>
              </a:prstGeom>
              <a:ln>
                <a:solidFill>
                  <a:srgbClr val="525B88">
                    <a:alpha val="3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004FCE3-74A9-531C-196B-359DFFBDB67F}"/>
                </a:ext>
              </a:extLst>
            </p:cNvPr>
            <p:cNvCxnSpPr>
              <a:cxnSpLocks/>
            </p:cNvCxnSpPr>
            <p:nvPr/>
          </p:nvCxnSpPr>
          <p:spPr>
            <a:xfrm>
              <a:off x="56898" y="4917124"/>
              <a:ext cx="3537202" cy="0"/>
            </a:xfrm>
            <a:prstGeom prst="line">
              <a:avLst/>
            </a:prstGeom>
            <a:ln>
              <a:solidFill>
                <a:srgbClr val="525B88">
                  <a:alpha val="3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2746265-939B-4FE2-A97F-373969B93996}"/>
                </a:ext>
              </a:extLst>
            </p:cNvPr>
            <p:cNvSpPr txBox="1"/>
            <p:nvPr/>
          </p:nvSpPr>
          <p:spPr>
            <a:xfrm>
              <a:off x="145513" y="5125244"/>
              <a:ext cx="344858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400" dirty="0">
                  <a:latin typeface="Century Gothic" panose="020B0502020202020204" pitchFamily="34" charset="0"/>
                  <a:cs typeface="Arial" panose="020B0604020202020204" pitchFamily="34" charset="0"/>
                </a:rPr>
                <a:t>Finalisation of the Institutional Review Action plan</a:t>
              </a:r>
              <a:endParaRPr lang="en-ZA" sz="14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26A51B64-148B-C638-CB86-24DCCC3505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5117929" y="2372161"/>
            <a:ext cx="2145687" cy="16939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CA3E4B-C3D8-DAB2-A19C-0608E5BC06F5}"/>
              </a:ext>
            </a:extLst>
          </p:cNvPr>
          <p:cNvSpPr txBox="1"/>
          <p:nvPr/>
        </p:nvSpPr>
        <p:spPr>
          <a:xfrm>
            <a:off x="8947079" y="1601055"/>
            <a:ext cx="314560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ZA" sz="1400" dirty="0">
                <a:latin typeface="Century Gothic"/>
                <a:ea typeface="+mn-lt"/>
                <a:cs typeface="+mn-lt"/>
              </a:rPr>
              <a:t>Increase Africa-centred focus in accordance with the Agency’s vision for the 2020/25 strategic term</a:t>
            </a:r>
            <a:endParaRPr lang="en-US" sz="1400" dirty="0">
              <a:latin typeface="Century Gothic"/>
              <a:ea typeface="+mn-lt"/>
              <a:cs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28378E-0D18-971D-F115-DA5C0BF94315}"/>
              </a:ext>
            </a:extLst>
          </p:cNvPr>
          <p:cNvCxnSpPr>
            <a:cxnSpLocks/>
          </p:cNvCxnSpPr>
          <p:nvPr/>
        </p:nvCxnSpPr>
        <p:spPr>
          <a:xfrm>
            <a:off x="8856200" y="1560861"/>
            <a:ext cx="3111864" cy="0"/>
          </a:xfrm>
          <a:prstGeom prst="line">
            <a:avLst/>
          </a:prstGeom>
          <a:ln>
            <a:solidFill>
              <a:srgbClr val="525B88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E58F3D5-1C8D-7E4C-DDA2-A1604B89507E}"/>
              </a:ext>
            </a:extLst>
          </p:cNvPr>
          <p:cNvSpPr txBox="1">
            <a:spLocks/>
          </p:cNvSpPr>
          <p:nvPr/>
        </p:nvSpPr>
        <p:spPr>
          <a:xfrm>
            <a:off x="10837333" y="6439903"/>
            <a:ext cx="7789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CF537A-89A3-A14E-B3C6-663F5D2C12C4}" type="slidenum">
              <a:rPr lang="en-US" sz="1400" smtClean="0">
                <a:solidFill>
                  <a:schemeClr val="bg2">
                    <a:lumMod val="75000"/>
                  </a:schemeClr>
                </a:solidFill>
              </a:rPr>
              <a:pPr/>
              <a:t>35</a:t>
            </a:fld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474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Green lights in the sky&#10;&#10;Description automatically generated">
            <a:extLst>
              <a:ext uri="{FF2B5EF4-FFF2-40B4-BE49-F238E27FC236}">
                <a16:creationId xmlns:a16="http://schemas.microsoft.com/office/drawing/2014/main" id="{1A33FF86-1E65-57FA-08F6-AA442F94D9C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8743" b="8743"/>
          <a:stretch>
            <a:fillRect/>
          </a:stretch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857518F-7297-3497-0F83-1691E64B0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42168"/>
            <a:ext cx="5688220" cy="2852737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/>
                <a:ea typeface="ＭＳ Ｐゴシック" pitchFamily="-110" charset="-128"/>
                <a:cs typeface="Arial"/>
              </a:rPr>
              <a:t>Thank You</a:t>
            </a:r>
            <a:br>
              <a:rPr lang="en-US" sz="5400" b="1">
                <a:solidFill>
                  <a:schemeClr val="bg1"/>
                </a:solidFill>
                <a:latin typeface="Arial"/>
                <a:ea typeface="ＭＳ Ｐゴシック" pitchFamily="-110" charset="-128"/>
                <a:cs typeface="Arial"/>
              </a:rPr>
            </a:b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9" name="Picture 8" descr="A picture containing echinoderm, dark&#10;&#10;Description automatically generated">
            <a:extLst>
              <a:ext uri="{FF2B5EF4-FFF2-40B4-BE49-F238E27FC236}">
                <a16:creationId xmlns:a16="http://schemas.microsoft.com/office/drawing/2014/main" id="{EF4F6B3A-BA77-2EF8-A764-1692EE8893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502"/>
          <a:stretch/>
        </p:blipFill>
        <p:spPr>
          <a:xfrm>
            <a:off x="9087164" y="0"/>
            <a:ext cx="3084873" cy="555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96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855DB-4520-EC50-4C4D-E1140B26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4141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2D87C6"/>
                </a:solidFill>
              </a:rPr>
              <a:t>SANSA’s MANDATE</a:t>
            </a:r>
            <a:br>
              <a:rPr lang="en-US">
                <a:solidFill>
                  <a:srgbClr val="2D87C6"/>
                </a:solidFill>
              </a:rPr>
            </a:br>
            <a:endParaRPr lang="en-ZA">
              <a:solidFill>
                <a:srgbClr val="2D87C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78C7C-DB8B-DE7B-AEBD-F2A3932DA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799" y="1041400"/>
            <a:ext cx="11328401" cy="1096549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GB" sz="2000"/>
              <a:t>Schedule 3A Public Entity established on 1 April 2011</a:t>
            </a:r>
          </a:p>
          <a:p>
            <a:pPr>
              <a:spcAft>
                <a:spcPts val="0"/>
              </a:spcAft>
            </a:pPr>
            <a:r>
              <a:rPr lang="en-GB" sz="2000"/>
              <a:t>SANSA’s mandate is informed by several pieces of legislation, policy and strategy …</a:t>
            </a:r>
          </a:p>
          <a:p>
            <a:pPr>
              <a:spcAft>
                <a:spcPts val="0"/>
              </a:spcAft>
            </a:pPr>
            <a:endParaRPr lang="en-GB" sz="2000"/>
          </a:p>
          <a:p>
            <a:pPr>
              <a:spcAft>
                <a:spcPts val="0"/>
              </a:spcAft>
            </a:pPr>
            <a:endParaRPr lang="en-GB" sz="2000"/>
          </a:p>
          <a:p>
            <a:endParaRPr lang="en-Z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67BE4-15EE-B110-FF92-B0AE81428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99" y="1887722"/>
            <a:ext cx="10827377" cy="3843421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F1EFD66-738E-F7E2-878B-93BC08EC1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4CF537A-89A3-A14E-B3C6-663F5D2C12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80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grass, outdoor, telescope&#10;&#10;Description automatically generated">
            <a:extLst>
              <a:ext uri="{FF2B5EF4-FFF2-40B4-BE49-F238E27FC236}">
                <a16:creationId xmlns:a16="http://schemas.microsoft.com/office/drawing/2014/main" id="{6FDD28C0-A39A-51D0-0B4F-5D4F78124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11124" b="21256"/>
          <a:stretch/>
        </p:blipFill>
        <p:spPr>
          <a:xfrm>
            <a:off x="0" y="-4438"/>
            <a:ext cx="12192000" cy="552191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7C58E51-BA06-3B59-2C63-54DD15A97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" y="2588099"/>
            <a:ext cx="11856720" cy="285273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STRATEGIC CONTEXT</a:t>
            </a:r>
            <a:endParaRPr lang="en-ZA" sz="390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2608CA-4691-61F2-6A0D-7B2CBD3F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64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1181439D-B365-6751-6656-194793C9F3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lum bright="70000" contrast="-70000"/>
          </a:blip>
          <a:srcRect t="6852" b="6852"/>
          <a:stretch>
            <a:fillRect/>
          </a:stretch>
        </p:blipFill>
        <p:spPr>
          <a:xfrm rot="5400000">
            <a:off x="-61895" y="1217970"/>
            <a:ext cx="6858000" cy="4438650"/>
          </a:xfr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513C964-7FD2-3BB3-ED3C-9D501A475C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4794346" y="625449"/>
            <a:ext cx="6683439" cy="5276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22071" y="8295"/>
            <a:ext cx="2500998" cy="6857710"/>
          </a:xfrm>
          <a:prstGeom prst="rect">
            <a:avLst/>
          </a:prstGeom>
          <a:solidFill>
            <a:srgbClr val="929EE3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19C70E-80DF-CF3F-8FE3-C02F10A588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8" t="9399" r="21924" b="17071"/>
          <a:stretch/>
        </p:blipFill>
        <p:spPr bwMode="auto">
          <a:xfrm flipH="1">
            <a:off x="118533" y="-152400"/>
            <a:ext cx="2339712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18F602A-C5A8-213B-454B-3D124F3682A6}"/>
              </a:ext>
            </a:extLst>
          </p:cNvPr>
          <p:cNvGrpSpPr/>
          <p:nvPr/>
        </p:nvGrpSpPr>
        <p:grpSpPr>
          <a:xfrm>
            <a:off x="4456051" y="350302"/>
            <a:ext cx="7065931" cy="4963377"/>
            <a:chOff x="5045331" y="686925"/>
            <a:chExt cx="6609345" cy="4839073"/>
          </a:xfrm>
        </p:grpSpPr>
        <p:grpSp>
          <p:nvGrpSpPr>
            <p:cNvPr id="49" name="Group 48"/>
            <p:cNvGrpSpPr/>
            <p:nvPr/>
          </p:nvGrpSpPr>
          <p:grpSpPr>
            <a:xfrm>
              <a:off x="5045331" y="686925"/>
              <a:ext cx="6609345" cy="4839073"/>
              <a:chOff x="4220927" y="357271"/>
              <a:chExt cx="5787962" cy="3986148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4230273" y="357271"/>
                <a:ext cx="5742412" cy="1625225"/>
                <a:chOff x="4230273" y="547771"/>
                <a:chExt cx="5742412" cy="1625225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5499689" y="547771"/>
                  <a:ext cx="4472996" cy="1276606"/>
                  <a:chOff x="8849781" y="-141412"/>
                  <a:chExt cx="3773638" cy="1702141"/>
                </a:xfrm>
              </p:grpSpPr>
              <p:sp>
                <p:nvSpPr>
                  <p:cNvPr id="16" name="TextBox 15"/>
                  <p:cNvSpPr txBox="1"/>
                  <p:nvPr/>
                </p:nvSpPr>
                <p:spPr>
                  <a:xfrm flipH="1">
                    <a:off x="8849781" y="-141412"/>
                    <a:ext cx="2515759" cy="7098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685800">
                      <a:defRPr/>
                    </a:pPr>
                    <a:r>
                      <a:rPr lang="en-US" sz="36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Adobe Fan Heiti Std B" panose="020B0700000000000000" pitchFamily="34" charset="-128"/>
                        <a:cs typeface="Arial" panose="020B0604020202020204" pitchFamily="34" charset="0"/>
                      </a:rPr>
                      <a:t>VISION</a:t>
                    </a:r>
                    <a:endParaRPr lang="en-US" sz="3200" b="1">
                      <a:solidFill>
                        <a:srgbClr val="002060"/>
                      </a:solidFill>
                      <a:latin typeface="Century Gothic" panose="020B0502020202020204" pitchFamily="34" charset="0"/>
                      <a:ea typeface="Adobe Fan Heiti Std B" panose="020B0700000000000000" pitchFamily="34" charset="-128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7" name="Rectangle 16"/>
                  <p:cNvSpPr/>
                  <p:nvPr/>
                </p:nvSpPr>
                <p:spPr>
                  <a:xfrm flipH="1">
                    <a:off x="8963533" y="473140"/>
                    <a:ext cx="3659886" cy="108758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GB" sz="2000" i="1">
                        <a:latin typeface="Century Gothic" panose="020B0502020202020204" pitchFamily="34" charset="0"/>
                      </a:rPr>
                      <a:t>“</a:t>
                    </a:r>
                    <a:r>
                      <a:rPr lang="en-US" sz="2000" i="1">
                        <a:latin typeface="Century Gothic" panose="020B0502020202020204" pitchFamily="34" charset="0"/>
                      </a:rPr>
                      <a:t>An integrated National Space Capability that responds to socio-economic challenges in Africa by 2030</a:t>
                    </a:r>
                    <a:r>
                      <a:rPr lang="en-GB" sz="2000" i="1">
                        <a:latin typeface="Century Gothic" panose="020B0502020202020204" pitchFamily="34" charset="0"/>
                      </a:rPr>
                      <a:t>”.</a:t>
                    </a:r>
                  </a:p>
                </p:txBody>
              </p:sp>
            </p:grpSp>
            <p:grpSp>
              <p:nvGrpSpPr>
                <p:cNvPr id="39" name="Group 38"/>
                <p:cNvGrpSpPr/>
                <p:nvPr/>
              </p:nvGrpSpPr>
              <p:grpSpPr>
                <a:xfrm>
                  <a:off x="4230273" y="723194"/>
                  <a:ext cx="1449802" cy="1449802"/>
                  <a:chOff x="4356082" y="1028419"/>
                  <a:chExt cx="1198184" cy="1198184"/>
                </a:xfrm>
              </p:grpSpPr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4356082" y="1028419"/>
                    <a:ext cx="1198184" cy="1198184"/>
                    <a:chOff x="5808110" y="228226"/>
                    <a:chExt cx="1597578" cy="1597578"/>
                  </a:xfrm>
                </p:grpSpPr>
                <p:sp>
                  <p:nvSpPr>
                    <p:cNvPr id="19" name="Oval 18"/>
                    <p:cNvSpPr/>
                    <p:nvPr/>
                  </p:nvSpPr>
                  <p:spPr>
                    <a:xfrm>
                      <a:off x="5808110" y="228226"/>
                      <a:ext cx="1597578" cy="1597578"/>
                    </a:xfrm>
                    <a:prstGeom prst="ellipse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2400" kern="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" name="Oval 19"/>
                    <p:cNvSpPr/>
                    <p:nvPr/>
                  </p:nvSpPr>
                  <p:spPr>
                    <a:xfrm>
                      <a:off x="5858304" y="278420"/>
                      <a:ext cx="1497190" cy="1497190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2400" kern="0">
                        <a:solidFill>
                          <a:prstClr val="whit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7" name="Group 26"/>
                  <p:cNvGrpSpPr/>
                  <p:nvPr/>
                </p:nvGrpSpPr>
                <p:grpSpPr>
                  <a:xfrm>
                    <a:off x="4593675" y="1419886"/>
                    <a:ext cx="723005" cy="415254"/>
                    <a:chOff x="5288036" y="640017"/>
                    <a:chExt cx="535498" cy="307561"/>
                  </a:xfrm>
                  <a:solidFill>
                    <a:srgbClr val="FFFFFF"/>
                  </a:solidFill>
                </p:grpSpPr>
                <p:sp>
                  <p:nvSpPr>
                    <p:cNvPr id="28" name="Freeform 27"/>
                    <p:cNvSpPr/>
                    <p:nvPr/>
                  </p:nvSpPr>
                  <p:spPr>
                    <a:xfrm>
                      <a:off x="5288036" y="640017"/>
                      <a:ext cx="535498" cy="307561"/>
                    </a:xfrm>
                    <a:custGeom>
                      <a:avLst/>
                      <a:gdLst>
                        <a:gd name="connsiteX0" fmla="*/ 348129 w 535498"/>
                        <a:gd name="connsiteY0" fmla="*/ 766 h 307561"/>
                        <a:gd name="connsiteX1" fmla="*/ 388637 w 535498"/>
                        <a:gd name="connsiteY1" fmla="*/ 29568 h 307561"/>
                        <a:gd name="connsiteX2" fmla="*/ 481535 w 535498"/>
                        <a:gd name="connsiteY2" fmla="*/ 89201 h 307561"/>
                        <a:gd name="connsiteX3" fmla="*/ 533704 w 535498"/>
                        <a:gd name="connsiteY3" fmla="*/ 208694 h 307561"/>
                        <a:gd name="connsiteX4" fmla="*/ 397146 w 535498"/>
                        <a:gd name="connsiteY4" fmla="*/ 304479 h 307561"/>
                        <a:gd name="connsiteX5" fmla="*/ 299875 w 535498"/>
                        <a:gd name="connsiteY5" fmla="*/ 179905 h 307561"/>
                        <a:gd name="connsiteX6" fmla="*/ 300074 w 535498"/>
                        <a:gd name="connsiteY6" fmla="*/ 157816 h 307561"/>
                        <a:gd name="connsiteX7" fmla="*/ 294552 w 535498"/>
                        <a:gd name="connsiteY7" fmla="*/ 160950 h 307561"/>
                        <a:gd name="connsiteX8" fmla="*/ 257748 w 535498"/>
                        <a:gd name="connsiteY8" fmla="*/ 165490 h 307561"/>
                        <a:gd name="connsiteX9" fmla="*/ 245380 w 535498"/>
                        <a:gd name="connsiteY9" fmla="*/ 162011 h 307561"/>
                        <a:gd name="connsiteX10" fmla="*/ 234976 w 535498"/>
                        <a:gd name="connsiteY10" fmla="*/ 156665 h 307561"/>
                        <a:gd name="connsiteX11" fmla="*/ 235005 w 535498"/>
                        <a:gd name="connsiteY11" fmla="*/ 159254 h 307561"/>
                        <a:gd name="connsiteX12" fmla="*/ 51447 w 535498"/>
                        <a:gd name="connsiteY12" fmla="*/ 288124 h 307561"/>
                        <a:gd name="connsiteX13" fmla="*/ 0 w 535498"/>
                        <a:gd name="connsiteY13" fmla="*/ 186143 h 307561"/>
                        <a:gd name="connsiteX14" fmla="*/ 52387 w 535498"/>
                        <a:gd name="connsiteY14" fmla="*/ 89669 h 307561"/>
                        <a:gd name="connsiteX15" fmla="*/ 146801 w 535498"/>
                        <a:gd name="connsiteY15" fmla="*/ 29124 h 307561"/>
                        <a:gd name="connsiteX16" fmla="*/ 203218 w 535498"/>
                        <a:gd name="connsiteY16" fmla="*/ 1727 h 307561"/>
                        <a:gd name="connsiteX17" fmla="*/ 210112 w 535498"/>
                        <a:gd name="connsiteY17" fmla="*/ 3727 h 307561"/>
                        <a:gd name="connsiteX18" fmla="*/ 233838 w 535498"/>
                        <a:gd name="connsiteY18" fmla="*/ 49111 h 307561"/>
                        <a:gd name="connsiteX19" fmla="*/ 233849 w 535498"/>
                        <a:gd name="connsiteY19" fmla="*/ 50197 h 307561"/>
                        <a:gd name="connsiteX20" fmla="*/ 242872 w 535498"/>
                        <a:gd name="connsiteY20" fmla="*/ 45078 h 307561"/>
                        <a:gd name="connsiteX21" fmla="*/ 279675 w 535498"/>
                        <a:gd name="connsiteY21" fmla="*/ 40538 h 307561"/>
                        <a:gd name="connsiteX22" fmla="*/ 292044 w 535498"/>
                        <a:gd name="connsiteY22" fmla="*/ 44017 h 307561"/>
                        <a:gd name="connsiteX23" fmla="*/ 301056 w 535498"/>
                        <a:gd name="connsiteY23" fmla="*/ 48649 h 307561"/>
                        <a:gd name="connsiteX24" fmla="*/ 301070 w 535498"/>
                        <a:gd name="connsiteY24" fmla="*/ 47091 h 307561"/>
                        <a:gd name="connsiteX25" fmla="*/ 326067 w 535498"/>
                        <a:gd name="connsiteY25" fmla="*/ 2395 h 307561"/>
                        <a:gd name="connsiteX26" fmla="*/ 348129 w 535498"/>
                        <a:gd name="connsiteY26" fmla="*/ 766 h 307561"/>
                        <a:gd name="connsiteX27" fmla="*/ 273074 w 535498"/>
                        <a:gd name="connsiteY27" fmla="*/ 78155 h 307561"/>
                        <a:gd name="connsiteX28" fmla="*/ 243853 w 535498"/>
                        <a:gd name="connsiteY28" fmla="*/ 98652 h 307561"/>
                        <a:gd name="connsiteX29" fmla="*/ 264349 w 535498"/>
                        <a:gd name="connsiteY29" fmla="*/ 127873 h 307561"/>
                        <a:gd name="connsiteX30" fmla="*/ 293570 w 535498"/>
                        <a:gd name="connsiteY30" fmla="*/ 107376 h 307561"/>
                        <a:gd name="connsiteX31" fmla="*/ 273074 w 535498"/>
                        <a:gd name="connsiteY31" fmla="*/ 78155 h 307561"/>
                        <a:gd name="connsiteX32" fmla="*/ 433630 w 535498"/>
                        <a:gd name="connsiteY32" fmla="*/ 104240 h 307561"/>
                        <a:gd name="connsiteX33" fmla="*/ 333006 w 535498"/>
                        <a:gd name="connsiteY33" fmla="*/ 174820 h 307561"/>
                        <a:gd name="connsiteX34" fmla="*/ 403586 w 535498"/>
                        <a:gd name="connsiteY34" fmla="*/ 275444 h 307561"/>
                        <a:gd name="connsiteX35" fmla="*/ 504210 w 535498"/>
                        <a:gd name="connsiteY35" fmla="*/ 204864 h 307561"/>
                        <a:gd name="connsiteX36" fmla="*/ 433630 w 535498"/>
                        <a:gd name="connsiteY36" fmla="*/ 104240 h 307561"/>
                        <a:gd name="connsiteX37" fmla="*/ 131990 w 535498"/>
                        <a:gd name="connsiteY37" fmla="*/ 103761 h 307561"/>
                        <a:gd name="connsiteX38" fmla="*/ 31367 w 535498"/>
                        <a:gd name="connsiteY38" fmla="*/ 174342 h 307561"/>
                        <a:gd name="connsiteX39" fmla="*/ 101947 w 535498"/>
                        <a:gd name="connsiteY39" fmla="*/ 274966 h 307561"/>
                        <a:gd name="connsiteX40" fmla="*/ 202572 w 535498"/>
                        <a:gd name="connsiteY40" fmla="*/ 204385 h 307561"/>
                        <a:gd name="connsiteX41" fmla="*/ 131990 w 535498"/>
                        <a:gd name="connsiteY41" fmla="*/ 103761 h 307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</a:cxnLst>
                      <a:rect l="l" t="t" r="r" b="b"/>
                      <a:pathLst>
                        <a:path w="535498" h="307561">
                          <a:moveTo>
                            <a:pt x="348129" y="766"/>
                          </a:moveTo>
                          <a:cubicBezTo>
                            <a:pt x="361247" y="3242"/>
                            <a:pt x="375404" y="11910"/>
                            <a:pt x="388637" y="29568"/>
                          </a:cubicBezTo>
                          <a:cubicBezTo>
                            <a:pt x="423335" y="24376"/>
                            <a:pt x="457428" y="62348"/>
                            <a:pt x="481535" y="89201"/>
                          </a:cubicBezTo>
                          <a:cubicBezTo>
                            <a:pt x="520136" y="114154"/>
                            <a:pt x="542149" y="160574"/>
                            <a:pt x="533704" y="208694"/>
                          </a:cubicBezTo>
                          <a:cubicBezTo>
                            <a:pt x="522446" y="272854"/>
                            <a:pt x="462974" y="313043"/>
                            <a:pt x="397146" y="304479"/>
                          </a:cubicBezTo>
                          <a:cubicBezTo>
                            <a:pt x="336587" y="296602"/>
                            <a:pt x="299707" y="239662"/>
                            <a:pt x="299875" y="179905"/>
                          </a:cubicBezTo>
                          <a:lnTo>
                            <a:pt x="300074" y="157816"/>
                          </a:lnTo>
                          <a:lnTo>
                            <a:pt x="294552" y="160950"/>
                          </a:lnTo>
                          <a:cubicBezTo>
                            <a:pt x="283398" y="165937"/>
                            <a:pt x="270687" y="167761"/>
                            <a:pt x="257748" y="165490"/>
                          </a:cubicBezTo>
                          <a:cubicBezTo>
                            <a:pt x="253435" y="164733"/>
                            <a:pt x="249301" y="163557"/>
                            <a:pt x="245380" y="162011"/>
                          </a:cubicBezTo>
                          <a:lnTo>
                            <a:pt x="234976" y="156665"/>
                          </a:lnTo>
                          <a:lnTo>
                            <a:pt x="235005" y="159254"/>
                          </a:lnTo>
                          <a:cubicBezTo>
                            <a:pt x="245402" y="279132"/>
                            <a:pt x="138487" y="341959"/>
                            <a:pt x="51447" y="288124"/>
                          </a:cubicBezTo>
                          <a:cubicBezTo>
                            <a:pt x="8107" y="255060"/>
                            <a:pt x="1726" y="223534"/>
                            <a:pt x="0" y="186143"/>
                          </a:cubicBezTo>
                          <a:cubicBezTo>
                            <a:pt x="2639" y="130687"/>
                            <a:pt x="32836" y="109677"/>
                            <a:pt x="52387" y="89669"/>
                          </a:cubicBezTo>
                          <a:cubicBezTo>
                            <a:pt x="73359" y="68840"/>
                            <a:pt x="106091" y="26404"/>
                            <a:pt x="146801" y="29124"/>
                          </a:cubicBezTo>
                          <a:cubicBezTo>
                            <a:pt x="166015" y="4935"/>
                            <a:pt x="186548" y="-1588"/>
                            <a:pt x="203218" y="1727"/>
                          </a:cubicBezTo>
                          <a:cubicBezTo>
                            <a:pt x="205601" y="2201"/>
                            <a:pt x="207903" y="2875"/>
                            <a:pt x="210112" y="3727"/>
                          </a:cubicBezTo>
                          <a:cubicBezTo>
                            <a:pt x="229936" y="13554"/>
                            <a:pt x="235786" y="29091"/>
                            <a:pt x="233838" y="49111"/>
                          </a:cubicBezTo>
                          <a:lnTo>
                            <a:pt x="233849" y="50197"/>
                          </a:lnTo>
                          <a:lnTo>
                            <a:pt x="242872" y="45078"/>
                          </a:lnTo>
                          <a:cubicBezTo>
                            <a:pt x="254025" y="40091"/>
                            <a:pt x="266736" y="38267"/>
                            <a:pt x="279675" y="40538"/>
                          </a:cubicBezTo>
                          <a:cubicBezTo>
                            <a:pt x="283989" y="41295"/>
                            <a:pt x="288122" y="42471"/>
                            <a:pt x="292044" y="44017"/>
                          </a:cubicBezTo>
                          <a:lnTo>
                            <a:pt x="301056" y="48649"/>
                          </a:lnTo>
                          <a:lnTo>
                            <a:pt x="301070" y="47091"/>
                          </a:lnTo>
                          <a:cubicBezTo>
                            <a:pt x="299687" y="27023"/>
                            <a:pt x="305974" y="11657"/>
                            <a:pt x="326067" y="2395"/>
                          </a:cubicBezTo>
                          <a:cubicBezTo>
                            <a:pt x="332763" y="25"/>
                            <a:pt x="340260" y="-718"/>
                            <a:pt x="348129" y="766"/>
                          </a:cubicBezTo>
                          <a:close/>
                          <a:moveTo>
                            <a:pt x="273074" y="78155"/>
                          </a:moveTo>
                          <a:cubicBezTo>
                            <a:pt x="259344" y="75745"/>
                            <a:pt x="246262" y="84922"/>
                            <a:pt x="243853" y="98652"/>
                          </a:cubicBezTo>
                          <a:cubicBezTo>
                            <a:pt x="241443" y="112381"/>
                            <a:pt x="250620" y="125464"/>
                            <a:pt x="264349" y="127873"/>
                          </a:cubicBezTo>
                          <a:cubicBezTo>
                            <a:pt x="278078" y="130283"/>
                            <a:pt x="291162" y="121106"/>
                            <a:pt x="293570" y="107376"/>
                          </a:cubicBezTo>
                          <a:cubicBezTo>
                            <a:pt x="295980" y="93647"/>
                            <a:pt x="286803" y="80563"/>
                            <a:pt x="273074" y="78155"/>
                          </a:cubicBezTo>
                          <a:close/>
                          <a:moveTo>
                            <a:pt x="433630" y="104240"/>
                          </a:moveTo>
                          <a:cubicBezTo>
                            <a:pt x="386353" y="95944"/>
                            <a:pt x="341302" y="127544"/>
                            <a:pt x="333006" y="174820"/>
                          </a:cubicBezTo>
                          <a:cubicBezTo>
                            <a:pt x="324710" y="222097"/>
                            <a:pt x="356310" y="267147"/>
                            <a:pt x="403586" y="275444"/>
                          </a:cubicBezTo>
                          <a:cubicBezTo>
                            <a:pt x="450863" y="283740"/>
                            <a:pt x="495914" y="252140"/>
                            <a:pt x="504210" y="204864"/>
                          </a:cubicBezTo>
                          <a:cubicBezTo>
                            <a:pt x="512506" y="157587"/>
                            <a:pt x="480906" y="112536"/>
                            <a:pt x="433630" y="104240"/>
                          </a:cubicBezTo>
                          <a:close/>
                          <a:moveTo>
                            <a:pt x="131990" y="103761"/>
                          </a:moveTo>
                          <a:cubicBezTo>
                            <a:pt x="84715" y="95465"/>
                            <a:pt x="39663" y="127065"/>
                            <a:pt x="31367" y="174342"/>
                          </a:cubicBezTo>
                          <a:cubicBezTo>
                            <a:pt x="23071" y="221618"/>
                            <a:pt x="54672" y="266669"/>
                            <a:pt x="101947" y="274966"/>
                          </a:cubicBezTo>
                          <a:cubicBezTo>
                            <a:pt x="149223" y="283261"/>
                            <a:pt x="194275" y="251661"/>
                            <a:pt x="202572" y="204385"/>
                          </a:cubicBezTo>
                          <a:cubicBezTo>
                            <a:pt x="210867" y="157109"/>
                            <a:pt x="179267" y="112057"/>
                            <a:pt x="131990" y="103761"/>
                          </a:cubicBezTo>
                          <a:close/>
                        </a:path>
                      </a:pathLst>
                    </a:cu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2400" kern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29" name="Freeform 28"/>
                    <p:cNvSpPr/>
                    <p:nvPr/>
                  </p:nvSpPr>
                  <p:spPr>
                    <a:xfrm>
                      <a:off x="5651489" y="765247"/>
                      <a:ext cx="108381" cy="47018"/>
                    </a:xfrm>
                    <a:custGeom>
                      <a:avLst/>
                      <a:gdLst>
                        <a:gd name="connsiteX0" fmla="*/ 54192 w 108381"/>
                        <a:gd name="connsiteY0" fmla="*/ 11 h 47018"/>
                        <a:gd name="connsiteX1" fmla="*/ 108173 w 108381"/>
                        <a:gd name="connsiteY1" fmla="*/ 35716 h 47018"/>
                        <a:gd name="connsiteX2" fmla="*/ 100209 w 108381"/>
                        <a:gd name="connsiteY2" fmla="*/ 43734 h 47018"/>
                        <a:gd name="connsiteX3" fmla="*/ 12165 w 108381"/>
                        <a:gd name="connsiteY3" fmla="*/ 46042 h 47018"/>
                        <a:gd name="connsiteX4" fmla="*/ 7 w 108381"/>
                        <a:gd name="connsiteY4" fmla="*/ 41404 h 47018"/>
                        <a:gd name="connsiteX5" fmla="*/ 54192 w 108381"/>
                        <a:gd name="connsiteY5" fmla="*/ 11 h 470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8381" h="47018">
                          <a:moveTo>
                            <a:pt x="54192" y="11"/>
                          </a:moveTo>
                          <a:cubicBezTo>
                            <a:pt x="77943" y="-404"/>
                            <a:pt x="101660" y="12032"/>
                            <a:pt x="108173" y="35716"/>
                          </a:cubicBezTo>
                          <a:cubicBezTo>
                            <a:pt x="109240" y="39027"/>
                            <a:pt x="106161" y="44498"/>
                            <a:pt x="100209" y="43734"/>
                          </a:cubicBezTo>
                          <a:cubicBezTo>
                            <a:pt x="71265" y="32069"/>
                            <a:pt x="40702" y="32574"/>
                            <a:pt x="12165" y="46042"/>
                          </a:cubicBezTo>
                          <a:cubicBezTo>
                            <a:pt x="5702" y="48465"/>
                            <a:pt x="-221" y="46177"/>
                            <a:pt x="7" y="41404"/>
                          </a:cubicBezTo>
                          <a:cubicBezTo>
                            <a:pt x="6655" y="13689"/>
                            <a:pt x="30441" y="425"/>
                            <a:pt x="54192" y="11"/>
                          </a:cubicBezTo>
                          <a:close/>
                        </a:path>
                      </a:pathLst>
                    </a:cu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2400" kern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30" name="Freeform 29"/>
                    <p:cNvSpPr/>
                    <p:nvPr/>
                  </p:nvSpPr>
                  <p:spPr>
                    <a:xfrm>
                      <a:off x="5349247" y="765571"/>
                      <a:ext cx="108351" cy="46872"/>
                    </a:xfrm>
                    <a:custGeom>
                      <a:avLst/>
                      <a:gdLst>
                        <a:gd name="connsiteX0" fmla="*/ 53970 w 108351"/>
                        <a:gd name="connsiteY0" fmla="*/ 17 h 46872"/>
                        <a:gd name="connsiteX1" fmla="*/ 108135 w 108351"/>
                        <a:gd name="connsiteY1" fmla="*/ 35442 h 46872"/>
                        <a:gd name="connsiteX2" fmla="*/ 100213 w 108351"/>
                        <a:gd name="connsiteY2" fmla="*/ 43501 h 46872"/>
                        <a:gd name="connsiteX3" fmla="*/ 12182 w 108351"/>
                        <a:gd name="connsiteY3" fmla="*/ 46265 h 46872"/>
                        <a:gd name="connsiteX4" fmla="*/ 0 w 108351"/>
                        <a:gd name="connsiteY4" fmla="*/ 41690 h 46872"/>
                        <a:gd name="connsiteX5" fmla="*/ 53970 w 108351"/>
                        <a:gd name="connsiteY5" fmla="*/ 17 h 468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8351" h="46872">
                          <a:moveTo>
                            <a:pt x="53970" y="17"/>
                          </a:moveTo>
                          <a:cubicBezTo>
                            <a:pt x="77718" y="-520"/>
                            <a:pt x="101500" y="11792"/>
                            <a:pt x="108135" y="35442"/>
                          </a:cubicBezTo>
                          <a:cubicBezTo>
                            <a:pt x="109219" y="38747"/>
                            <a:pt x="106169" y="44235"/>
                            <a:pt x="100213" y="43501"/>
                          </a:cubicBezTo>
                          <a:cubicBezTo>
                            <a:pt x="71209" y="31986"/>
                            <a:pt x="41075" y="33203"/>
                            <a:pt x="12182" y="46265"/>
                          </a:cubicBezTo>
                          <a:cubicBezTo>
                            <a:pt x="7210" y="47321"/>
                            <a:pt x="2731" y="47644"/>
                            <a:pt x="0" y="41690"/>
                          </a:cubicBezTo>
                          <a:cubicBezTo>
                            <a:pt x="6504" y="13942"/>
                            <a:pt x="30221" y="554"/>
                            <a:pt x="53970" y="17"/>
                          </a:cubicBezTo>
                          <a:close/>
                        </a:path>
                      </a:pathLst>
                    </a:cu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5800">
                        <a:defRPr/>
                      </a:pPr>
                      <a:endParaRPr lang="en-US" sz="2400" kern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</p:grpSp>
          <p:grpSp>
            <p:nvGrpSpPr>
              <p:cNvPr id="47" name="Group 46"/>
              <p:cNvGrpSpPr/>
              <p:nvPr/>
            </p:nvGrpSpPr>
            <p:grpSpPr>
              <a:xfrm>
                <a:off x="4220927" y="2816952"/>
                <a:ext cx="5787962" cy="1526467"/>
                <a:chOff x="4220927" y="2855053"/>
                <a:chExt cx="5787962" cy="1526467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5562091" y="2855053"/>
                  <a:ext cx="4446798" cy="1271436"/>
                  <a:chOff x="8902430" y="286430"/>
                  <a:chExt cx="3751537" cy="1695246"/>
                </a:xfrm>
              </p:grpSpPr>
              <p:sp>
                <p:nvSpPr>
                  <p:cNvPr id="14" name="TextBox 13"/>
                  <p:cNvSpPr txBox="1"/>
                  <p:nvPr/>
                </p:nvSpPr>
                <p:spPr>
                  <a:xfrm flipH="1">
                    <a:off x="8902430" y="286430"/>
                    <a:ext cx="2515758" cy="7098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685800">
                      <a:defRPr/>
                    </a:pPr>
                    <a:r>
                      <a:rPr lang="en-US" sz="36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Adobe Fan Heiti Std B" panose="020B0700000000000000" pitchFamily="34" charset="-128"/>
                        <a:cs typeface="Arial" panose="020B0604020202020204" pitchFamily="34" charset="0"/>
                      </a:rPr>
                      <a:t>MISSION</a:t>
                    </a:r>
                  </a:p>
                </p:txBody>
              </p:sp>
              <p:sp>
                <p:nvSpPr>
                  <p:cNvPr id="15" name="Rectangle 14"/>
                  <p:cNvSpPr/>
                  <p:nvPr/>
                </p:nvSpPr>
                <p:spPr>
                  <a:xfrm flipH="1">
                    <a:off x="8994081" y="894089"/>
                    <a:ext cx="3659886" cy="108758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buClr>
                        <a:schemeClr val="tx2">
                          <a:lumMod val="50000"/>
                        </a:schemeClr>
                      </a:buClr>
                    </a:pPr>
                    <a:r>
                      <a:rPr lang="en-GB" sz="2000" i="1">
                        <a:latin typeface="Century Gothic" panose="020B0502020202020204" pitchFamily="34" charset="0"/>
                      </a:rPr>
                      <a:t>“</a:t>
                    </a:r>
                    <a:r>
                      <a:rPr lang="en-US" sz="2000" i="1">
                        <a:latin typeface="Century Gothic" panose="020B0502020202020204" pitchFamily="34" charset="0"/>
                      </a:rPr>
                      <a:t>To provide leadership in unlocking the potential of Space for the advancement and benefit of humanity</a:t>
                    </a:r>
                    <a:r>
                      <a:rPr lang="en-GB" sz="2000" i="1">
                        <a:latin typeface="Century Gothic" panose="020B0502020202020204" pitchFamily="34" charset="0"/>
                      </a:rPr>
                      <a:t>”.</a:t>
                    </a:r>
                  </a:p>
                </p:txBody>
              </p:sp>
            </p:grpSp>
            <p:grpSp>
              <p:nvGrpSpPr>
                <p:cNvPr id="21" name="Group 20"/>
                <p:cNvGrpSpPr/>
                <p:nvPr/>
              </p:nvGrpSpPr>
              <p:grpSpPr>
                <a:xfrm>
                  <a:off x="4220927" y="2931718"/>
                  <a:ext cx="1449802" cy="1449802"/>
                  <a:chOff x="5823234" y="479045"/>
                  <a:chExt cx="1597578" cy="1597578"/>
                </a:xfrm>
              </p:grpSpPr>
              <p:sp>
                <p:nvSpPr>
                  <p:cNvPr id="22" name="Oval 21"/>
                  <p:cNvSpPr/>
                  <p:nvPr/>
                </p:nvSpPr>
                <p:spPr>
                  <a:xfrm>
                    <a:off x="5823234" y="479045"/>
                    <a:ext cx="1597578" cy="1597578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2400" kern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" name="Oval 22"/>
                  <p:cNvSpPr/>
                  <p:nvPr/>
                </p:nvSpPr>
                <p:spPr>
                  <a:xfrm>
                    <a:off x="5883726" y="529239"/>
                    <a:ext cx="1497190" cy="1497190"/>
                  </a:xfrm>
                  <a:prstGeom prst="ellipse">
                    <a:avLst/>
                  </a:prstGeom>
                  <a:solidFill>
                    <a:schemeClr val="accent3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2400" kern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pic>
          <p:nvPicPr>
            <p:cNvPr id="4" name="Graphic 3" descr="Rocket outline">
              <a:extLst>
                <a:ext uri="{FF2B5EF4-FFF2-40B4-BE49-F238E27FC236}">
                  <a16:creationId xmlns:a16="http://schemas.microsoft.com/office/drawing/2014/main" id="{78A8D523-49E7-D739-5A1F-EE7C37A5D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49950" y="4147164"/>
              <a:ext cx="914400" cy="914400"/>
            </a:xfrm>
            <a:prstGeom prst="rect">
              <a:avLst/>
            </a:prstGeom>
          </p:spPr>
        </p:pic>
      </p:grp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FB5F18E-0114-D91B-79E0-5A1FC370188A}"/>
              </a:ext>
            </a:extLst>
          </p:cNvPr>
          <p:cNvSpPr txBox="1">
            <a:spLocks/>
          </p:cNvSpPr>
          <p:nvPr/>
        </p:nvSpPr>
        <p:spPr>
          <a:xfrm>
            <a:off x="9657577" y="63738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CF537A-89A3-A14E-B3C6-663F5D2C12C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868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B5BB395-6400-4614-FC0E-9A3D8AE25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2500" l="5556" r="58056">
                        <a14:foregroundMark x1="36667" y1="90000" x2="36667" y2="90000"/>
                        <a14:foregroundMark x1="26944" y1="11250" x2="26944" y2="11250"/>
                        <a14:foregroundMark x1="58056" y1="37500" x2="58056" y2="37500"/>
                        <a14:foregroundMark x1="29444" y1="65417" x2="29444" y2="65417"/>
                        <a14:foregroundMark x1="5833" y1="33333" x2="5833" y2="33333"/>
                        <a14:foregroundMark x1="13611" y1="45833" x2="13611" y2="45833"/>
                        <a14:foregroundMark x1="16111" y1="45833" x2="16111" y2="45833"/>
                        <a14:foregroundMark x1="35556" y1="91250" x2="35556" y2="91250"/>
                        <a14:foregroundMark x1="33333" y1="90417" x2="33333" y2="90417"/>
                        <a14:foregroundMark x1="34167" y1="92500" x2="34167" y2="92500"/>
                        <a14:foregroundMark x1="55556" y1="73333" x2="55556" y2="73333"/>
                        <a14:foregroundMark x1="57222" y1="65833" x2="57222" y2="65833"/>
                        <a14:foregroundMark x1="25556" y1="6667" x2="25556" y2="6667"/>
                        <a14:foregroundMark x1="27500" y1="7083" x2="27500" y2="7083"/>
                        <a14:foregroundMark x1="21111" y1="8750" x2="21111" y2="8750"/>
                      </a14:backgroundRemoval>
                    </a14:imgEffect>
                  </a14:imgLayer>
                </a14:imgProps>
              </a:ext>
            </a:extLst>
          </a:blip>
          <a:srcRect r="35927"/>
          <a:stretch/>
        </p:blipFill>
        <p:spPr>
          <a:xfrm rot="554493">
            <a:off x="6975931" y="90783"/>
            <a:ext cx="5478365" cy="57001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008A63-34C2-D39A-4784-C04CA8F1423D}"/>
              </a:ext>
            </a:extLst>
          </p:cNvPr>
          <p:cNvSpPr txBox="1"/>
          <p:nvPr/>
        </p:nvSpPr>
        <p:spPr>
          <a:xfrm>
            <a:off x="2267157" y="1491022"/>
            <a:ext cx="845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“</a:t>
            </a:r>
            <a:r>
              <a:rPr lang="en-US" sz="2400" i="1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A sustainable South African space sector that contributes meaningfully to socio-economic development across the African continent”.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5FD3E7-3104-3B79-85A7-630C9229141F}"/>
              </a:ext>
            </a:extLst>
          </p:cNvPr>
          <p:cNvSpPr txBox="1"/>
          <p:nvPr/>
        </p:nvSpPr>
        <p:spPr>
          <a:xfrm>
            <a:off x="-11248" y="4123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200" b="1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IMPACT STATEMENT</a:t>
            </a:r>
            <a:endParaRPr lang="ko-KR" altLang="en-US" sz="3200" b="1">
              <a:solidFill>
                <a:srgbClr val="002060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E97FAA-5799-2C66-4131-09C7523CFCD4}"/>
              </a:ext>
            </a:extLst>
          </p:cNvPr>
          <p:cNvSpPr txBox="1"/>
          <p:nvPr/>
        </p:nvSpPr>
        <p:spPr>
          <a:xfrm>
            <a:off x="2865665" y="3229301"/>
            <a:ext cx="785969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600" kern="140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ZA" sz="1600" kern="140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ey enablers:</a:t>
            </a:r>
          </a:p>
          <a:p>
            <a:endParaRPr lang="en-ZA" sz="1600" kern="140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00050" indent="-400050">
              <a:buAutoNum type="romanLcParenBoth"/>
            </a:pPr>
            <a:r>
              <a:rPr lang="en-ZA" sz="1600" i="1" kern="140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Development of a fit-for-purpose and performance-driven organisation,  and </a:t>
            </a:r>
          </a:p>
          <a:p>
            <a:pPr marL="400050" indent="-400050">
              <a:buAutoNum type="romanLcParenBoth"/>
            </a:pPr>
            <a:r>
              <a:rPr lang="en-ZA" sz="1600" i="1" kern="140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Leveraging on strategic partnerships to mobilise resources. </a:t>
            </a:r>
          </a:p>
          <a:p>
            <a:endParaRPr lang="en-ZA" sz="1600" i="1" kern="140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ZA" sz="1600" kern="140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ZA" sz="1600" kern="140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related key initiative:</a:t>
            </a:r>
          </a:p>
          <a:p>
            <a:pPr lvl="1"/>
            <a:r>
              <a:rPr lang="en-ZA" sz="1600" kern="140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Outcome 4: SANSA positioned as a key enabler for the implementation of government's space-related policies. </a:t>
            </a:r>
            <a:endParaRPr lang="en-ZA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0BF8A-C827-3CFA-9D17-F58818BC4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C14588-EB21-D948-A8E6-764CE0D66C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8" t="9399" r="21924" b="17071"/>
          <a:stretch/>
        </p:blipFill>
        <p:spPr bwMode="auto">
          <a:xfrm flipH="1">
            <a:off x="11249" y="-288925"/>
            <a:ext cx="2499948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323151"/>
      </p:ext>
    </p:extLst>
  </p:cSld>
  <p:clrMapOvr>
    <a:masterClrMapping/>
  </p:clrMapOvr>
  <p:transition spd="slow">
    <p:pull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EFF1C4-464E-3346-3D96-2CC7C8832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537A-89A3-A14E-B3C6-663F5D2C12C4}" type="slidenum">
              <a:rPr lang="en-US" smtClean="0"/>
              <a:t>8</a:t>
            </a:fld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CB2E9B-3DDA-152D-183B-59C572B38866}"/>
              </a:ext>
            </a:extLst>
          </p:cNvPr>
          <p:cNvSpPr txBox="1"/>
          <p:nvPr/>
        </p:nvSpPr>
        <p:spPr>
          <a:xfrm>
            <a:off x="1405043" y="-2641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REVISED ORGANISATIONAL VALUES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8F874E-1EF8-9668-ABBA-99DF7B2F9DFC}"/>
              </a:ext>
            </a:extLst>
          </p:cNvPr>
          <p:cNvGrpSpPr/>
          <p:nvPr/>
        </p:nvGrpSpPr>
        <p:grpSpPr>
          <a:xfrm>
            <a:off x="1772027" y="1051368"/>
            <a:ext cx="8365913" cy="5663199"/>
            <a:chOff x="1789870" y="854870"/>
            <a:chExt cx="8365913" cy="566319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02D5A0C-1245-4A2C-D350-9240C186ACB7}"/>
                </a:ext>
              </a:extLst>
            </p:cNvPr>
            <p:cNvGrpSpPr/>
            <p:nvPr/>
          </p:nvGrpSpPr>
          <p:grpSpPr>
            <a:xfrm>
              <a:off x="1789870" y="854870"/>
              <a:ext cx="6051293" cy="1054880"/>
              <a:chOff x="205963" y="1259422"/>
              <a:chExt cx="6051293" cy="105488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4C422B8-D3C8-41B2-719C-AAE9BC8202BC}"/>
                  </a:ext>
                </a:extLst>
              </p:cNvPr>
              <p:cNvSpPr txBox="1"/>
              <p:nvPr/>
            </p:nvSpPr>
            <p:spPr>
              <a:xfrm>
                <a:off x="655057" y="1449836"/>
                <a:ext cx="42031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>
                    <a:solidFill>
                      <a:schemeClr val="tx1"/>
                    </a:solidFill>
                    <a:latin typeface="Century Gothic" panose="020B0502020202020204" pitchFamily="34" charset="0"/>
                    <a:cs typeface="Arial" pitchFamily="34" charset="0"/>
                  </a:rPr>
                  <a:t>Customer - Centric</a:t>
                </a:r>
                <a:endParaRPr lang="en-US" sz="2200" b="1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18811CE-9215-826F-52AD-B10EF2C25501}"/>
                  </a:ext>
                </a:extLst>
              </p:cNvPr>
              <p:cNvGrpSpPr/>
              <p:nvPr/>
            </p:nvGrpSpPr>
            <p:grpSpPr>
              <a:xfrm>
                <a:off x="205963" y="1259422"/>
                <a:ext cx="5908655" cy="761963"/>
                <a:chOff x="205963" y="1259422"/>
                <a:chExt cx="5908655" cy="761963"/>
              </a:xfrm>
            </p:grpSpPr>
            <p:sp>
              <p:nvSpPr>
                <p:cNvPr id="26" name="Rounded Rectangle 10">
                  <a:extLst>
                    <a:ext uri="{FF2B5EF4-FFF2-40B4-BE49-F238E27FC236}">
                      <a16:creationId xmlns:a16="http://schemas.microsoft.com/office/drawing/2014/main" id="{4157CE71-1A8A-372F-329B-C3FE2CC54345}"/>
                    </a:ext>
                  </a:extLst>
                </p:cNvPr>
                <p:cNvSpPr/>
                <p:nvPr/>
              </p:nvSpPr>
              <p:spPr>
                <a:xfrm>
                  <a:off x="344039" y="1259422"/>
                  <a:ext cx="5770579" cy="761963"/>
                </a:xfrm>
                <a:prstGeom prst="roundRect">
                  <a:avLst>
                    <a:gd name="adj" fmla="val 40104"/>
                  </a:avLst>
                </a:prstGeom>
                <a:noFill/>
                <a:ln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>
                    <a:solidFill>
                      <a:schemeClr val="tx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0495D758-654F-A85E-A5A3-19DAF05290BF}"/>
                    </a:ext>
                  </a:extLst>
                </p:cNvPr>
                <p:cNvSpPr/>
                <p:nvPr/>
              </p:nvSpPr>
              <p:spPr>
                <a:xfrm>
                  <a:off x="205963" y="1460468"/>
                  <a:ext cx="377228" cy="373493"/>
                </a:xfrm>
                <a:prstGeom prst="ellipse">
                  <a:avLst/>
                </a:prstGeom>
                <a:gradFill flip="none" rotWithShape="1">
                  <a:gsLst>
                    <a:gs pos="75000">
                      <a:schemeClr val="accent1"/>
                    </a:gs>
                    <a:gs pos="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D1F6BF8-BE6B-3B0A-D113-7F5E3C6B529C}"/>
                  </a:ext>
                </a:extLst>
              </p:cNvPr>
              <p:cNvSpPr/>
              <p:nvPr/>
            </p:nvSpPr>
            <p:spPr>
              <a:xfrm>
                <a:off x="689888" y="2004409"/>
                <a:ext cx="5567368" cy="3098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spcAft>
                    <a:spcPts val="500"/>
                  </a:spcAft>
                </a:pPr>
                <a:r>
                  <a:rPr lang="en-ZA" sz="1400" kern="1400">
                    <a:solidFill>
                      <a:sysClr val="windowText" lastClr="000000"/>
                    </a:solidFill>
                    <a:effectLst/>
                    <a:latin typeface="Century Gothic" panose="020B0502020202020204" pitchFamily="34" charset="0"/>
                  </a:rPr>
                  <a:t>Everything we do is treated with a sense of urgency and agility</a:t>
                </a:r>
                <a:endParaRPr lang="en-ZA" sz="1400" kern="1400">
                  <a:solidFill>
                    <a:sysClr val="windowText" lastClr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B928D8C-6E47-8B2F-8D0C-86376DEB7FA0}"/>
                </a:ext>
              </a:extLst>
            </p:cNvPr>
            <p:cNvGrpSpPr/>
            <p:nvPr/>
          </p:nvGrpSpPr>
          <p:grpSpPr>
            <a:xfrm>
              <a:off x="2273795" y="2033436"/>
              <a:ext cx="5923951" cy="1089018"/>
              <a:chOff x="205963" y="1259422"/>
              <a:chExt cx="5923951" cy="1089018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B8D2DA7-636F-C66A-A2C1-DBB502308130}"/>
                  </a:ext>
                </a:extLst>
              </p:cNvPr>
              <p:cNvSpPr txBox="1"/>
              <p:nvPr/>
            </p:nvSpPr>
            <p:spPr>
              <a:xfrm>
                <a:off x="511325" y="1428646"/>
                <a:ext cx="434687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>
                    <a:latin typeface="Century Gothic" panose="020B0502020202020204" pitchFamily="34" charset="0"/>
                    <a:cs typeface="Arial" pitchFamily="34" charset="0"/>
                  </a:rPr>
                  <a:t>Collaboration and Teamwork</a:t>
                </a:r>
                <a:endParaRPr lang="en-US" sz="2200" b="1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E1359A6-3339-D394-E485-BB0EE12B99C5}"/>
                  </a:ext>
                </a:extLst>
              </p:cNvPr>
              <p:cNvGrpSpPr/>
              <p:nvPr/>
            </p:nvGrpSpPr>
            <p:grpSpPr>
              <a:xfrm>
                <a:off x="205963" y="1259422"/>
                <a:ext cx="5908655" cy="761963"/>
                <a:chOff x="205963" y="1259422"/>
                <a:chExt cx="5908655" cy="761963"/>
              </a:xfrm>
            </p:grpSpPr>
            <p:sp>
              <p:nvSpPr>
                <p:cNvPr id="46" name="Rounded Rectangle 60">
                  <a:extLst>
                    <a:ext uri="{FF2B5EF4-FFF2-40B4-BE49-F238E27FC236}">
                      <a16:creationId xmlns:a16="http://schemas.microsoft.com/office/drawing/2014/main" id="{1C38C413-38C2-4D8A-49A7-89E96A70F8C2}"/>
                    </a:ext>
                  </a:extLst>
                </p:cNvPr>
                <p:cNvSpPr/>
                <p:nvPr/>
              </p:nvSpPr>
              <p:spPr>
                <a:xfrm>
                  <a:off x="344039" y="1259422"/>
                  <a:ext cx="5770579" cy="761963"/>
                </a:xfrm>
                <a:prstGeom prst="roundRect">
                  <a:avLst>
                    <a:gd name="adj" fmla="val 40104"/>
                  </a:avLst>
                </a:prstGeom>
                <a:noFill/>
                <a:ln>
                  <a:gradFill flip="none" rotWithShape="1">
                    <a:gsLst>
                      <a:gs pos="0">
                        <a:schemeClr val="accent2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>
                    <a:solidFill>
                      <a:schemeClr val="tx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00658E7C-0117-BC71-9CEB-FFD4262A0BFB}"/>
                    </a:ext>
                  </a:extLst>
                </p:cNvPr>
                <p:cNvSpPr/>
                <p:nvPr/>
              </p:nvSpPr>
              <p:spPr>
                <a:xfrm>
                  <a:off x="205963" y="1460468"/>
                  <a:ext cx="377228" cy="373493"/>
                </a:xfrm>
                <a:prstGeom prst="ellipse">
                  <a:avLst/>
                </a:prstGeom>
                <a:gradFill flip="none" rotWithShape="1">
                  <a:gsLst>
                    <a:gs pos="75000">
                      <a:schemeClr val="accent2"/>
                    </a:gs>
                    <a:gs pos="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EF1D51D-86A2-35FB-7652-9C8F26751A84}"/>
                  </a:ext>
                </a:extLst>
              </p:cNvPr>
              <p:cNvSpPr/>
              <p:nvPr/>
            </p:nvSpPr>
            <p:spPr>
              <a:xfrm>
                <a:off x="817230" y="2038547"/>
                <a:ext cx="5312684" cy="3098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spcAft>
                    <a:spcPts val="500"/>
                  </a:spcAft>
                </a:pPr>
                <a:r>
                  <a:rPr lang="en-ZA" sz="1400" kern="1400">
                    <a:solidFill>
                      <a:sysClr val="windowText" lastClr="000000"/>
                    </a:solidFill>
                    <a:effectLst/>
                    <a:latin typeface="Century Gothic" panose="020B0502020202020204" pitchFamily="34" charset="0"/>
                  </a:rPr>
                  <a:t>We accomplish so much more working together</a:t>
                </a:r>
                <a:endParaRPr lang="en-ZA" sz="1400" kern="1400">
                  <a:solidFill>
                    <a:sysClr val="windowText" lastClr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3D586D8-E809-C577-41BE-B8784F76A16A}"/>
                </a:ext>
              </a:extLst>
            </p:cNvPr>
            <p:cNvGrpSpPr/>
            <p:nvPr/>
          </p:nvGrpSpPr>
          <p:grpSpPr>
            <a:xfrm>
              <a:off x="2885062" y="3134611"/>
              <a:ext cx="5964988" cy="1077266"/>
              <a:chOff x="205963" y="1259422"/>
              <a:chExt cx="5964988" cy="1077266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1EF36EF-6C4E-560E-9872-9C618849AFBB}"/>
                  </a:ext>
                </a:extLst>
              </p:cNvPr>
              <p:cNvSpPr txBox="1"/>
              <p:nvPr/>
            </p:nvSpPr>
            <p:spPr>
              <a:xfrm>
                <a:off x="655057" y="1419477"/>
                <a:ext cx="551589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>
                    <a:solidFill>
                      <a:schemeClr val="tx1"/>
                    </a:solidFill>
                    <a:latin typeface="Century Gothic" panose="020B0502020202020204" pitchFamily="34" charset="0"/>
                    <a:cs typeface="Arial" pitchFamily="34" charset="0"/>
                  </a:rPr>
                  <a:t>Innovation and Solutions driven</a:t>
                </a:r>
                <a:endParaRPr lang="en-US" sz="2200" b="1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9218FF6F-E249-6DEF-B2B9-68727BFAD088}"/>
                  </a:ext>
                </a:extLst>
              </p:cNvPr>
              <p:cNvGrpSpPr/>
              <p:nvPr/>
            </p:nvGrpSpPr>
            <p:grpSpPr>
              <a:xfrm>
                <a:off x="205963" y="1259422"/>
                <a:ext cx="5908655" cy="761963"/>
                <a:chOff x="205963" y="1259422"/>
                <a:chExt cx="5908655" cy="761963"/>
              </a:xfrm>
            </p:grpSpPr>
            <p:sp>
              <p:nvSpPr>
                <p:cNvPr id="52" name="Rounded Rectangle 72">
                  <a:extLst>
                    <a:ext uri="{FF2B5EF4-FFF2-40B4-BE49-F238E27FC236}">
                      <a16:creationId xmlns:a16="http://schemas.microsoft.com/office/drawing/2014/main" id="{6FDE906D-6E7B-7E64-BFF1-64100D0CAC3A}"/>
                    </a:ext>
                  </a:extLst>
                </p:cNvPr>
                <p:cNvSpPr/>
                <p:nvPr/>
              </p:nvSpPr>
              <p:spPr>
                <a:xfrm>
                  <a:off x="344039" y="1259422"/>
                  <a:ext cx="5770579" cy="761963"/>
                </a:xfrm>
                <a:prstGeom prst="roundRect">
                  <a:avLst>
                    <a:gd name="adj" fmla="val 40104"/>
                  </a:avLst>
                </a:prstGeom>
                <a:noFill/>
                <a:ln>
                  <a:gradFill flip="none" rotWithShape="1">
                    <a:gsLst>
                      <a:gs pos="0">
                        <a:schemeClr val="tx2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>
                    <a:solidFill>
                      <a:schemeClr val="tx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35C2A73B-DE08-6C9E-E8F6-6306C84B4CEF}"/>
                    </a:ext>
                  </a:extLst>
                </p:cNvPr>
                <p:cNvSpPr/>
                <p:nvPr/>
              </p:nvSpPr>
              <p:spPr>
                <a:xfrm>
                  <a:off x="205963" y="1460468"/>
                  <a:ext cx="377228" cy="373493"/>
                </a:xfrm>
                <a:prstGeom prst="ellipse">
                  <a:avLst/>
                </a:prstGeom>
                <a:gradFill flip="none" rotWithShape="1">
                  <a:gsLst>
                    <a:gs pos="75000">
                      <a:schemeClr val="tx2"/>
                    </a:gs>
                    <a:gs pos="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6319A1-7B01-2FA3-08AD-1E1B0046C471}"/>
                  </a:ext>
                </a:extLst>
              </p:cNvPr>
              <p:cNvSpPr/>
              <p:nvPr/>
            </p:nvSpPr>
            <p:spPr>
              <a:xfrm>
                <a:off x="817230" y="2026795"/>
                <a:ext cx="5312684" cy="3098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spcAft>
                    <a:spcPts val="500"/>
                  </a:spcAft>
                </a:pPr>
                <a:r>
                  <a:rPr lang="en-ZA" sz="1400" kern="1400">
                    <a:solidFill>
                      <a:sysClr val="windowText" lastClr="000000"/>
                    </a:solidFill>
                    <a:effectLst/>
                    <a:latin typeface="Century Gothic" panose="020B0502020202020204" pitchFamily="34" charset="0"/>
                  </a:rPr>
                  <a:t>No problem is too large for us – we find solutions </a:t>
                </a:r>
                <a:endParaRPr lang="en-ZA" sz="1400" kern="1400">
                  <a:solidFill>
                    <a:sysClr val="windowText" lastClr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169883E-BAE6-33BD-3FF1-99D71C94A28C}"/>
                </a:ext>
              </a:extLst>
            </p:cNvPr>
            <p:cNvGrpSpPr/>
            <p:nvPr/>
          </p:nvGrpSpPr>
          <p:grpSpPr>
            <a:xfrm>
              <a:off x="3496329" y="4308687"/>
              <a:ext cx="6659454" cy="1063226"/>
              <a:chOff x="205963" y="1259422"/>
              <a:chExt cx="6659454" cy="1063226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E4DEE12-7346-2728-4F71-99D4D5900ECE}"/>
                  </a:ext>
                </a:extLst>
              </p:cNvPr>
              <p:cNvSpPr txBox="1"/>
              <p:nvPr/>
            </p:nvSpPr>
            <p:spPr>
              <a:xfrm>
                <a:off x="655057" y="1429569"/>
                <a:ext cx="438000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>
                    <a:latin typeface="Century Gothic" panose="020B0502020202020204" pitchFamily="34" charset="0"/>
                    <a:cs typeface="Arial" pitchFamily="34" charset="0"/>
                  </a:rPr>
                  <a:t>Responsive to Opportunities</a:t>
                </a:r>
                <a:endParaRPr lang="en-US" sz="2200" b="1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92CED814-854E-5BCC-6226-B3F55C492EF7}"/>
                  </a:ext>
                </a:extLst>
              </p:cNvPr>
              <p:cNvGrpSpPr/>
              <p:nvPr/>
            </p:nvGrpSpPr>
            <p:grpSpPr>
              <a:xfrm>
                <a:off x="205963" y="1259422"/>
                <a:ext cx="5908655" cy="761963"/>
                <a:chOff x="205963" y="1259422"/>
                <a:chExt cx="5908655" cy="761963"/>
              </a:xfrm>
            </p:grpSpPr>
            <p:sp>
              <p:nvSpPr>
                <p:cNvPr id="58" name="Rounded Rectangle 84">
                  <a:extLst>
                    <a:ext uri="{FF2B5EF4-FFF2-40B4-BE49-F238E27FC236}">
                      <a16:creationId xmlns:a16="http://schemas.microsoft.com/office/drawing/2014/main" id="{78DB498E-37D1-05AB-EDEF-37BA437D6E4E}"/>
                    </a:ext>
                  </a:extLst>
                </p:cNvPr>
                <p:cNvSpPr/>
                <p:nvPr/>
              </p:nvSpPr>
              <p:spPr>
                <a:xfrm>
                  <a:off x="344039" y="1259422"/>
                  <a:ext cx="5770579" cy="761963"/>
                </a:xfrm>
                <a:prstGeom prst="roundRect">
                  <a:avLst>
                    <a:gd name="adj" fmla="val 40104"/>
                  </a:avLst>
                </a:prstGeom>
                <a:noFill/>
                <a:ln>
                  <a:gradFill flip="none" rotWithShape="1">
                    <a:gsLst>
                      <a:gs pos="0">
                        <a:schemeClr val="accent4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>
                    <a:solidFill>
                      <a:schemeClr val="tx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0030F3DB-2296-0154-6363-11C3CFC508A4}"/>
                    </a:ext>
                  </a:extLst>
                </p:cNvPr>
                <p:cNvSpPr/>
                <p:nvPr/>
              </p:nvSpPr>
              <p:spPr>
                <a:xfrm>
                  <a:off x="205963" y="1460468"/>
                  <a:ext cx="377228" cy="373493"/>
                </a:xfrm>
                <a:prstGeom prst="ellipse">
                  <a:avLst/>
                </a:prstGeom>
                <a:gradFill flip="none" rotWithShape="1">
                  <a:gsLst>
                    <a:gs pos="75000">
                      <a:schemeClr val="accent4"/>
                    </a:gs>
                    <a:gs pos="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A42B257-7525-D035-030A-9246AA0CBA64}"/>
                  </a:ext>
                </a:extLst>
              </p:cNvPr>
              <p:cNvSpPr/>
              <p:nvPr/>
            </p:nvSpPr>
            <p:spPr>
              <a:xfrm>
                <a:off x="817230" y="2012755"/>
                <a:ext cx="6048187" cy="3098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spcAft>
                    <a:spcPts val="500"/>
                  </a:spcAft>
                </a:pPr>
                <a:r>
                  <a:rPr lang="en-ZA" sz="1400" kern="1400">
                    <a:solidFill>
                      <a:sysClr val="windowText" lastClr="000000"/>
                    </a:solidFill>
                    <a:effectLst/>
                    <a:latin typeface="Century Gothic" panose="020B0502020202020204" pitchFamily="34" charset="0"/>
                  </a:rPr>
                  <a:t>Every opportunity is treated as a potential for growth for our future </a:t>
                </a:r>
                <a:endParaRPr lang="en-ZA" sz="1400" kern="1400">
                  <a:solidFill>
                    <a:sysClr val="windowText" lastClr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4C748C2-29AA-CF09-3C79-21EBC930A6E7}"/>
                </a:ext>
              </a:extLst>
            </p:cNvPr>
            <p:cNvGrpSpPr/>
            <p:nvPr/>
          </p:nvGrpSpPr>
          <p:grpSpPr>
            <a:xfrm>
              <a:off x="4107596" y="5429387"/>
              <a:ext cx="5908655" cy="1088682"/>
              <a:chOff x="205963" y="1259422"/>
              <a:chExt cx="5908655" cy="1088682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3C09FFC-258B-BBC2-A67E-757EA13FA4B4}"/>
                  </a:ext>
                </a:extLst>
              </p:cNvPr>
              <p:cNvSpPr txBox="1"/>
              <p:nvPr/>
            </p:nvSpPr>
            <p:spPr>
              <a:xfrm>
                <a:off x="655057" y="1397589"/>
                <a:ext cx="2874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>
                    <a:solidFill>
                      <a:schemeClr val="tx1"/>
                    </a:solidFill>
                    <a:latin typeface="Century Gothic" panose="020B0502020202020204" pitchFamily="34" charset="0"/>
                    <a:cs typeface="Arial" pitchFamily="34" charset="0"/>
                  </a:rPr>
                  <a:t>Having fun together</a:t>
                </a:r>
                <a:endParaRPr lang="en-US" sz="2200" b="1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9D25B419-6A72-170D-4433-863706BE3CF9}"/>
                  </a:ext>
                </a:extLst>
              </p:cNvPr>
              <p:cNvGrpSpPr/>
              <p:nvPr/>
            </p:nvGrpSpPr>
            <p:grpSpPr>
              <a:xfrm>
                <a:off x="205963" y="1259422"/>
                <a:ext cx="5908655" cy="761963"/>
                <a:chOff x="205963" y="1259422"/>
                <a:chExt cx="5908655" cy="761963"/>
              </a:xfrm>
            </p:grpSpPr>
            <p:sp>
              <p:nvSpPr>
                <p:cNvPr id="64" name="Rounded Rectangle 102">
                  <a:extLst>
                    <a:ext uri="{FF2B5EF4-FFF2-40B4-BE49-F238E27FC236}">
                      <a16:creationId xmlns:a16="http://schemas.microsoft.com/office/drawing/2014/main" id="{ED3E4813-E103-B83A-E537-55984D0ECAA4}"/>
                    </a:ext>
                  </a:extLst>
                </p:cNvPr>
                <p:cNvSpPr/>
                <p:nvPr/>
              </p:nvSpPr>
              <p:spPr>
                <a:xfrm>
                  <a:off x="344039" y="1259422"/>
                  <a:ext cx="5770579" cy="761963"/>
                </a:xfrm>
                <a:prstGeom prst="roundRect">
                  <a:avLst>
                    <a:gd name="adj" fmla="val 40104"/>
                  </a:avLst>
                </a:prstGeom>
                <a:noFill/>
                <a:ln>
                  <a:gradFill flip="none" rotWithShape="1">
                    <a:gsLst>
                      <a:gs pos="0">
                        <a:schemeClr val="accent5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>
                    <a:solidFill>
                      <a:schemeClr val="tx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4ABCFDDF-1579-9AEA-50BA-C5551DC0847B}"/>
                    </a:ext>
                  </a:extLst>
                </p:cNvPr>
                <p:cNvSpPr/>
                <p:nvPr/>
              </p:nvSpPr>
              <p:spPr>
                <a:xfrm>
                  <a:off x="205963" y="1460468"/>
                  <a:ext cx="377228" cy="373493"/>
                </a:xfrm>
                <a:prstGeom prst="ellipse">
                  <a:avLst/>
                </a:prstGeom>
                <a:gradFill flip="none" rotWithShape="1">
                  <a:gsLst>
                    <a:gs pos="75000">
                      <a:schemeClr val="accent5"/>
                    </a:gs>
                    <a:gs pos="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1111783-4F13-53B0-50BB-AA4224B0FC2B}"/>
                  </a:ext>
                </a:extLst>
              </p:cNvPr>
              <p:cNvSpPr/>
              <p:nvPr/>
            </p:nvSpPr>
            <p:spPr>
              <a:xfrm>
                <a:off x="756662" y="2038211"/>
                <a:ext cx="5312684" cy="3098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spcAft>
                    <a:spcPts val="500"/>
                  </a:spcAft>
                </a:pPr>
                <a:r>
                  <a:rPr lang="en-ZA" sz="1400" kern="1400">
                    <a:solidFill>
                      <a:sysClr val="windowText" lastClr="000000"/>
                    </a:solidFill>
                    <a:effectLst/>
                    <a:latin typeface="Century Gothic" panose="020B0502020202020204" pitchFamily="34" charset="0"/>
                  </a:rPr>
                  <a:t>We thoroughly enjoy what we do – it is fun to be at SANSA </a:t>
                </a:r>
                <a:endParaRPr lang="en-ZA" sz="1400" kern="1400">
                  <a:solidFill>
                    <a:sysClr val="windowText" lastClr="00000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620E3ED-61EF-7FD6-94B6-F97BAF36B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8" t="9399" r="21924" b="17071"/>
          <a:stretch/>
        </p:blipFill>
        <p:spPr bwMode="auto">
          <a:xfrm flipH="1">
            <a:off x="284791" y="-155645"/>
            <a:ext cx="1729503" cy="632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928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B90D3A-3878-D9A8-3F23-A9D0FB215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355" y="891639"/>
            <a:ext cx="9202094" cy="5302602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10B9480-D614-48A1-D09F-D30CC76F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4CF537A-89A3-A14E-B3C6-663F5D2C12C4}" type="slidenum">
              <a:rPr lang="en-US" smtClean="0"/>
              <a:t>9</a:t>
            </a:fld>
            <a:endParaRPr lang="en-US"/>
          </a:p>
        </p:txBody>
      </p:sp>
      <p:sp>
        <p:nvSpPr>
          <p:cNvPr id="4" name="Text Placeholder 123">
            <a:extLst>
              <a:ext uri="{FF2B5EF4-FFF2-40B4-BE49-F238E27FC236}">
                <a16:creationId xmlns:a16="http://schemas.microsoft.com/office/drawing/2014/main" id="{7C6B1235-CCF5-5022-6D80-C55B7D915A64}"/>
              </a:ext>
            </a:extLst>
          </p:cNvPr>
          <p:cNvSpPr txBox="1">
            <a:spLocks/>
          </p:cNvSpPr>
          <p:nvPr/>
        </p:nvSpPr>
        <p:spPr>
          <a:xfrm>
            <a:off x="308470" y="5631"/>
            <a:ext cx="11572875" cy="72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>
                <a:solidFill>
                  <a:srgbClr val="002060"/>
                </a:solidFill>
                <a:ea typeface="+mj-ea"/>
                <a:cs typeface="+mj-cs"/>
              </a:rPr>
              <a:t>2020-2025 STRATEGIC OUTCOMES</a:t>
            </a:r>
            <a:endParaRPr lang="en-ZA" sz="3200" b="1">
              <a:solidFill>
                <a:srgbClr val="00206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99084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4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2B7E8"/>
      </a:accent1>
      <a:accent2>
        <a:srgbClr val="4185B5"/>
      </a:accent2>
      <a:accent3>
        <a:srgbClr val="285D8D"/>
      </a:accent3>
      <a:accent4>
        <a:srgbClr val="134070"/>
      </a:accent4>
      <a:accent5>
        <a:srgbClr val="091424"/>
      </a:accent5>
      <a:accent6>
        <a:srgbClr val="929EE3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0fa1c5-89d2-421f-ad4c-415be58700d0">
      <Terms xmlns="http://schemas.microsoft.com/office/infopath/2007/PartnerControls"/>
    </lcf76f155ced4ddcb4097134ff3c332f>
    <TaxCatchAll xmlns="9beb3c31-08c0-458c-94aa-d972da07c8e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71BA068C337D4D92FF91C30BEACF5A" ma:contentTypeVersion="17" ma:contentTypeDescription="Create a new document." ma:contentTypeScope="" ma:versionID="85fea798c3049483154cb0222425e1f8">
  <xsd:schema xmlns:xsd="http://www.w3.org/2001/XMLSchema" xmlns:xs="http://www.w3.org/2001/XMLSchema" xmlns:p="http://schemas.microsoft.com/office/2006/metadata/properties" xmlns:ns2="820fa1c5-89d2-421f-ad4c-415be58700d0" xmlns:ns3="9beb3c31-08c0-458c-94aa-d972da07c8e3" targetNamespace="http://schemas.microsoft.com/office/2006/metadata/properties" ma:root="true" ma:fieldsID="2a73d2bfde8ee3282e818c71fd3661e2" ns2:_="" ns3:_="">
    <xsd:import namespace="820fa1c5-89d2-421f-ad4c-415be58700d0"/>
    <xsd:import namespace="9beb3c31-08c0-458c-94aa-d972da07c8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0fa1c5-89d2-421f-ad4c-415be58700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ec5b1b8-edab-4f9b-84fe-14c541d0df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eb3c31-08c0-458c-94aa-d972da07c8e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cc783bd-f5ac-438d-8dcc-796aaa949b28}" ma:internalName="TaxCatchAll" ma:showField="CatchAllData" ma:web="9beb3c31-08c0-458c-94aa-d972da07c8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E585CC-690B-44D9-9A82-DFA6462B7598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elements/1.1/"/>
    <ds:schemaRef ds:uri="http://purl.org/dc/terms/"/>
    <ds:schemaRef ds:uri="9beb3c31-08c0-458c-94aa-d972da07c8e3"/>
    <ds:schemaRef ds:uri="820fa1c5-89d2-421f-ad4c-415be58700d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B79AE29-4574-4721-A84E-C754FAE22520}">
  <ds:schemaRefs>
    <ds:schemaRef ds:uri="820fa1c5-89d2-421f-ad4c-415be58700d0"/>
    <ds:schemaRef ds:uri="9beb3c31-08c0-458c-94aa-d972da07c8e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AFAEA3D-617B-4644-AFA2-2DC9BC417B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</TotalTime>
  <Words>2118</Words>
  <Application>Microsoft Office PowerPoint</Application>
  <PresentationFormat>Widescreen</PresentationFormat>
  <Paragraphs>443</Paragraphs>
  <Slides>36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Arial Black</vt:lpstr>
      <vt:lpstr>Calibri</vt:lpstr>
      <vt:lpstr>Calibri Light</vt:lpstr>
      <vt:lpstr>Century Gothic</vt:lpstr>
      <vt:lpstr>GeosansLight</vt:lpstr>
      <vt:lpstr>Open Sauce SemiBold Bold</vt:lpstr>
      <vt:lpstr>Wingdings</vt:lpstr>
      <vt:lpstr>Office Theme</vt:lpstr>
      <vt:lpstr>Contents Slide Master</vt:lpstr>
      <vt:lpstr>1_Office Theme</vt:lpstr>
      <vt:lpstr>SOUTH AFRICAN NATIONAL SPACE AGENCY 2023/2024 ANNUAL PERFORMANCE PLAN</vt:lpstr>
      <vt:lpstr>PowerPoint Presentation</vt:lpstr>
      <vt:lpstr>POLICY CONTEXT</vt:lpstr>
      <vt:lpstr>SANSA’s MANDATE </vt:lpstr>
      <vt:lpstr>STRATEGIC CONTEXT</vt:lpstr>
      <vt:lpstr>PowerPoint Presentation</vt:lpstr>
      <vt:lpstr>PowerPoint Presentation</vt:lpstr>
      <vt:lpstr>PowerPoint Presentation</vt:lpstr>
      <vt:lpstr>PowerPoint Presentation</vt:lpstr>
      <vt:lpstr>KEY STRATEGIC PRIORITIES FOR THE PLANNING PERIOD</vt:lpstr>
      <vt:lpstr>PowerPoint Presentation</vt:lpstr>
      <vt:lpstr>STRATEGIC PRIORITIES INFORMING PLANNING FOR 2023/24</vt:lpstr>
      <vt:lpstr> STRATEGIC PLAN 2020-2025 – MID-TERM REVIEW</vt:lpstr>
      <vt:lpstr>MEASURING PERFORMANCE  2023 / 2024 APP CONSOLIDATED OUTPUT INDICATORS AND MEDIUM-TERM TARGETS</vt:lpstr>
      <vt:lpstr>PowerPoint Presentation</vt:lpstr>
      <vt:lpstr>PowerPoint Presentation</vt:lpstr>
      <vt:lpstr>PowerPoint Presentation</vt:lpstr>
      <vt:lpstr>OPERATIONAL INFORMATION</vt:lpstr>
      <vt:lpstr>PowerPoint Presentation</vt:lpstr>
      <vt:lpstr>EMPLOYMENT AND VACANCIES PER PROGRAMME</vt:lpstr>
      <vt:lpstr>EMPLOYEE INFORMATION</vt:lpstr>
      <vt:lpstr>FINANCIAL OVERVIEW</vt:lpstr>
      <vt:lpstr>MTEF OVERVIEW</vt:lpstr>
      <vt:lpstr>PowerPoint Presentation</vt:lpstr>
      <vt:lpstr>MTEF PROGRAMME BUDGET</vt:lpstr>
      <vt:lpstr>MTEF: EXPENDITURE ESTIMATES</vt:lpstr>
      <vt:lpstr>FINANCIAL NARRATIVE</vt:lpstr>
      <vt:lpstr>CELEBRATION AND THE ROAD AHEAD</vt:lpstr>
      <vt:lpstr>KEY CELEBRATIONS:  SPACE WEATHER CAPABILITY LAUNCH  </vt:lpstr>
      <vt:lpstr>PowerPoint Presentation</vt:lpstr>
      <vt:lpstr>KEY CELEBRATIONS CONT… MATJIESFONTEIN DSN GROUNDBREAKING </vt:lpstr>
      <vt:lpstr>Space infrastructure hub</vt:lpstr>
      <vt:lpstr>SANSA INSTITUTIONAL REVIEW</vt:lpstr>
      <vt:lpstr>PowerPoint Presentation</vt:lpstr>
      <vt:lpstr>PowerPoint Presentation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Tongwara Katsidzira</dc:creator>
  <cp:lastModifiedBy>Bridget Laka</cp:lastModifiedBy>
  <cp:revision>33</cp:revision>
  <dcterms:created xsi:type="dcterms:W3CDTF">2022-07-22T11:12:30Z</dcterms:created>
  <dcterms:modified xsi:type="dcterms:W3CDTF">2023-04-11T11:16:05Z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0x010100EC9A4E38C5EC2E49BE9B9C5E405634AE</vt:lpwstr>
  </property>
  <property fmtid="{D5CDD505-2E9C-101B-9397-08002B2CF9AE}" pid="3" name="MSIP_Label_ee036504-ffdc-49d0-8800-2a717b545941_Enabled">
    <vt:lpwstr>true</vt:lpwstr>
  </property>
  <property fmtid="{D5CDD505-2E9C-101B-9397-08002B2CF9AE}" pid="4" name="MSIP_Label_ee036504-ffdc-49d0-8800-2a717b545941_SetDate">
    <vt:lpwstr>2022-08-24T10:50:03Z</vt:lpwstr>
  </property>
  <property fmtid="{D5CDD505-2E9C-101B-9397-08002B2CF9AE}" pid="5" name="MSIP_Label_ee036504-ffdc-49d0-8800-2a717b545941_Method">
    <vt:lpwstr>Standard</vt:lpwstr>
  </property>
  <property fmtid="{D5CDD505-2E9C-101B-9397-08002B2CF9AE}" pid="6" name="MSIP_Label_ee036504-ffdc-49d0-8800-2a717b545941_Name">
    <vt:lpwstr>defa4170-0d19-0005-0004-bc88714345d2</vt:lpwstr>
  </property>
  <property fmtid="{D5CDD505-2E9C-101B-9397-08002B2CF9AE}" pid="7" name="MSIP_Label_ee036504-ffdc-49d0-8800-2a717b545941_SiteId">
    <vt:lpwstr>e0112018-a80c-491e-89d5-68f3d65e9b80</vt:lpwstr>
  </property>
  <property fmtid="{D5CDD505-2E9C-101B-9397-08002B2CF9AE}" pid="8" name="MSIP_Label_ee036504-ffdc-49d0-8800-2a717b545941_ActionId">
    <vt:lpwstr>a29a0e4f-6860-488d-acd1-dba9587f8bdb</vt:lpwstr>
  </property>
  <property fmtid="{D5CDD505-2E9C-101B-9397-08002B2CF9AE}" pid="9" name="MSIP_Label_ee036504-ffdc-49d0-8800-2a717b545941_ContentBits">
    <vt:lpwstr>0</vt:lpwstr>
  </property>
  <property fmtid="{D5CDD505-2E9C-101B-9397-08002B2CF9AE}" pid="10" name="MediaServiceImageTags">
    <vt:lpwstr/>
  </property>
</Properties>
</file>