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6"/>
  </p:notesMasterIdLst>
  <p:handoutMasterIdLst>
    <p:handoutMasterId r:id="rId17"/>
  </p:handoutMasterIdLst>
  <p:sldIdLst>
    <p:sldId id="749" r:id="rId2"/>
    <p:sldId id="764" r:id="rId3"/>
    <p:sldId id="739" r:id="rId4"/>
    <p:sldId id="745" r:id="rId5"/>
    <p:sldId id="766" r:id="rId6"/>
    <p:sldId id="767" r:id="rId7"/>
    <p:sldId id="768" r:id="rId8"/>
    <p:sldId id="769" r:id="rId9"/>
    <p:sldId id="763" r:id="rId10"/>
    <p:sldId id="765" r:id="rId11"/>
    <p:sldId id="762" r:id="rId12"/>
    <p:sldId id="756" r:id="rId13"/>
    <p:sldId id="759" r:id="rId14"/>
    <p:sldId id="760" r:id="rId1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3399FF"/>
    <a:srgbClr val="008000"/>
    <a:srgbClr val="CCFFFF"/>
    <a:srgbClr val="FBC3BD"/>
    <a:srgbClr val="F6E9E8"/>
    <a:srgbClr val="FF5050"/>
    <a:srgbClr val="F67B6E"/>
    <a:srgbClr val="F8F8F8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68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124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2"/>
            <a:ext cx="2945659" cy="49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3" y="2"/>
            <a:ext cx="2945659" cy="49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9430473"/>
            <a:ext cx="2945659" cy="49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3" y="9430473"/>
            <a:ext cx="2945659" cy="49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1172E1-E5D3-41CF-9721-1F6FD0C843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82624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2"/>
            <a:ext cx="2945659" cy="47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23" y="2"/>
            <a:ext cx="2945659" cy="47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6150" y="782638"/>
            <a:ext cx="4905375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9782"/>
            <a:ext cx="4984962" cy="446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9397936"/>
            <a:ext cx="2945659" cy="54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23" y="9397936"/>
            <a:ext cx="2945659" cy="54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A367B4-6F25-47C0-9BDB-7BD3DF089B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22392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ZA" altLang="en-US" smtClean="0">
              <a:latin typeface="Arial" panose="020B0604020202020204" pitchFamily="34" charset="0"/>
            </a:endParaRP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5BA1FE-5F9F-4FAB-AF9E-8FD11F3CD60E}" type="slidenum">
              <a:rPr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87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52413" y="6453336"/>
            <a:ext cx="2895601" cy="2873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 smtClean="0">
                <a:solidFill>
                  <a:srgbClr val="000000"/>
                </a:solidFill>
              </a:rPr>
              <a:t>DEFENCE MATÉRIEL DIVISION</a:t>
            </a:r>
          </a:p>
        </p:txBody>
      </p:sp>
    </p:spTree>
    <p:extLst>
      <p:ext uri="{BB962C8B-B14F-4D97-AF65-F5344CB8AC3E}">
        <p14:creationId xmlns:p14="http://schemas.microsoft.com/office/powerpoint/2010/main" xmlns="" val="121171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DEFENCE MATÉRIEL DIVISION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F3F95-950B-41A5-A87C-AE6DA70504E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16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DEFENCE MATÉRIEL DIVISION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A7592-B8BE-4C2F-8611-47065FDA6D7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43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DEFENCE MATÉRIEL DIVISION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84941-DC7B-4805-A936-BD72DE497E6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57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ZA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DEFENCE MATÉRIEL DIVISION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4EC62-A6B5-4E2C-8AB5-C212EB4E16E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88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274638"/>
            <a:ext cx="7316788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280" y="6638789"/>
            <a:ext cx="1905000" cy="2160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AE7E9-ACE6-4396-B9C8-9BF19E6FB0C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849178"/>
      </p:ext>
    </p:extLst>
  </p:cSld>
  <p:clrMapOvr>
    <a:masterClrMapping/>
  </p:clrMapOvr>
  <p:transition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F MAT"/>
          <p:cNvPicPr>
            <a:picLocks noChangeAspect="1" noChangeArrowheads="1"/>
          </p:cNvPicPr>
          <p:nvPr userDrawn="1"/>
        </p:nvPicPr>
        <p:blipFill>
          <a:blip r:embed="rId8" cstate="print">
            <a:lum bright="92000" contrast="-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08443"/>
            <a:ext cx="6624909" cy="636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252413" y="6453336"/>
            <a:ext cx="2895601" cy="287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Arial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DEFENCE MATÉRIEL DIVISION</a:t>
            </a:r>
          </a:p>
        </p:txBody>
      </p:sp>
      <p:pic>
        <p:nvPicPr>
          <p:cNvPr id="3078" name="Picture 7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60350"/>
            <a:ext cx="7207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coatofarms0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261938"/>
            <a:ext cx="5524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0"/>
          <p:cNvSpPr>
            <a:spLocks noChangeArrowheads="1"/>
          </p:cNvSpPr>
          <p:nvPr userDrawn="1"/>
        </p:nvSpPr>
        <p:spPr bwMode="auto">
          <a:xfrm>
            <a:off x="179388" y="188913"/>
            <a:ext cx="8785225" cy="6482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ZA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3907904" y="-27384"/>
            <a:ext cx="1600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ZA" sz="1200" dirty="0" smtClean="0">
                <a:solidFill>
                  <a:srgbClr val="000000"/>
                </a:solidFill>
                <a:latin typeface="Arial" charset="0"/>
              </a:rPr>
              <a:t>CONFIDENTIAL</a:t>
            </a:r>
            <a:endParaRPr lang="en-GB" sz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3891880" y="6610746"/>
            <a:ext cx="1600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ZA" sz="1200" dirty="0" smtClean="0">
                <a:solidFill>
                  <a:srgbClr val="000000"/>
                </a:solidFill>
                <a:latin typeface="Arial" charset="0"/>
              </a:rPr>
              <a:t>CONFIDENTIAL</a:t>
            </a:r>
            <a:endParaRPr lang="en-GB" sz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 userDrawn="1"/>
        </p:nvSpPr>
        <p:spPr bwMode="auto">
          <a:xfrm>
            <a:off x="6588224" y="6525344"/>
            <a:ext cx="1629558" cy="276999"/>
          </a:xfrm>
          <a:prstGeom prst="rect">
            <a:avLst/>
          </a:prstGeom>
          <a:solidFill>
            <a:srgbClr val="FFFFFF"/>
          </a:solidFill>
          <a:ln w="0">
            <a:solidFill>
              <a:schemeClr val="bg1">
                <a:alpha val="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F5EEB12-F102-4B6B-A82C-C8E7EE983770}" type="datetime3">
              <a:rPr lang="en-ZA" altLang="en-US" sz="1200" kern="0" smtClean="0">
                <a:solidFill>
                  <a:srgbClr val="000000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 April 2023</a:t>
            </a:fld>
            <a:endParaRPr lang="en-ZA" altLang="en-US" sz="1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1602" y="6630060"/>
            <a:ext cx="2133600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515BAFA1-A3D6-4713-80E9-A3A9660CC957}" type="slidenum"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50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6" r:id="rId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ubtitle 2"/>
          <p:cNvSpPr>
            <a:spLocks noGrp="1"/>
          </p:cNvSpPr>
          <p:nvPr>
            <p:ph type="subTitle" idx="1"/>
          </p:nvPr>
        </p:nvSpPr>
        <p:spPr bwMode="auto">
          <a:xfrm>
            <a:off x="539552" y="765051"/>
            <a:ext cx="7993062" cy="2447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z="3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Presentation to the </a:t>
            </a:r>
            <a:r>
              <a:rPr lang="en-ZA" altLang="en-US" sz="3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JSCoD&amp;MV</a:t>
            </a:r>
            <a:r>
              <a:rPr lang="en-ZA" altLang="en-US" sz="3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on the status of Projects contracted via ARMSCOR and the level of DOD satisfaction</a:t>
            </a:r>
            <a:endParaRPr lang="en-ZA" altLang="en-US" sz="3600" b="1" dirty="0" smtClean="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222" name="Object 12"/>
          <p:cNvGraphicFramePr>
            <a:graphicFrameLocks noChangeAspect="1"/>
          </p:cNvGraphicFramePr>
          <p:nvPr/>
        </p:nvGraphicFramePr>
        <p:xfrm>
          <a:off x="3357563" y="3500438"/>
          <a:ext cx="2590800" cy="1727200"/>
        </p:xfrm>
        <a:graphic>
          <a:graphicData uri="http://schemas.openxmlformats.org/presentationml/2006/ole">
            <p:oleObj spid="_x0000_s22625" name="Image Document" r:id="rId4" imgW="5945969" imgH="3719192" progId="">
              <p:embed/>
            </p:oleObj>
          </a:graphicData>
        </a:graphic>
      </p:graphicFrame>
      <p:pic>
        <p:nvPicPr>
          <p:cNvPr id="9223" name="Picture 15" descr="DSC_2920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950" y="4292600"/>
            <a:ext cx="2630488" cy="17541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38" y="4221163"/>
            <a:ext cx="2727325" cy="1817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15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3374"/>
            <a:ext cx="7200900" cy="647353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ZA" altLang="en-US" sz="2400" b="1" dirty="0" smtClean="0">
                <a:solidFill>
                  <a:schemeClr val="tx1"/>
                </a:solidFill>
              </a:rPr>
              <a:t>LEVEL OF SAN SATISFACTION WITH ARMSCOR DOCKYARD PERFORMANCE</a:t>
            </a:r>
            <a:endParaRPr lang="en-GB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10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395536" y="1772816"/>
            <a:ext cx="8352928" cy="25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  <a:defRPr/>
            </a:pPr>
            <a:r>
              <a:rPr lang="en-US" sz="2200" b="0" kern="0" dirty="0" smtClean="0">
                <a:solidFill>
                  <a:srgbClr val="000000"/>
                </a:solidFill>
              </a:rPr>
              <a:t>SAN is not 100% satisfied with the output of </a:t>
            </a:r>
            <a:r>
              <a:rPr lang="en-US" sz="2200" b="0" kern="0" dirty="0" err="1" smtClean="0">
                <a:solidFill>
                  <a:srgbClr val="000000"/>
                </a:solidFill>
              </a:rPr>
              <a:t>Armscor</a:t>
            </a:r>
            <a:r>
              <a:rPr lang="en-US" sz="2200" b="0" kern="0" dirty="0" smtClean="0">
                <a:solidFill>
                  <a:srgbClr val="000000"/>
                </a:solidFill>
              </a:rPr>
              <a:t> Dockyard</a:t>
            </a:r>
          </a:p>
          <a:p>
            <a:pPr marL="0" lvl="0" indent="0">
              <a:buNone/>
              <a:defRPr/>
            </a:pPr>
            <a:endParaRPr lang="en-US" sz="2200" b="0" kern="0" dirty="0">
              <a:solidFill>
                <a:srgbClr val="000000"/>
              </a:solidFill>
            </a:endParaRPr>
          </a:p>
          <a:p>
            <a:pPr marL="0" lvl="0" indent="0">
              <a:buNone/>
              <a:defRPr/>
            </a:pPr>
            <a:r>
              <a:rPr lang="en-US" sz="2200" b="0" kern="0" dirty="0" smtClean="0">
                <a:solidFill>
                  <a:srgbClr val="000000"/>
                </a:solidFill>
              </a:rPr>
              <a:t>The SAN has resourced the Dockyard as far as possible</a:t>
            </a:r>
          </a:p>
          <a:p>
            <a:pPr marL="0" lvl="0" indent="0">
              <a:buNone/>
              <a:defRPr/>
            </a:pPr>
            <a:endParaRPr lang="en-US" sz="2200" b="0" kern="0" dirty="0" smtClean="0">
              <a:solidFill>
                <a:srgbClr val="000000"/>
              </a:solidFill>
            </a:endParaRPr>
          </a:p>
          <a:p>
            <a:pPr marL="0" lvl="0" indent="0">
              <a:buNone/>
              <a:defRPr/>
            </a:pPr>
            <a:r>
              <a:rPr lang="en-US" sz="2200" b="0" kern="0" dirty="0" err="1" smtClean="0">
                <a:solidFill>
                  <a:srgbClr val="000000"/>
                </a:solidFill>
              </a:rPr>
              <a:t>Armscor</a:t>
            </a:r>
            <a:r>
              <a:rPr lang="en-US" sz="2200" b="0" kern="0" dirty="0" smtClean="0">
                <a:solidFill>
                  <a:srgbClr val="000000"/>
                </a:solidFill>
              </a:rPr>
              <a:t> Dockyard was advised and </a:t>
            </a:r>
            <a:r>
              <a:rPr lang="en-US" sz="2200" b="0" kern="0" dirty="0" err="1" smtClean="0">
                <a:solidFill>
                  <a:srgbClr val="000000"/>
                </a:solidFill>
              </a:rPr>
              <a:t>authorised</a:t>
            </a:r>
            <a:r>
              <a:rPr lang="en-US" sz="2200" b="0" kern="0" dirty="0" smtClean="0">
                <a:solidFill>
                  <a:srgbClr val="000000"/>
                </a:solidFill>
              </a:rPr>
              <a:t> to source partnerships with local </a:t>
            </a:r>
            <a:r>
              <a:rPr lang="en-US" sz="2200" b="0" kern="0" dirty="0" err="1" smtClean="0">
                <a:solidFill>
                  <a:srgbClr val="000000"/>
                </a:solidFill>
              </a:rPr>
              <a:t>Defence</a:t>
            </a:r>
            <a:r>
              <a:rPr lang="en-US" sz="2200" b="0" kern="0" dirty="0" smtClean="0">
                <a:solidFill>
                  <a:srgbClr val="000000"/>
                </a:solidFill>
              </a:rPr>
              <a:t> Industry to capacitate itself</a:t>
            </a:r>
            <a:endParaRPr kumimoji="0" lang="en-ZA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244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3374"/>
            <a:ext cx="7200900" cy="647353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 smtClean="0">
                <a:solidFill>
                  <a:schemeClr val="tx1"/>
                </a:solidFill>
              </a:rPr>
              <a:t>CONCLUSION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11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141277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DOD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Level of satisfaction </a:t>
            </a:r>
            <a:r>
              <a:rPr lang="en-US" kern="0" dirty="0">
                <a:solidFill>
                  <a:srgbClr val="000000"/>
                </a:solidFill>
                <a:latin typeface="+mn-lt"/>
              </a:rPr>
              <a:t>with Capital Projects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and Technology </a:t>
            </a:r>
            <a:r>
              <a:rPr lang="en-US" kern="0" dirty="0">
                <a:solidFill>
                  <a:srgbClr val="000000"/>
                </a:solidFill>
                <a:latin typeface="+mn-lt"/>
              </a:rPr>
              <a:t>Projects Allocated to </a:t>
            </a:r>
            <a:r>
              <a:rPr lang="en-US" kern="0" dirty="0" err="1">
                <a:solidFill>
                  <a:srgbClr val="000000"/>
                </a:solidFill>
                <a:latin typeface="+mn-lt"/>
              </a:rPr>
              <a:t>ARMSCOR</a:t>
            </a:r>
            <a:endParaRPr lang="en-US" kern="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1836888"/>
              </p:ext>
            </p:extLst>
          </p:nvPr>
        </p:nvGraphicFramePr>
        <p:xfrm>
          <a:off x="882553" y="2636912"/>
          <a:ext cx="7488831" cy="2880319"/>
        </p:xfrm>
        <a:graphic>
          <a:graphicData uri="http://schemas.openxmlformats.org/drawingml/2006/table">
            <a:tbl>
              <a:tblPr/>
              <a:tblGrid>
                <a:gridCol w="1379521"/>
                <a:gridCol w="1560173"/>
                <a:gridCol w="2036436"/>
                <a:gridCol w="837567"/>
                <a:gridCol w="837567"/>
                <a:gridCol w="837567"/>
              </a:tblGrid>
              <a:tr h="56652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PROJECTS 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 PROJECTS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CODE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3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Satisfied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303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Unsatisfactory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9769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Dissatisfied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5002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</a:t>
                      </a:r>
                    </a:p>
                  </a:txBody>
                  <a:tcPr marL="5443" marR="5443" marT="54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9395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 smtClean="0">
                <a:solidFill>
                  <a:srgbClr val="000000"/>
                </a:solidFill>
              </a:rPr>
              <a:t>DEFENCE MATÉRIEL DIVISION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34BA54-343F-4209-8AC2-1C0B5D53EA93}" type="slidenum">
              <a:rPr lang="en-GB">
                <a:solidFill>
                  <a:srgbClr val="000000"/>
                </a:solidFill>
              </a:rPr>
              <a:pPr eaLnBrk="1" hangingPunct="1"/>
              <a:t>12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0413" y="1076325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Questions/Discussion</a:t>
            </a:r>
          </a:p>
          <a:p>
            <a:pPr algn="ctr" eaLnBrk="0" hangingPunct="0">
              <a:defRPr/>
            </a:pP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algn="ctr" eaLnBrk="0" hangingPunct="0">
              <a:defRPr/>
            </a:pP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algn="ctr" eaLnBrk="0" hangingPunct="0">
              <a:defRPr/>
            </a:pP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algn="ctr" eaLnBrk="0" hangingPunct="0">
              <a:defRPr/>
            </a:pP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9" name="Picture 4" descr="FlagSouthAfrica[1]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08275"/>
            <a:ext cx="59039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06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3375"/>
            <a:ext cx="7200900" cy="999034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 smtClean="0">
                <a:solidFill>
                  <a:schemeClr val="tx1"/>
                </a:solidFill>
              </a:rPr>
              <a:t>STATUS AND LEVEL OF SATISFACTION OF CAPITAL </a:t>
            </a:r>
            <a:r>
              <a:rPr lang="en-US" altLang="en-US" sz="2400" b="1" dirty="0">
                <a:solidFill>
                  <a:schemeClr val="tx1"/>
                </a:solidFill>
              </a:rPr>
              <a:t>PROJECTS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CONTRACTED VIA ARMSCOR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13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398715"/>
              </p:ext>
            </p:extLst>
          </p:nvPr>
        </p:nvGraphicFramePr>
        <p:xfrm>
          <a:off x="323528" y="5765687"/>
          <a:ext cx="2880320" cy="621030"/>
        </p:xfrm>
        <a:graphic>
          <a:graphicData uri="http://schemas.openxmlformats.org/drawingml/2006/table">
            <a:tbl>
              <a:tblPr/>
              <a:tblGrid>
                <a:gridCol w="982263"/>
                <a:gridCol w="1587870"/>
                <a:gridCol w="310187"/>
              </a:tblGrid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 Schedule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 Risk 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Delayed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51520" y="5445224"/>
            <a:ext cx="981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ZA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Legend:</a:t>
            </a:r>
            <a:endParaRPr lang="en-ZA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5531229"/>
              </p:ext>
            </p:extLst>
          </p:nvPr>
        </p:nvGraphicFramePr>
        <p:xfrm>
          <a:off x="2670448" y="5767770"/>
          <a:ext cx="533400" cy="621030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20701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829" y="5454242"/>
            <a:ext cx="5581651" cy="1133000"/>
          </a:xfrm>
          <a:prstGeom prst="rect">
            <a:avLst/>
          </a:prstGeom>
        </p:spPr>
      </p:pic>
      <p:sp>
        <p:nvSpPr>
          <p:cNvPr id="12" name="Right Brace 11"/>
          <p:cNvSpPr/>
          <p:nvPr/>
        </p:nvSpPr>
        <p:spPr>
          <a:xfrm>
            <a:off x="7097413" y="5483200"/>
            <a:ext cx="117727" cy="32953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ight Brace 12"/>
          <p:cNvSpPr/>
          <p:nvPr/>
        </p:nvSpPr>
        <p:spPr>
          <a:xfrm>
            <a:off x="7092280" y="5889336"/>
            <a:ext cx="122860" cy="64348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86835"/>
            <a:ext cx="8640960" cy="36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064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3588918"/>
              </p:ext>
            </p:extLst>
          </p:nvPr>
        </p:nvGraphicFramePr>
        <p:xfrm>
          <a:off x="323528" y="5765687"/>
          <a:ext cx="2880320" cy="621030"/>
        </p:xfrm>
        <a:graphic>
          <a:graphicData uri="http://schemas.openxmlformats.org/drawingml/2006/table">
            <a:tbl>
              <a:tblPr/>
              <a:tblGrid>
                <a:gridCol w="982263"/>
                <a:gridCol w="1587870"/>
                <a:gridCol w="310187"/>
              </a:tblGrid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 Schedule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 Risk 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Delayed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3374"/>
            <a:ext cx="7200900" cy="114681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STATUS AND LEVEL OF SATISFACTION OF CAPITAL PROJECTS CONTRACTED VIA ARMSCOR(</a:t>
            </a:r>
            <a:r>
              <a:rPr lang="en-US" altLang="en-US" sz="2400" b="1" dirty="0" err="1">
                <a:solidFill>
                  <a:schemeClr val="tx1"/>
                </a:solidFill>
              </a:rPr>
              <a:t>Cont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)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14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5445224"/>
            <a:ext cx="981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ZA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Legend:</a:t>
            </a:r>
            <a:endParaRPr lang="en-ZA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0551364"/>
              </p:ext>
            </p:extLst>
          </p:nvPr>
        </p:nvGraphicFramePr>
        <p:xfrm>
          <a:off x="2670448" y="5767770"/>
          <a:ext cx="533400" cy="621030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20701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829" y="5454242"/>
            <a:ext cx="5581651" cy="1133000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>
            <a:off x="7097413" y="5483200"/>
            <a:ext cx="117727" cy="32953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ight Brace 11"/>
          <p:cNvSpPr/>
          <p:nvPr/>
        </p:nvSpPr>
        <p:spPr>
          <a:xfrm>
            <a:off x="7092280" y="5889336"/>
            <a:ext cx="122860" cy="64348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1556792"/>
            <a:ext cx="8640961" cy="33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6083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3375"/>
            <a:ext cx="7200900" cy="50323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ZA" altLang="en-US" sz="2400" b="1" dirty="0" smtClean="0">
                <a:solidFill>
                  <a:schemeClr val="tx1"/>
                </a:solidFill>
              </a:rPr>
              <a:t>AIM OF THE PRESENTATION</a:t>
            </a:r>
            <a:endParaRPr lang="en-GB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2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539552" y="1484784"/>
            <a:ext cx="8077200" cy="25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ZA" altLang="en-US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Presentation </a:t>
            </a:r>
            <a:r>
              <a:rPr lang="en-ZA" altLang="en-US" sz="2400" b="0" dirty="0">
                <a:latin typeface="Tahoma" panose="020B0604030504040204" pitchFamily="34" charset="0"/>
                <a:cs typeface="Tahoma" panose="020B0604030504040204" pitchFamily="34" charset="0"/>
              </a:rPr>
              <a:t>to the </a:t>
            </a:r>
            <a:r>
              <a:rPr lang="en-ZA" altLang="en-US" sz="2400" b="0" dirty="0" err="1">
                <a:latin typeface="Tahoma" panose="020B0604030504040204" pitchFamily="34" charset="0"/>
                <a:cs typeface="Tahoma" panose="020B0604030504040204" pitchFamily="34" charset="0"/>
              </a:rPr>
              <a:t>JSCoD&amp;MV</a:t>
            </a:r>
            <a:r>
              <a:rPr lang="en-ZA" altLang="en-US" sz="2400" b="0" dirty="0">
                <a:latin typeface="Tahoma" panose="020B0604030504040204" pitchFamily="34" charset="0"/>
                <a:cs typeface="Tahoma" panose="020B0604030504040204" pitchFamily="34" charset="0"/>
              </a:rPr>
              <a:t> on the status of Projects contracted via ARMSCOR and the level of DOD satisfaction</a:t>
            </a:r>
            <a:endParaRPr lang="en-ZA" altLang="en-US" sz="2400" b="0" dirty="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851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3375"/>
            <a:ext cx="7200900" cy="50323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ZA" altLang="en-US" sz="2400" b="1" dirty="0" smtClean="0">
                <a:solidFill>
                  <a:schemeClr val="tx1"/>
                </a:solidFill>
              </a:rPr>
              <a:t>INTRODUCTION</a:t>
            </a:r>
            <a:endParaRPr lang="en-GB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3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21508" name="Rectangle 12"/>
          <p:cNvSpPr>
            <a:spLocks noChangeArrowheads="1"/>
          </p:cNvSpPr>
          <p:nvPr/>
        </p:nvSpPr>
        <p:spPr bwMode="auto">
          <a:xfrm>
            <a:off x="2381864" y="4859396"/>
            <a:ext cx="762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GB" altLang="en-US" sz="1000" b="0" smtClean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763688" y="2348880"/>
            <a:ext cx="5544616" cy="86409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ZA" b="1" dirty="0" smtClean="0">
                <a:solidFill>
                  <a:srgbClr val="FFFFFF"/>
                </a:solidFill>
                <a:latin typeface="Arial" charset="0"/>
              </a:rPr>
              <a:t>Special Defence Account (SDA)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59" y="3275344"/>
            <a:ext cx="3816424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ZA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Strategic Capital Acquisition Master Plan (SCAMP)</a:t>
            </a:r>
            <a:endParaRPr lang="en-ZA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192" y="3919348"/>
            <a:ext cx="3923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ZA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1. Army Acquisition</a:t>
            </a:r>
          </a:p>
          <a:p>
            <a:pPr eaLnBrk="0" hangingPunct="0"/>
            <a:r>
              <a:rPr lang="en-ZA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2. Air force Acquisition</a:t>
            </a:r>
          </a:p>
          <a:p>
            <a:pPr eaLnBrk="0" hangingPunct="0"/>
            <a:r>
              <a:rPr lang="en-ZA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3. Naval Acquisition</a:t>
            </a:r>
          </a:p>
          <a:p>
            <a:pPr eaLnBrk="0" hangingPunct="0"/>
            <a:r>
              <a:rPr lang="en-ZA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4. Common Weapons Acquisition:</a:t>
            </a:r>
          </a:p>
          <a:p>
            <a:pPr eaLnBrk="0" hangingPunct="0"/>
            <a:r>
              <a:rPr lang="en-ZA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ZA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SF</a:t>
            </a:r>
          </a:p>
          <a:p>
            <a:pPr eaLnBrk="0" hangingPunct="0"/>
            <a:r>
              <a:rPr lang="en-ZA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SAMHS</a:t>
            </a:r>
          </a:p>
          <a:p>
            <a:pPr eaLnBrk="0" hangingPunct="0"/>
            <a:r>
              <a:rPr lang="en-ZA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CMI</a:t>
            </a:r>
          </a:p>
          <a:p>
            <a:pPr eaLnBrk="0" hangingPunct="0"/>
            <a:r>
              <a:rPr lang="en-ZA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5. Technology Development</a:t>
            </a:r>
            <a:endParaRPr lang="en-ZA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3" name="Straight Connector 12"/>
          <p:cNvCxnSpPr>
            <a:stCxn id="10" idx="4"/>
            <a:endCxn id="11" idx="0"/>
          </p:cNvCxnSpPr>
          <p:nvPr/>
        </p:nvCxnSpPr>
        <p:spPr bwMode="auto">
          <a:xfrm flipH="1">
            <a:off x="2106371" y="3212976"/>
            <a:ext cx="2429625" cy="62368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10" idx="4"/>
            <a:endCxn id="16" idx="0"/>
          </p:cNvCxnSpPr>
          <p:nvPr/>
        </p:nvCxnSpPr>
        <p:spPr bwMode="auto">
          <a:xfrm>
            <a:off x="4535996" y="3212976"/>
            <a:ext cx="2427749" cy="206384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795005" y="3419360"/>
            <a:ext cx="2337479" cy="36933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ZA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Sensitive Projects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51329" y="3891603"/>
            <a:ext cx="3015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ZA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1. Defence Intelligence</a:t>
            </a:r>
          </a:p>
          <a:p>
            <a:pPr eaLnBrk="0" hangingPunct="0"/>
            <a:r>
              <a:rPr lang="en-ZA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2. Military Police Agency</a:t>
            </a:r>
          </a:p>
          <a:p>
            <a:pPr eaLnBrk="0" hangingPunct="0"/>
            <a:r>
              <a:rPr lang="en-ZA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3. Special Forces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3968" y="4859520"/>
            <a:ext cx="4627283" cy="36933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ZA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Folio 02 Funding at Services &amp; Divisions</a:t>
            </a:r>
            <a:endParaRPr lang="en-ZA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95345" y="5249516"/>
            <a:ext cx="3015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ZA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1. SA Army</a:t>
            </a:r>
          </a:p>
          <a:p>
            <a:pPr eaLnBrk="0" hangingPunct="0"/>
            <a:r>
              <a:rPr lang="en-ZA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2. SA Air Force</a:t>
            </a:r>
          </a:p>
          <a:p>
            <a:pPr eaLnBrk="0" hangingPunct="0"/>
            <a:r>
              <a:rPr lang="en-ZA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3. SA Navy</a:t>
            </a:r>
          </a:p>
          <a:p>
            <a:pPr eaLnBrk="0" hangingPunct="0"/>
            <a:r>
              <a:rPr lang="en-ZA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4. SA Mil Health Services</a:t>
            </a:r>
          </a:p>
          <a:p>
            <a:pPr eaLnBrk="0" hangingPunct="0"/>
            <a:r>
              <a:rPr lang="en-ZA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5. CJ Ops</a:t>
            </a:r>
          </a:p>
        </p:txBody>
      </p:sp>
      <p:sp>
        <p:nvSpPr>
          <p:cNvPr id="21" name="Content Placeholder 3"/>
          <p:cNvSpPr txBox="1">
            <a:spLocks/>
          </p:cNvSpPr>
          <p:nvPr/>
        </p:nvSpPr>
        <p:spPr bwMode="auto">
          <a:xfrm>
            <a:off x="533400" y="947220"/>
            <a:ext cx="8077200" cy="111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Z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Special Defence Account provides for the </a:t>
            </a:r>
            <a:r>
              <a:rPr kumimoji="0" lang="en-ZA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Acquisition</a:t>
            </a:r>
            <a:r>
              <a:rPr kumimoji="0" lang="en-Z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Defence Equipment and Strategic Armaments, the </a:t>
            </a:r>
            <a:r>
              <a:rPr kumimoji="0" lang="en-ZA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Maintenance </a:t>
            </a:r>
            <a:r>
              <a:rPr kumimoji="0" lang="en-Z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required Defence Capabilities</a:t>
            </a:r>
            <a:r>
              <a:rPr kumimoji="0" lang="en-ZA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the financing of </a:t>
            </a:r>
            <a:r>
              <a:rPr kumimoji="0" lang="en-ZA" sz="2000" b="0" i="0" u="sng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Sensitive Defence Activities</a:t>
            </a:r>
            <a:r>
              <a:rPr kumimoji="0" lang="en-ZA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ZA" sz="2000" b="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037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3375"/>
            <a:ext cx="7200900" cy="50323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ZA" altLang="en-US" sz="2400" b="1" dirty="0" smtClean="0">
                <a:solidFill>
                  <a:schemeClr val="tx1"/>
                </a:solidFill>
              </a:rPr>
              <a:t>SCOPE</a:t>
            </a:r>
            <a:endParaRPr lang="en-GB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4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395536" y="1268760"/>
            <a:ext cx="8352928" cy="25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0" indent="-457200">
              <a:buFont typeface="+mj-lt"/>
              <a:buAutoNum type="arabicPeriod"/>
              <a:defRPr/>
            </a:pPr>
            <a:r>
              <a:rPr lang="en-US" sz="2200" b="0" kern="0" dirty="0" smtClean="0">
                <a:solidFill>
                  <a:srgbClr val="000000"/>
                </a:solidFill>
              </a:rPr>
              <a:t>Status and the level of satisfaction of Capital </a:t>
            </a:r>
            <a:r>
              <a:rPr lang="en-US" sz="2200" b="0" kern="0" dirty="0">
                <a:solidFill>
                  <a:srgbClr val="000000"/>
                </a:solidFill>
              </a:rPr>
              <a:t>Projects </a:t>
            </a:r>
            <a:r>
              <a:rPr lang="en-US" sz="2200" b="0" kern="0" dirty="0" smtClean="0">
                <a:solidFill>
                  <a:srgbClr val="000000"/>
                </a:solidFill>
              </a:rPr>
              <a:t>contracted via ARMSCOR</a:t>
            </a:r>
          </a:p>
          <a:p>
            <a:pPr marL="457200" lvl="0" indent="-457200">
              <a:buFont typeface="+mj-lt"/>
              <a:buAutoNum type="arabicPeriod"/>
              <a:defRPr/>
            </a:pPr>
            <a:endParaRPr lang="en-US" sz="2200" b="0" kern="0" dirty="0" smtClean="0">
              <a:solidFill>
                <a:srgbClr val="000000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200" b="0" kern="0" dirty="0" smtClean="0">
                <a:solidFill>
                  <a:srgbClr val="000000"/>
                </a:solidFill>
              </a:rPr>
              <a:t>Status </a:t>
            </a:r>
            <a:r>
              <a:rPr lang="en-US" sz="2200" b="0" kern="0" dirty="0">
                <a:solidFill>
                  <a:srgbClr val="000000"/>
                </a:solidFill>
              </a:rPr>
              <a:t>and the level of satisfaction </a:t>
            </a:r>
            <a:r>
              <a:rPr lang="en-US" sz="2200" b="0" kern="0" dirty="0" smtClean="0">
                <a:solidFill>
                  <a:srgbClr val="000000"/>
                </a:solidFill>
              </a:rPr>
              <a:t>of Technology </a:t>
            </a:r>
            <a:r>
              <a:rPr lang="en-US" sz="2200" b="0" kern="0" dirty="0">
                <a:solidFill>
                  <a:srgbClr val="000000"/>
                </a:solidFill>
              </a:rPr>
              <a:t>Projects </a:t>
            </a:r>
            <a:r>
              <a:rPr lang="en-US" sz="2200" b="0" kern="0" dirty="0" smtClean="0">
                <a:solidFill>
                  <a:srgbClr val="000000"/>
                </a:solidFill>
              </a:rPr>
              <a:t>contracted via ARMSCOR</a:t>
            </a:r>
          </a:p>
          <a:p>
            <a:pPr marL="457200" lvl="0" indent="-457200">
              <a:buFont typeface="+mj-lt"/>
              <a:buAutoNum type="arabicPeriod"/>
              <a:defRPr/>
            </a:pPr>
            <a:endParaRPr lang="en-US" sz="2200" b="0" kern="0" dirty="0" smtClean="0">
              <a:solidFill>
                <a:srgbClr val="000000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200" b="0" kern="0" dirty="0" smtClean="0">
                <a:solidFill>
                  <a:srgbClr val="000000"/>
                </a:solidFill>
              </a:rPr>
              <a:t>Level of SAN satisfaction with </a:t>
            </a:r>
            <a:r>
              <a:rPr lang="en-US" sz="2200" b="0" kern="0" dirty="0" err="1" smtClean="0">
                <a:solidFill>
                  <a:srgbClr val="000000"/>
                </a:solidFill>
              </a:rPr>
              <a:t>Armscor</a:t>
            </a:r>
            <a:r>
              <a:rPr lang="en-US" sz="2200" b="0" kern="0" dirty="0" smtClean="0">
                <a:solidFill>
                  <a:srgbClr val="000000"/>
                </a:solidFill>
              </a:rPr>
              <a:t> Dockyard performance</a:t>
            </a:r>
          </a:p>
          <a:p>
            <a:pPr marL="457200" lvl="0" indent="-457200">
              <a:buFont typeface="+mj-lt"/>
              <a:buAutoNum type="arabicPeriod"/>
              <a:defRPr/>
            </a:pPr>
            <a:endParaRPr lang="en-US" sz="2200" b="0" kern="0" dirty="0" smtClean="0">
              <a:solidFill>
                <a:srgbClr val="000000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200" b="0" kern="0" dirty="0" smtClean="0">
                <a:solidFill>
                  <a:srgbClr val="000000"/>
                </a:solidFill>
              </a:rPr>
              <a:t>Conclusion</a:t>
            </a:r>
            <a:endParaRPr lang="en-US" sz="2200" b="0" kern="0" dirty="0">
              <a:solidFill>
                <a:srgbClr val="000000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endParaRPr lang="en-US" sz="2200" b="0" kern="0" dirty="0">
              <a:solidFill>
                <a:srgbClr val="000000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ZA" sz="2200" b="0" kern="0" dirty="0" smtClean="0">
                <a:solidFill>
                  <a:srgbClr val="000000"/>
                </a:solidFill>
                <a:latin typeface="Arial"/>
              </a:rPr>
              <a:t>Discussion</a:t>
            </a:r>
            <a:endParaRPr lang="en-ZA" sz="2200" b="0" kern="0" dirty="0">
              <a:solidFill>
                <a:srgbClr val="000000"/>
              </a:solidFill>
              <a:latin typeface="Arial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ZA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580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0488123"/>
              </p:ext>
            </p:extLst>
          </p:nvPr>
        </p:nvGraphicFramePr>
        <p:xfrm>
          <a:off x="323528" y="5765687"/>
          <a:ext cx="2880320" cy="621030"/>
        </p:xfrm>
        <a:graphic>
          <a:graphicData uri="http://schemas.openxmlformats.org/drawingml/2006/table">
            <a:tbl>
              <a:tblPr/>
              <a:tblGrid>
                <a:gridCol w="982263"/>
                <a:gridCol w="1587870"/>
                <a:gridCol w="310187"/>
              </a:tblGrid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 Schedule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 Risk 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Delayed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3374"/>
            <a:ext cx="7200900" cy="114681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STATUS AND LEVEL OF SATISFACTION OF CAPITAL PROJECTS CONTRACTED VIA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ARMSCOR (SA ARMY)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5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5445224"/>
            <a:ext cx="981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ZA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Legend:</a:t>
            </a:r>
            <a:endParaRPr lang="en-ZA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829" y="5454242"/>
            <a:ext cx="5581651" cy="1133000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>
            <a:off x="7097413" y="5483200"/>
            <a:ext cx="117727" cy="32953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ight Brace 11"/>
          <p:cNvSpPr/>
          <p:nvPr/>
        </p:nvSpPr>
        <p:spPr>
          <a:xfrm>
            <a:off x="7092280" y="5889336"/>
            <a:ext cx="122860" cy="64348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4504880"/>
              </p:ext>
            </p:extLst>
          </p:nvPr>
        </p:nvGraphicFramePr>
        <p:xfrm>
          <a:off x="2670448" y="5767770"/>
          <a:ext cx="533400" cy="621030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20701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r>
                        <a:rPr lang="en-ZA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  <a:endParaRPr lang="en-ZA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55658"/>
            <a:ext cx="8640960" cy="24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9981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9393796"/>
              </p:ext>
            </p:extLst>
          </p:nvPr>
        </p:nvGraphicFramePr>
        <p:xfrm>
          <a:off x="323528" y="5765687"/>
          <a:ext cx="2880320" cy="621030"/>
        </p:xfrm>
        <a:graphic>
          <a:graphicData uri="http://schemas.openxmlformats.org/drawingml/2006/table">
            <a:tbl>
              <a:tblPr/>
              <a:tblGrid>
                <a:gridCol w="982263"/>
                <a:gridCol w="1587870"/>
                <a:gridCol w="310187"/>
              </a:tblGrid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 Schedule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 Risk 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Delayed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3374"/>
            <a:ext cx="7200900" cy="114681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STATUS AND LEVEL OF SATISFACTION OF CAPITAL PROJECTS CONTRACTED VIA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ARMSCOR (SA AIR FORCE)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6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5445224"/>
            <a:ext cx="981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ZA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Legend:</a:t>
            </a:r>
            <a:endParaRPr lang="en-ZA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2878981"/>
              </p:ext>
            </p:extLst>
          </p:nvPr>
        </p:nvGraphicFramePr>
        <p:xfrm>
          <a:off x="2670448" y="5767770"/>
          <a:ext cx="533400" cy="621030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20701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  <a:endParaRPr lang="en-ZA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  <a:endParaRPr lang="en-ZA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829" y="5454242"/>
            <a:ext cx="5581651" cy="1133000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>
            <a:off x="7097413" y="5483200"/>
            <a:ext cx="117727" cy="32953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ight Brace 11"/>
          <p:cNvSpPr/>
          <p:nvPr/>
        </p:nvSpPr>
        <p:spPr>
          <a:xfrm>
            <a:off x="7092280" y="5889336"/>
            <a:ext cx="122860" cy="64348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48855"/>
            <a:ext cx="8640960" cy="286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843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3374"/>
            <a:ext cx="7200900" cy="114681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STATUS AND LEVEL OF SATISFACTION OF CAPITAL PROJECTS CONTRACTED VIA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ARMSCOR (SA NAVY)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7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5445224"/>
            <a:ext cx="981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ZA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Legend:</a:t>
            </a:r>
            <a:endParaRPr lang="en-ZA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829" y="5454242"/>
            <a:ext cx="5581651" cy="1133000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>
            <a:off x="7097413" y="5483200"/>
            <a:ext cx="117727" cy="32953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ight Brace 11"/>
          <p:cNvSpPr/>
          <p:nvPr/>
        </p:nvSpPr>
        <p:spPr>
          <a:xfrm>
            <a:off x="7092280" y="5889336"/>
            <a:ext cx="122860" cy="64348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0749495"/>
              </p:ext>
            </p:extLst>
          </p:nvPr>
        </p:nvGraphicFramePr>
        <p:xfrm>
          <a:off x="323528" y="5765687"/>
          <a:ext cx="2880320" cy="621030"/>
        </p:xfrm>
        <a:graphic>
          <a:graphicData uri="http://schemas.openxmlformats.org/drawingml/2006/table">
            <a:tbl>
              <a:tblPr/>
              <a:tblGrid>
                <a:gridCol w="982263"/>
                <a:gridCol w="1587870"/>
                <a:gridCol w="310187"/>
              </a:tblGrid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 Schedule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 Risk 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Delayed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260637"/>
              </p:ext>
            </p:extLst>
          </p:nvPr>
        </p:nvGraphicFramePr>
        <p:xfrm>
          <a:off x="2670448" y="5767770"/>
          <a:ext cx="533400" cy="621030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20701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  <a:endParaRPr lang="en-ZA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ZA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376" y="2158874"/>
            <a:ext cx="8640960" cy="220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966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3374"/>
            <a:ext cx="7200900" cy="114681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STATUS AND LEVEL OF SATISFACTION OF CAPITAL PROJECTS CONTRACTED VIA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ARMSCOR (COMMON WEAPONS)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8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5445224"/>
            <a:ext cx="981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ZA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Legend:</a:t>
            </a:r>
            <a:endParaRPr lang="en-ZA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829" y="5454242"/>
            <a:ext cx="5581651" cy="1133000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>
            <a:off x="7097413" y="5483200"/>
            <a:ext cx="117727" cy="32953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ight Brace 11"/>
          <p:cNvSpPr/>
          <p:nvPr/>
        </p:nvSpPr>
        <p:spPr>
          <a:xfrm>
            <a:off x="7092280" y="5889336"/>
            <a:ext cx="122860" cy="64348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93582"/>
            <a:ext cx="8640960" cy="2459554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0857438"/>
              </p:ext>
            </p:extLst>
          </p:nvPr>
        </p:nvGraphicFramePr>
        <p:xfrm>
          <a:off x="323528" y="5765687"/>
          <a:ext cx="2880320" cy="621030"/>
        </p:xfrm>
        <a:graphic>
          <a:graphicData uri="http://schemas.openxmlformats.org/drawingml/2006/table">
            <a:tbl>
              <a:tblPr/>
              <a:tblGrid>
                <a:gridCol w="982263"/>
                <a:gridCol w="1587870"/>
                <a:gridCol w="310187"/>
              </a:tblGrid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 Schedule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 Risk 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Delayed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2419776"/>
              </p:ext>
            </p:extLst>
          </p:nvPr>
        </p:nvGraphicFramePr>
        <p:xfrm>
          <a:off x="2670448" y="5767770"/>
          <a:ext cx="533400" cy="621030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20701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  <a:endParaRPr lang="en-ZA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  <a:endParaRPr lang="en-ZA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2728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260649"/>
            <a:ext cx="7344916" cy="648071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000" b="1" dirty="0" smtClean="0">
                <a:solidFill>
                  <a:schemeClr val="tx1"/>
                </a:solidFill>
              </a:rPr>
              <a:t>STATUS AND LEVEL OF SATISFACTION OF TECHNOLOGY PROJECTS CONTRACTED VIA ARMSCOR</a:t>
            </a: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9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51521" y="980727"/>
          <a:ext cx="8640960" cy="5566934"/>
        </p:xfrm>
        <a:graphic>
          <a:graphicData uri="http://schemas.openxmlformats.org/drawingml/2006/table">
            <a:tbl>
              <a:tblPr/>
              <a:tblGrid>
                <a:gridCol w="540059">
                  <a:extLst>
                    <a:ext uri="{9D8B030D-6E8A-4147-A177-3AD203B41FA5}">
                      <a16:colId xmlns="" xmlns:a16="http://schemas.microsoft.com/office/drawing/2014/main" val="3279527774"/>
                    </a:ext>
                  </a:extLst>
                </a:gridCol>
                <a:gridCol w="332344">
                  <a:extLst>
                    <a:ext uri="{9D8B030D-6E8A-4147-A177-3AD203B41FA5}">
                      <a16:colId xmlns="" xmlns:a16="http://schemas.microsoft.com/office/drawing/2014/main" val="1457323664"/>
                    </a:ext>
                  </a:extLst>
                </a:gridCol>
                <a:gridCol w="1617677">
                  <a:extLst>
                    <a:ext uri="{9D8B030D-6E8A-4147-A177-3AD203B41FA5}">
                      <a16:colId xmlns="" xmlns:a16="http://schemas.microsoft.com/office/drawing/2014/main" val="1894241487"/>
                    </a:ext>
                  </a:extLst>
                </a:gridCol>
                <a:gridCol w="4410999">
                  <a:extLst>
                    <a:ext uri="{9D8B030D-6E8A-4147-A177-3AD203B41FA5}">
                      <a16:colId xmlns="" xmlns:a16="http://schemas.microsoft.com/office/drawing/2014/main" val="4030924079"/>
                    </a:ext>
                  </a:extLst>
                </a:gridCol>
                <a:gridCol w="1739881">
                  <a:extLst>
                    <a:ext uri="{9D8B030D-6E8A-4147-A177-3AD203B41FA5}">
                      <a16:colId xmlns="" xmlns:a16="http://schemas.microsoft.com/office/drawing/2014/main" val="102701178"/>
                    </a:ext>
                  </a:extLst>
                </a:gridCol>
              </a:tblGrid>
              <a:tr h="11609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</a:t>
                      </a:r>
                    </a:p>
                  </a:txBody>
                  <a:tcPr marL="3102" marR="3102" marT="31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 No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 Name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80266869"/>
                  </a:ext>
                </a:extLst>
              </a:tr>
              <a:tr h="1160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14652862"/>
                  </a:ext>
                </a:extLst>
              </a:tr>
              <a:tr h="11609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Landward</a:t>
                      </a:r>
                    </a:p>
                  </a:txBody>
                  <a:tcPr marL="3102" marR="3102" marT="31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UBUNTU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FORCES DEFENCE EVALUATION AND RESEARCH INSTITUTE (DERI)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(17 Nov 2021)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2548297"/>
                  </a:ext>
                </a:extLst>
              </a:tr>
              <a:tr h="33257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TANGENT: REPOSE 1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BALLISTICS MODELLING, PROJECTILE DESIGN, WITH MULTIFUNCTION CAPABILITY, </a:t>
                      </a:r>
                      <a:b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 OF ENGAGEMENT SCENARIO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(30 Nov 2022): </a:t>
                      </a:r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Order In Process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012111"/>
                  </a:ext>
                </a:extLst>
              </a:tr>
              <a:tr h="22931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TANGENT: REPOSE 2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ESTABLISHMENT OF AMMUNITION TECHNOLOGY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(30 Nov 2022): </a:t>
                      </a:r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Order In Process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7000005"/>
                  </a:ext>
                </a:extLst>
              </a:tr>
              <a:tr h="1160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TANGENT : ILLUSION 1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WEAPON SYSTEM LAUNCH RESPONSE (ARTILLERY)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(26 Jan 2022)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8718225"/>
                  </a:ext>
                </a:extLst>
              </a:tr>
              <a:tr h="1160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TEMPLATE: SCIENCE 1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OF ARMOUR PROTECTION TECHNOLOGY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(19 Nov 2021)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9178818"/>
                  </a:ext>
                </a:extLst>
              </a:tr>
              <a:tr h="22931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TEMPLATE: CRITICAL ANGLES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OF A DATABASE CONTAINING PERFORMANCE OF ARMOUR </a:t>
                      </a:r>
                      <a:b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STEEL AGAINST SMALL ARMS THREATS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(19 Nov 2021)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7775760"/>
                  </a:ext>
                </a:extLst>
              </a:tr>
              <a:tr h="22931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TEMPLATE: REFLEX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SIGNATURE MANAGEMENT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(30 Nov 2022): </a:t>
                      </a:r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Order In Process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2945910"/>
                  </a:ext>
                </a:extLst>
              </a:tr>
              <a:tr h="1160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KONYA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LANDWARD DEFENCE EVALUATION AND RESEARCH INSTITUTE (DERI)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(17 Nov 2021)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0675829"/>
                  </a:ext>
                </a:extLst>
              </a:tr>
              <a:tr h="2226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 Ops</a:t>
                      </a:r>
                    </a:p>
                  </a:txBody>
                  <a:tcPr marL="3102" marR="3102" marT="31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ROMULUS: HOLSTER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CHEMICAL AND BIOLOGICAL DEFENCE EVALUATION AND RESEARCH INSTITUTE (DERI)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(17 Nov 2021)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534093"/>
                  </a:ext>
                </a:extLst>
              </a:tr>
              <a:tr h="1160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STACKED: EMBRACE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ERGONOMICS DEFENCE EVALUATION AND RESEARCH INSTITUTE (DERI)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(17 Nov 2021)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7441340"/>
                  </a:ext>
                </a:extLst>
              </a:tr>
              <a:tr h="22931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Aerospace</a:t>
                      </a:r>
                    </a:p>
                  </a:txBody>
                  <a:tcPr marL="3102" marR="3102" marT="31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DUCE: STORM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OF TEST AND EVALUATION CAPABILITIES TO SUPPORT SANDF (OTR):  FUNDED FOR ALL DOD T&amp;FP EXERCISES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(29 Sep 2022)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2147927"/>
                  </a:ext>
                </a:extLst>
              </a:tr>
              <a:tr h="1160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DUCE: PREY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COST TARGET DRONE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(29 Sep 2022)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6912290"/>
                  </a:ext>
                </a:extLst>
              </a:tr>
              <a:tr h="1160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VENTURE: CHEVRON 1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AEROSPACE DEFENCE EVALUATION AND RESEARCH INSTITUTE (ADERI)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(29 Sep 2022)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7551888"/>
                  </a:ext>
                </a:extLst>
              </a:tr>
              <a:tr h="1160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LOBBY: ARIES II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HOSTILE FIRE INDICATOR FOR HELICOPTERS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(2018)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0314523"/>
                  </a:ext>
                </a:extLst>
              </a:tr>
              <a:tr h="1160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LOBBY: PROXIMA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AIRBORNE EW COMMUNICATIONS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(06 Apr 2022)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2766698"/>
                  </a:ext>
                </a:extLst>
              </a:tr>
              <a:tr h="1160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LOBBY: POLLUX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AIRBORNE ESCORT JAMMER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(07 Dec 2021)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4192341"/>
                  </a:ext>
                </a:extLst>
              </a:tr>
              <a:tr h="33257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PROJECTION: TENOR</a:t>
                      </a:r>
                    </a:p>
                  </a:txBody>
                  <a:tcPr marL="3102" marR="3102" marT="31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GUIDED WEAPON TECHNOLOGY (ROCKET MOTOR AND WARHEAD TECHNOLOGY</a:t>
                      </a:r>
                      <a:b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RESEARCH)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(15 Jun 2022)</a:t>
                      </a:r>
                    </a:p>
                  </a:txBody>
                  <a:tcPr marL="3102" marR="3102" marT="31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7698582"/>
                  </a:ext>
                </a:extLst>
              </a:tr>
              <a:tr h="11609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Maritime</a:t>
                      </a:r>
                    </a:p>
                  </a:txBody>
                  <a:tcPr marL="3102" marR="3102" marT="31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FLAGG: PIEBALD</a:t>
                      </a:r>
                    </a:p>
                  </a:txBody>
                  <a:tcPr marL="3102" marR="3102" marT="31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MARITIME DEFENCE AND EVALUATION RESEARCH INSTITUTE (MDERI)</a:t>
                      </a:r>
                    </a:p>
                  </a:txBody>
                  <a:tcPr marL="3102" marR="3102" marT="31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(09 Dec 2021)</a:t>
                      </a:r>
                    </a:p>
                  </a:txBody>
                  <a:tcPr marL="3102" marR="3102" marT="31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0922316"/>
                  </a:ext>
                </a:extLst>
              </a:tr>
              <a:tr h="4425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PROSPECTIVE: PRIMROSE</a:t>
                      </a:r>
                    </a:p>
                  </a:txBody>
                  <a:tcPr marL="3102" marR="3102" marT="31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OF BROADBAND UNDERWATER DATA COMMUNNICATION (BUDC)  </a:t>
                      </a:r>
                      <a:b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INTO TECHNOLOGY DEMONSTRATOR AND SYNTHETIC APERTURESONAR (SAS) SOFTWARE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(09 Dec 2021)</a:t>
                      </a:r>
                    </a:p>
                  </a:txBody>
                  <a:tcPr marL="3102" marR="3102" marT="31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4312664"/>
                  </a:ext>
                </a:extLst>
              </a:tr>
              <a:tr h="1160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PROSPECTIVE: 30MM RCWS</a:t>
                      </a:r>
                    </a:p>
                  </a:txBody>
                  <a:tcPr marL="3102" marR="3102" marT="31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OF A PEDESTAL FOR 30MM NAVAL APPLICATIONS</a:t>
                      </a:r>
                    </a:p>
                  </a:txBody>
                  <a:tcPr marL="3102" marR="3102" marT="31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(16 Oct 2019)</a:t>
                      </a:r>
                    </a:p>
                  </a:txBody>
                  <a:tcPr marL="3102" marR="3102" marT="31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8159804"/>
                  </a:ext>
                </a:extLst>
              </a:tr>
              <a:tr h="1160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PROSPECTIVE: TESS</a:t>
                      </a:r>
                    </a:p>
                  </a:txBody>
                  <a:tcPr marL="3102" marR="3102" marT="31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TOWER ESCAPE SAFETY SYSTEM (SUBMARINE)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(09 Dec 2021)</a:t>
                      </a:r>
                    </a:p>
                  </a:txBody>
                  <a:tcPr marL="3102" marR="3102" marT="31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3499057"/>
                  </a:ext>
                </a:extLst>
              </a:tr>
              <a:tr h="11609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Electronics</a:t>
                      </a:r>
                    </a:p>
                  </a:txBody>
                  <a:tcPr marL="3102" marR="3102" marT="31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INDICATE: CHEVRON 3</a:t>
                      </a:r>
                    </a:p>
                  </a:txBody>
                  <a:tcPr marL="3102" marR="3102" marT="31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ELECTRONIC DEFENCE EVALUATION AND RESEARCH INSTITUTE (E-DERI)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(12 Jan 2022)</a:t>
                      </a:r>
                    </a:p>
                  </a:txBody>
                  <a:tcPr marL="3102" marR="3102" marT="31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0374357"/>
                  </a:ext>
                </a:extLst>
              </a:tr>
              <a:tr h="1160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INDICATE: CNR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ELECTRONIC DEFENCE EVALUATION AND RESEARCH INSTITUTE (E-DERI)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(01 Sep 2021)</a:t>
                      </a:r>
                    </a:p>
                  </a:txBody>
                  <a:tcPr marL="3102" marR="3102" marT="31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2676848"/>
                  </a:ext>
                </a:extLst>
              </a:tr>
              <a:tr h="22264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INDICATE: PERSEVERENCE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COMMUNICATION (COMBAT NET RADIOS)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(12 Jan 2022)</a:t>
                      </a:r>
                    </a:p>
                  </a:txBody>
                  <a:tcPr marL="3102" marR="3102" marT="31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939880"/>
                  </a:ext>
                </a:extLst>
              </a:tr>
              <a:tr h="1160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INDICATE: CRYPTO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COMMUNICATION INTELLIGENCE AND COMMUNICATION JAMMING (COMINT-COMJAM)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(01 Sep 2021)</a:t>
                      </a:r>
                    </a:p>
                  </a:txBody>
                  <a:tcPr marL="3102" marR="3102" marT="31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7680388"/>
                  </a:ext>
                </a:extLst>
              </a:tr>
              <a:tr h="1160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INDICATE: C2TECH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INFORMATION SYSTEMS SECURITY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(27 Jul 2022)</a:t>
                      </a:r>
                    </a:p>
                  </a:txBody>
                  <a:tcPr marL="3102" marR="3102" marT="31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1993437"/>
                  </a:ext>
                </a:extLst>
              </a:tr>
              <a:tr h="1160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INDICAT: MRSR</a:t>
                      </a:r>
                    </a:p>
                  </a:txBody>
                  <a:tcPr marL="3102" marR="3102" marT="3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JOINT COMMAND AND CONTROL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PD (10 Aug 2022)</a:t>
                      </a:r>
                    </a:p>
                  </a:txBody>
                  <a:tcPr marL="3102" marR="3102" marT="31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272119"/>
                  </a:ext>
                </a:extLst>
              </a:tr>
              <a:tr h="116099"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2" marR="3102" marT="31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2" marR="3102" marT="31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2" marR="3102" marT="31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2" marR="3102" marT="31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2" marR="3102" marT="31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57243222"/>
                  </a:ext>
                </a:extLst>
              </a:tr>
              <a:tr h="116099"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2" marR="3102" marT="31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2" marR="3102" marT="31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Highly Satisfied: Relating to order placed</a:t>
                      </a:r>
                    </a:p>
                  </a:txBody>
                  <a:tcPr marL="3102" marR="3102" marT="310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2" marR="3102" marT="31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9074787"/>
                  </a:ext>
                </a:extLst>
              </a:tr>
              <a:tr h="116099"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2" marR="3102" marT="31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2" marR="3102" marT="31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Moderately Satisfied: Relating to order placed longer than 90 days after PD approval</a:t>
                      </a:r>
                    </a:p>
                  </a:txBody>
                  <a:tcPr marL="3102" marR="3102" marT="310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2" marR="3102" marT="31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7848924"/>
                  </a:ext>
                </a:extLst>
              </a:tr>
              <a:tr h="116099"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2" marR="3102" marT="31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2" marR="3102" marT="31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Unsatisfactory: Relating to order not placed yet</a:t>
                      </a:r>
                    </a:p>
                  </a:txBody>
                  <a:tcPr marL="3102" marR="3102" marT="310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02" marR="3102" marT="31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68784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521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Data\Microsoft\Templates\Acq TPs.pot</Template>
  <TotalTime>73742</TotalTime>
  <Words>1028</Words>
  <Application>Microsoft Office PowerPoint</Application>
  <PresentationFormat>On-screen Show (4:3)</PresentationFormat>
  <Paragraphs>294</Paragraphs>
  <Slides>14</Slides>
  <Notes>1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Image Document</vt:lpstr>
      <vt:lpstr>Slide 1</vt:lpstr>
      <vt:lpstr>AIM OF THE PRESENTATION</vt:lpstr>
      <vt:lpstr>INTRODUCTION</vt:lpstr>
      <vt:lpstr>SCOPE</vt:lpstr>
      <vt:lpstr>STATUS AND LEVEL OF SATISFACTION OF CAPITAL PROJECTS CONTRACTED VIA ARMSCOR (SA ARMY)</vt:lpstr>
      <vt:lpstr>STATUS AND LEVEL OF SATISFACTION OF CAPITAL PROJECTS CONTRACTED VIA ARMSCOR (SA AIR FORCE)</vt:lpstr>
      <vt:lpstr>STATUS AND LEVEL OF SATISFACTION OF CAPITAL PROJECTS CONTRACTED VIA ARMSCOR (SA NAVY)</vt:lpstr>
      <vt:lpstr>STATUS AND LEVEL OF SATISFACTION OF CAPITAL PROJECTS CONTRACTED VIA ARMSCOR (COMMON WEAPONS)</vt:lpstr>
      <vt:lpstr>STATUS AND LEVEL OF SATISFACTION OF TECHNOLOGY PROJECTS CONTRACTED VIA ARMSCOR</vt:lpstr>
      <vt:lpstr>LEVEL OF SAN SATISFACTION WITH ARMSCOR DOCKYARD PERFORMANCE</vt:lpstr>
      <vt:lpstr>CONCLUSION</vt:lpstr>
      <vt:lpstr>Slide 12</vt:lpstr>
      <vt:lpstr>STATUS AND LEVEL OF SATISFACTION OF CAPITAL PROJECTS CONTRACTED VIA ARMSCOR</vt:lpstr>
      <vt:lpstr>STATUS AND LEVEL OF SATISFACTION OF CAPITAL PROJECTS CONTRACTED VIA ARMSCOR(Cont)</vt:lpstr>
    </vt:vector>
  </TitlesOfParts>
  <Company>Naval Acquisition Directorate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RSA AND IT’S DOMESTIC AFFAIRS   ACQUISITION OF NEW CORVETTES AND SUBMARINES FOR THE SA NAVY</dc:title>
  <dc:creator>Capt (SAN) J.D. Jordaan</dc:creator>
  <cp:lastModifiedBy>USER</cp:lastModifiedBy>
  <cp:revision>2576</cp:revision>
  <cp:lastPrinted>2023-04-19T08:45:34Z</cp:lastPrinted>
  <dcterms:created xsi:type="dcterms:W3CDTF">2002-08-15T19:45:41Z</dcterms:created>
  <dcterms:modified xsi:type="dcterms:W3CDTF">2023-04-20T18:30:39Z</dcterms:modified>
</cp:coreProperties>
</file>