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handoutMasterIdLst>
    <p:handoutMasterId r:id="rId17"/>
  </p:handoutMasterIdLst>
  <p:sldIdLst>
    <p:sldId id="749" r:id="rId2"/>
    <p:sldId id="794" r:id="rId3"/>
    <p:sldId id="793" r:id="rId4"/>
    <p:sldId id="745" r:id="rId5"/>
    <p:sldId id="779" r:id="rId6"/>
    <p:sldId id="785" r:id="rId7"/>
    <p:sldId id="786" r:id="rId8"/>
    <p:sldId id="788" r:id="rId9"/>
    <p:sldId id="787" r:id="rId10"/>
    <p:sldId id="789" r:id="rId11"/>
    <p:sldId id="790" r:id="rId12"/>
    <p:sldId id="783" r:id="rId13"/>
    <p:sldId id="795" r:id="rId14"/>
    <p:sldId id="756" r:id="rId15"/>
  </p:sldIdLst>
  <p:sldSz cx="9144000" cy="6858000" type="screen4x3"/>
  <p:notesSz cx="7102475" cy="93884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3399FF"/>
    <a:srgbClr val="008000"/>
    <a:srgbClr val="CCFFFF"/>
    <a:srgbClr val="FBC3BD"/>
    <a:srgbClr val="F6E9E8"/>
    <a:srgbClr val="FF5050"/>
    <a:srgbClr val="F67B6E"/>
    <a:srgbClr val="F8F8F8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095" autoAdjust="0"/>
  </p:normalViewPr>
  <p:slideViewPr>
    <p:cSldViewPr>
      <p:cViewPr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212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3077739" cy="4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43" y="2"/>
            <a:ext cx="3077739" cy="4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919208"/>
            <a:ext cx="3077739" cy="4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43" y="8919208"/>
            <a:ext cx="3077739" cy="4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172E1-E5D3-41CF-9721-1F6FD0C843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2624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3077739" cy="4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43" y="2"/>
            <a:ext cx="3077739" cy="4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73977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44988"/>
            <a:ext cx="5208482" cy="42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88436"/>
            <a:ext cx="3077739" cy="5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43" y="8888436"/>
            <a:ext cx="3077739" cy="51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A367B4-6F25-47C0-9BDB-7BD3DF089B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2392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BA1FE-5F9F-4FAB-AF9E-8FD11F3CD60E}" type="slidenum">
              <a:rPr lang="en-GB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GB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87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252413" y="6453336"/>
            <a:ext cx="2895601" cy="2873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DEFENCE MATÉRIEL DIVISION</a:t>
            </a:r>
          </a:p>
        </p:txBody>
      </p:sp>
    </p:spTree>
    <p:extLst>
      <p:ext uri="{BB962C8B-B14F-4D97-AF65-F5344CB8AC3E}">
        <p14:creationId xmlns:p14="http://schemas.microsoft.com/office/powerpoint/2010/main" xmlns="" val="1211714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F3F95-950B-41A5-A87C-AE6DA70504E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16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A7592-B8BE-4C2F-8611-47065FDA6D7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43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4941-DC7B-4805-A936-BD72DE497E6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ZA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4EC62-A6B5-4E2C-8AB5-C212EB4E16E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8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274638"/>
            <a:ext cx="7316788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Z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280" y="6638789"/>
            <a:ext cx="1905000" cy="2160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AE7E9-ACE6-4396-B9C8-9BF19E6FB0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849178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F MAT"/>
          <p:cNvPicPr>
            <a:picLocks noChangeAspect="1" noChangeArrowheads="1"/>
          </p:cNvPicPr>
          <p:nvPr userDrawn="1"/>
        </p:nvPicPr>
        <p:blipFill>
          <a:blip r:embed="rId8" cstate="print">
            <a:lum bright="92000" contrast="-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8443"/>
            <a:ext cx="6624909" cy="63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52413" y="6453336"/>
            <a:ext cx="2895601" cy="287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Arial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DEFENCE MATÉRIEL DIVISION</a:t>
            </a:r>
          </a:p>
        </p:txBody>
      </p:sp>
      <p:pic>
        <p:nvPicPr>
          <p:cNvPr id="3078" name="Picture 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0350"/>
            <a:ext cx="720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coatofarms0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261938"/>
            <a:ext cx="552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179388" y="188913"/>
            <a:ext cx="8785225" cy="6482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3907904" y="-27384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ZA" sz="1200" dirty="0" smtClean="0">
                <a:solidFill>
                  <a:srgbClr val="000000"/>
                </a:solidFill>
                <a:latin typeface="Arial" charset="0"/>
              </a:rPr>
              <a:t>CONFIDENTIAL</a:t>
            </a: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3891880" y="6610746"/>
            <a:ext cx="1600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ZA" sz="1200" dirty="0" smtClean="0">
                <a:solidFill>
                  <a:srgbClr val="000000"/>
                </a:solidFill>
                <a:latin typeface="Arial" charset="0"/>
              </a:rPr>
              <a:t>CONFIDENTIAL</a:t>
            </a:r>
            <a:endParaRPr lang="en-GB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6588224" y="6525344"/>
            <a:ext cx="1629558" cy="276999"/>
          </a:xfrm>
          <a:prstGeom prst="rect">
            <a:avLst/>
          </a:prstGeom>
          <a:solidFill>
            <a:srgbClr val="FFFFFF"/>
          </a:solidFill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5EEB12-F102-4B6B-A82C-C8E7EE983770}" type="datetime3">
              <a:rPr lang="en-ZA" altLang="en-US" sz="1200" kern="0" smtClean="0">
                <a:solidFill>
                  <a:srgbClr val="000000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 April 2023</a:t>
            </a:fld>
            <a:endParaRPr lang="en-ZA" alt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1602" y="6630060"/>
            <a:ext cx="213360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515BAFA1-A3D6-4713-80E9-A3A9660CC957}" type="slidenum"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5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6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 bwMode="auto">
          <a:xfrm>
            <a:off x="539552" y="620688"/>
            <a:ext cx="7993062" cy="24479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Feedback to the Joint Standing Committee on Defence on the outcomes of the DoD workshop with Armscor on spares and maintenance</a:t>
            </a:r>
            <a:endParaRPr lang="en-ZA" altLang="en-US" sz="3600" b="1" dirty="0" smtClean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222" name="Object 12"/>
          <p:cNvGraphicFramePr>
            <a:graphicFrameLocks noChangeAspect="1"/>
          </p:cNvGraphicFramePr>
          <p:nvPr/>
        </p:nvGraphicFramePr>
        <p:xfrm>
          <a:off x="3357563" y="3500438"/>
          <a:ext cx="2590800" cy="1727200"/>
        </p:xfrm>
        <a:graphic>
          <a:graphicData uri="http://schemas.openxmlformats.org/presentationml/2006/ole">
            <p:oleObj spid="_x0000_s22641" name="Image Document" r:id="rId4" imgW="5945969" imgH="3719192" progId="">
              <p:embed/>
            </p:oleObj>
          </a:graphicData>
        </a:graphic>
      </p:graphicFrame>
      <p:pic>
        <p:nvPicPr>
          <p:cNvPr id="9223" name="Picture 15" descr="DSC_2920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950" y="4292600"/>
            <a:ext cx="2630488" cy="17541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4221163"/>
            <a:ext cx="2727325" cy="18176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DOD/ARMSCOR WORKSHOP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10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0139261"/>
              </p:ext>
            </p:extLst>
          </p:nvPr>
        </p:nvGraphicFramePr>
        <p:xfrm>
          <a:off x="251519" y="1268760"/>
          <a:ext cx="8640961" cy="5112568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584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Warning with little or no chance for alternative actions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Early warning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late delivery (specifically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GDA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commodities, spares, consumables)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efforts should contribute to expedited delivery of spares and M&amp;R requirements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 capacity to deliver should be verified prior to order placement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contract termination clauses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 to expedite the conclusion of new orders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(on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 that the URS is received on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Armscor/DMD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(Sep)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131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DOD/ARMSCOR WORKSHOP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11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4845"/>
              </p:ext>
            </p:extLst>
          </p:nvPr>
        </p:nvGraphicFramePr>
        <p:xfrm>
          <a:off x="251519" y="1207152"/>
          <a:ext cx="8640961" cy="4777360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584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Reliance</a:t>
                      </a:r>
                      <a:r>
                        <a:rPr lang="en-US" sz="1400" b="1" u="sng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OEM and suppliers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reliance on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OEM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Appointment </a:t>
                      </a: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the same 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non-performing </a:t>
                      </a: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 multiple 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OEM to provide authority to source alternative suppliers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 time)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Investigate re-engineering option within the industry (obsolescence management)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track of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non-performance by suppliers (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 in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bid evaluation criteria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Pursuit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litigation procedures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Armscor/DMD/ Services</a:t>
                      </a: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4863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DEFENCE MATÉRIEL DIVISION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4EC62-A6B5-4E2C-8AB5-C212EB4E16ED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14" y="1052736"/>
            <a:ext cx="861926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  <a:ea typeface="MS PGothic" panose="020B0600070205080204" pitchFamily="34" charset="-128"/>
              </a:rPr>
              <a:t>Procurement of spares should become proactive rather than reactive.</a:t>
            </a: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400" dirty="0" smtClean="0">
              <a:latin typeface="+mn-lt"/>
              <a:ea typeface="MS PGothic" panose="020B0600070205080204" pitchFamily="34" charset="-128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Requirements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for spares to be provided early in the financial year – preferably before the start of a financial year.</a:t>
            </a: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400" dirty="0" smtClean="0">
              <a:latin typeface="+mn-lt"/>
              <a:ea typeface="MS PGothic" panose="020B0600070205080204" pitchFamily="34" charset="-128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Phasing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of operating funds should be  provided to coincide with the lead times of long lead spares – to allow payment for the spares in future financial years if required.</a:t>
            </a: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400" dirty="0" smtClean="0">
              <a:latin typeface="+mn-lt"/>
              <a:ea typeface="MS PGothic" panose="020B0600070205080204" pitchFamily="34" charset="-128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Procurement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of spares of equipment for which Denel is the OEM and cannot provide the spares </a:t>
            </a: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to be contracted to other entities with the requisite engineering and financial </a:t>
            </a: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abilities (data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Packs should be made available to bidding entities, together with sufficient agreements to protect any Denel </a:t>
            </a: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IP)</a:t>
            </a:r>
            <a:endParaRPr lang="en-ZA" sz="1400" dirty="0">
              <a:latin typeface="+mn-lt"/>
              <a:ea typeface="MS PGothic" panose="020B0600070205080204" pitchFamily="34" charset="-128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400" dirty="0" smtClean="0">
              <a:latin typeface="+mn-lt"/>
              <a:ea typeface="MS PGothic" panose="020B0600070205080204" pitchFamily="34" charset="-128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Umbrella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agreements to be negotiated with OEM's, accompanied by umbrella approval by Armscor BOD, to facilitate quicker turnaround times of spares procurement (similar to umbrella agreements for ammunition)</a:t>
            </a: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400" dirty="0" smtClean="0">
              <a:latin typeface="+mn-lt"/>
              <a:ea typeface="MS PGothic" panose="020B0600070205080204" pitchFamily="34" charset="-128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The </a:t>
            </a:r>
            <a:r>
              <a:rPr lang="en-ZA" sz="1400" dirty="0">
                <a:latin typeface="+mn-lt"/>
                <a:ea typeface="MS PGothic" panose="020B0600070205080204" pitchFamily="34" charset="-128"/>
              </a:rPr>
              <a:t>key to in-time on-time availability of critical spares, is pro-active identification of spares requirements and early start of associated procurement processes</a:t>
            </a:r>
            <a:r>
              <a:rPr lang="en-ZA" sz="1400" dirty="0" smtClean="0">
                <a:latin typeface="+mn-lt"/>
                <a:ea typeface="MS PGothic" panose="020B0600070205080204" pitchFamily="34" charset="-128"/>
              </a:rPr>
              <a:t>.</a:t>
            </a: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400" dirty="0">
              <a:latin typeface="+mn-lt"/>
              <a:ea typeface="MS PGothic" panose="020B0600070205080204" pitchFamily="34" charset="-128"/>
            </a:endParaRPr>
          </a:p>
          <a:p>
            <a:pPr marL="354013" lvl="1" indent="-354013"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+mn-lt"/>
              </a:rPr>
              <a:t>Umbrella agreements with local and foreign spares providers to be concluded, based on predicted future requirements and rates of </a:t>
            </a:r>
            <a:r>
              <a:rPr lang="en-ZA" sz="1400" dirty="0" smtClean="0">
                <a:latin typeface="+mn-lt"/>
              </a:rPr>
              <a:t>requirements.</a:t>
            </a:r>
          </a:p>
          <a:p>
            <a:pPr marL="354013" lvl="1" indent="-354013">
              <a:buFont typeface="Arial" panose="020B0604020202020204" pitchFamily="34" charset="0"/>
              <a:buChar char="•"/>
              <a:defRPr/>
            </a:pPr>
            <a:endParaRPr lang="en-ZA" sz="1400" dirty="0">
              <a:latin typeface="+mn-lt"/>
            </a:endParaRP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ZA" sz="1400" dirty="0">
                <a:latin typeface="+mn-lt"/>
              </a:rPr>
              <a:t>SANDF to provide Armscor with multi-year funded requirements for </a:t>
            </a:r>
            <a:r>
              <a:rPr lang="en-ZA" sz="1400" dirty="0" smtClean="0">
                <a:latin typeface="+mn-lt"/>
              </a:rPr>
              <a:t>spares.</a:t>
            </a:r>
            <a:endParaRPr lang="en-ZA" sz="1400" dirty="0">
              <a:latin typeface="+mn-lt"/>
            </a:endParaRPr>
          </a:p>
          <a:p>
            <a:pPr marL="285750" indent="-28575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ZA" sz="12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400" b="1" kern="0" dirty="0" smtClean="0">
                <a:solidFill>
                  <a:schemeClr val="tx1"/>
                </a:solidFill>
              </a:rPr>
              <a:t>ARMSCOR POSITION ON THE WAY FORWARD</a:t>
            </a:r>
            <a:endParaRPr lang="en-US" altLang="en-US" sz="2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0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 smtClean="0">
                <a:solidFill>
                  <a:schemeClr val="tx1"/>
                </a:solidFill>
              </a:rPr>
              <a:t>CONCLUSION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13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67544" y="1840432"/>
            <a:ext cx="8149208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1800" b="0" kern="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DoD (DMD) and </a:t>
            </a:r>
            <a:r>
              <a:rPr lang="en-US" sz="1800" b="0" kern="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Armscor</a:t>
            </a: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has reached synergy, and will implement the outcomes to improve the availability spares and M&amp;R contracts that will ultimately lead to the improvement of force readiness levels of the SANDF</a:t>
            </a:r>
          </a:p>
          <a:p>
            <a:pPr marL="0" indent="0">
              <a:buNone/>
              <a:defRPr/>
            </a:pPr>
            <a:endParaRPr lang="en-US" sz="1800" b="0" kern="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Question remains if </a:t>
            </a:r>
            <a:r>
              <a:rPr lang="en-US" sz="1800" b="0" kern="0" dirty="0" err="1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Armscor</a:t>
            </a: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is capacitated to comply to its mandate and furthermore if the Industry is in a position to support the sustainment of the SANDF?</a:t>
            </a: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19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DEFENCE MATÉRIEL DIVISION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34BA54-343F-4209-8AC2-1C0B5D53EA93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0413" y="107632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Questions/Discussion</a:t>
            </a: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 eaLnBrk="0" hangingPunct="0">
              <a:defRPr/>
            </a:pP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9" name="Picture 4" descr="FlagSouthAfrica[1]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08275"/>
            <a:ext cx="5903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06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5032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INTRODUCTION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2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67544" y="1124744"/>
            <a:ext cx="8149208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ZA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ARMSCOR presented </a:t>
            </a:r>
            <a:r>
              <a:rPr lang="en-US" altLang="en-US" sz="1800" b="0" dirty="0">
                <a:latin typeface="Tahoma" panose="020B0604030504040204" pitchFamily="34" charset="0"/>
                <a:cs typeface="Tahoma" panose="020B0604030504040204" pitchFamily="34" charset="0"/>
              </a:rPr>
              <a:t>Initiatives to Improve Spares Availability </a:t>
            </a: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altLang="en-US" sz="1800" b="0" dirty="0">
                <a:latin typeface="Tahoma" panose="020B0604030504040204" pitchFamily="34" charset="0"/>
                <a:cs typeface="Tahoma" panose="020B0604030504040204" pitchFamily="34" charset="0"/>
              </a:rPr>
              <a:t>SANDF Prime Mission </a:t>
            </a: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Equipment to the JSC on </a:t>
            </a:r>
            <a:r>
              <a:rPr lang="en-US" altLang="en-US" sz="1800" b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Defence</a:t>
            </a: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(Mar 2023)</a:t>
            </a:r>
          </a:p>
          <a:p>
            <a:pPr marL="0" indent="0">
              <a:buNone/>
              <a:defRPr/>
            </a:pPr>
            <a:endParaRPr lang="en-US" altLang="en-US" sz="1800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It was observed that the above presentation was not aligned with the current realities </a:t>
            </a:r>
            <a:r>
              <a:rPr lang="en-US" altLang="en-US" sz="1800" b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ito</a:t>
            </a: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PME serviceability</a:t>
            </a:r>
          </a:p>
          <a:p>
            <a:pPr marL="0" indent="0">
              <a:buNone/>
              <a:defRPr/>
            </a:pPr>
            <a:endParaRPr lang="en-US" altLang="en-US" sz="1800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The JSC on </a:t>
            </a:r>
            <a:r>
              <a:rPr lang="en-US" altLang="en-US" sz="1800" b="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Defence</a:t>
            </a: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advised that ARMSCOR and the DoD (DMD) had to conduct an workshop, which was initially planned, to find alignment</a:t>
            </a:r>
          </a:p>
          <a:p>
            <a:pPr marL="0" indent="0">
              <a:buNone/>
              <a:defRPr/>
            </a:pPr>
            <a:endParaRPr lang="en-US" altLang="en-US" sz="1800" b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8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This workshop was conducted from 2-5 Apr 2023, between ARMSCOR, DMD and the Services</a:t>
            </a:r>
          </a:p>
          <a:p>
            <a:pPr marL="0" indent="0"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Workshop culminated in the drafting of an agreed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Plan between ARMSCOR and the DoD.</a:t>
            </a:r>
          </a:p>
          <a:p>
            <a:pPr marL="0" indent="0">
              <a:buNone/>
              <a:defRPr/>
            </a:pPr>
            <a:endParaRPr lang="en-US" sz="1800" b="0" kern="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his presentation focusses on the aspects that </a:t>
            </a:r>
            <a:r>
              <a:rPr lang="en-US" sz="1800" b="0" kern="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 linked to the improvement of spares and maintenance availability (executive summary of the linked outcomes)</a:t>
            </a:r>
            <a:endParaRPr kumimoji="0" lang="en-ZA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11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5032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AIM OF THE PRESENTATION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39552" y="1484784"/>
            <a:ext cx="8077200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ZA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 To provide feedback to the Joint Standing Committee on Defence regarding the </a:t>
            </a:r>
            <a:r>
              <a:rPr lang="en-ZA" altLang="en-US" sz="2400" b="0" dirty="0">
                <a:latin typeface="Tahoma" panose="020B0604030504040204" pitchFamily="34" charset="0"/>
                <a:cs typeface="Tahoma" panose="020B0604030504040204" pitchFamily="34" charset="0"/>
              </a:rPr>
              <a:t>outcome of the </a:t>
            </a:r>
            <a:r>
              <a:rPr lang="en-ZA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DoD/ARMSCOR workshop addressing </a:t>
            </a:r>
            <a:r>
              <a:rPr lang="en-ZA" altLang="en-US" sz="2400" b="0" dirty="0">
                <a:latin typeface="Tahoma" panose="020B0604030504040204" pitchFamily="34" charset="0"/>
                <a:cs typeface="Tahoma" panose="020B0604030504040204" pitchFamily="34" charset="0"/>
              </a:rPr>
              <a:t>spares and </a:t>
            </a:r>
            <a:r>
              <a:rPr lang="en-ZA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maintenance</a:t>
            </a:r>
            <a:endParaRPr lang="en-ZA" altLang="en-US" sz="2400" b="0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Z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289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5032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ZA" altLang="en-US" sz="2400" b="1" dirty="0" smtClean="0">
                <a:solidFill>
                  <a:schemeClr val="tx1"/>
                </a:solidFill>
              </a:rPr>
              <a:t>SCOPE</a:t>
            </a:r>
            <a:endParaRPr lang="en-GB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4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39552" y="1484784"/>
            <a:ext cx="8077200" cy="25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en-GB" sz="2200" b="0" kern="0" dirty="0" smtClean="0">
                <a:solidFill>
                  <a:srgbClr val="000000"/>
                </a:solidFill>
              </a:rPr>
              <a:t>Introduction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GB" sz="2200" b="0" kern="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200" b="0" kern="0" dirty="0" smtClean="0">
                <a:solidFill>
                  <a:srgbClr val="000000"/>
                </a:solidFill>
              </a:rPr>
              <a:t>Aim of the presentation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GB" sz="2200" b="0" kern="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200" b="0" kern="0" dirty="0" smtClean="0">
                <a:solidFill>
                  <a:srgbClr val="000000"/>
                </a:solidFill>
              </a:rPr>
              <a:t>DOD/ARMSCOR Workshop Action Plan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GB" sz="2200" b="0" kern="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200" b="0" kern="0" dirty="0" smtClean="0">
                <a:solidFill>
                  <a:srgbClr val="000000"/>
                </a:solidFill>
              </a:rPr>
              <a:t>ARMSCOR </a:t>
            </a:r>
            <a:r>
              <a:rPr lang="en-GB" sz="2200" b="0" kern="0" dirty="0">
                <a:solidFill>
                  <a:srgbClr val="000000"/>
                </a:solidFill>
              </a:rPr>
              <a:t>p</a:t>
            </a:r>
            <a:r>
              <a:rPr lang="en-GB" sz="2200" b="0" kern="0" dirty="0" smtClean="0">
                <a:solidFill>
                  <a:srgbClr val="000000"/>
                </a:solidFill>
              </a:rPr>
              <a:t>osition </a:t>
            </a:r>
            <a:r>
              <a:rPr lang="en-GB" sz="2200" b="0" kern="0" dirty="0">
                <a:solidFill>
                  <a:srgbClr val="000000"/>
                </a:solidFill>
              </a:rPr>
              <a:t>on the </a:t>
            </a:r>
            <a:r>
              <a:rPr lang="en-GB" sz="2200" b="0" kern="0" dirty="0" smtClean="0">
                <a:solidFill>
                  <a:srgbClr val="000000"/>
                </a:solidFill>
              </a:rPr>
              <a:t>Way Forward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en-GB" sz="2200" b="0" kern="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GB" sz="2200" b="0" kern="0" dirty="0" smtClean="0">
                <a:solidFill>
                  <a:srgbClr val="000000"/>
                </a:solidFill>
              </a:rPr>
              <a:t>Conclusion</a:t>
            </a:r>
            <a:endParaRPr lang="en-GB" sz="2200" b="0" kern="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  <a:defRPr/>
            </a:pPr>
            <a:endParaRPr lang="en-US" sz="2200" b="0" kern="0" dirty="0">
              <a:solidFill>
                <a:srgbClr val="00000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ZA" sz="2200" b="0" kern="0" dirty="0" smtClean="0">
                <a:solidFill>
                  <a:srgbClr val="000000"/>
                </a:solidFill>
                <a:latin typeface="Arial"/>
              </a:rPr>
              <a:t>Discussion</a:t>
            </a:r>
            <a:endParaRPr lang="en-ZA" sz="2200" b="0" kern="0" dirty="0">
              <a:solidFill>
                <a:srgbClr val="000000"/>
              </a:solidFill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ZA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8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DOD/ARMSCOR WORKSHOP 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5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5911370"/>
              </p:ext>
            </p:extLst>
          </p:nvPr>
        </p:nvGraphicFramePr>
        <p:xfrm>
          <a:off x="356319" y="1117369"/>
          <a:ext cx="8640961" cy="5513131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583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u="sng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</a:t>
                      </a:r>
                      <a:r>
                        <a:rPr lang="en-ZA" sz="14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ZA" sz="1400" b="1" u="sng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Service Level Agreement</a:t>
                      </a: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 performance measures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based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Averages.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 performance measures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designed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measure quantities of processes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performed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Acquisition Performance Measure to SLA not designed on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Averages, but on deliverables/output  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Development Performance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also to be included in the SLA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Consultative evaluation of </a:t>
                      </a:r>
                      <a:r>
                        <a:rPr lang="en-ZA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Armscor’s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performance, focusing on all aspects of </a:t>
                      </a:r>
                      <a:r>
                        <a:rPr lang="en-ZA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Armscor’s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business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(Corrective actions and consequence management)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DMD/</a:t>
                      </a:r>
                      <a:r>
                        <a:rPr lang="en-GB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2023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 Supplier database</a:t>
                      </a: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 database expansion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ZA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supplier database to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expanded and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constantly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(Increase Spares and Maintenance and Repair (M&amp;R) availability) - Tool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95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DOD/ARMSCOR WORKSHOP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6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4881298"/>
              </p:ext>
            </p:extLst>
          </p:nvPr>
        </p:nvGraphicFramePr>
        <p:xfrm>
          <a:off x="251520" y="980728"/>
          <a:ext cx="8640961" cy="5478781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411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3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Contracting Timelines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Protracted timeline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placing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orders/contracts for Spares and M&amp;R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Adopt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D-Day system for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placing of contacts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until final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delivery and payment of Invoices (For spares and M&amp;R)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of progress through </a:t>
                      </a:r>
                      <a:r>
                        <a:rPr lang="en-ZA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bilaterals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/DMD forums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400" b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2023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Management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urgency to solve disputes with contractors affecting operational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Contracting 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challenges for Special Forces regarding security,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PPPFMA/BBBEE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 punitive penalties/termination clauses,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coupled to timelines in the event of non performance by suppliers in contracts. </a:t>
                      </a: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both procedural and substantive</a:t>
                      </a:r>
                      <a:r>
                        <a:rPr lang="en-GB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measures in accordance with the contract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Sole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Suppliers be considered for the Special Forces environment including Security </a:t>
                      </a:r>
                      <a:r>
                        <a:rPr lang="en-ZA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contracts</a:t>
                      </a:r>
                      <a:r>
                        <a:rPr lang="en-ZA" sz="14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(uniqueness of equipment and security reasons)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DMD</a:t>
                      </a:r>
                      <a:r>
                        <a:rPr lang="en-ZA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ZA" sz="14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endParaRPr lang="en-ZA" sz="14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15" marR="55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093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498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DOD/ARMSCOR WORKSHOP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7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066883"/>
              </p:ext>
            </p:extLst>
          </p:nvPr>
        </p:nvGraphicFramePr>
        <p:xfrm>
          <a:off x="251519" y="1124744"/>
          <a:ext cx="8640961" cy="5328592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584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5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 Processing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submission of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 by End Users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Delayed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ubmission of execution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plans and dates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Users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submit their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beginning of the financial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year, or even pre-commit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submit execution plan in 14 days as per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 the implementation of the execution plans through formal and informal engagements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corrective actions and provide continues feedback to the End User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</a:t>
                      </a: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Divisions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/DMD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Immediate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Immediate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582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DOD/ARMSCOR WORKSHOP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8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6091664"/>
              </p:ext>
            </p:extLst>
          </p:nvPr>
        </p:nvGraphicFramePr>
        <p:xfrm>
          <a:off x="251520" y="1116409"/>
          <a:ext cx="8640961" cy="5468685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584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1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 Processing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(Continue)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Committed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Rollovers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of the Defence Industry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delivery, distribution and processing records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Committed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Roll-overs to be managed with Services and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Divisions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(Consequence management where applicable)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 strict penalty/termination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clauses in contracts (with timelines)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alternative suppliers pre-emptively once poor performance is registered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Design/develop and implement an electronic tracking system,</a:t>
                      </a:r>
                      <a:r>
                        <a:rPr lang="en-ZA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inclusive of an automated early warning function (visible to all stakeholders in the DoD)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/DMD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DMD/</a:t>
                      </a:r>
                      <a:r>
                        <a:rPr lang="en-ZA" sz="14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/Services and Divisions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 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2023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94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333375"/>
            <a:ext cx="7200900" cy="7493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DOD/ARMSCOR WORKSHOP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ACTION PLAN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1506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B161EC-20C1-4E5D-880B-025F117D1CEC}" type="slidenum">
              <a:rPr lang="en-US" altLang="en-US" sz="1000" smtClean="0">
                <a:solidFill>
                  <a:srgbClr val="000000"/>
                </a:solidFill>
              </a:rPr>
              <a:pPr/>
              <a:t>9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204406"/>
              </p:ext>
            </p:extLst>
          </p:nvPr>
        </p:nvGraphicFramePr>
        <p:xfrm>
          <a:off x="251519" y="1124744"/>
          <a:ext cx="8640961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3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2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83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9446">
                  <a:extLst>
                    <a:ext uri="{9D8B030D-6E8A-4147-A177-3AD203B41FA5}">
                      <a16:colId xmlns:a16="http://schemas.microsoft.com/office/drawing/2014/main" xmlns="" val="639064559"/>
                    </a:ext>
                  </a:extLst>
                </a:gridCol>
              </a:tblGrid>
              <a:tr h="584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No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Concern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Agreed Resolutions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Timeline</a:t>
                      </a:r>
                      <a:endParaRPr lang="en-ZA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9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Delays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DMD to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processing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 times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CJ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 and Special Forces operational requirements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 to be processed within 72 hours (where possible)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Investigate a special </a:t>
                      </a: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 required for CJ Ops and Special Forces </a:t>
                      </a:r>
                      <a:r>
                        <a:rPr lang="en-ZA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Armscor</a:t>
                      </a:r>
                      <a:endParaRPr lang="en-Z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4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65" marR="59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Immediate</a:t>
                      </a:r>
                      <a:endParaRPr lang="en-ZA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49" marR="66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382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Data\Microsoft\Templates\Acq TPs.pot</Template>
  <TotalTime>74037</TotalTime>
  <Words>657</Words>
  <Application>Microsoft Office PowerPoint</Application>
  <PresentationFormat>On-screen Show (4:3)</PresentationFormat>
  <Paragraphs>419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Image Document</vt:lpstr>
      <vt:lpstr>Slide 1</vt:lpstr>
      <vt:lpstr>INTRODUCTION</vt:lpstr>
      <vt:lpstr>AIM OF THE PRESENTATION</vt:lpstr>
      <vt:lpstr>SCOPE</vt:lpstr>
      <vt:lpstr>DOD/ARMSCOR WORKSHOP ACTION PLAN</vt:lpstr>
      <vt:lpstr>DOD/ARMSCOR WORKSHOP ACTION PLAN</vt:lpstr>
      <vt:lpstr>DOD/ARMSCOR WORKSHOP ACTION PLAN</vt:lpstr>
      <vt:lpstr>DOD/ARMSCOR WORKSHOP ACTION PLAN</vt:lpstr>
      <vt:lpstr>DOD/ARMSCOR WORKSHOP ACTION PLAN</vt:lpstr>
      <vt:lpstr>DOD/ARMSCOR WORKSHOP ACTION PLAN</vt:lpstr>
      <vt:lpstr>DOD/ARMSCOR WORKSHOP ACTION PLAN</vt:lpstr>
      <vt:lpstr>Slide 12</vt:lpstr>
      <vt:lpstr>CONCLUSION</vt:lpstr>
      <vt:lpstr>Slide 14</vt:lpstr>
    </vt:vector>
  </TitlesOfParts>
  <Company>Naval Acquisition Directorate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RSA AND IT’S DOMESTIC AFFAIRS   ACQUISITION OF NEW CORVETTES AND SUBMARINES FOR THE SA NAVY</dc:title>
  <dc:creator>Capt (SAN) J.D. Jordaan</dc:creator>
  <cp:lastModifiedBy>USER</cp:lastModifiedBy>
  <cp:revision>2610</cp:revision>
  <cp:lastPrinted>2023-04-17T08:21:29Z</cp:lastPrinted>
  <dcterms:created xsi:type="dcterms:W3CDTF">2002-08-15T19:45:41Z</dcterms:created>
  <dcterms:modified xsi:type="dcterms:W3CDTF">2023-04-20T18:31:36Z</dcterms:modified>
</cp:coreProperties>
</file>