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charts/colors6.xml" ContentType="application/vnd.ms-office.chartcolorstyl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charts/colors2.xml" ContentType="application/vnd.ms-office.chartcolorstyl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charts/chart7.xml" ContentType="application/vnd.openxmlformats-officedocument.drawingml.chart+xml"/>
  <Override PartName="/ppt/notesSlides/notesSlide12.xml" ContentType="application/vnd.openxmlformats-officedocument.presentationml.notesSlide+xml"/>
  <Override PartName="/ppt/diagrams/layout1.xml" ContentType="application/vnd.openxmlformats-officedocument.drawingml.diagramLayout+xml"/>
  <Default Extension="xlsx" ContentType="application/vnd.openxmlformats-officedocument.spreadsheetml.sheet"/>
  <Override PartName="/ppt/charts/chart3.xml" ContentType="application/vnd.openxmlformats-officedocument.drawingml.chart+xml"/>
  <Override PartName="/ppt/notesSlides/notesSlide7.xml" ContentType="application/vnd.openxmlformats-officedocument.presentationml.notesSlide+xml"/>
  <Override PartName="/ppt/charts/style5.xml" ContentType="application/vnd.ms-office.chartstyl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Default Extension="png" ContentType="image/png"/>
  <Override PartName="/ppt/slideLayouts/slideLayout7.xml" ContentType="application/vnd.openxmlformats-officedocument.presentationml.slideLayout+xml"/>
  <Override PartName="/ppt/notesSlides/notesSlide3.xml" ContentType="application/vnd.openxmlformats-officedocument.presentationml.notesSlide+xml"/>
  <Override PartName="/ppt/charts/style1.xml" ContentType="application/vnd.ms-office.chartstyl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charts/colors7.xml" ContentType="application/vnd.ms-office.chartcolorstyl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charts/colors3.xml" ContentType="application/vnd.ms-office.chartcolorstyle+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charts/chart8.xml" ContentType="application/vnd.openxmlformats-officedocument.drawingml.chart+xml"/>
  <Override PartName="/ppt/notesSlides/notesSlide13.xml" ContentType="application/vnd.openxmlformats-officedocument.presentationml.notesSlide+xml"/>
  <Override PartName="/ppt/charts/colors1.xml" ContentType="application/vnd.ms-office.chartcolorstyle+xml"/>
  <Override PartName="/ppt/slideLayouts/slideLayout10.xml" ContentType="application/vnd.openxmlformats-officedocument.presentationml.slideLayout+xml"/>
  <Override PartName="/ppt/charts/chart6.xml" ContentType="application/vnd.openxmlformats-officedocument.drawingml.chart+xml"/>
  <Override PartName="/ppt/notesSlides/notesSlide8.xml" ContentType="application/vnd.openxmlformats-officedocument.presentationml.notesSlide+xml"/>
  <Default Extension="vml" ContentType="application/vnd.openxmlformats-officedocument.vmlDrawing"/>
  <Override PartName="/ppt/notesSlides/notesSlide11.xml" ContentType="application/vnd.openxmlformats-officedocument.presentationml.notesSlide+xml"/>
  <Override PartName="/ppt/charts/chart4.xml" ContentType="application/vnd.openxmlformats-officedocument.drawingml.chart+xml"/>
  <Override PartName="/ppt/notesSlides/notesSlide6.xml" ContentType="application/vnd.openxmlformats-officedocument.presentationml.notesSlide+xml"/>
  <Override PartName="/ppt/charts/style6.xml" ContentType="application/vnd.ms-office.chartstyl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charts/chart2.xml" ContentType="application/vnd.openxmlformats-officedocument.drawingml.chart+xml"/>
  <Override PartName="/ppt/notesSlides/notesSlide4.xml" ContentType="application/vnd.openxmlformats-officedocument.presentationml.notesSlide+xml"/>
  <Override PartName="/docProps/core.xml" ContentType="application/vnd.openxmlformats-package.core-properties+xml"/>
  <Override PartName="/ppt/charts/style4.xml" ContentType="application/vnd.ms-office.chartstyle+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charts/style2.xml" ContentType="application/vnd.ms-office.chart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charts/colors4.xml" ContentType="application/vnd.ms-office.chartcolorstyl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commentAuthors.xml" ContentType="application/vnd.openxmlformats-officedocument.presentationml.commentAuthors+xml"/>
  <Override PartName="/ppt/notesSlides/notesSlide9.xml" ContentType="application/vnd.openxmlformats-officedocument.presentationml.notesSlide+xml"/>
  <Override PartName="/ppt/charts/style7.xml" ContentType="application/vnd.ms-office.chartstyle+xml"/>
  <Override PartName="/ppt/slides/slide79.xml" ContentType="application/vnd.openxmlformats-officedocument.presentationml.slide+xml"/>
  <Override PartName="/ppt/charts/chart5.xml" ContentType="application/vnd.openxmlformats-officedocument.drawingml.chart+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charts/style3.xml" ContentType="application/vnd.ms-office.chartstyl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Layouts/slideLayout16.xml" ContentType="application/vnd.openxmlformats-officedocument.presentationml.slideLayout+xml"/>
  <Override PartName="/ppt/diagrams/quickStyle1.xml" ContentType="application/vnd.openxmlformats-officedocument.drawingml.diagramStyle+xml"/>
  <Default Extension="jpeg" ContentType="image/jpeg"/>
  <Override PartName="/ppt/charts/colors5.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2" r:id="rId2"/>
  </p:sldMasterIdLst>
  <p:notesMasterIdLst>
    <p:notesMasterId r:id="rId83"/>
  </p:notesMasterIdLst>
  <p:handoutMasterIdLst>
    <p:handoutMasterId r:id="rId84"/>
  </p:handoutMasterIdLst>
  <p:sldIdLst>
    <p:sldId id="256" r:id="rId3"/>
    <p:sldId id="2134805834" r:id="rId4"/>
    <p:sldId id="2147376725" r:id="rId5"/>
    <p:sldId id="2147376686" r:id="rId6"/>
    <p:sldId id="3576" r:id="rId7"/>
    <p:sldId id="3577" r:id="rId8"/>
    <p:sldId id="2134805855" r:id="rId9"/>
    <p:sldId id="2134805857" r:id="rId10"/>
    <p:sldId id="2134805864" r:id="rId11"/>
    <p:sldId id="2134805858" r:id="rId12"/>
    <p:sldId id="2134805856" r:id="rId13"/>
    <p:sldId id="2134805602" r:id="rId14"/>
    <p:sldId id="2134805859" r:id="rId15"/>
    <p:sldId id="2134805283" r:id="rId16"/>
    <p:sldId id="2134805620" r:id="rId17"/>
    <p:sldId id="2134805631" r:id="rId18"/>
    <p:sldId id="2134805632" r:id="rId19"/>
    <p:sldId id="2147375248" r:id="rId20"/>
    <p:sldId id="2710" r:id="rId21"/>
    <p:sldId id="2147375241" r:id="rId22"/>
    <p:sldId id="2147375243" r:id="rId23"/>
    <p:sldId id="2147375244" r:id="rId24"/>
    <p:sldId id="545" r:id="rId25"/>
    <p:sldId id="2147375245" r:id="rId26"/>
    <p:sldId id="2147375246" r:id="rId27"/>
    <p:sldId id="2147376689" r:id="rId28"/>
    <p:sldId id="2147375250" r:id="rId29"/>
    <p:sldId id="2134805666" r:id="rId30"/>
    <p:sldId id="2134805668" r:id="rId31"/>
    <p:sldId id="2147376690" r:id="rId32"/>
    <p:sldId id="2147376685" r:id="rId33"/>
    <p:sldId id="2147376682" r:id="rId34"/>
    <p:sldId id="3615" r:id="rId35"/>
    <p:sldId id="3620" r:id="rId36"/>
    <p:sldId id="3621" r:id="rId37"/>
    <p:sldId id="2147376683" r:id="rId38"/>
    <p:sldId id="2147376692" r:id="rId39"/>
    <p:sldId id="2134805301" r:id="rId40"/>
    <p:sldId id="2147376693" r:id="rId41"/>
    <p:sldId id="2147376724" r:id="rId42"/>
    <p:sldId id="4530" r:id="rId43"/>
    <p:sldId id="2134805363" r:id="rId44"/>
    <p:sldId id="2147376694" r:id="rId45"/>
    <p:sldId id="2147376700" r:id="rId46"/>
    <p:sldId id="2147376701" r:id="rId47"/>
    <p:sldId id="2147376702" r:id="rId48"/>
    <p:sldId id="2147376703" r:id="rId49"/>
    <p:sldId id="2147376704" r:id="rId50"/>
    <p:sldId id="2147376705" r:id="rId51"/>
    <p:sldId id="2147376707" r:id="rId52"/>
    <p:sldId id="2147376713" r:id="rId53"/>
    <p:sldId id="2147376715" r:id="rId54"/>
    <p:sldId id="2147376719" r:id="rId55"/>
    <p:sldId id="3670" r:id="rId56"/>
    <p:sldId id="2147376720" r:id="rId57"/>
    <p:sldId id="2147376723" r:id="rId58"/>
    <p:sldId id="3588" r:id="rId59"/>
    <p:sldId id="2134805377" r:id="rId60"/>
    <p:sldId id="2134805380" r:id="rId61"/>
    <p:sldId id="2147376695" r:id="rId62"/>
    <p:sldId id="3592" r:id="rId63"/>
    <p:sldId id="2134805383" r:id="rId64"/>
    <p:sldId id="2147376714" r:id="rId65"/>
    <p:sldId id="2147376726" r:id="rId66"/>
    <p:sldId id="3597" r:id="rId67"/>
    <p:sldId id="2134805391" r:id="rId68"/>
    <p:sldId id="3626" r:id="rId69"/>
    <p:sldId id="2147376710" r:id="rId70"/>
    <p:sldId id="2134805663" r:id="rId71"/>
    <p:sldId id="3601" r:id="rId72"/>
    <p:sldId id="2134805402" r:id="rId73"/>
    <p:sldId id="2147376721" r:id="rId74"/>
    <p:sldId id="3605" r:id="rId75"/>
    <p:sldId id="2134805404" r:id="rId76"/>
    <p:sldId id="3658" r:id="rId77"/>
    <p:sldId id="3610" r:id="rId78"/>
    <p:sldId id="2134805413" r:id="rId79"/>
    <p:sldId id="2134805416" r:id="rId80"/>
    <p:sldId id="2147376727" r:id="rId81"/>
    <p:sldId id="3551" r:id="rId82"/>
  </p:sldIdLst>
  <p:sldSz cx="12192000" cy="6858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37" userDrawn="1">
          <p15:clr>
            <a:srgbClr val="A4A3A4"/>
          </p15:clr>
        </p15:guide>
        <p15:guide id="2" pos="4067" userDrawn="1">
          <p15:clr>
            <a:srgbClr val="A4A3A4"/>
          </p15:clr>
        </p15:guide>
      </p15:sldGuideLst>
    </p:ext>
    <p:ext uri="{2D200454-40CA-4A62-9FC3-DE9A4176ACB9}">
      <p15:notesGuideLst xmlns:p15="http://schemas.microsoft.com/office/powerpoint/2012/main" xmlns="">
        <p15:guide id="1" orient="horz" pos="3128"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hobeka Chipululu (GPEDU)" initials="TC(" lastIdx="5" clrIdx="0">
    <p:extLst>
      <p:ext uri="{19B8F6BF-5375-455C-9EA6-DF929625EA0E}">
        <p15:presenceInfo xmlns:p15="http://schemas.microsoft.com/office/powerpoint/2012/main" xmlns="" userId="S::Thobeka.Chipululu@gauteng.gov.za::a0756209-35cd-4256-a6fe-86d040abbc1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2F92"/>
    <a:srgbClr val="FDFCB2"/>
    <a:srgbClr val="BCB9D8"/>
    <a:srgbClr val="D67D6F"/>
    <a:srgbClr val="8FD1C6"/>
    <a:srgbClr val="80AED0"/>
    <a:srgbClr val="7FBBB4"/>
    <a:srgbClr val="7EB9B1"/>
    <a:srgbClr val="0049A0"/>
    <a:srgbClr val="DEBC45"/>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3201" autoAdjust="0"/>
    <p:restoredTop sz="93123" autoAdjust="0"/>
  </p:normalViewPr>
  <p:slideViewPr>
    <p:cSldViewPr snapToGrid="0" snapToObjects="1" showGuides="1">
      <p:cViewPr varScale="1">
        <p:scale>
          <a:sx n="68" d="100"/>
          <a:sy n="68" d="100"/>
        </p:scale>
        <p:origin x="-324" y="-96"/>
      </p:cViewPr>
      <p:guideLst>
        <p:guide orient="horz" pos="2137"/>
        <p:guide pos="4067"/>
      </p:guideLst>
    </p:cSldViewPr>
  </p:slideViewPr>
  <p:outlineViewPr>
    <p:cViewPr>
      <p:scale>
        <a:sx n="33" d="100"/>
        <a:sy n="33" d="100"/>
      </p:scale>
      <p:origin x="0" y="0"/>
    </p:cViewPr>
  </p:outlineViewPr>
  <p:notesTextViewPr>
    <p:cViewPr>
      <p:scale>
        <a:sx n="1" d="1"/>
        <a:sy n="1" d="1"/>
      </p:scale>
      <p:origin x="0" y="0"/>
    </p:cViewPr>
  </p:notesTextViewPr>
  <p:sorterViewPr>
    <p:cViewPr>
      <p:scale>
        <a:sx n="130" d="100"/>
        <a:sy n="130" d="100"/>
      </p:scale>
      <p:origin x="0" y="-9648"/>
    </p:cViewPr>
  </p:sorterViewPr>
  <p:notesViewPr>
    <p:cSldViewPr snapToGrid="0" snapToObjects="1" showGuides="1">
      <p:cViewPr varScale="1">
        <p:scale>
          <a:sx n="81" d="100"/>
          <a:sy n="81" d="100"/>
        </p:scale>
        <p:origin x="3384" y="192"/>
      </p:cViewPr>
      <p:guideLst>
        <p:guide orient="horz" pos="3128"/>
        <p:guide pos="2141"/>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handoutMaster" Target="handoutMasters/handoutMaster1.xml"/><Relationship Id="rId89"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commentAuthors" Target="commentAuthor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notesMaster" Target="notesMasters/notesMaster1.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Microsoft_Office_Excel_Worksheet3.xlsx"/></Relationships>
</file>

<file path=ppt/charts/_rels/chart4.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package" Target="../embeddings/Microsoft_Office_Excel_Worksheet4.xlsx"/></Relationships>
</file>

<file path=ppt/charts/_rels/chart5.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package" Target="../embeddings/Microsoft_Office_Excel_Worksheet5.xlsx"/></Relationships>
</file>

<file path=ppt/charts/_rels/chart6.xml.rels><?xml version="1.0" encoding="UTF-8" standalone="yes"?>
<Relationships xmlns="http://schemas.openxmlformats.org/package/2006/relationships"><Relationship Id="rId3" Type="http://schemas.microsoft.com/office/2011/relationships/chartStyle" Target="style5.xml"/><Relationship Id="rId2" Type="http://schemas.microsoft.com/office/2011/relationships/chartColorStyle" Target="colors5.xml"/><Relationship Id="rId1" Type="http://schemas.openxmlformats.org/officeDocument/2006/relationships/package" Target="../embeddings/Microsoft_Office_Excel_Worksheet6.xlsx"/></Relationships>
</file>

<file path=ppt/charts/_rels/chart7.xml.rels><?xml version="1.0" encoding="UTF-8" standalone="yes"?>
<Relationships xmlns="http://schemas.openxmlformats.org/package/2006/relationships"><Relationship Id="rId3" Type="http://schemas.microsoft.com/office/2011/relationships/chartStyle" Target="style6.xml"/><Relationship Id="rId2" Type="http://schemas.microsoft.com/office/2011/relationships/chartColorStyle" Target="colors6.xml"/><Relationship Id="rId1" Type="http://schemas.openxmlformats.org/officeDocument/2006/relationships/oleObject" Target="file:///C:\Users\14788896\Documents\2023-24%20Macro%20Planning\2023-24%20Budget%20Folder\2023-24%20Budget%20Analysis\2023-22%20Budget%20Analysis%20Ver.%2005%20(31%20March%202023).xlsx" TargetMode="External"/></Relationships>
</file>

<file path=ppt/charts/_rels/chart8.xml.rels><?xml version="1.0" encoding="UTF-8" standalone="yes"?>
<Relationships xmlns="http://schemas.openxmlformats.org/package/2006/relationships"><Relationship Id="rId3" Type="http://schemas.microsoft.com/office/2011/relationships/chartStyle" Target="style7.xml"/><Relationship Id="rId2" Type="http://schemas.microsoft.com/office/2011/relationships/chartColorStyle" Target="colors7.xml"/><Relationship Id="rId1" Type="http://schemas.openxmlformats.org/officeDocument/2006/relationships/package" Target="../embeddings/Microsoft_Office_Excel_Worksheet7.xlsx"/></Relationships>
</file>

<file path=ppt/charts/chart1.xml><?xml version="1.0" encoding="utf-8"?>
<c:chartSpace xmlns:c="http://schemas.openxmlformats.org/drawingml/2006/chart" xmlns:a="http://schemas.openxmlformats.org/drawingml/2006/main" xmlns:r="http://schemas.openxmlformats.org/officeDocument/2006/relationships">
  <c:lang val="en-ZA"/>
  <c:chart>
    <c:autoTitleDeleted val="1"/>
    <c:plotArea>
      <c:layout/>
      <c:lineChart>
        <c:grouping val="standard"/>
        <c:ser>
          <c:idx val="0"/>
          <c:order val="0"/>
          <c:tx>
            <c:strRef>
              <c:f>'Learner Educator Ratio (2)'!$A$2</c:f>
              <c:strCache>
                <c:ptCount val="1"/>
                <c:pt idx="0">
                  <c:v>Primary School</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'Learner Educator Ratio (2)'!$B$1:$O$1</c:f>
              <c:strCache>
                <c:ptCount val="14"/>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strCache>
            </c:strRef>
          </c:cat>
          <c:val>
            <c:numRef>
              <c:f>'Learner Educator Ratio (2)'!$B$2:$O$2</c:f>
              <c:numCache>
                <c:formatCode>0.0</c:formatCode>
                <c:ptCount val="14"/>
                <c:pt idx="0">
                  <c:v>35.453613214039919</c:v>
                </c:pt>
                <c:pt idx="1">
                  <c:v>35.914046049225028</c:v>
                </c:pt>
                <c:pt idx="2">
                  <c:v>36.488917907813935</c:v>
                </c:pt>
                <c:pt idx="3">
                  <c:v>37.638927025029048</c:v>
                </c:pt>
                <c:pt idx="4">
                  <c:v>37.579124468050004</c:v>
                </c:pt>
                <c:pt idx="5">
                  <c:v>38.132866679629259</c:v>
                </c:pt>
                <c:pt idx="6">
                  <c:v>37.998099037053201</c:v>
                </c:pt>
                <c:pt idx="7">
                  <c:v>38.825102370021106</c:v>
                </c:pt>
                <c:pt idx="8">
                  <c:v>39.4</c:v>
                </c:pt>
                <c:pt idx="9">
                  <c:v>39.300000000000011</c:v>
                </c:pt>
                <c:pt idx="10">
                  <c:v>36.6</c:v>
                </c:pt>
                <c:pt idx="11">
                  <c:v>34.9</c:v>
                </c:pt>
                <c:pt idx="12">
                  <c:v>33.924780352463642</c:v>
                </c:pt>
                <c:pt idx="13">
                  <c:v>33.800000000000011</c:v>
                </c:pt>
              </c:numCache>
            </c:numRef>
          </c:val>
          <c:extLst xmlns:c16r2="http://schemas.microsoft.com/office/drawing/2015/06/chart">
            <c:ext xmlns:c16="http://schemas.microsoft.com/office/drawing/2014/chart" uri="{C3380CC4-5D6E-409C-BE32-E72D297353CC}">
              <c16:uniqueId val="{00000000-87B8-4D39-A924-AA12D6060862}"/>
            </c:ext>
          </c:extLst>
        </c:ser>
        <c:ser>
          <c:idx val="1"/>
          <c:order val="1"/>
          <c:tx>
            <c:strRef>
              <c:f>'Learner Educator Ratio (2)'!$A$3</c:f>
              <c:strCache>
                <c:ptCount val="1"/>
                <c:pt idx="0">
                  <c:v>Secondary School</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'Learner Educator Ratio (2)'!$B$1:$O$1</c:f>
              <c:strCache>
                <c:ptCount val="14"/>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strCache>
            </c:strRef>
          </c:cat>
          <c:val>
            <c:numRef>
              <c:f>'Learner Educator Ratio (2)'!$B$3:$O$3</c:f>
              <c:numCache>
                <c:formatCode>0.0</c:formatCode>
                <c:ptCount val="14"/>
                <c:pt idx="0">
                  <c:v>29.877391266106692</c:v>
                </c:pt>
                <c:pt idx="1">
                  <c:v>30.101805242145463</c:v>
                </c:pt>
                <c:pt idx="2">
                  <c:v>29.578471552555449</c:v>
                </c:pt>
                <c:pt idx="3">
                  <c:v>29.349319999999995</c:v>
                </c:pt>
                <c:pt idx="4">
                  <c:v>28.922517665318789</c:v>
                </c:pt>
                <c:pt idx="5">
                  <c:v>29.315697081036944</c:v>
                </c:pt>
                <c:pt idx="6">
                  <c:v>29.357267879675987</c:v>
                </c:pt>
                <c:pt idx="7">
                  <c:v>30.892116713590987</c:v>
                </c:pt>
                <c:pt idx="8">
                  <c:v>30.7</c:v>
                </c:pt>
                <c:pt idx="9">
                  <c:v>32.4</c:v>
                </c:pt>
                <c:pt idx="10">
                  <c:v>33.200000000000003</c:v>
                </c:pt>
                <c:pt idx="11">
                  <c:v>30.8</c:v>
                </c:pt>
                <c:pt idx="12">
                  <c:v>33.315591031246228</c:v>
                </c:pt>
                <c:pt idx="13">
                  <c:v>34.4</c:v>
                </c:pt>
              </c:numCache>
            </c:numRef>
          </c:val>
          <c:extLst xmlns:c16r2="http://schemas.microsoft.com/office/drawing/2015/06/chart">
            <c:ext xmlns:c16="http://schemas.microsoft.com/office/drawing/2014/chart" uri="{C3380CC4-5D6E-409C-BE32-E72D297353CC}">
              <c16:uniqueId val="{00000001-87B8-4D39-A924-AA12D6060862}"/>
            </c:ext>
          </c:extLst>
        </c:ser>
        <c:dLbls/>
        <c:marker val="1"/>
        <c:axId val="113908736"/>
        <c:axId val="113918720"/>
      </c:lineChart>
      <c:catAx>
        <c:axId val="113908736"/>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113918720"/>
        <c:crosses val="autoZero"/>
        <c:auto val="1"/>
        <c:lblAlgn val="ctr"/>
        <c:lblOffset val="100"/>
      </c:catAx>
      <c:valAx>
        <c:axId val="113918720"/>
        <c:scaling>
          <c:orientation val="minMax"/>
        </c:scaling>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r>
                  <a:rPr lang="en-US"/>
                  <a:t>LER</a:t>
                </a:r>
              </a:p>
            </c:rich>
          </c:tx>
          <c:spPr>
            <a:noFill/>
            <a:ln>
              <a:noFill/>
            </a:ln>
            <a:effectLst/>
          </c:spPr>
        </c:title>
        <c:numFmt formatCode="0.0" sourceLinked="1"/>
        <c:maj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113908736"/>
        <c:crosses val="autoZero"/>
        <c:crossBetween val="between"/>
      </c:valAx>
      <c:dTable>
        <c:showHorzBorder val="1"/>
        <c:showVertBorder val="1"/>
        <c:showOutline val="1"/>
        <c:showKeys val="1"/>
        <c:spPr>
          <a:noFill/>
          <a:ln w="9525" cap="flat" cmpd="sng" algn="ctr">
            <a:solidFill>
              <a:schemeClr val="tx1">
                <a:lumMod val="95000"/>
                <a:lumOff val="5000"/>
              </a:schemeClr>
            </a:solidFill>
            <a:round/>
          </a:ln>
          <a:effectLst/>
        </c:spPr>
        <c:txPr>
          <a:bodyPr rot="0" spcFirstLastPara="1" vertOverflow="ellipsis" vert="horz" wrap="square" anchor="ctr" anchorCtr="1"/>
          <a:lstStyle/>
          <a:p>
            <a:pPr rtl="0">
              <a:defRPr sz="800" b="0" i="0" u="none" strike="noStrike" kern="1200" baseline="0">
                <a:solidFill>
                  <a:schemeClr val="tx1">
                    <a:lumMod val="65000"/>
                    <a:lumOff val="35000"/>
                  </a:schemeClr>
                </a:solidFill>
                <a:latin typeface="+mn-lt"/>
                <a:ea typeface="+mn-ea"/>
                <a:cs typeface="+mn-cs"/>
              </a:defRPr>
            </a:pPr>
            <a:endParaRPr lang="en-US"/>
          </a:p>
        </c:txPr>
      </c:dTable>
      <c:spPr>
        <a:noFill/>
        <a:ln>
          <a:solidFill>
            <a:schemeClr val="tx1">
              <a:lumMod val="95000"/>
              <a:lumOff val="5000"/>
            </a:schemeClr>
          </a:solidFill>
        </a:ln>
        <a:effectLst/>
      </c:spPr>
    </c:plotArea>
    <c:plotVisOnly val="1"/>
    <c:dispBlanksAs val="gap"/>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w="9525" cap="flat" cmpd="sng" algn="ctr">
      <a:solidFill>
        <a:schemeClr val="accent1"/>
      </a:solidFill>
      <a:round/>
    </a:ln>
    <a:effectLst/>
  </c:spPr>
  <c:txPr>
    <a:bodyPr/>
    <a:lstStyle/>
    <a:p>
      <a:pPr>
        <a:defRPr sz="8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ZA"/>
  <c:style val="4"/>
  <c:chart>
    <c:autoTitleDeleted val="1"/>
    <c:plotArea>
      <c:layout>
        <c:manualLayout>
          <c:layoutTarget val="inner"/>
          <c:xMode val="edge"/>
          <c:yMode val="edge"/>
          <c:x val="0.19772378168951341"/>
          <c:y val="4.8815949610592796E-2"/>
          <c:w val="0.77169518524947867"/>
          <c:h val="0.82894618182816648"/>
        </c:manualLayout>
      </c:layout>
      <c:lineChart>
        <c:grouping val="standard"/>
        <c:ser>
          <c:idx val="0"/>
          <c:order val="0"/>
          <c:tx>
            <c:strRef>
              <c:f>Flowthrough!$C$36</c:f>
              <c:strCache>
                <c:ptCount val="1"/>
                <c:pt idx="0">
                  <c:v>Learners pub</c:v>
                </c:pt>
              </c:strCache>
            </c:strRef>
          </c:tx>
          <c:spPr>
            <a:ln>
              <a:solidFill>
                <a:schemeClr val="tx2">
                  <a:lumMod val="50000"/>
                </a:schemeClr>
              </a:solidFill>
            </a:ln>
          </c:spPr>
          <c:marker>
            <c:spPr>
              <a:solidFill>
                <a:schemeClr val="tx2">
                  <a:lumMod val="50000"/>
                </a:schemeClr>
              </a:solidFill>
              <a:ln>
                <a:solidFill>
                  <a:schemeClr val="tx2">
                    <a:lumMod val="50000"/>
                  </a:schemeClr>
                </a:solidFill>
              </a:ln>
            </c:spPr>
          </c:marker>
          <c:cat>
            <c:numRef>
              <c:f>Flowthrough!$B$37:$B$65</c:f>
              <c:numCache>
                <c:formatCode>General</c:formatCode>
                <c:ptCount val="29"/>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pt idx="23">
                  <c:v>2018</c:v>
                </c:pt>
                <c:pt idx="24">
                  <c:v>2019</c:v>
                </c:pt>
                <c:pt idx="25">
                  <c:v>2020</c:v>
                </c:pt>
                <c:pt idx="26">
                  <c:v>2021</c:v>
                </c:pt>
                <c:pt idx="27">
                  <c:v>2022</c:v>
                </c:pt>
                <c:pt idx="28">
                  <c:v>2023</c:v>
                </c:pt>
              </c:numCache>
            </c:numRef>
          </c:cat>
          <c:val>
            <c:numRef>
              <c:f>Flowthrough!$C$37:$C$65</c:f>
              <c:numCache>
                <c:formatCode>_ * #\ ##0_ ;_ * \-#\ ##0_ ;_ * "-"??_ ;_ @_ </c:formatCode>
                <c:ptCount val="29"/>
                <c:pt idx="0">
                  <c:v>1310080</c:v>
                </c:pt>
                <c:pt idx="1">
                  <c:v>1205488</c:v>
                </c:pt>
                <c:pt idx="2">
                  <c:v>1386659</c:v>
                </c:pt>
                <c:pt idx="3">
                  <c:v>1422101</c:v>
                </c:pt>
                <c:pt idx="4">
                  <c:v>1441259</c:v>
                </c:pt>
                <c:pt idx="5">
                  <c:v>1417536</c:v>
                </c:pt>
                <c:pt idx="6">
                  <c:v>1421969</c:v>
                </c:pt>
                <c:pt idx="7">
                  <c:v>1449558</c:v>
                </c:pt>
                <c:pt idx="8">
                  <c:v>1493595</c:v>
                </c:pt>
                <c:pt idx="9">
                  <c:v>1523504</c:v>
                </c:pt>
                <c:pt idx="10">
                  <c:v>1548149</c:v>
                </c:pt>
                <c:pt idx="11">
                  <c:v>1562176</c:v>
                </c:pt>
                <c:pt idx="12">
                  <c:v>1662675</c:v>
                </c:pt>
                <c:pt idx="13">
                  <c:v>1662857</c:v>
                </c:pt>
                <c:pt idx="14">
                  <c:v>1656953</c:v>
                </c:pt>
                <c:pt idx="15">
                  <c:v>1706312</c:v>
                </c:pt>
                <c:pt idx="16">
                  <c:v>1729964</c:v>
                </c:pt>
                <c:pt idx="17">
                  <c:v>1766115</c:v>
                </c:pt>
                <c:pt idx="18">
                  <c:v>1798319</c:v>
                </c:pt>
                <c:pt idx="19">
                  <c:v>1836220</c:v>
                </c:pt>
                <c:pt idx="20">
                  <c:v>1889907</c:v>
                </c:pt>
                <c:pt idx="21">
                  <c:v>1934754</c:v>
                </c:pt>
                <c:pt idx="22">
                  <c:v>1975289</c:v>
                </c:pt>
                <c:pt idx="23">
                  <c:v>2012056</c:v>
                </c:pt>
                <c:pt idx="24">
                  <c:v>2047138</c:v>
                </c:pt>
                <c:pt idx="25">
                  <c:v>2100311</c:v>
                </c:pt>
                <c:pt idx="26">
                  <c:v>2147029</c:v>
                </c:pt>
                <c:pt idx="27">
                  <c:v>2173421</c:v>
                </c:pt>
                <c:pt idx="28">
                  <c:v>2182896</c:v>
                </c:pt>
              </c:numCache>
            </c:numRef>
          </c:val>
          <c:extLst xmlns:c16r2="http://schemas.microsoft.com/office/drawing/2015/06/chart">
            <c:ext xmlns:c16="http://schemas.microsoft.com/office/drawing/2014/chart" uri="{C3380CC4-5D6E-409C-BE32-E72D297353CC}">
              <c16:uniqueId val="{00000000-5D34-4337-ABBB-474BAE4FA58D}"/>
            </c:ext>
          </c:extLst>
        </c:ser>
        <c:dLbls/>
        <c:marker val="1"/>
        <c:axId val="113887488"/>
        <c:axId val="113999872"/>
      </c:lineChart>
      <c:catAx>
        <c:axId val="113887488"/>
        <c:scaling>
          <c:orientation val="minMax"/>
        </c:scaling>
        <c:axPos val="b"/>
        <c:numFmt formatCode="General" sourceLinked="1"/>
        <c:majorTickMark val="none"/>
        <c:tickLblPos val="nextTo"/>
        <c:txPr>
          <a:bodyPr rot="-5400000" vert="horz"/>
          <a:lstStyle/>
          <a:p>
            <a:pPr>
              <a:defRPr sz="800" b="1"/>
            </a:pPr>
            <a:endParaRPr lang="en-US"/>
          </a:p>
        </c:txPr>
        <c:crossAx val="113999872"/>
        <c:crosses val="autoZero"/>
        <c:auto val="1"/>
        <c:lblAlgn val="ctr"/>
        <c:lblOffset val="100"/>
      </c:catAx>
      <c:valAx>
        <c:axId val="113999872"/>
        <c:scaling>
          <c:orientation val="minMax"/>
          <c:max val="2200000"/>
          <c:min val="900000"/>
        </c:scaling>
        <c:axPos val="l"/>
        <c:majorGridlines/>
        <c:title>
          <c:tx>
            <c:rich>
              <a:bodyPr/>
              <a:lstStyle/>
              <a:p>
                <a:pPr>
                  <a:defRPr/>
                </a:pPr>
                <a:r>
                  <a:rPr lang="en-GB" dirty="0"/>
                  <a:t>No.</a:t>
                </a:r>
                <a:r>
                  <a:rPr lang="en-GB" baseline="0" dirty="0"/>
                  <a:t> of Gr.1-12 POS learners</a:t>
                </a:r>
                <a:endParaRPr lang="en-GB" dirty="0"/>
              </a:p>
            </c:rich>
          </c:tx>
        </c:title>
        <c:numFmt formatCode="_ * #\ ##0_ ;_ * \-#\ ##0_ ;_ * &quot;-&quot;??_ ;_ @_ " sourceLinked="1"/>
        <c:majorTickMark val="none"/>
        <c:tickLblPos val="nextTo"/>
        <c:txPr>
          <a:bodyPr/>
          <a:lstStyle/>
          <a:p>
            <a:pPr>
              <a:defRPr sz="800" b="0"/>
            </a:pPr>
            <a:endParaRPr lang="en-US"/>
          </a:p>
        </c:txPr>
        <c:crossAx val="113887488"/>
        <c:crosses val="autoZero"/>
        <c:crossBetween val="between"/>
        <c:majorUnit val="100000"/>
        <c:minorUnit val="100000"/>
      </c:valAx>
    </c:plotArea>
    <c:plotVisOnly val="1"/>
    <c:dispBlanksAs val="gap"/>
  </c:chart>
  <c:spPr>
    <a:ln>
      <a:solidFill>
        <a:schemeClr val="accent1"/>
      </a:solidFill>
    </a:ln>
  </c:sp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ZA"/>
  <c:chart>
    <c:autoTitleDeleted val="1"/>
    <c:plotArea>
      <c:layout/>
      <c:lineChart>
        <c:grouping val="standard"/>
        <c:ser>
          <c:idx val="0"/>
          <c:order val="0"/>
          <c:tx>
            <c:strRef>
              <c:f>GradeR!$B$1</c:f>
              <c:strCache>
                <c:ptCount val="1"/>
                <c:pt idx="0">
                  <c:v>Public</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GradeR!$A$2:$A$11</c:f>
              <c:strCache>
                <c:ptCount val="10"/>
                <c:pt idx="0">
                  <c:v>2014</c:v>
                </c:pt>
                <c:pt idx="1">
                  <c:v>2015</c:v>
                </c:pt>
                <c:pt idx="2">
                  <c:v>2016</c:v>
                </c:pt>
                <c:pt idx="3">
                  <c:v>2017</c:v>
                </c:pt>
                <c:pt idx="4">
                  <c:v>2018</c:v>
                </c:pt>
                <c:pt idx="5">
                  <c:v>2019</c:v>
                </c:pt>
                <c:pt idx="6">
                  <c:v>2020</c:v>
                </c:pt>
                <c:pt idx="7">
                  <c:v>2021</c:v>
                </c:pt>
                <c:pt idx="8">
                  <c:v>2022</c:v>
                </c:pt>
                <c:pt idx="9">
                  <c:v>2023</c:v>
                </c:pt>
              </c:strCache>
            </c:strRef>
          </c:cat>
          <c:val>
            <c:numRef>
              <c:f>GradeR!$B$2:$B$11</c:f>
              <c:numCache>
                <c:formatCode>#,##0</c:formatCode>
                <c:ptCount val="10"/>
                <c:pt idx="0">
                  <c:v>98079</c:v>
                </c:pt>
                <c:pt idx="1">
                  <c:v>99351</c:v>
                </c:pt>
                <c:pt idx="2">
                  <c:v>106734</c:v>
                </c:pt>
                <c:pt idx="3">
                  <c:v>107936</c:v>
                </c:pt>
                <c:pt idx="4">
                  <c:v>109317</c:v>
                </c:pt>
                <c:pt idx="5">
                  <c:v>111025</c:v>
                </c:pt>
                <c:pt idx="6">
                  <c:v>108754</c:v>
                </c:pt>
                <c:pt idx="7">
                  <c:v>109822</c:v>
                </c:pt>
                <c:pt idx="8">
                  <c:v>108846</c:v>
                </c:pt>
                <c:pt idx="9">
                  <c:v>109475</c:v>
                </c:pt>
              </c:numCache>
            </c:numRef>
          </c:val>
          <c:extLst xmlns:c16r2="http://schemas.microsoft.com/office/drawing/2015/06/chart">
            <c:ext xmlns:c16="http://schemas.microsoft.com/office/drawing/2014/chart" uri="{C3380CC4-5D6E-409C-BE32-E72D297353CC}">
              <c16:uniqueId val="{00000000-4528-4B87-A4A6-322C2465313E}"/>
            </c:ext>
          </c:extLst>
        </c:ser>
        <c:dLbls/>
        <c:marker val="1"/>
        <c:axId val="121091200"/>
        <c:axId val="121092736"/>
      </c:lineChart>
      <c:catAx>
        <c:axId val="121091200"/>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121092736"/>
        <c:crosses val="autoZero"/>
        <c:auto val="1"/>
        <c:lblAlgn val="ctr"/>
        <c:lblOffset val="100"/>
      </c:catAx>
      <c:valAx>
        <c:axId val="121092736"/>
        <c:scaling>
          <c:orientation val="minMax"/>
          <c:min val="20000"/>
        </c:scaling>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r>
                  <a:rPr lang="en-US" b="1"/>
                  <a:t>No</a:t>
                </a:r>
                <a:r>
                  <a:rPr lang="en-US" b="1" baseline="0"/>
                  <a:t>. of Learners in Public Grade R</a:t>
                </a:r>
                <a:endParaRPr lang="en-US" b="1"/>
              </a:p>
            </c:rich>
          </c:tx>
          <c:spPr>
            <a:noFill/>
            <a:ln>
              <a:noFill/>
            </a:ln>
            <a:effectLst/>
          </c:spPr>
        </c:title>
        <c:numFmt formatCode="#,##0" sourceLinked="1"/>
        <c:maj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121091200"/>
        <c:crosses val="autoZero"/>
        <c:crossBetween val="between"/>
      </c:valAx>
      <c:spPr>
        <a:noFill/>
        <a:ln>
          <a:noFill/>
        </a:ln>
        <a:effectLst/>
      </c:spPr>
    </c:plotArea>
    <c:plotVisOnly val="1"/>
    <c:dispBlanksAs val="gap"/>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solidFill>
        <a:schemeClr val="accent1"/>
      </a:solidFill>
    </a:ln>
    <a:effectLst/>
  </c:spPr>
  <c:txPr>
    <a:bodyPr/>
    <a:lstStyle/>
    <a:p>
      <a:pPr>
        <a:defRPr/>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n-ZA"/>
  <c:chart>
    <c:autoTitleDeleted val="1"/>
    <c:plotArea>
      <c:layout/>
      <c:lineChart>
        <c:grouping val="standard"/>
        <c:ser>
          <c:idx val="0"/>
          <c:order val="0"/>
          <c:tx>
            <c:strRef>
              <c:f>LSEN!$B$2</c:f>
              <c:strCache>
                <c:ptCount val="1"/>
                <c:pt idx="0">
                  <c:v> LSEN</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LSEN!$A$3:$A$12</c:f>
              <c:strCache>
                <c:ptCount val="10"/>
                <c:pt idx="0">
                  <c:v>2014</c:v>
                </c:pt>
                <c:pt idx="1">
                  <c:v>2015</c:v>
                </c:pt>
                <c:pt idx="2">
                  <c:v>2016</c:v>
                </c:pt>
                <c:pt idx="3">
                  <c:v>2017</c:v>
                </c:pt>
                <c:pt idx="4">
                  <c:v>2018</c:v>
                </c:pt>
                <c:pt idx="5">
                  <c:v>2019</c:v>
                </c:pt>
                <c:pt idx="6">
                  <c:v>2020</c:v>
                </c:pt>
                <c:pt idx="7">
                  <c:v>2021</c:v>
                </c:pt>
                <c:pt idx="8">
                  <c:v>2022</c:v>
                </c:pt>
                <c:pt idx="9">
                  <c:v>2023</c:v>
                </c:pt>
              </c:strCache>
            </c:strRef>
          </c:cat>
          <c:val>
            <c:numRef>
              <c:f>LSEN!$B$3:$B$12</c:f>
              <c:numCache>
                <c:formatCode>General</c:formatCode>
                <c:ptCount val="10"/>
                <c:pt idx="0">
                  <c:v>43849</c:v>
                </c:pt>
                <c:pt idx="1">
                  <c:v>44604</c:v>
                </c:pt>
                <c:pt idx="2">
                  <c:v>44424</c:v>
                </c:pt>
                <c:pt idx="3">
                  <c:v>46016</c:v>
                </c:pt>
                <c:pt idx="4">
                  <c:v>56007</c:v>
                </c:pt>
                <c:pt idx="5">
                  <c:v>55871</c:v>
                </c:pt>
                <c:pt idx="6">
                  <c:v>54700</c:v>
                </c:pt>
                <c:pt idx="7">
                  <c:v>59245</c:v>
                </c:pt>
                <c:pt idx="8">
                  <c:v>58714</c:v>
                </c:pt>
                <c:pt idx="9">
                  <c:v>59430</c:v>
                </c:pt>
              </c:numCache>
            </c:numRef>
          </c:val>
          <c:extLst xmlns:c16r2="http://schemas.microsoft.com/office/drawing/2015/06/chart">
            <c:ext xmlns:c16="http://schemas.microsoft.com/office/drawing/2014/chart" uri="{C3380CC4-5D6E-409C-BE32-E72D297353CC}">
              <c16:uniqueId val="{00000000-C5F2-4413-A38E-FD27740F57F6}"/>
            </c:ext>
          </c:extLst>
        </c:ser>
        <c:dLbls/>
        <c:marker val="1"/>
        <c:axId val="121244672"/>
        <c:axId val="121250560"/>
      </c:lineChart>
      <c:catAx>
        <c:axId val="121244672"/>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121250560"/>
        <c:crosses val="autoZero"/>
        <c:auto val="1"/>
        <c:lblAlgn val="ctr"/>
        <c:lblOffset val="100"/>
      </c:catAx>
      <c:valAx>
        <c:axId val="121250560"/>
        <c:scaling>
          <c:orientation val="minMax"/>
        </c:scaling>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r>
                  <a:rPr lang="en-US" b="1"/>
                  <a:t>No.</a:t>
                </a:r>
                <a:r>
                  <a:rPr lang="en-US" b="1" baseline="0"/>
                  <a:t>  of Learners in Public LSEN</a:t>
                </a:r>
                <a:endParaRPr lang="en-US" b="1"/>
              </a:p>
            </c:rich>
          </c:tx>
          <c:spPr>
            <a:noFill/>
            <a:ln>
              <a:noFill/>
            </a:ln>
            <a:effectLst/>
          </c:spPr>
        </c:title>
        <c:numFmt formatCode="General" sourceLinked="1"/>
        <c:maj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121244672"/>
        <c:crosses val="autoZero"/>
        <c:crossBetween val="between"/>
      </c:valAx>
      <c:spPr>
        <a:noFill/>
        <a:ln>
          <a:noFill/>
        </a:ln>
        <a:effectLst/>
      </c:spPr>
    </c:plotArea>
    <c:plotVisOnly val="1"/>
    <c:dispBlanksAs val="gap"/>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solidFill>
        <a:schemeClr val="accent1"/>
      </a:solidFill>
    </a:ln>
    <a:effectLst/>
  </c:spPr>
  <c:txPr>
    <a:bodyPr/>
    <a:lstStyle/>
    <a:p>
      <a:pPr>
        <a:defRPr/>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en-ZA"/>
  <c:chart>
    <c:autoTitleDeleted val="1"/>
    <c:plotArea>
      <c:layout/>
      <c:pieChart>
        <c:varyColors val="1"/>
        <c:ser>
          <c:idx val="0"/>
          <c:order val="0"/>
          <c:dPt>
            <c:idx val="0"/>
            <c:spPr>
              <a:solidFill>
                <a:schemeClr val="accent1"/>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1-CFA0-4039-A48F-D9BBEDFA35F8}"/>
              </c:ext>
            </c:extLst>
          </c:dPt>
          <c:dPt>
            <c:idx val="1"/>
            <c:spPr>
              <a:solidFill>
                <a:schemeClr val="accent2"/>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3-CFA0-4039-A48F-D9BBEDFA35F8}"/>
              </c:ext>
            </c:extLst>
          </c:dPt>
          <c:dPt>
            <c:idx val="2"/>
            <c:spPr>
              <a:solidFill>
                <a:schemeClr val="accent3"/>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5-CFA0-4039-A48F-D9BBEDFA35F8}"/>
              </c:ext>
            </c:extLst>
          </c:dPt>
          <c:dPt>
            <c:idx val="3"/>
            <c:spPr>
              <a:solidFill>
                <a:schemeClr val="accent4"/>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7-CFA0-4039-A48F-D9BBEDFA35F8}"/>
              </c:ext>
            </c:extLst>
          </c:dPt>
          <c:dPt>
            <c:idx val="4"/>
            <c:spPr>
              <a:solidFill>
                <a:schemeClr val="accent5"/>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9-CFA0-4039-A48F-D9BBEDFA35F8}"/>
              </c:ext>
            </c:extLst>
          </c:dPt>
          <c:dLbls>
            <c:dLbl>
              <c:idx val="0"/>
              <c:layout>
                <c:manualLayout>
                  <c:x val="0.13811218585643437"/>
                  <c:y val="2.4809495416537975E-2"/>
                </c:manualLayout>
              </c:layout>
              <c:tx>
                <c:rich>
                  <a:bodyPr/>
                  <a:lstStyle/>
                  <a:p>
                    <a:fld id="{0EF471E3-E129-4BAF-9827-20839E31B558}" type="CATEGORYNAME">
                      <a:rPr lang="en-US" b="1"/>
                      <a:pPr/>
                      <a:t>[CATEGORY NAME]</a:t>
                    </a:fld>
                    <a:r>
                      <a:rPr lang="en-US" b="1"/>
                      <a:t>
</a:t>
                    </a:r>
                    <a:fld id="{05E3DBC6-65BE-4DED-9E50-EAD3837625A2}" type="PERCENTAGE">
                      <a:rPr lang="en-US" b="1"/>
                      <a:pPr/>
                      <a:t>[PERCENTAGE]</a:t>
                    </a:fld>
                    <a:r>
                      <a:rPr lang="en-US" b="1"/>
                      <a:t> </a:t>
                    </a:r>
                  </a:p>
                  <a:p>
                    <a:r>
                      <a:rPr lang="en-US" b="1"/>
                      <a:t>145 121 </a:t>
                    </a:r>
                  </a:p>
                </c:rich>
              </c:tx>
              <c:dLblPos val="bestFit"/>
              <c:showCatName val="1"/>
              <c:showPercent val="1"/>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1-CFA0-4039-A48F-D9BBEDFA35F8}"/>
                </c:ext>
              </c:extLst>
            </c:dLbl>
            <c:dLbl>
              <c:idx val="1"/>
              <c:layout>
                <c:manualLayout>
                  <c:x val="0.10358413939232579"/>
                  <c:y val="2.7566106018375534E-3"/>
                </c:manualLayout>
              </c:layout>
              <c:tx>
                <c:rich>
                  <a:bodyPr/>
                  <a:lstStyle/>
                  <a:p>
                    <a:fld id="{AD166D14-569C-43E3-B3E5-00FE88C3BA6F}" type="CATEGORYNAME">
                      <a:rPr lang="en-US" b="1"/>
                      <a:pPr/>
                      <a:t>[CATEGORY NAME]</a:t>
                    </a:fld>
                    <a:r>
                      <a:rPr lang="en-US" b="1"/>
                      <a:t>
</a:t>
                    </a:r>
                    <a:fld id="{7359FE9B-07FF-4FE5-97BA-7C92974E482E}" type="PERCENTAGE">
                      <a:rPr lang="en-US" b="1"/>
                      <a:pPr/>
                      <a:t>[PERCENTAGE]</a:t>
                    </a:fld>
                    <a:r>
                      <a:rPr lang="en-US" b="1"/>
                      <a:t> </a:t>
                    </a:r>
                  </a:p>
                  <a:p>
                    <a:r>
                      <a:rPr lang="en-US" b="1"/>
                      <a:t>682 822</a:t>
                    </a:r>
                  </a:p>
                </c:rich>
              </c:tx>
              <c:dLblPos val="bestFit"/>
              <c:showCatName val="1"/>
              <c:showPercent val="1"/>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3-CFA0-4039-A48F-D9BBEDFA35F8}"/>
                </c:ext>
              </c:extLst>
            </c:dLbl>
            <c:dLbl>
              <c:idx val="2"/>
              <c:layout>
                <c:manualLayout>
                  <c:x val="0.15161693188059305"/>
                  <c:y val="-9.6481432829727765E-2"/>
                </c:manualLayout>
              </c:layout>
              <c:tx>
                <c:rich>
                  <a:bodyPr/>
                  <a:lstStyle/>
                  <a:p>
                    <a:fld id="{CDFE98E7-3F3E-498A-A2BF-5CB5338167D8}" type="CATEGORYNAME">
                      <a:rPr lang="en-US" b="1"/>
                      <a:pPr/>
                      <a:t>[CATEGORY NAME]</a:t>
                    </a:fld>
                    <a:r>
                      <a:rPr lang="en-US" b="1"/>
                      <a:t>
</a:t>
                    </a:r>
                    <a:fld id="{FFCB8182-9275-43B8-AC66-5F836D2199A7}" type="PERCENTAGE">
                      <a:rPr lang="en-US" b="1"/>
                      <a:pPr/>
                      <a:t>[PERCENTAGE]</a:t>
                    </a:fld>
                    <a:r>
                      <a:rPr lang="en-US" b="1"/>
                      <a:t> </a:t>
                    </a:r>
                  </a:p>
                  <a:p>
                    <a:r>
                      <a:rPr lang="en-US" b="1"/>
                      <a:t>670 900</a:t>
                    </a:r>
                  </a:p>
                </c:rich>
              </c:tx>
              <c:dLblPos val="bestFit"/>
              <c:showCatName val="1"/>
              <c:showPercent val="1"/>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5-CFA0-4039-A48F-D9BBEDFA35F8}"/>
                </c:ext>
              </c:extLst>
            </c:dLbl>
            <c:dLbl>
              <c:idx val="3"/>
              <c:layout>
                <c:manualLayout>
                  <c:x val="-6.0424081312190091E-2"/>
                  <c:y val="1.1026442407350109E-2"/>
                </c:manualLayout>
              </c:layout>
              <c:tx>
                <c:rich>
                  <a:bodyPr/>
                  <a:lstStyle/>
                  <a:p>
                    <a:fld id="{8380D012-6CF2-46E0-A5D4-E3E9021933D9}" type="CATEGORYNAME">
                      <a:rPr lang="en-US" b="1"/>
                      <a:pPr/>
                      <a:t>[CATEGORY NAME]</a:t>
                    </a:fld>
                    <a:r>
                      <a:rPr lang="en-US" b="1"/>
                      <a:t>
</a:t>
                    </a:r>
                    <a:fld id="{0B0883BE-302E-4028-90A0-511B481A5563}" type="PERCENTAGE">
                      <a:rPr lang="en-US" b="1"/>
                      <a:pPr/>
                      <a:t>[PERCENTAGE]</a:t>
                    </a:fld>
                    <a:r>
                      <a:rPr lang="en-US" b="1"/>
                      <a:t>   </a:t>
                    </a:r>
                  </a:p>
                  <a:p>
                    <a:r>
                      <a:rPr lang="en-US" b="1"/>
                      <a:t>655 071</a:t>
                    </a:r>
                  </a:p>
                </c:rich>
              </c:tx>
              <c:dLblPos val="bestFit"/>
              <c:showCatName val="1"/>
              <c:showPercent val="1"/>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7-CFA0-4039-A48F-D9BBEDFA35F8}"/>
                </c:ext>
              </c:extLst>
            </c:dLbl>
            <c:dLbl>
              <c:idx val="4"/>
              <c:layout>
                <c:manualLayout>
                  <c:x val="-9.9884705842599938E-2"/>
                  <c:y val="1.3783053009187767E-2"/>
                </c:manualLayout>
              </c:layout>
              <c:tx>
                <c:rich>
                  <a:bodyPr/>
                  <a:lstStyle/>
                  <a:p>
                    <a:fld id="{ADB03904-0129-4CF2-8398-77E19F169786}" type="CATEGORYNAME">
                      <a:rPr lang="en-US" b="1" smtClean="0"/>
                      <a:pPr/>
                      <a:t>[CATEGORY NAME]</a:t>
                    </a:fld>
                    <a:r>
                      <a:rPr lang="en-US" b="1" dirty="0"/>
                      <a:t> Band
</a:t>
                    </a:r>
                    <a:fld id="{8D063B35-C4F7-4786-90CD-3E4F16AC3531}" type="PERCENTAGE">
                      <a:rPr lang="en-US" b="1"/>
                      <a:pPr/>
                      <a:t>[PERCENTAGE]</a:t>
                    </a:fld>
                    <a:r>
                      <a:rPr lang="en-US" b="1" dirty="0"/>
                      <a:t> </a:t>
                    </a:r>
                  </a:p>
                  <a:p>
                    <a:r>
                      <a:rPr lang="en-US" b="1" dirty="0"/>
                      <a:t>559 507</a:t>
                    </a:r>
                  </a:p>
                </c:rich>
              </c:tx>
              <c:dLblPos val="bestFit"/>
              <c:showCatName val="1"/>
              <c:showPercent val="1"/>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9-CFA0-4039-A48F-D9BBEDFA35F8}"/>
                </c:ext>
              </c:extLst>
            </c:dLbl>
            <c:spPr>
              <a:noFill/>
              <a:ln>
                <a:noFill/>
              </a:ln>
              <a:effectLst/>
            </c:spPr>
            <c:txPr>
              <a:bodyPr rot="0" spcFirstLastPara="1" vertOverflow="ellipsis" vert="horz" wrap="square" anchor="ctr" anchorCtr="1"/>
              <a:lstStyle/>
              <a:p>
                <a:pPr>
                  <a:defRPr sz="1330" b="1" i="0" u="none" strike="noStrike" kern="1200" spc="0" baseline="0">
                    <a:solidFill>
                      <a:schemeClr val="tx1"/>
                    </a:solidFill>
                    <a:latin typeface="+mn-lt"/>
                    <a:ea typeface="+mn-ea"/>
                    <a:cs typeface="+mn-cs"/>
                  </a:defRPr>
                </a:pPr>
                <a:endParaRPr lang="en-US"/>
              </a:p>
            </c:txPr>
            <c:dLblPos val="outEnd"/>
            <c:showCatName val="1"/>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Phase!$N$8:$N$12</c:f>
              <c:strCache>
                <c:ptCount val="5"/>
                <c:pt idx="0">
                  <c:v>Pre-Grade R/ Grade R</c:v>
                </c:pt>
                <c:pt idx="1">
                  <c:v>Foundation Phase </c:v>
                </c:pt>
                <c:pt idx="2">
                  <c:v>Intermediate Phase </c:v>
                </c:pt>
                <c:pt idx="3">
                  <c:v>Senior Phase</c:v>
                </c:pt>
                <c:pt idx="4">
                  <c:v>FET</c:v>
                </c:pt>
              </c:strCache>
            </c:strRef>
          </c:cat>
          <c:val>
            <c:numRef>
              <c:f>Phase!$O$8:$O$12</c:f>
              <c:numCache>
                <c:formatCode>#,##0</c:formatCode>
                <c:ptCount val="5"/>
                <c:pt idx="0">
                  <c:v>145121</c:v>
                </c:pt>
                <c:pt idx="1">
                  <c:v>682822</c:v>
                </c:pt>
                <c:pt idx="2">
                  <c:v>670900</c:v>
                </c:pt>
                <c:pt idx="3">
                  <c:v>655071</c:v>
                </c:pt>
                <c:pt idx="4">
                  <c:v>559507</c:v>
                </c:pt>
              </c:numCache>
            </c:numRef>
          </c:val>
          <c:extLst xmlns:c16r2="http://schemas.microsoft.com/office/drawing/2015/06/chart">
            <c:ext xmlns:c16="http://schemas.microsoft.com/office/drawing/2014/chart" uri="{C3380CC4-5D6E-409C-BE32-E72D297353CC}">
              <c16:uniqueId val="{0000000A-CFA0-4039-A48F-D9BBEDFA35F8}"/>
            </c:ext>
          </c:extLst>
        </c:ser>
        <c:ser>
          <c:idx val="1"/>
          <c:order val="1"/>
          <c:dPt>
            <c:idx val="0"/>
            <c:spPr>
              <a:solidFill>
                <a:schemeClr val="accent1"/>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C-CFA0-4039-A48F-D9BBEDFA35F8}"/>
              </c:ext>
            </c:extLst>
          </c:dPt>
          <c:dPt>
            <c:idx val="1"/>
            <c:spPr>
              <a:solidFill>
                <a:schemeClr val="accent2"/>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E-CFA0-4039-A48F-D9BBEDFA35F8}"/>
              </c:ext>
            </c:extLst>
          </c:dPt>
          <c:dPt>
            <c:idx val="2"/>
            <c:spPr>
              <a:solidFill>
                <a:schemeClr val="accent3"/>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10-CFA0-4039-A48F-D9BBEDFA35F8}"/>
              </c:ext>
            </c:extLst>
          </c:dPt>
          <c:dPt>
            <c:idx val="3"/>
            <c:spPr>
              <a:solidFill>
                <a:schemeClr val="accent4"/>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12-CFA0-4039-A48F-D9BBEDFA35F8}"/>
              </c:ext>
            </c:extLst>
          </c:dPt>
          <c:dPt>
            <c:idx val="4"/>
            <c:spPr>
              <a:solidFill>
                <a:schemeClr val="accent5"/>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14-CFA0-4039-A48F-D9BBEDFA35F8}"/>
              </c:ext>
            </c:extLst>
          </c:dPt>
          <c:dLbls>
            <c:dLbl>
              <c:idx val="0"/>
              <c:spPr>
                <a:noFill/>
                <a:ln>
                  <a:noFill/>
                </a:ln>
                <a:effectLst/>
              </c:spPr>
              <c:txPr>
                <a:bodyPr rot="0" spcFirstLastPara="1" vertOverflow="ellipsis" vert="horz" wrap="square" anchor="ctr" anchorCtr="1"/>
                <a:lstStyle/>
                <a:p>
                  <a:pPr>
                    <a:defRPr sz="1330" b="1" i="0" u="none" strike="noStrike" kern="1200" spc="0" baseline="0">
                      <a:solidFill>
                        <a:schemeClr val="tx1"/>
                      </a:solidFill>
                      <a:latin typeface="+mn-lt"/>
                      <a:ea typeface="+mn-ea"/>
                      <a:cs typeface="+mn-cs"/>
                    </a:defRPr>
                  </a:pPr>
                  <a:endParaRPr lang="en-US"/>
                </a:p>
              </c:txPr>
            </c:dLbl>
            <c:dLbl>
              <c:idx val="1"/>
              <c:spPr>
                <a:noFill/>
                <a:ln>
                  <a:noFill/>
                </a:ln>
                <a:effectLst/>
              </c:spPr>
              <c:txPr>
                <a:bodyPr rot="0" spcFirstLastPara="1" vertOverflow="ellipsis" vert="horz" wrap="square" anchor="ctr" anchorCtr="1"/>
                <a:lstStyle/>
                <a:p>
                  <a:pPr>
                    <a:defRPr sz="1330" b="1" i="0" u="none" strike="noStrike" kern="1200" spc="0" baseline="0">
                      <a:solidFill>
                        <a:schemeClr val="tx1"/>
                      </a:solidFill>
                      <a:latin typeface="+mn-lt"/>
                      <a:ea typeface="+mn-ea"/>
                      <a:cs typeface="+mn-cs"/>
                    </a:defRPr>
                  </a:pPr>
                  <a:endParaRPr lang="en-US"/>
                </a:p>
              </c:txPr>
            </c:dLbl>
            <c:dLbl>
              <c:idx val="2"/>
              <c:spPr>
                <a:noFill/>
                <a:ln>
                  <a:noFill/>
                </a:ln>
                <a:effectLst/>
              </c:spPr>
              <c:txPr>
                <a:bodyPr rot="0" spcFirstLastPara="1" vertOverflow="ellipsis" vert="horz" wrap="square" anchor="ctr" anchorCtr="1"/>
                <a:lstStyle/>
                <a:p>
                  <a:pPr>
                    <a:defRPr sz="1330" b="1" i="0" u="none" strike="noStrike" kern="1200" spc="0" baseline="0">
                      <a:solidFill>
                        <a:schemeClr val="tx1"/>
                      </a:solidFill>
                      <a:latin typeface="+mn-lt"/>
                      <a:ea typeface="+mn-ea"/>
                      <a:cs typeface="+mn-cs"/>
                    </a:defRPr>
                  </a:pPr>
                  <a:endParaRPr lang="en-US"/>
                </a:p>
              </c:txPr>
            </c:dLbl>
            <c:dLbl>
              <c:idx val="3"/>
              <c:spPr>
                <a:noFill/>
                <a:ln>
                  <a:noFill/>
                </a:ln>
                <a:effectLst/>
              </c:spPr>
              <c:txPr>
                <a:bodyPr rot="0" spcFirstLastPara="1" vertOverflow="ellipsis" vert="horz" wrap="square" anchor="ctr" anchorCtr="1"/>
                <a:lstStyle/>
                <a:p>
                  <a:pPr>
                    <a:defRPr sz="1330" b="1" i="0" u="none" strike="noStrike" kern="1200" spc="0" baseline="0">
                      <a:solidFill>
                        <a:schemeClr val="tx1"/>
                      </a:solidFill>
                      <a:latin typeface="+mn-lt"/>
                      <a:ea typeface="+mn-ea"/>
                      <a:cs typeface="+mn-cs"/>
                    </a:defRPr>
                  </a:pPr>
                  <a:endParaRPr lang="en-US"/>
                </a:p>
              </c:txPr>
            </c:dLbl>
            <c:dLbl>
              <c:idx val="4"/>
              <c:spPr>
                <a:noFill/>
                <a:ln>
                  <a:noFill/>
                </a:ln>
                <a:effectLst/>
              </c:spPr>
              <c:txPr>
                <a:bodyPr rot="0" spcFirstLastPara="1" vertOverflow="ellipsis" vert="horz" wrap="square" anchor="ctr" anchorCtr="1"/>
                <a:lstStyle/>
                <a:p>
                  <a:pPr>
                    <a:defRPr sz="1330" b="1" i="0" u="none" strike="noStrike" kern="1200" spc="0" baseline="0">
                      <a:solidFill>
                        <a:schemeClr val="tx1"/>
                      </a:solidFill>
                      <a:latin typeface="+mn-lt"/>
                      <a:ea typeface="+mn-ea"/>
                      <a:cs typeface="+mn-cs"/>
                    </a:defRPr>
                  </a:pPr>
                  <a:endParaRPr lang="en-US"/>
                </a:p>
              </c:txPr>
            </c:dLbl>
            <c:spPr>
              <a:noFill/>
              <a:ln>
                <a:noFill/>
              </a:ln>
              <a:effectLst/>
            </c:spPr>
            <c:dLblPos val="outEnd"/>
            <c:showCatName val="1"/>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Phase!$N$8:$N$12</c:f>
              <c:strCache>
                <c:ptCount val="5"/>
                <c:pt idx="0">
                  <c:v>Pre-Grade R/ Grade R</c:v>
                </c:pt>
                <c:pt idx="1">
                  <c:v>Foundation Phase </c:v>
                </c:pt>
                <c:pt idx="2">
                  <c:v>Intermediate Phase </c:v>
                </c:pt>
                <c:pt idx="3">
                  <c:v>Senior Phase</c:v>
                </c:pt>
                <c:pt idx="4">
                  <c:v>FET</c:v>
                </c:pt>
              </c:strCache>
            </c:strRef>
          </c:cat>
          <c:val>
            <c:numRef>
              <c:f>Phase!$P$8:$P$12</c:f>
              <c:numCache>
                <c:formatCode>0.0%</c:formatCode>
                <c:ptCount val="5"/>
                <c:pt idx="0">
                  <c:v>5.3482670031668518E-2</c:v>
                </c:pt>
                <c:pt idx="1">
                  <c:v>0.25164616917168409</c:v>
                </c:pt>
                <c:pt idx="2">
                  <c:v>0.24725245363694026</c:v>
                </c:pt>
                <c:pt idx="3">
                  <c:v>0.24141885833418408</c:v>
                </c:pt>
                <c:pt idx="4">
                  <c:v>0.20619984882552322</c:v>
                </c:pt>
              </c:numCache>
            </c:numRef>
          </c:val>
          <c:extLst xmlns:c16r2="http://schemas.microsoft.com/office/drawing/2015/06/chart">
            <c:ext xmlns:c16="http://schemas.microsoft.com/office/drawing/2014/chart" uri="{C3380CC4-5D6E-409C-BE32-E72D297353CC}">
              <c16:uniqueId val="{00000015-CFA0-4039-A48F-D9BBEDFA35F8}"/>
            </c:ext>
          </c:extLst>
        </c:ser>
        <c:dLbls>
          <c:showPercent val="1"/>
        </c:dLbls>
        <c:firstSliceAng val="0"/>
      </c:pieChart>
      <c:spPr>
        <a:noFill/>
        <a:ln>
          <a:noFill/>
        </a:ln>
        <a:effectLst/>
      </c:spPr>
    </c:plotArea>
    <c:plotVisOnly val="1"/>
    <c:dispBlanksAs val="zero"/>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solidFill>
        <a:schemeClr val="accent1"/>
      </a:solidFill>
    </a:ln>
    <a:effectLst/>
  </c:spPr>
  <c:txPr>
    <a:bodyPr/>
    <a:lstStyle/>
    <a:p>
      <a:pPr>
        <a:defRPr b="1">
          <a:solidFill>
            <a:schemeClr val="tx1"/>
          </a:solidFill>
        </a:defRPr>
      </a:pPr>
      <a:endParaRPr lang="en-US"/>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en-ZA"/>
  <c:chart>
    <c:autoTitleDeleted val="1"/>
    <c:plotArea>
      <c:layout/>
      <c:barChart>
        <c:barDir val="col"/>
        <c:grouping val="clustered"/>
        <c:ser>
          <c:idx val="0"/>
          <c:order val="0"/>
          <c:tx>
            <c:v>Allocation R'000</c:v>
          </c:tx>
          <c:spPr>
            <a:solidFill>
              <a:schemeClr val="accent1"/>
            </a:solidFill>
            <a:ln>
              <a:noFill/>
            </a:ln>
            <a:effectLst/>
          </c:spPr>
          <c:cat>
            <c:strRef>
              <c:f>'2023-24 Budget Analysis 05'!$K$3:$Q$3</c:f>
              <c:strCache>
                <c:ptCount val="7"/>
                <c:pt idx="0">
                  <c:v>2019/20</c:v>
                </c:pt>
                <c:pt idx="1">
                  <c:v>2020/21</c:v>
                </c:pt>
                <c:pt idx="2">
                  <c:v>2021/22</c:v>
                </c:pt>
                <c:pt idx="3">
                  <c:v>2022/23</c:v>
                </c:pt>
                <c:pt idx="4">
                  <c:v>2023/24</c:v>
                </c:pt>
                <c:pt idx="5">
                  <c:v>2024/25</c:v>
                </c:pt>
                <c:pt idx="6">
                  <c:v>2025/26</c:v>
                </c:pt>
              </c:strCache>
            </c:strRef>
          </c:cat>
          <c:val>
            <c:numRef>
              <c:f>'2023-24 Budget Analysis 05'!$K$4:$Q$4</c:f>
              <c:numCache>
                <c:formatCode>#,##0</c:formatCode>
                <c:ptCount val="7"/>
                <c:pt idx="0">
                  <c:v>48544751</c:v>
                </c:pt>
                <c:pt idx="1">
                  <c:v>51681924</c:v>
                </c:pt>
                <c:pt idx="2">
                  <c:v>57364342</c:v>
                </c:pt>
                <c:pt idx="3">
                  <c:v>59736014</c:v>
                </c:pt>
                <c:pt idx="4">
                  <c:v>63421638</c:v>
                </c:pt>
                <c:pt idx="5">
                  <c:v>64946182</c:v>
                </c:pt>
                <c:pt idx="6">
                  <c:v>67660072</c:v>
                </c:pt>
              </c:numCache>
            </c:numRef>
          </c:val>
          <c:extLst xmlns:c16r2="http://schemas.microsoft.com/office/drawing/2015/06/chart">
            <c:ext xmlns:c16="http://schemas.microsoft.com/office/drawing/2014/chart" uri="{C3380CC4-5D6E-409C-BE32-E72D297353CC}">
              <c16:uniqueId val="{00000000-171E-481B-9D85-A7C45E3F09AC}"/>
            </c:ext>
          </c:extLst>
        </c:ser>
        <c:ser>
          <c:idx val="1"/>
          <c:order val="1"/>
          <c:tx>
            <c:v>% Increase</c:v>
          </c:tx>
          <c:spPr>
            <a:solidFill>
              <a:schemeClr val="accent2"/>
            </a:solidFill>
            <a:ln>
              <a:noFill/>
            </a:ln>
            <a:effectLst/>
          </c:spPr>
          <c:cat>
            <c:strRef>
              <c:f>'2023-24 Budget Analysis 05'!$K$3:$Q$3</c:f>
              <c:strCache>
                <c:ptCount val="7"/>
                <c:pt idx="0">
                  <c:v>2019/20</c:v>
                </c:pt>
                <c:pt idx="1">
                  <c:v>2020/21</c:v>
                </c:pt>
                <c:pt idx="2">
                  <c:v>2021/22</c:v>
                </c:pt>
                <c:pt idx="3">
                  <c:v>2022/23</c:v>
                </c:pt>
                <c:pt idx="4">
                  <c:v>2023/24</c:v>
                </c:pt>
                <c:pt idx="5">
                  <c:v>2024/25</c:v>
                </c:pt>
                <c:pt idx="6">
                  <c:v>2025/26</c:v>
                </c:pt>
              </c:strCache>
            </c:strRef>
          </c:cat>
          <c:val>
            <c:numRef>
              <c:f>'2023-24 Budget Analysis 05'!$K$6:$Q$6</c:f>
              <c:numCache>
                <c:formatCode>0.0</c:formatCode>
                <c:ptCount val="7"/>
                <c:pt idx="0">
                  <c:v>7.414779946822275</c:v>
                </c:pt>
                <c:pt idx="1">
                  <c:v>6.4624350426681554</c:v>
                </c:pt>
                <c:pt idx="2">
                  <c:v>10.994981533582227</c:v>
                </c:pt>
                <c:pt idx="3">
                  <c:v>4.1344011232622515</c:v>
                </c:pt>
                <c:pt idx="4">
                  <c:v>6.1698525783792668</c:v>
                </c:pt>
                <c:pt idx="5">
                  <c:v>2.4038231242151138</c:v>
                </c:pt>
                <c:pt idx="6">
                  <c:v>4.1786751991056237</c:v>
                </c:pt>
              </c:numCache>
            </c:numRef>
          </c:val>
          <c:extLst xmlns:c16r2="http://schemas.microsoft.com/office/drawing/2015/06/chart">
            <c:ext xmlns:c16="http://schemas.microsoft.com/office/drawing/2014/chart" uri="{C3380CC4-5D6E-409C-BE32-E72D297353CC}">
              <c16:uniqueId val="{00000001-171E-481B-9D85-A7C45E3F09AC}"/>
            </c:ext>
          </c:extLst>
        </c:ser>
        <c:dLbls/>
        <c:gapWidth val="267"/>
        <c:overlap val="-43"/>
        <c:axId val="140415360"/>
        <c:axId val="140416896"/>
      </c:barChart>
      <c:catAx>
        <c:axId val="140415360"/>
        <c:scaling>
          <c:orientation val="minMax"/>
        </c:scaling>
        <c:axPos val="b"/>
        <c:majorGridlines>
          <c:spPr>
            <a:ln w="9525" cap="flat" cmpd="sng" algn="ctr">
              <a:solidFill>
                <a:schemeClr val="dk1">
                  <a:lumMod val="15000"/>
                  <a:lumOff val="85000"/>
                </a:schemeClr>
              </a:solidFill>
              <a:round/>
            </a:ln>
            <a:effectLst/>
          </c:spPr>
        </c:majorGridlines>
        <c:numFmt formatCode="General" sourceLinked="1"/>
        <c:maj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000" b="0" i="0" u="none" strike="noStrike" kern="1200" cap="none" spc="0" normalizeH="0" baseline="0">
                <a:solidFill>
                  <a:schemeClr val="dk1">
                    <a:lumMod val="65000"/>
                    <a:lumOff val="35000"/>
                  </a:schemeClr>
                </a:solidFill>
                <a:latin typeface="+mn-lt"/>
                <a:ea typeface="+mn-ea"/>
                <a:cs typeface="+mn-cs"/>
              </a:defRPr>
            </a:pPr>
            <a:endParaRPr lang="en-US"/>
          </a:p>
        </c:txPr>
        <c:crossAx val="140416896"/>
        <c:crosses val="autoZero"/>
        <c:auto val="1"/>
        <c:lblAlgn val="ctr"/>
        <c:lblOffset val="100"/>
      </c:catAx>
      <c:valAx>
        <c:axId val="140416896"/>
        <c:scaling>
          <c:orientation val="minMax"/>
        </c:scaling>
        <c:axPos val="l"/>
        <c:majorGridlines>
          <c:spPr>
            <a:ln w="9525" cap="flat" cmpd="sng" algn="ctr">
              <a:solidFill>
                <a:schemeClr val="dk1">
                  <a:lumMod val="15000"/>
                  <a:lumOff val="85000"/>
                </a:schemeClr>
              </a:solidFill>
              <a:round/>
            </a:ln>
            <a:effectLst/>
          </c:spPr>
        </c:majorGridlines>
        <c:title>
          <c:tx>
            <c:rich>
              <a:bodyPr rot="-5400000" spcFirstLastPara="1" vertOverflow="ellipsis" vert="horz" wrap="square" anchor="ctr" anchorCtr="1"/>
              <a:lstStyle/>
              <a:p>
                <a:pPr>
                  <a:defRPr sz="1000" b="1" i="0" u="none" strike="noStrike" kern="1200" baseline="0">
                    <a:solidFill>
                      <a:schemeClr val="dk1">
                        <a:lumMod val="65000"/>
                        <a:lumOff val="35000"/>
                      </a:schemeClr>
                    </a:solidFill>
                    <a:latin typeface="+mn-lt"/>
                    <a:ea typeface="+mn-ea"/>
                    <a:cs typeface="+mn-cs"/>
                  </a:defRPr>
                </a:pPr>
                <a:r>
                  <a:rPr lang="en-ZA"/>
                  <a:t>R'000</a:t>
                </a:r>
              </a:p>
            </c:rich>
          </c:tx>
          <c:layout>
            <c:manualLayout>
              <c:xMode val="edge"/>
              <c:yMode val="edge"/>
              <c:x val="1.1411364120025537E-2"/>
              <c:y val="0.34189455309682931"/>
            </c:manualLayout>
          </c:layout>
          <c:spPr>
            <a:noFill/>
            <a:ln>
              <a:noFill/>
            </a:ln>
            <a:effectLst/>
          </c:spPr>
        </c:title>
        <c:numFmt formatCode="#,##0" sourceLinked="1"/>
        <c:maj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dk1">
                    <a:lumMod val="65000"/>
                    <a:lumOff val="35000"/>
                  </a:schemeClr>
                </a:solidFill>
                <a:latin typeface="+mn-lt"/>
                <a:ea typeface="+mn-ea"/>
                <a:cs typeface="+mn-cs"/>
              </a:defRPr>
            </a:pPr>
            <a:endParaRPr lang="en-US"/>
          </a:p>
        </c:txPr>
        <c:crossAx val="140415360"/>
        <c:crosses val="autoZero"/>
        <c:crossBetween val="between"/>
      </c:valAx>
      <c:dTable>
        <c:showHorzBorder val="1"/>
        <c:showVertBorder val="1"/>
        <c:showOutline val="1"/>
        <c:showKeys val="1"/>
        <c:spPr>
          <a:noFill/>
          <a:ln w="9525" cap="flat" cmpd="sng" algn="ctr">
            <a:solidFill>
              <a:schemeClr val="dk1">
                <a:lumMod val="15000"/>
                <a:lumOff val="85000"/>
              </a:schemeClr>
            </a:solidFill>
            <a:round/>
          </a:ln>
          <a:effectLst/>
        </c:spPr>
        <c:txPr>
          <a:bodyPr rot="0" spcFirstLastPara="1" vertOverflow="ellipsis" vert="horz" wrap="square" anchor="ctr" anchorCtr="1"/>
          <a:lstStyle/>
          <a:p>
            <a:pPr rtl="0">
              <a:defRPr sz="1000" b="0" i="0" u="none" strike="noStrike" kern="1200" baseline="0">
                <a:solidFill>
                  <a:schemeClr val="dk1">
                    <a:lumMod val="65000"/>
                    <a:lumOff val="35000"/>
                  </a:schemeClr>
                </a:solidFill>
                <a:latin typeface="+mn-lt"/>
                <a:ea typeface="+mn-ea"/>
                <a:cs typeface="+mn-cs"/>
              </a:defRPr>
            </a:pPr>
            <a:endParaRPr lang="en-US"/>
          </a:p>
        </c:txPr>
      </c:dTable>
      <c:spPr>
        <a:pattFill prst="ltDnDiag">
          <a:fgClr>
            <a:schemeClr val="dk1">
              <a:lumMod val="15000"/>
              <a:lumOff val="85000"/>
            </a:schemeClr>
          </a:fgClr>
          <a:bgClr>
            <a:schemeClr val="lt1"/>
          </a:bgClr>
        </a:pattFill>
        <a:ln>
          <a:noFill/>
        </a:ln>
        <a:effectLst/>
      </c:spPr>
    </c:plotArea>
    <c:plotVisOnly val="1"/>
    <c:dispBlanksAs val="gap"/>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lt1"/>
    </a:solidFill>
    <a:ln w="9525" cap="flat" cmpd="sng" algn="ctr">
      <a:solidFill>
        <a:schemeClr val="accent1">
          <a:lumMod val="75000"/>
        </a:schemeClr>
      </a:solidFill>
      <a:round/>
    </a:ln>
    <a:effectLst/>
  </c:spPr>
  <c:txPr>
    <a:bodyPr/>
    <a:lstStyle/>
    <a:p>
      <a:pPr>
        <a:defRPr sz="1000"/>
      </a:pPr>
      <a:endParaRPr lang="en-US"/>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lang val="en-ZA"/>
  <c:chart>
    <c:autoTitleDeleted val="1"/>
    <c:plotArea>
      <c:layout>
        <c:manualLayout>
          <c:layoutTarget val="inner"/>
          <c:xMode val="edge"/>
          <c:yMode val="edge"/>
          <c:x val="0.24480183339914371"/>
          <c:y val="0.17331824347644625"/>
          <c:w val="0.56337057425343962"/>
          <c:h val="0.73005590470915904"/>
        </c:manualLayout>
      </c:layout>
      <c:pieChart>
        <c:varyColors val="1"/>
        <c:ser>
          <c:idx val="0"/>
          <c:order val="0"/>
          <c:dPt>
            <c:idx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C20E-4BE3-9D8E-B1455A1018B9}"/>
              </c:ext>
            </c:extLst>
          </c:dPt>
          <c:dPt>
            <c:idx val="1"/>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C20E-4BE3-9D8E-B1455A1018B9}"/>
              </c:ext>
            </c:extLst>
          </c:dPt>
          <c:dPt>
            <c:idx val="2"/>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C20E-4BE3-9D8E-B1455A1018B9}"/>
              </c:ext>
            </c:extLst>
          </c:dPt>
          <c:dPt>
            <c:idx val="3"/>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7-C20E-4BE3-9D8E-B1455A1018B9}"/>
              </c:ext>
            </c:extLst>
          </c:dPt>
          <c:dPt>
            <c:idx val="4"/>
            <c:spPr>
              <a:solidFill>
                <a:schemeClr val="accent5"/>
              </a:solidFill>
              <a:ln w="19050">
                <a:solidFill>
                  <a:schemeClr val="lt1"/>
                </a:solidFill>
              </a:ln>
              <a:effectLst/>
            </c:spPr>
            <c:extLst xmlns:c16r2="http://schemas.microsoft.com/office/drawing/2015/06/chart">
              <c:ext xmlns:c16="http://schemas.microsoft.com/office/drawing/2014/chart" uri="{C3380CC4-5D6E-409C-BE32-E72D297353CC}">
                <c16:uniqueId val="{00000009-C20E-4BE3-9D8E-B1455A1018B9}"/>
              </c:ext>
            </c:extLst>
          </c:dPt>
          <c:dPt>
            <c:idx val="5"/>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0B-C20E-4BE3-9D8E-B1455A1018B9}"/>
              </c:ext>
            </c:extLst>
          </c:dPt>
          <c:dPt>
            <c:idx val="6"/>
            <c:spPr>
              <a:solidFill>
                <a:schemeClr val="accent1">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D-C20E-4BE3-9D8E-B1455A1018B9}"/>
              </c:ext>
            </c:extLst>
          </c:dPt>
          <c:dLbls>
            <c:dLbl>
              <c:idx val="0"/>
              <c:layout>
                <c:manualLayout>
                  <c:x val="0.20817380128368904"/>
                  <c:y val="9.84160251344047E-2"/>
                </c:manualLayout>
              </c:layout>
              <c:tx>
                <c:rich>
                  <a:bodyPr/>
                  <a:lstStyle/>
                  <a:p>
                    <a:fld id="{35E44F59-4258-4860-84BF-D5C850BF43A7}" type="CATEGORYNAME">
                      <a:rPr lang="en-US"/>
                      <a:pPr/>
                      <a:t>[CATEGORY NAME]</a:t>
                    </a:fld>
                    <a:r>
                      <a:rPr lang="en-US" baseline="0"/>
                      <a:t> R</a:t>
                    </a:r>
                    <a:fld id="{94C494E9-DCFC-4669-8898-ABB210E8A6F5}" type="VALUE">
                      <a:rPr lang="en-US" baseline="0"/>
                      <a:pPr/>
                      <a:t>[VALUE]</a:t>
                    </a:fld>
                    <a:endParaRPr lang="en-US" baseline="0"/>
                  </a:p>
                  <a:p>
                    <a:r>
                      <a:rPr lang="en-US" baseline="0"/>
                      <a:t>8,1%</a:t>
                    </a:r>
                  </a:p>
                </c:rich>
              </c:tx>
              <c:showVal val="1"/>
              <c:showCatName val="1"/>
              <c:showPercent val="1"/>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1-C20E-4BE3-9D8E-B1455A1018B9}"/>
                </c:ext>
              </c:extLst>
            </c:dLbl>
            <c:dLbl>
              <c:idx val="1"/>
              <c:layout>
                <c:manualLayout>
                  <c:x val="0.1092350003334786"/>
                  <c:y val="-1.7358921261940583E-2"/>
                </c:manualLayout>
              </c:layout>
              <c:tx>
                <c:rich>
                  <a:bodyPr/>
                  <a:lstStyle/>
                  <a:p>
                    <a:fld id="{54BF16E0-04BE-4B7A-AADC-C72A9C3DA358}" type="CATEGORYNAME">
                      <a:rPr lang="en-GB"/>
                      <a:pPr/>
                      <a:t>[CATEGORY NAME]</a:t>
                    </a:fld>
                    <a:r>
                      <a:rPr lang="en-GB" baseline="0"/>
                      <a:t> R</a:t>
                    </a:r>
                    <a:fld id="{78230F40-C940-4E4D-B772-A6DF24A546C6}" type="VALUE">
                      <a:rPr lang="en-GB" baseline="0"/>
                      <a:pPr/>
                      <a:t>[VALUE]</a:t>
                    </a:fld>
                    <a:endParaRPr lang="en-GB" baseline="0"/>
                  </a:p>
                  <a:p>
                    <a:r>
                      <a:rPr lang="en-GB" baseline="0"/>
                      <a:t>70,2%</a:t>
                    </a:r>
                  </a:p>
                </c:rich>
              </c:tx>
              <c:showVal val="1"/>
              <c:showCatName val="1"/>
              <c:showPercent val="1"/>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3-C20E-4BE3-9D8E-B1455A1018B9}"/>
                </c:ext>
              </c:extLst>
            </c:dLbl>
            <c:dLbl>
              <c:idx val="2"/>
              <c:layout>
                <c:manualLayout>
                  <c:x val="-1.6863418978457292E-2"/>
                  <c:y val="8.52433014218546E-2"/>
                </c:manualLayout>
              </c:layout>
              <c:tx>
                <c:rich>
                  <a:bodyPr/>
                  <a:lstStyle/>
                  <a:p>
                    <a:fld id="{70C29364-2023-4FDA-8A49-D61D1408411A}" type="CATEGORYNAME">
                      <a:rPr lang="en-US"/>
                      <a:pPr/>
                      <a:t>[CATEGORY NAME]</a:t>
                    </a:fld>
                    <a:r>
                      <a:rPr lang="en-US" baseline="0"/>
                      <a:t> R</a:t>
                    </a:r>
                    <a:fld id="{3FFF3233-BB2F-48E9-9CC1-9F268C98ABF8}" type="VALUE">
                      <a:rPr lang="en-US" baseline="0"/>
                      <a:pPr/>
                      <a:t>[VALUE]</a:t>
                    </a:fld>
                    <a:endParaRPr lang="en-US" baseline="0"/>
                  </a:p>
                  <a:p>
                    <a:r>
                      <a:rPr lang="en-US" baseline="0"/>
                      <a:t>1,6%</a:t>
                    </a:r>
                  </a:p>
                </c:rich>
              </c:tx>
              <c:showVal val="1"/>
              <c:showCatName val="1"/>
              <c:showPercent val="1"/>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5-C20E-4BE3-9D8E-B1455A1018B9}"/>
                </c:ext>
              </c:extLst>
            </c:dLbl>
            <c:dLbl>
              <c:idx val="3"/>
              <c:layout>
                <c:manualLayout>
                  <c:x val="-8.5141963756772576E-2"/>
                  <c:y val="2.3708906890235838E-2"/>
                </c:manualLayout>
              </c:layout>
              <c:tx>
                <c:rich>
                  <a:bodyPr/>
                  <a:lstStyle/>
                  <a:p>
                    <a:fld id="{D3D356BC-FF75-4B5D-9387-039D4D3A7FEA}" type="CATEGORYNAME">
                      <a:rPr lang="en-GB"/>
                      <a:pPr/>
                      <a:t>[CATEGORY NAME]</a:t>
                    </a:fld>
                    <a:r>
                      <a:rPr lang="en-GB" baseline="0"/>
                      <a:t> R</a:t>
                    </a:r>
                    <a:fld id="{63967E4F-023F-46D5-A8EC-686DF8F0F059}" type="VALUE">
                      <a:rPr lang="en-GB" baseline="0"/>
                      <a:pPr/>
                      <a:t>[VALUE]</a:t>
                    </a:fld>
                    <a:endParaRPr lang="en-GB" baseline="0"/>
                  </a:p>
                  <a:p>
                    <a:r>
                      <a:rPr lang="en-GB" baseline="0"/>
                      <a:t>8,3%</a:t>
                    </a:r>
                  </a:p>
                </c:rich>
              </c:tx>
              <c:showVal val="1"/>
              <c:showCatName val="1"/>
              <c:showPercent val="1"/>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7-C20E-4BE3-9D8E-B1455A1018B9}"/>
                </c:ext>
              </c:extLst>
            </c:dLbl>
            <c:dLbl>
              <c:idx val="4"/>
              <c:layout>
                <c:manualLayout>
                  <c:x val="-0.12540851115583646"/>
                  <c:y val="-7.7111644018118847E-2"/>
                </c:manualLayout>
              </c:layout>
              <c:tx>
                <c:rich>
                  <a:bodyPr/>
                  <a:lstStyle/>
                  <a:p>
                    <a:fld id="{010A68FB-DB24-4325-907F-84767844A778}" type="CATEGORYNAME">
                      <a:rPr lang="en-GB"/>
                      <a:pPr/>
                      <a:t>[CATEGORY NAME]</a:t>
                    </a:fld>
                    <a:r>
                      <a:rPr lang="en-GB" baseline="0"/>
                      <a:t> R</a:t>
                    </a:r>
                    <a:fld id="{745DF8A2-9D02-4E37-9E77-24B9DB99EA19}" type="VALUE">
                      <a:rPr lang="en-GB" baseline="0"/>
                      <a:pPr/>
                      <a:t>[VALUE]</a:t>
                    </a:fld>
                    <a:endParaRPr lang="en-GB" baseline="0"/>
                  </a:p>
                  <a:p>
                    <a:r>
                      <a:rPr lang="en-GB" baseline="0"/>
                      <a:t>3,7%</a:t>
                    </a:r>
                  </a:p>
                </c:rich>
              </c:tx>
              <c:showVal val="1"/>
              <c:showCatName val="1"/>
              <c:showPercent val="1"/>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9-C20E-4BE3-9D8E-B1455A1018B9}"/>
                </c:ext>
              </c:extLst>
            </c:dLbl>
            <c:dLbl>
              <c:idx val="5"/>
              <c:layout>
                <c:manualLayout>
                  <c:x val="3.9984659989250222E-2"/>
                  <c:y val="-8.366136487135753E-2"/>
                </c:manualLayout>
              </c:layout>
              <c:tx>
                <c:rich>
                  <a:bodyPr/>
                  <a:lstStyle/>
                  <a:p>
                    <a:fld id="{BDB80148-F39F-49C9-BC00-C03801529ED8}" type="CATEGORYNAME">
                      <a:rPr lang="fr-FR"/>
                      <a:pPr/>
                      <a:t>[CATEGORY NAME]</a:t>
                    </a:fld>
                    <a:r>
                      <a:rPr lang="fr-FR" baseline="0"/>
                      <a:t> R</a:t>
                    </a:r>
                    <a:fld id="{E38A89C4-8531-40F1-8114-0E1D834832BA}" type="VALUE">
                      <a:rPr lang="fr-FR" baseline="0"/>
                      <a:pPr/>
                      <a:t>[VALUE]</a:t>
                    </a:fld>
                    <a:endParaRPr lang="fr-FR" baseline="0"/>
                  </a:p>
                  <a:p>
                    <a:r>
                      <a:rPr lang="fr-FR" baseline="0"/>
                      <a:t>3,9%</a:t>
                    </a:r>
                  </a:p>
                </c:rich>
              </c:tx>
              <c:showVal val="1"/>
              <c:showCatName val="1"/>
              <c:showPercent val="1"/>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B-C20E-4BE3-9D8E-B1455A1018B9}"/>
                </c:ext>
              </c:extLst>
            </c:dLbl>
            <c:dLbl>
              <c:idx val="6"/>
              <c:layout>
                <c:manualLayout>
                  <c:x val="0.2262597640541569"/>
                  <c:y val="-3.0056165041719912E-2"/>
                </c:manualLayout>
              </c:layout>
              <c:tx>
                <c:rich>
                  <a:bodyPr/>
                  <a:lstStyle/>
                  <a:p>
                    <a:fld id="{FD8EBFC6-0547-4EF6-ABC7-EEE1A3C80857}" type="CATEGORYNAME">
                      <a:rPr lang="en-GB"/>
                      <a:pPr/>
                      <a:t>[CATEGORY NAME]</a:t>
                    </a:fld>
                    <a:endParaRPr lang="en-GB" baseline="0"/>
                  </a:p>
                  <a:p>
                    <a:r>
                      <a:rPr lang="en-GB" baseline="0"/>
                      <a:t>R</a:t>
                    </a:r>
                    <a:fld id="{0C61E6BD-71F8-4B6A-A36E-1E47505FAFBC}" type="VALUE">
                      <a:rPr lang="en-GB" baseline="0"/>
                      <a:pPr/>
                      <a:t>[VALUE]</a:t>
                    </a:fld>
                    <a:endParaRPr lang="en-GB" baseline="0"/>
                  </a:p>
                  <a:p>
                    <a:r>
                      <a:rPr lang="en-GB" baseline="0"/>
                      <a:t>4,2%</a:t>
                    </a:r>
                  </a:p>
                </c:rich>
              </c:tx>
              <c:showVal val="1"/>
              <c:showCatName val="1"/>
              <c:showPercent val="1"/>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D-C20E-4BE3-9D8E-B1455A1018B9}"/>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showVal val="1"/>
            <c:showCatName val="1"/>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'2023-24 Budget Analysis 05'!$A$4:$A$10</c:f>
              <c:strCache>
                <c:ptCount val="7"/>
                <c:pt idx="0">
                  <c:v>Administration</c:v>
                </c:pt>
                <c:pt idx="1">
                  <c:v>Public Ordinary School Education</c:v>
                </c:pt>
                <c:pt idx="2">
                  <c:v>Independent School Subsidies</c:v>
                </c:pt>
                <c:pt idx="3">
                  <c:v>Public Special School Education</c:v>
                </c:pt>
                <c:pt idx="4">
                  <c:v>Early Childhood Development</c:v>
                </c:pt>
                <c:pt idx="5">
                  <c:v>Infrastructure Development</c:v>
                </c:pt>
                <c:pt idx="6">
                  <c:v>Examination and Education Related Services</c:v>
                </c:pt>
              </c:strCache>
            </c:strRef>
          </c:cat>
          <c:val>
            <c:numRef>
              <c:f>'2023-24 Budget Analysis 05'!$F$4:$F$10</c:f>
              <c:numCache>
                <c:formatCode>#,##0</c:formatCode>
                <c:ptCount val="7"/>
                <c:pt idx="0">
                  <c:v>5111650</c:v>
                </c:pt>
                <c:pt idx="1">
                  <c:v>44552500</c:v>
                </c:pt>
                <c:pt idx="2">
                  <c:v>1038819</c:v>
                </c:pt>
                <c:pt idx="3">
                  <c:v>5249199</c:v>
                </c:pt>
                <c:pt idx="4">
                  <c:v>2329305</c:v>
                </c:pt>
                <c:pt idx="5">
                  <c:v>2460712</c:v>
                </c:pt>
                <c:pt idx="6">
                  <c:v>2679453</c:v>
                </c:pt>
              </c:numCache>
            </c:numRef>
          </c:val>
          <c:extLst xmlns:c16r2="http://schemas.microsoft.com/office/drawing/2015/06/chart">
            <c:ext xmlns:c16="http://schemas.microsoft.com/office/drawing/2014/chart" uri="{C3380CC4-5D6E-409C-BE32-E72D297353CC}">
              <c16:uniqueId val="{0000000E-C20E-4BE3-9D8E-B1455A1018B9}"/>
            </c:ext>
          </c:extLst>
        </c:ser>
        <c:dLbls>
          <c:showVal val="1"/>
        </c:dLbls>
        <c:firstSliceAng val="0"/>
      </c:pieChart>
      <c:spPr>
        <a:noFill/>
        <a:ln>
          <a:noFill/>
        </a:ln>
        <a:effectLst/>
      </c:spPr>
    </c:plotArea>
    <c:plotVisOnly val="1"/>
    <c:dispBlanksAs val="zero"/>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solidFill>
        <a:schemeClr val="accent1">
          <a:lumMod val="75000"/>
        </a:schemeClr>
      </a:solidFill>
    </a:ln>
    <a:effectLst/>
  </c:spPr>
  <c:txPr>
    <a:bodyPr/>
    <a:lstStyle/>
    <a:p>
      <a:pPr>
        <a:defRPr sz="1200"/>
      </a:pPr>
      <a:endParaRPr lang="en-US"/>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lang val="en-ZA"/>
  <c:chart>
    <c:autoTitleDeleted val="1"/>
    <c:plotArea>
      <c:layout>
        <c:manualLayout>
          <c:layoutTarget val="inner"/>
          <c:xMode val="edge"/>
          <c:yMode val="edge"/>
          <c:x val="0.26275022971097561"/>
          <c:y val="0.16633624203857433"/>
          <c:w val="0.54094898376477041"/>
          <c:h val="0.75253813571551553"/>
        </c:manualLayout>
      </c:layout>
      <c:pieChart>
        <c:varyColors val="1"/>
        <c:ser>
          <c:idx val="0"/>
          <c:order val="0"/>
          <c:dPt>
            <c:idx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C365-49C4-8424-D49CEB73030B}"/>
              </c:ext>
            </c:extLst>
          </c:dPt>
          <c:dPt>
            <c:idx val="1"/>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C365-49C4-8424-D49CEB73030B}"/>
              </c:ext>
            </c:extLst>
          </c:dPt>
          <c:dPt>
            <c:idx val="2"/>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C365-49C4-8424-D49CEB73030B}"/>
              </c:ext>
            </c:extLst>
          </c:dPt>
          <c:dPt>
            <c:idx val="3"/>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7-C365-49C4-8424-D49CEB73030B}"/>
              </c:ext>
            </c:extLst>
          </c:dPt>
          <c:dLbls>
            <c:dLbl>
              <c:idx val="0"/>
              <c:layout>
                <c:manualLayout>
                  <c:x val="5.6671650088930887E-2"/>
                  <c:y val="-2.7891743885689649E-3"/>
                </c:manualLayout>
              </c:layout>
              <c:tx>
                <c:rich>
                  <a:bodyPr/>
                  <a:lstStyle/>
                  <a:p>
                    <a:fld id="{5A71734F-49C7-473C-ABD9-6AD0BAEB4459}" type="CATEGORYNAME">
                      <a:rPr lang="en-GB" sz="1600" b="0"/>
                      <a:pPr/>
                      <a:t>[CATEGORY NAME]</a:t>
                    </a:fld>
                    <a:r>
                      <a:rPr lang="en-GB" sz="1600" b="0" baseline="0" dirty="0"/>
                      <a:t> R</a:t>
                    </a:r>
                    <a:fld id="{C15C5C44-A4B0-4598-B341-D6CFA23C7B8F}" type="VALUE">
                      <a:rPr lang="en-GB" sz="1600" b="0" baseline="0"/>
                      <a:pPr/>
                      <a:t>[VALUE]</a:t>
                    </a:fld>
                    <a:endParaRPr lang="en-GB" sz="1600" b="0" baseline="0" dirty="0"/>
                  </a:p>
                  <a:p>
                    <a:r>
                      <a:rPr lang="en-GB" sz="1600" b="0" baseline="0" dirty="0"/>
                      <a:t>72,6%</a:t>
                    </a:r>
                  </a:p>
                </c:rich>
              </c:tx>
              <c:showVal val="1"/>
              <c:showCatName val="1"/>
              <c:showPercent val="1"/>
              <c:extLst xmlns:c16r2="http://schemas.microsoft.com/office/drawing/2015/06/chart">
                <c:ext xmlns:c15="http://schemas.microsoft.com/office/drawing/2012/chart" uri="{CE6537A1-D6FC-4f65-9D91-7224C49458BB}">
                  <c15:layout>
                    <c:manualLayout>
                      <c:w val="0.21719015162592928"/>
                      <c:h val="0.2811479659973487"/>
                    </c:manualLayout>
                  </c15:layout>
                  <c15:dlblFieldTable/>
                  <c15:showDataLabelsRange val="0"/>
                </c:ext>
                <c:ext xmlns:c16="http://schemas.microsoft.com/office/drawing/2014/chart" uri="{C3380CC4-5D6E-409C-BE32-E72D297353CC}">
                  <c16:uniqueId val="{00000001-C365-49C4-8424-D49CEB73030B}"/>
                </c:ext>
              </c:extLst>
            </c:dLbl>
            <c:dLbl>
              <c:idx val="1"/>
              <c:layout>
                <c:manualLayout>
                  <c:x val="-2.4756849611695206E-2"/>
                  <c:y val="0.29173448585373984"/>
                </c:manualLayout>
              </c:layout>
              <c:tx>
                <c:rich>
                  <a:bodyPr/>
                  <a:lstStyle/>
                  <a:p>
                    <a:fld id="{990351F1-0192-4B64-81B7-667587685AB1}" type="CATEGORYNAME">
                      <a:rPr lang="en-GB" sz="1600" b="0"/>
                      <a:pPr/>
                      <a:t>[CATEGORY NAME]</a:t>
                    </a:fld>
                    <a:r>
                      <a:rPr lang="en-GB" sz="1600" b="0" baseline="0" dirty="0"/>
                      <a:t> </a:t>
                    </a:r>
                  </a:p>
                  <a:p>
                    <a:r>
                      <a:rPr lang="en-GB" sz="1600" b="0" baseline="0" dirty="0"/>
                      <a:t>R</a:t>
                    </a:r>
                    <a:fld id="{5A3A324E-CE00-421E-93DD-88A6D8FD5D53}" type="VALUE">
                      <a:rPr lang="en-GB" sz="1600" b="0" baseline="0"/>
                      <a:pPr/>
                      <a:t>[VALUE]</a:t>
                    </a:fld>
                    <a:endParaRPr lang="en-GB" sz="1600" b="0" baseline="0" dirty="0"/>
                  </a:p>
                  <a:p>
                    <a:r>
                      <a:rPr lang="en-GB" sz="1600" b="0" baseline="0" dirty="0"/>
                      <a:t>12,1%</a:t>
                    </a:r>
                  </a:p>
                </c:rich>
              </c:tx>
              <c:showVal val="1"/>
              <c:showCatName val="1"/>
              <c:showPercent val="1"/>
              <c:extLst xmlns:c16r2="http://schemas.microsoft.com/office/drawing/2015/06/chart">
                <c:ext xmlns:c15="http://schemas.microsoft.com/office/drawing/2012/chart" uri="{CE6537A1-D6FC-4f65-9D91-7224C49458BB}">
                  <c15:layout>
                    <c:manualLayout>
                      <c:w val="0.24558557396971895"/>
                      <c:h val="0.20562768508347329"/>
                    </c:manualLayout>
                  </c15:layout>
                  <c15:dlblFieldTable/>
                  <c15:showDataLabelsRange val="0"/>
                </c:ext>
                <c:ext xmlns:c16="http://schemas.microsoft.com/office/drawing/2014/chart" uri="{C3380CC4-5D6E-409C-BE32-E72D297353CC}">
                  <c16:uniqueId val="{00000003-C365-49C4-8424-D49CEB73030B}"/>
                </c:ext>
              </c:extLst>
            </c:dLbl>
            <c:dLbl>
              <c:idx val="2"/>
              <c:layout>
                <c:manualLayout>
                  <c:x val="-0.14531659204449637"/>
                  <c:y val="4.5123763123782461E-2"/>
                </c:manualLayout>
              </c:layout>
              <c:tx>
                <c:rich>
                  <a:bodyPr/>
                  <a:lstStyle/>
                  <a:p>
                    <a:fld id="{6CE1C5F2-1B61-4F07-BB54-92E04BE0DFF6}" type="CATEGORYNAME">
                      <a:rPr lang="en-GB" sz="1600" b="0"/>
                      <a:pPr/>
                      <a:t>[CATEGORY NAME]</a:t>
                    </a:fld>
                    <a:r>
                      <a:rPr lang="en-GB" sz="1600" b="0" baseline="0" dirty="0"/>
                      <a:t> </a:t>
                    </a:r>
                  </a:p>
                  <a:p>
                    <a:r>
                      <a:rPr lang="en-GB" sz="1600" b="0" baseline="0" dirty="0"/>
                      <a:t>R</a:t>
                    </a:r>
                    <a:fld id="{87CD3A90-6EBE-49FF-867B-A1C5AF73B177}" type="VALUE">
                      <a:rPr lang="en-GB" sz="1600" b="0" baseline="0"/>
                      <a:pPr/>
                      <a:t>[VALUE]</a:t>
                    </a:fld>
                    <a:endParaRPr lang="en-GB" sz="1600" b="0" baseline="0" dirty="0"/>
                  </a:p>
                  <a:p>
                    <a:r>
                      <a:rPr lang="en-GB" sz="1600" b="0" baseline="0" dirty="0"/>
                      <a:t>12,4%</a:t>
                    </a:r>
                  </a:p>
                </c:rich>
              </c:tx>
              <c:showVal val="1"/>
              <c:showCatName val="1"/>
              <c:showPercent val="1"/>
              <c:extLst xmlns:c16r2="http://schemas.microsoft.com/office/drawing/2015/06/chart">
                <c:ext xmlns:c15="http://schemas.microsoft.com/office/drawing/2012/chart" uri="{CE6537A1-D6FC-4f65-9D91-7224C49458BB}">
                  <c15:layout>
                    <c:manualLayout>
                      <c:w val="0.23239425975165995"/>
                      <c:h val="0.22998786637976554"/>
                    </c:manualLayout>
                  </c15:layout>
                  <c15:dlblFieldTable/>
                  <c15:showDataLabelsRange val="0"/>
                </c:ext>
                <c:ext xmlns:c16="http://schemas.microsoft.com/office/drawing/2014/chart" uri="{C3380CC4-5D6E-409C-BE32-E72D297353CC}">
                  <c16:uniqueId val="{00000005-C365-49C4-8424-D49CEB73030B}"/>
                </c:ext>
              </c:extLst>
            </c:dLbl>
            <c:dLbl>
              <c:idx val="3"/>
              <c:layout>
                <c:manualLayout>
                  <c:x val="0.38398741805401176"/>
                  <c:y val="-2.610086606441895E-2"/>
                </c:manualLayout>
              </c:layout>
              <c:tx>
                <c:rich>
                  <a:bodyPr/>
                  <a:lstStyle/>
                  <a:p>
                    <a:fld id="{3DABBC38-5C73-40B1-AAC6-58EEDB5A63FC}" type="CATEGORYNAME">
                      <a:rPr lang="en-GB" sz="1600" b="0"/>
                      <a:pPr/>
                      <a:t>[CATEGORY NAME]</a:t>
                    </a:fld>
                    <a:r>
                      <a:rPr lang="en-GB" sz="1600" b="0" baseline="0" dirty="0"/>
                      <a:t> </a:t>
                    </a:r>
                  </a:p>
                  <a:p>
                    <a:r>
                      <a:rPr lang="en-GB" sz="1600" b="0" baseline="0" dirty="0"/>
                      <a:t>R</a:t>
                    </a:r>
                    <a:fld id="{A1E9564B-A251-4943-AF96-BC91937BA010}" type="VALUE">
                      <a:rPr lang="en-GB" sz="1600" b="0" baseline="0"/>
                      <a:pPr/>
                      <a:t>[VALUE]</a:t>
                    </a:fld>
                    <a:endParaRPr lang="en-GB" sz="1600" b="0" baseline="0" dirty="0"/>
                  </a:p>
                  <a:p>
                    <a:r>
                      <a:rPr lang="en-GB" sz="1600" b="0" baseline="0" dirty="0"/>
                      <a:t>2,9%</a:t>
                    </a:r>
                  </a:p>
                </c:rich>
              </c:tx>
              <c:showVal val="1"/>
              <c:showCatName val="1"/>
              <c:showPercent val="1"/>
              <c:extLst xmlns:c16r2="http://schemas.microsoft.com/office/drawing/2015/06/chart">
                <c:ext xmlns:c15="http://schemas.microsoft.com/office/drawing/2012/chart" uri="{CE6537A1-D6FC-4f65-9D91-7224C49458BB}">
                  <c15:layout>
                    <c:manualLayout>
                      <c:w val="0.2385949190416998"/>
                      <c:h val="0.20666612559028497"/>
                    </c:manualLayout>
                  </c15:layout>
                  <c15:dlblFieldTable/>
                  <c15:showDataLabelsRange val="0"/>
                </c:ext>
                <c:ext xmlns:c16="http://schemas.microsoft.com/office/drawing/2014/chart" uri="{C3380CC4-5D6E-409C-BE32-E72D297353CC}">
                  <c16:uniqueId val="{00000007-C365-49C4-8424-D49CEB73030B}"/>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showVal val="1"/>
            <c:showCatName val="1"/>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'2023-24 Budget Analysis 05'!$A$88:$A$91</c:f>
              <c:strCache>
                <c:ptCount val="4"/>
                <c:pt idx="0">
                  <c:v>Compensation of Employees</c:v>
                </c:pt>
                <c:pt idx="1">
                  <c:v>Goods and Services</c:v>
                </c:pt>
                <c:pt idx="2">
                  <c:v>Transfers and Subsidies</c:v>
                </c:pt>
                <c:pt idx="3">
                  <c:v>Payments for Capital Assets</c:v>
                </c:pt>
              </c:strCache>
            </c:strRef>
          </c:cat>
          <c:val>
            <c:numRef>
              <c:f>'2023-24 Budget Analysis 05'!$F$88:$F$91</c:f>
              <c:numCache>
                <c:formatCode>#,##0</c:formatCode>
                <c:ptCount val="4"/>
                <c:pt idx="0">
                  <c:v>46020219</c:v>
                </c:pt>
                <c:pt idx="1">
                  <c:v>7660918</c:v>
                </c:pt>
                <c:pt idx="2">
                  <c:v>7892279</c:v>
                </c:pt>
                <c:pt idx="3">
                  <c:v>1848222</c:v>
                </c:pt>
              </c:numCache>
            </c:numRef>
          </c:val>
          <c:extLst xmlns:c16r2="http://schemas.microsoft.com/office/drawing/2015/06/chart">
            <c:ext xmlns:c16="http://schemas.microsoft.com/office/drawing/2014/chart" uri="{C3380CC4-5D6E-409C-BE32-E72D297353CC}">
              <c16:uniqueId val="{00000008-C365-49C4-8424-D49CEB73030B}"/>
            </c:ext>
          </c:extLst>
        </c:ser>
        <c:dLbls>
          <c:showVal val="1"/>
        </c:dLbls>
        <c:firstSliceAng val="0"/>
      </c:pieChart>
      <c:spPr>
        <a:noFill/>
        <a:ln>
          <a:noFill/>
        </a:ln>
        <a:effectLst/>
      </c:spPr>
    </c:plotArea>
    <c:plotVisOnly val="1"/>
    <c:dispBlanksAs val="zero"/>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w="9525" cap="flat" cmpd="sng" algn="ctr">
      <a:solidFill>
        <a:schemeClr val="accent1">
          <a:lumMod val="75000"/>
        </a:schemeClr>
      </a:solidFill>
      <a:round/>
    </a:ln>
    <a:effectLst/>
  </c:spPr>
  <c:txPr>
    <a:bodyPr/>
    <a:lstStyle/>
    <a:p>
      <a:pPr>
        <a:defRPr sz="1200"/>
      </a:pPr>
      <a:endParaRPr lang="en-US"/>
    </a:p>
  </c:txPr>
  <c:externalData r:id="rId1"/>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F91D30F-59B8-4B58-BB6B-5A66772BB3FB}" type="doc">
      <dgm:prSet loTypeId="urn:microsoft.com/office/officeart/2005/8/layout/default#1" loCatId="list" qsTypeId="urn:microsoft.com/office/officeart/2005/8/quickstyle/simple1" qsCatId="simple" csTypeId="urn:microsoft.com/office/officeart/2005/8/colors/accent1_2" csCatId="accent1" phldr="1"/>
      <dgm:spPr/>
      <dgm:t>
        <a:bodyPr/>
        <a:lstStyle/>
        <a:p>
          <a:endParaRPr lang="en-US"/>
        </a:p>
      </dgm:t>
    </dgm:pt>
    <dgm:pt modelId="{0ECA2C47-BC79-43A6-87FD-C0E9F7398553}">
      <dgm:prSet phldrT="[Text]" custT="1"/>
      <dgm:spPr>
        <a:solidFill>
          <a:srgbClr val="ED1F9A"/>
        </a:solidFill>
      </dgm:spPr>
      <dgm:t>
        <a:bodyPr/>
        <a:lstStyle/>
        <a:p>
          <a:r>
            <a:rPr lang="en-GB" sz="2000" b="1" dirty="0">
              <a:latin typeface="Arial" panose="020B0604020202020204" pitchFamily="34" charset="0"/>
              <a:cs typeface="Arial" panose="020B0604020202020204" pitchFamily="34" charset="0"/>
            </a:rPr>
            <a:t> </a:t>
          </a:r>
        </a:p>
        <a:p>
          <a:endParaRPr lang="en-GB" sz="2000" b="1" dirty="0">
            <a:latin typeface="Arial" panose="020B0604020202020204" pitchFamily="34" charset="0"/>
            <a:cs typeface="Arial" panose="020B0604020202020204" pitchFamily="34" charset="0"/>
          </a:endParaRPr>
        </a:p>
        <a:p>
          <a:r>
            <a:rPr lang="en-GB" sz="1400" b="1" dirty="0">
              <a:latin typeface="Arial" panose="020B0604020202020204" pitchFamily="34" charset="0"/>
              <a:cs typeface="Arial" panose="020B0604020202020204" pitchFamily="34" charset="0"/>
            </a:rPr>
            <a:t>STRATEGY 1 </a:t>
          </a:r>
        </a:p>
        <a:p>
          <a:r>
            <a:rPr lang="en-GB" sz="1400" b="1" dirty="0">
              <a:latin typeface="Arial" panose="020B0604020202020204" pitchFamily="34" charset="0"/>
              <a:cs typeface="Arial" panose="020B0604020202020204" pitchFamily="34" charset="0"/>
            </a:rPr>
            <a:t> Early Childhood Development (ECD)</a:t>
          </a:r>
        </a:p>
        <a:p>
          <a:endParaRPr lang="en-GB" sz="2000" b="1" dirty="0">
            <a:latin typeface="Arial" panose="020B0604020202020204" pitchFamily="34" charset="0"/>
            <a:cs typeface="Arial" panose="020B0604020202020204" pitchFamily="34" charset="0"/>
          </a:endParaRPr>
        </a:p>
        <a:p>
          <a:endParaRPr lang="en-US" sz="1800" dirty="0"/>
        </a:p>
      </dgm:t>
    </dgm:pt>
    <dgm:pt modelId="{8CD294C5-A5E6-4854-B154-01797D8AFE25}" type="parTrans" cxnId="{BE2DC4BB-40E7-4A4C-8B41-DB8FDBDD0942}">
      <dgm:prSet/>
      <dgm:spPr/>
      <dgm:t>
        <a:bodyPr/>
        <a:lstStyle/>
        <a:p>
          <a:endParaRPr lang="en-US"/>
        </a:p>
      </dgm:t>
    </dgm:pt>
    <dgm:pt modelId="{74C59B30-AA2E-4C60-99BB-0A61A5380C5C}" type="sibTrans" cxnId="{BE2DC4BB-40E7-4A4C-8B41-DB8FDBDD0942}">
      <dgm:prSet/>
      <dgm:spPr/>
      <dgm:t>
        <a:bodyPr/>
        <a:lstStyle/>
        <a:p>
          <a:endParaRPr lang="en-US"/>
        </a:p>
      </dgm:t>
    </dgm:pt>
    <dgm:pt modelId="{12024016-A156-485E-85F8-B3546F991824}">
      <dgm:prSet phldrT="[Text]" custT="1"/>
      <dgm:spPr>
        <a:solidFill>
          <a:srgbClr val="B83BD1"/>
        </a:solidFill>
      </dgm:spPr>
      <dgm:t>
        <a:bodyPr/>
        <a:lstStyle/>
        <a:p>
          <a:pPr marL="0" lvl="0" algn="ctr" defTabSz="889000">
            <a:lnSpc>
              <a:spcPct val="90000"/>
            </a:lnSpc>
            <a:spcBef>
              <a:spcPct val="0"/>
            </a:spcBef>
            <a:spcAft>
              <a:spcPct val="35000"/>
            </a:spcAft>
            <a:buNone/>
          </a:pPr>
          <a:endParaRPr lang="en-GB" sz="2000" b="1" kern="1200" dirty="0">
            <a:solidFill>
              <a:prstClr val="white"/>
            </a:solidFill>
            <a:latin typeface="Arial" panose="020B0604020202020204" pitchFamily="34" charset="0"/>
            <a:ea typeface="+mn-ea"/>
            <a:cs typeface="Arial" panose="020B0604020202020204" pitchFamily="34" charset="0"/>
          </a:endParaRPr>
        </a:p>
        <a:p>
          <a:pPr marL="0" lvl="0" algn="ctr" defTabSz="889000">
            <a:lnSpc>
              <a:spcPct val="90000"/>
            </a:lnSpc>
            <a:spcBef>
              <a:spcPct val="0"/>
            </a:spcBef>
            <a:spcAft>
              <a:spcPct val="35000"/>
            </a:spcAft>
            <a:buNone/>
          </a:pPr>
          <a:r>
            <a:rPr lang="en-GB" sz="1400" b="1" kern="1200" dirty="0">
              <a:latin typeface="Arial" panose="020B0604020202020204" pitchFamily="34" charset="0"/>
              <a:cs typeface="Arial" panose="020B0604020202020204" pitchFamily="34" charset="0"/>
            </a:rPr>
            <a:t>STRATEGY</a:t>
          </a:r>
          <a:r>
            <a:rPr lang="en-GB" sz="1400" b="1" kern="1200" dirty="0">
              <a:solidFill>
                <a:prstClr val="white"/>
              </a:solidFill>
              <a:latin typeface="Arial" panose="020B0604020202020204" pitchFamily="34" charset="0"/>
              <a:ea typeface="+mn-ea"/>
              <a:cs typeface="Arial" panose="020B0604020202020204" pitchFamily="34" charset="0"/>
            </a:rPr>
            <a:t> 2  </a:t>
          </a:r>
        </a:p>
        <a:p>
          <a:pPr marL="0" lvl="0" algn="ctr" defTabSz="889000">
            <a:lnSpc>
              <a:spcPct val="90000"/>
            </a:lnSpc>
            <a:spcBef>
              <a:spcPct val="0"/>
            </a:spcBef>
            <a:spcAft>
              <a:spcPct val="35000"/>
            </a:spcAft>
            <a:buNone/>
          </a:pPr>
          <a:r>
            <a:rPr lang="en-GB" sz="1400" b="1" kern="1200" dirty="0">
              <a:solidFill>
                <a:prstClr val="white"/>
              </a:solidFill>
              <a:latin typeface="Arial" panose="020B0604020202020204" pitchFamily="34" charset="0"/>
              <a:ea typeface="+mn-ea"/>
              <a:cs typeface="Arial" panose="020B0604020202020204" pitchFamily="34" charset="0"/>
            </a:rPr>
            <a:t>Promote Quality Education across all classrooms and schools</a:t>
          </a:r>
          <a:endParaRPr lang="en-US" sz="1400" b="1" kern="1200" dirty="0">
            <a:solidFill>
              <a:prstClr val="white"/>
            </a:solidFill>
            <a:latin typeface="Arial" panose="020B0604020202020204" pitchFamily="34" charset="0"/>
            <a:ea typeface="+mn-ea"/>
            <a:cs typeface="Arial" panose="020B0604020202020204" pitchFamily="34" charset="0"/>
          </a:endParaRPr>
        </a:p>
        <a:p>
          <a:pPr marL="0" lvl="0" algn="ctr" defTabSz="800100">
            <a:lnSpc>
              <a:spcPct val="90000"/>
            </a:lnSpc>
            <a:spcBef>
              <a:spcPct val="0"/>
            </a:spcBef>
            <a:spcAft>
              <a:spcPct val="35000"/>
            </a:spcAft>
            <a:buNone/>
          </a:pPr>
          <a:endParaRPr lang="en-US" sz="1800" kern="1200" dirty="0"/>
        </a:p>
      </dgm:t>
    </dgm:pt>
    <dgm:pt modelId="{9F917F3E-2C13-4714-B2BD-21EDFC496EF0}" type="parTrans" cxnId="{E2DE2DE9-A7DD-46B3-8798-208411FD1B19}">
      <dgm:prSet/>
      <dgm:spPr/>
      <dgm:t>
        <a:bodyPr/>
        <a:lstStyle/>
        <a:p>
          <a:endParaRPr lang="en-US"/>
        </a:p>
      </dgm:t>
    </dgm:pt>
    <dgm:pt modelId="{E112D950-8305-4CB9-9668-3DA6D6DDB4CB}" type="sibTrans" cxnId="{E2DE2DE9-A7DD-46B3-8798-208411FD1B19}">
      <dgm:prSet/>
      <dgm:spPr/>
      <dgm:t>
        <a:bodyPr/>
        <a:lstStyle/>
        <a:p>
          <a:endParaRPr lang="en-US"/>
        </a:p>
      </dgm:t>
    </dgm:pt>
    <dgm:pt modelId="{32518A9C-BB07-4E93-BA2D-F1D3ADF1C661}">
      <dgm:prSet phldrT="[Text]" custT="1"/>
      <dgm:spPr>
        <a:solidFill>
          <a:schemeClr val="tx1">
            <a:lumMod val="50000"/>
            <a:lumOff val="50000"/>
          </a:schemeClr>
        </a:solidFill>
      </dgm:spPr>
      <dgm:t>
        <a:bodyPr/>
        <a:lstStyle/>
        <a:p>
          <a:pPr marL="0" lvl="0" algn="ctr" defTabSz="889000">
            <a:lnSpc>
              <a:spcPct val="90000"/>
            </a:lnSpc>
            <a:spcBef>
              <a:spcPct val="0"/>
            </a:spcBef>
            <a:spcAft>
              <a:spcPct val="35000"/>
            </a:spcAft>
            <a:buNone/>
          </a:pPr>
          <a:endParaRPr lang="en-GB" sz="2000" b="1" kern="1200" dirty="0">
            <a:latin typeface="Arial" panose="020B0604020202020204" pitchFamily="34" charset="0"/>
            <a:cs typeface="Arial" panose="020B0604020202020204" pitchFamily="34" charset="0"/>
          </a:endParaRPr>
        </a:p>
        <a:p>
          <a:pPr marL="0" lvl="0" algn="ctr" defTabSz="889000">
            <a:lnSpc>
              <a:spcPct val="90000"/>
            </a:lnSpc>
            <a:spcBef>
              <a:spcPct val="0"/>
            </a:spcBef>
            <a:spcAft>
              <a:spcPct val="35000"/>
            </a:spcAft>
            <a:buNone/>
          </a:pPr>
          <a:r>
            <a:rPr lang="en-GB" sz="1400" b="1" kern="1200" dirty="0">
              <a:latin typeface="Arial" panose="020B0604020202020204" pitchFamily="34" charset="0"/>
              <a:cs typeface="Arial" panose="020B0604020202020204" pitchFamily="34" charset="0"/>
            </a:rPr>
            <a:t>STRATEGY</a:t>
          </a:r>
          <a:r>
            <a:rPr lang="en-GB" sz="1400" b="1" kern="1200" dirty="0">
              <a:solidFill>
                <a:prstClr val="white"/>
              </a:solidFill>
              <a:latin typeface="Arial" panose="020B0604020202020204" pitchFamily="34" charset="0"/>
              <a:ea typeface="+mn-ea"/>
              <a:cs typeface="Arial" panose="020B0604020202020204" pitchFamily="34" charset="0"/>
            </a:rPr>
            <a:t> 3  </a:t>
          </a:r>
        </a:p>
        <a:p>
          <a:pPr marL="0" lvl="0" algn="ctr" defTabSz="889000">
            <a:lnSpc>
              <a:spcPct val="90000"/>
            </a:lnSpc>
            <a:spcBef>
              <a:spcPct val="0"/>
            </a:spcBef>
            <a:spcAft>
              <a:spcPct val="35000"/>
            </a:spcAft>
            <a:buNone/>
          </a:pPr>
          <a:r>
            <a:rPr lang="en-GB" sz="1400" b="1" kern="1200" dirty="0">
              <a:solidFill>
                <a:prstClr val="white"/>
              </a:solidFill>
              <a:latin typeface="Arial" panose="020B0604020202020204" pitchFamily="34" charset="0"/>
              <a:ea typeface="+mn-ea"/>
              <a:cs typeface="Arial" panose="020B0604020202020204" pitchFamily="34" charset="0"/>
            </a:rPr>
            <a:t>Create safe schools that embody Social Cohesion, patriotism and non-violence</a:t>
          </a:r>
          <a:endParaRPr lang="en-US" sz="1400" b="1" kern="1200" dirty="0">
            <a:solidFill>
              <a:prstClr val="white"/>
            </a:solidFill>
            <a:latin typeface="Arial" panose="020B0604020202020204" pitchFamily="34" charset="0"/>
            <a:ea typeface="+mn-ea"/>
            <a:cs typeface="Arial" panose="020B0604020202020204" pitchFamily="34" charset="0"/>
          </a:endParaRPr>
        </a:p>
        <a:p>
          <a:pPr marL="0" lvl="0" algn="ctr" defTabSz="889000">
            <a:lnSpc>
              <a:spcPct val="90000"/>
            </a:lnSpc>
            <a:spcBef>
              <a:spcPct val="0"/>
            </a:spcBef>
            <a:spcAft>
              <a:spcPct val="35000"/>
            </a:spcAft>
            <a:buNone/>
          </a:pPr>
          <a:endParaRPr lang="en-US" sz="1800" kern="1200" dirty="0"/>
        </a:p>
      </dgm:t>
    </dgm:pt>
    <dgm:pt modelId="{348BE2C9-34A3-4175-B412-046EDB5884F0}" type="parTrans" cxnId="{767DCF60-3A57-46CC-B1D2-7C36F621B4A1}">
      <dgm:prSet/>
      <dgm:spPr/>
      <dgm:t>
        <a:bodyPr/>
        <a:lstStyle/>
        <a:p>
          <a:endParaRPr lang="en-US"/>
        </a:p>
      </dgm:t>
    </dgm:pt>
    <dgm:pt modelId="{80AD2755-9D6F-4086-9BDB-DAD53D7C8E34}" type="sibTrans" cxnId="{767DCF60-3A57-46CC-B1D2-7C36F621B4A1}">
      <dgm:prSet/>
      <dgm:spPr/>
      <dgm:t>
        <a:bodyPr/>
        <a:lstStyle/>
        <a:p>
          <a:endParaRPr lang="en-US"/>
        </a:p>
      </dgm:t>
    </dgm:pt>
    <dgm:pt modelId="{F01E1ED6-7FD3-4F39-9882-6A5ECA32F0B7}">
      <dgm:prSet phldrT="[Text]" custT="1"/>
      <dgm:spPr>
        <a:solidFill>
          <a:srgbClr val="0070C0"/>
        </a:solidFill>
      </dgm:spPr>
      <dgm:t>
        <a:bodyPr/>
        <a:lstStyle/>
        <a:p>
          <a:r>
            <a:rPr lang="en-GB" sz="1400" b="1" dirty="0">
              <a:latin typeface="Arial" panose="020B0604020202020204" pitchFamily="34" charset="0"/>
              <a:cs typeface="Arial" panose="020B0604020202020204" pitchFamily="34" charset="0"/>
            </a:rPr>
            <a:t>STRATEGY 4 </a:t>
          </a:r>
        </a:p>
        <a:p>
          <a:r>
            <a:rPr lang="en-GB" sz="1400" b="1" dirty="0">
              <a:latin typeface="Arial" panose="020B0604020202020204" pitchFamily="34" charset="0"/>
              <a:cs typeface="Arial" panose="020B0604020202020204" pitchFamily="34" charset="0"/>
            </a:rPr>
            <a:t> Change the Education Landscape to accelerate relevant and quality learning</a:t>
          </a:r>
        </a:p>
        <a:p>
          <a:endParaRPr lang="en-US" sz="1800" dirty="0"/>
        </a:p>
      </dgm:t>
    </dgm:pt>
    <dgm:pt modelId="{5ADB8FC2-4230-4F68-9BFB-EEB8D50FECAB}" type="parTrans" cxnId="{D63F0124-3EC5-4695-8774-18B64C30DCBF}">
      <dgm:prSet/>
      <dgm:spPr/>
      <dgm:t>
        <a:bodyPr/>
        <a:lstStyle/>
        <a:p>
          <a:endParaRPr lang="en-US"/>
        </a:p>
      </dgm:t>
    </dgm:pt>
    <dgm:pt modelId="{1C878109-6A30-45DD-B410-7D99DAF6823A}" type="sibTrans" cxnId="{D63F0124-3EC5-4695-8774-18B64C30DCBF}">
      <dgm:prSet/>
      <dgm:spPr/>
      <dgm:t>
        <a:bodyPr/>
        <a:lstStyle/>
        <a:p>
          <a:endParaRPr lang="en-US"/>
        </a:p>
      </dgm:t>
    </dgm:pt>
    <dgm:pt modelId="{F47EE73B-9222-403C-AC60-8926AE9D4AB7}">
      <dgm:prSet phldrT="[Text]" custT="1"/>
      <dgm:spPr>
        <a:solidFill>
          <a:schemeClr val="tx2">
            <a:lumMod val="75000"/>
          </a:schemeClr>
        </a:solidFill>
      </dgm:spPr>
      <dgm:t>
        <a:bodyPr/>
        <a:lstStyle/>
        <a:p>
          <a:r>
            <a:rPr lang="en-GB" sz="1400" b="1" dirty="0">
              <a:latin typeface="Arial" panose="020B0604020202020204" pitchFamily="34" charset="0"/>
              <a:cs typeface="Arial" panose="020B0604020202020204" pitchFamily="34" charset="0"/>
            </a:rPr>
            <a:t>STRATEGY</a:t>
          </a:r>
          <a:r>
            <a:rPr lang="en-US" sz="1400" b="1" dirty="0">
              <a:latin typeface="Arial" panose="020B0604020202020204" pitchFamily="34" charset="0"/>
              <a:cs typeface="Arial" panose="020B0604020202020204" pitchFamily="34" charset="0"/>
            </a:rPr>
            <a:t> 5</a:t>
          </a:r>
        </a:p>
        <a:p>
          <a:r>
            <a:rPr lang="en-GB" sz="1400" b="1" dirty="0">
              <a:latin typeface="Arial" panose="020B0604020202020204" pitchFamily="34" charset="0"/>
              <a:cs typeface="Arial" panose="020B0604020202020204" pitchFamily="34" charset="0"/>
            </a:rPr>
            <a:t>To address the needs of Gauteng Youth through development programmes &amp; increasing youth Employability</a:t>
          </a:r>
          <a:endParaRPr lang="en-US" sz="1400" b="1" dirty="0">
            <a:latin typeface="Arial" panose="020B0604020202020204" pitchFamily="34" charset="0"/>
            <a:cs typeface="Arial" panose="020B0604020202020204" pitchFamily="34" charset="0"/>
          </a:endParaRPr>
        </a:p>
      </dgm:t>
    </dgm:pt>
    <dgm:pt modelId="{71F7FC64-ABEE-4963-A0F1-AF565F764936}" type="parTrans" cxnId="{216196D5-D6F8-439A-92BC-FBDA2A87E1DE}">
      <dgm:prSet/>
      <dgm:spPr/>
      <dgm:t>
        <a:bodyPr/>
        <a:lstStyle/>
        <a:p>
          <a:endParaRPr lang="en-US"/>
        </a:p>
      </dgm:t>
    </dgm:pt>
    <dgm:pt modelId="{C5C6C6A4-68FF-4555-9808-8C13E4D968EE}" type="sibTrans" cxnId="{216196D5-D6F8-439A-92BC-FBDA2A87E1DE}">
      <dgm:prSet/>
      <dgm:spPr/>
      <dgm:t>
        <a:bodyPr/>
        <a:lstStyle/>
        <a:p>
          <a:endParaRPr lang="en-US"/>
        </a:p>
      </dgm:t>
    </dgm:pt>
    <dgm:pt modelId="{2F202715-2C23-449D-B370-456E7793544C}" type="pres">
      <dgm:prSet presAssocID="{1F91D30F-59B8-4B58-BB6B-5A66772BB3FB}" presName="diagram" presStyleCnt="0">
        <dgm:presLayoutVars>
          <dgm:dir/>
          <dgm:resizeHandles val="exact"/>
        </dgm:presLayoutVars>
      </dgm:prSet>
      <dgm:spPr/>
      <dgm:t>
        <a:bodyPr/>
        <a:lstStyle/>
        <a:p>
          <a:endParaRPr lang="en-US"/>
        </a:p>
      </dgm:t>
    </dgm:pt>
    <dgm:pt modelId="{5C8E2292-E0ED-44D9-B9DD-CF5960DD0ED2}" type="pres">
      <dgm:prSet presAssocID="{0ECA2C47-BC79-43A6-87FD-C0E9F7398553}" presName="node" presStyleLbl="node1" presStyleIdx="0" presStyleCnt="5" custScaleY="114864" custLinFactNeighborX="3767">
        <dgm:presLayoutVars>
          <dgm:bulletEnabled val="1"/>
        </dgm:presLayoutVars>
      </dgm:prSet>
      <dgm:spPr/>
      <dgm:t>
        <a:bodyPr/>
        <a:lstStyle/>
        <a:p>
          <a:endParaRPr lang="en-US"/>
        </a:p>
      </dgm:t>
    </dgm:pt>
    <dgm:pt modelId="{7D8530B7-BA42-4AD5-8AFD-9F5C4C53E976}" type="pres">
      <dgm:prSet presAssocID="{74C59B30-AA2E-4C60-99BB-0A61A5380C5C}" presName="sibTrans" presStyleCnt="0"/>
      <dgm:spPr/>
    </dgm:pt>
    <dgm:pt modelId="{3E787DE0-68A2-4851-AE6F-A0D511EB68C1}" type="pres">
      <dgm:prSet presAssocID="{12024016-A156-485E-85F8-B3546F991824}" presName="node" presStyleLbl="node1" presStyleIdx="1" presStyleCnt="5" custScaleY="116433">
        <dgm:presLayoutVars>
          <dgm:bulletEnabled val="1"/>
        </dgm:presLayoutVars>
      </dgm:prSet>
      <dgm:spPr/>
      <dgm:t>
        <a:bodyPr/>
        <a:lstStyle/>
        <a:p>
          <a:endParaRPr lang="en-US"/>
        </a:p>
      </dgm:t>
    </dgm:pt>
    <dgm:pt modelId="{81539891-389E-4B85-9346-F43C91DE442A}" type="pres">
      <dgm:prSet presAssocID="{E112D950-8305-4CB9-9668-3DA6D6DDB4CB}" presName="sibTrans" presStyleCnt="0"/>
      <dgm:spPr/>
    </dgm:pt>
    <dgm:pt modelId="{770FFFC4-4AAF-48EB-B015-83BC905DFD02}" type="pres">
      <dgm:prSet presAssocID="{32518A9C-BB07-4E93-BA2D-F1D3ADF1C661}" presName="node" presStyleLbl="node1" presStyleIdx="2" presStyleCnt="5" custScaleY="111725" custLinFactNeighborX="-4237">
        <dgm:presLayoutVars>
          <dgm:bulletEnabled val="1"/>
        </dgm:presLayoutVars>
      </dgm:prSet>
      <dgm:spPr/>
      <dgm:t>
        <a:bodyPr/>
        <a:lstStyle/>
        <a:p>
          <a:endParaRPr lang="en-US"/>
        </a:p>
      </dgm:t>
    </dgm:pt>
    <dgm:pt modelId="{02DFE108-81D7-4926-BE61-16F5D6928224}" type="pres">
      <dgm:prSet presAssocID="{80AD2755-9D6F-4086-9BDB-DAD53D7C8E34}" presName="sibTrans" presStyleCnt="0"/>
      <dgm:spPr/>
    </dgm:pt>
    <dgm:pt modelId="{648F105E-9F8C-4B14-B703-2BC4247532A2}" type="pres">
      <dgm:prSet presAssocID="{F01E1ED6-7FD3-4F39-9882-6A5ECA32F0B7}" presName="node" presStyleLbl="node1" presStyleIdx="3" presStyleCnt="5" custScaleX="121580" custScaleY="132162" custLinFactNeighborX="-7163" custLinFactNeighborY="-7847">
        <dgm:presLayoutVars>
          <dgm:bulletEnabled val="1"/>
        </dgm:presLayoutVars>
      </dgm:prSet>
      <dgm:spPr/>
      <dgm:t>
        <a:bodyPr/>
        <a:lstStyle/>
        <a:p>
          <a:endParaRPr lang="en-US"/>
        </a:p>
      </dgm:t>
    </dgm:pt>
    <dgm:pt modelId="{E6E2AED4-A815-40E0-81CD-D9B778CB2110}" type="pres">
      <dgm:prSet presAssocID="{1C878109-6A30-45DD-B410-7D99DAF6823A}" presName="sibTrans" presStyleCnt="0"/>
      <dgm:spPr/>
    </dgm:pt>
    <dgm:pt modelId="{7F948ADF-9953-448B-8BB4-507399FBEAB6}" type="pres">
      <dgm:prSet presAssocID="{F47EE73B-9222-403C-AC60-8926AE9D4AB7}" presName="node" presStyleLbl="node1" presStyleIdx="4" presStyleCnt="5" custScaleX="120635" custScaleY="132285" custLinFactNeighborX="-1412" custLinFactNeighborY="-6278">
        <dgm:presLayoutVars>
          <dgm:bulletEnabled val="1"/>
        </dgm:presLayoutVars>
      </dgm:prSet>
      <dgm:spPr/>
      <dgm:t>
        <a:bodyPr/>
        <a:lstStyle/>
        <a:p>
          <a:endParaRPr lang="en-US"/>
        </a:p>
      </dgm:t>
    </dgm:pt>
  </dgm:ptLst>
  <dgm:cxnLst>
    <dgm:cxn modelId="{1DA88B8C-1329-4D26-BCD4-4BA5FD143C8C}" type="presOf" srcId="{1F91D30F-59B8-4B58-BB6B-5A66772BB3FB}" destId="{2F202715-2C23-449D-B370-456E7793544C}" srcOrd="0" destOrd="0" presId="urn:microsoft.com/office/officeart/2005/8/layout/default#1"/>
    <dgm:cxn modelId="{17540CF6-1102-488B-99D0-D4666E0E8F66}" type="presOf" srcId="{0ECA2C47-BC79-43A6-87FD-C0E9F7398553}" destId="{5C8E2292-E0ED-44D9-B9DD-CF5960DD0ED2}" srcOrd="0" destOrd="0" presId="urn:microsoft.com/office/officeart/2005/8/layout/default#1"/>
    <dgm:cxn modelId="{E2DE2DE9-A7DD-46B3-8798-208411FD1B19}" srcId="{1F91D30F-59B8-4B58-BB6B-5A66772BB3FB}" destId="{12024016-A156-485E-85F8-B3546F991824}" srcOrd="1" destOrd="0" parTransId="{9F917F3E-2C13-4714-B2BD-21EDFC496EF0}" sibTransId="{E112D950-8305-4CB9-9668-3DA6D6DDB4CB}"/>
    <dgm:cxn modelId="{32C3A9A8-A0B9-48A0-81DA-34B06FF1AD92}" type="presOf" srcId="{32518A9C-BB07-4E93-BA2D-F1D3ADF1C661}" destId="{770FFFC4-4AAF-48EB-B015-83BC905DFD02}" srcOrd="0" destOrd="0" presId="urn:microsoft.com/office/officeart/2005/8/layout/default#1"/>
    <dgm:cxn modelId="{3132A317-CA48-45A9-BAAC-DED98CAAEB61}" type="presOf" srcId="{F01E1ED6-7FD3-4F39-9882-6A5ECA32F0B7}" destId="{648F105E-9F8C-4B14-B703-2BC4247532A2}" srcOrd="0" destOrd="0" presId="urn:microsoft.com/office/officeart/2005/8/layout/default#1"/>
    <dgm:cxn modelId="{BE2DC4BB-40E7-4A4C-8B41-DB8FDBDD0942}" srcId="{1F91D30F-59B8-4B58-BB6B-5A66772BB3FB}" destId="{0ECA2C47-BC79-43A6-87FD-C0E9F7398553}" srcOrd="0" destOrd="0" parTransId="{8CD294C5-A5E6-4854-B154-01797D8AFE25}" sibTransId="{74C59B30-AA2E-4C60-99BB-0A61A5380C5C}"/>
    <dgm:cxn modelId="{216196D5-D6F8-439A-92BC-FBDA2A87E1DE}" srcId="{1F91D30F-59B8-4B58-BB6B-5A66772BB3FB}" destId="{F47EE73B-9222-403C-AC60-8926AE9D4AB7}" srcOrd="4" destOrd="0" parTransId="{71F7FC64-ABEE-4963-A0F1-AF565F764936}" sibTransId="{C5C6C6A4-68FF-4555-9808-8C13E4D968EE}"/>
    <dgm:cxn modelId="{D63F0124-3EC5-4695-8774-18B64C30DCBF}" srcId="{1F91D30F-59B8-4B58-BB6B-5A66772BB3FB}" destId="{F01E1ED6-7FD3-4F39-9882-6A5ECA32F0B7}" srcOrd="3" destOrd="0" parTransId="{5ADB8FC2-4230-4F68-9BFB-EEB8D50FECAB}" sibTransId="{1C878109-6A30-45DD-B410-7D99DAF6823A}"/>
    <dgm:cxn modelId="{767DCF60-3A57-46CC-B1D2-7C36F621B4A1}" srcId="{1F91D30F-59B8-4B58-BB6B-5A66772BB3FB}" destId="{32518A9C-BB07-4E93-BA2D-F1D3ADF1C661}" srcOrd="2" destOrd="0" parTransId="{348BE2C9-34A3-4175-B412-046EDB5884F0}" sibTransId="{80AD2755-9D6F-4086-9BDB-DAD53D7C8E34}"/>
    <dgm:cxn modelId="{75CEC89A-6494-49E5-954C-AA4BE5E762F4}" type="presOf" srcId="{12024016-A156-485E-85F8-B3546F991824}" destId="{3E787DE0-68A2-4851-AE6F-A0D511EB68C1}" srcOrd="0" destOrd="0" presId="urn:microsoft.com/office/officeart/2005/8/layout/default#1"/>
    <dgm:cxn modelId="{9257F7BB-DDCE-440F-BFC3-15A439E724DA}" type="presOf" srcId="{F47EE73B-9222-403C-AC60-8926AE9D4AB7}" destId="{7F948ADF-9953-448B-8BB4-507399FBEAB6}" srcOrd="0" destOrd="0" presId="urn:microsoft.com/office/officeart/2005/8/layout/default#1"/>
    <dgm:cxn modelId="{2EF89A9C-E7E5-49C7-9EF0-15A945686BC9}" type="presParOf" srcId="{2F202715-2C23-449D-B370-456E7793544C}" destId="{5C8E2292-E0ED-44D9-B9DD-CF5960DD0ED2}" srcOrd="0" destOrd="0" presId="urn:microsoft.com/office/officeart/2005/8/layout/default#1"/>
    <dgm:cxn modelId="{E91DC156-0D1F-44F1-A873-E79FCED3368C}" type="presParOf" srcId="{2F202715-2C23-449D-B370-456E7793544C}" destId="{7D8530B7-BA42-4AD5-8AFD-9F5C4C53E976}" srcOrd="1" destOrd="0" presId="urn:microsoft.com/office/officeart/2005/8/layout/default#1"/>
    <dgm:cxn modelId="{C1D725F3-302F-410E-8DD9-33291348FCBE}" type="presParOf" srcId="{2F202715-2C23-449D-B370-456E7793544C}" destId="{3E787DE0-68A2-4851-AE6F-A0D511EB68C1}" srcOrd="2" destOrd="0" presId="urn:microsoft.com/office/officeart/2005/8/layout/default#1"/>
    <dgm:cxn modelId="{CA647EBB-9964-47CF-8C89-A9A542FF55CD}" type="presParOf" srcId="{2F202715-2C23-449D-B370-456E7793544C}" destId="{81539891-389E-4B85-9346-F43C91DE442A}" srcOrd="3" destOrd="0" presId="urn:microsoft.com/office/officeart/2005/8/layout/default#1"/>
    <dgm:cxn modelId="{9B5E7EE2-2CB4-4D2A-BE02-E25AB007D9DA}" type="presParOf" srcId="{2F202715-2C23-449D-B370-456E7793544C}" destId="{770FFFC4-4AAF-48EB-B015-83BC905DFD02}" srcOrd="4" destOrd="0" presId="urn:microsoft.com/office/officeart/2005/8/layout/default#1"/>
    <dgm:cxn modelId="{B9EED0F7-5FF6-4BC2-9F7F-01AF2DD37638}" type="presParOf" srcId="{2F202715-2C23-449D-B370-456E7793544C}" destId="{02DFE108-81D7-4926-BE61-16F5D6928224}" srcOrd="5" destOrd="0" presId="urn:microsoft.com/office/officeart/2005/8/layout/default#1"/>
    <dgm:cxn modelId="{6FD9FA12-70A7-4A3C-AF2D-E66934C3DD12}" type="presParOf" srcId="{2F202715-2C23-449D-B370-456E7793544C}" destId="{648F105E-9F8C-4B14-B703-2BC4247532A2}" srcOrd="6" destOrd="0" presId="urn:microsoft.com/office/officeart/2005/8/layout/default#1"/>
    <dgm:cxn modelId="{6DAF48E3-8D1F-4BE1-934B-DCA63DFB1CAF}" type="presParOf" srcId="{2F202715-2C23-449D-B370-456E7793544C}" destId="{E6E2AED4-A815-40E0-81CD-D9B778CB2110}" srcOrd="7" destOrd="0" presId="urn:microsoft.com/office/officeart/2005/8/layout/default#1"/>
    <dgm:cxn modelId="{4AC27D5A-AF5C-44BB-B3E2-B97EA8E569CD}" type="presParOf" srcId="{2F202715-2C23-449D-B370-456E7793544C}" destId="{7F948ADF-9953-448B-8BB4-507399FBEAB6}" srcOrd="8" destOrd="0" presId="urn:microsoft.com/office/officeart/2005/8/layout/default#1"/>
  </dgm:cxnLst>
  <dgm:bg>
    <a:solidFill>
      <a:schemeClr val="bg2"/>
    </a:solidFill>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2946443" cy="498446"/>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sz="quarter" idx="1"/>
          </p:nvPr>
        </p:nvSpPr>
        <p:spPr>
          <a:xfrm>
            <a:off x="3849665" y="1"/>
            <a:ext cx="2946443" cy="498446"/>
          </a:xfrm>
          <a:prstGeom prst="rect">
            <a:avLst/>
          </a:prstGeom>
        </p:spPr>
        <p:txBody>
          <a:bodyPr vert="horz" lIns="91440" tIns="45720" rIns="91440" bIns="45720" rtlCol="0"/>
          <a:lstStyle>
            <a:lvl1pPr algn="r">
              <a:defRPr sz="1200"/>
            </a:lvl1pPr>
          </a:lstStyle>
          <a:p>
            <a:fld id="{A464CAD4-54C3-40BD-97E7-56B8CAEBEEB4}" type="datetimeFigureOut">
              <a:rPr lang="en-ZA" smtClean="0"/>
              <a:pPr/>
              <a:t>2023/04/25</a:t>
            </a:fld>
            <a:endParaRPr lang="en-ZA"/>
          </a:p>
        </p:txBody>
      </p:sp>
      <p:sp>
        <p:nvSpPr>
          <p:cNvPr id="4" name="Footer Placeholder 3"/>
          <p:cNvSpPr>
            <a:spLocks noGrp="1"/>
          </p:cNvSpPr>
          <p:nvPr>
            <p:ph type="ftr" sz="quarter" idx="2"/>
          </p:nvPr>
        </p:nvSpPr>
        <p:spPr>
          <a:xfrm>
            <a:off x="2" y="9429780"/>
            <a:ext cx="2946443" cy="498446"/>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p:cNvSpPr>
            <a:spLocks noGrp="1"/>
          </p:cNvSpPr>
          <p:nvPr>
            <p:ph type="sldNum" sz="quarter" idx="3"/>
          </p:nvPr>
        </p:nvSpPr>
        <p:spPr>
          <a:xfrm>
            <a:off x="3849665" y="9429780"/>
            <a:ext cx="2946443" cy="498446"/>
          </a:xfrm>
          <a:prstGeom prst="rect">
            <a:avLst/>
          </a:prstGeom>
        </p:spPr>
        <p:txBody>
          <a:bodyPr vert="horz" lIns="91440" tIns="45720" rIns="91440" bIns="45720" rtlCol="0" anchor="b"/>
          <a:lstStyle>
            <a:lvl1pPr algn="r">
              <a:defRPr sz="1200"/>
            </a:lvl1pPr>
          </a:lstStyle>
          <a:p>
            <a:fld id="{6AFF0E1C-CB1B-4D13-BEDD-839606B600B5}" type="slidenum">
              <a:rPr lang="en-ZA" smtClean="0"/>
              <a:pPr/>
              <a:t>‹#›</a:t>
            </a:fld>
            <a:endParaRPr lang="en-ZA"/>
          </a:p>
        </p:txBody>
      </p:sp>
    </p:spTree>
    <p:extLst>
      <p:ext uri="{BB962C8B-B14F-4D97-AF65-F5344CB8AC3E}">
        <p14:creationId xmlns:p14="http://schemas.microsoft.com/office/powerpoint/2010/main" xmlns="" val="31126118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2945659" cy="49813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5" y="2"/>
            <a:ext cx="2945659" cy="498136"/>
          </a:xfrm>
          <a:prstGeom prst="rect">
            <a:avLst/>
          </a:prstGeom>
        </p:spPr>
        <p:txBody>
          <a:bodyPr vert="horz" lIns="91440" tIns="45720" rIns="91440" bIns="45720" rtlCol="0"/>
          <a:lstStyle>
            <a:lvl1pPr algn="r">
              <a:defRPr sz="1200"/>
            </a:lvl1pPr>
          </a:lstStyle>
          <a:p>
            <a:fld id="{ED43CC75-DF66-FA45-9965-DEEDA5EDB3B5}" type="datetimeFigureOut">
              <a:rPr lang="en-US" smtClean="0"/>
              <a:pPr/>
              <a:t>4/25/2023</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9430093"/>
            <a:ext cx="2945659" cy="49813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5" y="9430093"/>
            <a:ext cx="2945659" cy="498135"/>
          </a:xfrm>
          <a:prstGeom prst="rect">
            <a:avLst/>
          </a:prstGeom>
        </p:spPr>
        <p:txBody>
          <a:bodyPr vert="horz" lIns="91440" tIns="45720" rIns="91440" bIns="45720" rtlCol="0" anchor="b"/>
          <a:lstStyle>
            <a:lvl1pPr algn="r">
              <a:defRPr sz="1200"/>
            </a:lvl1pPr>
          </a:lstStyle>
          <a:p>
            <a:fld id="{11970791-6C15-154D-AEEB-02EE0555115E}" type="slidenum">
              <a:rPr lang="en-US" smtClean="0"/>
              <a:pPr/>
              <a:t>‹#›</a:t>
            </a:fld>
            <a:endParaRPr lang="en-US"/>
          </a:p>
        </p:txBody>
      </p:sp>
    </p:spTree>
    <p:extLst>
      <p:ext uri="{BB962C8B-B14F-4D97-AF65-F5344CB8AC3E}">
        <p14:creationId xmlns:p14="http://schemas.microsoft.com/office/powerpoint/2010/main" xmlns="" val="37046385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11970791-6C15-154D-AEEB-02EE0555115E}" type="slidenum">
              <a:rPr lang="en-US" smtClean="0"/>
              <a:pPr/>
              <a:t>2</a:t>
            </a:fld>
            <a:endParaRPr lang="en-US"/>
          </a:p>
        </p:txBody>
      </p:sp>
    </p:spTree>
    <p:extLst>
      <p:ext uri="{BB962C8B-B14F-4D97-AF65-F5344CB8AC3E}">
        <p14:creationId xmlns:p14="http://schemas.microsoft.com/office/powerpoint/2010/main" xmlns="" val="10013613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1970791-6C15-154D-AEEB-02EE0555115E}" type="slidenum">
              <a:rPr lang="en-US" smtClean="0"/>
              <a:pPr/>
              <a:t>55</a:t>
            </a:fld>
            <a:endParaRPr lang="en-US"/>
          </a:p>
        </p:txBody>
      </p:sp>
    </p:spTree>
    <p:extLst>
      <p:ext uri="{BB962C8B-B14F-4D97-AF65-F5344CB8AC3E}">
        <p14:creationId xmlns:p14="http://schemas.microsoft.com/office/powerpoint/2010/main" xmlns="" val="26664124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1970791-6C15-154D-AEEB-02EE0555115E}" type="slidenum">
              <a:rPr lang="en-US" smtClean="0"/>
              <a:pPr/>
              <a:t>56</a:t>
            </a:fld>
            <a:endParaRPr lang="en-US"/>
          </a:p>
        </p:txBody>
      </p:sp>
    </p:spTree>
    <p:extLst>
      <p:ext uri="{BB962C8B-B14F-4D97-AF65-F5344CB8AC3E}">
        <p14:creationId xmlns:p14="http://schemas.microsoft.com/office/powerpoint/2010/main" xmlns="" val="12187553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1970791-6C15-154D-AEEB-02EE0555115E}" type="slidenum">
              <a:rPr lang="en-US" smtClean="0"/>
              <a:pPr/>
              <a:t>64</a:t>
            </a:fld>
            <a:endParaRPr lang="en-US"/>
          </a:p>
        </p:txBody>
      </p:sp>
    </p:spTree>
    <p:extLst>
      <p:ext uri="{BB962C8B-B14F-4D97-AF65-F5344CB8AC3E}">
        <p14:creationId xmlns:p14="http://schemas.microsoft.com/office/powerpoint/2010/main" xmlns="" val="27426767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1970791-6C15-154D-AEEB-02EE0555115E}" type="slidenum">
              <a:rPr lang="en-US" smtClean="0"/>
              <a:pPr/>
              <a:t>72</a:t>
            </a:fld>
            <a:endParaRPr lang="en-US"/>
          </a:p>
        </p:txBody>
      </p:sp>
    </p:spTree>
    <p:extLst>
      <p:ext uri="{BB962C8B-B14F-4D97-AF65-F5344CB8AC3E}">
        <p14:creationId xmlns:p14="http://schemas.microsoft.com/office/powerpoint/2010/main" xmlns="" val="15541843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11970791-6C15-154D-AEEB-02EE0555115E}" type="slidenum">
              <a:rPr lang="en-US" smtClean="0"/>
              <a:pPr/>
              <a:t>15</a:t>
            </a:fld>
            <a:endParaRPr lang="en-US"/>
          </a:p>
        </p:txBody>
      </p:sp>
    </p:spTree>
    <p:extLst>
      <p:ext uri="{BB962C8B-B14F-4D97-AF65-F5344CB8AC3E}">
        <p14:creationId xmlns:p14="http://schemas.microsoft.com/office/powerpoint/2010/main" xmlns="" val="9481624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57bb228ac9_0_51:notes"/>
          <p:cNvSpPr>
            <a:spLocks noGrp="1" noRot="1" noChangeAspect="1"/>
          </p:cNvSpPr>
          <p:nvPr>
            <p:ph type="sldImg" idx="2"/>
          </p:nvPr>
        </p:nvSpPr>
        <p:spPr>
          <a:xfrm>
            <a:off x="684213" y="642938"/>
            <a:ext cx="5705475" cy="32099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57bb228ac9_0_51:notes"/>
          <p:cNvSpPr txBox="1">
            <a:spLocks noGrp="1"/>
          </p:cNvSpPr>
          <p:nvPr>
            <p:ph type="body" idx="1"/>
          </p:nvPr>
        </p:nvSpPr>
        <p:spPr>
          <a:xfrm>
            <a:off x="707261" y="4068292"/>
            <a:ext cx="5658090" cy="3854169"/>
          </a:xfrm>
          <a:prstGeom prst="rect">
            <a:avLst/>
          </a:prstGeom>
        </p:spPr>
        <p:txBody>
          <a:bodyPr spcFirstLastPara="1" wrap="square" lIns="91414" tIns="91414" rIns="91414" bIns="91414" anchor="t" anchorCtr="0">
            <a:noAutofit/>
          </a:bodyPr>
          <a:lstStyle/>
          <a:p>
            <a:pPr marL="0" indent="0">
              <a:buNone/>
            </a:pPr>
            <a:endParaRPr dirty="0"/>
          </a:p>
        </p:txBody>
      </p:sp>
    </p:spTree>
    <p:extLst>
      <p:ext uri="{BB962C8B-B14F-4D97-AF65-F5344CB8AC3E}">
        <p14:creationId xmlns:p14="http://schemas.microsoft.com/office/powerpoint/2010/main" xmlns="" val="17205362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11970791-6C15-154D-AEEB-02EE0555115E}" type="slidenum">
              <a:rPr lang="en-US" smtClean="0"/>
              <a:pPr/>
              <a:t>31</a:t>
            </a:fld>
            <a:endParaRPr lang="en-US"/>
          </a:p>
        </p:txBody>
      </p:sp>
    </p:spTree>
    <p:extLst>
      <p:ext uri="{BB962C8B-B14F-4D97-AF65-F5344CB8AC3E}">
        <p14:creationId xmlns:p14="http://schemas.microsoft.com/office/powerpoint/2010/main" xmlns="" val="29119579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11970791-6C15-154D-AEEB-02EE0555115E}" type="slidenum">
              <a:rPr lang="en-US" smtClean="0"/>
              <a:pPr/>
              <a:t>32</a:t>
            </a:fld>
            <a:endParaRPr lang="en-US"/>
          </a:p>
        </p:txBody>
      </p:sp>
    </p:spTree>
    <p:extLst>
      <p:ext uri="{BB962C8B-B14F-4D97-AF65-F5344CB8AC3E}">
        <p14:creationId xmlns:p14="http://schemas.microsoft.com/office/powerpoint/2010/main" xmlns="" val="24423927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970791-6C15-154D-AEEB-02EE0555115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21138498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970791-6C15-154D-AEEB-02EE0555115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40306874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970791-6C15-154D-AEEB-02EE0555115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27169055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1970791-6C15-154D-AEEB-02EE0555115E}" type="slidenum">
              <a:rPr lang="en-US" smtClean="0"/>
              <a:pPr/>
              <a:t>40</a:t>
            </a:fld>
            <a:endParaRPr lang="en-US"/>
          </a:p>
        </p:txBody>
      </p:sp>
    </p:spTree>
    <p:extLst>
      <p:ext uri="{BB962C8B-B14F-4D97-AF65-F5344CB8AC3E}">
        <p14:creationId xmlns:p14="http://schemas.microsoft.com/office/powerpoint/2010/main" xmlns="" val="30132950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53637C1-0809-7247-99D9-8195A8917FC1}"/>
              </a:ext>
            </a:extLst>
          </p:cNvPr>
          <p:cNvSpPr>
            <a:spLocks noGrp="1"/>
          </p:cNvSpPr>
          <p:nvPr>
            <p:ph type="title"/>
          </p:nvPr>
        </p:nvSpPr>
        <p:spPr>
          <a:xfrm>
            <a:off x="1334529" y="1103724"/>
            <a:ext cx="10585327" cy="398505"/>
          </a:xfrm>
        </p:spPr>
        <p:txBody>
          <a:bodyPr>
            <a:noAutofit/>
          </a:bodyPr>
          <a:lstStyle>
            <a:lvl1pPr algn="l">
              <a:defRPr sz="2800" b="1" i="0" baseline="0">
                <a:solidFill>
                  <a:schemeClr val="bg1"/>
                </a:solidFill>
              </a:defRPr>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xmlns="" id="{2F5CA25E-CF18-C245-9BB5-8E40FBF338D7}"/>
              </a:ext>
            </a:extLst>
          </p:cNvPr>
          <p:cNvSpPr>
            <a:spLocks noGrp="1"/>
          </p:cNvSpPr>
          <p:nvPr>
            <p:ph idx="1" hasCustomPrompt="1"/>
          </p:nvPr>
        </p:nvSpPr>
        <p:spPr>
          <a:xfrm>
            <a:off x="1334530" y="1616532"/>
            <a:ext cx="10585327" cy="4560435"/>
          </a:xfrm>
        </p:spPr>
        <p:txBody>
          <a:bodyPr>
            <a:normAutofit/>
          </a:bodyPr>
          <a:lstStyle>
            <a:lvl1pPr marL="342900" indent="-342900" algn="l">
              <a:buFont typeface="Arial" panose="020B0604020202020204" pitchFamily="34" charset="0"/>
              <a:buChar char="•"/>
              <a:defRPr sz="2400" baseline="0">
                <a:solidFill>
                  <a:schemeClr val="tx1"/>
                </a:solidFill>
              </a:defRPr>
            </a:lvl1pPr>
            <a:lvl2pPr>
              <a:defRPr/>
            </a:lvl2pPr>
            <a:lvl3pPr>
              <a:defRPr/>
            </a:lvl3pPr>
            <a:lvl4pPr>
              <a:defRPr/>
            </a:lvl4pPr>
            <a:lvl5pP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xmlns="" val="39144011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8F89B92-D15F-F846-9A17-DA33854A824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2C22327D-15F7-F746-B6FD-01B133D203A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3B6969B6-A827-5A42-9331-51177918341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EB7B8126-C255-2140-9B43-85BC443A1D66}"/>
              </a:ext>
            </a:extLst>
          </p:cNvPr>
          <p:cNvSpPr>
            <a:spLocks noGrp="1"/>
          </p:cNvSpPr>
          <p:nvPr>
            <p:ph type="dt" sz="half" idx="10"/>
          </p:nvPr>
        </p:nvSpPr>
        <p:spPr/>
        <p:txBody>
          <a:bodyPr/>
          <a:lstStyle/>
          <a:p>
            <a:fld id="{F7A9E54D-545E-EF49-BBA9-0C3178E725F2}" type="datetimeFigureOut">
              <a:rPr lang="en-US" smtClean="0"/>
              <a:pPr/>
              <a:t>4/25/2023</a:t>
            </a:fld>
            <a:endParaRPr lang="en-US"/>
          </a:p>
        </p:txBody>
      </p:sp>
      <p:sp>
        <p:nvSpPr>
          <p:cNvPr id="6" name="Footer Placeholder 5">
            <a:extLst>
              <a:ext uri="{FF2B5EF4-FFF2-40B4-BE49-F238E27FC236}">
                <a16:creationId xmlns:a16="http://schemas.microsoft.com/office/drawing/2014/main" xmlns="" id="{C5F354A8-9840-CE48-B386-D2DA6D4F48B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84D3C94B-1CC0-8548-8B80-9F55C9A45B68}"/>
              </a:ext>
            </a:extLst>
          </p:cNvPr>
          <p:cNvSpPr>
            <a:spLocks noGrp="1"/>
          </p:cNvSpPr>
          <p:nvPr>
            <p:ph type="sldNum" sz="quarter" idx="12"/>
          </p:nvPr>
        </p:nvSpPr>
        <p:spPr/>
        <p:txBody>
          <a:bodyPr/>
          <a:lstStyle/>
          <a:p>
            <a:fld id="{EA6B8D2D-F85C-4648-B88B-DCE93837ED40}" type="slidenum">
              <a:rPr lang="en-US" smtClean="0"/>
              <a:pPr/>
              <a:t>‹#›</a:t>
            </a:fld>
            <a:endParaRPr lang="en-US"/>
          </a:p>
        </p:txBody>
      </p:sp>
    </p:spTree>
    <p:extLst>
      <p:ext uri="{BB962C8B-B14F-4D97-AF65-F5344CB8AC3E}">
        <p14:creationId xmlns:p14="http://schemas.microsoft.com/office/powerpoint/2010/main" xmlns="" val="12246489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69661AC-238F-FB4E-8540-C10A06D0C17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647E0514-220F-3F43-BC77-E55956F94E3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10B3AD53-C140-0D4A-88F5-19039B8D1B5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B8764479-678C-5D43-B008-AEAA05C30ED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222EF8F8-B367-5041-964A-6C003B8FFEC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CB2773F2-1EC4-2646-928C-F1DA518C7FC9}"/>
              </a:ext>
            </a:extLst>
          </p:cNvPr>
          <p:cNvSpPr>
            <a:spLocks noGrp="1"/>
          </p:cNvSpPr>
          <p:nvPr>
            <p:ph type="dt" sz="half" idx="10"/>
          </p:nvPr>
        </p:nvSpPr>
        <p:spPr/>
        <p:txBody>
          <a:bodyPr/>
          <a:lstStyle/>
          <a:p>
            <a:fld id="{F7A9E54D-545E-EF49-BBA9-0C3178E725F2}" type="datetimeFigureOut">
              <a:rPr lang="en-US" smtClean="0"/>
              <a:pPr/>
              <a:t>4/25/2023</a:t>
            </a:fld>
            <a:endParaRPr lang="en-US"/>
          </a:p>
        </p:txBody>
      </p:sp>
      <p:sp>
        <p:nvSpPr>
          <p:cNvPr id="8" name="Footer Placeholder 7">
            <a:extLst>
              <a:ext uri="{FF2B5EF4-FFF2-40B4-BE49-F238E27FC236}">
                <a16:creationId xmlns:a16="http://schemas.microsoft.com/office/drawing/2014/main" xmlns="" id="{ABB16E4F-433E-0E40-B116-3CB5647DE0C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092B55E3-350D-F140-A58B-DD9E7B4FD1BD}"/>
              </a:ext>
            </a:extLst>
          </p:cNvPr>
          <p:cNvSpPr>
            <a:spLocks noGrp="1"/>
          </p:cNvSpPr>
          <p:nvPr>
            <p:ph type="sldNum" sz="quarter" idx="12"/>
          </p:nvPr>
        </p:nvSpPr>
        <p:spPr/>
        <p:txBody>
          <a:bodyPr/>
          <a:lstStyle/>
          <a:p>
            <a:fld id="{EA6B8D2D-F85C-4648-B88B-DCE93837ED40}" type="slidenum">
              <a:rPr lang="en-US" smtClean="0"/>
              <a:pPr/>
              <a:t>‹#›</a:t>
            </a:fld>
            <a:endParaRPr lang="en-US"/>
          </a:p>
        </p:txBody>
      </p:sp>
    </p:spTree>
    <p:extLst>
      <p:ext uri="{BB962C8B-B14F-4D97-AF65-F5344CB8AC3E}">
        <p14:creationId xmlns:p14="http://schemas.microsoft.com/office/powerpoint/2010/main" xmlns="" val="4232381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299B35F-4EDC-AA41-BC1E-3E842C4031E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C1CDBFE9-A665-C84D-88A4-E59D2933581C}"/>
              </a:ext>
            </a:extLst>
          </p:cNvPr>
          <p:cNvSpPr>
            <a:spLocks noGrp="1"/>
          </p:cNvSpPr>
          <p:nvPr>
            <p:ph type="dt" sz="half" idx="10"/>
          </p:nvPr>
        </p:nvSpPr>
        <p:spPr/>
        <p:txBody>
          <a:bodyPr/>
          <a:lstStyle/>
          <a:p>
            <a:fld id="{F7A9E54D-545E-EF49-BBA9-0C3178E725F2}" type="datetimeFigureOut">
              <a:rPr lang="en-US" smtClean="0"/>
              <a:pPr/>
              <a:t>4/25/2023</a:t>
            </a:fld>
            <a:endParaRPr lang="en-US"/>
          </a:p>
        </p:txBody>
      </p:sp>
      <p:sp>
        <p:nvSpPr>
          <p:cNvPr id="4" name="Footer Placeholder 3">
            <a:extLst>
              <a:ext uri="{FF2B5EF4-FFF2-40B4-BE49-F238E27FC236}">
                <a16:creationId xmlns:a16="http://schemas.microsoft.com/office/drawing/2014/main" xmlns="" id="{C3F9700E-01E0-A34D-9698-EF251B8CD5D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B5EFC064-C8B4-C84D-B36A-87750AD7CBAE}"/>
              </a:ext>
            </a:extLst>
          </p:cNvPr>
          <p:cNvSpPr>
            <a:spLocks noGrp="1"/>
          </p:cNvSpPr>
          <p:nvPr>
            <p:ph type="sldNum" sz="quarter" idx="12"/>
          </p:nvPr>
        </p:nvSpPr>
        <p:spPr/>
        <p:txBody>
          <a:bodyPr/>
          <a:lstStyle/>
          <a:p>
            <a:fld id="{EA6B8D2D-F85C-4648-B88B-DCE93837ED40}" type="slidenum">
              <a:rPr lang="en-US" smtClean="0"/>
              <a:pPr/>
              <a:t>‹#›</a:t>
            </a:fld>
            <a:endParaRPr lang="en-US"/>
          </a:p>
        </p:txBody>
      </p:sp>
    </p:spTree>
    <p:extLst>
      <p:ext uri="{BB962C8B-B14F-4D97-AF65-F5344CB8AC3E}">
        <p14:creationId xmlns:p14="http://schemas.microsoft.com/office/powerpoint/2010/main" xmlns="" val="5805624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CD265DC4-328B-BB41-92DB-C422BFA25D16}"/>
              </a:ext>
            </a:extLst>
          </p:cNvPr>
          <p:cNvSpPr>
            <a:spLocks noGrp="1"/>
          </p:cNvSpPr>
          <p:nvPr>
            <p:ph type="dt" sz="half" idx="10"/>
          </p:nvPr>
        </p:nvSpPr>
        <p:spPr/>
        <p:txBody>
          <a:bodyPr/>
          <a:lstStyle/>
          <a:p>
            <a:fld id="{F7A9E54D-545E-EF49-BBA9-0C3178E725F2}" type="datetimeFigureOut">
              <a:rPr lang="en-US" smtClean="0"/>
              <a:pPr/>
              <a:t>4/25/2023</a:t>
            </a:fld>
            <a:endParaRPr lang="en-US"/>
          </a:p>
        </p:txBody>
      </p:sp>
      <p:sp>
        <p:nvSpPr>
          <p:cNvPr id="3" name="Footer Placeholder 2">
            <a:extLst>
              <a:ext uri="{FF2B5EF4-FFF2-40B4-BE49-F238E27FC236}">
                <a16:creationId xmlns:a16="http://schemas.microsoft.com/office/drawing/2014/main" xmlns="" id="{B54DE0D9-D24A-1745-907C-1A5A5E56DBC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20BBD05C-E756-5840-929B-880F6C016139}"/>
              </a:ext>
            </a:extLst>
          </p:cNvPr>
          <p:cNvSpPr>
            <a:spLocks noGrp="1"/>
          </p:cNvSpPr>
          <p:nvPr>
            <p:ph type="sldNum" sz="quarter" idx="12"/>
          </p:nvPr>
        </p:nvSpPr>
        <p:spPr/>
        <p:txBody>
          <a:bodyPr/>
          <a:lstStyle/>
          <a:p>
            <a:fld id="{EA6B8D2D-F85C-4648-B88B-DCE93837ED40}" type="slidenum">
              <a:rPr lang="en-US" smtClean="0"/>
              <a:pPr/>
              <a:t>‹#›</a:t>
            </a:fld>
            <a:endParaRPr lang="en-US"/>
          </a:p>
        </p:txBody>
      </p:sp>
    </p:spTree>
    <p:extLst>
      <p:ext uri="{BB962C8B-B14F-4D97-AF65-F5344CB8AC3E}">
        <p14:creationId xmlns:p14="http://schemas.microsoft.com/office/powerpoint/2010/main" xmlns="" val="3796938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71FA799-071A-D14C-BB12-1B6F45F03E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852D74EB-8A1E-A34D-9462-71BC5D56F7B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0FC48A42-5501-D341-BBEF-C61FEAA1F2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FF852613-70A0-E74D-808E-843BE2C98D4A}"/>
              </a:ext>
            </a:extLst>
          </p:cNvPr>
          <p:cNvSpPr>
            <a:spLocks noGrp="1"/>
          </p:cNvSpPr>
          <p:nvPr>
            <p:ph type="dt" sz="half" idx="10"/>
          </p:nvPr>
        </p:nvSpPr>
        <p:spPr/>
        <p:txBody>
          <a:bodyPr/>
          <a:lstStyle/>
          <a:p>
            <a:fld id="{F7A9E54D-545E-EF49-BBA9-0C3178E725F2}" type="datetimeFigureOut">
              <a:rPr lang="en-US" smtClean="0"/>
              <a:pPr/>
              <a:t>4/25/2023</a:t>
            </a:fld>
            <a:endParaRPr lang="en-US"/>
          </a:p>
        </p:txBody>
      </p:sp>
      <p:sp>
        <p:nvSpPr>
          <p:cNvPr id="6" name="Footer Placeholder 5">
            <a:extLst>
              <a:ext uri="{FF2B5EF4-FFF2-40B4-BE49-F238E27FC236}">
                <a16:creationId xmlns:a16="http://schemas.microsoft.com/office/drawing/2014/main" xmlns="" id="{CCB1F20B-E973-D647-A1D8-AC0293B292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FB2EC49C-1F29-E94D-9BA1-EB6974A02E06}"/>
              </a:ext>
            </a:extLst>
          </p:cNvPr>
          <p:cNvSpPr>
            <a:spLocks noGrp="1"/>
          </p:cNvSpPr>
          <p:nvPr>
            <p:ph type="sldNum" sz="quarter" idx="12"/>
          </p:nvPr>
        </p:nvSpPr>
        <p:spPr/>
        <p:txBody>
          <a:bodyPr/>
          <a:lstStyle/>
          <a:p>
            <a:fld id="{EA6B8D2D-F85C-4648-B88B-DCE93837ED40}" type="slidenum">
              <a:rPr lang="en-US" smtClean="0"/>
              <a:pPr/>
              <a:t>‹#›</a:t>
            </a:fld>
            <a:endParaRPr lang="en-US"/>
          </a:p>
        </p:txBody>
      </p:sp>
    </p:spTree>
    <p:extLst>
      <p:ext uri="{BB962C8B-B14F-4D97-AF65-F5344CB8AC3E}">
        <p14:creationId xmlns:p14="http://schemas.microsoft.com/office/powerpoint/2010/main" xmlns="" val="29764304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E5B2A29-00F7-D341-9440-8C5D8D14FA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3D47CFFC-28FE-C840-B66D-EFC9FF55373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029F66BE-7C73-4E42-93A5-D7D781702E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B0FF5E02-A93F-4448-A744-1E440C655930}"/>
              </a:ext>
            </a:extLst>
          </p:cNvPr>
          <p:cNvSpPr>
            <a:spLocks noGrp="1"/>
          </p:cNvSpPr>
          <p:nvPr>
            <p:ph type="dt" sz="half" idx="10"/>
          </p:nvPr>
        </p:nvSpPr>
        <p:spPr/>
        <p:txBody>
          <a:bodyPr/>
          <a:lstStyle/>
          <a:p>
            <a:fld id="{F7A9E54D-545E-EF49-BBA9-0C3178E725F2}" type="datetimeFigureOut">
              <a:rPr lang="en-US" smtClean="0"/>
              <a:pPr/>
              <a:t>4/25/2023</a:t>
            </a:fld>
            <a:endParaRPr lang="en-US"/>
          </a:p>
        </p:txBody>
      </p:sp>
      <p:sp>
        <p:nvSpPr>
          <p:cNvPr id="6" name="Footer Placeholder 5">
            <a:extLst>
              <a:ext uri="{FF2B5EF4-FFF2-40B4-BE49-F238E27FC236}">
                <a16:creationId xmlns:a16="http://schemas.microsoft.com/office/drawing/2014/main" xmlns="" id="{387ABEE7-7C98-7A40-BBA4-4111B83E43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61775572-9673-694F-A1E2-C6B57DDD3872}"/>
              </a:ext>
            </a:extLst>
          </p:cNvPr>
          <p:cNvSpPr>
            <a:spLocks noGrp="1"/>
          </p:cNvSpPr>
          <p:nvPr>
            <p:ph type="sldNum" sz="quarter" idx="12"/>
          </p:nvPr>
        </p:nvSpPr>
        <p:spPr/>
        <p:txBody>
          <a:bodyPr/>
          <a:lstStyle/>
          <a:p>
            <a:fld id="{EA6B8D2D-F85C-4648-B88B-DCE93837ED40}" type="slidenum">
              <a:rPr lang="en-US" smtClean="0"/>
              <a:pPr/>
              <a:t>‹#›</a:t>
            </a:fld>
            <a:endParaRPr lang="en-US"/>
          </a:p>
        </p:txBody>
      </p:sp>
    </p:spTree>
    <p:extLst>
      <p:ext uri="{BB962C8B-B14F-4D97-AF65-F5344CB8AC3E}">
        <p14:creationId xmlns:p14="http://schemas.microsoft.com/office/powerpoint/2010/main" xmlns="" val="26378260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7BB7BCD-65FE-B644-9866-E3C0D20DAE1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69761615-B9AC-9745-A82F-0990741C1E1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E91B843-32C8-3748-A7F7-2C2613C3BF4F}"/>
              </a:ext>
            </a:extLst>
          </p:cNvPr>
          <p:cNvSpPr>
            <a:spLocks noGrp="1"/>
          </p:cNvSpPr>
          <p:nvPr>
            <p:ph type="dt" sz="half" idx="10"/>
          </p:nvPr>
        </p:nvSpPr>
        <p:spPr/>
        <p:txBody>
          <a:bodyPr/>
          <a:lstStyle/>
          <a:p>
            <a:fld id="{F7A9E54D-545E-EF49-BBA9-0C3178E725F2}" type="datetimeFigureOut">
              <a:rPr lang="en-US" smtClean="0"/>
              <a:pPr/>
              <a:t>4/25/2023</a:t>
            </a:fld>
            <a:endParaRPr lang="en-US"/>
          </a:p>
        </p:txBody>
      </p:sp>
      <p:sp>
        <p:nvSpPr>
          <p:cNvPr id="5" name="Footer Placeholder 4">
            <a:extLst>
              <a:ext uri="{FF2B5EF4-FFF2-40B4-BE49-F238E27FC236}">
                <a16:creationId xmlns:a16="http://schemas.microsoft.com/office/drawing/2014/main" xmlns="" id="{621E7954-CE3D-9E45-B496-9F8DEDA397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F4826B9B-1458-6442-B626-E6566F46015D}"/>
              </a:ext>
            </a:extLst>
          </p:cNvPr>
          <p:cNvSpPr>
            <a:spLocks noGrp="1"/>
          </p:cNvSpPr>
          <p:nvPr>
            <p:ph type="sldNum" sz="quarter" idx="12"/>
          </p:nvPr>
        </p:nvSpPr>
        <p:spPr/>
        <p:txBody>
          <a:bodyPr/>
          <a:lstStyle/>
          <a:p>
            <a:fld id="{EA6B8D2D-F85C-4648-B88B-DCE93837ED40}" type="slidenum">
              <a:rPr lang="en-US" smtClean="0"/>
              <a:pPr/>
              <a:t>‹#›</a:t>
            </a:fld>
            <a:endParaRPr lang="en-US"/>
          </a:p>
        </p:txBody>
      </p:sp>
    </p:spTree>
    <p:extLst>
      <p:ext uri="{BB962C8B-B14F-4D97-AF65-F5344CB8AC3E}">
        <p14:creationId xmlns:p14="http://schemas.microsoft.com/office/powerpoint/2010/main" xmlns="" val="17559598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7C55E244-2D04-0D47-8E9E-B0B5C0CEAEC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63DCD195-D520-354E-9BA1-16F1EAD030E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089E798-C3FD-6447-BB92-14C1B369D353}"/>
              </a:ext>
            </a:extLst>
          </p:cNvPr>
          <p:cNvSpPr>
            <a:spLocks noGrp="1"/>
          </p:cNvSpPr>
          <p:nvPr>
            <p:ph type="dt" sz="half" idx="10"/>
          </p:nvPr>
        </p:nvSpPr>
        <p:spPr/>
        <p:txBody>
          <a:bodyPr/>
          <a:lstStyle/>
          <a:p>
            <a:fld id="{F7A9E54D-545E-EF49-BBA9-0C3178E725F2}" type="datetimeFigureOut">
              <a:rPr lang="en-US" smtClean="0"/>
              <a:pPr/>
              <a:t>4/25/2023</a:t>
            </a:fld>
            <a:endParaRPr lang="en-US"/>
          </a:p>
        </p:txBody>
      </p:sp>
      <p:sp>
        <p:nvSpPr>
          <p:cNvPr id="5" name="Footer Placeholder 4">
            <a:extLst>
              <a:ext uri="{FF2B5EF4-FFF2-40B4-BE49-F238E27FC236}">
                <a16:creationId xmlns:a16="http://schemas.microsoft.com/office/drawing/2014/main" xmlns="" id="{BD0F9CFA-37A5-834E-BE55-336D5B602A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4D9773C-52E9-AC48-B6C6-6D05803C4764}"/>
              </a:ext>
            </a:extLst>
          </p:cNvPr>
          <p:cNvSpPr>
            <a:spLocks noGrp="1"/>
          </p:cNvSpPr>
          <p:nvPr>
            <p:ph type="sldNum" sz="quarter" idx="12"/>
          </p:nvPr>
        </p:nvSpPr>
        <p:spPr/>
        <p:txBody>
          <a:bodyPr/>
          <a:lstStyle/>
          <a:p>
            <a:fld id="{EA6B8D2D-F85C-4648-B88B-DCE93837ED40}" type="slidenum">
              <a:rPr lang="en-US" smtClean="0"/>
              <a:pPr/>
              <a:t>‹#›</a:t>
            </a:fld>
            <a:endParaRPr lang="en-US"/>
          </a:p>
        </p:txBody>
      </p:sp>
    </p:spTree>
    <p:extLst>
      <p:ext uri="{BB962C8B-B14F-4D97-AF65-F5344CB8AC3E}">
        <p14:creationId xmlns:p14="http://schemas.microsoft.com/office/powerpoint/2010/main" xmlns="" val="33709605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53637C1-0809-7247-99D9-8195A8917FC1}"/>
              </a:ext>
            </a:extLst>
          </p:cNvPr>
          <p:cNvSpPr>
            <a:spLocks noGrp="1"/>
          </p:cNvSpPr>
          <p:nvPr>
            <p:ph type="title"/>
          </p:nvPr>
        </p:nvSpPr>
        <p:spPr>
          <a:xfrm>
            <a:off x="1334530" y="1087396"/>
            <a:ext cx="10585326" cy="414834"/>
          </a:xfrm>
        </p:spPr>
        <p:txBody>
          <a:bodyPr>
            <a:noAutofit/>
          </a:bodyPr>
          <a:lstStyle>
            <a:lvl1pPr algn="l">
              <a:defRPr sz="2800" b="1" i="0" baseline="0">
                <a:solidFill>
                  <a:schemeClr val="bg1"/>
                </a:solidFill>
              </a:defRPr>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xmlns="" id="{2F5CA25E-CF18-C245-9BB5-8E40FBF338D7}"/>
              </a:ext>
            </a:extLst>
          </p:cNvPr>
          <p:cNvSpPr>
            <a:spLocks noGrp="1"/>
          </p:cNvSpPr>
          <p:nvPr>
            <p:ph idx="1" hasCustomPrompt="1"/>
          </p:nvPr>
        </p:nvSpPr>
        <p:spPr>
          <a:xfrm>
            <a:off x="1334529" y="1567547"/>
            <a:ext cx="10585327" cy="4838018"/>
          </a:xfrm>
        </p:spPr>
        <p:txBody>
          <a:bodyPr>
            <a:normAutofit/>
          </a:bodyPr>
          <a:lstStyle>
            <a:lvl1pPr marL="342900" indent="-342900" algn="l">
              <a:buFont typeface="Arial" panose="020B0604020202020204" pitchFamily="34" charset="0"/>
              <a:buChar char="•"/>
              <a:defRPr sz="2400" baseline="0">
                <a:solidFill>
                  <a:schemeClr val="tx1"/>
                </a:solidFill>
              </a:defRPr>
            </a:lvl1pPr>
          </a:lstStyle>
          <a:p>
            <a:pPr lvl="0"/>
            <a:r>
              <a:rPr lang="en-GB" dirty="0"/>
              <a:t>Click to edit Master text styles</a:t>
            </a:r>
          </a:p>
          <a:p>
            <a:pPr lvl="1"/>
            <a:endParaRPr lang="en-GB" dirty="0"/>
          </a:p>
        </p:txBody>
      </p:sp>
    </p:spTree>
    <p:extLst>
      <p:ext uri="{BB962C8B-B14F-4D97-AF65-F5344CB8AC3E}">
        <p14:creationId xmlns:p14="http://schemas.microsoft.com/office/powerpoint/2010/main" xmlns="" val="4314950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xmlns="" id="{422650CF-D129-0944-B1B7-9BD9CBDEA9B6}"/>
              </a:ext>
            </a:extLst>
          </p:cNvPr>
          <p:cNvSpPr>
            <a:spLocks noGrp="1"/>
          </p:cNvSpPr>
          <p:nvPr>
            <p:ph type="subTitle" idx="1"/>
          </p:nvPr>
        </p:nvSpPr>
        <p:spPr>
          <a:xfrm>
            <a:off x="1334530" y="1649186"/>
            <a:ext cx="10585326" cy="4735285"/>
          </a:xfrm>
        </p:spPr>
        <p:txBody>
          <a:bodyPr anchor="ctr">
            <a:normAutofit/>
          </a:bodyPr>
          <a:lstStyle>
            <a:lvl1pPr marL="0" indent="0" algn="ctr">
              <a:buNone/>
              <a:defRPr sz="32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4" name="Title 1">
            <a:extLst>
              <a:ext uri="{FF2B5EF4-FFF2-40B4-BE49-F238E27FC236}">
                <a16:creationId xmlns:a16="http://schemas.microsoft.com/office/drawing/2014/main" xmlns="" id="{40F3B1C3-F287-9C46-B95D-4950349E7A54}"/>
              </a:ext>
            </a:extLst>
          </p:cNvPr>
          <p:cNvSpPr>
            <a:spLocks noGrp="1"/>
          </p:cNvSpPr>
          <p:nvPr>
            <p:ph type="title"/>
          </p:nvPr>
        </p:nvSpPr>
        <p:spPr>
          <a:xfrm>
            <a:off x="1334530" y="1087396"/>
            <a:ext cx="10585326" cy="414834"/>
          </a:xfrm>
        </p:spPr>
        <p:txBody>
          <a:bodyPr>
            <a:noAutofit/>
          </a:bodyPr>
          <a:lstStyle>
            <a:lvl1pPr algn="l">
              <a:defRPr sz="2800" b="1" i="0" baseline="0">
                <a:solidFill>
                  <a:schemeClr val="bg1"/>
                </a:solidFill>
              </a:defRPr>
            </a:lvl1pPr>
          </a:lstStyle>
          <a:p>
            <a:r>
              <a:rPr lang="en-GB" dirty="0"/>
              <a:t>Click to edit Master title style</a:t>
            </a:r>
            <a:endParaRPr lang="en-US" dirty="0"/>
          </a:p>
        </p:txBody>
      </p:sp>
    </p:spTree>
    <p:extLst>
      <p:ext uri="{BB962C8B-B14F-4D97-AF65-F5344CB8AC3E}">
        <p14:creationId xmlns:p14="http://schemas.microsoft.com/office/powerpoint/2010/main" xmlns="" val="2983769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8"/>
        <p:cNvGrpSpPr/>
        <p:nvPr/>
      </p:nvGrpSpPr>
      <p:grpSpPr>
        <a:xfrm>
          <a:off x="0" y="0"/>
          <a:ext cx="0" cy="0"/>
          <a:chOff x="0" y="0"/>
          <a:chExt cx="0" cy="0"/>
        </a:xfrm>
      </p:grpSpPr>
      <p:sp>
        <p:nvSpPr>
          <p:cNvPr id="39" name="Google Shape;39;p6"/>
          <p:cNvSpPr txBox="1">
            <a:spLocks noGrp="1"/>
          </p:cNvSpPr>
          <p:nvPr>
            <p:ph type="title"/>
          </p:nvPr>
        </p:nvSpPr>
        <p:spPr>
          <a:xfrm>
            <a:off x="1342907" y="914759"/>
            <a:ext cx="1068487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6"/>
          <p:cNvSpPr txBox="1">
            <a:spLocks noGrp="1"/>
          </p:cNvSpPr>
          <p:nvPr>
            <p:ph type="body" idx="1"/>
          </p:nvPr>
        </p:nvSpPr>
        <p:spPr>
          <a:xfrm>
            <a:off x="1342906" y="1600200"/>
            <a:ext cx="5113313" cy="4525963"/>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1" name="Google Shape;41;p6"/>
          <p:cNvSpPr txBox="1">
            <a:spLocks noGrp="1"/>
          </p:cNvSpPr>
          <p:nvPr>
            <p:ph type="body" idx="2"/>
          </p:nvPr>
        </p:nvSpPr>
        <p:spPr>
          <a:xfrm>
            <a:off x="6797425" y="1600200"/>
            <a:ext cx="5230360" cy="4525963"/>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2" name="Google Shape;42;p6"/>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800" b="0" i="0" u="none" strike="noStrike" kern="0" cap="none" spc="0" normalizeH="0" baseline="0" noProof="0" dirty="0">
              <a:ln>
                <a:noFill/>
              </a:ln>
              <a:solidFill>
                <a:srgbClr val="000000"/>
              </a:solidFill>
              <a:effectLst/>
              <a:uLnTx/>
              <a:uFillTx/>
              <a:latin typeface="Calibri"/>
              <a:cs typeface="Calibri"/>
              <a:sym typeface="Calibri"/>
            </a:endParaRPr>
          </a:p>
        </p:txBody>
      </p:sp>
      <p:sp>
        <p:nvSpPr>
          <p:cNvPr id="43" name="Google Shape;43;p6"/>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800" b="0" i="0" u="none" strike="noStrike" kern="0" cap="none" spc="0" normalizeH="0" baseline="0" noProof="0" dirty="0">
              <a:ln>
                <a:noFill/>
              </a:ln>
              <a:solidFill>
                <a:srgbClr val="000000"/>
              </a:solidFill>
              <a:effectLst/>
              <a:uLnTx/>
              <a:uFillTx/>
              <a:latin typeface="Calibri"/>
              <a:cs typeface="Calibri"/>
              <a:sym typeface="Calibri"/>
            </a:endParaRPr>
          </a:p>
        </p:txBody>
      </p:sp>
      <p:sp>
        <p:nvSpPr>
          <p:cNvPr id="44" name="Google Shape;44;p6"/>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ZA" sz="1800" b="0" i="0" u="none" strike="noStrike" kern="0" cap="none" spc="0" normalizeH="0" baseline="0" noProof="0">
                <a:ln>
                  <a:noFill/>
                </a:ln>
                <a:solidFill>
                  <a:srgbClr val="000000"/>
                </a:solidFill>
                <a:effectLst/>
                <a:uLnTx/>
                <a:uFillTx/>
                <a:latin typeface="Calibri"/>
                <a:cs typeface="Calibri"/>
                <a:sym typeface="Calibri"/>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800" b="0" i="0" u="none" strike="noStrike" kern="0" cap="none" spc="0" normalizeH="0" baseline="0" noProof="0" dirty="0">
              <a:ln>
                <a:noFill/>
              </a:ln>
              <a:solidFill>
                <a:srgbClr val="000000"/>
              </a:solidFill>
              <a:effectLst/>
              <a:uLnTx/>
              <a:uFillTx/>
              <a:latin typeface="Calibri"/>
              <a:cs typeface="Calibri"/>
              <a:sym typeface="Calibri"/>
            </a:endParaRPr>
          </a:p>
        </p:txBody>
      </p:sp>
    </p:spTree>
    <p:extLst>
      <p:ext uri="{BB962C8B-B14F-4D97-AF65-F5344CB8AC3E}">
        <p14:creationId xmlns:p14="http://schemas.microsoft.com/office/powerpoint/2010/main" xmlns="" val="1166068463"/>
      </p:ext>
    </p:extLst>
  </p:cSld>
  <p:clrMapOvr>
    <a:masterClrMapping/>
  </p:clrMapOvr>
  <mc:AlternateContent xmlns:mc="http://schemas.openxmlformats.org/markup-compatibility/2006">
    <mc:Choice xmlns:p14="http://schemas.microsoft.com/office/powerpoint/2010/main" xmlns="" Requires="p14">
      <p:transition spd="slow" p14:dur="1500">
        <p:fade thruBlk="1"/>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5"/>
        <p:cNvGrpSpPr/>
        <p:nvPr/>
      </p:nvGrpSpPr>
      <p:grpSpPr>
        <a:xfrm>
          <a:off x="0" y="0"/>
          <a:ext cx="0" cy="0"/>
          <a:chOff x="0" y="0"/>
          <a:chExt cx="0" cy="0"/>
        </a:xfrm>
      </p:grpSpPr>
      <p:sp>
        <p:nvSpPr>
          <p:cNvPr id="46" name="Google Shape;46;p7"/>
          <p:cNvSpPr txBox="1">
            <a:spLocks noGrp="1"/>
          </p:cNvSpPr>
          <p:nvPr>
            <p:ph type="title"/>
          </p:nvPr>
        </p:nvSpPr>
        <p:spPr>
          <a:xfrm>
            <a:off x="1342907" y="924791"/>
            <a:ext cx="1068487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FFFFFF"/>
              </a:buClr>
              <a:buSzPts val="25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7"/>
          <p:cNvSpPr txBox="1">
            <a:spLocks noGrp="1"/>
          </p:cNvSpPr>
          <p:nvPr>
            <p:ph type="body" idx="1"/>
          </p:nvPr>
        </p:nvSpPr>
        <p:spPr>
          <a:xfrm>
            <a:off x="1342906" y="1724891"/>
            <a:ext cx="5154876" cy="449984"/>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chemeClr val="dk1"/>
              </a:buClr>
              <a:buSzPts val="2000"/>
              <a:buNone/>
              <a:defRPr sz="20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8" name="Google Shape;48;p7"/>
          <p:cNvSpPr txBox="1">
            <a:spLocks noGrp="1"/>
          </p:cNvSpPr>
          <p:nvPr>
            <p:ph type="body" idx="2"/>
          </p:nvPr>
        </p:nvSpPr>
        <p:spPr>
          <a:xfrm>
            <a:off x="1342906" y="2174875"/>
            <a:ext cx="5154876"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9" name="Google Shape;49;p7"/>
          <p:cNvSpPr txBox="1">
            <a:spLocks noGrp="1"/>
          </p:cNvSpPr>
          <p:nvPr>
            <p:ph type="body" idx="3"/>
          </p:nvPr>
        </p:nvSpPr>
        <p:spPr>
          <a:xfrm>
            <a:off x="6705600" y="1724890"/>
            <a:ext cx="5310832" cy="449985"/>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chemeClr val="dk1"/>
              </a:buClr>
              <a:buSzPts val="2000"/>
              <a:buNone/>
              <a:defRPr sz="20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50" name="Google Shape;50;p7"/>
          <p:cNvSpPr txBox="1">
            <a:spLocks noGrp="1"/>
          </p:cNvSpPr>
          <p:nvPr>
            <p:ph type="body" idx="4"/>
          </p:nvPr>
        </p:nvSpPr>
        <p:spPr>
          <a:xfrm>
            <a:off x="6705600" y="2174875"/>
            <a:ext cx="5310832"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1" name="Google Shape;51;p7"/>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52" name="Google Shape;52;p7"/>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53" name="Google Shape;53;p7"/>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ZA"/>
              <a:pPr marL="0" lvl="0" indent="0" algn="l" rtl="0">
                <a:spcBef>
                  <a:spcPts val="0"/>
                </a:spcBef>
                <a:spcAft>
                  <a:spcPts val="0"/>
                </a:spcAft>
                <a:buNone/>
              </a:pPr>
              <a:t>‹#›</a:t>
            </a:fld>
            <a:endParaRPr dirty="0"/>
          </a:p>
        </p:txBody>
      </p:sp>
    </p:spTree>
    <p:extLst>
      <p:ext uri="{BB962C8B-B14F-4D97-AF65-F5344CB8AC3E}">
        <p14:creationId xmlns:p14="http://schemas.microsoft.com/office/powerpoint/2010/main" xmlns="" val="2301760470"/>
      </p:ext>
    </p:extLst>
  </p:cSld>
  <p:clrMapOvr>
    <a:masterClrMapping/>
  </p:clrMapOvr>
  <mc:AlternateContent xmlns:mc="http://schemas.openxmlformats.org/markup-compatibility/2006">
    <mc:Choice xmlns:p14="http://schemas.microsoft.com/office/powerpoint/2010/main" xmlns="" Requires="p14">
      <p:transition spd="slow" p14:dur="1500">
        <p:fade thruBlk="1"/>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E49442D-2CEB-4946-91F7-3616B0FF2A94}"/>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xmlns="" id="{B5E12E36-F821-5247-9102-395F981B2E8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xmlns="" id="{27D9607E-4065-8042-99D8-2B6B07BBCE53}"/>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xmlns="" id="{AAF4970A-787E-FB44-92C4-1440066E133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795C9213-DDA2-714B-A63F-3922E3B534DF}"/>
              </a:ext>
            </a:extLst>
          </p:cNvPr>
          <p:cNvSpPr>
            <a:spLocks noGrp="1"/>
          </p:cNvSpPr>
          <p:nvPr>
            <p:ph type="sldNum" sz="quarter" idx="12"/>
          </p:nvPr>
        </p:nvSpPr>
        <p:spPr/>
        <p:txBody>
          <a:bodyPr/>
          <a:lstStyle/>
          <a:p>
            <a:fld id="{6D9CA533-3693-BC4E-B664-1FEB9420C4F8}" type="slidenum">
              <a:rPr lang="en-GB" smtClean="0"/>
              <a:pPr/>
              <a:t>‹#›</a:t>
            </a:fld>
            <a:endParaRPr lang="en-GB"/>
          </a:p>
        </p:txBody>
      </p:sp>
    </p:spTree>
    <p:extLst>
      <p:ext uri="{BB962C8B-B14F-4D97-AF65-F5344CB8AC3E}">
        <p14:creationId xmlns:p14="http://schemas.microsoft.com/office/powerpoint/2010/main" xmlns="" val="32202797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E6BE02E-1FCF-4846-8C2C-0547A4D2EF8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A64DF0D6-80DE-FB40-890B-443DAC62650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6BE0EB34-9AB9-184B-AED9-37F9D7ACB034}"/>
              </a:ext>
            </a:extLst>
          </p:cNvPr>
          <p:cNvSpPr>
            <a:spLocks noGrp="1"/>
          </p:cNvSpPr>
          <p:nvPr>
            <p:ph type="dt" sz="half" idx="10"/>
          </p:nvPr>
        </p:nvSpPr>
        <p:spPr/>
        <p:txBody>
          <a:bodyPr/>
          <a:lstStyle/>
          <a:p>
            <a:fld id="{F7A9E54D-545E-EF49-BBA9-0C3178E725F2}" type="datetimeFigureOut">
              <a:rPr lang="en-US" smtClean="0"/>
              <a:pPr/>
              <a:t>4/25/2023</a:t>
            </a:fld>
            <a:endParaRPr lang="en-US"/>
          </a:p>
        </p:txBody>
      </p:sp>
      <p:sp>
        <p:nvSpPr>
          <p:cNvPr id="5" name="Footer Placeholder 4">
            <a:extLst>
              <a:ext uri="{FF2B5EF4-FFF2-40B4-BE49-F238E27FC236}">
                <a16:creationId xmlns:a16="http://schemas.microsoft.com/office/drawing/2014/main" xmlns="" id="{245B0FEB-0EF7-2F42-8F35-1003416195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8EDF0439-6847-FD40-9A59-BA41DB36AA16}"/>
              </a:ext>
            </a:extLst>
          </p:cNvPr>
          <p:cNvSpPr>
            <a:spLocks noGrp="1"/>
          </p:cNvSpPr>
          <p:nvPr>
            <p:ph type="sldNum" sz="quarter" idx="12"/>
          </p:nvPr>
        </p:nvSpPr>
        <p:spPr/>
        <p:txBody>
          <a:bodyPr/>
          <a:lstStyle/>
          <a:p>
            <a:fld id="{EA6B8D2D-F85C-4648-B88B-DCE93837ED40}" type="slidenum">
              <a:rPr lang="en-US" smtClean="0"/>
              <a:pPr/>
              <a:t>‹#›</a:t>
            </a:fld>
            <a:endParaRPr lang="en-US"/>
          </a:p>
        </p:txBody>
      </p:sp>
    </p:spTree>
    <p:extLst>
      <p:ext uri="{BB962C8B-B14F-4D97-AF65-F5344CB8AC3E}">
        <p14:creationId xmlns:p14="http://schemas.microsoft.com/office/powerpoint/2010/main" xmlns="" val="22774274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3F58EED-395D-4D43-BC7D-9BEBBA067DA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31328C12-966D-5045-9353-7ABD94B1A59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A32C55A-EC9D-1747-9D95-23CBE49BA96D}"/>
              </a:ext>
            </a:extLst>
          </p:cNvPr>
          <p:cNvSpPr>
            <a:spLocks noGrp="1"/>
          </p:cNvSpPr>
          <p:nvPr>
            <p:ph type="dt" sz="half" idx="10"/>
          </p:nvPr>
        </p:nvSpPr>
        <p:spPr/>
        <p:txBody>
          <a:bodyPr/>
          <a:lstStyle/>
          <a:p>
            <a:fld id="{F7A9E54D-545E-EF49-BBA9-0C3178E725F2}" type="datetimeFigureOut">
              <a:rPr lang="en-US" smtClean="0"/>
              <a:pPr/>
              <a:t>4/25/2023</a:t>
            </a:fld>
            <a:endParaRPr lang="en-US"/>
          </a:p>
        </p:txBody>
      </p:sp>
      <p:sp>
        <p:nvSpPr>
          <p:cNvPr id="5" name="Footer Placeholder 4">
            <a:extLst>
              <a:ext uri="{FF2B5EF4-FFF2-40B4-BE49-F238E27FC236}">
                <a16:creationId xmlns:a16="http://schemas.microsoft.com/office/drawing/2014/main" xmlns="" id="{DE9D9409-5C27-A849-8808-25915B0B9C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73CAFF2-4938-464E-BBFE-3F261D5611E5}"/>
              </a:ext>
            </a:extLst>
          </p:cNvPr>
          <p:cNvSpPr>
            <a:spLocks noGrp="1"/>
          </p:cNvSpPr>
          <p:nvPr>
            <p:ph type="sldNum" sz="quarter" idx="12"/>
          </p:nvPr>
        </p:nvSpPr>
        <p:spPr/>
        <p:txBody>
          <a:bodyPr/>
          <a:lstStyle/>
          <a:p>
            <a:fld id="{EA6B8D2D-F85C-4648-B88B-DCE93837ED40}" type="slidenum">
              <a:rPr lang="en-US" smtClean="0"/>
              <a:pPr/>
              <a:t>‹#›</a:t>
            </a:fld>
            <a:endParaRPr lang="en-US"/>
          </a:p>
        </p:txBody>
      </p:sp>
    </p:spTree>
    <p:extLst>
      <p:ext uri="{BB962C8B-B14F-4D97-AF65-F5344CB8AC3E}">
        <p14:creationId xmlns:p14="http://schemas.microsoft.com/office/powerpoint/2010/main" xmlns="" val="10422011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CCA3515-6FAF-1840-9817-62D81DBC74F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172005EE-EF2C-D546-BE9E-707D2BD4435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83D4058C-FD20-C14C-BA08-50542B27EC74}"/>
              </a:ext>
            </a:extLst>
          </p:cNvPr>
          <p:cNvSpPr>
            <a:spLocks noGrp="1"/>
          </p:cNvSpPr>
          <p:nvPr>
            <p:ph type="dt" sz="half" idx="10"/>
          </p:nvPr>
        </p:nvSpPr>
        <p:spPr/>
        <p:txBody>
          <a:bodyPr/>
          <a:lstStyle/>
          <a:p>
            <a:fld id="{F7A9E54D-545E-EF49-BBA9-0C3178E725F2}" type="datetimeFigureOut">
              <a:rPr lang="en-US" smtClean="0"/>
              <a:pPr/>
              <a:t>4/25/2023</a:t>
            </a:fld>
            <a:endParaRPr lang="en-US"/>
          </a:p>
        </p:txBody>
      </p:sp>
      <p:sp>
        <p:nvSpPr>
          <p:cNvPr id="5" name="Footer Placeholder 4">
            <a:extLst>
              <a:ext uri="{FF2B5EF4-FFF2-40B4-BE49-F238E27FC236}">
                <a16:creationId xmlns:a16="http://schemas.microsoft.com/office/drawing/2014/main" xmlns="" id="{97974B8E-6CE1-374E-90C4-3DE065D7F7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0C91FA0-B041-8747-A211-71EAB0A816A0}"/>
              </a:ext>
            </a:extLst>
          </p:cNvPr>
          <p:cNvSpPr>
            <a:spLocks noGrp="1"/>
          </p:cNvSpPr>
          <p:nvPr>
            <p:ph type="sldNum" sz="quarter" idx="12"/>
          </p:nvPr>
        </p:nvSpPr>
        <p:spPr/>
        <p:txBody>
          <a:bodyPr/>
          <a:lstStyle/>
          <a:p>
            <a:fld id="{EA6B8D2D-F85C-4648-B88B-DCE93837ED40}" type="slidenum">
              <a:rPr lang="en-US" smtClean="0"/>
              <a:pPr/>
              <a:t>‹#›</a:t>
            </a:fld>
            <a:endParaRPr lang="en-US"/>
          </a:p>
        </p:txBody>
      </p:sp>
    </p:spTree>
    <p:extLst>
      <p:ext uri="{BB962C8B-B14F-4D97-AF65-F5344CB8AC3E}">
        <p14:creationId xmlns:p14="http://schemas.microsoft.com/office/powerpoint/2010/main" xmlns="" val="20084632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12568D9F-41F6-584F-A60F-4D2955A2526A}"/>
              </a:ext>
            </a:extLst>
          </p:cNvPr>
          <p:cNvSpPr>
            <a:spLocks noGrp="1"/>
          </p:cNvSpPr>
          <p:nvPr>
            <p:ph type="title"/>
          </p:nvPr>
        </p:nvSpPr>
        <p:spPr>
          <a:xfrm>
            <a:off x="457201" y="365125"/>
            <a:ext cx="10896599" cy="2949575"/>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xmlns="" id="{18718335-4244-2140-8DCF-93F21CB29347}"/>
              </a:ext>
            </a:extLst>
          </p:cNvPr>
          <p:cNvSpPr>
            <a:spLocks noGrp="1"/>
          </p:cNvSpPr>
          <p:nvPr>
            <p:ph type="body" idx="1"/>
          </p:nvPr>
        </p:nvSpPr>
        <p:spPr>
          <a:xfrm>
            <a:off x="457201" y="3461657"/>
            <a:ext cx="10896599" cy="751114"/>
          </a:xfrm>
          <a:prstGeom prst="rect">
            <a:avLst/>
          </a:prstGeom>
        </p:spPr>
        <p:txBody>
          <a:bodyPr vert="horz" lIns="91440" tIns="45720" rIns="91440" bIns="45720" rtlCol="0">
            <a:normAutofit/>
          </a:bodyPr>
          <a:lstStyle/>
          <a:p>
            <a:pPr lvl="0"/>
            <a:endParaRPr lang="en-US" dirty="0"/>
          </a:p>
        </p:txBody>
      </p:sp>
    </p:spTree>
    <p:extLst>
      <p:ext uri="{BB962C8B-B14F-4D97-AF65-F5344CB8AC3E}">
        <p14:creationId xmlns:p14="http://schemas.microsoft.com/office/powerpoint/2010/main" xmlns="" val="1276255268"/>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49" r:id="rId3"/>
    <p:sldLayoutId id="2147483665" r:id="rId4"/>
    <p:sldLayoutId id="2147483666" r:id="rId5"/>
    <p:sldLayoutId id="2147483667" r:id="rId6"/>
  </p:sldLayoutIdLst>
  <p:txStyles>
    <p:titleStyle>
      <a:lvl1pPr algn="ctr" defTabSz="914400" rtl="0" eaLnBrk="1" latinLnBrk="0" hangingPunct="1">
        <a:lnSpc>
          <a:spcPct val="90000"/>
        </a:lnSpc>
        <a:spcBef>
          <a:spcPct val="0"/>
        </a:spcBef>
        <a:buNone/>
        <a:defRPr sz="4400" b="1" kern="1200">
          <a:solidFill>
            <a:schemeClr val="bg1"/>
          </a:solidFill>
          <a:latin typeface="+mj-lt"/>
          <a:ea typeface="+mj-ea"/>
          <a:cs typeface="+mj-cs"/>
        </a:defRPr>
      </a:lvl1pPr>
    </p:titleStyle>
    <p:bodyStyle>
      <a:lvl1pPr marL="0" indent="0" algn="ctr"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90FC2ADA-F53E-814C-90AD-21E8137EB24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AE6DD652-EEE7-F24B-9515-22B0CA5F549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F0CC879-60F1-DD45-8470-F42EFC88FDB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A9E54D-545E-EF49-BBA9-0C3178E725F2}" type="datetimeFigureOut">
              <a:rPr lang="en-US" smtClean="0"/>
              <a:pPr/>
              <a:t>4/25/2023</a:t>
            </a:fld>
            <a:endParaRPr lang="en-US"/>
          </a:p>
        </p:txBody>
      </p:sp>
      <p:sp>
        <p:nvSpPr>
          <p:cNvPr id="5" name="Footer Placeholder 4">
            <a:extLst>
              <a:ext uri="{FF2B5EF4-FFF2-40B4-BE49-F238E27FC236}">
                <a16:creationId xmlns:a16="http://schemas.microsoft.com/office/drawing/2014/main" xmlns="" id="{F517FE70-0FA2-BA43-9D62-1FB39BF8238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81704A89-C35B-5047-A53D-C55FEBB5C3F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6B8D2D-F85C-4648-B88B-DCE93837ED40}" type="slidenum">
              <a:rPr lang="en-US" smtClean="0"/>
              <a:pPr/>
              <a:t>‹#›</a:t>
            </a:fld>
            <a:endParaRPr lang="en-US"/>
          </a:p>
        </p:txBody>
      </p:sp>
    </p:spTree>
    <p:extLst>
      <p:ext uri="{BB962C8B-B14F-4D97-AF65-F5344CB8AC3E}">
        <p14:creationId xmlns:p14="http://schemas.microsoft.com/office/powerpoint/2010/main" xmlns="" val="2384817183"/>
      </p:ext>
    </p:extLst>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package" Target="../embeddings/Microsoft_Office_Excel_Worksheet8.xlsx"/><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package" Target="../embeddings/Microsoft_Office_Excel_Worksheet9.xlsx"/><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package" Target="../embeddings/Microsoft_Office_Excel_Worksheet10.xlsx"/><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package" Target="../embeddings/Microsoft_Office_Excel_Worksheet11.xlsx"/><Relationship Id="rId2" Type="http://schemas.openxmlformats.org/officeDocument/2006/relationships/slideLayout" Target="../slideLayouts/slideLayout2.xml"/><Relationship Id="rId1" Type="http://schemas.openxmlformats.org/officeDocument/2006/relationships/vmlDrawing" Target="../drawings/vmlDrawing4.v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3" Type="http://schemas.openxmlformats.org/officeDocument/2006/relationships/package" Target="../embeddings/Microsoft_Office_Excel_Worksheet12.xlsx"/><Relationship Id="rId2" Type="http://schemas.openxmlformats.org/officeDocument/2006/relationships/slideLayout" Target="../slideLayouts/slideLayout2.xml"/><Relationship Id="rId1" Type="http://schemas.openxmlformats.org/officeDocument/2006/relationships/vmlDrawing" Target="../drawings/vmlDrawing5.v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package" Target="../embeddings/Microsoft_Office_Excel_Worksheet13.xlsx"/><Relationship Id="rId2" Type="http://schemas.openxmlformats.org/officeDocument/2006/relationships/slideLayout" Target="../slideLayouts/slideLayout2.xml"/><Relationship Id="rId1" Type="http://schemas.openxmlformats.org/officeDocument/2006/relationships/vmlDrawing" Target="../drawings/vmlDrawing6.v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package" Target="../embeddings/Microsoft_Office_Excel_Worksheet14.xlsx"/><Relationship Id="rId2" Type="http://schemas.openxmlformats.org/officeDocument/2006/relationships/slideLayout" Target="../slideLayouts/slideLayout2.xml"/><Relationship Id="rId1" Type="http://schemas.openxmlformats.org/officeDocument/2006/relationships/vmlDrawing" Target="../drawings/vmlDrawing7.v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893C1C0-4C1F-B74B-80AF-40A02043A7A8}"/>
              </a:ext>
            </a:extLst>
          </p:cNvPr>
          <p:cNvSpPr>
            <a:spLocks noGrp="1"/>
          </p:cNvSpPr>
          <p:nvPr>
            <p:ph type="ctrTitle"/>
          </p:nvPr>
        </p:nvSpPr>
        <p:spPr>
          <a:xfrm>
            <a:off x="310102" y="788275"/>
            <a:ext cx="11630025" cy="4887311"/>
          </a:xfrm>
        </p:spPr>
        <p:txBody>
          <a:bodyPr>
            <a:noAutofit/>
          </a:bodyPr>
          <a:lstStyle/>
          <a:p>
            <a:pPr lvl="0" algn="ctr" defTabSz="456576">
              <a:lnSpc>
                <a:spcPct val="100000"/>
              </a:lnSpc>
              <a:spcBef>
                <a:spcPct val="20000"/>
              </a:spcBef>
              <a:defRPr/>
            </a:pPr>
            <a:r>
              <a:rPr lang="en-US" altLang="en-US" sz="3200" dirty="0">
                <a:solidFill>
                  <a:prstClr val="white"/>
                </a:solidFill>
                <a:latin typeface="Arial" panose="020B0604020202020204" pitchFamily="34" charset="0"/>
                <a:cs typeface="Arial" panose="020B0604020202020204" pitchFamily="34" charset="0"/>
              </a:rPr>
              <a:t/>
            </a:r>
            <a:br>
              <a:rPr lang="en-US" altLang="en-US" sz="3200" dirty="0">
                <a:solidFill>
                  <a:prstClr val="white"/>
                </a:solidFill>
                <a:latin typeface="Arial" panose="020B0604020202020204" pitchFamily="34" charset="0"/>
                <a:cs typeface="Arial" panose="020B0604020202020204" pitchFamily="34" charset="0"/>
              </a:rPr>
            </a:br>
            <a:r>
              <a:rPr lang="en-US" altLang="en-US" sz="3200" dirty="0">
                <a:solidFill>
                  <a:prstClr val="white"/>
                </a:solidFill>
                <a:latin typeface="Arial" panose="020B0604020202020204" pitchFamily="34" charset="0"/>
                <a:cs typeface="Arial" panose="020B0604020202020204" pitchFamily="34" charset="0"/>
              </a:rPr>
              <a:t/>
            </a:r>
            <a:br>
              <a:rPr lang="en-US" altLang="en-US" sz="3200" dirty="0">
                <a:solidFill>
                  <a:prstClr val="white"/>
                </a:solidFill>
                <a:latin typeface="Arial" panose="020B0604020202020204" pitchFamily="34" charset="0"/>
                <a:cs typeface="Arial" panose="020B0604020202020204" pitchFamily="34" charset="0"/>
              </a:rPr>
            </a:br>
            <a:r>
              <a:rPr lang="en-US" altLang="en-US" sz="3200" dirty="0">
                <a:solidFill>
                  <a:prstClr val="white"/>
                </a:solidFill>
                <a:latin typeface="Arial" panose="020B0604020202020204" pitchFamily="34" charset="0"/>
                <a:cs typeface="Arial" panose="020B0604020202020204" pitchFamily="34" charset="0"/>
              </a:rPr>
              <a:t/>
            </a:r>
            <a:br>
              <a:rPr lang="en-US" altLang="en-US" sz="3200" dirty="0">
                <a:solidFill>
                  <a:prstClr val="white"/>
                </a:solidFill>
                <a:latin typeface="Arial" panose="020B0604020202020204" pitchFamily="34" charset="0"/>
                <a:cs typeface="Arial" panose="020B0604020202020204" pitchFamily="34" charset="0"/>
              </a:rPr>
            </a:br>
            <a:r>
              <a:rPr lang="en-US" altLang="en-US" sz="3200" dirty="0">
                <a:solidFill>
                  <a:prstClr val="white"/>
                </a:solidFill>
                <a:latin typeface="Arial" panose="020B0604020202020204" pitchFamily="34" charset="0"/>
                <a:cs typeface="Arial" panose="020B0604020202020204" pitchFamily="34" charset="0"/>
              </a:rPr>
              <a:t/>
            </a:r>
            <a:br>
              <a:rPr lang="en-US" altLang="en-US" sz="3200" dirty="0">
                <a:solidFill>
                  <a:prstClr val="white"/>
                </a:solidFill>
                <a:latin typeface="Arial" panose="020B0604020202020204" pitchFamily="34" charset="0"/>
                <a:cs typeface="Arial" panose="020B0604020202020204" pitchFamily="34" charset="0"/>
              </a:rPr>
            </a:br>
            <a:r>
              <a:rPr lang="en-US" altLang="en-US" sz="3200" dirty="0">
                <a:solidFill>
                  <a:prstClr val="white"/>
                </a:solidFill>
                <a:latin typeface="Arial" panose="020B0604020202020204" pitchFamily="34" charset="0"/>
                <a:cs typeface="Arial" panose="020B0604020202020204" pitchFamily="34" charset="0"/>
              </a:rPr>
              <a:t/>
            </a:r>
            <a:br>
              <a:rPr lang="en-US" altLang="en-US" sz="3200" dirty="0">
                <a:solidFill>
                  <a:prstClr val="white"/>
                </a:solidFill>
                <a:latin typeface="Arial" panose="020B0604020202020204" pitchFamily="34" charset="0"/>
                <a:cs typeface="Arial" panose="020B0604020202020204" pitchFamily="34" charset="0"/>
              </a:rPr>
            </a:br>
            <a:r>
              <a:rPr lang="en-US" altLang="en-US" sz="3200" dirty="0">
                <a:solidFill>
                  <a:prstClr val="white"/>
                </a:solidFill>
                <a:latin typeface="Arial" panose="020B0604020202020204" pitchFamily="34" charset="0"/>
                <a:cs typeface="Arial" panose="020B0604020202020204" pitchFamily="34" charset="0"/>
              </a:rPr>
              <a:t/>
            </a:r>
            <a:br>
              <a:rPr lang="en-US" altLang="en-US" sz="3200" dirty="0">
                <a:solidFill>
                  <a:prstClr val="white"/>
                </a:solidFill>
                <a:latin typeface="Arial" panose="020B0604020202020204" pitchFamily="34" charset="0"/>
                <a:cs typeface="Arial" panose="020B0604020202020204" pitchFamily="34" charset="0"/>
              </a:rPr>
            </a:br>
            <a:r>
              <a:rPr lang="en-US" altLang="en-US" sz="3200" dirty="0">
                <a:solidFill>
                  <a:prstClr val="white"/>
                </a:solidFill>
                <a:latin typeface="Arial" panose="020B0604020202020204" pitchFamily="34" charset="0"/>
                <a:cs typeface="Arial" panose="020B0604020202020204" pitchFamily="34" charset="0"/>
              </a:rPr>
              <a:t/>
            </a:r>
            <a:br>
              <a:rPr lang="en-US" altLang="en-US" sz="3200" dirty="0">
                <a:solidFill>
                  <a:prstClr val="white"/>
                </a:solidFill>
                <a:latin typeface="Arial" panose="020B0604020202020204" pitchFamily="34" charset="0"/>
                <a:cs typeface="Arial" panose="020B0604020202020204" pitchFamily="34" charset="0"/>
              </a:rPr>
            </a:br>
            <a:r>
              <a:rPr lang="en-US" altLang="en-US" sz="3200" dirty="0">
                <a:solidFill>
                  <a:prstClr val="white"/>
                </a:solidFill>
                <a:latin typeface="Arial" panose="020B0604020202020204" pitchFamily="34" charset="0"/>
                <a:cs typeface="Arial" panose="020B0604020202020204" pitchFamily="34" charset="0"/>
              </a:rPr>
              <a:t/>
            </a:r>
            <a:br>
              <a:rPr lang="en-US" altLang="en-US" sz="3200" dirty="0">
                <a:solidFill>
                  <a:prstClr val="white"/>
                </a:solidFill>
                <a:latin typeface="Arial" panose="020B0604020202020204" pitchFamily="34" charset="0"/>
                <a:cs typeface="Arial" panose="020B0604020202020204" pitchFamily="34" charset="0"/>
              </a:rPr>
            </a:br>
            <a:r>
              <a:rPr lang="en-US" altLang="en-US" sz="3200" dirty="0">
                <a:solidFill>
                  <a:prstClr val="white"/>
                </a:solidFill>
                <a:latin typeface="Arial" panose="020B0604020202020204" pitchFamily="34" charset="0"/>
                <a:cs typeface="Arial" panose="020B0604020202020204" pitchFamily="34" charset="0"/>
              </a:rPr>
              <a:t>2023/24 Annual Performance Plan and Budgets</a:t>
            </a:r>
            <a:br>
              <a:rPr lang="en-US" altLang="en-US" sz="3200" dirty="0">
                <a:solidFill>
                  <a:prstClr val="white"/>
                </a:solidFill>
                <a:latin typeface="Arial" panose="020B0604020202020204" pitchFamily="34" charset="0"/>
                <a:cs typeface="Arial" panose="020B0604020202020204" pitchFamily="34" charset="0"/>
              </a:rPr>
            </a:br>
            <a:r>
              <a:rPr lang="en-US" altLang="en-US" sz="3200" dirty="0">
                <a:solidFill>
                  <a:prstClr val="white"/>
                </a:solidFill>
                <a:latin typeface="Arial" panose="020B0604020202020204" pitchFamily="34" charset="0"/>
                <a:cs typeface="Arial" panose="020B0604020202020204" pitchFamily="34" charset="0"/>
              </a:rPr>
              <a:t/>
            </a:r>
            <a:br>
              <a:rPr lang="en-US" altLang="en-US" sz="3200" dirty="0">
                <a:solidFill>
                  <a:prstClr val="white"/>
                </a:solidFill>
                <a:latin typeface="Arial" panose="020B0604020202020204" pitchFamily="34" charset="0"/>
                <a:cs typeface="Arial" panose="020B0604020202020204" pitchFamily="34" charset="0"/>
              </a:rPr>
            </a:br>
            <a:r>
              <a:rPr lang="en-US" altLang="en-US" sz="3200" dirty="0">
                <a:solidFill>
                  <a:prstClr val="white"/>
                </a:solidFill>
                <a:latin typeface="Arial" panose="020B0604020202020204" pitchFamily="34" charset="0"/>
                <a:cs typeface="Arial" panose="020B0604020202020204" pitchFamily="34" charset="0"/>
              </a:rPr>
              <a:t/>
            </a:r>
            <a:br>
              <a:rPr lang="en-US" altLang="en-US" sz="3200" dirty="0">
                <a:solidFill>
                  <a:prstClr val="white"/>
                </a:solidFill>
                <a:latin typeface="Arial" panose="020B0604020202020204" pitchFamily="34" charset="0"/>
                <a:cs typeface="Arial" panose="020B0604020202020204" pitchFamily="34" charset="0"/>
              </a:rPr>
            </a:br>
            <a:r>
              <a:rPr lang="en-US" altLang="en-US" sz="3200" dirty="0">
                <a:solidFill>
                  <a:prstClr val="white"/>
                </a:solidFill>
                <a:latin typeface="Arial" panose="020B0604020202020204" pitchFamily="34" charset="0"/>
                <a:cs typeface="Arial" panose="020B0604020202020204" pitchFamily="34" charset="0"/>
              </a:rPr>
              <a:t/>
            </a:r>
            <a:br>
              <a:rPr lang="en-US" altLang="en-US" sz="3200" dirty="0">
                <a:solidFill>
                  <a:prstClr val="white"/>
                </a:solidFill>
                <a:latin typeface="Arial" panose="020B0604020202020204" pitchFamily="34" charset="0"/>
                <a:cs typeface="Arial" panose="020B0604020202020204" pitchFamily="34" charset="0"/>
              </a:rPr>
            </a:br>
            <a:r>
              <a:rPr lang="en-US" altLang="en-US" sz="2400" dirty="0">
                <a:solidFill>
                  <a:srgbClr val="FFFF00"/>
                </a:solidFill>
                <a:latin typeface="Arial" panose="020B0604020202020204" pitchFamily="34" charset="0"/>
                <a:cs typeface="Arial" panose="020B0604020202020204" pitchFamily="34" charset="0"/>
              </a:rPr>
              <a:t>Presentation to </a:t>
            </a:r>
            <a:br>
              <a:rPr lang="en-US" altLang="en-US" sz="2400" dirty="0">
                <a:solidFill>
                  <a:srgbClr val="FFFF00"/>
                </a:solidFill>
                <a:latin typeface="Arial" panose="020B0604020202020204" pitchFamily="34" charset="0"/>
                <a:cs typeface="Arial" panose="020B0604020202020204" pitchFamily="34" charset="0"/>
              </a:rPr>
            </a:br>
            <a:r>
              <a:rPr lang="en-US" altLang="en-US" sz="2400" dirty="0">
                <a:solidFill>
                  <a:srgbClr val="FFFF00"/>
                </a:solidFill>
                <a:latin typeface="Arial" panose="020B0604020202020204" pitchFamily="34" charset="0"/>
                <a:cs typeface="Arial" panose="020B0604020202020204" pitchFamily="34" charset="0"/>
              </a:rPr>
              <a:t>Select Committee on Education &amp; Technology, Sport, Arts and Culture </a:t>
            </a:r>
            <a:r>
              <a:rPr lang="en-US" altLang="en-US" sz="2000" dirty="0">
                <a:solidFill>
                  <a:prstClr val="white"/>
                </a:solidFill>
                <a:latin typeface="Arial" panose="020B0604020202020204" pitchFamily="34" charset="0"/>
                <a:cs typeface="Arial" panose="020B0604020202020204" pitchFamily="34" charset="0"/>
              </a:rPr>
              <a:t/>
            </a:r>
            <a:br>
              <a:rPr lang="en-US" altLang="en-US" sz="2000" dirty="0">
                <a:solidFill>
                  <a:prstClr val="white"/>
                </a:solidFill>
                <a:latin typeface="Arial" panose="020B0604020202020204" pitchFamily="34" charset="0"/>
                <a:cs typeface="Arial" panose="020B0604020202020204" pitchFamily="34" charset="0"/>
              </a:rPr>
            </a:br>
            <a:r>
              <a:rPr lang="en-US" altLang="en-US" sz="2000" dirty="0">
                <a:solidFill>
                  <a:prstClr val="white"/>
                </a:solidFill>
                <a:latin typeface="Arial" panose="020B0604020202020204" pitchFamily="34" charset="0"/>
                <a:cs typeface="Arial" panose="020B0604020202020204" pitchFamily="34" charset="0"/>
              </a:rPr>
              <a:t/>
            </a:r>
            <a:br>
              <a:rPr lang="en-US" altLang="en-US" sz="2000" dirty="0">
                <a:solidFill>
                  <a:prstClr val="white"/>
                </a:solidFill>
                <a:latin typeface="Arial" panose="020B0604020202020204" pitchFamily="34" charset="0"/>
                <a:cs typeface="Arial" panose="020B0604020202020204" pitchFamily="34" charset="0"/>
              </a:rPr>
            </a:br>
            <a:r>
              <a:rPr lang="en-US" altLang="en-US" sz="2400" dirty="0">
                <a:solidFill>
                  <a:prstClr val="white"/>
                </a:solidFill>
                <a:latin typeface="Arial" panose="020B0604020202020204" pitchFamily="34" charset="0"/>
                <a:cs typeface="Arial" panose="020B0604020202020204" pitchFamily="34" charset="0"/>
              </a:rPr>
              <a:t>19 April 2023</a:t>
            </a:r>
            <a:r>
              <a:rPr lang="en-US" altLang="en-US" sz="3200" dirty="0">
                <a:solidFill>
                  <a:prstClr val="white"/>
                </a:solidFill>
                <a:latin typeface="Arial" panose="020B0604020202020204" pitchFamily="34" charset="0"/>
                <a:cs typeface="Arial" panose="020B0604020202020204" pitchFamily="34" charset="0"/>
              </a:rPr>
              <a:t/>
            </a:r>
            <a:br>
              <a:rPr lang="en-US" altLang="en-US" sz="3200" dirty="0">
                <a:solidFill>
                  <a:prstClr val="white"/>
                </a:solidFill>
                <a:latin typeface="Arial" panose="020B0604020202020204" pitchFamily="34" charset="0"/>
                <a:cs typeface="Arial" panose="020B0604020202020204" pitchFamily="34" charset="0"/>
              </a:rPr>
            </a:br>
            <a:r>
              <a:rPr lang="en-ZA" sz="3200" dirty="0">
                <a:latin typeface="Arial" panose="020B0604020202020204" pitchFamily="34" charset="0"/>
                <a:cs typeface="Arial" panose="020B0604020202020204" pitchFamily="34" charset="0"/>
              </a:rPr>
              <a:t/>
            </a:r>
            <a:br>
              <a:rPr lang="en-ZA" sz="3200" dirty="0">
                <a:latin typeface="Arial" panose="020B0604020202020204" pitchFamily="34" charset="0"/>
                <a:cs typeface="Arial" panose="020B0604020202020204" pitchFamily="34" charset="0"/>
              </a:rPr>
            </a:br>
            <a:r>
              <a:rPr kumimoji="0" lang="en-US" altLang="en-US" sz="3200" b="1" i="0" u="none" strike="noStrike" kern="1200" cap="none" spc="0" normalizeH="0" baseline="0" noProof="0" dirty="0">
                <a:ln>
                  <a:noFill/>
                </a:ln>
                <a:solidFill>
                  <a:prstClr val="white"/>
                </a:solidFill>
                <a:effectLst/>
                <a:uLnTx/>
                <a:uFillTx/>
                <a:latin typeface="Arial" panose="020B0604020202020204" pitchFamily="34" charset="0"/>
                <a:ea typeface="ＭＳ Ｐゴシック" pitchFamily="34" charset="-128"/>
                <a:cs typeface="Arial" panose="020B0604020202020204" pitchFamily="34" charset="0"/>
              </a:rPr>
              <a:t/>
            </a:r>
            <a:br>
              <a:rPr kumimoji="0" lang="en-US" altLang="en-US" sz="3200" b="1" i="0" u="none" strike="noStrike" kern="1200" cap="none" spc="0" normalizeH="0" baseline="0" noProof="0" dirty="0">
                <a:ln>
                  <a:noFill/>
                </a:ln>
                <a:solidFill>
                  <a:prstClr val="white"/>
                </a:solidFill>
                <a:effectLst/>
                <a:uLnTx/>
                <a:uFillTx/>
                <a:latin typeface="Arial" panose="020B0604020202020204" pitchFamily="34" charset="0"/>
                <a:ea typeface="ＭＳ Ｐゴシック" pitchFamily="34" charset="-128"/>
                <a:cs typeface="Arial" panose="020B0604020202020204" pitchFamily="34" charset="0"/>
              </a:rPr>
            </a:br>
            <a:r>
              <a:rPr lang="en-US" altLang="en-US" sz="3200" dirty="0">
                <a:solidFill>
                  <a:prstClr val="white"/>
                </a:solidFill>
                <a:latin typeface="Arial" panose="020B0604020202020204" pitchFamily="34" charset="0"/>
                <a:cs typeface="Arial" panose="020B0604020202020204" pitchFamily="34" charset="0"/>
              </a:rPr>
              <a:t/>
            </a:r>
            <a:br>
              <a:rPr lang="en-US" altLang="en-US" sz="3200" dirty="0">
                <a:solidFill>
                  <a:prstClr val="white"/>
                </a:solidFill>
                <a:latin typeface="Arial" panose="020B0604020202020204" pitchFamily="34" charset="0"/>
                <a:cs typeface="Arial" panose="020B0604020202020204" pitchFamily="34" charset="0"/>
              </a:rPr>
            </a:br>
            <a:r>
              <a:rPr lang="en-US" altLang="en-US" sz="3200" dirty="0">
                <a:solidFill>
                  <a:prstClr val="white"/>
                </a:solidFill>
                <a:latin typeface="Arial" panose="020B0604020202020204" pitchFamily="34" charset="0"/>
                <a:cs typeface="Arial" panose="020B0604020202020204" pitchFamily="34" charset="0"/>
              </a:rPr>
              <a:t/>
            </a:r>
            <a:br>
              <a:rPr lang="en-US" altLang="en-US" sz="3200" dirty="0">
                <a:solidFill>
                  <a:prstClr val="white"/>
                </a:solidFill>
                <a:latin typeface="Arial" panose="020B0604020202020204" pitchFamily="34" charset="0"/>
                <a:cs typeface="Arial" panose="020B0604020202020204" pitchFamily="34" charset="0"/>
              </a:rPr>
            </a:br>
            <a:r>
              <a:rPr lang="en-US" altLang="en-US" sz="2500" dirty="0">
                <a:solidFill>
                  <a:prstClr val="white"/>
                </a:solidFill>
                <a:latin typeface="Arial" panose="020B0604020202020204" pitchFamily="34" charset="0"/>
                <a:cs typeface="Arial" panose="020B0604020202020204" pitchFamily="34" charset="0"/>
              </a:rPr>
              <a:t/>
            </a:r>
            <a:br>
              <a:rPr lang="en-US" altLang="en-US" sz="2500" dirty="0">
                <a:solidFill>
                  <a:prstClr val="white"/>
                </a:solidFill>
                <a:latin typeface="Arial" panose="020B0604020202020204" pitchFamily="34" charset="0"/>
                <a:cs typeface="Arial" panose="020B0604020202020204" pitchFamily="34" charset="0"/>
              </a:rPr>
            </a:br>
            <a:r>
              <a:rPr lang="en-US" altLang="en-US" sz="2500" dirty="0">
                <a:solidFill>
                  <a:prstClr val="white"/>
                </a:solidFill>
                <a:latin typeface="Arial" panose="020B0604020202020204" pitchFamily="34" charset="0"/>
                <a:cs typeface="Arial" panose="020B0604020202020204" pitchFamily="34" charset="0"/>
              </a:rPr>
              <a:t/>
            </a:r>
            <a:br>
              <a:rPr lang="en-US" altLang="en-US" sz="2500" dirty="0">
                <a:solidFill>
                  <a:prstClr val="white"/>
                </a:solidFill>
                <a:latin typeface="Arial" panose="020B0604020202020204" pitchFamily="34" charset="0"/>
                <a:cs typeface="Arial" panose="020B0604020202020204" pitchFamily="34" charset="0"/>
              </a:rPr>
            </a:br>
            <a:r>
              <a:rPr lang="en-US" altLang="en-US" sz="2500" dirty="0">
                <a:solidFill>
                  <a:prstClr val="white"/>
                </a:solidFill>
                <a:latin typeface="Arial" panose="020B0604020202020204" pitchFamily="34" charset="0"/>
                <a:cs typeface="Arial" panose="020B0604020202020204" pitchFamily="34" charset="0"/>
              </a:rPr>
              <a:t/>
            </a:r>
            <a:br>
              <a:rPr lang="en-US" altLang="en-US" sz="2500" dirty="0">
                <a:solidFill>
                  <a:prstClr val="white"/>
                </a:solidFill>
                <a:latin typeface="Arial" panose="020B0604020202020204" pitchFamily="34" charset="0"/>
                <a:cs typeface="Arial" panose="020B0604020202020204" pitchFamily="34" charset="0"/>
              </a:rPr>
            </a:br>
            <a:r>
              <a:rPr lang="en-US" sz="5400" kern="0" dirty="0">
                <a:solidFill>
                  <a:srgbClr val="FFFF00"/>
                </a:solidFill>
                <a:latin typeface="Calibri"/>
              </a:rPr>
              <a:t/>
            </a:r>
            <a:br>
              <a:rPr lang="en-US" sz="5400" kern="0" dirty="0">
                <a:solidFill>
                  <a:srgbClr val="FFFF00"/>
                </a:solidFill>
                <a:latin typeface="Calibri"/>
              </a:rPr>
            </a:br>
            <a:endParaRPr lang="en-US" sz="5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40471118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ZA" altLang="en-US" sz="2400" b="0" dirty="0"/>
              <a:t>GROWTH IN ENROLMENT:  GRADE R AND LSEN</a:t>
            </a:r>
            <a:endParaRPr lang="en-ZA" sz="2400" b="0" dirty="0"/>
          </a:p>
        </p:txBody>
      </p:sp>
      <p:sp>
        <p:nvSpPr>
          <p:cNvPr id="4" name="Text Placeholder 2"/>
          <p:cNvSpPr txBox="1">
            <a:spLocks/>
          </p:cNvSpPr>
          <p:nvPr/>
        </p:nvSpPr>
        <p:spPr>
          <a:xfrm>
            <a:off x="1234322" y="1696936"/>
            <a:ext cx="4586209" cy="5041540"/>
          </a:xfrm>
          <a:prstGeom prst="rect">
            <a:avLst/>
          </a:prstGeom>
          <a:noFill/>
        </p:spPr>
        <p:txBody>
          <a:bodyPr vert="horz" lIns="91440" tIns="45720" rIns="91440" bIns="45720" rtlCol="0">
            <a:normAutofit fontScale="92500" lnSpcReduction="10000"/>
          </a:bodyPr>
          <a:lstStyle>
            <a:lvl1pPr marL="342900" indent="-342900" algn="l" defTabSz="914400" rtl="0" eaLnBrk="1" latinLnBrk="0" hangingPunct="1">
              <a:lnSpc>
                <a:spcPct val="90000"/>
              </a:lnSpc>
              <a:spcBef>
                <a:spcPts val="1000"/>
              </a:spcBef>
              <a:buFont typeface="Arial" panose="020B0604020202020204" pitchFamily="34" charset="0"/>
              <a:buChar char="•"/>
              <a:defRPr sz="2400" b="1"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defRPr/>
            </a:pPr>
            <a:r>
              <a:rPr lang="en-US" sz="1600" b="0" dirty="0">
                <a:solidFill>
                  <a:prstClr val="black"/>
                </a:solidFill>
              </a:rPr>
              <a:t>The Grade R learner enrolment for 2023 (system-wide) is 127 876, which is an increase of 12 691 learners as compared to 2015 (115 185).</a:t>
            </a:r>
          </a:p>
          <a:p>
            <a:pPr algn="just">
              <a:lnSpc>
                <a:spcPct val="100000"/>
              </a:lnSpc>
              <a:defRPr/>
            </a:pPr>
            <a:r>
              <a:rPr lang="en-US" sz="1600" b="0" dirty="0">
                <a:solidFill>
                  <a:prstClr val="black"/>
                </a:solidFill>
              </a:rPr>
              <a:t>In 2023, the total number of Grade R learners in the public school system is 110 634 </a:t>
            </a:r>
          </a:p>
          <a:p>
            <a:pPr marL="342900" marR="0" lvl="0" indent="-342900" algn="just"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rPr>
              <a:t>The Grade R enrolment in Gauteng Public Schools increased by 1.6% from 2022 (108 846) to 2023. </a:t>
            </a:r>
          </a:p>
          <a:p>
            <a:pPr marL="342900" marR="0" lvl="0" indent="-342900" algn="just"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rPr>
              <a:t>The Grade R learner enrolment will continue to rise due to the full rollout of Grade R in Public Primary Schools.</a:t>
            </a:r>
          </a:p>
          <a:p>
            <a:pPr marL="342900" marR="0" lvl="0" indent="-342900" algn="just"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rPr>
              <a:t>Learner enrolment in the LSEN Sector for 2023 is 62 300.</a:t>
            </a:r>
          </a:p>
          <a:p>
            <a:pPr marL="285750" marR="0" lvl="0" indent="-285750" algn="just" defTabSz="914400" rtl="0" eaLnBrk="1" fontAlgn="auto" latinLnBrk="0" hangingPunct="1">
              <a:lnSpc>
                <a:spcPct val="90000"/>
              </a:lnSpc>
              <a:spcBef>
                <a:spcPts val="1000"/>
              </a:spcBef>
              <a:spcAft>
                <a:spcPts val="0"/>
              </a:spcAft>
              <a:buClrTx/>
              <a:buSzTx/>
              <a:buFont typeface="Arial" charset="0"/>
              <a:buChar char="•"/>
              <a:tabLst/>
              <a:defRPr/>
            </a:pPr>
            <a: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rPr>
              <a:t>The learner enrolment in Public Special Schools has </a:t>
            </a:r>
            <a:r>
              <a:rPr lang="en-US" sz="1600" b="0" dirty="0">
                <a:solidFill>
                  <a:prstClr val="black"/>
                </a:solidFill>
                <a:latin typeface="Arial" panose="020B0604020202020204"/>
              </a:rPr>
              <a:t>increased</a:t>
            </a:r>
            <a: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rPr>
              <a:t> by 0.75% from </a:t>
            </a:r>
            <a:r>
              <a:rPr lang="en-US" sz="1600" b="0" dirty="0">
                <a:solidFill>
                  <a:prstClr val="black"/>
                </a:solidFill>
                <a:latin typeface="Arial" panose="020B0604020202020204"/>
              </a:rPr>
              <a:t>58 983</a:t>
            </a:r>
            <a: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rPr>
              <a:t> in 2022 to 59 430 in 2023. </a:t>
            </a:r>
          </a:p>
          <a:p>
            <a:pPr marL="285750" marR="0" lvl="0" indent="-285750" algn="just" defTabSz="914400" rtl="0" eaLnBrk="1" fontAlgn="auto" latinLnBrk="0" hangingPunct="1">
              <a:lnSpc>
                <a:spcPct val="90000"/>
              </a:lnSpc>
              <a:spcBef>
                <a:spcPts val="1000"/>
              </a:spcBef>
              <a:spcAft>
                <a:spcPts val="0"/>
              </a:spcAft>
              <a:buClrTx/>
              <a:buSzTx/>
              <a:buFont typeface="Arial" charset="0"/>
              <a:buChar char="•"/>
              <a:tabLst/>
              <a:defRPr/>
            </a:pPr>
            <a: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rPr>
              <a:t>The Department will make provision for additional </a:t>
            </a: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services and equipment to learners that experience barriers to learning and development,</a:t>
            </a:r>
            <a:endParaRPr kumimoji="0" lang="en-ZA" sz="16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342900" marR="0" lvl="0" indent="-342900" algn="just"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endParaRPr kumimoji="0" lang="en-ZA" sz="16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342900" marR="0" lvl="0" indent="-3429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ZA" sz="16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5" name="Content Placeholder 3"/>
          <p:cNvSpPr txBox="1">
            <a:spLocks/>
          </p:cNvSpPr>
          <p:nvPr/>
        </p:nvSpPr>
        <p:spPr>
          <a:xfrm>
            <a:off x="611197" y="4217706"/>
            <a:ext cx="4813364" cy="247877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ZA" sz="16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graphicFrame>
        <p:nvGraphicFramePr>
          <p:cNvPr id="2" name="Chart 1">
            <a:extLst>
              <a:ext uri="{FF2B5EF4-FFF2-40B4-BE49-F238E27FC236}">
                <a16:creationId xmlns:a16="http://schemas.microsoft.com/office/drawing/2014/main" xmlns="" id="{229BB3B1-3137-4043-81B7-9E0CEB6F888D}"/>
              </a:ext>
            </a:extLst>
          </p:cNvPr>
          <p:cNvGraphicFramePr>
            <a:graphicFrameLocks/>
          </p:cNvGraphicFramePr>
          <p:nvPr/>
        </p:nvGraphicFramePr>
        <p:xfrm>
          <a:off x="5992837" y="1654944"/>
          <a:ext cx="5935980" cy="237843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a:extLst>
              <a:ext uri="{FF2B5EF4-FFF2-40B4-BE49-F238E27FC236}">
                <a16:creationId xmlns:a16="http://schemas.microsoft.com/office/drawing/2014/main" xmlns="" id="{449F0100-4E09-4718-9ADD-F2B745E0C553}"/>
              </a:ext>
            </a:extLst>
          </p:cNvPr>
          <p:cNvGraphicFramePr>
            <a:graphicFrameLocks/>
          </p:cNvGraphicFramePr>
          <p:nvPr/>
        </p:nvGraphicFramePr>
        <p:xfrm>
          <a:off x="5992836" y="4109477"/>
          <a:ext cx="5927019" cy="269523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40914398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ZA" altLang="en-US" dirty="0"/>
              <a:t>GDE DISTRICTS DISTRIBUTION</a:t>
            </a:r>
            <a:endParaRPr lang="en-ZA" dirty="0"/>
          </a:p>
        </p:txBody>
      </p:sp>
      <p:sp>
        <p:nvSpPr>
          <p:cNvPr id="5" name="Content Placeholder 4">
            <a:extLst>
              <a:ext uri="{FF2B5EF4-FFF2-40B4-BE49-F238E27FC236}">
                <a16:creationId xmlns:a16="http://schemas.microsoft.com/office/drawing/2014/main" xmlns="" id="{6D5847F2-8E7C-E794-501C-F4F359CB4C87}"/>
              </a:ext>
            </a:extLst>
          </p:cNvPr>
          <p:cNvSpPr>
            <a:spLocks noGrp="1"/>
          </p:cNvSpPr>
          <p:nvPr>
            <p:ph idx="1"/>
          </p:nvPr>
        </p:nvSpPr>
        <p:spPr/>
        <p:txBody>
          <a:bodyPr/>
          <a:lstStyle/>
          <a:p>
            <a:pPr lvl="0"/>
            <a:r>
              <a:rPr lang="en-ZA" noProof="0" dirty="0"/>
              <a:t>The Gauteng Department of Education has 15 districts with 3 232 institutions across the sector which include:</a:t>
            </a:r>
          </a:p>
          <a:p>
            <a:pPr lvl="1"/>
            <a:r>
              <a:rPr lang="en-ZA" noProof="0" dirty="0"/>
              <a:t>2 063 Public Ordinary Schools.</a:t>
            </a:r>
          </a:p>
          <a:p>
            <a:pPr lvl="1"/>
            <a:r>
              <a:rPr lang="en-ZA" noProof="0" dirty="0"/>
              <a:t>149 Public Special Schools.</a:t>
            </a:r>
          </a:p>
          <a:p>
            <a:pPr lvl="1"/>
            <a:r>
              <a:rPr lang="en-US" noProof="0" dirty="0"/>
              <a:t>253 Independent </a:t>
            </a:r>
            <a:r>
              <a:rPr lang="en-ZA" noProof="0" dirty="0"/>
              <a:t>Subsidised</a:t>
            </a:r>
            <a:r>
              <a:rPr lang="en-US" noProof="0" dirty="0"/>
              <a:t> (of which 6 Special Schools).</a:t>
            </a:r>
          </a:p>
          <a:p>
            <a:pPr lvl="1"/>
            <a:r>
              <a:rPr lang="en-US" noProof="0" dirty="0"/>
              <a:t>767 Independent Non-</a:t>
            </a:r>
            <a:r>
              <a:rPr lang="en-US" noProof="0" dirty="0" err="1"/>
              <a:t>Subsidised</a:t>
            </a:r>
            <a:r>
              <a:rPr lang="en-US" noProof="0" dirty="0"/>
              <a:t> (of which 29 Special Schools).</a:t>
            </a:r>
          </a:p>
          <a:p>
            <a:endParaRPr lang="en-US" dirty="0"/>
          </a:p>
        </p:txBody>
      </p:sp>
    </p:spTree>
    <p:extLst>
      <p:ext uri="{BB962C8B-B14F-4D97-AF65-F5344CB8AC3E}">
        <p14:creationId xmlns:p14="http://schemas.microsoft.com/office/powerpoint/2010/main" xmlns="" val="11175538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ZA" sz="2400" b="0" dirty="0"/>
              <a:t>GDE LEARNERS (2023 SYSTEM-WIDE)</a:t>
            </a:r>
          </a:p>
        </p:txBody>
      </p:sp>
      <p:graphicFrame>
        <p:nvGraphicFramePr>
          <p:cNvPr id="5" name="Table 4"/>
          <p:cNvGraphicFramePr>
            <a:graphicFrameLocks noGrp="1"/>
          </p:cNvGraphicFramePr>
          <p:nvPr>
            <p:extLst>
              <p:ext uri="{D42A27DB-BD31-4B8C-83A1-F6EECF244321}">
                <p14:modId xmlns:p14="http://schemas.microsoft.com/office/powerpoint/2010/main" xmlns="" val="613004260"/>
              </p:ext>
            </p:extLst>
          </p:nvPr>
        </p:nvGraphicFramePr>
        <p:xfrm>
          <a:off x="1334530" y="1649186"/>
          <a:ext cx="10585328" cy="3919796"/>
        </p:xfrm>
        <a:graphic>
          <a:graphicData uri="http://schemas.openxmlformats.org/drawingml/2006/table">
            <a:tbl>
              <a:tblPr/>
              <a:tblGrid>
                <a:gridCol w="4001600">
                  <a:extLst>
                    <a:ext uri="{9D8B030D-6E8A-4147-A177-3AD203B41FA5}">
                      <a16:colId xmlns:a16="http://schemas.microsoft.com/office/drawing/2014/main" xmlns="" val="20000"/>
                    </a:ext>
                  </a:extLst>
                </a:gridCol>
                <a:gridCol w="1411486">
                  <a:extLst>
                    <a:ext uri="{9D8B030D-6E8A-4147-A177-3AD203B41FA5}">
                      <a16:colId xmlns:a16="http://schemas.microsoft.com/office/drawing/2014/main" xmlns="" val="20001"/>
                    </a:ext>
                  </a:extLst>
                </a:gridCol>
                <a:gridCol w="1610983">
                  <a:extLst>
                    <a:ext uri="{9D8B030D-6E8A-4147-A177-3AD203B41FA5}">
                      <a16:colId xmlns:a16="http://schemas.microsoft.com/office/drawing/2014/main" xmlns="" val="20002"/>
                    </a:ext>
                  </a:extLst>
                </a:gridCol>
                <a:gridCol w="2063867">
                  <a:extLst>
                    <a:ext uri="{9D8B030D-6E8A-4147-A177-3AD203B41FA5}">
                      <a16:colId xmlns:a16="http://schemas.microsoft.com/office/drawing/2014/main" xmlns="" val="20003"/>
                    </a:ext>
                  </a:extLst>
                </a:gridCol>
                <a:gridCol w="1497392">
                  <a:extLst>
                    <a:ext uri="{9D8B030D-6E8A-4147-A177-3AD203B41FA5}">
                      <a16:colId xmlns:a16="http://schemas.microsoft.com/office/drawing/2014/main" xmlns="" val="20004"/>
                    </a:ext>
                  </a:extLst>
                </a:gridCol>
              </a:tblGrid>
              <a:tr h="917798">
                <a:tc>
                  <a:txBody>
                    <a:bodyPr/>
                    <a:lstStyle/>
                    <a:p>
                      <a:pPr algn="ctr" fontAlgn="ctr"/>
                      <a:r>
                        <a:rPr lang="en-US" sz="2000" b="1" i="1" u="none" strike="noStrike" dirty="0">
                          <a:solidFill>
                            <a:schemeClr val="bg1"/>
                          </a:solidFill>
                          <a:effectLst/>
                          <a:latin typeface="Calibri" panose="020F0502020204030204" pitchFamily="34" charset="0"/>
                        </a:rPr>
                        <a:t>Numbers of Learners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a:txBody>
                    <a:bodyPr/>
                    <a:lstStyle/>
                    <a:p>
                      <a:pPr algn="ctr" fontAlgn="ctr"/>
                      <a:r>
                        <a:rPr lang="en-US" sz="2000" b="1" i="0" u="none" strike="noStrike" dirty="0">
                          <a:solidFill>
                            <a:schemeClr val="bg1"/>
                          </a:solidFill>
                          <a:effectLst/>
                          <a:latin typeface="Calibri" panose="020F0502020204030204" pitchFamily="34" charset="0"/>
                        </a:rPr>
                        <a:t>Public</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a:txBody>
                    <a:bodyPr/>
                    <a:lstStyle/>
                    <a:p>
                      <a:pPr algn="ctr" fontAlgn="ctr"/>
                      <a:r>
                        <a:rPr lang="en-US" sz="2000" b="1" i="0" u="none" strike="noStrike" dirty="0">
                          <a:solidFill>
                            <a:schemeClr val="bg1"/>
                          </a:solidFill>
                          <a:effectLst/>
                          <a:latin typeface="Calibri" panose="020F0502020204030204" pitchFamily="34" charset="0"/>
                        </a:rPr>
                        <a:t>Independent Subsidised</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a:txBody>
                    <a:bodyPr/>
                    <a:lstStyle/>
                    <a:p>
                      <a:pPr algn="ctr" fontAlgn="ctr"/>
                      <a:r>
                        <a:rPr lang="en-US" sz="2000" b="1" i="0" u="none" strike="noStrike" dirty="0">
                          <a:solidFill>
                            <a:schemeClr val="bg1"/>
                          </a:solidFill>
                          <a:effectLst/>
                          <a:latin typeface="Calibri" panose="020F0502020204030204" pitchFamily="34" charset="0"/>
                        </a:rPr>
                        <a:t>Independent Non-Subsidised</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a:txBody>
                    <a:bodyPr/>
                    <a:lstStyle/>
                    <a:p>
                      <a:pPr algn="ctr" fontAlgn="ctr"/>
                      <a:r>
                        <a:rPr lang="en-US" sz="2000" b="1" i="0" u="none" strike="noStrike" dirty="0">
                          <a:solidFill>
                            <a:schemeClr val="bg1"/>
                          </a:solidFill>
                          <a:effectLst/>
                          <a:latin typeface="Calibri" panose="020F0502020204030204" pitchFamily="34" charset="0"/>
                        </a:rPr>
                        <a:t>Total</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extLst>
                  <a:ext uri="{0D108BD9-81ED-4DB2-BD59-A6C34878D82A}">
                    <a16:rowId xmlns:a16="http://schemas.microsoft.com/office/drawing/2014/main" xmlns="" val="10000"/>
                  </a:ext>
                </a:extLst>
              </a:tr>
              <a:tr h="487112">
                <a:tc>
                  <a:txBody>
                    <a:bodyPr/>
                    <a:lstStyle/>
                    <a:p>
                      <a:pPr algn="just" fontAlgn="ctr"/>
                      <a:r>
                        <a:rPr lang="en-US" sz="2000" b="1" i="0" u="none" strike="noStrike" dirty="0">
                          <a:solidFill>
                            <a:srgbClr val="000000"/>
                          </a:solidFill>
                          <a:effectLst/>
                          <a:latin typeface="Calibri" panose="020F0502020204030204" pitchFamily="34" charset="0"/>
                        </a:rPr>
                        <a:t>In Ordinary Schools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2000" b="1" i="0" u="none" strike="noStrike" dirty="0">
                          <a:solidFill>
                            <a:srgbClr val="000000"/>
                          </a:solidFill>
                          <a:effectLst/>
                          <a:latin typeface="Calibri" panose="020F0502020204030204" pitchFamily="34" charset="0"/>
                        </a:rPr>
                        <a:t>2,302,768</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2000" b="1" i="0" u="none" strike="noStrike" dirty="0">
                          <a:solidFill>
                            <a:srgbClr val="000000"/>
                          </a:solidFill>
                          <a:effectLst/>
                          <a:latin typeface="Calibri" panose="020F0502020204030204" pitchFamily="34" charset="0"/>
                        </a:rPr>
                        <a:t>131,660</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2000" b="1" i="0" u="none" strike="noStrike" dirty="0">
                          <a:solidFill>
                            <a:srgbClr val="000000"/>
                          </a:solidFill>
                          <a:effectLst/>
                          <a:latin typeface="Calibri" panose="020F0502020204030204" pitchFamily="34" charset="0"/>
                        </a:rPr>
                        <a:t>237,089</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2000" b="1" i="0" u="none" strike="noStrike" dirty="0">
                          <a:solidFill>
                            <a:srgbClr val="000000"/>
                          </a:solidFill>
                          <a:effectLst/>
                          <a:latin typeface="Calibri" panose="020F0502020204030204" pitchFamily="34" charset="0"/>
                        </a:rPr>
                        <a:t>2,671,517</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377233">
                <a:tc>
                  <a:txBody>
                    <a:bodyPr/>
                    <a:lstStyle/>
                    <a:p>
                      <a:pPr marL="177800" indent="0" algn="l" fontAlgn="ctr"/>
                      <a:r>
                        <a:rPr lang="en-ZA" sz="1800" b="0" i="1" u="none" strike="noStrike" dirty="0">
                          <a:solidFill>
                            <a:srgbClr val="000000"/>
                          </a:solidFill>
                          <a:effectLst/>
                          <a:latin typeface="Calibri" panose="020F0502020204030204" pitchFamily="34" charset="0"/>
                        </a:rPr>
                        <a:t>in Grade R/Pre-Primary level</a:t>
                      </a:r>
                    </a:p>
                  </a:txBody>
                  <a:tcPr marL="857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800" b="0" i="1" u="none" strike="noStrike" dirty="0">
                          <a:solidFill>
                            <a:srgbClr val="000000"/>
                          </a:solidFill>
                          <a:effectLst/>
                          <a:latin typeface="Calibri" panose="020F0502020204030204" pitchFamily="34" charset="0"/>
                        </a:rPr>
                        <a:t>115,979</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800" b="0" i="1" u="none" strike="noStrike" dirty="0">
                          <a:solidFill>
                            <a:srgbClr val="000000"/>
                          </a:solidFill>
                          <a:effectLst/>
                          <a:latin typeface="Calibri" panose="020F0502020204030204" pitchFamily="34" charset="0"/>
                        </a:rPr>
                        <a:t>5,216</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800" b="0" i="1" u="none" strike="noStrike" dirty="0">
                          <a:solidFill>
                            <a:srgbClr val="000000"/>
                          </a:solidFill>
                          <a:effectLst/>
                          <a:latin typeface="Calibri" panose="020F0502020204030204" pitchFamily="34" charset="0"/>
                        </a:rPr>
                        <a:t>22,546</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800" b="0" i="1" u="none" strike="noStrike" dirty="0">
                          <a:solidFill>
                            <a:srgbClr val="000000"/>
                          </a:solidFill>
                          <a:effectLst/>
                          <a:latin typeface="Calibri" panose="020F0502020204030204" pitchFamily="34" charset="0"/>
                        </a:rPr>
                        <a:t>143,741</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377233">
                <a:tc>
                  <a:txBody>
                    <a:bodyPr/>
                    <a:lstStyle/>
                    <a:p>
                      <a:pPr marL="177800" indent="0" algn="l" fontAlgn="ctr"/>
                      <a:r>
                        <a:rPr lang="en-ZA" sz="1800" b="0" i="1" u="none" strike="noStrike" dirty="0">
                          <a:solidFill>
                            <a:srgbClr val="000000"/>
                          </a:solidFill>
                          <a:effectLst/>
                          <a:latin typeface="Calibri" panose="020F0502020204030204" pitchFamily="34" charset="0"/>
                        </a:rPr>
                        <a:t>in Primary level (Grades 1 to 7)</a:t>
                      </a:r>
                    </a:p>
                  </a:txBody>
                  <a:tcPr marL="857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800" b="0" i="1" u="none" strike="noStrike" dirty="0">
                          <a:solidFill>
                            <a:srgbClr val="000000"/>
                          </a:solidFill>
                          <a:effectLst/>
                          <a:latin typeface="Calibri" panose="020F0502020204030204" pitchFamily="34" charset="0"/>
                        </a:rPr>
                        <a:t>1,337,203</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800" b="0" i="1" u="none" strike="noStrike" dirty="0">
                          <a:solidFill>
                            <a:srgbClr val="000000"/>
                          </a:solidFill>
                          <a:effectLst/>
                          <a:latin typeface="Calibri" panose="020F0502020204030204" pitchFamily="34" charset="0"/>
                        </a:rPr>
                        <a:t>76,391</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800" b="0" i="1" u="none" strike="noStrike" dirty="0">
                          <a:solidFill>
                            <a:srgbClr val="000000"/>
                          </a:solidFill>
                          <a:effectLst/>
                          <a:latin typeface="Calibri" panose="020F0502020204030204" pitchFamily="34" charset="0"/>
                        </a:rPr>
                        <a:t>135,793</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800" b="0" i="1" u="none" strike="noStrike" dirty="0">
                          <a:solidFill>
                            <a:srgbClr val="000000"/>
                          </a:solidFill>
                          <a:effectLst/>
                          <a:latin typeface="Calibri" panose="020F0502020204030204" pitchFamily="34" charset="0"/>
                        </a:rPr>
                        <a:t>1,549,387</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377233">
                <a:tc>
                  <a:txBody>
                    <a:bodyPr/>
                    <a:lstStyle/>
                    <a:p>
                      <a:pPr marL="177800" indent="0" algn="just" fontAlgn="ctr"/>
                      <a:r>
                        <a:rPr lang="en-ZA" sz="1800" b="0" i="1" u="none" strike="noStrike" dirty="0">
                          <a:solidFill>
                            <a:srgbClr val="000000"/>
                          </a:solidFill>
                          <a:effectLst/>
                          <a:latin typeface="Calibri" panose="020F0502020204030204" pitchFamily="34" charset="0"/>
                        </a:rPr>
                        <a:t>in Secondary level (Grades 8 to 12)</a:t>
                      </a:r>
                    </a:p>
                  </a:txBody>
                  <a:tcPr marL="857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800" b="0" i="1" u="none" strike="noStrike" dirty="0">
                          <a:solidFill>
                            <a:srgbClr val="000000"/>
                          </a:solidFill>
                          <a:effectLst/>
                          <a:latin typeface="Calibri" panose="020F0502020204030204" pitchFamily="34" charset="0"/>
                        </a:rPr>
                        <a:t>845,693</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800" b="0" i="1" u="none" strike="noStrike" dirty="0">
                          <a:solidFill>
                            <a:srgbClr val="000000"/>
                          </a:solidFill>
                          <a:effectLst/>
                          <a:latin typeface="Calibri" panose="020F0502020204030204" pitchFamily="34" charset="0"/>
                        </a:rPr>
                        <a:t>50,053</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800" b="0" i="1" u="none" strike="noStrike" dirty="0">
                          <a:solidFill>
                            <a:srgbClr val="000000"/>
                          </a:solidFill>
                          <a:effectLst/>
                          <a:latin typeface="Calibri" panose="020F0502020204030204" pitchFamily="34" charset="0"/>
                        </a:rPr>
                        <a:t>78,351</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800" b="0" i="1" u="none" strike="noStrike" dirty="0">
                          <a:solidFill>
                            <a:srgbClr val="000000"/>
                          </a:solidFill>
                          <a:effectLst/>
                          <a:latin typeface="Calibri" panose="020F0502020204030204" pitchFamily="34" charset="0"/>
                        </a:rPr>
                        <a:t>974,097</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377233">
                <a:tc>
                  <a:txBody>
                    <a:bodyPr/>
                    <a:lstStyle/>
                    <a:p>
                      <a:pPr marL="177800" indent="0" algn="l" fontAlgn="ctr"/>
                      <a:r>
                        <a:rPr lang="en-ZA" sz="1800" b="0" i="1" u="none" strike="noStrike" dirty="0">
                          <a:solidFill>
                            <a:srgbClr val="000000"/>
                          </a:solidFill>
                          <a:effectLst/>
                          <a:latin typeface="Calibri" panose="020F0502020204030204" pitchFamily="34" charset="0"/>
                        </a:rPr>
                        <a:t>in Special or Other grades</a:t>
                      </a:r>
                    </a:p>
                  </a:txBody>
                  <a:tcPr marL="857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800" b="0" i="1" u="none" strike="noStrike" dirty="0">
                          <a:solidFill>
                            <a:srgbClr val="000000"/>
                          </a:solidFill>
                          <a:effectLst/>
                          <a:latin typeface="Calibri" panose="020F0502020204030204" pitchFamily="34" charset="0"/>
                        </a:rPr>
                        <a:t>3,893</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800" b="0" i="1" u="none" strike="noStrike">
                          <a:solidFill>
                            <a:srgbClr val="000000"/>
                          </a:solidFill>
                          <a:effectLst/>
                          <a:latin typeface="Calibri" panose="020F0502020204030204" pitchFamily="34" charset="0"/>
                        </a:rPr>
                        <a:t>0</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800" b="0" i="1" u="none" strike="noStrike" dirty="0">
                          <a:solidFill>
                            <a:srgbClr val="000000"/>
                          </a:solidFill>
                          <a:effectLst/>
                          <a:latin typeface="Calibri" panose="020F0502020204030204" pitchFamily="34" charset="0"/>
                        </a:rPr>
                        <a:t>399</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800" b="0" i="1" u="none" strike="noStrike" dirty="0">
                          <a:solidFill>
                            <a:srgbClr val="000000"/>
                          </a:solidFill>
                          <a:effectLst/>
                          <a:latin typeface="Calibri" panose="020F0502020204030204" pitchFamily="34" charset="0"/>
                        </a:rPr>
                        <a:t>4,292</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377233">
                <a:tc>
                  <a:txBody>
                    <a:bodyPr/>
                    <a:lstStyle/>
                    <a:p>
                      <a:pPr algn="l" fontAlgn="ctr"/>
                      <a:r>
                        <a:rPr lang="en-US" sz="2000" b="1" i="0" u="none" strike="noStrike" dirty="0">
                          <a:solidFill>
                            <a:srgbClr val="000000"/>
                          </a:solidFill>
                          <a:effectLst/>
                          <a:latin typeface="Calibri" panose="020F0502020204030204" pitchFamily="34" charset="0"/>
                        </a:rPr>
                        <a:t>In Special Schools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ZA" sz="2000" b="1" i="0" u="none" strike="noStrike" kern="1200" dirty="0">
                          <a:solidFill>
                            <a:srgbClr val="000000"/>
                          </a:solidFill>
                          <a:effectLst/>
                          <a:latin typeface="Calibri" panose="020F0502020204030204" pitchFamily="34" charset="0"/>
                          <a:ea typeface="+mn-ea"/>
                          <a:cs typeface="+mn-cs"/>
                        </a:rPr>
                        <a:t>59,430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en-ZA" sz="2000" b="1" i="0" u="none" strike="noStrike" kern="1200" dirty="0">
                          <a:solidFill>
                            <a:srgbClr val="000000"/>
                          </a:solidFill>
                          <a:effectLst/>
                          <a:latin typeface="Calibri" panose="020F0502020204030204" pitchFamily="34" charset="0"/>
                          <a:ea typeface="+mn-ea"/>
                          <a:cs typeface="+mn-cs"/>
                        </a:rPr>
                        <a:t>495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en-ZA" sz="2000" b="1" i="0" u="none" strike="noStrike" kern="1200" dirty="0">
                          <a:solidFill>
                            <a:srgbClr val="000000"/>
                          </a:solidFill>
                          <a:effectLst/>
                          <a:latin typeface="Calibri" panose="020F0502020204030204" pitchFamily="34" charset="0"/>
                          <a:ea typeface="+mn-ea"/>
                          <a:cs typeface="+mn-cs"/>
                        </a:rPr>
                        <a:t>2,375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en-ZA" sz="2000" b="1" i="0" u="none" strike="noStrike" kern="1200" dirty="0">
                          <a:solidFill>
                            <a:srgbClr val="000000"/>
                          </a:solidFill>
                          <a:effectLst/>
                          <a:latin typeface="Calibri" panose="020F0502020204030204" pitchFamily="34" charset="0"/>
                          <a:ea typeface="+mn-ea"/>
                          <a:cs typeface="+mn-cs"/>
                        </a:rPr>
                        <a:t>62,300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628721">
                <a:tc>
                  <a:txBody>
                    <a:bodyPr/>
                    <a:lstStyle/>
                    <a:p>
                      <a:pPr algn="ctr" fontAlgn="ctr"/>
                      <a:r>
                        <a:rPr lang="en-US" sz="2400" b="1" i="0" u="none" strike="noStrike" dirty="0">
                          <a:solidFill>
                            <a:srgbClr val="000000"/>
                          </a:solidFill>
                          <a:effectLst/>
                          <a:latin typeface="Calibri" panose="020F0502020204030204" pitchFamily="34" charset="0"/>
                        </a:rPr>
                        <a:t>TOTAL</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2400" b="1" i="0" u="none" strike="noStrike" dirty="0">
                          <a:solidFill>
                            <a:schemeClr val="tx1"/>
                          </a:solidFill>
                          <a:effectLst/>
                          <a:latin typeface="Calibri" panose="020F0502020204030204" pitchFamily="34" charset="0"/>
                        </a:rPr>
                        <a:t>2,362,198</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2400" b="1" i="0" u="none" strike="noStrike" dirty="0">
                          <a:solidFill>
                            <a:schemeClr val="tx1"/>
                          </a:solidFill>
                          <a:effectLst/>
                          <a:latin typeface="Calibri" panose="020F0502020204030204" pitchFamily="34" charset="0"/>
                        </a:rPr>
                        <a:t>132,155</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2400" b="1" i="0" u="none" strike="noStrike" dirty="0">
                          <a:solidFill>
                            <a:schemeClr val="tx1"/>
                          </a:solidFill>
                          <a:effectLst/>
                          <a:latin typeface="Calibri" panose="020F0502020204030204" pitchFamily="34" charset="0"/>
                        </a:rPr>
                        <a:t>239,464</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2400" b="1" i="0" u="none" strike="noStrike" dirty="0">
                          <a:solidFill>
                            <a:schemeClr val="tx1"/>
                          </a:solidFill>
                          <a:effectLst/>
                          <a:latin typeface="Calibri" panose="020F0502020204030204" pitchFamily="34" charset="0"/>
                        </a:rPr>
                        <a:t>2,733,817</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bl>
          </a:graphicData>
        </a:graphic>
      </p:graphicFrame>
    </p:spTree>
    <p:extLst>
      <p:ext uri="{BB962C8B-B14F-4D97-AF65-F5344CB8AC3E}">
        <p14:creationId xmlns:p14="http://schemas.microsoft.com/office/powerpoint/2010/main" xmlns="" val="39857562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ZA" sz="2400" b="0" dirty="0"/>
              <a:t>LEARNER ENROLMENT PER PHASE AND GRADE</a:t>
            </a:r>
          </a:p>
        </p:txBody>
      </p:sp>
      <p:sp>
        <p:nvSpPr>
          <p:cNvPr id="4" name="Rectangle 3"/>
          <p:cNvSpPr/>
          <p:nvPr/>
        </p:nvSpPr>
        <p:spPr>
          <a:xfrm>
            <a:off x="1366040" y="1651379"/>
            <a:ext cx="3368798" cy="5016758"/>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a:ea typeface="+mn-ea"/>
                <a:cs typeface="+mn-cs"/>
              </a:rPr>
              <a:t>The learner enrolment per Phase and Grade indicates that:</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a:ea typeface="+mn-ea"/>
                <a:cs typeface="+mn-cs"/>
              </a:rPr>
              <a:t>The majority of learners, 25.2% are enrolled in the Foundation Phase (682 822).</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a:ea typeface="+mn-ea"/>
                <a:cs typeface="+mn-cs"/>
              </a:rPr>
              <a:t>24.7% are enrolled in the Intermediate Phase (670 900). </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a:ea typeface="+mn-ea"/>
                <a:cs typeface="+mn-cs"/>
              </a:rPr>
              <a:t>24.1% are enrolled in the Senior Phase (655 071).</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a:ea typeface="+mn-ea"/>
                <a:cs typeface="+mn-cs"/>
              </a:rPr>
              <a:t>20.6% in the FET Phase (559 507).</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a:ea typeface="+mn-ea"/>
                <a:cs typeface="+mn-cs"/>
              </a:rPr>
              <a:t>5.3% in Grade R and Pre-Grade R (145 121).</a:t>
            </a:r>
            <a:endParaRPr kumimoji="0" lang="en-ZA" sz="20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graphicFrame>
        <p:nvGraphicFramePr>
          <p:cNvPr id="7" name="Chart 6">
            <a:extLst>
              <a:ext uri="{FF2B5EF4-FFF2-40B4-BE49-F238E27FC236}">
                <a16:creationId xmlns:a16="http://schemas.microsoft.com/office/drawing/2014/main" xmlns="" id="{18912ED3-5165-ACB3-EF0B-90C4567F3D66}"/>
              </a:ext>
            </a:extLst>
          </p:cNvPr>
          <p:cNvGraphicFramePr>
            <a:graphicFrameLocks/>
          </p:cNvGraphicFramePr>
          <p:nvPr>
            <p:extLst>
              <p:ext uri="{D42A27DB-BD31-4B8C-83A1-F6EECF244321}">
                <p14:modId xmlns:p14="http://schemas.microsoft.com/office/powerpoint/2010/main" xmlns="" val="1465645302"/>
              </p:ext>
            </p:extLst>
          </p:nvPr>
        </p:nvGraphicFramePr>
        <p:xfrm>
          <a:off x="4748329" y="1651379"/>
          <a:ext cx="7172009" cy="501675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20367892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ZA" sz="2400" b="0" dirty="0"/>
              <a:t>NUMBER OF EDUCATORS (2023)</a:t>
            </a:r>
          </a:p>
        </p:txBody>
      </p:sp>
      <p:graphicFrame>
        <p:nvGraphicFramePr>
          <p:cNvPr id="4" name="Table 3"/>
          <p:cNvGraphicFramePr>
            <a:graphicFrameLocks noGrp="1"/>
          </p:cNvGraphicFramePr>
          <p:nvPr/>
        </p:nvGraphicFramePr>
        <p:xfrm>
          <a:off x="1334529" y="1674288"/>
          <a:ext cx="10457139" cy="4000988"/>
        </p:xfrm>
        <a:graphic>
          <a:graphicData uri="http://schemas.openxmlformats.org/drawingml/2006/table">
            <a:tbl>
              <a:tblPr/>
              <a:tblGrid>
                <a:gridCol w="3124737">
                  <a:extLst>
                    <a:ext uri="{9D8B030D-6E8A-4147-A177-3AD203B41FA5}">
                      <a16:colId xmlns:a16="http://schemas.microsoft.com/office/drawing/2014/main" xmlns="" val="20000"/>
                    </a:ext>
                  </a:extLst>
                </a:gridCol>
                <a:gridCol w="1530674">
                  <a:extLst>
                    <a:ext uri="{9D8B030D-6E8A-4147-A177-3AD203B41FA5}">
                      <a16:colId xmlns:a16="http://schemas.microsoft.com/office/drawing/2014/main" xmlns="" val="20001"/>
                    </a:ext>
                  </a:extLst>
                </a:gridCol>
                <a:gridCol w="1375364">
                  <a:extLst>
                    <a:ext uri="{9D8B030D-6E8A-4147-A177-3AD203B41FA5}">
                      <a16:colId xmlns:a16="http://schemas.microsoft.com/office/drawing/2014/main" xmlns="" val="20002"/>
                    </a:ext>
                  </a:extLst>
                </a:gridCol>
                <a:gridCol w="1540701">
                  <a:extLst>
                    <a:ext uri="{9D8B030D-6E8A-4147-A177-3AD203B41FA5}">
                      <a16:colId xmlns:a16="http://schemas.microsoft.com/office/drawing/2014/main" xmlns="" val="20003"/>
                    </a:ext>
                  </a:extLst>
                </a:gridCol>
                <a:gridCol w="1415442">
                  <a:extLst>
                    <a:ext uri="{9D8B030D-6E8A-4147-A177-3AD203B41FA5}">
                      <a16:colId xmlns:a16="http://schemas.microsoft.com/office/drawing/2014/main" xmlns="" val="20004"/>
                    </a:ext>
                  </a:extLst>
                </a:gridCol>
                <a:gridCol w="1470221">
                  <a:extLst>
                    <a:ext uri="{9D8B030D-6E8A-4147-A177-3AD203B41FA5}">
                      <a16:colId xmlns:a16="http://schemas.microsoft.com/office/drawing/2014/main" xmlns="" val="20005"/>
                    </a:ext>
                  </a:extLst>
                </a:gridCol>
              </a:tblGrid>
              <a:tr h="521868">
                <a:tc rowSpan="2">
                  <a:txBody>
                    <a:bodyPr/>
                    <a:lstStyle/>
                    <a:p>
                      <a:pPr algn="ctr" fontAlgn="ctr"/>
                      <a:r>
                        <a:rPr lang="en-US" sz="2000" b="1" i="1" u="none" strike="noStrike" dirty="0">
                          <a:solidFill>
                            <a:schemeClr val="bg1"/>
                          </a:solidFill>
                          <a:effectLst/>
                          <a:latin typeface="Calibri" panose="020F0502020204030204" pitchFamily="34" charset="0"/>
                        </a:rPr>
                        <a:t>Educators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gridSpan="2">
                  <a:txBody>
                    <a:bodyPr/>
                    <a:lstStyle/>
                    <a:p>
                      <a:pPr algn="ctr" fontAlgn="ctr"/>
                      <a:r>
                        <a:rPr lang="en-US" sz="1800" b="1" i="0" u="none" strike="noStrike" dirty="0">
                          <a:solidFill>
                            <a:schemeClr val="bg1"/>
                          </a:solidFill>
                          <a:effectLst/>
                          <a:latin typeface="Calibri" panose="020F0502020204030204" pitchFamily="34" charset="0"/>
                        </a:rPr>
                        <a:t>Public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hMerge="1">
                  <a:txBody>
                    <a:bodyPr/>
                    <a:lstStyle/>
                    <a:p>
                      <a:endParaRPr lang="en-US"/>
                    </a:p>
                  </a:txBody>
                  <a:tcPr/>
                </a:tc>
                <a:tc rowSpan="2">
                  <a:txBody>
                    <a:bodyPr/>
                    <a:lstStyle/>
                    <a:p>
                      <a:pPr algn="ctr" fontAlgn="ctr"/>
                      <a:r>
                        <a:rPr lang="en-US" sz="2000" b="1" i="0" u="none" strike="noStrike" dirty="0">
                          <a:solidFill>
                            <a:schemeClr val="bg1"/>
                          </a:solidFill>
                          <a:effectLst/>
                          <a:latin typeface="Calibri" panose="020F0502020204030204" pitchFamily="34" charset="0"/>
                        </a:rPr>
                        <a:t>Independent Subsidised</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rowSpan="2">
                  <a:txBody>
                    <a:bodyPr/>
                    <a:lstStyle/>
                    <a:p>
                      <a:pPr algn="ctr" fontAlgn="ctr"/>
                      <a:r>
                        <a:rPr lang="en-US" sz="2000" b="1" i="0" u="none" strike="noStrike" dirty="0">
                          <a:solidFill>
                            <a:schemeClr val="bg1"/>
                          </a:solidFill>
                          <a:effectLst/>
                          <a:latin typeface="Calibri" panose="020F0502020204030204" pitchFamily="34" charset="0"/>
                        </a:rPr>
                        <a:t>Independent Non-Subsidised</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rowSpan="2">
                  <a:txBody>
                    <a:bodyPr/>
                    <a:lstStyle/>
                    <a:p>
                      <a:pPr algn="ctr" fontAlgn="ctr"/>
                      <a:r>
                        <a:rPr lang="en-US" sz="2000" b="1" i="0" u="none" strike="noStrike" dirty="0">
                          <a:solidFill>
                            <a:schemeClr val="bg1"/>
                          </a:solidFill>
                          <a:effectLst/>
                          <a:latin typeface="Calibri" panose="020F0502020204030204" pitchFamily="34" charset="0"/>
                        </a:rPr>
                        <a:t>Total</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extLst>
                  <a:ext uri="{0D108BD9-81ED-4DB2-BD59-A6C34878D82A}">
                    <a16:rowId xmlns:a16="http://schemas.microsoft.com/office/drawing/2014/main" xmlns="" val="10000"/>
                  </a:ext>
                </a:extLst>
              </a:tr>
              <a:tr h="869780">
                <a:tc vMerge="1">
                  <a:txBody>
                    <a:bodyPr/>
                    <a:lstStyle/>
                    <a:p>
                      <a:endParaRPr lang="en-US"/>
                    </a:p>
                  </a:txBody>
                  <a:tcPr/>
                </a:tc>
                <a:tc>
                  <a:txBody>
                    <a:bodyPr/>
                    <a:lstStyle/>
                    <a:p>
                      <a:pPr algn="ctr" fontAlgn="ctr"/>
                      <a:r>
                        <a:rPr lang="en-US" sz="2000" b="1" i="0" u="none" strike="noStrike" dirty="0">
                          <a:solidFill>
                            <a:schemeClr val="bg1"/>
                          </a:solidFill>
                          <a:effectLst/>
                          <a:latin typeface="Calibri" panose="020F0502020204030204" pitchFamily="34" charset="0"/>
                        </a:rPr>
                        <a:t>State-Paid</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a:txBody>
                    <a:bodyPr/>
                    <a:lstStyle/>
                    <a:p>
                      <a:pPr algn="ctr" fontAlgn="ctr"/>
                      <a:r>
                        <a:rPr lang="en-US" sz="2000" b="1" i="0" u="none" strike="noStrike" dirty="0">
                          <a:solidFill>
                            <a:schemeClr val="bg1"/>
                          </a:solidFill>
                          <a:effectLst/>
                          <a:latin typeface="Calibri" panose="020F0502020204030204" pitchFamily="34" charset="0"/>
                        </a:rPr>
                        <a:t>SGB-Paid</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xmlns="" val="10001"/>
                  </a:ext>
                </a:extLst>
              </a:tr>
              <a:tr h="521868">
                <a:tc>
                  <a:txBody>
                    <a:bodyPr/>
                    <a:lstStyle/>
                    <a:p>
                      <a:pPr algn="l" fontAlgn="ctr"/>
                      <a:r>
                        <a:rPr lang="en-US" sz="2000" b="1" i="0" u="none" strike="noStrike" dirty="0">
                          <a:solidFill>
                            <a:srgbClr val="000000"/>
                          </a:solidFill>
                          <a:effectLst/>
                          <a:latin typeface="Calibri" panose="020F0502020204030204" pitchFamily="34" charset="0"/>
                        </a:rPr>
                        <a:t>In Ordinary schools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800"/>
                        </a:spcAft>
                      </a:pPr>
                      <a:r>
                        <a:rPr lang="en-ZA"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65 379</a:t>
                      </a:r>
                      <a:endParaRPr lang="en-ZA"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800"/>
                        </a:spcAft>
                      </a:pPr>
                      <a:r>
                        <a:rPr lang="en-ZA"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7 621</a:t>
                      </a:r>
                      <a:endParaRPr lang="en-ZA"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800"/>
                        </a:spcAft>
                      </a:pPr>
                      <a:r>
                        <a:rPr lang="en-ZA"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6 953</a:t>
                      </a:r>
                      <a:endParaRPr lang="en-ZA"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800"/>
                        </a:spcAft>
                      </a:pPr>
                      <a:r>
                        <a:rPr lang="en-ZA"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18 450</a:t>
                      </a:r>
                      <a:endParaRPr lang="en-ZA"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800"/>
                        </a:spcAft>
                      </a:pPr>
                      <a:r>
                        <a:rPr lang="en-ZA"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98 403</a:t>
                      </a:r>
                      <a:endParaRPr lang="en-ZA"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521868">
                <a:tc>
                  <a:txBody>
                    <a:bodyPr/>
                    <a:lstStyle/>
                    <a:p>
                      <a:pPr algn="l" fontAlgn="ctr"/>
                      <a:r>
                        <a:rPr lang="en-US" sz="1800" b="0" i="1" u="none" strike="noStrike" dirty="0">
                          <a:solidFill>
                            <a:srgbClr val="000000"/>
                          </a:solidFill>
                          <a:effectLst/>
                          <a:latin typeface="Calibri" panose="020F0502020204030204" pitchFamily="34" charset="0"/>
                        </a:rPr>
                        <a:t>       Of which:</a:t>
                      </a:r>
                      <a:r>
                        <a:rPr lang="en-US" sz="1800" b="0" i="1" u="none" strike="noStrike" baseline="0" dirty="0">
                          <a:solidFill>
                            <a:srgbClr val="000000"/>
                          </a:solidFill>
                          <a:effectLst/>
                          <a:latin typeface="Calibri" panose="020F0502020204030204" pitchFamily="34" charset="0"/>
                        </a:rPr>
                        <a:t> </a:t>
                      </a:r>
                      <a:r>
                        <a:rPr lang="en-US" sz="1800" b="0" i="1" u="none" strike="noStrike" dirty="0">
                          <a:solidFill>
                            <a:srgbClr val="000000"/>
                          </a:solidFill>
                          <a:effectLst/>
                          <a:latin typeface="Calibri" panose="020F0502020204030204" pitchFamily="34" charset="0"/>
                        </a:rPr>
                        <a:t>Primary Schools</a:t>
                      </a:r>
                    </a:p>
                  </a:txBody>
                  <a:tcPr marL="857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50000"/>
                        </a:lnSpc>
                        <a:spcAft>
                          <a:spcPts val="800"/>
                        </a:spcAft>
                      </a:pPr>
                      <a:r>
                        <a:rPr lang="en-ZA" sz="18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38 615</a:t>
                      </a:r>
                      <a:endParaRPr lang="en-ZA"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50000"/>
                        </a:lnSpc>
                        <a:spcAft>
                          <a:spcPts val="800"/>
                        </a:spcAft>
                      </a:pPr>
                      <a:r>
                        <a:rPr lang="en-ZA" sz="18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4 369</a:t>
                      </a:r>
                      <a:endParaRPr lang="en-ZA"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50000"/>
                        </a:lnSpc>
                        <a:spcAft>
                          <a:spcPts val="800"/>
                        </a:spcAft>
                      </a:pPr>
                      <a:r>
                        <a:rPr lang="en-ZA" sz="18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1 162</a:t>
                      </a:r>
                      <a:endParaRPr lang="en-ZA"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50000"/>
                        </a:lnSpc>
                        <a:spcAft>
                          <a:spcPts val="800"/>
                        </a:spcAft>
                      </a:pPr>
                      <a:r>
                        <a:rPr lang="en-ZA" sz="1800" i="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4 172</a:t>
                      </a:r>
                      <a:endParaRPr lang="en-ZA" sz="18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50000"/>
                        </a:lnSpc>
                        <a:spcAft>
                          <a:spcPts val="800"/>
                        </a:spcAft>
                      </a:pPr>
                      <a:r>
                        <a:rPr lang="en-ZA" sz="1800" i="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48 318</a:t>
                      </a:r>
                      <a:endParaRPr lang="en-ZA" sz="18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521868">
                <a:tc>
                  <a:txBody>
                    <a:bodyPr/>
                    <a:lstStyle/>
                    <a:p>
                      <a:pPr algn="l" fontAlgn="ctr"/>
                      <a:r>
                        <a:rPr lang="en-US" sz="1800" b="0" i="1" u="none" strike="noStrike" dirty="0">
                          <a:solidFill>
                            <a:srgbClr val="000000"/>
                          </a:solidFill>
                          <a:effectLst/>
                          <a:latin typeface="Calibri" panose="020F0502020204030204" pitchFamily="34" charset="0"/>
                        </a:rPr>
                        <a:t>     Of which:</a:t>
                      </a:r>
                      <a:r>
                        <a:rPr lang="en-US" sz="1800" b="0" i="1" u="none" strike="noStrike" baseline="0" dirty="0">
                          <a:solidFill>
                            <a:srgbClr val="000000"/>
                          </a:solidFill>
                          <a:effectLst/>
                          <a:latin typeface="Calibri" panose="020F0502020204030204" pitchFamily="34" charset="0"/>
                        </a:rPr>
                        <a:t> </a:t>
                      </a:r>
                      <a:r>
                        <a:rPr lang="en-US" sz="1800" b="0" i="1" u="none" strike="noStrike" dirty="0">
                          <a:solidFill>
                            <a:srgbClr val="000000"/>
                          </a:solidFill>
                          <a:effectLst/>
                          <a:latin typeface="Calibri" panose="020F0502020204030204" pitchFamily="34" charset="0"/>
                        </a:rPr>
                        <a:t>Secondary Schools</a:t>
                      </a:r>
                    </a:p>
                  </a:txBody>
                  <a:tcPr marL="857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50000"/>
                        </a:lnSpc>
                        <a:spcAft>
                          <a:spcPts val="800"/>
                        </a:spcAft>
                      </a:pPr>
                      <a:r>
                        <a:rPr lang="en-ZA" sz="18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26 764</a:t>
                      </a:r>
                      <a:endParaRPr lang="en-ZA"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50000"/>
                        </a:lnSpc>
                        <a:spcAft>
                          <a:spcPts val="800"/>
                        </a:spcAft>
                      </a:pPr>
                      <a:r>
                        <a:rPr lang="en-ZA" sz="18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3 252</a:t>
                      </a:r>
                      <a:endParaRPr lang="en-ZA"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50000"/>
                        </a:lnSpc>
                        <a:spcAft>
                          <a:spcPts val="800"/>
                        </a:spcAft>
                      </a:pPr>
                      <a:r>
                        <a:rPr lang="en-ZA" sz="18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5 791</a:t>
                      </a:r>
                      <a:endParaRPr lang="en-ZA"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50000"/>
                        </a:lnSpc>
                        <a:spcAft>
                          <a:spcPts val="800"/>
                        </a:spcAft>
                      </a:pPr>
                      <a:r>
                        <a:rPr lang="en-ZA" sz="18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14 278</a:t>
                      </a:r>
                      <a:endParaRPr lang="en-ZA"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50000"/>
                        </a:lnSpc>
                        <a:spcAft>
                          <a:spcPts val="800"/>
                        </a:spcAft>
                      </a:pPr>
                      <a:r>
                        <a:rPr lang="en-ZA" sz="18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50 085</a:t>
                      </a:r>
                      <a:endParaRPr lang="en-ZA"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521868">
                <a:tc>
                  <a:txBody>
                    <a:bodyPr/>
                    <a:lstStyle/>
                    <a:p>
                      <a:pPr algn="l" fontAlgn="ctr"/>
                      <a:r>
                        <a:rPr lang="en-US" sz="2000" b="1" i="0" u="none" strike="noStrike" dirty="0">
                          <a:solidFill>
                            <a:srgbClr val="000000"/>
                          </a:solidFill>
                          <a:effectLst/>
                          <a:latin typeface="Calibri" panose="020F0502020204030204" pitchFamily="34" charset="0"/>
                        </a:rPr>
                        <a:t>In Special schools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800"/>
                        </a:spcAft>
                      </a:pPr>
                      <a:r>
                        <a:rPr lang="en-ZA"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4 681</a:t>
                      </a:r>
                      <a:endParaRPr lang="en-ZA"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800"/>
                        </a:spcAft>
                      </a:pPr>
                      <a:r>
                        <a:rPr lang="en-ZA"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274</a:t>
                      </a:r>
                      <a:endParaRPr lang="en-ZA"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800"/>
                        </a:spcAft>
                      </a:pPr>
                      <a:r>
                        <a:rPr lang="en-ZA"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57</a:t>
                      </a:r>
                      <a:endParaRPr lang="en-ZA"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800"/>
                        </a:spcAft>
                      </a:pPr>
                      <a:r>
                        <a:rPr lang="en-ZA"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452</a:t>
                      </a:r>
                      <a:endParaRPr lang="en-ZA"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800"/>
                        </a:spcAft>
                      </a:pPr>
                      <a:r>
                        <a:rPr lang="en-ZA"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5 464</a:t>
                      </a:r>
                      <a:endParaRPr lang="en-ZA"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521868">
                <a:tc>
                  <a:txBody>
                    <a:bodyPr/>
                    <a:lstStyle/>
                    <a:p>
                      <a:pPr algn="ctr" fontAlgn="ctr"/>
                      <a:r>
                        <a:rPr lang="en-US" sz="2400" b="1" i="0" u="none" strike="noStrike" dirty="0">
                          <a:solidFill>
                            <a:srgbClr val="000000"/>
                          </a:solidFill>
                          <a:effectLst/>
                          <a:latin typeface="Calibri" panose="020F0502020204030204" pitchFamily="34" charset="0"/>
                        </a:rPr>
                        <a:t>TOTAL</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800"/>
                        </a:spcAft>
                      </a:pPr>
                      <a:r>
                        <a:rPr lang="en-ZA" sz="24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70 060</a:t>
                      </a:r>
                      <a:endParaRPr lang="en-ZA" sz="24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800"/>
                        </a:spcAft>
                      </a:pPr>
                      <a:r>
                        <a:rPr lang="en-ZA" sz="2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7 895</a:t>
                      </a:r>
                      <a:endParaRPr lang="en-ZA" sz="2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800"/>
                        </a:spcAft>
                      </a:pPr>
                      <a:r>
                        <a:rPr lang="en-ZA" sz="2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7 010</a:t>
                      </a:r>
                      <a:endParaRPr lang="en-ZA" sz="2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800"/>
                        </a:spcAft>
                      </a:pPr>
                      <a:r>
                        <a:rPr lang="en-ZA" sz="2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18 902</a:t>
                      </a:r>
                      <a:endParaRPr lang="en-ZA" sz="2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800"/>
                        </a:spcAft>
                      </a:pPr>
                      <a:r>
                        <a:rPr lang="en-ZA" sz="2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103 867</a:t>
                      </a:r>
                      <a:endParaRPr lang="en-ZA" sz="2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xmlns="" val="42367984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xmlns="" id="{F77401C3-4C02-4EE7-AD48-AFE0F7A0D191}"/>
              </a:ext>
            </a:extLst>
          </p:cNvPr>
          <p:cNvSpPr>
            <a:spLocks noGrp="1"/>
          </p:cNvSpPr>
          <p:nvPr>
            <p:ph type="subTitle" idx="1"/>
          </p:nvPr>
        </p:nvSpPr>
        <p:spPr>
          <a:xfrm>
            <a:off x="1334530" y="1649186"/>
            <a:ext cx="10585326" cy="4921735"/>
          </a:xfrm>
        </p:spPr>
        <p:txBody>
          <a:bodyPr>
            <a:normAutofit/>
          </a:bodyPr>
          <a:lstStyle/>
          <a:p>
            <a:pPr lvl="0"/>
            <a:r>
              <a:rPr lang="en-ZA" sz="6000" b="0" dirty="0">
                <a:solidFill>
                  <a:srgbClr val="FF0000"/>
                </a:solidFill>
              </a:rPr>
              <a:t>Five Year Plan and Elevated Priorities to End of Term</a:t>
            </a:r>
          </a:p>
          <a:p>
            <a:endParaRPr lang="en-ZA" sz="6000" dirty="0">
              <a:solidFill>
                <a:srgbClr val="FF0000"/>
              </a:solidFill>
            </a:endParaRPr>
          </a:p>
        </p:txBody>
      </p:sp>
    </p:spTree>
    <p:extLst>
      <p:ext uri="{BB962C8B-B14F-4D97-AF65-F5344CB8AC3E}">
        <p14:creationId xmlns:p14="http://schemas.microsoft.com/office/powerpoint/2010/main" xmlns="" val="16605592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AB128C2D-8F96-86F9-8EA4-448A24882284}"/>
              </a:ext>
            </a:extLst>
          </p:cNvPr>
          <p:cNvSpPr>
            <a:spLocks noGrp="1"/>
          </p:cNvSpPr>
          <p:nvPr>
            <p:ph type="title"/>
          </p:nvPr>
        </p:nvSpPr>
        <p:spPr/>
        <p:txBody>
          <a:bodyPr/>
          <a:lstStyle/>
          <a:p>
            <a:r>
              <a:rPr lang="en-US" sz="2400" b="0" dirty="0"/>
              <a:t>5-YEAR PLAN - KEY PRIORITIES TO END OF TERM</a:t>
            </a:r>
          </a:p>
        </p:txBody>
      </p:sp>
      <p:sp>
        <p:nvSpPr>
          <p:cNvPr id="3" name="Content Placeholder 2">
            <a:extLst>
              <a:ext uri="{FF2B5EF4-FFF2-40B4-BE49-F238E27FC236}">
                <a16:creationId xmlns:a16="http://schemas.microsoft.com/office/drawing/2014/main" xmlns="" id="{7A74D864-4433-3C15-CCA4-6DEC646DB39F}"/>
              </a:ext>
            </a:extLst>
          </p:cNvPr>
          <p:cNvSpPr>
            <a:spLocks noGrp="1"/>
          </p:cNvSpPr>
          <p:nvPr>
            <p:ph idx="1"/>
          </p:nvPr>
        </p:nvSpPr>
        <p:spPr/>
        <p:txBody>
          <a:bodyPr>
            <a:normAutofit/>
          </a:bodyPr>
          <a:lstStyle/>
          <a:p>
            <a:pPr lvl="0" algn="just"/>
            <a:r>
              <a:rPr lang="en-GB" dirty="0"/>
              <a:t>Priority 1:  Early Childhood Development (ECD):</a:t>
            </a:r>
          </a:p>
          <a:p>
            <a:pPr lvl="1" algn="just"/>
            <a:r>
              <a:rPr lang="en-GB" dirty="0"/>
              <a:t>Complete Grade R Universalisation.</a:t>
            </a:r>
          </a:p>
          <a:p>
            <a:pPr lvl="1" algn="just"/>
            <a:r>
              <a:rPr lang="en-GB" dirty="0"/>
              <a:t>Pre-Grade R – develop a new approach and system.</a:t>
            </a:r>
          </a:p>
          <a:p>
            <a:pPr algn="just"/>
            <a:r>
              <a:rPr lang="en-GB" dirty="0"/>
              <a:t>Priority 2: Promote Quality Education across all classrooms and schools:</a:t>
            </a:r>
            <a:endParaRPr lang="en-US" dirty="0"/>
          </a:p>
          <a:p>
            <a:pPr lvl="1" algn="just"/>
            <a:r>
              <a:rPr lang="en-GB" dirty="0"/>
              <a:t>Strengthening Foundations across all GET Grades.</a:t>
            </a:r>
            <a:endParaRPr lang="en-ZA" dirty="0"/>
          </a:p>
          <a:p>
            <a:pPr lvl="1" algn="just"/>
            <a:r>
              <a:rPr lang="en-GB" dirty="0"/>
              <a:t>Reclaiming the “crown” – continuing the improvement of quality learning in the FET Band.</a:t>
            </a:r>
          </a:p>
          <a:p>
            <a:pPr lvl="1" algn="just"/>
            <a:r>
              <a:rPr lang="en-GB" dirty="0"/>
              <a:t>Expand and enhance Schools of Specialisation and technical high schools.</a:t>
            </a:r>
          </a:p>
          <a:p>
            <a:pPr lvl="1" algn="just"/>
            <a:r>
              <a:rPr lang="en-GB" dirty="0"/>
              <a:t>Provincial, National, Regional and International Learner Assessments. </a:t>
            </a:r>
          </a:p>
          <a:p>
            <a:pPr lvl="1"/>
            <a:endParaRPr lang="en-GB" dirty="0"/>
          </a:p>
          <a:p>
            <a:pPr lvl="1"/>
            <a:endParaRPr lang="en-GB" dirty="0"/>
          </a:p>
          <a:p>
            <a:endParaRPr lang="en-US" dirty="0"/>
          </a:p>
        </p:txBody>
      </p:sp>
    </p:spTree>
    <p:extLst>
      <p:ext uri="{BB962C8B-B14F-4D97-AF65-F5344CB8AC3E}">
        <p14:creationId xmlns:p14="http://schemas.microsoft.com/office/powerpoint/2010/main" xmlns="" val="28891605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E09CB037-2D5B-10AC-532B-00BEB5EE36D9}"/>
              </a:ext>
            </a:extLst>
          </p:cNvPr>
          <p:cNvSpPr>
            <a:spLocks noGrp="1"/>
          </p:cNvSpPr>
          <p:nvPr>
            <p:ph type="title"/>
          </p:nvPr>
        </p:nvSpPr>
        <p:spPr/>
        <p:txBody>
          <a:bodyPr/>
          <a:lstStyle/>
          <a:p>
            <a:r>
              <a:rPr lang="en-US" sz="2400" b="0" dirty="0"/>
              <a:t>5-YEAR PLAN - KEY PRIORITIES TO END OF TERM</a:t>
            </a:r>
          </a:p>
        </p:txBody>
      </p:sp>
      <p:sp>
        <p:nvSpPr>
          <p:cNvPr id="3" name="Content Placeholder 2">
            <a:extLst>
              <a:ext uri="{FF2B5EF4-FFF2-40B4-BE49-F238E27FC236}">
                <a16:creationId xmlns:a16="http://schemas.microsoft.com/office/drawing/2014/main" xmlns="" id="{7A13E527-D4E1-8279-F1DB-0E116A37C5E8}"/>
              </a:ext>
            </a:extLst>
          </p:cNvPr>
          <p:cNvSpPr>
            <a:spLocks noGrp="1"/>
          </p:cNvSpPr>
          <p:nvPr>
            <p:ph idx="1"/>
          </p:nvPr>
        </p:nvSpPr>
        <p:spPr>
          <a:xfrm>
            <a:off x="1334530" y="1616532"/>
            <a:ext cx="10585327" cy="5012868"/>
          </a:xfrm>
        </p:spPr>
        <p:txBody>
          <a:bodyPr>
            <a:noAutofit/>
          </a:bodyPr>
          <a:lstStyle/>
          <a:p>
            <a:pPr algn="just"/>
            <a:r>
              <a:rPr lang="en-US" sz="1800" dirty="0"/>
              <a:t>Priority 3:  Change the Education Landscape to accelerate relevant and quality learning:</a:t>
            </a:r>
          </a:p>
          <a:p>
            <a:pPr lvl="1" algn="just"/>
            <a:r>
              <a:rPr lang="en-US" sz="1800" dirty="0" err="1"/>
              <a:t>Rationalising</a:t>
            </a:r>
            <a:r>
              <a:rPr lang="en-US" sz="1800" dirty="0"/>
              <a:t> under-subscribed schools.</a:t>
            </a:r>
          </a:p>
          <a:p>
            <a:pPr lvl="1" algn="just"/>
            <a:r>
              <a:rPr lang="en-US" sz="1800" dirty="0"/>
              <a:t>Twinning and Resource Optimisation, small schools and </a:t>
            </a:r>
            <a:r>
              <a:rPr lang="en-US" sz="1800" dirty="0" err="1"/>
              <a:t>normalisation</a:t>
            </a:r>
            <a:r>
              <a:rPr lang="en-US" sz="1800" dirty="0"/>
              <a:t> of the grade structure of schools.</a:t>
            </a:r>
          </a:p>
          <a:p>
            <a:pPr lvl="1" algn="just"/>
            <a:r>
              <a:rPr lang="en-US" sz="1800" dirty="0"/>
              <a:t>New and improved School Infrastructure - Adhering to National Norms and Standards.</a:t>
            </a:r>
          </a:p>
          <a:p>
            <a:pPr lvl="1" algn="just"/>
            <a:r>
              <a:rPr lang="en-ZA" sz="1800" dirty="0"/>
              <a:t>Poorly managed schools.</a:t>
            </a:r>
          </a:p>
          <a:p>
            <a:pPr lvl="1" algn="just"/>
            <a:r>
              <a:rPr lang="en-ZA" sz="1800" dirty="0"/>
              <a:t>Multi-campus Schools.</a:t>
            </a:r>
          </a:p>
          <a:p>
            <a:pPr lvl="1" algn="just"/>
            <a:r>
              <a:rPr lang="en-ZA" sz="1800" dirty="0"/>
              <a:t>Mega schools.</a:t>
            </a:r>
          </a:p>
          <a:p>
            <a:pPr algn="just"/>
            <a:r>
              <a:rPr lang="en-GB" sz="1800" dirty="0"/>
              <a:t>Priority 4: Create safe schools that embody Social Cohesion, patriotism and non-violence:</a:t>
            </a:r>
          </a:p>
          <a:p>
            <a:pPr lvl="1" algn="just"/>
            <a:r>
              <a:rPr lang="en-GB" sz="1800" dirty="0"/>
              <a:t>Safe Schools and Social Cohesion.</a:t>
            </a:r>
          </a:p>
          <a:p>
            <a:pPr lvl="1" algn="just"/>
            <a:r>
              <a:rPr lang="en-GB" sz="1800" dirty="0"/>
              <a:t>School Sports: Tournaments Soccer, Rugby, Cricket, Netball and Athletics. </a:t>
            </a:r>
          </a:p>
          <a:p>
            <a:pPr lvl="1" algn="just"/>
            <a:r>
              <a:rPr lang="en-GB" sz="1800" dirty="0"/>
              <a:t>School Health, Anti-Drugs Programmes, Girl-Child Support and Guidance programmes.</a:t>
            </a:r>
          </a:p>
          <a:p>
            <a:pPr lvl="1" algn="just"/>
            <a:r>
              <a:rPr lang="en-GB" sz="1800" dirty="0"/>
              <a:t>Safety patrollers.</a:t>
            </a:r>
          </a:p>
          <a:p>
            <a:pPr lvl="1" algn="just"/>
            <a:r>
              <a:rPr lang="en-GB" sz="1800" dirty="0"/>
              <a:t>Psycho-social support.</a:t>
            </a:r>
          </a:p>
          <a:p>
            <a:pPr lvl="1" algn="just"/>
            <a:r>
              <a:rPr lang="en-GB" sz="1800" dirty="0"/>
              <a:t>Pro-Poor Interventions.</a:t>
            </a:r>
          </a:p>
        </p:txBody>
      </p:sp>
    </p:spTree>
    <p:extLst>
      <p:ext uri="{BB962C8B-B14F-4D97-AF65-F5344CB8AC3E}">
        <p14:creationId xmlns:p14="http://schemas.microsoft.com/office/powerpoint/2010/main" xmlns="" val="34008734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33B425F-4339-299A-1F92-CC50D46C2352}"/>
              </a:ext>
            </a:extLst>
          </p:cNvPr>
          <p:cNvSpPr>
            <a:spLocks noGrp="1"/>
          </p:cNvSpPr>
          <p:nvPr>
            <p:ph type="title"/>
          </p:nvPr>
        </p:nvSpPr>
        <p:spPr/>
        <p:txBody>
          <a:bodyPr/>
          <a:lstStyle/>
          <a:p>
            <a:r>
              <a:rPr lang="en-US" sz="2400" b="0" dirty="0"/>
              <a:t>5-YEAR PLAN - KEY PRIORITIES TO END OF TERM</a:t>
            </a:r>
          </a:p>
        </p:txBody>
      </p:sp>
      <p:sp>
        <p:nvSpPr>
          <p:cNvPr id="3" name="Content Placeholder 2">
            <a:extLst>
              <a:ext uri="{FF2B5EF4-FFF2-40B4-BE49-F238E27FC236}">
                <a16:creationId xmlns:a16="http://schemas.microsoft.com/office/drawing/2014/main" xmlns="" id="{CE619550-F53F-BA42-E7DC-86A88FD0B177}"/>
              </a:ext>
            </a:extLst>
          </p:cNvPr>
          <p:cNvSpPr>
            <a:spLocks noGrp="1"/>
          </p:cNvSpPr>
          <p:nvPr>
            <p:ph idx="1"/>
          </p:nvPr>
        </p:nvSpPr>
        <p:spPr/>
        <p:txBody>
          <a:bodyPr>
            <a:normAutofit fontScale="85000" lnSpcReduction="10000"/>
          </a:bodyPr>
          <a:lstStyle/>
          <a:p>
            <a:pPr algn="just"/>
            <a:r>
              <a:rPr lang="en-GB" dirty="0"/>
              <a:t>Priority 5: </a:t>
            </a:r>
            <a:r>
              <a:rPr lang="en-ZA" dirty="0"/>
              <a:t>To address the needs of Gauteng Youth through smooth transitions between important steps in Education and Work:</a:t>
            </a:r>
          </a:p>
          <a:p>
            <a:pPr lvl="1" indent="-346075" algn="just">
              <a:buFont typeface="Wingdings" panose="05000000000000000000" pitchFamily="2" charset="2"/>
              <a:buChar char="§"/>
            </a:pPr>
            <a:r>
              <a:rPr lang="en-ZA" dirty="0"/>
              <a:t>Awarding of Bursaries to the top 3 learners from No fee schools and other priority areas.</a:t>
            </a:r>
          </a:p>
          <a:p>
            <a:pPr lvl="1" indent="-346075" algn="just">
              <a:buFont typeface="Wingdings" panose="05000000000000000000" pitchFamily="2" charset="2"/>
              <a:buChar char="§"/>
            </a:pPr>
            <a:r>
              <a:rPr lang="en-ZA" dirty="0"/>
              <a:t>Workplace and experiential learning to increase youth employability.</a:t>
            </a:r>
          </a:p>
          <a:p>
            <a:pPr lvl="1" indent="-346075" algn="just">
              <a:buFont typeface="Wingdings" panose="05000000000000000000" pitchFamily="2" charset="2"/>
              <a:buChar char="§"/>
            </a:pPr>
            <a:r>
              <a:rPr lang="en-ZA" dirty="0"/>
              <a:t>Career counselling and guidance.</a:t>
            </a:r>
          </a:p>
          <a:p>
            <a:pPr lvl="1" indent="-346075" algn="just">
              <a:buFont typeface="Wingdings" panose="05000000000000000000" pitchFamily="2" charset="2"/>
              <a:buChar char="§"/>
            </a:pPr>
            <a:r>
              <a:rPr lang="en-ZA" dirty="0"/>
              <a:t>Develop Skills Programmes aligned to skills required by the 4</a:t>
            </a:r>
            <a:r>
              <a:rPr lang="en-ZA" baseline="30000" dirty="0"/>
              <a:t>th</a:t>
            </a:r>
            <a:r>
              <a:rPr lang="en-ZA" dirty="0"/>
              <a:t> Industrial Revolution and transformation:</a:t>
            </a:r>
          </a:p>
          <a:p>
            <a:pPr lvl="2" algn="just">
              <a:buFont typeface="Wingdings" panose="05000000000000000000" pitchFamily="2" charset="2"/>
              <a:buChar char="ü"/>
            </a:pPr>
            <a:r>
              <a:rPr lang="en-US" dirty="0"/>
              <a:t>Build the skills base needed to drive and sustain change in GCR.</a:t>
            </a:r>
          </a:p>
          <a:p>
            <a:pPr lvl="2" algn="just">
              <a:buFont typeface="Wingdings" panose="05000000000000000000" pitchFamily="2" charset="2"/>
              <a:buChar char="ü"/>
            </a:pPr>
            <a:r>
              <a:rPr lang="en-GB" dirty="0"/>
              <a:t>Interventions must take a corridor focus to respond to the skills needs of local labour markets.</a:t>
            </a:r>
            <a:endParaRPr lang="en-ZA" dirty="0"/>
          </a:p>
          <a:p>
            <a:pPr lvl="2" algn="just">
              <a:buFont typeface="Wingdings" panose="05000000000000000000" pitchFamily="2" charset="2"/>
              <a:buChar char="ü"/>
            </a:pPr>
            <a:r>
              <a:rPr lang="en-ZA" dirty="0"/>
              <a:t>Develop intervention programmes to address youth unemployment and ensure that the youth contribute towards the economic development of the province and the country.</a:t>
            </a:r>
          </a:p>
          <a:p>
            <a:pPr lvl="2" algn="just">
              <a:buFont typeface="Wingdings" panose="05000000000000000000" pitchFamily="2" charset="2"/>
              <a:buChar char="ü"/>
            </a:pPr>
            <a:r>
              <a:rPr lang="en-GB" dirty="0"/>
              <a:t>Bursary Programmes for HEIs and TVETs to target critical skills areas and close the gaps for the “missing middle”.</a:t>
            </a:r>
            <a:endParaRPr lang="en-ZA" dirty="0"/>
          </a:p>
          <a:p>
            <a:pPr lvl="2" algn="just">
              <a:buFont typeface="Wingdings" panose="05000000000000000000" pitchFamily="2" charset="2"/>
              <a:buChar char="ü"/>
            </a:pPr>
            <a:r>
              <a:rPr lang="en-ZA" dirty="0"/>
              <a:t>Steer bursary funding towards digital skills.</a:t>
            </a:r>
          </a:p>
          <a:p>
            <a:pPr lvl="2" algn="just">
              <a:buFont typeface="Wingdings" panose="05000000000000000000" pitchFamily="2" charset="2"/>
              <a:buChar char="ü"/>
            </a:pPr>
            <a:r>
              <a:rPr lang="en-GB" dirty="0"/>
              <a:t>Learnerships and internships should model the skills requirements for digital skills and the local economies.</a:t>
            </a:r>
          </a:p>
        </p:txBody>
      </p:sp>
    </p:spTree>
    <p:extLst>
      <p:ext uri="{BB962C8B-B14F-4D97-AF65-F5344CB8AC3E}">
        <p14:creationId xmlns:p14="http://schemas.microsoft.com/office/powerpoint/2010/main" xmlns="" val="15048081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1" name="Google Shape;221;p29"/>
          <p:cNvSpPr txBox="1">
            <a:spLocks noGrp="1"/>
          </p:cNvSpPr>
          <p:nvPr>
            <p:ph type="subTitle" idx="1"/>
          </p:nvPr>
        </p:nvSpPr>
        <p:spPr>
          <a:prstGeom prst="rect">
            <a:avLst/>
          </a:prstGeom>
        </p:spPr>
        <p:txBody>
          <a:bodyPr spcFirstLastPara="1" wrap="square" lIns="121900" tIns="121900" rIns="121900" bIns="121900" anchor="t" anchorCtr="0">
            <a:normAutofit fontScale="92500" lnSpcReduction="20000"/>
          </a:bodyPr>
          <a:lstStyle/>
          <a:p>
            <a:pPr algn="just"/>
            <a:r>
              <a:rPr lang="en-GB" sz="1800" b="0" i="0" u="none" strike="noStrike" baseline="0" dirty="0">
                <a:solidFill>
                  <a:schemeClr val="tx1"/>
                </a:solidFill>
                <a:latin typeface="Arial" panose="020B0604020202020204" pitchFamily="34" charset="0"/>
              </a:rPr>
              <a:t>The Gauteng Provincial Government (GPG) departments should, in the remainder of the Sixth Administration, and within the context of the GGT2030 and the Executive Council (EXCO) Lekgotla held on 20th – 21st October 2022, focus on the priorities elevated for accelerated implementation: </a:t>
            </a:r>
          </a:p>
          <a:p>
            <a:pPr marL="0" indent="0" fontAlgn="t">
              <a:lnSpc>
                <a:spcPct val="107000"/>
              </a:lnSpc>
              <a:buNone/>
            </a:pPr>
            <a:r>
              <a:rPr lang="en-ZA" sz="1800" b="0" u="sng" dirty="0">
                <a:solidFill>
                  <a:srgbClr val="FF0000"/>
                </a:solidFill>
                <a:cs typeface="Calibri" panose="020F0502020204030204" pitchFamily="34" charset="0"/>
              </a:rPr>
              <a:t>Elevated Priorities</a:t>
            </a:r>
          </a:p>
          <a:p>
            <a:pPr marL="380990" indent="-380990" algn="l" fontAlgn="t">
              <a:lnSpc>
                <a:spcPct val="107000"/>
              </a:lnSpc>
              <a:buFont typeface="+mj-lt"/>
              <a:buAutoNum type="arabicPeriod"/>
            </a:pPr>
            <a:r>
              <a:rPr lang="en-US" sz="1800" b="0" dirty="0">
                <a:solidFill>
                  <a:schemeClr val="tx1"/>
                </a:solidFill>
                <a:ea typeface="Arial" panose="020B0604020202020204" pitchFamily="34" charset="0"/>
                <a:cs typeface="Calibri" panose="020F0502020204030204" pitchFamily="34" charset="0"/>
              </a:rPr>
              <a:t>Improving grade 12 results, measuring progress and educational outcomes</a:t>
            </a:r>
          </a:p>
          <a:p>
            <a:pPr marL="380990" indent="-380990" algn="l" fontAlgn="t">
              <a:lnSpc>
                <a:spcPct val="107000"/>
              </a:lnSpc>
              <a:buFont typeface="+mj-lt"/>
              <a:buAutoNum type="arabicPeriod"/>
            </a:pPr>
            <a:r>
              <a:rPr lang="en-ZA" sz="1800" b="0" dirty="0">
                <a:solidFill>
                  <a:schemeClr val="tx1"/>
                </a:solidFill>
                <a:ea typeface="Arial" panose="020B0604020202020204" pitchFamily="34" charset="0"/>
                <a:cs typeface="Calibri" panose="020F0502020204030204" pitchFamily="34" charset="0"/>
              </a:rPr>
              <a:t>Early Childhood Development</a:t>
            </a:r>
            <a:endParaRPr lang="en-ZA" sz="1800" b="0" dirty="0">
              <a:solidFill>
                <a:schemeClr val="tx1"/>
              </a:solidFill>
              <a:cs typeface="Calibri" panose="020F0502020204030204" pitchFamily="34" charset="0"/>
            </a:endParaRPr>
          </a:p>
          <a:p>
            <a:pPr marL="380990" indent="-380990" algn="l" fontAlgn="t">
              <a:lnSpc>
                <a:spcPct val="107000"/>
              </a:lnSpc>
              <a:buFont typeface="+mj-lt"/>
              <a:buAutoNum type="arabicPeriod"/>
            </a:pPr>
            <a:r>
              <a:rPr lang="en-US" sz="1800" b="0" dirty="0">
                <a:solidFill>
                  <a:schemeClr val="tx1"/>
                </a:solidFill>
                <a:ea typeface="Arial" panose="020B0604020202020204" pitchFamily="34" charset="0"/>
                <a:cs typeface="Calibri" panose="020F0502020204030204" pitchFamily="34" charset="0"/>
              </a:rPr>
              <a:t>ICT roll out in township schools</a:t>
            </a:r>
            <a:endParaRPr lang="en-ZA" sz="1800" b="0" dirty="0">
              <a:solidFill>
                <a:schemeClr val="tx1"/>
              </a:solidFill>
              <a:ea typeface="Arial" panose="020B0604020202020204" pitchFamily="34" charset="0"/>
              <a:cs typeface="Calibri" panose="020F0502020204030204" pitchFamily="34" charset="0"/>
            </a:endParaRPr>
          </a:p>
          <a:p>
            <a:pPr marL="380990" indent="-380990" algn="l" fontAlgn="t">
              <a:lnSpc>
                <a:spcPct val="107000"/>
              </a:lnSpc>
              <a:buFont typeface="+mj-lt"/>
              <a:buAutoNum type="arabicPeriod"/>
            </a:pPr>
            <a:r>
              <a:rPr lang="en-US" sz="1800" b="0" dirty="0">
                <a:solidFill>
                  <a:schemeClr val="tx1"/>
                </a:solidFill>
                <a:ea typeface="Arial" panose="020B0604020202020204" pitchFamily="34" charset="0"/>
                <a:cs typeface="Calibri" panose="020F0502020204030204" pitchFamily="34" charset="0"/>
              </a:rPr>
              <a:t>Investing in skills for the future</a:t>
            </a:r>
          </a:p>
          <a:p>
            <a:pPr marL="380990" indent="-380990" algn="l" fontAlgn="t">
              <a:lnSpc>
                <a:spcPct val="107000"/>
              </a:lnSpc>
              <a:buFont typeface="+mj-lt"/>
              <a:buAutoNum type="arabicPeriod"/>
            </a:pPr>
            <a:r>
              <a:rPr lang="en-ZA" sz="1800" b="0" dirty="0">
                <a:solidFill>
                  <a:schemeClr val="tx1"/>
                </a:solidFill>
                <a:ea typeface="Arial" panose="020B0604020202020204" pitchFamily="34" charset="0"/>
                <a:cs typeface="Calibri" panose="020F0502020204030204" pitchFamily="34" charset="0"/>
              </a:rPr>
              <a:t>School Safety </a:t>
            </a:r>
            <a:endParaRPr lang="en-US" sz="1800" b="0" dirty="0">
              <a:solidFill>
                <a:schemeClr val="tx1"/>
              </a:solidFill>
              <a:cs typeface="Calibri" panose="020F0502020204030204" pitchFamily="34" charset="0"/>
            </a:endParaRPr>
          </a:p>
          <a:p>
            <a:pPr marL="380990" indent="-380990" algn="l" fontAlgn="t">
              <a:lnSpc>
                <a:spcPct val="107000"/>
              </a:lnSpc>
              <a:buFont typeface="+mj-lt"/>
              <a:buAutoNum type="arabicPeriod"/>
            </a:pPr>
            <a:r>
              <a:rPr lang="en-US" sz="1800" b="0" dirty="0">
                <a:solidFill>
                  <a:schemeClr val="tx1"/>
                </a:solidFill>
                <a:ea typeface="Arial" panose="020B0604020202020204" pitchFamily="34" charset="0"/>
                <a:cs typeface="Calibri" panose="020F0502020204030204" pitchFamily="34" charset="0"/>
              </a:rPr>
              <a:t>Infrastructure Delivery: Accelerated delivery of smart public infrastructure</a:t>
            </a:r>
            <a:endParaRPr lang="en-ZA" sz="1800" b="0" dirty="0">
              <a:solidFill>
                <a:schemeClr val="tx1"/>
              </a:solidFill>
              <a:ea typeface="Arial" panose="020B0604020202020204" pitchFamily="34" charset="0"/>
              <a:cs typeface="Calibri" panose="020F0502020204030204" pitchFamily="34" charset="0"/>
            </a:endParaRPr>
          </a:p>
          <a:p>
            <a:pPr marL="380990" indent="-380990" algn="l" fontAlgn="t">
              <a:lnSpc>
                <a:spcPct val="107000"/>
              </a:lnSpc>
              <a:buFont typeface="+mj-lt"/>
              <a:buAutoNum type="arabicPeriod"/>
            </a:pPr>
            <a:r>
              <a:rPr lang="en-US" sz="1800" b="0" dirty="0">
                <a:solidFill>
                  <a:schemeClr val="tx1"/>
                </a:solidFill>
                <a:ea typeface="Arial" panose="020B0604020202020204" pitchFamily="34" charset="0"/>
                <a:cs typeface="Calibri" panose="020F0502020204030204" pitchFamily="34" charset="0"/>
              </a:rPr>
              <a:t>Investing in school infrastructure in townships</a:t>
            </a:r>
            <a:endParaRPr lang="en-ZA" sz="1800" b="0" dirty="0">
              <a:solidFill>
                <a:schemeClr val="tx1"/>
              </a:solidFill>
              <a:ea typeface="Arial" panose="020B0604020202020204" pitchFamily="34" charset="0"/>
              <a:cs typeface="Calibri" panose="020F0502020204030204" pitchFamily="34" charset="0"/>
            </a:endParaRPr>
          </a:p>
          <a:p>
            <a:pPr marL="380990" indent="-380990" algn="l" fontAlgn="t">
              <a:lnSpc>
                <a:spcPct val="107000"/>
              </a:lnSpc>
              <a:buFont typeface="+mj-lt"/>
              <a:buAutoNum type="arabicPeriod"/>
            </a:pPr>
            <a:r>
              <a:rPr lang="en-US" sz="1800" b="0" dirty="0">
                <a:solidFill>
                  <a:schemeClr val="tx1"/>
                </a:solidFill>
                <a:ea typeface="Arial" panose="020B0604020202020204" pitchFamily="34" charset="0"/>
                <a:cs typeface="Calibri" panose="020F0502020204030204" pitchFamily="34" charset="0"/>
              </a:rPr>
              <a:t>Integration and rehabilitation of learners into a welfare and wellness </a:t>
            </a:r>
            <a:r>
              <a:rPr lang="en-US" sz="1800" b="0" dirty="0" err="1">
                <a:solidFill>
                  <a:schemeClr val="tx1"/>
                </a:solidFill>
                <a:ea typeface="Arial" panose="020B0604020202020204" pitchFamily="34" charset="0"/>
                <a:cs typeface="Calibri" panose="020F0502020204030204" pitchFamily="34" charset="0"/>
              </a:rPr>
              <a:t>programme</a:t>
            </a:r>
            <a:r>
              <a:rPr lang="en-US" sz="1800" b="0" dirty="0">
                <a:solidFill>
                  <a:schemeClr val="tx1"/>
                </a:solidFill>
                <a:ea typeface="Arial" panose="020B0604020202020204" pitchFamily="34" charset="0"/>
                <a:cs typeface="Calibri" panose="020F0502020204030204" pitchFamily="34" charset="0"/>
              </a:rPr>
              <a:t> (drug abuse, crime)</a:t>
            </a:r>
          </a:p>
          <a:p>
            <a:pPr marL="380990" indent="-380990" algn="l" fontAlgn="t">
              <a:lnSpc>
                <a:spcPct val="107000"/>
              </a:lnSpc>
              <a:buFont typeface="+mj-lt"/>
              <a:buAutoNum type="arabicPeriod"/>
            </a:pPr>
            <a:r>
              <a:rPr lang="en-ZA" sz="1800" b="0" dirty="0">
                <a:solidFill>
                  <a:schemeClr val="tx1"/>
                </a:solidFill>
                <a:ea typeface="Arial" panose="020B0604020202020204" pitchFamily="34" charset="0"/>
                <a:cs typeface="Calibri" panose="020F0502020204030204" pitchFamily="34" charset="0"/>
              </a:rPr>
              <a:t>Youth Development </a:t>
            </a:r>
            <a:endParaRPr lang="en-US" sz="1800" b="0" dirty="0">
              <a:solidFill>
                <a:schemeClr val="tx1"/>
              </a:solidFill>
              <a:cs typeface="Calibri" panose="020F0502020204030204" pitchFamily="34" charset="0"/>
            </a:endParaRPr>
          </a:p>
          <a:p>
            <a:pPr marL="380990" indent="-380990" algn="l" fontAlgn="t">
              <a:lnSpc>
                <a:spcPct val="107000"/>
              </a:lnSpc>
              <a:buFont typeface="+mj-lt"/>
              <a:buAutoNum type="arabicPeriod"/>
            </a:pPr>
            <a:endParaRPr lang="en-US" sz="1800" b="0" dirty="0">
              <a:solidFill>
                <a:schemeClr val="tx1"/>
              </a:solidFill>
              <a:ea typeface="Arial" panose="020B0604020202020204" pitchFamily="34" charset="0"/>
              <a:cs typeface="Calibri" panose="020F0502020204030204" pitchFamily="34" charset="0"/>
            </a:endParaRPr>
          </a:p>
          <a:p>
            <a:pPr marL="0" indent="0">
              <a:buNone/>
            </a:pPr>
            <a:endParaRPr sz="1800" b="0" dirty="0">
              <a:latin typeface="Arial Nova" panose="020B0504020202020204" pitchFamily="34" charset="0"/>
              <a:cs typeface="Calibri" panose="020F0502020204030204" pitchFamily="34" charset="0"/>
            </a:endParaRPr>
          </a:p>
        </p:txBody>
      </p:sp>
      <p:sp>
        <p:nvSpPr>
          <p:cNvPr id="220" name="Google Shape;220;p29"/>
          <p:cNvSpPr txBox="1">
            <a:spLocks noGrp="1"/>
          </p:cNvSpPr>
          <p:nvPr>
            <p:ph type="title"/>
          </p:nvPr>
        </p:nvSpPr>
        <p:spPr>
          <a:prstGeom prst="rect">
            <a:avLst/>
          </a:prstGeom>
        </p:spPr>
        <p:txBody>
          <a:bodyPr spcFirstLastPara="1" wrap="square" lIns="121900" tIns="121900" rIns="121900" bIns="121900" anchor="ctr" anchorCtr="0">
            <a:noAutofit/>
          </a:bodyPr>
          <a:lstStyle/>
          <a:p>
            <a:r>
              <a:rPr lang="en-ZA" sz="2400" b="0" dirty="0"/>
              <a:t>Elevated Priorities to End of Term</a:t>
            </a:r>
            <a:endParaRPr sz="2400" b="0" dirty="0">
              <a:latin typeface="Arial Nova" panose="020B0504020202020204" pitchFamily="34" charset="0"/>
              <a:cs typeface="Calibri" panose="020F050202020403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11A7D52D-0520-B1E4-D10F-8CB5A6721133}"/>
              </a:ext>
            </a:extLst>
          </p:cNvPr>
          <p:cNvSpPr>
            <a:spLocks noGrp="1"/>
          </p:cNvSpPr>
          <p:nvPr>
            <p:ph idx="1"/>
          </p:nvPr>
        </p:nvSpPr>
        <p:spPr>
          <a:xfrm>
            <a:off x="838200" y="1253331"/>
            <a:ext cx="10515600" cy="4351338"/>
          </a:xfrm>
        </p:spPr>
        <p:txBody>
          <a:bodyPr/>
          <a:lstStyle/>
          <a:p>
            <a:pPr marL="0" indent="0" algn="ctr">
              <a:buNone/>
            </a:pPr>
            <a:endParaRPr lang="en-GB" sz="2800" cap="none" dirty="0">
              <a:solidFill>
                <a:schemeClr val="tx1"/>
              </a:solidFill>
            </a:endParaRPr>
          </a:p>
          <a:p>
            <a:pPr marL="0" indent="0" algn="ctr">
              <a:buNone/>
            </a:pPr>
            <a:r>
              <a:rPr lang="en-GB" sz="2800" cap="none" dirty="0">
                <a:solidFill>
                  <a:schemeClr val="tx1"/>
                </a:solidFill>
              </a:rPr>
              <a:t>Vision</a:t>
            </a:r>
            <a:r>
              <a:rPr lang="en-US" sz="2800" cap="none" dirty="0">
                <a:solidFill>
                  <a:schemeClr val="tx1"/>
                </a:solidFill>
              </a:rPr>
              <a:t/>
            </a:r>
            <a:br>
              <a:rPr lang="en-US" sz="2800" cap="none" dirty="0">
                <a:solidFill>
                  <a:schemeClr val="tx1"/>
                </a:solidFill>
              </a:rPr>
            </a:br>
            <a:r>
              <a:rPr lang="en-US" sz="2800" b="0" i="1" cap="none" dirty="0">
                <a:solidFill>
                  <a:schemeClr val="tx1"/>
                </a:solidFill>
              </a:rPr>
              <a:t>Every learner feels valued and inspired in our innovative education system.</a:t>
            </a:r>
            <a:br>
              <a:rPr lang="en-US" sz="2800" b="0" i="1" cap="none" dirty="0">
                <a:solidFill>
                  <a:schemeClr val="tx1"/>
                </a:solidFill>
              </a:rPr>
            </a:br>
            <a:r>
              <a:rPr lang="en-US" sz="2800" b="0" i="1" cap="none" dirty="0">
                <a:solidFill>
                  <a:schemeClr val="tx1"/>
                </a:solidFill>
              </a:rPr>
              <a:t/>
            </a:r>
            <a:br>
              <a:rPr lang="en-US" sz="2800" b="0" i="1" cap="none" dirty="0">
                <a:solidFill>
                  <a:schemeClr val="tx1"/>
                </a:solidFill>
              </a:rPr>
            </a:br>
            <a:r>
              <a:rPr lang="en-GB" sz="2800" cap="none" dirty="0">
                <a:solidFill>
                  <a:schemeClr val="tx1"/>
                </a:solidFill>
              </a:rPr>
              <a:t>Mission</a:t>
            </a:r>
            <a:r>
              <a:rPr lang="en-US" sz="2800" cap="none" dirty="0">
                <a:solidFill>
                  <a:schemeClr val="tx1"/>
                </a:solidFill>
              </a:rPr>
              <a:t/>
            </a:r>
            <a:br>
              <a:rPr lang="en-US" sz="2800" cap="none" dirty="0">
                <a:solidFill>
                  <a:schemeClr val="tx1"/>
                </a:solidFill>
              </a:rPr>
            </a:br>
            <a:r>
              <a:rPr lang="en-ZA" sz="2800" b="0" i="1" cap="none" dirty="0">
                <a:solidFill>
                  <a:schemeClr val="tx1"/>
                </a:solidFill>
              </a:rPr>
              <a:t>We are committed to provide functional and modern schools that enable quality teaching and learning to protect and promote the right of every learner to quality, equitable and relevant education.</a:t>
            </a:r>
            <a:r>
              <a:rPr lang="en-US" sz="2800" b="0" i="1" cap="none" dirty="0">
                <a:solidFill>
                  <a:schemeClr val="tx1"/>
                </a:solidFill>
              </a:rPr>
              <a:t/>
            </a:r>
            <a:br>
              <a:rPr lang="en-US" sz="2800" b="0" i="1" cap="none" dirty="0">
                <a:solidFill>
                  <a:schemeClr val="tx1"/>
                </a:solidFill>
              </a:rPr>
            </a:br>
            <a:endParaRPr lang="en-US" dirty="0"/>
          </a:p>
        </p:txBody>
      </p:sp>
    </p:spTree>
    <p:extLst>
      <p:ext uri="{BB962C8B-B14F-4D97-AF65-F5344CB8AC3E}">
        <p14:creationId xmlns:p14="http://schemas.microsoft.com/office/powerpoint/2010/main" xmlns="" val="25005936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451BA33-2A77-A93E-6F19-B9451BD9C60E}"/>
              </a:ext>
            </a:extLst>
          </p:cNvPr>
          <p:cNvSpPr>
            <a:spLocks noGrp="1"/>
          </p:cNvSpPr>
          <p:nvPr>
            <p:ph type="title"/>
          </p:nvPr>
        </p:nvSpPr>
        <p:spPr/>
        <p:txBody>
          <a:bodyPr/>
          <a:lstStyle/>
          <a:p>
            <a:r>
              <a:rPr lang="en-ZA" b="0" dirty="0"/>
              <a:t>ELEVATED PRIORITIES TO END OF TERM</a:t>
            </a:r>
          </a:p>
        </p:txBody>
      </p:sp>
      <p:sp>
        <p:nvSpPr>
          <p:cNvPr id="3" name="Content Placeholder 2">
            <a:extLst>
              <a:ext uri="{FF2B5EF4-FFF2-40B4-BE49-F238E27FC236}">
                <a16:creationId xmlns:a16="http://schemas.microsoft.com/office/drawing/2014/main" xmlns="" id="{4D73ABDE-C3EA-6168-BB70-792191BF7AB7}"/>
              </a:ext>
            </a:extLst>
          </p:cNvPr>
          <p:cNvSpPr>
            <a:spLocks noGrp="1"/>
          </p:cNvSpPr>
          <p:nvPr>
            <p:ph idx="1"/>
          </p:nvPr>
        </p:nvSpPr>
        <p:spPr>
          <a:xfrm>
            <a:off x="1361254" y="1616532"/>
            <a:ext cx="10585327" cy="4993818"/>
          </a:xfrm>
        </p:spPr>
        <p:txBody>
          <a:bodyPr>
            <a:noAutofit/>
          </a:bodyPr>
          <a:lstStyle/>
          <a:p>
            <a:pPr algn="just"/>
            <a:r>
              <a:rPr lang="en-ZA" sz="2000" dirty="0"/>
              <a:t>Improving Grade 12 results, measuring progress and educational outcomes:</a:t>
            </a:r>
          </a:p>
          <a:p>
            <a:pPr lvl="1" indent="-346075" algn="just">
              <a:buFont typeface="Wingdings" panose="05000000000000000000" pitchFamily="2" charset="2"/>
              <a:buChar char="§"/>
            </a:pPr>
            <a:r>
              <a:rPr lang="en-ZA" sz="2000" dirty="0"/>
              <a:t>Efforts to improve on the Grade 12 results must be a priority.</a:t>
            </a:r>
          </a:p>
          <a:p>
            <a:pPr marL="457200" lvl="1" indent="0" algn="just">
              <a:buNone/>
            </a:pPr>
            <a:endParaRPr lang="en-ZA" sz="800" dirty="0"/>
          </a:p>
          <a:p>
            <a:pPr algn="just"/>
            <a:r>
              <a:rPr lang="en-ZA" sz="2000" dirty="0"/>
              <a:t>Modernisation, investing in school infrastructure and online admissions:</a:t>
            </a:r>
          </a:p>
          <a:p>
            <a:pPr marL="690563" lvl="1" indent="-350838" algn="just">
              <a:buFont typeface="Wingdings" panose="05000000000000000000" pitchFamily="2" charset="2"/>
              <a:buChar char="§"/>
            </a:pPr>
            <a:r>
              <a:rPr lang="en-ZA" sz="2000" dirty="0"/>
              <a:t>New schools.  </a:t>
            </a:r>
          </a:p>
          <a:p>
            <a:pPr marL="690563" lvl="1" indent="-350838" algn="just">
              <a:buFont typeface="Wingdings" panose="05000000000000000000" pitchFamily="2" charset="2"/>
              <a:buChar char="§"/>
            </a:pPr>
            <a:r>
              <a:rPr lang="en-ZA" sz="2000" dirty="0"/>
              <a:t>ICT schools’ roll in the Townships must continue. </a:t>
            </a:r>
          </a:p>
          <a:p>
            <a:pPr marL="690563" lvl="1" indent="-350838" algn="just">
              <a:buFont typeface="Wingdings" panose="05000000000000000000" pitchFamily="2" charset="2"/>
              <a:buChar char="§"/>
            </a:pPr>
            <a:r>
              <a:rPr lang="en-ZA" sz="2000" dirty="0"/>
              <a:t>online admissions in Grades 1 and 8 remain critical to place children in different schools.</a:t>
            </a:r>
          </a:p>
          <a:p>
            <a:pPr marL="457200" lvl="1" indent="0" algn="just">
              <a:buNone/>
            </a:pPr>
            <a:endParaRPr lang="en-ZA" sz="800" dirty="0"/>
          </a:p>
          <a:p>
            <a:pPr algn="just"/>
            <a:r>
              <a:rPr lang="en-ZA" sz="2000" dirty="0" err="1"/>
              <a:t>SoS</a:t>
            </a:r>
            <a:r>
              <a:rPr lang="en-ZA" sz="2000" dirty="0"/>
              <a:t>, investing in skills of the future:</a:t>
            </a:r>
          </a:p>
          <a:p>
            <a:pPr lvl="1" indent="-346075" algn="just">
              <a:buFont typeface="Wingdings" panose="05000000000000000000" pitchFamily="2" charset="2"/>
              <a:buChar char="§"/>
            </a:pPr>
            <a:r>
              <a:rPr lang="en-ZA" sz="2000" dirty="0"/>
              <a:t>Continue to open </a:t>
            </a:r>
            <a:r>
              <a:rPr lang="en-ZA" sz="2000" dirty="0" err="1"/>
              <a:t>SoS</a:t>
            </a:r>
            <a:r>
              <a:rPr lang="en-ZA" sz="2000" dirty="0"/>
              <a:t> to reach 35 schools by the end of the term.</a:t>
            </a:r>
          </a:p>
          <a:p>
            <a:pPr marL="457200" lvl="1" indent="0" algn="just">
              <a:buNone/>
            </a:pPr>
            <a:endParaRPr lang="en-ZA" sz="800" dirty="0"/>
          </a:p>
          <a:p>
            <a:pPr algn="just"/>
            <a:r>
              <a:rPr lang="en-ZA" sz="2000" dirty="0"/>
              <a:t>Integration and incorporation of wellness programmes, and rehabilitation of children in conflict with the law into the education system:</a:t>
            </a:r>
          </a:p>
          <a:p>
            <a:pPr lvl="1" indent="-346075" algn="just">
              <a:buFont typeface="Wingdings" panose="05000000000000000000" pitchFamily="2" charset="2"/>
              <a:buChar char="§"/>
            </a:pPr>
            <a:r>
              <a:rPr lang="en-ZA" sz="2000" dirty="0"/>
              <a:t>The department will assess those in rehabilitation ready for schooling to be reintegrated into the schooling system).</a:t>
            </a:r>
          </a:p>
        </p:txBody>
      </p:sp>
    </p:spTree>
    <p:extLst>
      <p:ext uri="{BB962C8B-B14F-4D97-AF65-F5344CB8AC3E}">
        <p14:creationId xmlns:p14="http://schemas.microsoft.com/office/powerpoint/2010/main" xmlns="" val="32503109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2CF28F0-DE73-6592-6120-DC5B8282C492}"/>
              </a:ext>
            </a:extLst>
          </p:cNvPr>
          <p:cNvSpPr>
            <a:spLocks noGrp="1"/>
          </p:cNvSpPr>
          <p:nvPr>
            <p:ph type="title"/>
          </p:nvPr>
        </p:nvSpPr>
        <p:spPr/>
        <p:txBody>
          <a:bodyPr/>
          <a:lstStyle/>
          <a:p>
            <a:r>
              <a:rPr lang="en-US" b="0" dirty="0"/>
              <a:t>Improving Grade 12 Performance </a:t>
            </a:r>
          </a:p>
        </p:txBody>
      </p:sp>
      <p:sp>
        <p:nvSpPr>
          <p:cNvPr id="3" name="Content Placeholder 2">
            <a:extLst>
              <a:ext uri="{FF2B5EF4-FFF2-40B4-BE49-F238E27FC236}">
                <a16:creationId xmlns:a16="http://schemas.microsoft.com/office/drawing/2014/main" xmlns="" id="{C0027FFA-53BF-0071-0C97-0AEDAB60BB00}"/>
              </a:ext>
            </a:extLst>
          </p:cNvPr>
          <p:cNvSpPr>
            <a:spLocks noGrp="1"/>
          </p:cNvSpPr>
          <p:nvPr>
            <p:ph idx="1"/>
          </p:nvPr>
        </p:nvSpPr>
        <p:spPr>
          <a:xfrm>
            <a:off x="1334530" y="1616532"/>
            <a:ext cx="10585327" cy="5031918"/>
          </a:xfrm>
        </p:spPr>
        <p:txBody>
          <a:bodyPr>
            <a:normAutofit fontScale="92500" lnSpcReduction="20000"/>
          </a:bodyPr>
          <a:lstStyle/>
          <a:p>
            <a:pPr algn="just"/>
            <a:r>
              <a:rPr lang="en-ZA" dirty="0"/>
              <a:t>Improving Grade 12 results, measuring progress and educational outcomes:</a:t>
            </a:r>
          </a:p>
          <a:p>
            <a:pPr marL="0" indent="0" algn="just">
              <a:buNone/>
            </a:pPr>
            <a:endParaRPr lang="en-ZA" sz="900" dirty="0"/>
          </a:p>
          <a:p>
            <a:pPr algn="just"/>
            <a:r>
              <a:rPr lang="en-ZA" dirty="0"/>
              <a:t>The focus will remain on Grade 12:</a:t>
            </a:r>
          </a:p>
          <a:p>
            <a:pPr lvl="1" indent="-346075" algn="just">
              <a:buFont typeface="Wingdings" panose="05000000000000000000" pitchFamily="2" charset="2"/>
              <a:buChar char="§"/>
            </a:pPr>
            <a:r>
              <a:rPr lang="en-ZA" dirty="0"/>
              <a:t>Declaration of underperforming schools/Rapid Assessment.</a:t>
            </a:r>
          </a:p>
          <a:p>
            <a:pPr lvl="1" indent="-346075" algn="just">
              <a:buFont typeface="Wingdings" panose="05000000000000000000" pitchFamily="2" charset="2"/>
              <a:buChar char="§"/>
            </a:pPr>
            <a:r>
              <a:rPr lang="en-ZA" dirty="0"/>
              <a:t>HOD Accountability Sessions with underperforming schools Principals.</a:t>
            </a:r>
          </a:p>
          <a:p>
            <a:pPr lvl="1" indent="-346075" algn="just">
              <a:buFont typeface="Wingdings" panose="05000000000000000000" pitchFamily="2" charset="2"/>
              <a:buChar char="§"/>
            </a:pPr>
            <a:r>
              <a:rPr lang="en-ZA" dirty="0"/>
              <a:t>Secondary School Intervention Programme (grades 10-12). </a:t>
            </a:r>
          </a:p>
          <a:p>
            <a:pPr lvl="1" indent="-346075" algn="just">
              <a:buFont typeface="Wingdings" panose="05000000000000000000" pitchFamily="2" charset="2"/>
              <a:buChar char="§"/>
            </a:pPr>
            <a:r>
              <a:rPr lang="en-ZA" dirty="0"/>
              <a:t>Enhance broadcasting. </a:t>
            </a:r>
          </a:p>
          <a:p>
            <a:pPr marL="457200" lvl="1" indent="0" algn="just">
              <a:buNone/>
            </a:pPr>
            <a:endParaRPr lang="en-ZA" sz="900" dirty="0"/>
          </a:p>
          <a:p>
            <a:pPr algn="just"/>
            <a:r>
              <a:rPr lang="en-ZA" dirty="0"/>
              <a:t>Interventions in respect of All other Grades:</a:t>
            </a:r>
          </a:p>
          <a:p>
            <a:pPr lvl="1" indent="-346075" algn="just">
              <a:buFont typeface="Wingdings" panose="05000000000000000000" pitchFamily="2" charset="2"/>
              <a:buChar char="§"/>
            </a:pPr>
            <a:r>
              <a:rPr lang="en-ZA" dirty="0"/>
              <a:t>District support for all schools.</a:t>
            </a:r>
          </a:p>
          <a:p>
            <a:pPr lvl="1" indent="-346075" algn="just">
              <a:buFont typeface="Wingdings" panose="05000000000000000000" pitchFamily="2" charset="2"/>
              <a:buChar char="§"/>
            </a:pPr>
            <a:r>
              <a:rPr lang="en-ZA" dirty="0"/>
              <a:t>Monitoring the Curriculum and Assessment standards.</a:t>
            </a:r>
          </a:p>
          <a:p>
            <a:pPr lvl="1" indent="-346075" algn="just">
              <a:buFont typeface="Wingdings" panose="05000000000000000000" pitchFamily="2" charset="2"/>
              <a:buChar char="§"/>
            </a:pPr>
            <a:r>
              <a:rPr lang="en-ZA" dirty="0"/>
              <a:t>Access to e-content.</a:t>
            </a:r>
          </a:p>
          <a:p>
            <a:pPr lvl="1" indent="-346075" algn="just">
              <a:buFont typeface="Wingdings" panose="05000000000000000000" pitchFamily="2" charset="2"/>
              <a:buChar char="§"/>
            </a:pPr>
            <a:r>
              <a:rPr lang="en-ZA" dirty="0"/>
              <a:t>Early Grade Reading Assessments (Grades 1-3).</a:t>
            </a:r>
          </a:p>
          <a:p>
            <a:pPr lvl="1" indent="-346075" algn="just">
              <a:buFont typeface="Wingdings" panose="05000000000000000000" pitchFamily="2" charset="2"/>
              <a:buChar char="§"/>
            </a:pPr>
            <a:r>
              <a:rPr lang="en-ZA" dirty="0"/>
              <a:t>Introduction to African Languages.</a:t>
            </a:r>
          </a:p>
          <a:p>
            <a:pPr lvl="1" indent="-346075" algn="just">
              <a:buFont typeface="Wingdings" panose="05000000000000000000" pitchFamily="2" charset="2"/>
              <a:buChar char="§"/>
            </a:pPr>
            <a:r>
              <a:rPr lang="en-ZA" dirty="0"/>
              <a:t>MST across all grades.</a:t>
            </a:r>
          </a:p>
          <a:p>
            <a:pPr lvl="1" indent="-346075" algn="just">
              <a:buFont typeface="Wingdings" panose="05000000000000000000" pitchFamily="2" charset="2"/>
              <a:buChar char="§"/>
            </a:pPr>
            <a:r>
              <a:rPr lang="en-ZA" dirty="0"/>
              <a:t>Learning intervention programme ongoing.</a:t>
            </a:r>
          </a:p>
          <a:p>
            <a:pPr lvl="1"/>
            <a:endParaRPr lang="en-ZA" dirty="0"/>
          </a:p>
          <a:p>
            <a:endParaRPr lang="en-US" dirty="0"/>
          </a:p>
        </p:txBody>
      </p:sp>
    </p:spTree>
    <p:extLst>
      <p:ext uri="{BB962C8B-B14F-4D97-AF65-F5344CB8AC3E}">
        <p14:creationId xmlns:p14="http://schemas.microsoft.com/office/powerpoint/2010/main" xmlns="" val="460614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4FE9265-A4D7-CAEF-1CAB-BFE45C0178FD}"/>
              </a:ext>
            </a:extLst>
          </p:cNvPr>
          <p:cNvSpPr>
            <a:spLocks noGrp="1"/>
          </p:cNvSpPr>
          <p:nvPr>
            <p:ph type="title"/>
          </p:nvPr>
        </p:nvSpPr>
        <p:spPr/>
        <p:txBody>
          <a:bodyPr/>
          <a:lstStyle/>
          <a:p>
            <a:r>
              <a:rPr lang="en-ZA" sz="2400" b="0" dirty="0"/>
              <a:t>Modernisation And Investing in School Infrastructure</a:t>
            </a:r>
            <a:endParaRPr lang="en-US" sz="2400" b="0" dirty="0"/>
          </a:p>
        </p:txBody>
      </p:sp>
      <p:sp>
        <p:nvSpPr>
          <p:cNvPr id="3" name="Content Placeholder 2">
            <a:extLst>
              <a:ext uri="{FF2B5EF4-FFF2-40B4-BE49-F238E27FC236}">
                <a16:creationId xmlns:a16="http://schemas.microsoft.com/office/drawing/2014/main" xmlns="" id="{74494EBE-DF9F-262F-252E-0ABDD9E84A8F}"/>
              </a:ext>
            </a:extLst>
          </p:cNvPr>
          <p:cNvSpPr>
            <a:spLocks noGrp="1"/>
          </p:cNvSpPr>
          <p:nvPr>
            <p:ph idx="1"/>
          </p:nvPr>
        </p:nvSpPr>
        <p:spPr>
          <a:xfrm>
            <a:off x="1334530" y="1616532"/>
            <a:ext cx="10585327" cy="4879518"/>
          </a:xfrm>
        </p:spPr>
        <p:txBody>
          <a:bodyPr>
            <a:normAutofit fontScale="92500" lnSpcReduction="10000"/>
          </a:bodyPr>
          <a:lstStyle/>
          <a:p>
            <a:pPr algn="just"/>
            <a:r>
              <a:rPr lang="en-ZA" dirty="0"/>
              <a:t>ICT:</a:t>
            </a:r>
          </a:p>
          <a:p>
            <a:pPr lvl="1" indent="-346075" algn="just">
              <a:buFont typeface="Wingdings" panose="05000000000000000000" pitchFamily="2" charset="2"/>
              <a:buChar char="§"/>
            </a:pPr>
            <a:r>
              <a:rPr lang="en-ZA" dirty="0"/>
              <a:t>Conversion of ICT classrooms.</a:t>
            </a:r>
          </a:p>
          <a:p>
            <a:pPr lvl="1" indent="-346075" algn="just">
              <a:buFont typeface="Wingdings" panose="05000000000000000000" pitchFamily="2" charset="2"/>
              <a:buChar char="§"/>
            </a:pPr>
            <a:r>
              <a:rPr lang="en-ZA" dirty="0"/>
              <a:t>Installation of 2400 smartboards for Grade 10 classrooms.</a:t>
            </a:r>
          </a:p>
          <a:p>
            <a:pPr marL="457200" lvl="1" indent="0" algn="just">
              <a:buNone/>
            </a:pPr>
            <a:endParaRPr lang="en-ZA" sz="900" dirty="0"/>
          </a:p>
          <a:p>
            <a:pPr algn="just"/>
            <a:r>
              <a:rPr lang="en-ZA" dirty="0"/>
              <a:t>On-line Admissions 2024:</a:t>
            </a:r>
          </a:p>
          <a:p>
            <a:pPr lvl="1" indent="-346075" algn="just">
              <a:lnSpc>
                <a:spcPct val="100000"/>
              </a:lnSpc>
              <a:buFont typeface="Wingdings" panose="05000000000000000000" pitchFamily="2" charset="2"/>
              <a:buChar char="§"/>
            </a:pPr>
            <a:r>
              <a:rPr lang="en-ZA" dirty="0"/>
              <a:t>Preparation and update of the Online system in preparation for 2024 admissions.</a:t>
            </a:r>
          </a:p>
          <a:p>
            <a:pPr marL="457200" lvl="1" indent="0" algn="just">
              <a:buNone/>
            </a:pPr>
            <a:endParaRPr lang="en-ZA" sz="900" dirty="0"/>
          </a:p>
          <a:p>
            <a:pPr algn="just"/>
            <a:r>
              <a:rPr lang="en-ZA" dirty="0"/>
              <a:t>School Infrastructure:</a:t>
            </a:r>
          </a:p>
          <a:p>
            <a:pPr marL="627063" lvl="1" indent="-287338" algn="just">
              <a:lnSpc>
                <a:spcPct val="100000"/>
              </a:lnSpc>
              <a:buFont typeface="Wingdings" panose="05000000000000000000" pitchFamily="2" charset="2"/>
              <a:buChar char="§"/>
            </a:pPr>
            <a:r>
              <a:rPr lang="en-ZA" dirty="0"/>
              <a:t> Self-built classrooms (continuous programme).</a:t>
            </a:r>
          </a:p>
          <a:p>
            <a:pPr lvl="1" indent="-346075" algn="just">
              <a:lnSpc>
                <a:spcPct val="100000"/>
              </a:lnSpc>
              <a:buFont typeface="Wingdings" panose="05000000000000000000" pitchFamily="2" charset="2"/>
              <a:buChar char="§"/>
            </a:pPr>
            <a:r>
              <a:rPr lang="en-ZA" dirty="0"/>
              <a:t>Working in collaboration with infrastructure delivery agencies to accelerate the delivery of new school infrastructure.</a:t>
            </a:r>
          </a:p>
          <a:p>
            <a:pPr lvl="1" indent="-346075" algn="just">
              <a:lnSpc>
                <a:spcPct val="100000"/>
              </a:lnSpc>
              <a:buFont typeface="Wingdings" panose="05000000000000000000" pitchFamily="2" charset="2"/>
              <a:buChar char="§"/>
            </a:pPr>
            <a:r>
              <a:rPr lang="en-ZA" dirty="0"/>
              <a:t>Gearing additional funding for additional school projects.</a:t>
            </a:r>
          </a:p>
          <a:p>
            <a:pPr lvl="1" indent="-346075" algn="just">
              <a:lnSpc>
                <a:spcPct val="100000"/>
              </a:lnSpc>
              <a:buFont typeface="Wingdings" panose="05000000000000000000" pitchFamily="2" charset="2"/>
              <a:buChar char="§"/>
            </a:pPr>
            <a:r>
              <a:rPr lang="en-US" dirty="0"/>
              <a:t>New schools.</a:t>
            </a:r>
          </a:p>
          <a:p>
            <a:pPr marL="457200" lvl="1" indent="0">
              <a:buNone/>
            </a:pPr>
            <a:endParaRPr lang="en-ZA" dirty="0"/>
          </a:p>
          <a:p>
            <a:endParaRPr lang="en-US" dirty="0"/>
          </a:p>
        </p:txBody>
      </p:sp>
    </p:spTree>
    <p:extLst>
      <p:ext uri="{BB962C8B-B14F-4D97-AF65-F5344CB8AC3E}">
        <p14:creationId xmlns:p14="http://schemas.microsoft.com/office/powerpoint/2010/main" xmlns="" val="20709175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t>Infrastructure Challenges </a:t>
            </a:r>
          </a:p>
        </p:txBody>
      </p:sp>
      <p:sp>
        <p:nvSpPr>
          <p:cNvPr id="3" name="Content Placeholder 2"/>
          <p:cNvSpPr>
            <a:spLocks noGrp="1"/>
          </p:cNvSpPr>
          <p:nvPr>
            <p:ph idx="1"/>
          </p:nvPr>
        </p:nvSpPr>
        <p:spPr>
          <a:xfrm>
            <a:off x="1334530" y="1616532"/>
            <a:ext cx="10585327" cy="5050968"/>
          </a:xfrm>
        </p:spPr>
        <p:txBody>
          <a:bodyPr>
            <a:normAutofit fontScale="92500" lnSpcReduction="20000"/>
          </a:bodyPr>
          <a:lstStyle/>
          <a:p>
            <a:pPr algn="just"/>
            <a:r>
              <a:rPr lang="en-US" sz="2500" dirty="0"/>
              <a:t>The current infrastructure challenges include:</a:t>
            </a:r>
          </a:p>
          <a:p>
            <a:pPr lvl="1" indent="-280988" algn="just">
              <a:buFont typeface="Wingdings" panose="05000000000000000000" pitchFamily="2" charset="2"/>
              <a:buChar char="§"/>
            </a:pPr>
            <a:r>
              <a:rPr lang="en-US" sz="2500" dirty="0"/>
              <a:t>26  Schools built from Asbestos (Inappropriate Material).</a:t>
            </a:r>
          </a:p>
          <a:p>
            <a:pPr lvl="1" indent="-280988" algn="just">
              <a:buFont typeface="Wingdings" panose="05000000000000000000" pitchFamily="2" charset="2"/>
              <a:buChar char="§"/>
            </a:pPr>
            <a:r>
              <a:rPr lang="en-US" sz="2500" dirty="0"/>
              <a:t>79  Whole Mobile Schools. </a:t>
            </a:r>
          </a:p>
          <a:p>
            <a:pPr lvl="1" indent="-280988" algn="just">
              <a:buFont typeface="Wingdings" panose="05000000000000000000" pitchFamily="2" charset="2"/>
              <a:buChar char="§"/>
            </a:pPr>
            <a:r>
              <a:rPr lang="en-US" sz="2500" dirty="0"/>
              <a:t>1 228 Schools with maintenance-related challenges.</a:t>
            </a:r>
          </a:p>
          <a:p>
            <a:pPr lvl="1" indent="-280988" algn="just">
              <a:buFont typeface="Wingdings" panose="05000000000000000000" pitchFamily="2" charset="2"/>
              <a:buChar char="§"/>
            </a:pPr>
            <a:r>
              <a:rPr lang="en-GB" sz="2500" dirty="0"/>
              <a:t>723 of the 2 207 schools have classroom shortages.</a:t>
            </a:r>
          </a:p>
          <a:p>
            <a:pPr algn="just"/>
            <a:r>
              <a:rPr lang="en-GB" sz="2500" dirty="0">
                <a:solidFill>
                  <a:srgbClr val="FF0000"/>
                </a:solidFill>
              </a:rPr>
              <a:t>If the total number of classroom shortages were enough to constitute a full school:</a:t>
            </a:r>
            <a:r>
              <a:rPr lang="en-GB" sz="2500" dirty="0"/>
              <a:t> </a:t>
            </a:r>
          </a:p>
          <a:p>
            <a:pPr lvl="1" indent="-280988" algn="just">
              <a:buFont typeface="Wingdings" panose="05000000000000000000" pitchFamily="2" charset="2"/>
              <a:buChar char="§"/>
            </a:pPr>
            <a:r>
              <a:rPr lang="en-GB" sz="2500" dirty="0"/>
              <a:t>There currently exists a shortage/backlog of 152 new schools i.e., 85 primary schools and  67 secondary schools.</a:t>
            </a:r>
          </a:p>
          <a:p>
            <a:pPr lvl="1" indent="-280988" algn="just">
              <a:buFont typeface="Wingdings" panose="05000000000000000000" pitchFamily="2" charset="2"/>
              <a:buChar char="§"/>
            </a:pPr>
            <a:r>
              <a:rPr lang="en-GB" sz="2500" dirty="0"/>
              <a:t>The numbers above relate to classroom shortages at existing schools and excludes schools that are required in new residential developments.</a:t>
            </a:r>
            <a:endParaRPr lang="en-ZA" sz="2500" dirty="0"/>
          </a:p>
          <a:p>
            <a:pPr lvl="1" indent="-280988" algn="just">
              <a:buFont typeface="Wingdings" panose="05000000000000000000" pitchFamily="2" charset="2"/>
              <a:buChar char="§"/>
            </a:pPr>
            <a:r>
              <a:rPr lang="en-GB" sz="2500" dirty="0"/>
              <a:t>723 schools have a shortage of 5 554 classrooms of which 3 166 are in primary schools while 2 388 exist in secondary schools.</a:t>
            </a:r>
          </a:p>
          <a:p>
            <a:pPr algn="just"/>
            <a:r>
              <a:rPr lang="en-GB" sz="2500" dirty="0"/>
              <a:t>New Demand for ECD facilities (Existing and New).</a:t>
            </a:r>
          </a:p>
          <a:p>
            <a:pPr algn="just"/>
            <a:r>
              <a:rPr lang="en-GB" sz="2500" dirty="0"/>
              <a:t>Specialised requirements to address LSEN-related challenges. </a:t>
            </a:r>
          </a:p>
          <a:p>
            <a:endParaRPr lang="en-GB" dirty="0"/>
          </a:p>
          <a:p>
            <a:endParaRPr lang="en-GB" dirty="0"/>
          </a:p>
          <a:p>
            <a:endParaRPr lang="en-US" dirty="0"/>
          </a:p>
          <a:p>
            <a:endParaRPr lang="en-US" dirty="0"/>
          </a:p>
          <a:p>
            <a:endParaRPr lang="en-US" dirty="0"/>
          </a:p>
        </p:txBody>
      </p:sp>
    </p:spTree>
    <p:extLst>
      <p:ext uri="{BB962C8B-B14F-4D97-AF65-F5344CB8AC3E}">
        <p14:creationId xmlns:p14="http://schemas.microsoft.com/office/powerpoint/2010/main" xmlns="" val="10662876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E57927A-C96A-8DBF-B50B-C5D0D373B0B8}"/>
              </a:ext>
            </a:extLst>
          </p:cNvPr>
          <p:cNvSpPr>
            <a:spLocks noGrp="1"/>
          </p:cNvSpPr>
          <p:nvPr>
            <p:ph type="title"/>
          </p:nvPr>
        </p:nvSpPr>
        <p:spPr/>
        <p:txBody>
          <a:bodyPr/>
          <a:lstStyle/>
          <a:p>
            <a:r>
              <a:rPr lang="en-ZA" b="0" dirty="0"/>
              <a:t>Schools of Specialisation</a:t>
            </a:r>
            <a:endParaRPr lang="en-US" b="0" dirty="0"/>
          </a:p>
        </p:txBody>
      </p:sp>
      <p:sp>
        <p:nvSpPr>
          <p:cNvPr id="3" name="Content Placeholder 2">
            <a:extLst>
              <a:ext uri="{FF2B5EF4-FFF2-40B4-BE49-F238E27FC236}">
                <a16:creationId xmlns:a16="http://schemas.microsoft.com/office/drawing/2014/main" xmlns="" id="{8882CBFF-24EF-73AE-7C67-5B993A632969}"/>
              </a:ext>
            </a:extLst>
          </p:cNvPr>
          <p:cNvSpPr>
            <a:spLocks noGrp="1"/>
          </p:cNvSpPr>
          <p:nvPr>
            <p:ph idx="1"/>
          </p:nvPr>
        </p:nvSpPr>
        <p:spPr>
          <a:xfrm>
            <a:off x="1334530" y="1616532"/>
            <a:ext cx="10585327" cy="4898568"/>
          </a:xfrm>
        </p:spPr>
        <p:txBody>
          <a:bodyPr>
            <a:normAutofit/>
          </a:bodyPr>
          <a:lstStyle/>
          <a:p>
            <a:pPr algn="just"/>
            <a:r>
              <a:rPr lang="en-ZA" dirty="0"/>
              <a:t>21 Schools of Specialisation (</a:t>
            </a:r>
            <a:r>
              <a:rPr lang="en-ZA" dirty="0" err="1"/>
              <a:t>Sos</a:t>
            </a:r>
            <a:r>
              <a:rPr lang="en-ZA" dirty="0"/>
              <a:t>) have already been launched. </a:t>
            </a:r>
          </a:p>
          <a:p>
            <a:pPr algn="just"/>
            <a:r>
              <a:rPr lang="en-ZA" dirty="0"/>
              <a:t>Plans to end of Term</a:t>
            </a:r>
          </a:p>
          <a:p>
            <a:pPr lvl="1" indent="-346075" algn="just">
              <a:buFont typeface="Wingdings" panose="05000000000000000000" pitchFamily="2" charset="2"/>
              <a:buChar char="§"/>
            </a:pPr>
            <a:r>
              <a:rPr lang="en-ZA" dirty="0"/>
              <a:t>2 Schools of Specialisation to be launched in the first quarter 2023/24.</a:t>
            </a:r>
          </a:p>
          <a:p>
            <a:pPr lvl="1" indent="-346075" algn="just">
              <a:buFont typeface="Wingdings" panose="05000000000000000000" pitchFamily="2" charset="2"/>
              <a:buChar char="§"/>
            </a:pPr>
            <a:r>
              <a:rPr lang="en-ZA" dirty="0"/>
              <a:t>12 schools to be launched in the next academic year (1 in April 2023; 4 in May 2023; 4 in August 2023 and 3 in September 2023).</a:t>
            </a:r>
          </a:p>
          <a:p>
            <a:pPr marL="457200" lvl="1" indent="0" algn="just">
              <a:buNone/>
            </a:pPr>
            <a:endParaRPr lang="en-ZA" sz="800" dirty="0"/>
          </a:p>
          <a:p>
            <a:pPr algn="just"/>
            <a:r>
              <a:rPr lang="en-ZA" b="1" dirty="0"/>
              <a:t>The Focus areas of the SoS:</a:t>
            </a:r>
          </a:p>
          <a:p>
            <a:pPr marL="690563" lvl="2" indent="-350838" algn="just">
              <a:buFont typeface="Wingdings" panose="05000000000000000000" pitchFamily="2" charset="2"/>
              <a:buChar char="§"/>
            </a:pPr>
            <a:r>
              <a:rPr lang="en-ZA" sz="2400" dirty="0"/>
              <a:t>Engineering, </a:t>
            </a:r>
          </a:p>
          <a:p>
            <a:pPr marL="690563" lvl="2" indent="-350838" algn="just">
              <a:buFont typeface="Wingdings" panose="05000000000000000000" pitchFamily="2" charset="2"/>
              <a:buChar char="§"/>
            </a:pPr>
            <a:r>
              <a:rPr lang="en-ZA" sz="2400" dirty="0"/>
              <a:t>Maths, Science and ICT,</a:t>
            </a:r>
          </a:p>
          <a:p>
            <a:pPr marL="690563" lvl="2" indent="-350838" algn="just">
              <a:buFont typeface="Wingdings" panose="05000000000000000000" pitchFamily="2" charset="2"/>
              <a:buChar char="§"/>
            </a:pPr>
            <a:r>
              <a:rPr lang="en-ZA" sz="2400" dirty="0"/>
              <a:t>Sport,</a:t>
            </a:r>
          </a:p>
          <a:p>
            <a:pPr marL="690563" lvl="2" indent="-350838" algn="just">
              <a:buFont typeface="Wingdings" panose="05000000000000000000" pitchFamily="2" charset="2"/>
              <a:buChar char="§"/>
            </a:pPr>
            <a:r>
              <a:rPr lang="en-ZA" sz="2400" dirty="0"/>
              <a:t>Commerce and Entrepreneurship.</a:t>
            </a:r>
          </a:p>
          <a:p>
            <a:pPr marL="914400" lvl="2" indent="0" algn="just">
              <a:buNone/>
            </a:pPr>
            <a:endParaRPr lang="en-ZA" sz="800" dirty="0"/>
          </a:p>
          <a:p>
            <a:pPr algn="just"/>
            <a:r>
              <a:rPr lang="en-US" dirty="0"/>
              <a:t>Target of 35 SoS is to be achieved by the end of March 2024.</a:t>
            </a:r>
          </a:p>
        </p:txBody>
      </p:sp>
    </p:spTree>
    <p:extLst>
      <p:ext uri="{BB962C8B-B14F-4D97-AF65-F5344CB8AC3E}">
        <p14:creationId xmlns:p14="http://schemas.microsoft.com/office/powerpoint/2010/main" xmlns="" val="17713312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8E9FEF5-BCBE-A236-DCBC-7CCC9176F480}"/>
              </a:ext>
            </a:extLst>
          </p:cNvPr>
          <p:cNvSpPr>
            <a:spLocks noGrp="1"/>
          </p:cNvSpPr>
          <p:nvPr>
            <p:ph type="title"/>
          </p:nvPr>
        </p:nvSpPr>
        <p:spPr/>
        <p:txBody>
          <a:bodyPr/>
          <a:lstStyle/>
          <a:p>
            <a:r>
              <a:rPr lang="en-US" sz="2400" b="0" dirty="0"/>
              <a:t>Health And Wellness </a:t>
            </a:r>
            <a:r>
              <a:rPr lang="en-US" sz="2400" b="0" dirty="0" err="1"/>
              <a:t>Programmes</a:t>
            </a:r>
            <a:r>
              <a:rPr lang="en-US" sz="2400" b="0" dirty="0"/>
              <a:t> Across Education</a:t>
            </a:r>
          </a:p>
        </p:txBody>
      </p:sp>
      <p:sp>
        <p:nvSpPr>
          <p:cNvPr id="3" name="Content Placeholder 2">
            <a:extLst>
              <a:ext uri="{FF2B5EF4-FFF2-40B4-BE49-F238E27FC236}">
                <a16:creationId xmlns:a16="http://schemas.microsoft.com/office/drawing/2014/main" xmlns="" id="{3E920A72-2340-43B5-4A8C-5A16C8DD5F70}"/>
              </a:ext>
            </a:extLst>
          </p:cNvPr>
          <p:cNvSpPr>
            <a:spLocks noGrp="1"/>
          </p:cNvSpPr>
          <p:nvPr>
            <p:ph idx="1"/>
          </p:nvPr>
        </p:nvSpPr>
        <p:spPr>
          <a:xfrm>
            <a:off x="1334530" y="1616532"/>
            <a:ext cx="10585327" cy="5089068"/>
          </a:xfrm>
        </p:spPr>
        <p:txBody>
          <a:bodyPr>
            <a:normAutofit fontScale="70000" lnSpcReduction="20000"/>
          </a:bodyPr>
          <a:lstStyle/>
          <a:p>
            <a:pPr marL="0" algn="just">
              <a:lnSpc>
                <a:spcPct val="120000"/>
              </a:lnSpc>
              <a:spcBef>
                <a:spcPts val="0"/>
              </a:spcBef>
              <a:buSzPct val="110000"/>
            </a:pPr>
            <a:r>
              <a:rPr lang="en-US" sz="2600" dirty="0"/>
              <a:t>Personnel related:</a:t>
            </a:r>
          </a:p>
          <a:p>
            <a:pPr marL="796925" lvl="2" indent="-457200" algn="just">
              <a:lnSpc>
                <a:spcPct val="120000"/>
              </a:lnSpc>
              <a:spcBef>
                <a:spcPts val="0"/>
              </a:spcBef>
              <a:buFont typeface="Wingdings" panose="05000000000000000000" pitchFamily="2" charset="2"/>
              <a:buChar char="§"/>
            </a:pPr>
            <a:r>
              <a:rPr lang="en-US" sz="2600" dirty="0"/>
              <a:t>Employee wellness counselling services 24/365 days  per year:</a:t>
            </a:r>
          </a:p>
          <a:p>
            <a:pPr marL="796925" lvl="3" indent="-457200" algn="just">
              <a:lnSpc>
                <a:spcPct val="120000"/>
              </a:lnSpc>
              <a:spcBef>
                <a:spcPts val="0"/>
              </a:spcBef>
              <a:buFont typeface="Wingdings" panose="05000000000000000000" pitchFamily="2" charset="2"/>
              <a:buChar char="§"/>
            </a:pPr>
            <a:r>
              <a:rPr lang="en-US" sz="2600" dirty="0"/>
              <a:t>Accelerated EH&amp;W marketing, advocacy Sessions in schools, face-to-face counselling sessions and Trauma counselling during traumatic incidents - Partners – </a:t>
            </a:r>
            <a:r>
              <a:rPr lang="en-US" sz="2600" dirty="0" err="1"/>
              <a:t>OoP</a:t>
            </a:r>
            <a:r>
              <a:rPr lang="en-US" sz="2600" dirty="0"/>
              <a:t>, DPSA.</a:t>
            </a:r>
          </a:p>
          <a:p>
            <a:pPr marL="796925" lvl="3" indent="-457200" algn="just">
              <a:lnSpc>
                <a:spcPct val="120000"/>
              </a:lnSpc>
              <a:spcBef>
                <a:spcPts val="0"/>
              </a:spcBef>
              <a:buFont typeface="Wingdings" panose="05000000000000000000" pitchFamily="2" charset="2"/>
              <a:buChar char="§"/>
            </a:pPr>
            <a:r>
              <a:rPr lang="en-US" sz="2600" dirty="0"/>
              <a:t>Mental Health awareness workshops.</a:t>
            </a:r>
          </a:p>
          <a:p>
            <a:pPr marL="796925" lvl="3" indent="-457200" algn="just">
              <a:lnSpc>
                <a:spcPct val="120000"/>
              </a:lnSpc>
              <a:spcBef>
                <a:spcPts val="0"/>
              </a:spcBef>
              <a:buFont typeface="Wingdings" panose="05000000000000000000" pitchFamily="2" charset="2"/>
              <a:buChar char="§"/>
            </a:pPr>
            <a:r>
              <a:rPr lang="en-US" sz="2600" dirty="0"/>
              <a:t>Conduct regular workshops and awareness sessions - Partners – Department Health, Social Development. </a:t>
            </a:r>
          </a:p>
          <a:p>
            <a:pPr marL="171450" lvl="2" indent="-171450" algn="just">
              <a:lnSpc>
                <a:spcPct val="120000"/>
              </a:lnSpc>
              <a:spcBef>
                <a:spcPts val="0"/>
              </a:spcBef>
            </a:pPr>
            <a:endParaRPr lang="en-US" sz="2600" dirty="0"/>
          </a:p>
          <a:p>
            <a:pPr marL="0" lvl="1" indent="-342900" algn="just">
              <a:lnSpc>
                <a:spcPct val="120000"/>
              </a:lnSpc>
              <a:spcBef>
                <a:spcPts val="0"/>
              </a:spcBef>
              <a:buSzPct val="110000"/>
            </a:pPr>
            <a:r>
              <a:rPr lang="en-US" sz="2600" b="1" dirty="0"/>
              <a:t>Financial literacy sessions:</a:t>
            </a:r>
          </a:p>
          <a:p>
            <a:pPr marL="796925" lvl="3" indent="-457200" algn="just">
              <a:lnSpc>
                <a:spcPct val="120000"/>
              </a:lnSpc>
              <a:spcBef>
                <a:spcPts val="0"/>
              </a:spcBef>
              <a:buFont typeface="Wingdings" panose="05000000000000000000" pitchFamily="2" charset="2"/>
              <a:buChar char="§"/>
            </a:pPr>
            <a:r>
              <a:rPr lang="en-US" sz="2600" dirty="0"/>
              <a:t>Continuous Workshops on financial wellness and open days in collaboration with financial institutions such as OM/SANLAM/FSB and Metropolitan at no direct cost to the department.</a:t>
            </a:r>
          </a:p>
          <a:p>
            <a:pPr marL="171450" lvl="2" indent="-171450" algn="just">
              <a:lnSpc>
                <a:spcPct val="120000"/>
              </a:lnSpc>
              <a:spcBef>
                <a:spcPts val="0"/>
              </a:spcBef>
            </a:pPr>
            <a:endParaRPr lang="en-US" sz="2600" dirty="0"/>
          </a:p>
          <a:p>
            <a:pPr marL="0" lvl="1" indent="-342900" algn="just">
              <a:lnSpc>
                <a:spcPct val="120000"/>
              </a:lnSpc>
              <a:spcBef>
                <a:spcPts val="0"/>
              </a:spcBef>
              <a:buSzPct val="110000"/>
            </a:pPr>
            <a:r>
              <a:rPr lang="en-US" sz="2600" b="1" dirty="0"/>
              <a:t>Sports and recreational activities:</a:t>
            </a:r>
          </a:p>
          <a:p>
            <a:pPr marL="796925" lvl="3" indent="-457200" algn="just">
              <a:lnSpc>
                <a:spcPct val="120000"/>
              </a:lnSpc>
              <a:spcBef>
                <a:spcPts val="0"/>
              </a:spcBef>
              <a:buFont typeface="Wingdings" panose="05000000000000000000" pitchFamily="2" charset="2"/>
              <a:buChar char="§"/>
            </a:pPr>
            <a:r>
              <a:rPr lang="en-US" sz="2600" dirty="0"/>
              <a:t>Weekly sports activities, athletics, Provincial and Annual tournaments - Partners: Municipality, Dept of Sport &amp; Recreations, Community Safety, SAPs. </a:t>
            </a:r>
          </a:p>
          <a:p>
            <a:pPr marL="796925" lvl="3" indent="-457200" algn="just">
              <a:lnSpc>
                <a:spcPct val="120000"/>
              </a:lnSpc>
              <a:spcBef>
                <a:spcPts val="0"/>
              </a:spcBef>
              <a:buFont typeface="Wingdings" panose="05000000000000000000" pitchFamily="2" charset="2"/>
              <a:buChar char="§"/>
            </a:pPr>
            <a:r>
              <a:rPr lang="en-US" sz="2600" dirty="0"/>
              <a:t>Teacher Well-being Seminars.</a:t>
            </a:r>
          </a:p>
          <a:p>
            <a:pPr marL="796925" lvl="3" indent="-457200" algn="just">
              <a:lnSpc>
                <a:spcPct val="120000"/>
              </a:lnSpc>
              <a:spcBef>
                <a:spcPts val="0"/>
              </a:spcBef>
              <a:buFont typeface="Wingdings" panose="05000000000000000000" pitchFamily="2" charset="2"/>
              <a:buChar char="§"/>
            </a:pPr>
            <a:r>
              <a:rPr lang="en-US" sz="2600" dirty="0"/>
              <a:t>Conduct quarterly workshops and awareness sessions - Partners: GEPF, Community Safety, DSD, GEMS, ELRC.</a:t>
            </a:r>
            <a:endParaRPr lang="en-GB" sz="2600" dirty="0"/>
          </a:p>
          <a:p>
            <a:endParaRPr lang="en-ZA" dirty="0"/>
          </a:p>
          <a:p>
            <a:endParaRPr lang="en-US" dirty="0"/>
          </a:p>
        </p:txBody>
      </p:sp>
    </p:spTree>
    <p:extLst>
      <p:ext uri="{BB962C8B-B14F-4D97-AF65-F5344CB8AC3E}">
        <p14:creationId xmlns:p14="http://schemas.microsoft.com/office/powerpoint/2010/main" xmlns="" val="19055174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68ADD9C-1B0A-BFF8-7A2E-4EA47473483A}"/>
              </a:ext>
            </a:extLst>
          </p:cNvPr>
          <p:cNvSpPr>
            <a:spLocks noGrp="1"/>
          </p:cNvSpPr>
          <p:nvPr>
            <p:ph type="title"/>
          </p:nvPr>
        </p:nvSpPr>
        <p:spPr/>
        <p:txBody>
          <a:bodyPr/>
          <a:lstStyle/>
          <a:p>
            <a:r>
              <a:rPr lang="en-US" sz="2400" b="0" dirty="0"/>
              <a:t>Health and Wellness </a:t>
            </a:r>
            <a:r>
              <a:rPr lang="en-US" sz="2400" b="0" dirty="0" err="1"/>
              <a:t>Programmes</a:t>
            </a:r>
            <a:r>
              <a:rPr lang="en-US" sz="2400" b="0" dirty="0"/>
              <a:t> across Education</a:t>
            </a:r>
          </a:p>
        </p:txBody>
      </p:sp>
      <p:sp>
        <p:nvSpPr>
          <p:cNvPr id="3" name="Content Placeholder 2">
            <a:extLst>
              <a:ext uri="{FF2B5EF4-FFF2-40B4-BE49-F238E27FC236}">
                <a16:creationId xmlns:a16="http://schemas.microsoft.com/office/drawing/2014/main" xmlns="" id="{AC608576-B653-8F92-AB7C-1F8BB233C297}"/>
              </a:ext>
            </a:extLst>
          </p:cNvPr>
          <p:cNvSpPr>
            <a:spLocks noGrp="1"/>
          </p:cNvSpPr>
          <p:nvPr>
            <p:ph idx="1"/>
          </p:nvPr>
        </p:nvSpPr>
        <p:spPr>
          <a:xfrm>
            <a:off x="1334530" y="1616532"/>
            <a:ext cx="10585327" cy="4993818"/>
          </a:xfrm>
        </p:spPr>
        <p:txBody>
          <a:bodyPr>
            <a:normAutofit fontScale="62500" lnSpcReduction="20000"/>
          </a:bodyPr>
          <a:lstStyle/>
          <a:p>
            <a:r>
              <a:rPr lang="en-US" sz="2900" dirty="0"/>
              <a:t>School Health &amp; Wellness</a:t>
            </a:r>
          </a:p>
          <a:p>
            <a:pPr lvl="1" indent="-346075" algn="just"/>
            <a:r>
              <a:rPr lang="en-ZA" sz="2900" dirty="0"/>
              <a:t>The GDE together with the Department of Health, will </a:t>
            </a:r>
            <a:r>
              <a:rPr lang="en-GB" sz="2900" dirty="0"/>
              <a:t>continue to guide the provisioning of a comprehensive, integrated and collaborative school health programme</a:t>
            </a:r>
            <a:r>
              <a:rPr lang="en-ZA" sz="2900" dirty="0"/>
              <a:t>.</a:t>
            </a:r>
          </a:p>
          <a:p>
            <a:pPr lvl="1" indent="-346075" algn="just"/>
            <a:r>
              <a:rPr lang="en-ZA" sz="2900" dirty="0"/>
              <a:t>Orphaned and vulnerable girl children in quintile 1, 2, and 3 schools and other prioritised schools will be targeted and supported by projects on School Health, Anti-Drugs Programmes, Girl Child Support and Guidance, and Girl Child Support and Guidance Programmes.</a:t>
            </a:r>
          </a:p>
          <a:p>
            <a:pPr lvl="1" indent="-346075" algn="just"/>
            <a:r>
              <a:rPr lang="en-US" sz="2900" dirty="0"/>
              <a:t>School Health involves the </a:t>
            </a:r>
            <a:r>
              <a:rPr lang="en-ZA" altLang="en-US" sz="2900" dirty="0"/>
              <a:t>Provision of health services to learners in all educational phases (Gr. R-12) with a special focus on Gr 1, 4, 8  (and repeaters in these grades) </a:t>
            </a:r>
          </a:p>
          <a:p>
            <a:pPr lvl="1" indent="-346075" algn="just"/>
            <a:r>
              <a:rPr lang="en-GB" sz="2900" dirty="0"/>
              <a:t>Support and Monitor the Human Papilloma Virus (Gr 5 Girls) and TB (both Gr.5 Girls &amp; Boys) vaccinations.</a:t>
            </a:r>
          </a:p>
          <a:p>
            <a:pPr lvl="1" indent="-346075" algn="just"/>
            <a:r>
              <a:rPr lang="en-GB" sz="2900" dirty="0"/>
              <a:t>HPV &amp; TD: Ongoing (1st dose in Feb-Apr;  2nd Dose Sept-Oct) – 100% coverage of all PS.</a:t>
            </a:r>
          </a:p>
          <a:p>
            <a:pPr lvl="1" indent="-346075" algn="just"/>
            <a:r>
              <a:rPr lang="en-GB" sz="2900" dirty="0"/>
              <a:t>National School Deworming Programme: Ongoing  </a:t>
            </a:r>
            <a:r>
              <a:rPr lang="en-ZA" sz="2900" dirty="0"/>
              <a:t>Life Skills, Life Orientation and supplemented through extra/co-curricular programmes.</a:t>
            </a:r>
            <a:endParaRPr lang="en-GB" sz="2900" dirty="0"/>
          </a:p>
          <a:p>
            <a:pPr lvl="1" indent="-346075" algn="just"/>
            <a:r>
              <a:rPr lang="en-GB" sz="2900" dirty="0"/>
              <a:t>A total 1 336 896 dignity packs are targeted to be distributed to 950 schools in the 2023/24 financial year -  (DSD).</a:t>
            </a:r>
            <a:endParaRPr lang="en-ZA" sz="2900" dirty="0"/>
          </a:p>
          <a:p>
            <a:pPr algn="just"/>
            <a:r>
              <a:rPr lang="en-ZA" sz="2900" dirty="0"/>
              <a:t>School Sports -Tournaments (Soccer, Rugby, Cricket, Netball and Athletics)</a:t>
            </a:r>
          </a:p>
          <a:p>
            <a:pPr lvl="1" indent="-346075" algn="just"/>
            <a:r>
              <a:rPr lang="en-GB" sz="2900" dirty="0"/>
              <a:t>The </a:t>
            </a:r>
            <a:r>
              <a:rPr lang="en-US" sz="2900" dirty="0"/>
              <a:t>strengthening of school sports –tournaments in Soccer, Rugby, Cricket, Netball and Athletics for no-fee schools will continue through the Wednesday sports </a:t>
            </a:r>
            <a:r>
              <a:rPr lang="en-US" sz="2900" dirty="0" err="1"/>
              <a:t>programme</a:t>
            </a:r>
            <a:r>
              <a:rPr lang="en-US" sz="2900" dirty="0"/>
              <a:t> initiative.</a:t>
            </a:r>
            <a:endParaRPr lang="en-ZA" sz="2900" dirty="0"/>
          </a:p>
          <a:p>
            <a:pPr lvl="1" indent="-346075" algn="just"/>
            <a:r>
              <a:rPr lang="en-ZA" sz="2900" dirty="0"/>
              <a:t>LSEN school sports will focus on multiple-discipline learners with special education needs.</a:t>
            </a:r>
          </a:p>
          <a:p>
            <a:pPr marL="0" indent="0" algn="just">
              <a:buNone/>
            </a:pPr>
            <a:endParaRPr lang="en-ZA" dirty="0"/>
          </a:p>
          <a:p>
            <a:endParaRPr lang="en-US" dirty="0"/>
          </a:p>
        </p:txBody>
      </p:sp>
    </p:spTree>
    <p:extLst>
      <p:ext uri="{BB962C8B-B14F-4D97-AF65-F5344CB8AC3E}">
        <p14:creationId xmlns:p14="http://schemas.microsoft.com/office/powerpoint/2010/main" xmlns="" val="16696384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EE1949E-A19A-BD91-6A75-25D61585595B}"/>
              </a:ext>
            </a:extLst>
          </p:cNvPr>
          <p:cNvSpPr>
            <a:spLocks noGrp="1"/>
          </p:cNvSpPr>
          <p:nvPr>
            <p:ph type="title"/>
          </p:nvPr>
        </p:nvSpPr>
        <p:spPr/>
        <p:txBody>
          <a:bodyPr/>
          <a:lstStyle/>
          <a:p>
            <a:r>
              <a:rPr lang="en-US" sz="2400" b="0" dirty="0"/>
              <a:t>Health and Wellness </a:t>
            </a:r>
            <a:r>
              <a:rPr lang="en-US" sz="2400" b="0" dirty="0" err="1"/>
              <a:t>Programmes</a:t>
            </a:r>
            <a:r>
              <a:rPr lang="en-US" sz="2400" b="0" dirty="0"/>
              <a:t> across Education</a:t>
            </a:r>
          </a:p>
        </p:txBody>
      </p:sp>
      <p:sp>
        <p:nvSpPr>
          <p:cNvPr id="3" name="Content Placeholder 2">
            <a:extLst>
              <a:ext uri="{FF2B5EF4-FFF2-40B4-BE49-F238E27FC236}">
                <a16:creationId xmlns:a16="http://schemas.microsoft.com/office/drawing/2014/main" xmlns="" id="{5D093EB0-33DF-92E3-5920-4A79FE8A1CA3}"/>
              </a:ext>
            </a:extLst>
          </p:cNvPr>
          <p:cNvSpPr>
            <a:spLocks noGrp="1"/>
          </p:cNvSpPr>
          <p:nvPr>
            <p:ph idx="1"/>
          </p:nvPr>
        </p:nvSpPr>
        <p:spPr>
          <a:xfrm>
            <a:off x="1334530" y="1616532"/>
            <a:ext cx="10585327" cy="5127168"/>
          </a:xfrm>
        </p:spPr>
        <p:txBody>
          <a:bodyPr>
            <a:noAutofit/>
          </a:bodyPr>
          <a:lstStyle/>
          <a:p>
            <a:pPr algn="just"/>
            <a:r>
              <a:rPr lang="en-ZA" sz="1600" dirty="0"/>
              <a:t>Rehabilitation of children in conflict with the law into the education system:</a:t>
            </a:r>
          </a:p>
          <a:p>
            <a:pPr marL="631825" lvl="1" indent="-285750" algn="just">
              <a:buFont typeface="Courier New" panose="02070309020205020404" pitchFamily="49" charset="0"/>
              <a:buChar char="o"/>
            </a:pPr>
            <a:r>
              <a:rPr lang="en-GB" sz="1600" dirty="0"/>
              <a:t>Learners who are ready to re-enter the schooling system will be received in public ordinary schools where scholastic baseline assessments will be conducted to understand the learners’ curriculum support needs as per SIAS policy.</a:t>
            </a:r>
          </a:p>
          <a:p>
            <a:pPr marL="631825" lvl="1" indent="-285750" algn="just">
              <a:buFont typeface="Courier New" panose="02070309020205020404" pitchFamily="49" charset="0"/>
              <a:buChar char="o"/>
            </a:pPr>
            <a:r>
              <a:rPr lang="en-ZA" sz="1600" dirty="0"/>
              <a:t>Department Quarterly reports will reflect details of learners reintegrated into public ordinary schools as well as the extent and nature of support they are receiving.</a:t>
            </a:r>
          </a:p>
          <a:p>
            <a:pPr marL="631825" lvl="1" indent="-285750" algn="just">
              <a:buFont typeface="Courier New" panose="02070309020205020404" pitchFamily="49" charset="0"/>
              <a:buChar char="o"/>
            </a:pPr>
            <a:r>
              <a:rPr lang="en-ZA" sz="1600" dirty="0"/>
              <a:t>Learner Psycho-Support (LPSS) will identify and refer Learners for in-patient rehabilitation services which would normally be 6–8 weeks to DSD/</a:t>
            </a:r>
            <a:r>
              <a:rPr lang="en-ZA" sz="1600" dirty="0" err="1"/>
              <a:t>DoH</a:t>
            </a:r>
            <a:r>
              <a:rPr lang="en-ZA" sz="1600" dirty="0"/>
              <a:t> registered centres. </a:t>
            </a:r>
          </a:p>
          <a:p>
            <a:pPr algn="just"/>
            <a:r>
              <a:rPr lang="en-ZA" sz="1600" dirty="0"/>
              <a:t>Dealing with drug abuse among schoolchildren:</a:t>
            </a:r>
          </a:p>
          <a:p>
            <a:pPr marL="574675" lvl="1" indent="-287338" algn="just">
              <a:buFont typeface="Courier New" panose="02070309020205020404" pitchFamily="49" charset="0"/>
              <a:buChar char="o"/>
            </a:pPr>
            <a:r>
              <a:rPr lang="en-ZA" sz="1600" dirty="0"/>
              <a:t>The department will raise the advocacy around drug abuse as a preventative strategy supported by legislative provisions of search and seizure raids in schools are preventative strategies.</a:t>
            </a:r>
          </a:p>
          <a:p>
            <a:pPr marL="574675" lvl="1" indent="-287338" algn="just">
              <a:buFont typeface="Courier New" panose="02070309020205020404" pitchFamily="49" charset="0"/>
              <a:buChar char="o"/>
            </a:pPr>
            <a:r>
              <a:rPr lang="en-ZA" sz="1600" dirty="0"/>
              <a:t>The department will work with Rehab centres to develop learning activity packs to support learners during the rehabilitation period.</a:t>
            </a:r>
          </a:p>
          <a:p>
            <a:pPr marL="574675" lvl="1" indent="-287338" algn="just">
              <a:buFont typeface="Courier New" panose="02070309020205020404" pitchFamily="49" charset="0"/>
              <a:buChar char="o"/>
            </a:pPr>
            <a:r>
              <a:rPr lang="en-ZA" sz="1600" dirty="0"/>
              <a:t>The department will also introduce psycho-social support programmes when learners return to school from the rehab programmes. </a:t>
            </a:r>
          </a:p>
          <a:p>
            <a:pPr marL="574675" lvl="1" indent="-287338" algn="just">
              <a:buFont typeface="Courier New" panose="02070309020205020404" pitchFamily="49" charset="0"/>
              <a:buChar char="o"/>
            </a:pPr>
            <a:r>
              <a:rPr lang="en-GB" sz="1600" dirty="0"/>
              <a:t>Substance Abuse Prevention (</a:t>
            </a:r>
            <a:r>
              <a:rPr lang="en-GB" sz="1600" dirty="0" err="1"/>
              <a:t>DoSD</a:t>
            </a:r>
            <a:r>
              <a:rPr lang="en-GB" sz="1600" dirty="0"/>
              <a:t>- </a:t>
            </a:r>
            <a:r>
              <a:rPr lang="en-GB" sz="1600" dirty="0" err="1"/>
              <a:t>Ke</a:t>
            </a:r>
            <a:r>
              <a:rPr lang="en-GB" sz="1600" dirty="0"/>
              <a:t> Moja): Ongoing in identified high-risk schools. </a:t>
            </a:r>
          </a:p>
          <a:p>
            <a:pPr marL="574675" lvl="1" indent="-287338" algn="just">
              <a:buFont typeface="Courier New" panose="02070309020205020404" pitchFamily="49" charset="0"/>
              <a:buChar char="o"/>
            </a:pPr>
            <a:r>
              <a:rPr lang="en-GB" sz="1600" dirty="0"/>
              <a:t>Learners/parents are referred to SANCA facilities for remedial assistance in collaboration with </a:t>
            </a:r>
            <a:r>
              <a:rPr lang="en-GB" sz="1600" dirty="0" err="1"/>
              <a:t>DoSD</a:t>
            </a:r>
            <a:r>
              <a:rPr lang="en-GB" sz="1600" dirty="0"/>
              <a:t>/</a:t>
            </a:r>
            <a:r>
              <a:rPr lang="en-GB" sz="1600" dirty="0" err="1"/>
              <a:t>DoH</a:t>
            </a:r>
            <a:r>
              <a:rPr lang="en-GB" sz="1600" dirty="0"/>
              <a:t> – Premier’s recent statements (</a:t>
            </a:r>
            <a:r>
              <a:rPr lang="en-GB" sz="1600" dirty="0" err="1"/>
              <a:t>Nyaope</a:t>
            </a:r>
            <a:r>
              <a:rPr lang="en-GB" sz="1600" dirty="0"/>
              <a:t> users).</a:t>
            </a:r>
          </a:p>
        </p:txBody>
      </p:sp>
    </p:spTree>
    <p:extLst>
      <p:ext uri="{BB962C8B-B14F-4D97-AF65-F5344CB8AC3E}">
        <p14:creationId xmlns:p14="http://schemas.microsoft.com/office/powerpoint/2010/main" xmlns="" val="23767842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8D57F54-5986-C7D7-054B-E4E337D94A20}"/>
              </a:ext>
            </a:extLst>
          </p:cNvPr>
          <p:cNvSpPr>
            <a:spLocks noGrp="1"/>
          </p:cNvSpPr>
          <p:nvPr>
            <p:ph type="title"/>
          </p:nvPr>
        </p:nvSpPr>
        <p:spPr/>
        <p:txBody>
          <a:bodyPr/>
          <a:lstStyle/>
          <a:p>
            <a:r>
              <a:rPr lang="en-US" sz="2400" b="0" dirty="0"/>
              <a:t>Youth Development </a:t>
            </a:r>
          </a:p>
        </p:txBody>
      </p:sp>
      <p:sp>
        <p:nvSpPr>
          <p:cNvPr id="3" name="Content Placeholder 2">
            <a:extLst>
              <a:ext uri="{FF2B5EF4-FFF2-40B4-BE49-F238E27FC236}">
                <a16:creationId xmlns:a16="http://schemas.microsoft.com/office/drawing/2014/main" xmlns="" id="{0CAAFD14-E678-3998-82A9-5B245EB683BD}"/>
              </a:ext>
            </a:extLst>
          </p:cNvPr>
          <p:cNvSpPr>
            <a:spLocks noGrp="1"/>
          </p:cNvSpPr>
          <p:nvPr>
            <p:ph idx="1"/>
          </p:nvPr>
        </p:nvSpPr>
        <p:spPr>
          <a:xfrm>
            <a:off x="1334530" y="1616532"/>
            <a:ext cx="10585327" cy="4954389"/>
          </a:xfrm>
        </p:spPr>
        <p:txBody>
          <a:bodyPr>
            <a:normAutofit fontScale="77500" lnSpcReduction="20000"/>
          </a:bodyPr>
          <a:lstStyle/>
          <a:p>
            <a:pPr algn="just"/>
            <a:r>
              <a:rPr lang="en-US" dirty="0"/>
              <a:t>Consolidation of Youth Development activities for greater impact and reach:</a:t>
            </a:r>
          </a:p>
          <a:p>
            <a:pPr lvl="1" indent="-346075" algn="just">
              <a:buFont typeface="Wingdings" panose="05000000000000000000" pitchFamily="2" charset="2"/>
              <a:buChar char="§"/>
            </a:pPr>
            <a:r>
              <a:rPr lang="en-US" dirty="0"/>
              <a:t>Consolidating Youth Development activities in the Province to address fragmentation. </a:t>
            </a:r>
          </a:p>
          <a:p>
            <a:pPr lvl="1" indent="-346075" algn="just">
              <a:buFont typeface="Wingdings" panose="05000000000000000000" pitchFamily="2" charset="2"/>
              <a:buChar char="§"/>
            </a:pPr>
            <a:r>
              <a:rPr lang="en-US" dirty="0"/>
              <a:t>Develop a Function Framework that confirms the scope of work for the GCRA in this space and incorporates the transfer of Tshepo 1 million and other relevant youth interventions in the GPG, i.e., not dealing with matters related to Health, substance abuse, etc.</a:t>
            </a:r>
          </a:p>
          <a:p>
            <a:pPr lvl="1" indent="-346075" algn="just">
              <a:buFont typeface="Wingdings" panose="05000000000000000000" pitchFamily="2" charset="2"/>
              <a:buChar char="§"/>
            </a:pPr>
            <a:r>
              <a:rPr lang="en-US" dirty="0"/>
              <a:t>Migration of functions and budgets and related resources.</a:t>
            </a:r>
          </a:p>
          <a:p>
            <a:pPr marL="457200" lvl="1" indent="0" algn="just">
              <a:buNone/>
            </a:pPr>
            <a:endParaRPr lang="en-US" sz="1000" dirty="0"/>
          </a:p>
          <a:p>
            <a:pPr algn="just"/>
            <a:r>
              <a:rPr lang="en-ZA" dirty="0"/>
              <a:t>Repositioning GCRA to intervene in the skills revolution:</a:t>
            </a:r>
          </a:p>
          <a:p>
            <a:pPr lvl="1" indent="-346075" algn="just">
              <a:buFont typeface="Wingdings" panose="05000000000000000000" pitchFamily="2" charset="2"/>
              <a:buChar char="§"/>
            </a:pPr>
            <a:r>
              <a:rPr lang="en-ZA" dirty="0"/>
              <a:t>The Repositioning of Gauteng City Region Academy (GCRA) – clarify the mandate and </a:t>
            </a:r>
            <a:r>
              <a:rPr lang="en-ZA" sz="2500" dirty="0"/>
              <a:t>scope.</a:t>
            </a:r>
          </a:p>
          <a:p>
            <a:pPr lvl="1" indent="-346075" algn="just">
              <a:buFont typeface="Wingdings" panose="05000000000000000000" pitchFamily="2" charset="2"/>
              <a:buChar char="§"/>
            </a:pPr>
            <a:r>
              <a:rPr lang="en-ZA" sz="2500" dirty="0"/>
              <a:t>Restructure and repurposing focusing on organisational processes contributing to youth employability, skills development and economic growth in the province.</a:t>
            </a:r>
          </a:p>
          <a:p>
            <a:pPr marL="457200" lvl="1" indent="0" algn="just">
              <a:buNone/>
            </a:pPr>
            <a:endParaRPr lang="en-ZA" sz="1000" dirty="0"/>
          </a:p>
          <a:p>
            <a:pPr algn="just"/>
            <a:r>
              <a:rPr lang="en-ZA" dirty="0"/>
              <a:t>Key programmes based on the current Master Skills Plan in support of GGT2030 and TISH:</a:t>
            </a:r>
          </a:p>
          <a:p>
            <a:pPr lvl="1" indent="-346075" algn="just">
              <a:buFont typeface="Wingdings" panose="05000000000000000000" pitchFamily="2" charset="2"/>
              <a:buChar char="§"/>
            </a:pPr>
            <a:r>
              <a:rPr lang="en-ZA" sz="2500" dirty="0"/>
              <a:t>Awarding of Bursaries to the top 3 learners from No fee schools and other priority areas.</a:t>
            </a:r>
          </a:p>
          <a:p>
            <a:pPr lvl="1" indent="-346075" algn="just">
              <a:buFont typeface="Wingdings" panose="05000000000000000000" pitchFamily="2" charset="2"/>
              <a:buChar char="§"/>
            </a:pPr>
            <a:r>
              <a:rPr lang="en-ZA" sz="2500" dirty="0"/>
              <a:t>Workplace and experiential learning to increase youth employability.</a:t>
            </a:r>
          </a:p>
          <a:p>
            <a:pPr lvl="1" indent="-346075" algn="just">
              <a:buFont typeface="Wingdings" panose="05000000000000000000" pitchFamily="2" charset="2"/>
              <a:buChar char="§"/>
            </a:pPr>
            <a:r>
              <a:rPr lang="en-ZA" sz="2500" dirty="0"/>
              <a:t>Career counselling and guidance.</a:t>
            </a:r>
          </a:p>
          <a:p>
            <a:pPr lvl="1" indent="-346075" algn="just">
              <a:buFont typeface="Wingdings" panose="05000000000000000000" pitchFamily="2" charset="2"/>
              <a:buChar char="§"/>
            </a:pPr>
            <a:r>
              <a:rPr lang="en-ZA" sz="2500" dirty="0"/>
              <a:t>Entrepreneurship support for youth.</a:t>
            </a:r>
            <a:endParaRPr lang="en-US" dirty="0"/>
          </a:p>
        </p:txBody>
      </p:sp>
    </p:spTree>
    <p:extLst>
      <p:ext uri="{BB962C8B-B14F-4D97-AF65-F5344CB8AC3E}">
        <p14:creationId xmlns:p14="http://schemas.microsoft.com/office/powerpoint/2010/main" xmlns="" val="33753578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E842D84-253C-F695-87CC-F2D37E3C31C7}"/>
              </a:ext>
            </a:extLst>
          </p:cNvPr>
          <p:cNvSpPr>
            <a:spLocks noGrp="1"/>
          </p:cNvSpPr>
          <p:nvPr>
            <p:ph type="title"/>
          </p:nvPr>
        </p:nvSpPr>
        <p:spPr/>
        <p:txBody>
          <a:bodyPr/>
          <a:lstStyle/>
          <a:p>
            <a:r>
              <a:rPr lang="en-US" sz="2400" b="0" dirty="0"/>
              <a:t>Youth Development </a:t>
            </a:r>
            <a:endParaRPr lang="en-ZA" sz="2400" b="0" dirty="0"/>
          </a:p>
        </p:txBody>
      </p:sp>
      <p:sp>
        <p:nvSpPr>
          <p:cNvPr id="3" name="Content Placeholder 2">
            <a:extLst>
              <a:ext uri="{FF2B5EF4-FFF2-40B4-BE49-F238E27FC236}">
                <a16:creationId xmlns:a16="http://schemas.microsoft.com/office/drawing/2014/main" xmlns="" id="{01E378FE-8F88-F383-5BBF-D7C4DB9F575B}"/>
              </a:ext>
            </a:extLst>
          </p:cNvPr>
          <p:cNvSpPr>
            <a:spLocks noGrp="1"/>
          </p:cNvSpPr>
          <p:nvPr>
            <p:ph idx="1"/>
          </p:nvPr>
        </p:nvSpPr>
        <p:spPr>
          <a:xfrm>
            <a:off x="1334530" y="1616532"/>
            <a:ext cx="10585327" cy="5241468"/>
          </a:xfrm>
        </p:spPr>
        <p:txBody>
          <a:bodyPr>
            <a:normAutofit fontScale="85000" lnSpcReduction="20000"/>
          </a:bodyPr>
          <a:lstStyle/>
          <a:p>
            <a:pPr algn="just"/>
            <a:r>
              <a:rPr lang="en-ZA" dirty="0"/>
              <a:t>Reposition Tshepo 1 million as a comprehensive youth development program that integrates all youth development initiatives in the three spheres of government.</a:t>
            </a:r>
          </a:p>
          <a:p>
            <a:pPr marL="0" indent="0" algn="just">
              <a:buNone/>
            </a:pPr>
            <a:endParaRPr lang="en-ZA" sz="1100" dirty="0"/>
          </a:p>
          <a:p>
            <a:pPr algn="just"/>
            <a:r>
              <a:rPr lang="en-ZA" dirty="0"/>
              <a:t>Implement the Out-of-School Youth Programme, incorporating a hybrid (blended learning) approach to delivery:</a:t>
            </a:r>
          </a:p>
          <a:p>
            <a:pPr lvl="1" indent="-346075" algn="just">
              <a:buFont typeface="Wingdings" panose="05000000000000000000" pitchFamily="2" charset="2"/>
              <a:buChar char="§"/>
            </a:pPr>
            <a:r>
              <a:rPr lang="en-ZA" dirty="0"/>
              <a:t>New approach will provide beneficiaries with an option to select from: </a:t>
            </a:r>
          </a:p>
          <a:p>
            <a:pPr marL="966788" lvl="2" indent="-276225" algn="just"/>
            <a:r>
              <a:rPr lang="en-ZA" dirty="0"/>
              <a:t>Self-directed learning, </a:t>
            </a:r>
          </a:p>
          <a:p>
            <a:pPr marL="966788" lvl="2" indent="-276225" algn="just"/>
            <a:r>
              <a:rPr lang="en-ZA" dirty="0"/>
              <a:t>Online facilitated sessions, or </a:t>
            </a:r>
          </a:p>
          <a:p>
            <a:pPr marL="966788" lvl="2" indent="-276225" algn="just"/>
            <a:r>
              <a:rPr lang="en-ZA" dirty="0"/>
              <a:t>Tutor supported sessions.</a:t>
            </a:r>
          </a:p>
          <a:p>
            <a:pPr marL="966788" lvl="2" indent="-276225" algn="just"/>
            <a:r>
              <a:rPr lang="en-ZA" dirty="0"/>
              <a:t>Open collaborative spaces equipped with digital tools which are accessible to the public. </a:t>
            </a:r>
          </a:p>
          <a:p>
            <a:pPr marL="966788" lvl="2" indent="-276225" algn="just"/>
            <a:r>
              <a:rPr lang="en-ZA" dirty="0"/>
              <a:t>Ensure that the content available provides deep insight into the emerging skills needed for 21</a:t>
            </a:r>
            <a:r>
              <a:rPr lang="en-ZA" baseline="30000" dirty="0"/>
              <a:t>st</a:t>
            </a:r>
            <a:r>
              <a:rPr lang="en-ZA" dirty="0"/>
              <a:t>-century businesses to thrive.</a:t>
            </a:r>
          </a:p>
          <a:p>
            <a:pPr marL="966788" lvl="2" indent="-276225" algn="just"/>
            <a:r>
              <a:rPr lang="en-ZA" dirty="0"/>
              <a:t>Leverage the Artisan Programme to radically upscale maintenance of government buildings, and to benefit road construction projects.</a:t>
            </a:r>
          </a:p>
          <a:p>
            <a:pPr marL="914400" lvl="2" indent="0" algn="just">
              <a:buNone/>
            </a:pPr>
            <a:endParaRPr lang="en-ZA" sz="1000" dirty="0"/>
          </a:p>
          <a:p>
            <a:pPr indent="-346075" algn="just">
              <a:tabLst>
                <a:tab pos="339725" algn="l"/>
              </a:tabLst>
            </a:pPr>
            <a:r>
              <a:rPr lang="en-ZA" b="0" dirty="0"/>
              <a:t>Support 5000 young people in TVET colleges, including theoretical and work-integrated learning.</a:t>
            </a:r>
          </a:p>
          <a:p>
            <a:pPr indent="-346075" algn="just">
              <a:tabLst>
                <a:tab pos="339725" algn="l"/>
              </a:tabLst>
            </a:pPr>
            <a:r>
              <a:rPr lang="en-ZA" b="0" dirty="0"/>
              <a:t>Aggregation of the tourism sector under the control of the GTA to maximise impact.</a:t>
            </a:r>
          </a:p>
          <a:p>
            <a:pPr indent="-346075" algn="just">
              <a:tabLst>
                <a:tab pos="339725" algn="l"/>
              </a:tabLst>
            </a:pPr>
            <a:r>
              <a:rPr lang="en-ZA" b="0" dirty="0"/>
              <a:t>Align TVET bursaries with available placement to enable completion of qualifications.</a:t>
            </a:r>
            <a:endParaRPr lang="en-ZA" dirty="0"/>
          </a:p>
        </p:txBody>
      </p:sp>
    </p:spTree>
    <p:extLst>
      <p:ext uri="{BB962C8B-B14F-4D97-AF65-F5344CB8AC3E}">
        <p14:creationId xmlns:p14="http://schemas.microsoft.com/office/powerpoint/2010/main" xmlns="" val="35869963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E236A33-084C-4292-AC6D-A4430B03101A}"/>
              </a:ext>
            </a:extLst>
          </p:cNvPr>
          <p:cNvSpPr>
            <a:spLocks noGrp="1"/>
          </p:cNvSpPr>
          <p:nvPr>
            <p:ph type="title"/>
          </p:nvPr>
        </p:nvSpPr>
        <p:spPr/>
        <p:txBody>
          <a:bodyPr/>
          <a:lstStyle/>
          <a:p>
            <a:r>
              <a:rPr lang="en-ZA" sz="2400" b="0" dirty="0"/>
              <a:t>PRESENTATION OUTLINE</a:t>
            </a:r>
            <a:endParaRPr lang="en-ZA" sz="2400" dirty="0"/>
          </a:p>
        </p:txBody>
      </p:sp>
      <p:sp>
        <p:nvSpPr>
          <p:cNvPr id="3" name="Content Placeholder 2">
            <a:extLst>
              <a:ext uri="{FF2B5EF4-FFF2-40B4-BE49-F238E27FC236}">
                <a16:creationId xmlns:a16="http://schemas.microsoft.com/office/drawing/2014/main" xmlns="" id="{D4418DA2-EF73-4A4F-AB65-09FFDE074B2A}"/>
              </a:ext>
            </a:extLst>
          </p:cNvPr>
          <p:cNvSpPr>
            <a:spLocks noGrp="1"/>
          </p:cNvSpPr>
          <p:nvPr>
            <p:ph idx="1"/>
          </p:nvPr>
        </p:nvSpPr>
        <p:spPr>
          <a:xfrm>
            <a:off x="1334530" y="1567547"/>
            <a:ext cx="10585326" cy="4838018"/>
          </a:xfrm>
        </p:spPr>
        <p:txBody>
          <a:bodyPr>
            <a:normAutofit/>
          </a:bodyPr>
          <a:lstStyle/>
          <a:p>
            <a:pPr marL="509588" lvl="0" indent="-509588">
              <a:lnSpc>
                <a:spcPct val="107000"/>
              </a:lnSpc>
              <a:buFont typeface="+mj-lt"/>
              <a:buAutoNum type="arabicPeriod"/>
            </a:pPr>
            <a:r>
              <a:rPr lang="en-ZA" sz="3200" b="0" dirty="0">
                <a:effectLst/>
                <a:latin typeface="Calibri" panose="020F0502020204030204" pitchFamily="34" charset="0"/>
                <a:ea typeface="Calibri" panose="020F0502020204030204" pitchFamily="34" charset="0"/>
                <a:cs typeface="Times New Roman" panose="02020603050405020304" pitchFamily="18" charset="0"/>
              </a:rPr>
              <a:t>Strategic Overview</a:t>
            </a:r>
          </a:p>
          <a:p>
            <a:pPr marL="509588" lvl="0" indent="-509588">
              <a:lnSpc>
                <a:spcPct val="107000"/>
              </a:lnSpc>
              <a:buFont typeface="+mj-lt"/>
              <a:buAutoNum type="arabicPeriod"/>
            </a:pPr>
            <a:r>
              <a:rPr lang="en-ZA" sz="3200" b="0" dirty="0">
                <a:effectLst/>
                <a:latin typeface="Calibri" panose="020F0502020204030204" pitchFamily="34" charset="0"/>
                <a:ea typeface="Calibri" panose="020F0502020204030204" pitchFamily="34" charset="0"/>
                <a:cs typeface="Times New Roman" panose="02020603050405020304" pitchFamily="18" charset="0"/>
              </a:rPr>
              <a:t>Updated Situation Analysis – Enrolment Trends</a:t>
            </a:r>
          </a:p>
          <a:p>
            <a:pPr marL="509588" lvl="0" indent="-509588">
              <a:lnSpc>
                <a:spcPct val="107000"/>
              </a:lnSpc>
              <a:buFont typeface="+mj-lt"/>
              <a:buAutoNum type="arabicPeriod"/>
            </a:pPr>
            <a:r>
              <a:rPr lang="en-ZA" sz="3200" b="0" dirty="0" err="1">
                <a:effectLst/>
                <a:latin typeface="Calibri" panose="020F0502020204030204" pitchFamily="34" charset="0"/>
                <a:ea typeface="Calibri" panose="020F0502020204030204" pitchFamily="34" charset="0"/>
                <a:cs typeface="Times New Roman" panose="02020603050405020304" pitchFamily="18" charset="0"/>
              </a:rPr>
              <a:t>Gde</a:t>
            </a:r>
            <a:r>
              <a:rPr lang="en-ZA" sz="3200" b="0" dirty="0">
                <a:effectLst/>
                <a:latin typeface="Calibri" panose="020F0502020204030204" pitchFamily="34" charset="0"/>
                <a:ea typeface="Calibri" panose="020F0502020204030204" pitchFamily="34" charset="0"/>
                <a:cs typeface="Times New Roman" panose="02020603050405020304" pitchFamily="18" charset="0"/>
              </a:rPr>
              <a:t> Five Year Plan and Elevated Priorities to End of Term</a:t>
            </a:r>
          </a:p>
          <a:p>
            <a:pPr marL="509588" lvl="0" indent="-509588">
              <a:lnSpc>
                <a:spcPct val="107000"/>
              </a:lnSpc>
              <a:buFont typeface="+mj-lt"/>
              <a:buAutoNum type="arabicPeriod"/>
            </a:pPr>
            <a:r>
              <a:rPr lang="en-ZA" sz="3200" b="0" dirty="0">
                <a:effectLst/>
                <a:latin typeface="Calibri" panose="020F0502020204030204" pitchFamily="34" charset="0"/>
                <a:ea typeface="Calibri" panose="020F0502020204030204" pitchFamily="34" charset="0"/>
                <a:cs typeface="Times New Roman" panose="02020603050405020304" pitchFamily="18" charset="0"/>
              </a:rPr>
              <a:t>Budget Overview For 2023/24: MTEF Estimates Including Expenditure On Grant Allocation</a:t>
            </a:r>
          </a:p>
          <a:p>
            <a:pPr marL="509588" lvl="0" indent="-509588">
              <a:lnSpc>
                <a:spcPct val="107000"/>
              </a:lnSpc>
              <a:spcAft>
                <a:spcPts val="800"/>
              </a:spcAft>
              <a:buFont typeface="+mj-lt"/>
              <a:buAutoNum type="arabicPeriod"/>
            </a:pPr>
            <a:r>
              <a:rPr lang="en-ZA" sz="3200" b="0" dirty="0">
                <a:effectLst/>
                <a:latin typeface="Calibri" panose="020F0502020204030204" pitchFamily="34" charset="0"/>
                <a:ea typeface="Calibri" panose="020F0502020204030204" pitchFamily="34" charset="0"/>
                <a:cs typeface="Times New Roman" panose="02020603050405020304" pitchFamily="18" charset="0"/>
              </a:rPr>
              <a:t>2023/24 Programme Performance And Budgets</a:t>
            </a:r>
          </a:p>
          <a:p>
            <a:endParaRPr lang="en-ZA" sz="3200" dirty="0"/>
          </a:p>
        </p:txBody>
      </p:sp>
    </p:spTree>
    <p:extLst>
      <p:ext uri="{BB962C8B-B14F-4D97-AF65-F5344CB8AC3E}">
        <p14:creationId xmlns:p14="http://schemas.microsoft.com/office/powerpoint/2010/main" xmlns="" val="15097527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F5DA61BB-54CE-35AD-69A3-06869C033F9A}"/>
              </a:ext>
            </a:extLst>
          </p:cNvPr>
          <p:cNvSpPr>
            <a:spLocks noGrp="1"/>
          </p:cNvSpPr>
          <p:nvPr>
            <p:ph type="title"/>
          </p:nvPr>
        </p:nvSpPr>
        <p:spPr/>
        <p:txBody>
          <a:bodyPr/>
          <a:lstStyle/>
          <a:p>
            <a:r>
              <a:rPr lang="en-US" sz="2400" b="0" dirty="0"/>
              <a:t>Focus on Townships and Informal Settlements</a:t>
            </a:r>
          </a:p>
        </p:txBody>
      </p:sp>
      <p:sp>
        <p:nvSpPr>
          <p:cNvPr id="4" name="Content Placeholder 4">
            <a:extLst>
              <a:ext uri="{FF2B5EF4-FFF2-40B4-BE49-F238E27FC236}">
                <a16:creationId xmlns:a16="http://schemas.microsoft.com/office/drawing/2014/main" xmlns="" id="{8C955446-C3EC-EF43-A2AF-40B3C48DEF57}"/>
              </a:ext>
            </a:extLst>
          </p:cNvPr>
          <p:cNvSpPr txBox="1">
            <a:spLocks/>
          </p:cNvSpPr>
          <p:nvPr/>
        </p:nvSpPr>
        <p:spPr>
          <a:xfrm>
            <a:off x="6734400" y="1811216"/>
            <a:ext cx="5185456" cy="4525963"/>
          </a:xfrm>
          <a:prstGeom prst="rect">
            <a:avLst/>
          </a:prstGeom>
          <a:ln w="3175">
            <a:solidFill>
              <a:schemeClr val="tx1"/>
            </a:solidFill>
          </a:ln>
        </p:spPr>
        <p:txBody>
          <a:bodyPr/>
          <a:lstStyle>
            <a:lvl1pPr marL="0" indent="0" algn="ctr"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2400" dirty="0" err="1">
                <a:solidFill>
                  <a:schemeClr val="tx1"/>
                </a:solidFill>
              </a:rPr>
              <a:t>Programmes</a:t>
            </a:r>
            <a:r>
              <a:rPr lang="en-US" sz="2400" dirty="0">
                <a:solidFill>
                  <a:schemeClr val="tx1"/>
                </a:solidFill>
              </a:rPr>
              <a:t> In informal Settlements</a:t>
            </a:r>
          </a:p>
          <a:p>
            <a:pPr marL="404813" lvl="1" indent="-404813"/>
            <a:r>
              <a:rPr lang="en-US" sz="2000" dirty="0"/>
              <a:t>Scholar Transport</a:t>
            </a:r>
          </a:p>
          <a:p>
            <a:pPr marL="404813" lvl="1" indent="-404813"/>
            <a:r>
              <a:rPr lang="en-US" sz="2000" dirty="0"/>
              <a:t>School Nutrition</a:t>
            </a:r>
          </a:p>
          <a:p>
            <a:pPr marL="404813" lvl="1" indent="-404813"/>
            <a:r>
              <a:rPr lang="en-US" sz="2000" dirty="0"/>
              <a:t>Uniforms (DSD)</a:t>
            </a:r>
          </a:p>
        </p:txBody>
      </p:sp>
      <p:sp>
        <p:nvSpPr>
          <p:cNvPr id="5" name="Content Placeholder 3">
            <a:extLst>
              <a:ext uri="{FF2B5EF4-FFF2-40B4-BE49-F238E27FC236}">
                <a16:creationId xmlns:a16="http://schemas.microsoft.com/office/drawing/2014/main" xmlns="" id="{3808CE27-9D49-67EE-A378-A923D8A7FE74}"/>
              </a:ext>
            </a:extLst>
          </p:cNvPr>
          <p:cNvSpPr txBox="1">
            <a:spLocks/>
          </p:cNvSpPr>
          <p:nvPr/>
        </p:nvSpPr>
        <p:spPr>
          <a:xfrm>
            <a:off x="1334530" y="1811216"/>
            <a:ext cx="4896149" cy="4525963"/>
          </a:xfrm>
          <a:prstGeom prst="rect">
            <a:avLst/>
          </a:prstGeom>
          <a:ln w="6350">
            <a:solidFill>
              <a:schemeClr val="tx1"/>
            </a:solidFill>
          </a:ln>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200" b="1"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400" dirty="0" err="1">
                <a:solidFill>
                  <a:schemeClr val="tx1"/>
                </a:solidFill>
              </a:rPr>
              <a:t>Programmes</a:t>
            </a:r>
            <a:r>
              <a:rPr lang="en-US" sz="2400" dirty="0">
                <a:solidFill>
                  <a:schemeClr val="tx1"/>
                </a:solidFill>
              </a:rPr>
              <a:t> In Townships</a:t>
            </a:r>
          </a:p>
          <a:p>
            <a:pPr marL="287338" lvl="1" indent="-287338" algn="l">
              <a:buFont typeface="Arial" panose="020B0604020202020204" pitchFamily="34" charset="0"/>
              <a:buChar char="•"/>
            </a:pPr>
            <a:r>
              <a:rPr lang="en-US" dirty="0"/>
              <a:t>Scholar Transport </a:t>
            </a:r>
          </a:p>
          <a:p>
            <a:pPr marL="287338" lvl="1" indent="-287338" algn="l">
              <a:buFont typeface="Arial" panose="020B0604020202020204" pitchFamily="34" charset="0"/>
              <a:buChar char="•"/>
            </a:pPr>
            <a:r>
              <a:rPr lang="en-US" dirty="0"/>
              <a:t>Nutrition</a:t>
            </a:r>
          </a:p>
          <a:p>
            <a:pPr marL="287338" lvl="1" indent="-287338" algn="l">
              <a:buFont typeface="Arial" panose="020B0604020202020204" pitchFamily="34" charset="0"/>
              <a:buChar char="•"/>
            </a:pPr>
            <a:r>
              <a:rPr lang="en-US" dirty="0"/>
              <a:t>Maintenance and repairs</a:t>
            </a:r>
          </a:p>
          <a:p>
            <a:pPr marL="287338" lvl="1" indent="-287338" algn="l">
              <a:buFont typeface="Arial" panose="020B0604020202020204" pitchFamily="34" charset="0"/>
              <a:buChar char="•"/>
            </a:pPr>
            <a:r>
              <a:rPr lang="en-US" dirty="0"/>
              <a:t>School Subsidies</a:t>
            </a:r>
          </a:p>
          <a:p>
            <a:pPr marL="287338" lvl="1" indent="-287338" algn="l">
              <a:buFont typeface="Arial" panose="020B0604020202020204" pitchFamily="34" charset="0"/>
              <a:buChar char="•"/>
            </a:pPr>
            <a:r>
              <a:rPr lang="en-US" dirty="0"/>
              <a:t>ICT Rollout</a:t>
            </a:r>
          </a:p>
          <a:p>
            <a:pPr marL="287338" lvl="1" indent="-287338" algn="l">
              <a:buFont typeface="Arial" panose="020B0604020202020204" pitchFamily="34" charset="0"/>
              <a:buChar char="•"/>
            </a:pPr>
            <a:r>
              <a:rPr lang="en-US" dirty="0"/>
              <a:t>School Self-Build </a:t>
            </a:r>
            <a:r>
              <a:rPr lang="en-US" dirty="0" err="1"/>
              <a:t>Programme</a:t>
            </a:r>
            <a:endParaRPr lang="en-US" dirty="0"/>
          </a:p>
          <a:p>
            <a:pPr marL="287338" lvl="1" indent="-287338" algn="l">
              <a:buFont typeface="Arial" panose="020B0604020202020204" pitchFamily="34" charset="0"/>
              <a:buChar char="•"/>
            </a:pPr>
            <a:r>
              <a:rPr lang="en-US" dirty="0"/>
              <a:t>LTSM delivery using local transport</a:t>
            </a:r>
          </a:p>
          <a:p>
            <a:pPr marL="287338" lvl="1" indent="-287338" algn="l">
              <a:buFont typeface="Arial" panose="020B0604020202020204" pitchFamily="34" charset="0"/>
              <a:buChar char="•"/>
            </a:pPr>
            <a:r>
              <a:rPr lang="en-US" dirty="0"/>
              <a:t>SSIP </a:t>
            </a:r>
            <a:r>
              <a:rPr lang="en-US" dirty="0" err="1"/>
              <a:t>programme</a:t>
            </a:r>
            <a:endParaRPr lang="en-US" dirty="0"/>
          </a:p>
          <a:p>
            <a:pPr marL="287338" lvl="1" indent="-287338" algn="l">
              <a:buFont typeface="Arial" panose="020B0604020202020204" pitchFamily="34" charset="0"/>
              <a:buChar char="•"/>
            </a:pPr>
            <a:r>
              <a:rPr lang="en-US" dirty="0"/>
              <a:t>Quality Interventions</a:t>
            </a:r>
          </a:p>
        </p:txBody>
      </p:sp>
    </p:spTree>
    <p:extLst>
      <p:ext uri="{BB962C8B-B14F-4D97-AF65-F5344CB8AC3E}">
        <p14:creationId xmlns:p14="http://schemas.microsoft.com/office/powerpoint/2010/main" xmlns="" val="33386715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xmlns="" id="{F77401C3-4C02-4EE7-AD48-AFE0F7A0D191}"/>
              </a:ext>
            </a:extLst>
          </p:cNvPr>
          <p:cNvSpPr>
            <a:spLocks noGrp="1"/>
          </p:cNvSpPr>
          <p:nvPr>
            <p:ph type="subTitle" idx="1"/>
          </p:nvPr>
        </p:nvSpPr>
        <p:spPr/>
        <p:txBody>
          <a:bodyPr/>
          <a:lstStyle/>
          <a:p>
            <a:pPr lvl="0"/>
            <a:endParaRPr lang="en-ZA" sz="3600" dirty="0">
              <a:solidFill>
                <a:prstClr val="black"/>
              </a:solidFill>
            </a:endParaRPr>
          </a:p>
          <a:p>
            <a:endParaRPr lang="en-ZA" dirty="0"/>
          </a:p>
        </p:txBody>
      </p:sp>
      <p:sp>
        <p:nvSpPr>
          <p:cNvPr id="4" name="TextBox 3">
            <a:extLst>
              <a:ext uri="{FF2B5EF4-FFF2-40B4-BE49-F238E27FC236}">
                <a16:creationId xmlns:a16="http://schemas.microsoft.com/office/drawing/2014/main" xmlns="" id="{64525D4B-698E-45E6-865C-66812B61D304}"/>
              </a:ext>
            </a:extLst>
          </p:cNvPr>
          <p:cNvSpPr txBox="1"/>
          <p:nvPr/>
        </p:nvSpPr>
        <p:spPr>
          <a:xfrm>
            <a:off x="1334530" y="2161826"/>
            <a:ext cx="10585326" cy="1569660"/>
          </a:xfrm>
          <a:prstGeom prst="rect">
            <a:avLst/>
          </a:prstGeom>
          <a:noFill/>
        </p:spPr>
        <p:txBody>
          <a:bodyPr wrap="square">
            <a:spAutoFit/>
          </a:bodyPr>
          <a:lstStyle/>
          <a:p>
            <a:pPr algn="ctr"/>
            <a:endParaRPr lang="en-ZA" sz="4800" dirty="0">
              <a:solidFill>
                <a:srgbClr val="FF0000"/>
              </a:solidFill>
            </a:endParaRPr>
          </a:p>
          <a:p>
            <a:pPr algn="ctr"/>
            <a:r>
              <a:rPr lang="en-ZA" sz="4800" dirty="0">
                <a:solidFill>
                  <a:srgbClr val="FF0000"/>
                </a:solidFill>
              </a:rPr>
              <a:t>Budget Overview for 2023/24 MTEF</a:t>
            </a:r>
          </a:p>
        </p:txBody>
      </p:sp>
    </p:spTree>
    <p:extLst>
      <p:ext uri="{BB962C8B-B14F-4D97-AF65-F5344CB8AC3E}">
        <p14:creationId xmlns:p14="http://schemas.microsoft.com/office/powerpoint/2010/main" xmlns="" val="28969966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0" dirty="0"/>
              <a:t>2023 MTEF - SUMMARY OF RECEIPTS</a:t>
            </a:r>
            <a:endParaRPr lang="en-ZA" sz="2400" b="0" dirty="0"/>
          </a:p>
        </p:txBody>
      </p:sp>
      <p:sp>
        <p:nvSpPr>
          <p:cNvPr id="3" name="Content Placeholder 2"/>
          <p:cNvSpPr>
            <a:spLocks noGrp="1"/>
          </p:cNvSpPr>
          <p:nvPr>
            <p:ph idx="1"/>
          </p:nvPr>
        </p:nvSpPr>
        <p:spPr>
          <a:xfrm>
            <a:off x="1334528" y="4111680"/>
            <a:ext cx="10585327" cy="2012896"/>
          </a:xfrm>
        </p:spPr>
        <p:txBody>
          <a:bodyPr/>
          <a:lstStyle/>
          <a:p>
            <a:pPr marL="0" indent="0">
              <a:buNone/>
            </a:pPr>
            <a:r>
              <a:rPr lang="en-ZA" dirty="0">
                <a:latin typeface="Arial" panose="020B0604020202020204" pitchFamily="34" charset="0"/>
                <a:cs typeface="Arial" panose="020B0604020202020204" pitchFamily="34" charset="0"/>
              </a:rPr>
              <a:t>Total Budget Allocation</a:t>
            </a:r>
          </a:p>
          <a:p>
            <a:pPr lvl="0"/>
            <a:r>
              <a:rPr lang="en-ZA" b="0" dirty="0">
                <a:latin typeface="Arial" panose="020B0604020202020204" pitchFamily="34" charset="0"/>
                <a:cs typeface="Arial" panose="020B0604020202020204" pitchFamily="34" charset="0"/>
              </a:rPr>
              <a:t>The 2023/24 budget totalling R63,4 billion is composed of:</a:t>
            </a:r>
          </a:p>
          <a:p>
            <a:pPr lvl="1" indent="-346075">
              <a:buFont typeface="Courier New" panose="02070309020205020404" pitchFamily="49" charset="0"/>
              <a:buChar char="o"/>
            </a:pPr>
            <a:r>
              <a:rPr lang="en-ZA" b="0" dirty="0">
                <a:latin typeface="Arial" panose="020B0604020202020204" pitchFamily="34" charset="0"/>
                <a:cs typeface="Arial" panose="020B0604020202020204" pitchFamily="34" charset="0"/>
              </a:rPr>
              <a:t>Equitable Share (</a:t>
            </a:r>
            <a:r>
              <a:rPr lang="en-ZA" dirty="0">
                <a:latin typeface="Arial" panose="020B0604020202020204" pitchFamily="34" charset="0"/>
                <a:cs typeface="Arial" panose="020B0604020202020204" pitchFamily="34" charset="0"/>
              </a:rPr>
              <a:t>94.9</a:t>
            </a:r>
            <a:r>
              <a:rPr lang="en-ZA" b="0" dirty="0">
                <a:latin typeface="Arial" panose="020B0604020202020204" pitchFamily="34" charset="0"/>
                <a:cs typeface="Arial" panose="020B0604020202020204" pitchFamily="34" charset="0"/>
              </a:rPr>
              <a:t>%) and </a:t>
            </a:r>
          </a:p>
          <a:p>
            <a:pPr lvl="1" indent="-346075">
              <a:buFont typeface="Courier New" panose="02070309020205020404" pitchFamily="49" charset="0"/>
              <a:buChar char="o"/>
            </a:pPr>
            <a:r>
              <a:rPr lang="en-ZA" b="0" dirty="0">
                <a:latin typeface="Arial" panose="020B0604020202020204" pitchFamily="34" charset="0"/>
                <a:cs typeface="Arial" panose="020B0604020202020204" pitchFamily="34" charset="0"/>
              </a:rPr>
              <a:t>Conditional Grants (5.1%) </a:t>
            </a:r>
          </a:p>
        </p:txBody>
      </p:sp>
      <p:pic>
        <p:nvPicPr>
          <p:cNvPr id="4" name="Picture 3">
            <a:extLst>
              <a:ext uri="{FF2B5EF4-FFF2-40B4-BE49-F238E27FC236}">
                <a16:creationId xmlns:a16="http://schemas.microsoft.com/office/drawing/2014/main" xmlns="" id="{DCECE081-54B6-42F3-9073-2D77672D3171}"/>
              </a:ext>
            </a:extLst>
          </p:cNvPr>
          <p:cNvPicPr>
            <a:picLocks noChangeAspect="1"/>
          </p:cNvPicPr>
          <p:nvPr/>
        </p:nvPicPr>
        <p:blipFill>
          <a:blip r:embed="rId3"/>
          <a:stretch>
            <a:fillRect/>
          </a:stretch>
        </p:blipFill>
        <p:spPr>
          <a:xfrm>
            <a:off x="1334528" y="1695450"/>
            <a:ext cx="10585326" cy="2200275"/>
          </a:xfrm>
          <a:prstGeom prst="rect">
            <a:avLst/>
          </a:prstGeom>
        </p:spPr>
      </p:pic>
    </p:spTree>
    <p:extLst>
      <p:ext uri="{BB962C8B-B14F-4D97-AF65-F5344CB8AC3E}">
        <p14:creationId xmlns:p14="http://schemas.microsoft.com/office/powerpoint/2010/main" xmlns="" val="31038370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altLang="en-US" sz="2400" b="0" dirty="0"/>
              <a:t>2023 MTEF - BUDGET GROWTH FROM 2019/20 TO 2025/26</a:t>
            </a:r>
            <a:endParaRPr lang="en-ZA" sz="2400" b="0" dirty="0"/>
          </a:p>
        </p:txBody>
      </p:sp>
      <p:sp>
        <p:nvSpPr>
          <p:cNvPr id="3" name="Content Placeholder 2"/>
          <p:cNvSpPr>
            <a:spLocks noGrp="1"/>
          </p:cNvSpPr>
          <p:nvPr>
            <p:ph idx="1"/>
          </p:nvPr>
        </p:nvSpPr>
        <p:spPr>
          <a:xfrm>
            <a:off x="1334530" y="5236124"/>
            <a:ext cx="10585326" cy="1621876"/>
          </a:xfrm>
        </p:spPr>
        <p:txBody>
          <a:bodyPr>
            <a:noAutofit/>
          </a:bodyPr>
          <a:lstStyle/>
          <a:p>
            <a:pPr algn="just"/>
            <a:r>
              <a:rPr lang="en-ZA" sz="1600" b="0" dirty="0">
                <a:effectLst/>
                <a:ea typeface="Times New Roman" panose="02020603050405020304" pitchFamily="18" charset="0"/>
              </a:rPr>
              <a:t>The Department’s budget increased from a main appropriation of R59,7 billion in 2022/23 to R63,4 billion in 2023/24 showing a rand value increase of R3,6 billion which translates to a percentage increase of </a:t>
            </a:r>
            <a:r>
              <a:rPr lang="en-ZA" sz="1600" b="0" dirty="0">
                <a:ea typeface="Times New Roman" panose="02020603050405020304" pitchFamily="18" charset="0"/>
              </a:rPr>
              <a:t>6.2</a:t>
            </a:r>
            <a:r>
              <a:rPr lang="en-ZA" sz="1600" b="0" dirty="0">
                <a:effectLst/>
                <a:ea typeface="Times New Roman" panose="02020603050405020304" pitchFamily="18" charset="0"/>
              </a:rPr>
              <a:t>%. </a:t>
            </a:r>
          </a:p>
          <a:p>
            <a:pPr algn="just"/>
            <a:r>
              <a:rPr lang="en-ZA" sz="1600" b="0" dirty="0">
                <a:effectLst/>
                <a:ea typeface="Times New Roman" panose="02020603050405020304" pitchFamily="18" charset="0"/>
              </a:rPr>
              <a:t>The Department’s budget will grow at an annual average rate of 4.3% from R63,4 billion in 2023/24 to R67,6 billion in 2025/26. </a:t>
            </a:r>
          </a:p>
          <a:p>
            <a:pPr algn="just"/>
            <a:r>
              <a:rPr lang="en-ZA" sz="1600" b="0" dirty="0"/>
              <a:t>The budget will grow by </a:t>
            </a:r>
            <a:r>
              <a:rPr lang="en-ZA" sz="1600" b="0" dirty="0">
                <a:effectLst/>
                <a:ea typeface="Times New Roman" panose="02020603050405020304" pitchFamily="18" charset="0"/>
              </a:rPr>
              <a:t>R4,2 billion over the 2023 MTEF.</a:t>
            </a:r>
            <a:r>
              <a:rPr lang="en-ZA" sz="1600" b="0" dirty="0"/>
              <a:t>  </a:t>
            </a:r>
          </a:p>
        </p:txBody>
      </p:sp>
      <p:graphicFrame>
        <p:nvGraphicFramePr>
          <p:cNvPr id="4" name="Table 3">
            <a:extLst>
              <a:ext uri="{FF2B5EF4-FFF2-40B4-BE49-F238E27FC236}">
                <a16:creationId xmlns:a16="http://schemas.microsoft.com/office/drawing/2014/main" xmlns="" id="{15ED8F15-CD13-4431-8125-E11A5AA54240}"/>
              </a:ext>
            </a:extLst>
          </p:cNvPr>
          <p:cNvGraphicFramePr>
            <a:graphicFrameLocks noGrp="1"/>
          </p:cNvGraphicFramePr>
          <p:nvPr/>
        </p:nvGraphicFramePr>
        <p:xfrm>
          <a:off x="785524" y="452444"/>
          <a:ext cx="2200103" cy="773889"/>
        </p:xfrm>
        <a:graphic>
          <a:graphicData uri="http://schemas.openxmlformats.org/drawingml/2006/table">
            <a:tbl>
              <a:tblPr/>
              <a:tblGrid>
                <a:gridCol w="829606">
                  <a:extLst>
                    <a:ext uri="{9D8B030D-6E8A-4147-A177-3AD203B41FA5}">
                      <a16:colId xmlns:a16="http://schemas.microsoft.com/office/drawing/2014/main" xmlns="" val="1733992568"/>
                    </a:ext>
                  </a:extLst>
                </a:gridCol>
                <a:gridCol w="438558">
                  <a:extLst>
                    <a:ext uri="{9D8B030D-6E8A-4147-A177-3AD203B41FA5}">
                      <a16:colId xmlns:a16="http://schemas.microsoft.com/office/drawing/2014/main" xmlns="" val="2409094217"/>
                    </a:ext>
                  </a:extLst>
                </a:gridCol>
                <a:gridCol w="237553">
                  <a:extLst>
                    <a:ext uri="{9D8B030D-6E8A-4147-A177-3AD203B41FA5}">
                      <a16:colId xmlns:a16="http://schemas.microsoft.com/office/drawing/2014/main" xmlns="" val="1825641686"/>
                    </a:ext>
                  </a:extLst>
                </a:gridCol>
                <a:gridCol w="237553">
                  <a:extLst>
                    <a:ext uri="{9D8B030D-6E8A-4147-A177-3AD203B41FA5}">
                      <a16:colId xmlns:a16="http://schemas.microsoft.com/office/drawing/2014/main" xmlns="" val="3256725495"/>
                    </a:ext>
                  </a:extLst>
                </a:gridCol>
                <a:gridCol w="226589">
                  <a:extLst>
                    <a:ext uri="{9D8B030D-6E8A-4147-A177-3AD203B41FA5}">
                      <a16:colId xmlns:a16="http://schemas.microsoft.com/office/drawing/2014/main" xmlns="" val="2051096617"/>
                    </a:ext>
                  </a:extLst>
                </a:gridCol>
                <a:gridCol w="230244">
                  <a:extLst>
                    <a:ext uri="{9D8B030D-6E8A-4147-A177-3AD203B41FA5}">
                      <a16:colId xmlns:a16="http://schemas.microsoft.com/office/drawing/2014/main" xmlns="" val="2214342456"/>
                    </a:ext>
                  </a:extLst>
                </a:gridCol>
              </a:tblGrid>
              <a:tr h="40731">
                <a:tc>
                  <a:txBody>
                    <a:bodyPr/>
                    <a:lstStyle/>
                    <a:p>
                      <a:pPr algn="l" fontAlgn="b"/>
                      <a:endParaRPr lang="en-ZA" sz="2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b"/>
                      <a:endParaRPr lang="en-ZA" sz="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ZA" sz="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ZA" sz="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ZA" sz="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ZA" sz="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xmlns="" val="264868837"/>
                  </a:ext>
                </a:extLst>
              </a:tr>
              <a:tr h="40731">
                <a:tc>
                  <a:txBody>
                    <a:bodyPr/>
                    <a:lstStyle/>
                    <a:p>
                      <a:pPr algn="l" fontAlgn="b"/>
                      <a:endParaRPr lang="en-ZA" sz="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ZA" sz="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ZA" sz="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ZA" sz="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ZA" sz="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ZA" sz="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xmlns="" val="2537863664"/>
                  </a:ext>
                </a:extLst>
              </a:tr>
              <a:tr h="40731">
                <a:tc>
                  <a:txBody>
                    <a:bodyPr/>
                    <a:lstStyle/>
                    <a:p>
                      <a:pPr algn="l" fontAlgn="b"/>
                      <a:endParaRPr lang="en-ZA" sz="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ZA" sz="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ZA" sz="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ZA" sz="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ZA" sz="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ZA" sz="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xmlns="" val="3813417078"/>
                  </a:ext>
                </a:extLst>
              </a:tr>
              <a:tr h="40731">
                <a:tc>
                  <a:txBody>
                    <a:bodyPr/>
                    <a:lstStyle/>
                    <a:p>
                      <a:pPr algn="l" fontAlgn="b"/>
                      <a:endParaRPr lang="en-ZA" sz="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ZA" sz="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ZA" sz="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ZA" sz="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ZA" sz="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ZA" sz="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xmlns="" val="3586783323"/>
                  </a:ext>
                </a:extLst>
              </a:tr>
              <a:tr h="40731">
                <a:tc>
                  <a:txBody>
                    <a:bodyPr/>
                    <a:lstStyle/>
                    <a:p>
                      <a:pPr algn="l" fontAlgn="b"/>
                      <a:endParaRPr lang="en-ZA" sz="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ZA" sz="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ZA" sz="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ZA" sz="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ZA" sz="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ZA" sz="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xmlns="" val="2972070405"/>
                  </a:ext>
                </a:extLst>
              </a:tr>
              <a:tr h="40731">
                <a:tc>
                  <a:txBody>
                    <a:bodyPr/>
                    <a:lstStyle/>
                    <a:p>
                      <a:pPr algn="l" fontAlgn="b"/>
                      <a:endParaRPr lang="en-ZA" sz="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ZA" sz="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ZA" sz="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ZA" sz="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ZA" sz="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ZA" sz="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xmlns="" val="1827053597"/>
                  </a:ext>
                </a:extLst>
              </a:tr>
              <a:tr h="40731">
                <a:tc>
                  <a:txBody>
                    <a:bodyPr/>
                    <a:lstStyle/>
                    <a:p>
                      <a:pPr algn="l" fontAlgn="b"/>
                      <a:endParaRPr lang="en-ZA" sz="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ZA" sz="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ZA" sz="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ZA" sz="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ZA" sz="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ZA" sz="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xmlns="" val="1661560072"/>
                  </a:ext>
                </a:extLst>
              </a:tr>
              <a:tr h="40731">
                <a:tc>
                  <a:txBody>
                    <a:bodyPr/>
                    <a:lstStyle/>
                    <a:p>
                      <a:pPr algn="l" fontAlgn="b"/>
                      <a:endParaRPr lang="en-ZA" sz="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ZA" sz="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ZA" sz="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ZA" sz="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ZA" sz="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ZA" sz="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xmlns="" val="3670906251"/>
                  </a:ext>
                </a:extLst>
              </a:tr>
              <a:tr h="40731">
                <a:tc>
                  <a:txBody>
                    <a:bodyPr/>
                    <a:lstStyle/>
                    <a:p>
                      <a:pPr algn="l" fontAlgn="b"/>
                      <a:endParaRPr lang="en-ZA" sz="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ZA" sz="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ZA" sz="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ZA" sz="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ZA" sz="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ZA" sz="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xmlns="" val="183411734"/>
                  </a:ext>
                </a:extLst>
              </a:tr>
              <a:tr h="40731">
                <a:tc>
                  <a:txBody>
                    <a:bodyPr/>
                    <a:lstStyle/>
                    <a:p>
                      <a:pPr algn="l" fontAlgn="b"/>
                      <a:endParaRPr lang="en-ZA" sz="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ZA" sz="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ZA" sz="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ZA" sz="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ZA" sz="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ZA" sz="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xmlns="" val="1821713927"/>
                  </a:ext>
                </a:extLst>
              </a:tr>
              <a:tr h="40731">
                <a:tc>
                  <a:txBody>
                    <a:bodyPr/>
                    <a:lstStyle/>
                    <a:p>
                      <a:pPr algn="l" fontAlgn="b"/>
                      <a:endParaRPr lang="en-ZA" sz="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ZA" sz="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ZA" sz="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ZA" sz="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ZA" sz="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ZA" sz="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xmlns="" val="833762388"/>
                  </a:ext>
                </a:extLst>
              </a:tr>
              <a:tr h="40731">
                <a:tc>
                  <a:txBody>
                    <a:bodyPr/>
                    <a:lstStyle/>
                    <a:p>
                      <a:pPr algn="l" fontAlgn="b"/>
                      <a:endParaRPr lang="en-ZA" sz="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ZA" sz="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ZA" sz="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ZA" sz="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ZA" sz="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ZA" sz="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xmlns="" val="1457877702"/>
                  </a:ext>
                </a:extLst>
              </a:tr>
              <a:tr h="40731">
                <a:tc>
                  <a:txBody>
                    <a:bodyPr/>
                    <a:lstStyle/>
                    <a:p>
                      <a:pPr algn="l" fontAlgn="b"/>
                      <a:endParaRPr lang="en-ZA" sz="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ZA" sz="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ZA" sz="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ZA" sz="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ZA" sz="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ZA" sz="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xmlns="" val="1407482260"/>
                  </a:ext>
                </a:extLst>
              </a:tr>
              <a:tr h="40731">
                <a:tc>
                  <a:txBody>
                    <a:bodyPr/>
                    <a:lstStyle/>
                    <a:p>
                      <a:pPr algn="l" fontAlgn="b"/>
                      <a:endParaRPr lang="en-ZA" sz="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ZA" sz="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ZA" sz="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ZA" sz="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ZA" sz="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ZA" sz="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xmlns="" val="2832084911"/>
                  </a:ext>
                </a:extLst>
              </a:tr>
              <a:tr h="40731">
                <a:tc>
                  <a:txBody>
                    <a:bodyPr/>
                    <a:lstStyle/>
                    <a:p>
                      <a:pPr algn="l" fontAlgn="b"/>
                      <a:endParaRPr lang="en-ZA" sz="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ZA" sz="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ZA" sz="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ZA" sz="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ZA" sz="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ZA" sz="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xmlns="" val="966039830"/>
                  </a:ext>
                </a:extLst>
              </a:tr>
              <a:tr h="40731">
                <a:tc>
                  <a:txBody>
                    <a:bodyPr/>
                    <a:lstStyle/>
                    <a:p>
                      <a:pPr algn="l" fontAlgn="b"/>
                      <a:endParaRPr lang="en-ZA" sz="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ZA" sz="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ZA" sz="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ZA" sz="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ZA" sz="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ZA" sz="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xmlns="" val="839491796"/>
                  </a:ext>
                </a:extLst>
              </a:tr>
              <a:tr h="40731">
                <a:tc>
                  <a:txBody>
                    <a:bodyPr/>
                    <a:lstStyle/>
                    <a:p>
                      <a:pPr algn="l" fontAlgn="b"/>
                      <a:endParaRPr lang="en-ZA" sz="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ZA" sz="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ZA" sz="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ZA" sz="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ZA" sz="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ZA" sz="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xmlns="" val="3597153609"/>
                  </a:ext>
                </a:extLst>
              </a:tr>
              <a:tr h="40731">
                <a:tc>
                  <a:txBody>
                    <a:bodyPr/>
                    <a:lstStyle/>
                    <a:p>
                      <a:pPr algn="l" fontAlgn="b"/>
                      <a:endParaRPr lang="en-ZA" sz="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ZA" sz="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ZA" sz="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ZA" sz="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ZA" sz="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ZA" sz="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xmlns="" val="2128912553"/>
                  </a:ext>
                </a:extLst>
              </a:tr>
              <a:tr h="40731">
                <a:tc>
                  <a:txBody>
                    <a:bodyPr/>
                    <a:lstStyle/>
                    <a:p>
                      <a:pPr algn="l" fontAlgn="b"/>
                      <a:endParaRPr lang="en-ZA" sz="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ZA" sz="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ZA" sz="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ZA" sz="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ZA" sz="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ZA" sz="2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xmlns="" val="1657460518"/>
                  </a:ext>
                </a:extLst>
              </a:tr>
            </a:tbl>
          </a:graphicData>
        </a:graphic>
      </p:graphicFrame>
      <p:graphicFrame>
        <p:nvGraphicFramePr>
          <p:cNvPr id="7" name="Chart 6">
            <a:extLst>
              <a:ext uri="{FF2B5EF4-FFF2-40B4-BE49-F238E27FC236}">
                <a16:creationId xmlns:a16="http://schemas.microsoft.com/office/drawing/2014/main" xmlns="" id="{DFF28027-5AFA-4341-96F6-1968F13EF4DB}"/>
              </a:ext>
            </a:extLst>
          </p:cNvPr>
          <p:cNvGraphicFramePr>
            <a:graphicFrameLocks/>
          </p:cNvGraphicFramePr>
          <p:nvPr>
            <p:extLst>
              <p:ext uri="{D42A27DB-BD31-4B8C-83A1-F6EECF244321}">
                <p14:modId xmlns:p14="http://schemas.microsoft.com/office/powerpoint/2010/main" xmlns="" val="4051276493"/>
              </p:ext>
            </p:extLst>
          </p:nvPr>
        </p:nvGraphicFramePr>
        <p:xfrm>
          <a:off x="1334530" y="1604883"/>
          <a:ext cx="10585326" cy="354551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6974209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400" b="0" dirty="0">
                <a:latin typeface="Arial" panose="020B0604020202020204" pitchFamily="34" charset="0"/>
                <a:cs typeface="Arial" panose="020B0604020202020204" pitchFamily="34" charset="0"/>
              </a:rPr>
              <a:t>2023/24 BUDGET BY PROGRAMME</a:t>
            </a:r>
            <a:endParaRPr lang="en-ZA" sz="2400" b="0" dirty="0"/>
          </a:p>
        </p:txBody>
      </p:sp>
      <p:graphicFrame>
        <p:nvGraphicFramePr>
          <p:cNvPr id="5" name="Chart 4">
            <a:extLst>
              <a:ext uri="{FF2B5EF4-FFF2-40B4-BE49-F238E27FC236}">
                <a16:creationId xmlns:a16="http://schemas.microsoft.com/office/drawing/2014/main" xmlns="" id="{F1349B1D-7DE8-4535-A88E-2FE63413E621}"/>
              </a:ext>
            </a:extLst>
          </p:cNvPr>
          <p:cNvGraphicFramePr>
            <a:graphicFrameLocks/>
          </p:cNvGraphicFramePr>
          <p:nvPr>
            <p:extLst>
              <p:ext uri="{D42A27DB-BD31-4B8C-83A1-F6EECF244321}">
                <p14:modId xmlns:p14="http://schemas.microsoft.com/office/powerpoint/2010/main" xmlns="" val="4074759475"/>
              </p:ext>
            </p:extLst>
          </p:nvPr>
        </p:nvGraphicFramePr>
        <p:xfrm>
          <a:off x="2476500" y="1609725"/>
          <a:ext cx="7924800" cy="51244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33072542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2023/24 BUDGET BY PROGRAMME</a:t>
            </a:r>
          </a:p>
        </p:txBody>
      </p:sp>
      <p:sp>
        <p:nvSpPr>
          <p:cNvPr id="3" name="Content Placeholder 2"/>
          <p:cNvSpPr>
            <a:spLocks noGrp="1"/>
          </p:cNvSpPr>
          <p:nvPr>
            <p:ph idx="1"/>
          </p:nvPr>
        </p:nvSpPr>
        <p:spPr/>
        <p:txBody>
          <a:bodyPr>
            <a:normAutofit fontScale="70000" lnSpcReduction="20000"/>
          </a:bodyPr>
          <a:lstStyle/>
          <a:p>
            <a:r>
              <a:rPr lang="en-ZA" b="0" dirty="0"/>
              <a:t>Programme 1:</a:t>
            </a:r>
            <a:r>
              <a:rPr lang="en-GB" b="0" dirty="0"/>
              <a:t>The Administration budget increased from a main appropriation of R5,0 billion in 2022/23 to R5,1 billion in 2023/24 showing a rand value increase of R99,2 million which translates to a slight increase of 2.0%. </a:t>
            </a:r>
            <a:endParaRPr lang="en-ZA" b="0" dirty="0"/>
          </a:p>
          <a:p>
            <a:r>
              <a:rPr lang="en-ZA" b="0" dirty="0"/>
              <a:t>Programme 2: </a:t>
            </a:r>
            <a:r>
              <a:rPr lang="en-GB" b="0" dirty="0"/>
              <a:t>The Public Ordinary School Education budget increased from R42,3 billion in 2022/23 to R44,5 billion in 2023/24. The budget showed an increase of 5.3% which translates to a rand value increase of R2,2 billion.</a:t>
            </a:r>
            <a:endParaRPr lang="en-ZA" b="0" dirty="0"/>
          </a:p>
          <a:p>
            <a:r>
              <a:rPr lang="en-ZA" b="0" dirty="0"/>
              <a:t>Programme 3:</a:t>
            </a:r>
            <a:r>
              <a:rPr lang="en-GB" b="0" dirty="0"/>
              <a:t>The 2023/24 Independent School Subsidies budget amounts to R1,0 billion illustrating a rand value increase of R11,9 million which translates to a 1.2% increase. The budget will increase at an average rate of 3.4% over the 2023 MTEF.</a:t>
            </a:r>
            <a:endParaRPr lang="en-ZA" b="0" dirty="0"/>
          </a:p>
          <a:p>
            <a:r>
              <a:rPr lang="en-ZA" b="0" dirty="0"/>
              <a:t>Programme 4:</a:t>
            </a:r>
            <a:r>
              <a:rPr lang="en-GB" b="0" dirty="0"/>
              <a:t>The Public Special School Education budget increased from R4,8 billion in 2022/23 to R5,2 billion in 2023/24 indicating an increase of 7.3% which translates to a rand value of R356 million. </a:t>
            </a:r>
          </a:p>
          <a:p>
            <a:r>
              <a:rPr lang="en-ZA" b="0" dirty="0"/>
              <a:t>Programme 5: </a:t>
            </a:r>
            <a:r>
              <a:rPr lang="en-GB" b="0" dirty="0"/>
              <a:t>The 2023/24 budget for Early Childhood Development amounts to R2,3 billion showing an increase of 17.7% from a main appropriation of R1.9 billion in the 2022/23 financial year. </a:t>
            </a:r>
            <a:endParaRPr lang="en-ZA" b="0" dirty="0"/>
          </a:p>
          <a:p>
            <a:r>
              <a:rPr lang="en-ZA" b="0" dirty="0"/>
              <a:t>Programme 6:</a:t>
            </a:r>
            <a:r>
              <a:rPr lang="en-GB" b="0" dirty="0"/>
              <a:t>The Infrastructure Development budget amounts to R2,4 billion. The budget increased by R725 million from 2022/23. </a:t>
            </a:r>
            <a:endParaRPr lang="en-ZA" b="0" dirty="0"/>
          </a:p>
          <a:p>
            <a:r>
              <a:rPr lang="en-ZA" b="0" dirty="0"/>
              <a:t>Programme 7:</a:t>
            </a:r>
            <a:r>
              <a:rPr lang="en-GB" b="0" dirty="0"/>
              <a:t>The Examination and Education Related Services budget decreased from R2,7 billion in 2022/23 to R2,6 billion in 2023/24. The budget experienced a rand value decrease of R85 million which translates to a percentage decrease of 3.1%. </a:t>
            </a:r>
            <a:endParaRPr lang="en-ZA" b="0" dirty="0"/>
          </a:p>
          <a:p>
            <a:endParaRPr lang="en-ZA" dirty="0"/>
          </a:p>
          <a:p>
            <a:endParaRPr lang="en-ZA" dirty="0"/>
          </a:p>
        </p:txBody>
      </p:sp>
    </p:spTree>
    <p:extLst>
      <p:ext uri="{BB962C8B-B14F-4D97-AF65-F5344CB8AC3E}">
        <p14:creationId xmlns:p14="http://schemas.microsoft.com/office/powerpoint/2010/main" xmlns="" val="27208870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400" b="0" dirty="0"/>
              <a:t>2023/24 BUDGET -  ECONOMIC CLASSIFICATION </a:t>
            </a:r>
          </a:p>
        </p:txBody>
      </p:sp>
      <p:graphicFrame>
        <p:nvGraphicFramePr>
          <p:cNvPr id="8" name="Chart 7">
            <a:extLst>
              <a:ext uri="{FF2B5EF4-FFF2-40B4-BE49-F238E27FC236}">
                <a16:creationId xmlns:a16="http://schemas.microsoft.com/office/drawing/2014/main" xmlns="" id="{5E699256-44DA-4272-997E-B0D56E6404C4}"/>
              </a:ext>
            </a:extLst>
          </p:cNvPr>
          <p:cNvGraphicFramePr>
            <a:graphicFrameLocks/>
          </p:cNvGraphicFramePr>
          <p:nvPr>
            <p:extLst>
              <p:ext uri="{D42A27DB-BD31-4B8C-83A1-F6EECF244321}">
                <p14:modId xmlns:p14="http://schemas.microsoft.com/office/powerpoint/2010/main" xmlns="" val="3026715058"/>
              </p:ext>
            </p:extLst>
          </p:nvPr>
        </p:nvGraphicFramePr>
        <p:xfrm>
          <a:off x="2247900" y="1628775"/>
          <a:ext cx="8553450" cy="516254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40844051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09A3D15-F1E5-4A25-B993-4AF85306593B}"/>
              </a:ext>
            </a:extLst>
          </p:cNvPr>
          <p:cNvSpPr>
            <a:spLocks noGrp="1"/>
          </p:cNvSpPr>
          <p:nvPr>
            <p:ph type="title"/>
          </p:nvPr>
        </p:nvSpPr>
        <p:spPr/>
        <p:txBody>
          <a:bodyPr/>
          <a:lstStyle/>
          <a:p>
            <a:r>
              <a:rPr lang="en-ZA" sz="2400" b="0" dirty="0"/>
              <a:t>2023/24 BUDGET - ECONOMIC CLASSIFICATION </a:t>
            </a:r>
            <a:endParaRPr lang="en-ZA" sz="2400" dirty="0"/>
          </a:p>
        </p:txBody>
      </p:sp>
      <p:sp>
        <p:nvSpPr>
          <p:cNvPr id="3" name="Content Placeholder 2">
            <a:extLst>
              <a:ext uri="{FF2B5EF4-FFF2-40B4-BE49-F238E27FC236}">
                <a16:creationId xmlns:a16="http://schemas.microsoft.com/office/drawing/2014/main" xmlns="" id="{18059304-15AC-48FF-8772-66D059AC3F13}"/>
              </a:ext>
            </a:extLst>
          </p:cNvPr>
          <p:cNvSpPr>
            <a:spLocks noGrp="1"/>
          </p:cNvSpPr>
          <p:nvPr>
            <p:ph idx="1"/>
          </p:nvPr>
        </p:nvSpPr>
        <p:spPr>
          <a:xfrm>
            <a:off x="1334529" y="1719946"/>
            <a:ext cx="10585327" cy="4347479"/>
          </a:xfrm>
        </p:spPr>
        <p:txBody>
          <a:bodyPr>
            <a:noAutofit/>
          </a:bodyPr>
          <a:lstStyle/>
          <a:p>
            <a:pPr algn="just"/>
            <a:r>
              <a:rPr lang="en-ZA" sz="2000" b="0" dirty="0">
                <a:effectLst/>
                <a:ea typeface="Times New Roman" panose="02020603050405020304" pitchFamily="18" charset="0"/>
              </a:rPr>
              <a:t>The compensation of employees (</a:t>
            </a:r>
            <a:r>
              <a:rPr lang="en-ZA" sz="2000" b="0" dirty="0" err="1">
                <a:effectLst/>
                <a:ea typeface="Times New Roman" panose="02020603050405020304" pitchFamily="18" charset="0"/>
              </a:rPr>
              <a:t>CoE</a:t>
            </a:r>
            <a:r>
              <a:rPr lang="en-ZA" sz="2000" b="0" dirty="0">
                <a:effectLst/>
                <a:ea typeface="Times New Roman" panose="02020603050405020304" pitchFamily="18" charset="0"/>
              </a:rPr>
              <a:t>) budget increased from R42,2 billion in 2022/23 to R46,0 billion in 2023/24 of which R1,2 billion is allocated for personnel funding and growth posts. </a:t>
            </a:r>
          </a:p>
          <a:p>
            <a:pPr algn="just"/>
            <a:r>
              <a:rPr lang="en-ZA" sz="2000" b="0" dirty="0">
                <a:effectLst/>
                <a:ea typeface="Times New Roman" panose="02020603050405020304" pitchFamily="18" charset="0"/>
              </a:rPr>
              <a:t>The </a:t>
            </a:r>
            <a:r>
              <a:rPr lang="en-ZA" sz="2000" b="0" dirty="0" err="1">
                <a:effectLst/>
                <a:ea typeface="Times New Roman" panose="02020603050405020304" pitchFamily="18" charset="0"/>
              </a:rPr>
              <a:t>CoE</a:t>
            </a:r>
            <a:r>
              <a:rPr lang="en-ZA" sz="2000" b="0" dirty="0">
                <a:effectLst/>
                <a:ea typeface="Times New Roman" panose="02020603050405020304" pitchFamily="18" charset="0"/>
              </a:rPr>
              <a:t> budget increased by R3,7 billion which translates to an 8.8% increase.</a:t>
            </a:r>
          </a:p>
          <a:p>
            <a:pPr algn="just"/>
            <a:r>
              <a:rPr lang="en-ZA" sz="2000" b="0" dirty="0">
                <a:effectLst/>
                <a:ea typeface="Times New Roman" panose="02020603050405020304" pitchFamily="18" charset="0"/>
              </a:rPr>
              <a:t>The goods and services budget decreased significantly from R8,4 billion in 2022/23 to R7,6 billion in 2023/24. The decrease is quite significant amounting to R745 million which translates to an 8.9% decrease. </a:t>
            </a:r>
          </a:p>
          <a:p>
            <a:pPr algn="just"/>
            <a:r>
              <a:rPr lang="en-ZA" sz="2000" b="0" dirty="0">
                <a:effectLst/>
                <a:ea typeface="Times New Roman" panose="02020603050405020304" pitchFamily="18" charset="0"/>
              </a:rPr>
              <a:t>The Department’s transfers and subsidies budget amounts to R7,8 billion. The budget illustrates a marginal rand value increase of R85,9 million which translates to a percentage increase of 1.1%. </a:t>
            </a:r>
          </a:p>
          <a:p>
            <a:pPr algn="just"/>
            <a:r>
              <a:rPr lang="en-ZA" sz="2000" b="0" dirty="0"/>
              <a:t>The Payments for Capital Assets budget increased from R1,2 billion in 2022/23 to R1,8 billion in 2023/24 which shows a rand value increase of R612 million illustrating an percentage increase of 49.5%.</a:t>
            </a:r>
          </a:p>
        </p:txBody>
      </p:sp>
    </p:spTree>
    <p:extLst>
      <p:ext uri="{BB962C8B-B14F-4D97-AF65-F5344CB8AC3E}">
        <p14:creationId xmlns:p14="http://schemas.microsoft.com/office/powerpoint/2010/main" xmlns="" val="30112595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334530" y="2194159"/>
            <a:ext cx="10585326" cy="4079049"/>
          </a:xfrm>
        </p:spPr>
        <p:txBody>
          <a:bodyPr>
            <a:normAutofit/>
          </a:bodyPr>
          <a:lstStyle/>
          <a:p>
            <a:r>
              <a:rPr lang="en-ZA" sz="6000" b="0" dirty="0">
                <a:solidFill>
                  <a:srgbClr val="FF0000"/>
                </a:solidFill>
              </a:rPr>
              <a:t>2023/24 Programme Performance and Budgets</a:t>
            </a:r>
          </a:p>
        </p:txBody>
      </p:sp>
      <p:sp>
        <p:nvSpPr>
          <p:cNvPr id="3" name="Title 2"/>
          <p:cNvSpPr>
            <a:spLocks noGrp="1"/>
          </p:cNvSpPr>
          <p:nvPr>
            <p:ph type="title"/>
          </p:nvPr>
        </p:nvSpPr>
        <p:spPr/>
        <p:txBody>
          <a:bodyPr/>
          <a:lstStyle/>
          <a:p>
            <a:endParaRPr lang="en-ZA"/>
          </a:p>
        </p:txBody>
      </p:sp>
    </p:spTree>
    <p:extLst>
      <p:ext uri="{BB962C8B-B14F-4D97-AF65-F5344CB8AC3E}">
        <p14:creationId xmlns:p14="http://schemas.microsoft.com/office/powerpoint/2010/main" xmlns="" val="11712352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4E9E9D6-C509-4CF0-9608-8678A6596F66}"/>
              </a:ext>
            </a:extLst>
          </p:cNvPr>
          <p:cNvSpPr>
            <a:spLocks noGrp="1"/>
          </p:cNvSpPr>
          <p:nvPr>
            <p:ph type="title"/>
          </p:nvPr>
        </p:nvSpPr>
        <p:spPr>
          <a:xfrm>
            <a:off x="1334530" y="1087396"/>
            <a:ext cx="10585326" cy="414834"/>
          </a:xfrm>
        </p:spPr>
        <p:txBody>
          <a:bodyPr/>
          <a:lstStyle/>
          <a:p>
            <a:r>
              <a:rPr lang="en-ZA" sz="2400" b="0" dirty="0"/>
              <a:t>2023/24 PRIORITIES FOR PROGRAMME 1: ADMINISTRATION</a:t>
            </a:r>
          </a:p>
        </p:txBody>
      </p:sp>
      <p:sp>
        <p:nvSpPr>
          <p:cNvPr id="3" name="Content Placeholder 2">
            <a:extLst>
              <a:ext uri="{FF2B5EF4-FFF2-40B4-BE49-F238E27FC236}">
                <a16:creationId xmlns:a16="http://schemas.microsoft.com/office/drawing/2014/main" xmlns="" id="{DA15E2B8-E095-40BD-BA0A-165D65100192}"/>
              </a:ext>
            </a:extLst>
          </p:cNvPr>
          <p:cNvSpPr>
            <a:spLocks noGrp="1"/>
          </p:cNvSpPr>
          <p:nvPr>
            <p:ph idx="1"/>
          </p:nvPr>
        </p:nvSpPr>
        <p:spPr>
          <a:xfrm>
            <a:off x="1334529" y="1567547"/>
            <a:ext cx="10585327" cy="4838018"/>
          </a:xfrm>
        </p:spPr>
        <p:txBody>
          <a:bodyPr>
            <a:normAutofit/>
          </a:bodyPr>
          <a:lstStyle/>
          <a:p>
            <a:pPr algn="just"/>
            <a:r>
              <a:rPr lang="en-ZA" b="0" dirty="0"/>
              <a:t>The Department will optimise the implementation of the SA-SAMS system  to improve data collection for decision making and planning. </a:t>
            </a:r>
          </a:p>
          <a:p>
            <a:pPr algn="just"/>
            <a:r>
              <a:rPr lang="en-ZA" b="0" dirty="0"/>
              <a:t>The GDE has provided all schools with dedicated GDE email addresses. </a:t>
            </a:r>
          </a:p>
          <a:p>
            <a:pPr algn="just"/>
            <a:r>
              <a:rPr lang="en-ZA" b="0" dirty="0"/>
              <a:t>The Department will </a:t>
            </a:r>
            <a:r>
              <a:rPr lang="en-GB" b="0" dirty="0"/>
              <a:t>advance the employment of women in management positions at office-based level </a:t>
            </a:r>
            <a:r>
              <a:rPr lang="en-ZA" b="0" dirty="0"/>
              <a:t>by increasing the employment of women in top management to achieve a 44.0% representation. </a:t>
            </a:r>
          </a:p>
          <a:p>
            <a:pPr algn="just"/>
            <a:r>
              <a:rPr lang="en-ZA" b="0" dirty="0"/>
              <a:t>Employment opportunities for females in top management will increase by 1.0% over the 2023 MTEF. </a:t>
            </a:r>
          </a:p>
          <a:p>
            <a:pPr algn="just"/>
            <a:r>
              <a:rPr lang="en-ZA" b="0" dirty="0"/>
              <a:t>As per cross cutting focus areas of the revised MTSF, 3.0% of all individuals employed in GDE will be people with disabilities.</a:t>
            </a:r>
          </a:p>
          <a:p>
            <a:pPr algn="just"/>
            <a:endParaRPr lang="en-ZA" dirty="0"/>
          </a:p>
        </p:txBody>
      </p:sp>
    </p:spTree>
    <p:extLst>
      <p:ext uri="{BB962C8B-B14F-4D97-AF65-F5344CB8AC3E}">
        <p14:creationId xmlns:p14="http://schemas.microsoft.com/office/powerpoint/2010/main" xmlns="" val="42727933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xmlns="" id="{22FF83A7-FB66-4882-8282-982DE8059696}"/>
              </a:ext>
            </a:extLst>
          </p:cNvPr>
          <p:cNvSpPr>
            <a:spLocks noGrp="1"/>
          </p:cNvSpPr>
          <p:nvPr>
            <p:ph type="subTitle" idx="1"/>
          </p:nvPr>
        </p:nvSpPr>
        <p:spPr>
          <a:xfrm>
            <a:off x="1334530" y="1649187"/>
            <a:ext cx="10585326" cy="3821716"/>
          </a:xfrm>
        </p:spPr>
        <p:txBody>
          <a:bodyPr>
            <a:normAutofit/>
          </a:bodyPr>
          <a:lstStyle/>
          <a:p>
            <a:r>
              <a:rPr lang="en-ZA" sz="6000" b="0" dirty="0">
                <a:solidFill>
                  <a:srgbClr val="FF0000"/>
                </a:solidFill>
              </a:rPr>
              <a:t>Strategic Overview</a:t>
            </a:r>
          </a:p>
        </p:txBody>
      </p:sp>
      <p:sp>
        <p:nvSpPr>
          <p:cNvPr id="3" name="Title 2">
            <a:extLst>
              <a:ext uri="{FF2B5EF4-FFF2-40B4-BE49-F238E27FC236}">
                <a16:creationId xmlns:a16="http://schemas.microsoft.com/office/drawing/2014/main" xmlns="" id="{28E13F5A-C12C-45E5-95F2-27EE24A91CD2}"/>
              </a:ext>
            </a:extLst>
          </p:cNvPr>
          <p:cNvSpPr>
            <a:spLocks noGrp="1"/>
          </p:cNvSpPr>
          <p:nvPr>
            <p:ph type="title"/>
          </p:nvPr>
        </p:nvSpPr>
        <p:spPr/>
        <p:txBody>
          <a:bodyPr/>
          <a:lstStyle/>
          <a:p>
            <a:pPr algn="ctr"/>
            <a:endParaRPr lang="en-ZA" dirty="0"/>
          </a:p>
        </p:txBody>
      </p:sp>
    </p:spTree>
    <p:extLst>
      <p:ext uri="{BB962C8B-B14F-4D97-AF65-F5344CB8AC3E}">
        <p14:creationId xmlns:p14="http://schemas.microsoft.com/office/powerpoint/2010/main" xmlns="" val="1193954410"/>
      </p:ext>
    </p:extLst>
  </p:cSld>
  <p:clrMapOvr>
    <a:masterClrMapping/>
  </p:clrMapOvr>
  <p:transition spd="slow">
    <p:push dir="u"/>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400" b="0" dirty="0"/>
              <a:t>2023/24 PRIORITIES FOR PROGRAMME 1: ADMINISTRATION</a:t>
            </a:r>
            <a:endParaRPr lang="en-ZA" sz="2400" dirty="0"/>
          </a:p>
        </p:txBody>
      </p:sp>
      <p:sp>
        <p:nvSpPr>
          <p:cNvPr id="3" name="Content Placeholder 2"/>
          <p:cNvSpPr>
            <a:spLocks noGrp="1"/>
          </p:cNvSpPr>
          <p:nvPr>
            <p:ph idx="1"/>
          </p:nvPr>
        </p:nvSpPr>
        <p:spPr>
          <a:xfrm>
            <a:off x="1334529" y="1649002"/>
            <a:ext cx="10585327" cy="4838018"/>
          </a:xfrm>
        </p:spPr>
        <p:txBody>
          <a:bodyPr>
            <a:normAutofit fontScale="92500" lnSpcReduction="10000"/>
          </a:bodyPr>
          <a:lstStyle/>
          <a:p>
            <a:pPr marL="0" indent="0" algn="just">
              <a:lnSpc>
                <a:spcPct val="100000"/>
              </a:lnSpc>
              <a:spcBef>
                <a:spcPts val="0"/>
              </a:spcBef>
              <a:buNone/>
            </a:pPr>
            <a:r>
              <a:rPr lang="en-GB" sz="2000" b="1" dirty="0">
                <a:effectLst/>
                <a:latin typeface="Arial" panose="020B0604020202020204" pitchFamily="34" charset="0"/>
                <a:ea typeface="Times New Roman" panose="02020603050405020304" pitchFamily="18" charset="0"/>
              </a:rPr>
              <a:t>Priority: Increase and intensify SGB Support and Advisory Work:</a:t>
            </a:r>
          </a:p>
          <a:p>
            <a:pPr marL="342900" lvl="1" algn="just">
              <a:lnSpc>
                <a:spcPct val="100000"/>
              </a:lnSpc>
              <a:spcBef>
                <a:spcPts val="0"/>
              </a:spcBef>
            </a:pPr>
            <a:r>
              <a:rPr lang="en-GB" sz="1900" b="0" dirty="0">
                <a:effectLst/>
                <a:ea typeface="Times New Roman" panose="02020603050405020304" pitchFamily="18" charset="0"/>
                <a:cs typeface="Times New Roman" panose="02020603050405020304" pitchFamily="18" charset="0"/>
              </a:rPr>
              <a:t>To strengthen school governance, the Department will train and capacitate the SMTs, SGBs and RCLs on leadership and management programmes. </a:t>
            </a:r>
            <a:endParaRPr lang="en-ZA" sz="1900" b="0" dirty="0">
              <a:ea typeface="Times New Roman" panose="02020603050405020304" pitchFamily="18" charset="0"/>
              <a:cs typeface="Times New Roman" panose="02020603050405020304" pitchFamily="18" charset="0"/>
            </a:endParaRPr>
          </a:p>
          <a:p>
            <a:pPr marL="342900" lvl="1" algn="just">
              <a:lnSpc>
                <a:spcPct val="100000"/>
              </a:lnSpc>
              <a:spcBef>
                <a:spcPts val="0"/>
              </a:spcBef>
            </a:pPr>
            <a:r>
              <a:rPr lang="en-GB" sz="1900" b="0" dirty="0">
                <a:effectLst/>
                <a:ea typeface="Times New Roman" panose="02020603050405020304" pitchFamily="18" charset="0"/>
              </a:rPr>
              <a:t>SGBs will be further empowered and supported by district officials to improve advocacy among parents and the community through regular feedback sessions, regarding learner academic performance</a:t>
            </a:r>
            <a:r>
              <a:rPr lang="en-GB" sz="1800" b="0" dirty="0">
                <a:effectLst/>
                <a:latin typeface="Arial" panose="020B0604020202020204" pitchFamily="34" charset="0"/>
                <a:ea typeface="Times New Roman" panose="02020603050405020304" pitchFamily="18" charset="0"/>
              </a:rPr>
              <a:t>.</a:t>
            </a:r>
          </a:p>
          <a:p>
            <a:pPr marL="114300" lvl="1" indent="0" algn="just">
              <a:lnSpc>
                <a:spcPct val="100000"/>
              </a:lnSpc>
              <a:spcBef>
                <a:spcPts val="0"/>
              </a:spcBef>
              <a:buNone/>
            </a:pPr>
            <a:endParaRPr lang="en-GB" sz="1800" b="0" dirty="0">
              <a:effectLst/>
              <a:latin typeface="Arial" panose="020B0604020202020204" pitchFamily="34" charset="0"/>
              <a:ea typeface="Times New Roman" panose="02020603050405020304" pitchFamily="18" charset="0"/>
            </a:endParaRPr>
          </a:p>
          <a:p>
            <a:pPr marL="0" indent="0" algn="just">
              <a:lnSpc>
                <a:spcPct val="100000"/>
              </a:lnSpc>
              <a:spcBef>
                <a:spcPts val="0"/>
              </a:spcBef>
              <a:buNone/>
            </a:pPr>
            <a:r>
              <a:rPr lang="en-GB" sz="2000" b="1" dirty="0">
                <a:effectLst/>
                <a:latin typeface="Arial" panose="020B0604020202020204" pitchFamily="34" charset="0"/>
                <a:ea typeface="Times New Roman" panose="02020603050405020304" pitchFamily="18" charset="0"/>
                <a:cs typeface="Times New Roman" panose="02020603050405020304" pitchFamily="18" charset="0"/>
              </a:rPr>
              <a:t>Priority: Improve District Support and Labour Dispute Resolutions Mechanism </a:t>
            </a:r>
            <a:r>
              <a:rPr lang="en-GB" sz="2000" b="1" dirty="0">
                <a:effectLst/>
                <a:latin typeface="Arial" panose="020B0604020202020204" pitchFamily="34" charset="0"/>
                <a:ea typeface="Calibri" panose="020F0502020204030204" pitchFamily="34" charset="0"/>
              </a:rPr>
              <a:t>Strategic and Operational Planning:</a:t>
            </a:r>
          </a:p>
          <a:p>
            <a:pPr marL="342900" lvl="1" algn="just">
              <a:lnSpc>
                <a:spcPct val="100000"/>
              </a:lnSpc>
              <a:spcBef>
                <a:spcPts val="0"/>
              </a:spcBef>
            </a:pPr>
            <a:r>
              <a:rPr lang="en-GB" sz="1900" b="0" dirty="0">
                <a:effectLst/>
                <a:latin typeface="Arial" panose="020B0604020202020204" pitchFamily="34" charset="0"/>
                <a:ea typeface="Calibri" panose="020F0502020204030204" pitchFamily="34" charset="0"/>
              </a:rPr>
              <a:t>The Department will coordinate Planning and other related processes to ensure alignment of statutory provisions, plans, budgeting, and the utilisation of resources. </a:t>
            </a:r>
            <a:r>
              <a:rPr lang="en-ZA" sz="1900" b="0" dirty="0">
                <a:effectLst/>
                <a:latin typeface="Arial" panose="020B0604020202020204" pitchFamily="34" charset="0"/>
                <a:ea typeface="Calibri" panose="020F0502020204030204" pitchFamily="34" charset="0"/>
              </a:rPr>
              <a:t>SGB capacity-building will be directed at improving financial competency and ethical management of SGBs that comply with all relevant prescripts</a:t>
            </a:r>
            <a:r>
              <a:rPr lang="en-ZA" sz="1800" b="0" dirty="0">
                <a:effectLst/>
                <a:latin typeface="Arial" panose="020B0604020202020204" pitchFamily="34" charset="0"/>
                <a:ea typeface="Calibri" panose="020F0502020204030204" pitchFamily="34" charset="0"/>
              </a:rPr>
              <a:t>.</a:t>
            </a:r>
          </a:p>
          <a:p>
            <a:pPr marL="114300" lvl="1" indent="0" algn="just">
              <a:lnSpc>
                <a:spcPct val="100000"/>
              </a:lnSpc>
              <a:spcBef>
                <a:spcPts val="0"/>
              </a:spcBef>
              <a:buNone/>
            </a:pPr>
            <a:endParaRPr lang="en-ZA" sz="1800" b="0" dirty="0">
              <a:effectLst/>
              <a:latin typeface="Arial" panose="020B0604020202020204" pitchFamily="34" charset="0"/>
              <a:ea typeface="Calibri" panose="020F0502020204030204" pitchFamily="34" charset="0"/>
            </a:endParaRPr>
          </a:p>
          <a:p>
            <a:pPr marL="0" indent="0">
              <a:lnSpc>
                <a:spcPct val="100000"/>
              </a:lnSpc>
              <a:spcBef>
                <a:spcPts val="0"/>
              </a:spcBef>
              <a:buNone/>
            </a:pPr>
            <a:r>
              <a:rPr lang="en-GB" sz="2200" b="1" dirty="0">
                <a:effectLst/>
                <a:latin typeface="Arial" panose="020B0604020202020204" pitchFamily="34" charset="0"/>
                <a:ea typeface="Times New Roman" panose="02020603050405020304" pitchFamily="18" charset="0"/>
                <a:cs typeface="Times New Roman" panose="02020603050405020304" pitchFamily="18" charset="0"/>
              </a:rPr>
              <a:t>Priority: Resolve Education Disputes and implement Resolutions: Intervention Unit:</a:t>
            </a:r>
            <a:endParaRPr lang="en-ZA" sz="2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1" algn="just">
              <a:lnSpc>
                <a:spcPct val="100000"/>
              </a:lnSpc>
              <a:spcBef>
                <a:spcPts val="0"/>
              </a:spcBef>
            </a:pPr>
            <a:r>
              <a:rPr lang="en-GB" sz="1900" b="0" dirty="0">
                <a:effectLst/>
                <a:latin typeface="Arial" panose="020B0604020202020204" pitchFamily="34" charset="0"/>
                <a:ea typeface="Times New Roman" panose="02020603050405020304" pitchFamily="18" charset="0"/>
                <a:cs typeface="Times New Roman" panose="02020603050405020304" pitchFamily="18" charset="0"/>
              </a:rPr>
              <a:t>The Department will assist District Offices to report real-time incidents at school and will develop a programme that will compile a chronological report on disturbances/disruptions within Gauteng. The Department needs to be the first to identify and reflect on issues that could be raised by communities.</a:t>
            </a:r>
            <a:endParaRPr lang="en-ZA" sz="1900" b="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Bef>
                <a:spcPts val="0"/>
              </a:spcBef>
              <a:spcAft>
                <a:spcPts val="800"/>
              </a:spcAft>
            </a:pPr>
            <a:endParaRPr lang="en-GB" sz="5400" b="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5572580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400" b="0" dirty="0"/>
              <a:t>PROGRAMME 1: ADMINISTRATION – RESOURCE CONSIDERATION</a:t>
            </a:r>
          </a:p>
        </p:txBody>
      </p:sp>
      <p:graphicFrame>
        <p:nvGraphicFramePr>
          <p:cNvPr id="3" name="Object 2">
            <a:extLst>
              <a:ext uri="{FF2B5EF4-FFF2-40B4-BE49-F238E27FC236}">
                <a16:creationId xmlns:a16="http://schemas.microsoft.com/office/drawing/2014/main" xmlns="" id="{CF260408-9721-4A9B-88B3-8557E084CD02}"/>
              </a:ext>
            </a:extLst>
          </p:cNvPr>
          <p:cNvGraphicFramePr>
            <a:graphicFrameLocks noChangeAspect="1"/>
          </p:cNvGraphicFramePr>
          <p:nvPr>
            <p:extLst>
              <p:ext uri="{D42A27DB-BD31-4B8C-83A1-F6EECF244321}">
                <p14:modId xmlns:p14="http://schemas.microsoft.com/office/powerpoint/2010/main" xmlns="" val="818323187"/>
              </p:ext>
            </p:extLst>
          </p:nvPr>
        </p:nvGraphicFramePr>
        <p:xfrm>
          <a:off x="1334530" y="1619250"/>
          <a:ext cx="10585325" cy="4562475"/>
        </p:xfrm>
        <a:graphic>
          <a:graphicData uri="http://schemas.openxmlformats.org/presentationml/2006/ole">
            <p:oleObj spid="_x0000_s1026" name="Worksheet" r:id="rId3" imgW="9060215" imgH="3299515" progId="Excel.Sheet.12">
              <p:embed/>
            </p:oleObj>
          </a:graphicData>
        </a:graphic>
      </p:graphicFrame>
    </p:spTree>
    <p:extLst>
      <p:ext uri="{BB962C8B-B14F-4D97-AF65-F5344CB8AC3E}">
        <p14:creationId xmlns:p14="http://schemas.microsoft.com/office/powerpoint/2010/main" xmlns="" val="11286537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400" b="0" dirty="0">
                <a:solidFill>
                  <a:prstClr val="white"/>
                </a:solidFill>
              </a:rPr>
              <a:t>PROGRAMME 1: ADMINISTRATION – OUTPUT INDICATORS</a:t>
            </a:r>
            <a:endParaRPr lang="en-ZA" sz="2400" b="0"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xmlns="" val="3706733930"/>
              </p:ext>
            </p:extLst>
          </p:nvPr>
        </p:nvGraphicFramePr>
        <p:xfrm>
          <a:off x="1334530" y="1661160"/>
          <a:ext cx="10585327" cy="4515993"/>
        </p:xfrm>
        <a:graphic>
          <a:graphicData uri="http://schemas.openxmlformats.org/drawingml/2006/table">
            <a:tbl>
              <a:tblPr/>
              <a:tblGrid>
                <a:gridCol w="3070938">
                  <a:extLst>
                    <a:ext uri="{9D8B030D-6E8A-4147-A177-3AD203B41FA5}">
                      <a16:colId xmlns:a16="http://schemas.microsoft.com/office/drawing/2014/main" xmlns="" val="20000"/>
                    </a:ext>
                  </a:extLst>
                </a:gridCol>
                <a:gridCol w="3103070">
                  <a:extLst>
                    <a:ext uri="{9D8B030D-6E8A-4147-A177-3AD203B41FA5}">
                      <a16:colId xmlns:a16="http://schemas.microsoft.com/office/drawing/2014/main" xmlns="" val="20001"/>
                    </a:ext>
                  </a:extLst>
                </a:gridCol>
                <a:gridCol w="1230212">
                  <a:extLst>
                    <a:ext uri="{9D8B030D-6E8A-4147-A177-3AD203B41FA5}">
                      <a16:colId xmlns:a16="http://schemas.microsoft.com/office/drawing/2014/main" xmlns="" val="20002"/>
                    </a:ext>
                  </a:extLst>
                </a:gridCol>
                <a:gridCol w="1060369">
                  <a:extLst>
                    <a:ext uri="{9D8B030D-6E8A-4147-A177-3AD203B41FA5}">
                      <a16:colId xmlns:a16="http://schemas.microsoft.com/office/drawing/2014/main" xmlns="" val="20003"/>
                    </a:ext>
                  </a:extLst>
                </a:gridCol>
                <a:gridCol w="1060369">
                  <a:extLst>
                    <a:ext uri="{9D8B030D-6E8A-4147-A177-3AD203B41FA5}">
                      <a16:colId xmlns:a16="http://schemas.microsoft.com/office/drawing/2014/main" xmlns="" val="20004"/>
                    </a:ext>
                  </a:extLst>
                </a:gridCol>
                <a:gridCol w="1060369">
                  <a:extLst>
                    <a:ext uri="{9D8B030D-6E8A-4147-A177-3AD203B41FA5}">
                      <a16:colId xmlns:a16="http://schemas.microsoft.com/office/drawing/2014/main" xmlns="" val="20005"/>
                    </a:ext>
                  </a:extLst>
                </a:gridCol>
              </a:tblGrid>
              <a:tr h="323850">
                <a:tc rowSpan="2">
                  <a:txBody>
                    <a:bodyPr/>
                    <a:lstStyle/>
                    <a:p>
                      <a:pPr algn="ctr" fontAlgn="ctr"/>
                      <a:r>
                        <a:rPr lang="en-ZA" sz="1600" b="1" i="0" u="none" strike="noStrike" dirty="0">
                          <a:solidFill>
                            <a:srgbClr val="000000"/>
                          </a:solidFill>
                          <a:effectLst/>
                          <a:latin typeface="Arial" panose="020B0604020202020204" pitchFamily="34" charset="0"/>
                        </a:rPr>
                        <a:t>Outputs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rowSpan="2">
                  <a:txBody>
                    <a:bodyPr/>
                    <a:lstStyle/>
                    <a:p>
                      <a:pPr algn="ctr" fontAlgn="ctr"/>
                      <a:r>
                        <a:rPr lang="en-ZA" sz="1600" b="1" i="0" u="none" strike="noStrike" dirty="0">
                          <a:solidFill>
                            <a:srgbClr val="000000"/>
                          </a:solidFill>
                          <a:effectLst/>
                          <a:latin typeface="Arial" panose="020B0604020202020204" pitchFamily="34" charset="0"/>
                        </a:rPr>
                        <a:t>Output Indicators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fontAlgn="ctr"/>
                      <a:r>
                        <a:rPr lang="en-ZA" sz="1400" b="1" i="0" u="none" strike="noStrike" dirty="0">
                          <a:solidFill>
                            <a:srgbClr val="000000"/>
                          </a:solidFill>
                          <a:effectLst/>
                          <a:latin typeface="Arial" panose="020B0604020202020204" pitchFamily="34" charset="0"/>
                        </a:rPr>
                        <a:t>Estimated Performance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gridSpan="3">
                  <a:txBody>
                    <a:bodyPr/>
                    <a:lstStyle/>
                    <a:p>
                      <a:pPr algn="ctr" fontAlgn="ctr"/>
                      <a:r>
                        <a:rPr lang="en-ZA" sz="1600" b="1" i="0" u="none" strike="noStrike" dirty="0">
                          <a:solidFill>
                            <a:srgbClr val="000000"/>
                          </a:solidFill>
                          <a:effectLst/>
                          <a:latin typeface="Arial" panose="020B0604020202020204" pitchFamily="34" charset="0"/>
                        </a:rPr>
                        <a:t>MTEF Period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1"/>
                  </a:ext>
                </a:extLst>
              </a:tr>
              <a:tr h="190500">
                <a:tc vMerge="1">
                  <a:txBody>
                    <a:bodyPr/>
                    <a:lstStyle/>
                    <a:p>
                      <a:endParaRPr lang="en-ZA"/>
                    </a:p>
                  </a:txBody>
                  <a:tcPr/>
                </a:tc>
                <a:tc vMerge="1">
                  <a:txBody>
                    <a:bodyPr/>
                    <a:lstStyle/>
                    <a:p>
                      <a:endParaRPr lang="en-ZA"/>
                    </a:p>
                  </a:txBody>
                  <a:tcPr/>
                </a:tc>
                <a:tc>
                  <a:txBody>
                    <a:bodyPr/>
                    <a:lstStyle/>
                    <a:p>
                      <a:pPr algn="ctr" fontAlgn="ctr"/>
                      <a:r>
                        <a:rPr lang="en-ZA" sz="1600" b="1" i="0" u="none" strike="noStrike" dirty="0">
                          <a:solidFill>
                            <a:srgbClr val="000000"/>
                          </a:solidFill>
                          <a:effectLst/>
                          <a:latin typeface="Arial" panose="020B0604020202020204" pitchFamily="34" charset="0"/>
                        </a:rPr>
                        <a:t>2022/23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fontAlgn="ctr"/>
                      <a:r>
                        <a:rPr lang="en-US" sz="1600" b="1" i="0" u="none" strike="noStrike" kern="1200" dirty="0">
                          <a:solidFill>
                            <a:srgbClr val="000000"/>
                          </a:solidFill>
                          <a:effectLst/>
                          <a:latin typeface="Arial" panose="020B0604020202020204" pitchFamily="34" charset="0"/>
                          <a:ea typeface="+mn-ea"/>
                          <a:cs typeface="+mn-cs"/>
                        </a:rPr>
                        <a:t>2023/24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fontAlgn="ctr"/>
                      <a:r>
                        <a:rPr lang="en-US" sz="1600" b="1" i="0" u="none" strike="noStrike" kern="1200" dirty="0">
                          <a:solidFill>
                            <a:srgbClr val="000000"/>
                          </a:solidFill>
                          <a:effectLst/>
                          <a:latin typeface="Arial" panose="020B0604020202020204" pitchFamily="34" charset="0"/>
                          <a:ea typeface="+mn-ea"/>
                          <a:cs typeface="+mn-cs"/>
                        </a:rPr>
                        <a:t>2024/25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fontAlgn="ctr"/>
                      <a:r>
                        <a:rPr lang="en-US" sz="1600" b="1" i="0" u="none" strike="noStrike" kern="1200" dirty="0">
                          <a:solidFill>
                            <a:srgbClr val="000000"/>
                          </a:solidFill>
                          <a:effectLst/>
                          <a:latin typeface="Arial" panose="020B0604020202020204" pitchFamily="34" charset="0"/>
                          <a:ea typeface="+mn-ea"/>
                          <a:cs typeface="+mn-cs"/>
                        </a:rPr>
                        <a:t>2025/26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extLst>
                  <a:ext uri="{0D108BD9-81ED-4DB2-BD59-A6C34878D82A}">
                    <a16:rowId xmlns:a16="http://schemas.microsoft.com/office/drawing/2014/main" xmlns="" val="10002"/>
                  </a:ext>
                </a:extLst>
              </a:tr>
              <a:tr h="793191">
                <a:tc>
                  <a:txBody>
                    <a:bodyPr/>
                    <a:lstStyle/>
                    <a:p>
                      <a:pPr marL="0" algn="l" defTabSz="914400" rtl="0" eaLnBrk="1" fontAlgn="ctr" latinLnBrk="0" hangingPunct="1"/>
                      <a:r>
                        <a:rPr lang="en-GB" sz="1400" b="0" i="0" u="none" strike="noStrike" kern="1200" dirty="0">
                          <a:solidFill>
                            <a:schemeClr val="tx1"/>
                          </a:solidFill>
                          <a:effectLst/>
                          <a:latin typeface="Arial" panose="020B0604020202020204" pitchFamily="34" charset="0"/>
                          <a:ea typeface="+mn-ea"/>
                          <a:cs typeface="+mn-cs"/>
                        </a:rPr>
                        <a:t>School administration and Management system implemented.</a:t>
                      </a:r>
                      <a:endParaRPr lang="en-US" sz="1400" b="0" i="0" u="none" strike="noStrike" kern="1200" dirty="0">
                        <a:solidFill>
                          <a:schemeClr val="tx1"/>
                        </a:solidFill>
                        <a:effectLst/>
                        <a:latin typeface="Arial" panose="020B0604020202020204" pitchFamily="34" charset="0"/>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400" b="0" i="0" u="none" strike="noStrike" dirty="0">
                          <a:solidFill>
                            <a:schemeClr val="tx1"/>
                          </a:solidFill>
                          <a:effectLst/>
                          <a:latin typeface="Arial" panose="020B0604020202020204" pitchFamily="34" charset="0"/>
                        </a:rPr>
                        <a:t>SOI 101: Number of public schools that use the South African School Administration and Management System (SA-SAMS) or any alternative electronic solution to provide data.</a:t>
                      </a:r>
                      <a:endParaRPr lang="en-US" sz="1400" b="0" i="0" u="none" strike="noStrike" dirty="0">
                        <a:solidFill>
                          <a:schemeClr val="tx1"/>
                        </a:solidFill>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sz="1400" b="0" i="0" u="none" strike="noStrike" kern="1200" dirty="0">
                          <a:solidFill>
                            <a:schemeClr val="tx1"/>
                          </a:solidFill>
                          <a:effectLst/>
                          <a:latin typeface="Arial" panose="020B0604020202020204" pitchFamily="34" charset="0"/>
                          <a:ea typeface="+mn-ea"/>
                          <a:cs typeface="+mn-cs"/>
                        </a:rPr>
                        <a:t>2 213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sz="1400" b="0" i="0" u="none" strike="noStrike" kern="1200" dirty="0">
                          <a:solidFill>
                            <a:schemeClr val="tx1"/>
                          </a:solidFill>
                          <a:effectLst/>
                          <a:latin typeface="Arial" panose="020B0604020202020204" pitchFamily="34" charset="0"/>
                          <a:ea typeface="+mn-ea"/>
                          <a:cs typeface="+mn-cs"/>
                        </a:rPr>
                        <a:t>2 212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sz="1400" b="0" i="0" u="none" strike="noStrike" kern="1200" dirty="0">
                          <a:solidFill>
                            <a:schemeClr val="tx1"/>
                          </a:solidFill>
                          <a:effectLst/>
                          <a:latin typeface="Arial" panose="020B0604020202020204" pitchFamily="34" charset="0"/>
                          <a:ea typeface="+mn-ea"/>
                          <a:cs typeface="+mn-cs"/>
                        </a:rPr>
                        <a:t>2 212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sz="1400" b="0" i="0" u="none" strike="noStrike" kern="1200" dirty="0">
                          <a:solidFill>
                            <a:schemeClr val="tx1"/>
                          </a:solidFill>
                          <a:effectLst/>
                          <a:latin typeface="Arial" panose="020B0604020202020204" pitchFamily="34" charset="0"/>
                          <a:ea typeface="+mn-ea"/>
                          <a:cs typeface="+mn-cs"/>
                        </a:rPr>
                        <a:t>2 212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457200">
                <a:tc>
                  <a:txBody>
                    <a:bodyPr/>
                    <a:lstStyle/>
                    <a:p>
                      <a:pPr marL="0" algn="l" defTabSz="914400" rtl="0" eaLnBrk="1" fontAlgn="ctr" latinLnBrk="0" hangingPunct="1"/>
                      <a:r>
                        <a:rPr lang="en-GB" sz="1400" b="0" i="0" u="none" strike="noStrike" kern="1200" dirty="0">
                          <a:solidFill>
                            <a:schemeClr val="tx1"/>
                          </a:solidFill>
                          <a:effectLst/>
                          <a:latin typeface="Arial" panose="020B0604020202020204" pitchFamily="34" charset="0"/>
                          <a:ea typeface="+mn-ea"/>
                          <a:cs typeface="+mn-cs"/>
                        </a:rPr>
                        <a:t>Effective School Communication system implemented.</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l" defTabSz="914400" rtl="0" eaLnBrk="1" fontAlgn="ctr" latinLnBrk="0" hangingPunct="1"/>
                      <a:r>
                        <a:rPr lang="en-GB" sz="1400" b="0" i="0" u="none" strike="noStrike" kern="1200" dirty="0">
                          <a:solidFill>
                            <a:schemeClr val="tx1"/>
                          </a:solidFill>
                          <a:effectLst/>
                          <a:latin typeface="Arial" panose="020B0604020202020204" pitchFamily="34" charset="0"/>
                          <a:ea typeface="+mn-ea"/>
                          <a:cs typeface="+mn-cs"/>
                        </a:rPr>
                        <a:t>SOI 102: Number of public schools that can be contacted electronically (e-mail).</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sz="1400" b="0" i="0" u="none" strike="noStrike" kern="1200" dirty="0">
                          <a:solidFill>
                            <a:schemeClr val="tx1"/>
                          </a:solidFill>
                          <a:effectLst/>
                          <a:latin typeface="Arial" panose="020B0604020202020204" pitchFamily="34" charset="0"/>
                          <a:ea typeface="+mn-ea"/>
                          <a:cs typeface="+mn-cs"/>
                        </a:rPr>
                        <a:t>2 213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sz="1400" b="0" i="0" u="none" strike="noStrike" kern="1200" dirty="0">
                          <a:solidFill>
                            <a:schemeClr val="tx1"/>
                          </a:solidFill>
                          <a:effectLst/>
                          <a:latin typeface="Arial" panose="020B0604020202020204" pitchFamily="34" charset="0"/>
                          <a:ea typeface="+mn-ea"/>
                          <a:cs typeface="+mn-cs"/>
                        </a:rPr>
                        <a:t>2 212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sz="1400" b="0" i="0" u="none" strike="noStrike" kern="1200" dirty="0">
                          <a:solidFill>
                            <a:schemeClr val="tx1"/>
                          </a:solidFill>
                          <a:effectLst/>
                          <a:latin typeface="Arial" panose="020B0604020202020204" pitchFamily="34" charset="0"/>
                          <a:ea typeface="+mn-ea"/>
                          <a:cs typeface="+mn-cs"/>
                        </a:rPr>
                        <a:t>2 212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sz="1400" b="0" i="0" u="none" strike="noStrike" kern="1200" dirty="0">
                          <a:solidFill>
                            <a:schemeClr val="tx1"/>
                          </a:solidFill>
                          <a:effectLst/>
                          <a:latin typeface="Arial" panose="020B0604020202020204" pitchFamily="34" charset="0"/>
                          <a:ea typeface="+mn-ea"/>
                          <a:cs typeface="+mn-cs"/>
                        </a:rPr>
                        <a:t>2 212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762000">
                <a:tc>
                  <a:txBody>
                    <a:bodyPr/>
                    <a:lstStyle/>
                    <a:p>
                      <a:pPr algn="l" fontAlgn="t"/>
                      <a:r>
                        <a:rPr lang="en-GB" sz="1400" b="0" i="0" u="none" strike="noStrike" kern="1200" dirty="0">
                          <a:solidFill>
                            <a:schemeClr val="tx1"/>
                          </a:solidFill>
                          <a:effectLst/>
                          <a:latin typeface="Arial" panose="020B0604020202020204" pitchFamily="34" charset="0"/>
                          <a:ea typeface="+mn-ea"/>
                          <a:cs typeface="+mn-cs"/>
                        </a:rPr>
                        <a:t>Optimal distribution of financial, physical and human resources across the system.</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1400" b="0" i="0" u="none" strike="noStrike" kern="1200" dirty="0">
                          <a:solidFill>
                            <a:schemeClr val="tx1"/>
                          </a:solidFill>
                          <a:effectLst/>
                          <a:latin typeface="Arial" panose="020B0604020202020204" pitchFamily="34" charset="0"/>
                          <a:ea typeface="+mn-ea"/>
                          <a:cs typeface="+mn-cs"/>
                        </a:rPr>
                        <a:t>SOI 103: Percentage of expenditure going towards non-personnel items.</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chemeClr val="tx1"/>
                          </a:solidFill>
                          <a:effectLst/>
                          <a:latin typeface="Arial" panose="020B0604020202020204" pitchFamily="34" charset="0"/>
                          <a:cs typeface="Arial" panose="020B0604020202020204" pitchFamily="34" charset="0"/>
                        </a:rPr>
                        <a:t> 29.2%</a:t>
                      </a:r>
                      <a:br>
                        <a:rPr lang="en-US" sz="1400" b="0" i="0" u="none" strike="noStrike" dirty="0">
                          <a:solidFill>
                            <a:schemeClr val="tx1"/>
                          </a:solidFill>
                          <a:effectLst/>
                          <a:latin typeface="Arial" panose="020B0604020202020204" pitchFamily="34" charset="0"/>
                          <a:cs typeface="Arial" panose="020B0604020202020204" pitchFamily="34" charset="0"/>
                        </a:rPr>
                      </a:br>
                      <a:r>
                        <a:rPr lang="en-US" sz="1400" b="0" i="0" u="none" strike="noStrike" dirty="0">
                          <a:solidFill>
                            <a:schemeClr val="tx1"/>
                          </a:solidFill>
                          <a:effectLst/>
                          <a:latin typeface="Arial" panose="020B0604020202020204" pitchFamily="34" charset="0"/>
                          <a:cs typeface="Arial" panose="020B0604020202020204" pitchFamily="34" charset="0"/>
                        </a:rPr>
                        <a:t>(17 449 398)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chemeClr val="tx1"/>
                          </a:solidFill>
                          <a:effectLst/>
                          <a:latin typeface="Arial" panose="020B0604020202020204" pitchFamily="34" charset="0"/>
                          <a:cs typeface="Arial" panose="020B0604020202020204" pitchFamily="34" charset="0"/>
                        </a:rPr>
                        <a:t> 27.5%</a:t>
                      </a:r>
                      <a:br>
                        <a:rPr lang="en-US" sz="1400" b="0" i="0" u="none" strike="noStrike" dirty="0">
                          <a:solidFill>
                            <a:schemeClr val="tx1"/>
                          </a:solidFill>
                          <a:effectLst/>
                          <a:latin typeface="Arial" panose="020B0604020202020204" pitchFamily="34" charset="0"/>
                          <a:cs typeface="Arial" panose="020B0604020202020204" pitchFamily="34" charset="0"/>
                        </a:rPr>
                      </a:br>
                      <a:r>
                        <a:rPr lang="en-US" sz="1400" b="0" i="0" u="none" strike="noStrike" dirty="0">
                          <a:solidFill>
                            <a:schemeClr val="tx1"/>
                          </a:solidFill>
                          <a:effectLst/>
                          <a:latin typeface="Arial" panose="020B0604020202020204" pitchFamily="34" charset="0"/>
                          <a:cs typeface="Arial" panose="020B0604020202020204" pitchFamily="34" charset="0"/>
                        </a:rPr>
                        <a:t>(16 705 074)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chemeClr val="tx1"/>
                          </a:solidFill>
                          <a:effectLst/>
                          <a:latin typeface="Arial" panose="020B0604020202020204" pitchFamily="34" charset="0"/>
                          <a:cs typeface="Arial" panose="020B0604020202020204" pitchFamily="34" charset="0"/>
                        </a:rPr>
                        <a:t> 25.9%</a:t>
                      </a:r>
                      <a:br>
                        <a:rPr lang="en-US" sz="1400" b="0" i="0" u="none" strike="noStrike" dirty="0">
                          <a:solidFill>
                            <a:schemeClr val="tx1"/>
                          </a:solidFill>
                          <a:effectLst/>
                          <a:latin typeface="Arial" panose="020B0604020202020204" pitchFamily="34" charset="0"/>
                          <a:cs typeface="Arial" panose="020B0604020202020204" pitchFamily="34" charset="0"/>
                        </a:rPr>
                      </a:br>
                      <a:r>
                        <a:rPr lang="en-US" sz="1400" b="0" i="0" u="none" strike="noStrike" dirty="0">
                          <a:solidFill>
                            <a:schemeClr val="tx1"/>
                          </a:solidFill>
                          <a:effectLst/>
                          <a:latin typeface="Arial" panose="020B0604020202020204" pitchFamily="34" charset="0"/>
                          <a:cs typeface="Arial" panose="020B0604020202020204" pitchFamily="34" charset="0"/>
                        </a:rPr>
                        <a:t>(16 051 323)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chemeClr val="tx1"/>
                          </a:solidFill>
                          <a:effectLst/>
                          <a:latin typeface="Arial" panose="020B0604020202020204" pitchFamily="34" charset="0"/>
                          <a:cs typeface="Arial" panose="020B0604020202020204" pitchFamily="34" charset="0"/>
                        </a:rPr>
                        <a:t> 26.9%</a:t>
                      </a:r>
                      <a:br>
                        <a:rPr lang="en-US" sz="1400" b="0" i="0" u="none" strike="noStrike" dirty="0">
                          <a:solidFill>
                            <a:schemeClr val="tx1"/>
                          </a:solidFill>
                          <a:effectLst/>
                          <a:latin typeface="Arial" panose="020B0604020202020204" pitchFamily="34" charset="0"/>
                          <a:cs typeface="Arial" panose="020B0604020202020204" pitchFamily="34" charset="0"/>
                        </a:rPr>
                      </a:br>
                      <a:r>
                        <a:rPr lang="en-US" sz="1400" b="0" i="0" u="none" strike="noStrike" dirty="0">
                          <a:solidFill>
                            <a:schemeClr val="tx1"/>
                          </a:solidFill>
                          <a:effectLst/>
                          <a:latin typeface="Arial" panose="020B0604020202020204" pitchFamily="34" charset="0"/>
                          <a:cs typeface="Arial" panose="020B0604020202020204" pitchFamily="34" charset="0"/>
                        </a:rPr>
                        <a:t>(16 830 961)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457200">
                <a:tc>
                  <a:txBody>
                    <a:bodyPr/>
                    <a:lstStyle/>
                    <a:p>
                      <a:pPr marL="0" marR="0">
                        <a:lnSpc>
                          <a:spcPct val="107000"/>
                        </a:lnSpc>
                        <a:spcBef>
                          <a:spcPts val="0"/>
                        </a:spcBef>
                        <a:spcAft>
                          <a:spcPts val="0"/>
                        </a:spcAft>
                      </a:pPr>
                      <a:r>
                        <a:rPr lang="en-ZA" sz="1400" b="0" i="0" u="none" strike="noStrike" kern="1200" dirty="0">
                          <a:solidFill>
                            <a:schemeClr val="tx1"/>
                          </a:solidFill>
                          <a:effectLst/>
                          <a:latin typeface="Arial" panose="020B0604020202020204" pitchFamily="34" charset="0"/>
                          <a:ea typeface="+mn-ea"/>
                          <a:cs typeface="+mn-cs"/>
                        </a:rPr>
                        <a:t>Improve management and administration at all levels of the education system.</a:t>
                      </a:r>
                      <a:endParaRPr lang="en-US" sz="1400" b="0" i="0" u="none" strike="noStrike" kern="1200" dirty="0">
                        <a:solidFill>
                          <a:schemeClr val="tx1"/>
                        </a:solidFill>
                        <a:effectLst/>
                        <a:latin typeface="Arial" panose="020B0604020202020204" pitchFamily="34" charset="0"/>
                        <a:ea typeface="+mn-ea"/>
                        <a:cs typeface="+mn-cs"/>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ZA" sz="1400" b="0" i="0" u="none" strike="noStrike" kern="1200" dirty="0">
                          <a:solidFill>
                            <a:schemeClr val="tx1"/>
                          </a:solidFill>
                          <a:effectLst/>
                          <a:latin typeface="Arial" panose="020B0604020202020204" pitchFamily="34" charset="0"/>
                          <a:ea typeface="+mn-ea"/>
                          <a:cs typeface="+mn-cs"/>
                        </a:rPr>
                        <a:t>POI 101: Percentage of female employees in top management.</a:t>
                      </a:r>
                      <a:endParaRPr lang="en-US" sz="1400" b="0" i="0" u="none" strike="noStrike" kern="1200" dirty="0">
                        <a:solidFill>
                          <a:schemeClr val="tx1"/>
                        </a:solidFill>
                        <a:effectLst/>
                        <a:latin typeface="Arial" panose="020B0604020202020204" pitchFamily="34" charset="0"/>
                        <a:ea typeface="+mn-ea"/>
                        <a:cs typeface="+mn-cs"/>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46.3%</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46.5%</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47.0%</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47.0%</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457200">
                <a:tc>
                  <a:txBody>
                    <a:bodyPr/>
                    <a:lstStyle/>
                    <a:p>
                      <a:pPr marL="0" marR="0">
                        <a:lnSpc>
                          <a:spcPct val="107000"/>
                        </a:lnSpc>
                        <a:spcBef>
                          <a:spcPts val="0"/>
                        </a:spcBef>
                        <a:spcAft>
                          <a:spcPts val="0"/>
                        </a:spcAft>
                      </a:pPr>
                      <a:r>
                        <a:rPr lang="en-ZA"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Improve management and administration at all levels of the education system.</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ZA"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POI 102: Percentage of people with disability employed in the Department.</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3.15%</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14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3.0%</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14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3.0%</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3.0%</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bl>
          </a:graphicData>
        </a:graphic>
      </p:graphicFrame>
    </p:spTree>
    <p:extLst>
      <p:ext uri="{BB962C8B-B14F-4D97-AF65-F5344CB8AC3E}">
        <p14:creationId xmlns:p14="http://schemas.microsoft.com/office/powerpoint/2010/main" xmlns="" val="38102552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4E9E9D6-C509-4CF0-9608-8678A6596F66}"/>
              </a:ext>
            </a:extLst>
          </p:cNvPr>
          <p:cNvSpPr>
            <a:spLocks noGrp="1"/>
          </p:cNvSpPr>
          <p:nvPr>
            <p:ph type="title"/>
          </p:nvPr>
        </p:nvSpPr>
        <p:spPr/>
        <p:txBody>
          <a:bodyPr/>
          <a:lstStyle/>
          <a:p>
            <a:r>
              <a:rPr lang="en-ZA" sz="2400" b="0" dirty="0"/>
              <a:t>2023/24 PRIORITIES FOR PROGRAMME 2: PUBLIC ORDINARY SCHOOL</a:t>
            </a:r>
          </a:p>
        </p:txBody>
      </p:sp>
      <p:sp>
        <p:nvSpPr>
          <p:cNvPr id="3" name="Content Placeholder 2">
            <a:extLst>
              <a:ext uri="{FF2B5EF4-FFF2-40B4-BE49-F238E27FC236}">
                <a16:creationId xmlns:a16="http://schemas.microsoft.com/office/drawing/2014/main" xmlns="" id="{DA15E2B8-E095-40BD-BA0A-165D65100192}"/>
              </a:ext>
            </a:extLst>
          </p:cNvPr>
          <p:cNvSpPr>
            <a:spLocks noGrp="1"/>
          </p:cNvSpPr>
          <p:nvPr>
            <p:ph idx="1"/>
          </p:nvPr>
        </p:nvSpPr>
        <p:spPr>
          <a:xfrm>
            <a:off x="1334529" y="1653272"/>
            <a:ext cx="10585327" cy="5090428"/>
          </a:xfrm>
        </p:spPr>
        <p:txBody>
          <a:bodyPr>
            <a:normAutofit fontScale="92500"/>
          </a:bodyPr>
          <a:lstStyle/>
          <a:p>
            <a:pPr marL="0" indent="0">
              <a:buNone/>
            </a:pPr>
            <a:r>
              <a:rPr lang="en-GB" sz="1900" dirty="0"/>
              <a:t>Priority: Strengthening Foundations across all GET Grades:</a:t>
            </a:r>
          </a:p>
          <a:p>
            <a:pPr algn="just"/>
            <a:r>
              <a:rPr lang="en-GB" sz="1800" b="0" dirty="0">
                <a:latin typeface="Arial" panose="020B0604020202020204" pitchFamily="34" charset="0"/>
                <a:ea typeface="Arial" panose="020B0604020202020204" pitchFamily="34" charset="0"/>
              </a:rPr>
              <a:t>A</a:t>
            </a:r>
            <a:r>
              <a:rPr lang="en-GB" sz="1800" b="0" dirty="0">
                <a:effectLst/>
                <a:latin typeface="Arial" panose="020B0604020202020204" pitchFamily="34" charset="0"/>
                <a:ea typeface="Arial" panose="020B0604020202020204" pitchFamily="34" charset="0"/>
              </a:rPr>
              <a:t> system-wide data-driven approach will guide and inform all planning and programme interventions across all phases and </a:t>
            </a:r>
            <a:r>
              <a:rPr lang="en-GB" sz="1800" b="0" dirty="0">
                <a:effectLst/>
                <a:latin typeface="Arial" panose="020B0604020202020204" pitchFamily="34" charset="0"/>
                <a:ea typeface="Arial" panose="020B0604020202020204" pitchFamily="34" charset="0"/>
                <a:cs typeface="Times New Roman" panose="02020603050405020304" pitchFamily="18" charset="0"/>
              </a:rPr>
              <a:t>strengthen the educational profiling of schools which will ensure that a specific and realistic approach to sustained meaningful support is provided.</a:t>
            </a:r>
          </a:p>
          <a:p>
            <a:pPr algn="just"/>
            <a:r>
              <a:rPr lang="en-GB" sz="1800" b="0" dirty="0">
                <a:latin typeface="Arial" panose="020B0604020202020204" pitchFamily="34" charset="0"/>
                <a:ea typeface="Calibri" panose="020F0502020204030204" pitchFamily="34" charset="0"/>
                <a:cs typeface="Times New Roman" panose="02020603050405020304" pitchFamily="18" charset="0"/>
              </a:rPr>
              <a:t>The Department will continue with the </a:t>
            </a:r>
            <a:r>
              <a:rPr lang="en-GB" sz="1800" b="0" dirty="0">
                <a:effectLst/>
                <a:latin typeface="Arial" panose="020B0604020202020204" pitchFamily="34" charset="0"/>
                <a:ea typeface="Arial" panose="020B0604020202020204" pitchFamily="34" charset="0"/>
                <a:cs typeface="Times New Roman" panose="02020603050405020304" pitchFamily="18" charset="0"/>
              </a:rPr>
              <a:t>implementation of its Curriculum Risk-Adjusted Strategy which includes: </a:t>
            </a:r>
          </a:p>
          <a:p>
            <a:pPr lvl="1" algn="just">
              <a:buFont typeface="Courier New" panose="02070309020205020404" pitchFamily="49" charset="0"/>
              <a:buChar char="o"/>
            </a:pPr>
            <a:r>
              <a:rPr lang="en-GB" sz="1800" b="0" dirty="0">
                <a:effectLst/>
                <a:latin typeface="Arial" panose="020B0604020202020204" pitchFamily="34" charset="0"/>
                <a:ea typeface="Arial" panose="020B0604020202020204" pitchFamily="34" charset="0"/>
                <a:cs typeface="Times New Roman" panose="02020603050405020304" pitchFamily="18" charset="0"/>
              </a:rPr>
              <a:t>The administration of a variety of assessments across all grades to identify learning losses and to determine curriculum standards. </a:t>
            </a:r>
          </a:p>
          <a:p>
            <a:pPr lvl="1" algn="just">
              <a:buFont typeface="Courier New" panose="02070309020205020404" pitchFamily="49" charset="0"/>
              <a:buChar char="o"/>
            </a:pPr>
            <a:r>
              <a:rPr lang="en-GB" sz="1800" b="0" dirty="0">
                <a:effectLst/>
                <a:latin typeface="Arial" panose="020B0604020202020204" pitchFamily="34" charset="0"/>
                <a:ea typeface="Arial" panose="020B0604020202020204" pitchFamily="34" charset="0"/>
                <a:cs typeface="Times New Roman" panose="02020603050405020304" pitchFamily="18" charset="0"/>
              </a:rPr>
              <a:t>The strategy will also provide learning resources aligned to the determined curriculum standards.</a:t>
            </a:r>
          </a:p>
          <a:p>
            <a:pPr lvl="1" algn="just">
              <a:buFont typeface="Courier New" panose="02070309020205020404" pitchFamily="49" charset="0"/>
              <a:buChar char="o"/>
            </a:pPr>
            <a:r>
              <a:rPr lang="en-ZA" sz="1800" b="0" dirty="0">
                <a:latin typeface="Arial" panose="020B0604020202020204" pitchFamily="34" charset="0"/>
                <a:ea typeface="Calibri" panose="020F0502020204030204" pitchFamily="34" charset="0"/>
              </a:rPr>
              <a:t>The designed learning r</a:t>
            </a:r>
            <a:r>
              <a:rPr lang="en-ZA" sz="1800" b="0" dirty="0">
                <a:effectLst/>
                <a:latin typeface="Arial" panose="020B0604020202020204" pitchFamily="34" charset="0"/>
                <a:ea typeface="Calibri" panose="020F0502020204030204" pitchFamily="34" charset="0"/>
              </a:rPr>
              <a:t>esources will reinforce content delivery in the ATPs – Resources will include an interactive electronic format version of the DBE workbook which contains programmes such as Jump Strategy, Mental </a:t>
            </a:r>
            <a:r>
              <a:rPr lang="en-ZA" sz="1800" b="0" dirty="0">
                <a:latin typeface="Arial" panose="020B0604020202020204" pitchFamily="34" charset="0"/>
                <a:ea typeface="Calibri" panose="020F0502020204030204" pitchFamily="34" charset="0"/>
              </a:rPr>
              <a:t>S</a:t>
            </a:r>
            <a:r>
              <a:rPr lang="en-ZA" sz="1800" b="0" dirty="0">
                <a:effectLst/>
                <a:latin typeface="Arial" panose="020B0604020202020204" pitchFamily="34" charset="0"/>
                <a:ea typeface="Calibri" panose="020F0502020204030204" pitchFamily="34" charset="0"/>
              </a:rPr>
              <a:t>trategies, and Base-10 Mathematics will be available to teachers, parents, and learners on the GDE website.</a:t>
            </a:r>
            <a:endParaRPr lang="en-GB" sz="1800" b="0" dirty="0">
              <a:effectLst/>
              <a:latin typeface="Arial" panose="020B0604020202020204" pitchFamily="34" charset="0"/>
              <a:ea typeface="Arial" panose="020B0604020202020204" pitchFamily="34" charset="0"/>
              <a:cs typeface="Times New Roman" panose="02020603050405020304" pitchFamily="18" charset="0"/>
            </a:endParaRPr>
          </a:p>
          <a:p>
            <a:pPr lvl="1" algn="just">
              <a:buFont typeface="Courier New" panose="02070309020205020404" pitchFamily="49" charset="0"/>
              <a:buChar char="o"/>
            </a:pPr>
            <a:r>
              <a:rPr lang="en-GB" sz="1800" b="0" dirty="0">
                <a:latin typeface="Arial" panose="020B0604020202020204" pitchFamily="34" charset="0"/>
                <a:ea typeface="Arial" panose="020B0604020202020204" pitchFamily="34" charset="0"/>
                <a:cs typeface="Times New Roman" panose="02020603050405020304" pitchFamily="18" charset="0"/>
              </a:rPr>
              <a:t>E</a:t>
            </a:r>
            <a:r>
              <a:rPr lang="en-GB" sz="1800" b="0" dirty="0">
                <a:effectLst/>
                <a:latin typeface="Arial" panose="020B0604020202020204" pitchFamily="34" charset="0"/>
                <a:ea typeface="Arial" panose="020B0604020202020204" pitchFamily="34" charset="0"/>
                <a:cs typeface="Times New Roman" panose="02020603050405020304" pitchFamily="18" charset="0"/>
              </a:rPr>
              <a:t>ducator training and directed head office and district interventions, will support the implementation of all recovery programmes. </a:t>
            </a:r>
          </a:p>
          <a:p>
            <a:pPr lvl="1" algn="just">
              <a:buFont typeface="Courier New" panose="02070309020205020404" pitchFamily="49" charset="0"/>
              <a:buChar char="o"/>
            </a:pPr>
            <a:r>
              <a:rPr lang="en-GB" sz="1800" b="0" dirty="0">
                <a:effectLst/>
                <a:latin typeface="Arial" panose="020B0604020202020204" pitchFamily="34" charset="0"/>
                <a:ea typeface="Arial" panose="020B0604020202020204" pitchFamily="34" charset="0"/>
                <a:cs typeface="Times New Roman" panose="02020603050405020304" pitchFamily="18" charset="0"/>
              </a:rPr>
              <a:t>District support by subject specialists, for educators, will be intensified through workshops and online activities focussing on active pedagogies, assessment for learning and self-directed learning.</a:t>
            </a:r>
          </a:p>
          <a:p>
            <a:pPr lvl="1" algn="just">
              <a:buFont typeface="Courier New" panose="02070309020205020404" pitchFamily="49" charset="0"/>
              <a:buChar char="o"/>
            </a:pPr>
            <a:r>
              <a:rPr lang="en-GB" sz="1800" b="0" dirty="0">
                <a:effectLst/>
                <a:latin typeface="Arial" panose="020B0604020202020204" pitchFamily="34" charset="0"/>
                <a:ea typeface="Arial" panose="020B0604020202020204" pitchFamily="34" charset="0"/>
                <a:cs typeface="Times New Roman" panose="02020603050405020304" pitchFamily="18" charset="0"/>
              </a:rPr>
              <a:t>All support initiatives will be driven from a Branch and Chief Directorate level at Head Office.</a:t>
            </a:r>
            <a:endParaRPr lang="en-ZA" sz="1800" b="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n-ZA" sz="1800" b="0" dirty="0">
              <a:effectLst/>
              <a:latin typeface="Calibri" panose="020F0502020204030204" pitchFamily="34" charset="0"/>
              <a:ea typeface="Calibri" panose="020F0502020204030204" pitchFamily="34" charset="0"/>
              <a:cs typeface="Times New Roman" panose="02020603050405020304" pitchFamily="18" charset="0"/>
            </a:endParaRPr>
          </a:p>
          <a:p>
            <a:endParaRPr lang="en-ZA" dirty="0"/>
          </a:p>
          <a:p>
            <a:endParaRPr lang="en-ZA" dirty="0"/>
          </a:p>
        </p:txBody>
      </p:sp>
    </p:spTree>
    <p:extLst>
      <p:ext uri="{BB962C8B-B14F-4D97-AF65-F5344CB8AC3E}">
        <p14:creationId xmlns:p14="http://schemas.microsoft.com/office/powerpoint/2010/main" xmlns="" val="335972667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4E9E9D6-C509-4CF0-9608-8678A6596F66}"/>
              </a:ext>
            </a:extLst>
          </p:cNvPr>
          <p:cNvSpPr>
            <a:spLocks noGrp="1"/>
          </p:cNvSpPr>
          <p:nvPr>
            <p:ph type="title"/>
          </p:nvPr>
        </p:nvSpPr>
        <p:spPr/>
        <p:txBody>
          <a:bodyPr/>
          <a:lstStyle/>
          <a:p>
            <a:r>
              <a:rPr lang="en-ZA" sz="2400" b="0" dirty="0"/>
              <a:t>2023/24 PRIORITIES FOR PROGRAMME 2: PUBLIC ORDINARY SCHOOL</a:t>
            </a:r>
          </a:p>
        </p:txBody>
      </p:sp>
      <p:sp>
        <p:nvSpPr>
          <p:cNvPr id="3" name="Content Placeholder 2">
            <a:extLst>
              <a:ext uri="{FF2B5EF4-FFF2-40B4-BE49-F238E27FC236}">
                <a16:creationId xmlns:a16="http://schemas.microsoft.com/office/drawing/2014/main" xmlns="" id="{DA15E2B8-E095-40BD-BA0A-165D65100192}"/>
              </a:ext>
            </a:extLst>
          </p:cNvPr>
          <p:cNvSpPr>
            <a:spLocks noGrp="1"/>
          </p:cNvSpPr>
          <p:nvPr>
            <p:ph idx="1"/>
          </p:nvPr>
        </p:nvSpPr>
        <p:spPr>
          <a:xfrm>
            <a:off x="1334530" y="1643746"/>
            <a:ext cx="10585327" cy="5090429"/>
          </a:xfrm>
        </p:spPr>
        <p:txBody>
          <a:bodyPr>
            <a:noAutofit/>
          </a:bodyPr>
          <a:lstStyle/>
          <a:p>
            <a:pPr marL="0" indent="0" algn="just">
              <a:buNone/>
            </a:pPr>
            <a:r>
              <a:rPr lang="en-GB" sz="1800" dirty="0"/>
              <a:t>Priority: Strengthening Foundations across all GET Grades:</a:t>
            </a:r>
          </a:p>
          <a:p>
            <a:pPr algn="just"/>
            <a:r>
              <a:rPr lang="en-ZA" sz="1600" dirty="0">
                <a:effectLst/>
                <a:ea typeface="Calibri" panose="020F0502020204030204" pitchFamily="34" charset="0"/>
                <a:cs typeface="Times New Roman" panose="02020603050405020304" pitchFamily="18" charset="0"/>
              </a:rPr>
              <a:t>The Incremental Introduction of African Languages (IIAL):</a:t>
            </a:r>
          </a:p>
          <a:p>
            <a:pPr lvl="1" algn="just">
              <a:buFont typeface="Courier New" panose="02070309020205020404" pitchFamily="49" charset="0"/>
              <a:buChar char="o"/>
            </a:pPr>
            <a:r>
              <a:rPr lang="en-ZA" sz="1600" b="0" dirty="0">
                <a:effectLst/>
                <a:ea typeface="Calibri" panose="020F0502020204030204" pitchFamily="34" charset="0"/>
                <a:cs typeface="Times New Roman" panose="02020603050405020304" pitchFamily="18" charset="0"/>
              </a:rPr>
              <a:t>The Incremental Introduction of African Languages (IIAL) is being implemented in 356 primary schools focussing on isiZulu, Sesotho, IsiXhosa, Setswana &amp; Sepedi). </a:t>
            </a:r>
          </a:p>
          <a:p>
            <a:pPr lvl="1" algn="just">
              <a:buFont typeface="Courier New" panose="02070309020205020404" pitchFamily="49" charset="0"/>
              <a:buChar char="o"/>
            </a:pPr>
            <a:r>
              <a:rPr lang="en-ZA" sz="1600" b="0" dirty="0">
                <a:effectLst/>
                <a:ea typeface="Calibri" panose="020F0502020204030204" pitchFamily="34" charset="0"/>
                <a:cs typeface="Times New Roman" panose="02020603050405020304" pitchFamily="18" charset="0"/>
              </a:rPr>
              <a:t>A total of 200 itinerant teachers have been employed to teach at a maximum of 3 schools.</a:t>
            </a:r>
          </a:p>
          <a:p>
            <a:pPr algn="just"/>
            <a:r>
              <a:rPr lang="en-GB" sz="1600" dirty="0"/>
              <a:t>Literacy, Numeracy, Mathematics and Language:</a:t>
            </a:r>
          </a:p>
          <a:p>
            <a:pPr lvl="1" algn="just">
              <a:lnSpc>
                <a:spcPct val="107000"/>
              </a:lnSpc>
              <a:spcAft>
                <a:spcPts val="800"/>
              </a:spcAft>
              <a:buFont typeface="Courier New" panose="02070309020205020404" pitchFamily="49" charset="0"/>
              <a:buChar char="o"/>
            </a:pPr>
            <a:r>
              <a:rPr lang="en-GB" sz="1600" b="0" dirty="0">
                <a:effectLst/>
                <a:ea typeface="Calibri" panose="020F0502020204030204" pitchFamily="34" charset="0"/>
                <a:cs typeface="Times New Roman" panose="02020603050405020304" pitchFamily="18" charset="0"/>
              </a:rPr>
              <a:t>The Department’s </a:t>
            </a:r>
            <a:r>
              <a:rPr lang="en-GB" sz="1600" dirty="0">
                <a:effectLst/>
                <a:latin typeface="Arial" panose="020B0604020202020204" pitchFamily="34" charset="0"/>
                <a:ea typeface="Calibri" panose="020F0502020204030204" pitchFamily="34" charset="0"/>
              </a:rPr>
              <a:t>Language and Mathematics Strategy </a:t>
            </a:r>
            <a:r>
              <a:rPr lang="en-GB" sz="1600" b="0" dirty="0">
                <a:effectLst/>
                <a:ea typeface="Calibri" panose="020F0502020204030204" pitchFamily="34" charset="0"/>
                <a:cs typeface="Times New Roman" panose="02020603050405020304" pitchFamily="18" charset="0"/>
              </a:rPr>
              <a:t>will continue to be at the forefront ensuring that every 10-year-old learner can read for meaning.</a:t>
            </a:r>
          </a:p>
          <a:p>
            <a:pPr lvl="1" algn="just">
              <a:lnSpc>
                <a:spcPct val="107000"/>
              </a:lnSpc>
              <a:spcAft>
                <a:spcPts val="800"/>
              </a:spcAft>
              <a:buFont typeface="Courier New" panose="02070309020205020404" pitchFamily="49" charset="0"/>
              <a:buChar char="o"/>
            </a:pPr>
            <a:r>
              <a:rPr lang="en-ZA" sz="1600" b="0" dirty="0">
                <a:effectLst/>
                <a:ea typeface="Calibri" panose="020F0502020204030204" pitchFamily="34" charset="0"/>
                <a:cs typeface="Times New Roman" panose="02020603050405020304" pitchFamily="18" charset="0"/>
              </a:rPr>
              <a:t>The Department will implement the programmes such as the </a:t>
            </a:r>
            <a:r>
              <a:rPr lang="en-GB" sz="1600" b="0" kern="1200" dirty="0">
                <a:effectLst/>
                <a:ea typeface="Calibri" panose="020F0502020204030204" pitchFamily="34" charset="0"/>
                <a:cs typeface="Times New Roman" panose="02020603050405020304" pitchFamily="18" charset="0"/>
              </a:rPr>
              <a:t>Primary School Reading Improvement Programme (PSRIP) in  277 schools. The core focus is on teaching reading and comprehension skills that is supported by relevant lesson plans, activities, and assessment tasks. </a:t>
            </a:r>
          </a:p>
          <a:p>
            <a:pPr lvl="1" algn="just">
              <a:lnSpc>
                <a:spcPct val="107000"/>
              </a:lnSpc>
              <a:spcAft>
                <a:spcPts val="800"/>
              </a:spcAft>
              <a:buFont typeface="Courier New" panose="02070309020205020404" pitchFamily="49" charset="0"/>
              <a:buChar char="o"/>
            </a:pPr>
            <a:r>
              <a:rPr lang="en-GB" sz="1600" b="0" dirty="0">
                <a:effectLst/>
                <a:ea typeface="Calibri" panose="020F0502020204030204" pitchFamily="34" charset="0"/>
                <a:cs typeface="Times New Roman" panose="02020603050405020304" pitchFamily="18" charset="0"/>
              </a:rPr>
              <a:t>The Language educators in the province from Grade 1 to Grade 6 will continue to undergo training for the Certificate in Primary English Language Teaching (</a:t>
            </a:r>
            <a:r>
              <a:rPr lang="en-GB" sz="1600" b="0" dirty="0" err="1">
                <a:effectLst/>
                <a:ea typeface="Calibri" panose="020F0502020204030204" pitchFamily="34" charset="0"/>
                <a:cs typeface="Times New Roman" panose="02020603050405020304" pitchFamily="18" charset="0"/>
              </a:rPr>
              <a:t>CiPELT</a:t>
            </a:r>
            <a:r>
              <a:rPr lang="en-GB" sz="1600" b="0" dirty="0">
                <a:effectLst/>
                <a:ea typeface="Calibri" panose="020F0502020204030204" pitchFamily="34" charset="0"/>
                <a:cs typeface="Times New Roman" panose="02020603050405020304" pitchFamily="18" charset="0"/>
              </a:rPr>
              <a:t>). </a:t>
            </a:r>
          </a:p>
          <a:p>
            <a:pPr lvl="1" algn="just">
              <a:lnSpc>
                <a:spcPct val="107000"/>
              </a:lnSpc>
              <a:spcAft>
                <a:spcPts val="800"/>
              </a:spcAft>
              <a:buFont typeface="Courier New" panose="02070309020205020404" pitchFamily="49" charset="0"/>
              <a:buChar char="o"/>
            </a:pPr>
            <a:r>
              <a:rPr lang="en-GB" sz="1600" b="0" dirty="0">
                <a:effectLst/>
                <a:ea typeface="Arial" panose="020B0604020202020204" pitchFamily="34" charset="0"/>
                <a:cs typeface="Times New Roman" panose="02020603050405020304" pitchFamily="18" charset="0"/>
              </a:rPr>
              <a:t>The Department will continue its sustained focus on improving learner test scores in Literacy/Language and Numeracy/ Mathematics in Grades 3, 6 and 9 and will further enhance the implementation of the General Education and Training (GET) Strategy (Grades 1-9). </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n-ZA" dirty="0"/>
          </a:p>
        </p:txBody>
      </p:sp>
    </p:spTree>
    <p:extLst>
      <p:ext uri="{BB962C8B-B14F-4D97-AF65-F5344CB8AC3E}">
        <p14:creationId xmlns:p14="http://schemas.microsoft.com/office/powerpoint/2010/main" xmlns="" val="39918723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4E9E9D6-C509-4CF0-9608-8678A6596F66}"/>
              </a:ext>
            </a:extLst>
          </p:cNvPr>
          <p:cNvSpPr>
            <a:spLocks noGrp="1"/>
          </p:cNvSpPr>
          <p:nvPr>
            <p:ph type="title"/>
          </p:nvPr>
        </p:nvSpPr>
        <p:spPr/>
        <p:txBody>
          <a:bodyPr/>
          <a:lstStyle/>
          <a:p>
            <a:r>
              <a:rPr lang="en-ZA" sz="2400" b="0" dirty="0"/>
              <a:t>2023/24 PRIORITIES FOR PROGRAMME 2: PUBLIC ORDINARY SCHOOL</a:t>
            </a:r>
          </a:p>
        </p:txBody>
      </p:sp>
      <p:sp>
        <p:nvSpPr>
          <p:cNvPr id="3" name="Content Placeholder 2">
            <a:extLst>
              <a:ext uri="{FF2B5EF4-FFF2-40B4-BE49-F238E27FC236}">
                <a16:creationId xmlns:a16="http://schemas.microsoft.com/office/drawing/2014/main" xmlns="" id="{DA15E2B8-E095-40BD-BA0A-165D65100192}"/>
              </a:ext>
            </a:extLst>
          </p:cNvPr>
          <p:cNvSpPr>
            <a:spLocks noGrp="1"/>
          </p:cNvSpPr>
          <p:nvPr>
            <p:ph idx="1"/>
          </p:nvPr>
        </p:nvSpPr>
        <p:spPr>
          <a:xfrm>
            <a:off x="1334529" y="1567547"/>
            <a:ext cx="10585327" cy="5109478"/>
          </a:xfrm>
        </p:spPr>
        <p:txBody>
          <a:bodyPr/>
          <a:lstStyle/>
          <a:p>
            <a:pPr marL="0" indent="0">
              <a:buNone/>
            </a:pPr>
            <a:r>
              <a:rPr lang="en-GB" sz="2000" dirty="0"/>
              <a:t>Priority: Strengthening Foundations across all GET Grades:</a:t>
            </a:r>
          </a:p>
          <a:p>
            <a:r>
              <a:rPr lang="en-GB" sz="2000" dirty="0"/>
              <a:t>Literacy, Numeracy, Mathematics and Language - </a:t>
            </a:r>
            <a:r>
              <a:rPr lang="en-GB" sz="2000" i="1" dirty="0"/>
              <a:t>continued</a:t>
            </a:r>
          </a:p>
          <a:p>
            <a:pPr lvl="1" indent="-346075" algn="just">
              <a:buFont typeface="Courier New" panose="02070309020205020404" pitchFamily="49" charset="0"/>
              <a:buChar char="o"/>
            </a:pPr>
            <a:r>
              <a:rPr lang="en-ZA" sz="2000" dirty="0">
                <a:effectLst/>
                <a:latin typeface="Arial" panose="020B0604020202020204" pitchFamily="34" charset="0"/>
                <a:ea typeface="Calibri" panose="020F0502020204030204" pitchFamily="34" charset="0"/>
              </a:rPr>
              <a:t>The Department will conduct a baseline assessment t</a:t>
            </a:r>
            <a:r>
              <a:rPr lang="en-GB" sz="2000" dirty="0">
                <a:effectLst/>
                <a:latin typeface="Arial" panose="020B0604020202020204" pitchFamily="34" charset="0"/>
                <a:ea typeface="Arial" panose="020B0604020202020204" pitchFamily="34" charset="0"/>
              </a:rPr>
              <a:t>o identify content gaps among Grade 1 learners in Literacy and Numeracy. </a:t>
            </a:r>
          </a:p>
          <a:p>
            <a:pPr lvl="1" indent="-346075" algn="just">
              <a:buFont typeface="Courier New" panose="02070309020205020404" pitchFamily="49" charset="0"/>
              <a:buChar char="o"/>
            </a:pPr>
            <a:r>
              <a:rPr lang="en-GB" sz="2000" dirty="0">
                <a:effectLst/>
                <a:latin typeface="Arial" panose="020B0604020202020204" pitchFamily="34" charset="0"/>
                <a:ea typeface="Arial" panose="020B0604020202020204" pitchFamily="34" charset="0"/>
                <a:cs typeface="Times New Roman" panose="02020603050405020304" pitchFamily="18" charset="0"/>
              </a:rPr>
              <a:t>The implementation of a 10-day Perceptual Programme to enhance readiness for teaching and learning in Grade 1 will continue. </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p>
            <a:pPr lvl="1" indent="-346075" algn="just">
              <a:buFont typeface="Courier New" panose="02070309020205020404" pitchFamily="49" charset="0"/>
              <a:buChar char="o"/>
            </a:pPr>
            <a:r>
              <a:rPr lang="en-GB" sz="2000" dirty="0">
                <a:latin typeface="Arial" panose="020B0604020202020204" pitchFamily="34" charset="0"/>
                <a:ea typeface="Arial" panose="020B0604020202020204" pitchFamily="34" charset="0"/>
              </a:rPr>
              <a:t>T</a:t>
            </a:r>
            <a:r>
              <a:rPr lang="en-GB" sz="2000" dirty="0">
                <a:effectLst/>
                <a:latin typeface="Arial" panose="020B0604020202020204" pitchFamily="34" charset="0"/>
                <a:ea typeface="Arial" panose="020B0604020202020204" pitchFamily="34" charset="0"/>
              </a:rPr>
              <a:t>he Department will capacitate educators </a:t>
            </a:r>
            <a:r>
              <a:rPr lang="en-ZA" sz="2000" dirty="0">
                <a:effectLst/>
                <a:latin typeface="Arial" panose="020B0604020202020204" pitchFamily="34" charset="0"/>
                <a:ea typeface="Calibri" panose="020F0502020204030204" pitchFamily="34" charset="0"/>
              </a:rPr>
              <a:t>on content, teaching methodologies and assessment. They will also be trained in African Languages content.</a:t>
            </a:r>
          </a:p>
          <a:p>
            <a:pPr lvl="1" indent="-346075" algn="just">
              <a:buFont typeface="Courier New" panose="02070309020205020404" pitchFamily="49" charset="0"/>
              <a:buChar char="o"/>
            </a:pPr>
            <a:r>
              <a:rPr lang="en-ZA" sz="2000" dirty="0">
                <a:effectLst/>
                <a:latin typeface="Arial" panose="020B0604020202020204" pitchFamily="34" charset="0"/>
                <a:ea typeface="Calibri" panose="020F0502020204030204" pitchFamily="34" charset="0"/>
              </a:rPr>
              <a:t>The EFAL: </a:t>
            </a:r>
            <a:r>
              <a:rPr lang="en-GB" sz="2000" b="0" kern="1200" dirty="0">
                <a:effectLst/>
                <a:ea typeface="Calibri" panose="020F0502020204030204" pitchFamily="34" charset="0"/>
                <a:cs typeface="Times New Roman" panose="02020603050405020304" pitchFamily="18" charset="0"/>
              </a:rPr>
              <a:t>Primary School Reading Improvement Programme (</a:t>
            </a:r>
            <a:r>
              <a:rPr lang="en-ZA" sz="2000" dirty="0">
                <a:effectLst/>
                <a:latin typeface="Arial" panose="020B0604020202020204" pitchFamily="34" charset="0"/>
                <a:ea typeface="Calibri" panose="020F0502020204030204" pitchFamily="34" charset="0"/>
              </a:rPr>
              <a:t>PSRIP) Resources will be distributed to 85 schools that pilot the programme.</a:t>
            </a:r>
            <a:endParaRPr lang="en-ZA" sz="2000" dirty="0">
              <a:latin typeface="Arial" panose="020B0604020202020204" pitchFamily="34" charset="0"/>
              <a:ea typeface="Calibri" panose="020F0502020204030204" pitchFamily="34" charset="0"/>
            </a:endParaRPr>
          </a:p>
          <a:p>
            <a:pPr lvl="1" indent="-346075" algn="just">
              <a:buFont typeface="Courier New" panose="02070309020205020404" pitchFamily="49" charset="0"/>
              <a:buChar char="o"/>
            </a:pPr>
            <a:r>
              <a:rPr lang="en-GB" sz="2000" dirty="0">
                <a:effectLst/>
                <a:latin typeface="Arial" panose="020B0604020202020204" pitchFamily="34" charset="0"/>
                <a:ea typeface="Arial" panose="020B0604020202020204" pitchFamily="34" charset="0"/>
                <a:cs typeface="Times New Roman" panose="02020603050405020304" pitchFamily="18" charset="0"/>
              </a:rPr>
              <a:t>The Department will train 3 273 teachers in 2023/24 to improve Numeracy and Mathematics teaching competencies of which 1 303 will be female educators. </a:t>
            </a:r>
          </a:p>
          <a:p>
            <a:pPr lvl="1" indent="-346075" algn="just">
              <a:buFont typeface="Courier New" panose="02070309020205020404" pitchFamily="49" charset="0"/>
              <a:buChar char="o"/>
            </a:pPr>
            <a:r>
              <a:rPr lang="en-GB" sz="2000" dirty="0">
                <a:effectLst/>
                <a:latin typeface="Arial" panose="020B0604020202020204" pitchFamily="34" charset="0"/>
                <a:ea typeface="Arial" panose="020B0604020202020204" pitchFamily="34" charset="0"/>
                <a:cs typeface="Times New Roman" panose="02020603050405020304" pitchFamily="18" charset="0"/>
              </a:rPr>
              <a:t>A total of 700 Science and Technology teachers will be trained in the GET Strategy per annum.</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n-GB" sz="2400" dirty="0"/>
          </a:p>
          <a:p>
            <a:endParaRPr lang="en-ZA" dirty="0"/>
          </a:p>
        </p:txBody>
      </p:sp>
    </p:spTree>
    <p:extLst>
      <p:ext uri="{BB962C8B-B14F-4D97-AF65-F5344CB8AC3E}">
        <p14:creationId xmlns:p14="http://schemas.microsoft.com/office/powerpoint/2010/main" xmlns="" val="94495321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4E9E9D6-C509-4CF0-9608-8678A6596F66}"/>
              </a:ext>
            </a:extLst>
          </p:cNvPr>
          <p:cNvSpPr>
            <a:spLocks noGrp="1"/>
          </p:cNvSpPr>
          <p:nvPr>
            <p:ph type="title"/>
          </p:nvPr>
        </p:nvSpPr>
        <p:spPr/>
        <p:txBody>
          <a:bodyPr/>
          <a:lstStyle/>
          <a:p>
            <a:r>
              <a:rPr lang="en-ZA" sz="2400" b="0" dirty="0"/>
              <a:t>2023/24 PRIORITIES FOR PROGRAMME 2: PUBLIC ORDINARY SCHOOL</a:t>
            </a:r>
          </a:p>
        </p:txBody>
      </p:sp>
      <p:sp>
        <p:nvSpPr>
          <p:cNvPr id="3" name="Content Placeholder 2">
            <a:extLst>
              <a:ext uri="{FF2B5EF4-FFF2-40B4-BE49-F238E27FC236}">
                <a16:creationId xmlns:a16="http://schemas.microsoft.com/office/drawing/2014/main" xmlns="" id="{DA15E2B8-E095-40BD-BA0A-165D65100192}"/>
              </a:ext>
            </a:extLst>
          </p:cNvPr>
          <p:cNvSpPr>
            <a:spLocks noGrp="1"/>
          </p:cNvSpPr>
          <p:nvPr>
            <p:ph idx="1"/>
          </p:nvPr>
        </p:nvSpPr>
        <p:spPr>
          <a:xfrm>
            <a:off x="1334529" y="1638300"/>
            <a:ext cx="10585327" cy="5086350"/>
          </a:xfrm>
        </p:spPr>
        <p:txBody>
          <a:bodyPr/>
          <a:lstStyle/>
          <a:p>
            <a:pPr marL="0" indent="0">
              <a:buNone/>
            </a:pPr>
            <a:r>
              <a:rPr lang="en-GB" sz="2000" dirty="0"/>
              <a:t>Priority: Strengthening Foundations across all GET Grades:</a:t>
            </a:r>
          </a:p>
          <a:p>
            <a:pPr algn="just"/>
            <a:r>
              <a:rPr lang="en-GB" sz="2000" dirty="0">
                <a:effectLst/>
                <a:ea typeface="Calibri" panose="020F0502020204030204" pitchFamily="34" charset="0"/>
                <a:cs typeface="Times New Roman" panose="02020603050405020304" pitchFamily="18" charset="0"/>
              </a:rPr>
              <a:t>Mathematics participation and performance:</a:t>
            </a:r>
          </a:p>
          <a:p>
            <a:pPr lvl="1" algn="just">
              <a:buFont typeface="Courier New" panose="02070309020205020404" pitchFamily="49" charset="0"/>
              <a:buChar char="o"/>
            </a:pPr>
            <a:r>
              <a:rPr lang="en-GB" sz="2000" b="0" dirty="0">
                <a:effectLst/>
                <a:ea typeface="Arial" panose="020B0604020202020204" pitchFamily="34" charset="0"/>
              </a:rPr>
              <a:t>There will be a continued focus on teacher development in key Mathematical skills and content and the provisioning of critical resources. </a:t>
            </a:r>
          </a:p>
          <a:p>
            <a:pPr lvl="1" algn="just">
              <a:buFont typeface="Courier New" panose="02070309020205020404" pitchFamily="49" charset="0"/>
              <a:buChar char="o"/>
            </a:pPr>
            <a:r>
              <a:rPr lang="en-GB" sz="2000" b="0" dirty="0">
                <a:effectLst/>
                <a:ea typeface="Arial" panose="020B0604020202020204" pitchFamily="34" charset="0"/>
                <a:cs typeface="Times New Roman" panose="02020603050405020304" pitchFamily="18" charset="0"/>
              </a:rPr>
              <a:t>Mathematics educators will be </a:t>
            </a:r>
            <a:r>
              <a:rPr lang="en-ZA" sz="2000" b="0" dirty="0">
                <a:effectLst/>
                <a:ea typeface="Calibri" panose="020F0502020204030204" pitchFamily="34" charset="0"/>
                <a:cs typeface="Times New Roman" panose="02020603050405020304" pitchFamily="18" charset="0"/>
              </a:rPr>
              <a:t>capacitated on the Jump Strategy project which seeks to improve learner mental calculations and assist learners to be able to do calculations of 2-3 digits numbers with ease. </a:t>
            </a:r>
          </a:p>
          <a:p>
            <a:pPr lvl="1" algn="just">
              <a:buFont typeface="Courier New" panose="02070309020205020404" pitchFamily="49" charset="0"/>
              <a:buChar char="o"/>
            </a:pPr>
            <a:r>
              <a:rPr lang="en-GB" sz="2000" dirty="0">
                <a:ea typeface="Arial" panose="020B0604020202020204" pitchFamily="34" charset="0"/>
                <a:cs typeface="Times New Roman" panose="02020603050405020304" pitchFamily="18" charset="0"/>
              </a:rPr>
              <a:t>T</a:t>
            </a:r>
            <a:r>
              <a:rPr lang="en-GB" sz="2000" b="0" dirty="0">
                <a:effectLst/>
                <a:ea typeface="Arial" panose="020B0604020202020204" pitchFamily="34" charset="0"/>
                <a:cs typeface="Times New Roman" panose="02020603050405020304" pitchFamily="18" charset="0"/>
              </a:rPr>
              <a:t>he Department will implement the Grades 8-10, Mathematics and Sciences Live Lesson Broadcasting project in 42 Technical High Schools and 103 Secondary Schools. The project will be funded through the MST conditional grant. </a:t>
            </a:r>
            <a:endParaRPr lang="en-ZA" sz="2000" b="0" dirty="0">
              <a:effectLst/>
              <a:ea typeface="Calibri" panose="020F0502020204030204" pitchFamily="34" charset="0"/>
              <a:cs typeface="Times New Roman" panose="02020603050405020304" pitchFamily="18" charset="0"/>
            </a:endParaRPr>
          </a:p>
          <a:p>
            <a:pPr lvl="1" algn="just">
              <a:buFont typeface="Courier New" panose="02070309020205020404" pitchFamily="49" charset="0"/>
              <a:buChar char="o"/>
            </a:pPr>
            <a:r>
              <a:rPr lang="en-GB" sz="2000" b="0" dirty="0">
                <a:effectLst/>
                <a:ea typeface="Arial" panose="020B0604020202020204" pitchFamily="34" charset="0"/>
              </a:rPr>
              <a:t>The Department of Science and Technology (DST) in partnership with Stellenbosch University will be rolling out the Talent Development Programme (TDP) for selected Grade 11 and 12 learners. </a:t>
            </a:r>
          </a:p>
          <a:p>
            <a:pPr lvl="1" algn="just">
              <a:buFont typeface="Courier New" panose="02070309020205020404" pitchFamily="49" charset="0"/>
              <a:buChar char="o"/>
            </a:pPr>
            <a:r>
              <a:rPr lang="en-GB" sz="2000" b="0" dirty="0">
                <a:effectLst/>
                <a:ea typeface="Arial" panose="020B0604020202020204" pitchFamily="34" charset="0"/>
              </a:rPr>
              <a:t>The main aim of the programme is to enhance the access of participating learners to enter science-based higher education studies and prepare learners for an academic environment in Science, Engineering and Technology.</a:t>
            </a:r>
            <a:endParaRPr lang="en-ZA" sz="2000" b="0" dirty="0">
              <a:effectLst/>
              <a:ea typeface="Calibri" panose="020F0502020204030204" pitchFamily="34" charset="0"/>
              <a:cs typeface="Times New Roman" panose="02020603050405020304" pitchFamily="18" charset="0"/>
            </a:endParaRPr>
          </a:p>
          <a:p>
            <a:pPr marL="0" indent="0">
              <a:buNone/>
            </a:pPr>
            <a:endParaRPr lang="en-GB" sz="2400" dirty="0"/>
          </a:p>
          <a:p>
            <a:endParaRPr lang="en-ZA" dirty="0"/>
          </a:p>
        </p:txBody>
      </p:sp>
    </p:spTree>
    <p:extLst>
      <p:ext uri="{BB962C8B-B14F-4D97-AF65-F5344CB8AC3E}">
        <p14:creationId xmlns:p14="http://schemas.microsoft.com/office/powerpoint/2010/main" xmlns="" val="104477817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4E9E9D6-C509-4CF0-9608-8678A6596F66}"/>
              </a:ext>
            </a:extLst>
          </p:cNvPr>
          <p:cNvSpPr>
            <a:spLocks noGrp="1"/>
          </p:cNvSpPr>
          <p:nvPr>
            <p:ph type="title"/>
          </p:nvPr>
        </p:nvSpPr>
        <p:spPr/>
        <p:txBody>
          <a:bodyPr/>
          <a:lstStyle/>
          <a:p>
            <a:r>
              <a:rPr lang="en-ZA" sz="2400" b="0" dirty="0"/>
              <a:t>2023/24 PRIORITIES FOR PROGRAMME 2: PUBLIC ORDINARY SCHOOL</a:t>
            </a:r>
          </a:p>
        </p:txBody>
      </p:sp>
      <p:sp>
        <p:nvSpPr>
          <p:cNvPr id="3" name="Content Placeholder 2">
            <a:extLst>
              <a:ext uri="{FF2B5EF4-FFF2-40B4-BE49-F238E27FC236}">
                <a16:creationId xmlns:a16="http://schemas.microsoft.com/office/drawing/2014/main" xmlns="" id="{DA15E2B8-E095-40BD-BA0A-165D65100192}"/>
              </a:ext>
            </a:extLst>
          </p:cNvPr>
          <p:cNvSpPr>
            <a:spLocks noGrp="1"/>
          </p:cNvSpPr>
          <p:nvPr>
            <p:ph idx="1"/>
          </p:nvPr>
        </p:nvSpPr>
        <p:spPr>
          <a:xfrm>
            <a:off x="1334529" y="1600200"/>
            <a:ext cx="10585327" cy="5162549"/>
          </a:xfrm>
        </p:spPr>
        <p:txBody>
          <a:bodyPr/>
          <a:lstStyle/>
          <a:p>
            <a:pPr marL="0" indent="0">
              <a:buNone/>
            </a:pPr>
            <a:r>
              <a:rPr lang="en-GB" sz="2000" b="1" dirty="0">
                <a:effectLst/>
                <a:latin typeface="Arial" panose="020B0604020202020204" pitchFamily="34" charset="0"/>
                <a:ea typeface="Times New Roman" panose="02020603050405020304" pitchFamily="18" charset="0"/>
              </a:rPr>
              <a:t>Priority: Provincial, National, Regional and International Learner Assessments:</a:t>
            </a:r>
          </a:p>
          <a:p>
            <a:pPr algn="just"/>
            <a:r>
              <a:rPr lang="en-GB" sz="2000" b="0" dirty="0">
                <a:effectLst/>
                <a:latin typeface="Arial" panose="020B0604020202020204" pitchFamily="34" charset="0"/>
                <a:ea typeface="Arial" panose="020B0604020202020204" pitchFamily="34" charset="0"/>
              </a:rPr>
              <a:t>The National Integrated Assessment Framework will continue to be implemented for learners in grades 3, 6 and 9 through School Based Assessments (SBA’s) providing the Department with detailed assessments and data on learner performance in Literacy/Language and Numeracy/Mathematics. </a:t>
            </a:r>
            <a:endParaRPr lang="en-GB" sz="2000" b="0" dirty="0">
              <a:latin typeface="Arial" panose="020B0604020202020204" pitchFamily="34" charset="0"/>
              <a:ea typeface="Arial" panose="020B0604020202020204" pitchFamily="34" charset="0"/>
            </a:endParaRPr>
          </a:p>
          <a:p>
            <a:pPr algn="just"/>
            <a:r>
              <a:rPr lang="en-GB" sz="2000" b="0" dirty="0">
                <a:effectLst/>
                <a:latin typeface="Arial" panose="020B0604020202020204" pitchFamily="34" charset="0"/>
                <a:ea typeface="Arial" panose="020B0604020202020204" pitchFamily="34" charset="0"/>
              </a:rPr>
              <a:t>The Provincial, National and International Assessments will serve as the Department's benchmark relating to learner performance.</a:t>
            </a:r>
          </a:p>
          <a:p>
            <a:pPr algn="just"/>
            <a:r>
              <a:rPr lang="en-GB" sz="2000" b="0" dirty="0">
                <a:latin typeface="Arial" panose="020B0604020202020204" pitchFamily="34" charset="0"/>
                <a:ea typeface="Arial" panose="020B0604020202020204" pitchFamily="34" charset="0"/>
                <a:cs typeface="Times New Roman" panose="02020603050405020304" pitchFamily="18" charset="0"/>
              </a:rPr>
              <a:t>P</a:t>
            </a:r>
            <a:r>
              <a:rPr lang="en-GB" sz="2000" b="0" dirty="0">
                <a:effectLst/>
                <a:latin typeface="Arial" panose="020B0604020202020204" pitchFamily="34" charset="0"/>
                <a:ea typeface="Arial" panose="020B0604020202020204" pitchFamily="34" charset="0"/>
                <a:cs typeface="Times New Roman" panose="02020603050405020304" pitchFamily="18" charset="0"/>
              </a:rPr>
              <a:t>articipation in both the Trends in International Mathematics and Science Study (TIMSS) and Progress in the International Reading Literacy Study (PIRLS) assessments will continue to ensure that our country is in line with international standards.</a:t>
            </a:r>
            <a:endParaRPr lang="en-ZA" sz="2000" b="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ZA" dirty="0"/>
          </a:p>
        </p:txBody>
      </p:sp>
    </p:spTree>
    <p:extLst>
      <p:ext uri="{BB962C8B-B14F-4D97-AF65-F5344CB8AC3E}">
        <p14:creationId xmlns:p14="http://schemas.microsoft.com/office/powerpoint/2010/main" xmlns="" val="391520156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4E9E9D6-C509-4CF0-9608-8678A6596F66}"/>
              </a:ext>
            </a:extLst>
          </p:cNvPr>
          <p:cNvSpPr>
            <a:spLocks noGrp="1"/>
          </p:cNvSpPr>
          <p:nvPr>
            <p:ph type="title"/>
          </p:nvPr>
        </p:nvSpPr>
        <p:spPr/>
        <p:txBody>
          <a:bodyPr/>
          <a:lstStyle/>
          <a:p>
            <a:r>
              <a:rPr lang="en-ZA" sz="2400" b="0" dirty="0"/>
              <a:t>2023/24 PRIORITIES FOR PROGRAMME 2: PUBLIC ORDINARY SCHOOL</a:t>
            </a:r>
          </a:p>
        </p:txBody>
      </p:sp>
      <p:sp>
        <p:nvSpPr>
          <p:cNvPr id="3" name="Content Placeholder 2">
            <a:extLst>
              <a:ext uri="{FF2B5EF4-FFF2-40B4-BE49-F238E27FC236}">
                <a16:creationId xmlns:a16="http://schemas.microsoft.com/office/drawing/2014/main" xmlns="" id="{DA15E2B8-E095-40BD-BA0A-165D65100192}"/>
              </a:ext>
            </a:extLst>
          </p:cNvPr>
          <p:cNvSpPr>
            <a:spLocks noGrp="1"/>
          </p:cNvSpPr>
          <p:nvPr>
            <p:ph idx="1"/>
          </p:nvPr>
        </p:nvSpPr>
        <p:spPr/>
        <p:txBody>
          <a:bodyPr>
            <a:normAutofit/>
          </a:bodyPr>
          <a:lstStyle/>
          <a:p>
            <a:pPr marL="0" indent="0" algn="just">
              <a:buNone/>
            </a:pPr>
            <a:r>
              <a:rPr lang="en-GB" sz="2000" dirty="0"/>
              <a:t>Grade 12</a:t>
            </a:r>
          </a:p>
          <a:p>
            <a:pPr algn="just"/>
            <a:r>
              <a:rPr lang="en-ZA" sz="1800" b="1" dirty="0"/>
              <a:t>The focus will remain on Grade 12: </a:t>
            </a:r>
          </a:p>
          <a:p>
            <a:pPr marL="742950" lvl="1" indent="-285750" algn="just">
              <a:buFont typeface="Courier New" panose="02070309020205020404" pitchFamily="49" charset="0"/>
              <a:buChar char="o"/>
            </a:pPr>
            <a:r>
              <a:rPr lang="en-ZA" sz="1800" dirty="0"/>
              <a:t>The 2022 NSC results have been analysed and special interventions have been prioritised to improve the 2023 results. </a:t>
            </a:r>
          </a:p>
          <a:p>
            <a:pPr marL="742950" lvl="1" indent="-285750" algn="just">
              <a:buFont typeface="Courier New" panose="02070309020205020404" pitchFamily="49" charset="0"/>
              <a:buChar char="o"/>
            </a:pPr>
            <a:r>
              <a:rPr lang="en-ZA" sz="1800" dirty="0"/>
              <a:t>Some of the interventions will include a focus on supporting learning and teaching at schools by Top Management, the Curriculum Branch, and support units at the Head Office and Districts.</a:t>
            </a:r>
            <a:endParaRPr lang="en-US" sz="1800" dirty="0"/>
          </a:p>
          <a:p>
            <a:pPr marL="285750" lvl="0" indent="-285750" algn="just">
              <a:buFont typeface="Arial" panose="020B0604020202020204" pitchFamily="34" charset="0"/>
              <a:buChar char="•"/>
            </a:pPr>
            <a:r>
              <a:rPr lang="en-US" sz="1800" b="0" dirty="0"/>
              <a:t>Key areas of the interventions will focus on strategies, plans and activities to support learning and teaching</a:t>
            </a:r>
          </a:p>
          <a:p>
            <a:pPr marL="285750" lvl="0" indent="-285750" algn="just">
              <a:buFont typeface="Arial" panose="020B0604020202020204" pitchFamily="34" charset="0"/>
              <a:buChar char="•"/>
            </a:pPr>
            <a:r>
              <a:rPr lang="en-US" sz="1800" b="0" dirty="0"/>
              <a:t>The following key areas will be attended to:</a:t>
            </a:r>
          </a:p>
          <a:p>
            <a:pPr marL="742950" lvl="1" indent="-285750" algn="just">
              <a:buFont typeface="Courier New" panose="02070309020205020404" pitchFamily="49" charset="0"/>
              <a:buChar char="o"/>
            </a:pPr>
            <a:r>
              <a:rPr lang="en-US" sz="1800" dirty="0"/>
              <a:t>Analysis of the school profiles with respect to the learner cohort for 2023;</a:t>
            </a:r>
          </a:p>
          <a:p>
            <a:pPr marL="742950" lvl="1" indent="-285750" algn="just">
              <a:buFont typeface="Courier New" panose="02070309020205020404" pitchFamily="49" charset="0"/>
              <a:buChar char="o"/>
            </a:pPr>
            <a:r>
              <a:rPr lang="en-US" sz="1800" dirty="0"/>
              <a:t> Identified learning and teaching gaps for the 2023 cohort;</a:t>
            </a:r>
          </a:p>
          <a:p>
            <a:pPr marL="742950" lvl="1" indent="-285750" algn="just">
              <a:buFont typeface="Courier New" panose="02070309020205020404" pitchFamily="49" charset="0"/>
              <a:buChar char="o"/>
            </a:pPr>
            <a:r>
              <a:rPr lang="en-US" sz="1800" dirty="0"/>
              <a:t>Tangible plans to recover lost learning and teaching at schools;</a:t>
            </a:r>
          </a:p>
          <a:p>
            <a:pPr marL="742950" lvl="1" indent="-285750" algn="just">
              <a:buFont typeface="Courier New" panose="02070309020205020404" pitchFamily="49" charset="0"/>
              <a:buChar char="o"/>
            </a:pPr>
            <a:r>
              <a:rPr lang="en-US" sz="1800" dirty="0"/>
              <a:t>Specific support plans for the LSEN Schools, Schools of </a:t>
            </a:r>
            <a:r>
              <a:rPr lang="en-US" sz="1800" dirty="0" err="1"/>
              <a:t>Specialisation</a:t>
            </a:r>
            <a:r>
              <a:rPr lang="en-US" sz="1800" dirty="0"/>
              <a:t>, Technical High   Schools, Mathematics, Sciences and Languages; </a:t>
            </a:r>
          </a:p>
          <a:p>
            <a:pPr marL="742950" lvl="1" indent="-285750" algn="just">
              <a:buFont typeface="Courier New" panose="02070309020205020404" pitchFamily="49" charset="0"/>
              <a:buChar char="o"/>
            </a:pPr>
            <a:r>
              <a:rPr lang="en-US" sz="1800" dirty="0"/>
              <a:t>A review of SSIP and crafting the path for a strengthened curriculum intervention </a:t>
            </a:r>
            <a:r>
              <a:rPr lang="en-US" sz="1800" dirty="0" err="1"/>
              <a:t>programme</a:t>
            </a:r>
            <a:r>
              <a:rPr lang="en-US" sz="1800" dirty="0"/>
              <a:t>.</a:t>
            </a:r>
          </a:p>
          <a:p>
            <a:pPr algn="just"/>
            <a:endParaRPr lang="en-ZA" dirty="0"/>
          </a:p>
        </p:txBody>
      </p:sp>
    </p:spTree>
    <p:extLst>
      <p:ext uri="{BB962C8B-B14F-4D97-AF65-F5344CB8AC3E}">
        <p14:creationId xmlns:p14="http://schemas.microsoft.com/office/powerpoint/2010/main" xmlns="" val="47975827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4E9E9D6-C509-4CF0-9608-8678A6596F66}"/>
              </a:ext>
            </a:extLst>
          </p:cNvPr>
          <p:cNvSpPr>
            <a:spLocks noGrp="1"/>
          </p:cNvSpPr>
          <p:nvPr>
            <p:ph type="title"/>
          </p:nvPr>
        </p:nvSpPr>
        <p:spPr/>
        <p:txBody>
          <a:bodyPr/>
          <a:lstStyle/>
          <a:p>
            <a:r>
              <a:rPr lang="en-ZA" sz="2400" b="0" dirty="0"/>
              <a:t>2023/24 PRIORITIES FOR PROGRAMME 2: PUBLIC ORDINARY SCHOOL</a:t>
            </a:r>
          </a:p>
        </p:txBody>
      </p:sp>
      <p:sp>
        <p:nvSpPr>
          <p:cNvPr id="3" name="Content Placeholder 2">
            <a:extLst>
              <a:ext uri="{FF2B5EF4-FFF2-40B4-BE49-F238E27FC236}">
                <a16:creationId xmlns:a16="http://schemas.microsoft.com/office/drawing/2014/main" xmlns="" id="{DA15E2B8-E095-40BD-BA0A-165D65100192}"/>
              </a:ext>
            </a:extLst>
          </p:cNvPr>
          <p:cNvSpPr>
            <a:spLocks noGrp="1"/>
          </p:cNvSpPr>
          <p:nvPr>
            <p:ph idx="1"/>
          </p:nvPr>
        </p:nvSpPr>
        <p:spPr>
          <a:xfrm>
            <a:off x="1334529" y="1567547"/>
            <a:ext cx="10585327" cy="5109478"/>
          </a:xfrm>
        </p:spPr>
        <p:txBody>
          <a:bodyPr>
            <a:noAutofit/>
          </a:bodyPr>
          <a:lstStyle/>
          <a:p>
            <a:pPr marL="0" indent="0" algn="just">
              <a:buNone/>
            </a:pPr>
            <a:r>
              <a:rPr lang="en-GB" sz="1600" dirty="0"/>
              <a:t>Grade 12 continued:</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kern="1200" dirty="0">
                <a:solidFill>
                  <a:schemeClr val="dk1"/>
                </a:solidFill>
                <a:effectLst/>
                <a:latin typeface="+mn-lt"/>
                <a:ea typeface="+mn-ea"/>
                <a:cs typeface="+mn-cs"/>
              </a:rPr>
              <a:t>The Department will implement:</a:t>
            </a:r>
          </a:p>
          <a:p>
            <a:pPr marL="742950" marR="0" lvl="1" indent="-285750" algn="just"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GB" sz="1600" kern="1200" dirty="0">
                <a:solidFill>
                  <a:schemeClr val="dk1"/>
                </a:solidFill>
                <a:effectLst/>
                <a:latin typeface="+mn-lt"/>
                <a:ea typeface="+mn-ea"/>
                <a:cs typeface="+mn-cs"/>
              </a:rPr>
              <a:t>289 walk-in Secondary School Improvement Programme (SSIP) sites for all grade 12 learners.</a:t>
            </a:r>
          </a:p>
          <a:p>
            <a:pPr marL="742950" marR="0" lvl="1" indent="-285750" algn="just"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GB" sz="1600" kern="1200" dirty="0">
                <a:solidFill>
                  <a:schemeClr val="dk1"/>
                </a:solidFill>
                <a:effectLst/>
                <a:latin typeface="+mn-lt"/>
                <a:ea typeface="+mn-ea"/>
                <a:cs typeface="+mn-cs"/>
              </a:rPr>
              <a:t>Residential SIPP camps targeting approximately 15 000 learners. ​​</a:t>
            </a:r>
          </a:p>
          <a:p>
            <a:pPr marL="742950" marR="0" lvl="1" indent="-285750" algn="just"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GB" sz="1600" dirty="0">
                <a:solidFill>
                  <a:schemeClr val="dk1"/>
                </a:solidFill>
              </a:rPr>
              <a:t>B</a:t>
            </a:r>
            <a:r>
              <a:rPr lang="en-GB" sz="1600" kern="1200" dirty="0">
                <a:solidFill>
                  <a:schemeClr val="dk1"/>
                </a:solidFill>
                <a:effectLst/>
                <a:latin typeface="+mn-lt"/>
                <a:ea typeface="+mn-ea"/>
                <a:cs typeface="+mn-cs"/>
              </a:rPr>
              <a:t>asic assessments to identify learning gaps in Grade 11 which will be used to guide the development of coping resources and responses as well as educator development programmes. </a:t>
            </a:r>
          </a:p>
          <a:p>
            <a:pPr marL="742950" marR="0" lvl="1" indent="-285750" algn="just"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GB" sz="1600" kern="1200" dirty="0">
                <a:solidFill>
                  <a:schemeClr val="dk1"/>
                </a:solidFill>
                <a:effectLst/>
                <a:latin typeface="+mn-lt"/>
                <a:ea typeface="+mn-ea"/>
                <a:cs typeface="+mn-cs"/>
              </a:rPr>
              <a:t>Teacher development programmes to train 1 200 FET teachers. </a:t>
            </a:r>
            <a:endParaRPr lang="en-ZA" sz="1600" dirty="0"/>
          </a:p>
          <a:p>
            <a:pPr marL="285750" indent="-285750" algn="just">
              <a:buFont typeface="Arial" panose="020B0604020202020204" pitchFamily="34" charset="0"/>
              <a:buChar char="•"/>
            </a:pPr>
            <a:r>
              <a:rPr lang="en-GB" sz="1600" kern="1200" dirty="0">
                <a:solidFill>
                  <a:schemeClr val="dk1"/>
                </a:solidFill>
                <a:effectLst/>
                <a:latin typeface="+mn-lt"/>
                <a:ea typeface="+mn-ea"/>
                <a:cs typeface="+mn-cs"/>
              </a:rPr>
              <a:t>The GDE will also endeavour to:</a:t>
            </a:r>
            <a:endParaRPr lang="en-ZA" sz="1600" kern="1200" dirty="0">
              <a:solidFill>
                <a:schemeClr val="dk1"/>
              </a:solidFill>
              <a:effectLst/>
              <a:latin typeface="+mn-lt"/>
              <a:ea typeface="+mn-ea"/>
              <a:cs typeface="+mn-cs"/>
            </a:endParaRPr>
          </a:p>
          <a:p>
            <a:pPr marL="742950" lvl="1" indent="-285750" algn="just">
              <a:buFont typeface="Courier New" panose="02070309020205020404" pitchFamily="49" charset="0"/>
              <a:buChar char="o"/>
            </a:pPr>
            <a:r>
              <a:rPr lang="en-GB" sz="1600" kern="1200" dirty="0">
                <a:solidFill>
                  <a:schemeClr val="dk1"/>
                </a:solidFill>
                <a:effectLst/>
                <a:latin typeface="+mn-lt"/>
                <a:ea typeface="+mn-ea"/>
                <a:cs typeface="+mn-cs"/>
              </a:rPr>
              <a:t>Increase the number of Grade 12 learners registered to write Physical Science to 42 000.</a:t>
            </a:r>
            <a:endParaRPr lang="en-ZA" sz="1600" kern="1200" dirty="0">
              <a:solidFill>
                <a:schemeClr val="dk1"/>
              </a:solidFill>
              <a:effectLst/>
              <a:latin typeface="+mn-lt"/>
              <a:ea typeface="+mn-ea"/>
              <a:cs typeface="+mn-cs"/>
            </a:endParaRPr>
          </a:p>
          <a:p>
            <a:pPr marL="742950" lvl="1" indent="-285750" algn="just">
              <a:buFont typeface="Courier New" panose="02070309020205020404" pitchFamily="49" charset="0"/>
              <a:buChar char="o"/>
            </a:pPr>
            <a:r>
              <a:rPr lang="en-GB" sz="1600" kern="1200" dirty="0">
                <a:solidFill>
                  <a:schemeClr val="dk1"/>
                </a:solidFill>
                <a:effectLst/>
                <a:latin typeface="+mn-lt"/>
                <a:ea typeface="+mn-ea"/>
                <a:cs typeface="+mn-cs"/>
              </a:rPr>
              <a:t>Decrease the percentage pass rate differential between No-Fee and Fee-paying schools to 7%.</a:t>
            </a:r>
            <a:endParaRPr lang="en-ZA" sz="1600" kern="1200" dirty="0">
              <a:solidFill>
                <a:schemeClr val="dk1"/>
              </a:solidFill>
              <a:effectLst/>
              <a:latin typeface="+mn-lt"/>
              <a:ea typeface="+mn-ea"/>
              <a:cs typeface="+mn-cs"/>
            </a:endParaRPr>
          </a:p>
          <a:p>
            <a:pPr marL="742950" lvl="1" indent="-285750" algn="just">
              <a:buFont typeface="Courier New" panose="02070309020205020404" pitchFamily="49" charset="0"/>
              <a:buChar char="o"/>
            </a:pPr>
            <a:r>
              <a:rPr lang="en-GB" sz="1600" kern="1200" dirty="0">
                <a:solidFill>
                  <a:schemeClr val="dk1"/>
                </a:solidFill>
                <a:effectLst/>
                <a:latin typeface="+mn-lt"/>
                <a:ea typeface="+mn-ea"/>
                <a:cs typeface="+mn-cs"/>
              </a:rPr>
              <a:t>Increase the number of learners including female learners who pass Mathematics and Physical Science in the NSC examinations to 72.5% and 83.5%, respectively.</a:t>
            </a:r>
            <a:endParaRPr lang="en-ZA" sz="1600" kern="1200" dirty="0">
              <a:solidFill>
                <a:schemeClr val="dk1"/>
              </a:solidFill>
              <a:effectLst/>
              <a:latin typeface="+mn-lt"/>
              <a:ea typeface="+mn-ea"/>
              <a:cs typeface="+mn-cs"/>
            </a:endParaRPr>
          </a:p>
          <a:p>
            <a:pPr marL="742950" lvl="1" indent="-285750" algn="just">
              <a:buFont typeface="Courier New" panose="02070309020205020404" pitchFamily="49" charset="0"/>
              <a:buChar char="o"/>
            </a:pPr>
            <a:r>
              <a:rPr lang="en-GB" sz="1600" kern="1200" dirty="0">
                <a:solidFill>
                  <a:schemeClr val="dk1"/>
                </a:solidFill>
                <a:effectLst/>
                <a:latin typeface="+mn-lt"/>
                <a:ea typeface="+mn-ea"/>
                <a:cs typeface="+mn-cs"/>
              </a:rPr>
              <a:t>Improve learner performance to ensure that 88% of all female learners pass the NSC examination.</a:t>
            </a:r>
            <a:endParaRPr lang="en-ZA" sz="1600" kern="1200" dirty="0">
              <a:solidFill>
                <a:schemeClr val="dk1"/>
              </a:solidFill>
              <a:effectLst/>
              <a:latin typeface="+mn-lt"/>
              <a:ea typeface="+mn-ea"/>
              <a:cs typeface="+mn-cs"/>
            </a:endParaRPr>
          </a:p>
          <a:p>
            <a:pPr marL="285750" indent="-285750" algn="just">
              <a:buFont typeface="Arial" panose="020B0604020202020204" pitchFamily="34" charset="0"/>
              <a:buChar char="•"/>
            </a:pPr>
            <a:r>
              <a:rPr lang="en-ZA" sz="1600" b="0" kern="1200" dirty="0">
                <a:solidFill>
                  <a:schemeClr val="dk1"/>
                </a:solidFill>
                <a:effectLst/>
                <a:latin typeface="+mn-lt"/>
                <a:ea typeface="+mn-ea"/>
                <a:cs typeface="+mn-cs"/>
              </a:rPr>
              <a:t>The Department in collaboration with Sci-Bono Discovery Centre will continue hosting the Grade 12 Live Lesson Broadcast project during the 2023 academic year. The lessons will be broadcasted on a daily bases from  Monday to Friday. </a:t>
            </a:r>
          </a:p>
          <a:p>
            <a:pPr marL="285750" indent="-285750" algn="just">
              <a:buFont typeface="Arial" panose="020B0604020202020204" pitchFamily="34" charset="0"/>
              <a:buChar char="•"/>
            </a:pPr>
            <a:r>
              <a:rPr lang="en-ZA" sz="1600" b="0" kern="1200" dirty="0">
                <a:solidFill>
                  <a:schemeClr val="dk1"/>
                </a:solidFill>
                <a:effectLst/>
                <a:latin typeface="+mn-lt"/>
                <a:ea typeface="+mn-ea"/>
                <a:cs typeface="+mn-cs"/>
              </a:rPr>
              <a:t>The lessons presented will be aligned to the Grade 12 Annual Teaching Plans (ATPs).</a:t>
            </a:r>
            <a:endParaRPr lang="en-ZA" sz="1600" b="0" dirty="0"/>
          </a:p>
          <a:p>
            <a:endParaRPr lang="en-ZA" dirty="0"/>
          </a:p>
        </p:txBody>
      </p:sp>
    </p:spTree>
    <p:extLst>
      <p:ext uri="{BB962C8B-B14F-4D97-AF65-F5344CB8AC3E}">
        <p14:creationId xmlns:p14="http://schemas.microsoft.com/office/powerpoint/2010/main" xmlns="" val="31795751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6674" y="1071820"/>
            <a:ext cx="10313182" cy="414834"/>
          </a:xfrm>
        </p:spPr>
        <p:txBody>
          <a:bodyPr/>
          <a:lstStyle/>
          <a:p>
            <a:r>
              <a:rPr lang="en-ZA" sz="2000" dirty="0"/>
              <a:t>NATIONAL AND PROVINCIAL POLICY FRAMEWORKS GUIDING OUR STRATEGY </a:t>
            </a:r>
          </a:p>
        </p:txBody>
      </p:sp>
      <p:sp>
        <p:nvSpPr>
          <p:cNvPr id="4" name="Content Placeholder 2">
            <a:extLst>
              <a:ext uri="{FF2B5EF4-FFF2-40B4-BE49-F238E27FC236}">
                <a16:creationId xmlns:a16="http://schemas.microsoft.com/office/drawing/2014/main" xmlns="" id="{42B9CCAF-CB4E-44FB-97D1-DD64BC90FF1C}"/>
              </a:ext>
            </a:extLst>
          </p:cNvPr>
          <p:cNvSpPr>
            <a:spLocks noGrp="1"/>
          </p:cNvSpPr>
          <p:nvPr>
            <p:ph idx="1"/>
          </p:nvPr>
        </p:nvSpPr>
        <p:spPr>
          <a:xfrm>
            <a:off x="1334529" y="1663082"/>
            <a:ext cx="5036291" cy="5073618"/>
          </a:xfrm>
        </p:spPr>
        <p:txBody>
          <a:bodyPr>
            <a:noAutofit/>
          </a:bodyPr>
          <a:lstStyle/>
          <a:p>
            <a:pPr algn="just"/>
            <a:r>
              <a:rPr lang="en-ZA" sz="2000" b="1" dirty="0"/>
              <a:t>National</a:t>
            </a:r>
          </a:p>
          <a:p>
            <a:pPr lvl="1" algn="just"/>
            <a:r>
              <a:rPr lang="en-ZA" sz="2000" dirty="0"/>
              <a:t>NDP 2030</a:t>
            </a:r>
          </a:p>
          <a:p>
            <a:pPr lvl="1" algn="just"/>
            <a:r>
              <a:rPr lang="en-ZA" sz="2000" dirty="0"/>
              <a:t>2019 – 2024 Medium Term Strategic Framework </a:t>
            </a:r>
          </a:p>
          <a:p>
            <a:pPr lvl="1" algn="just"/>
            <a:r>
              <a:rPr lang="en-ZA" sz="2000" dirty="0"/>
              <a:t>Education Action Plan to 2024: “Towards realisation of schooling 2030” </a:t>
            </a:r>
          </a:p>
          <a:p>
            <a:pPr lvl="1" algn="just"/>
            <a:r>
              <a:rPr lang="en-US" sz="2000" dirty="0"/>
              <a:t>S</a:t>
            </a:r>
            <a:r>
              <a:rPr lang="en-ZA" sz="2000" dirty="0"/>
              <a:t>ONA 2023</a:t>
            </a:r>
          </a:p>
          <a:p>
            <a:pPr algn="just"/>
            <a:r>
              <a:rPr lang="en-ZA" sz="2000" b="1" dirty="0"/>
              <a:t>Provincial </a:t>
            </a:r>
          </a:p>
          <a:p>
            <a:pPr lvl="1" algn="just"/>
            <a:r>
              <a:rPr lang="en-ZA" sz="2000" dirty="0"/>
              <a:t>Growing Gauteng Together 2030 (GGT2030)</a:t>
            </a:r>
          </a:p>
          <a:p>
            <a:pPr lvl="1" algn="just"/>
            <a:r>
              <a:rPr lang="en-ZA" sz="2000" dirty="0"/>
              <a:t>Provincial strategies and frameworks </a:t>
            </a:r>
          </a:p>
          <a:p>
            <a:pPr lvl="1" algn="just"/>
            <a:r>
              <a:rPr lang="en-US" sz="2000" dirty="0"/>
              <a:t>SOPA 2023</a:t>
            </a:r>
            <a:endParaRPr lang="en-ZA" sz="2000" dirty="0"/>
          </a:p>
        </p:txBody>
      </p:sp>
      <p:sp>
        <p:nvSpPr>
          <p:cNvPr id="5" name="Content Placeholder 8">
            <a:extLst>
              <a:ext uri="{FF2B5EF4-FFF2-40B4-BE49-F238E27FC236}">
                <a16:creationId xmlns:a16="http://schemas.microsoft.com/office/drawing/2014/main" xmlns="" id="{52FE747C-9451-BF4D-A0FF-4E253DD1FEE0}"/>
              </a:ext>
            </a:extLst>
          </p:cNvPr>
          <p:cNvSpPr txBox="1">
            <a:spLocks/>
          </p:cNvSpPr>
          <p:nvPr/>
        </p:nvSpPr>
        <p:spPr>
          <a:xfrm>
            <a:off x="6640643" y="1663082"/>
            <a:ext cx="5279213" cy="5073618"/>
          </a:xfrm>
          <a:prstGeom prst="rect">
            <a:avLst/>
          </a:prstGeom>
          <a:solidFill>
            <a:schemeClr val="accent1">
              <a:lumMod val="40000"/>
              <a:lumOff val="60000"/>
            </a:schemeClr>
          </a:solidFill>
        </p:spPr>
        <p:txBody>
          <a:bodyPr>
            <a:normAutofit fontScale="5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20000"/>
              </a:lnSpc>
              <a:spcBef>
                <a:spcPts val="0"/>
              </a:spcBef>
            </a:pPr>
            <a:r>
              <a:rPr lang="en-US" sz="2900" dirty="0">
                <a:solidFill>
                  <a:schemeClr val="tx1"/>
                </a:solidFill>
              </a:rPr>
              <a:t>Making the Gauteng Vision a Reality: Growing Gauteng Together 2030:</a:t>
            </a:r>
          </a:p>
          <a:p>
            <a:pPr marL="0" lvl="1" indent="0" algn="just">
              <a:lnSpc>
                <a:spcPct val="120000"/>
              </a:lnSpc>
              <a:spcBef>
                <a:spcPts val="0"/>
              </a:spcBef>
              <a:buFont typeface="Arial" panose="020B0604020202020204" pitchFamily="34" charset="0"/>
              <a:buNone/>
              <a:tabLst>
                <a:tab pos="808038" algn="l"/>
              </a:tabLst>
            </a:pPr>
            <a:endParaRPr lang="en-US" sz="2900" dirty="0"/>
          </a:p>
          <a:p>
            <a:pPr algn="l">
              <a:lnSpc>
                <a:spcPct val="120000"/>
              </a:lnSpc>
              <a:spcBef>
                <a:spcPts val="0"/>
              </a:spcBef>
              <a:tabLst>
                <a:tab pos="808038" algn="l"/>
              </a:tabLst>
            </a:pPr>
            <a:r>
              <a:rPr lang="en-US" sz="3600" b="0" dirty="0">
                <a:solidFill>
                  <a:schemeClr val="tx1"/>
                </a:solidFill>
              </a:rPr>
              <a:t>Priority 1: Economy, Jobs and Infrastructure</a:t>
            </a:r>
          </a:p>
          <a:p>
            <a:pPr algn="l">
              <a:lnSpc>
                <a:spcPct val="120000"/>
              </a:lnSpc>
              <a:spcBef>
                <a:spcPts val="0"/>
              </a:spcBef>
              <a:tabLst>
                <a:tab pos="808038" algn="l"/>
              </a:tabLst>
            </a:pPr>
            <a:r>
              <a:rPr lang="en-US" sz="3600" b="0" dirty="0">
                <a:solidFill>
                  <a:schemeClr val="tx1"/>
                </a:solidFill>
              </a:rPr>
              <a:t>Priority 2: Education, Skills Revolution and        </a:t>
            </a:r>
          </a:p>
          <a:p>
            <a:pPr algn="l">
              <a:lnSpc>
                <a:spcPct val="120000"/>
              </a:lnSpc>
              <a:spcBef>
                <a:spcPts val="0"/>
              </a:spcBef>
              <a:tabLst>
                <a:tab pos="808038" algn="l"/>
              </a:tabLst>
            </a:pPr>
            <a:r>
              <a:rPr lang="en-US" sz="3600" b="0" dirty="0">
                <a:solidFill>
                  <a:schemeClr val="tx1"/>
                </a:solidFill>
              </a:rPr>
              <a:t>                Health	</a:t>
            </a:r>
          </a:p>
          <a:p>
            <a:pPr algn="l">
              <a:lnSpc>
                <a:spcPct val="120000"/>
              </a:lnSpc>
              <a:spcBef>
                <a:spcPts val="0"/>
              </a:spcBef>
              <a:tabLst>
                <a:tab pos="808038" algn="l"/>
              </a:tabLst>
            </a:pPr>
            <a:r>
              <a:rPr lang="en-US" sz="3600" b="0" dirty="0">
                <a:solidFill>
                  <a:schemeClr val="tx1"/>
                </a:solidFill>
              </a:rPr>
              <a:t>Priority 3: Integrated Human Settlements,   </a:t>
            </a:r>
          </a:p>
          <a:p>
            <a:pPr algn="l">
              <a:lnSpc>
                <a:spcPct val="120000"/>
              </a:lnSpc>
              <a:spcBef>
                <a:spcPts val="0"/>
              </a:spcBef>
              <a:tabLst>
                <a:tab pos="808038" algn="l"/>
              </a:tabLst>
            </a:pPr>
            <a:r>
              <a:rPr lang="en-US" sz="3600" b="0" dirty="0">
                <a:solidFill>
                  <a:schemeClr val="tx1"/>
                </a:solidFill>
              </a:rPr>
              <a:t>                Basic Services and Land Release</a:t>
            </a:r>
          </a:p>
          <a:p>
            <a:pPr algn="l">
              <a:lnSpc>
                <a:spcPct val="120000"/>
              </a:lnSpc>
              <a:spcBef>
                <a:spcPts val="0"/>
              </a:spcBef>
              <a:tabLst>
                <a:tab pos="808038" algn="l"/>
              </a:tabLst>
            </a:pPr>
            <a:r>
              <a:rPr lang="en-US" sz="3600" b="0" dirty="0">
                <a:solidFill>
                  <a:schemeClr val="tx1"/>
                </a:solidFill>
              </a:rPr>
              <a:t>Priority 4: Safety, Social Cohesion and Food </a:t>
            </a:r>
          </a:p>
          <a:p>
            <a:pPr algn="l">
              <a:lnSpc>
                <a:spcPct val="120000"/>
              </a:lnSpc>
              <a:spcBef>
                <a:spcPts val="0"/>
              </a:spcBef>
              <a:tabLst>
                <a:tab pos="808038" algn="l"/>
              </a:tabLst>
            </a:pPr>
            <a:r>
              <a:rPr lang="en-US" sz="3600" b="0" dirty="0">
                <a:solidFill>
                  <a:schemeClr val="tx1"/>
                </a:solidFill>
              </a:rPr>
              <a:t>                Security	</a:t>
            </a:r>
          </a:p>
          <a:p>
            <a:pPr algn="l">
              <a:lnSpc>
                <a:spcPct val="120000"/>
              </a:lnSpc>
              <a:spcBef>
                <a:spcPts val="0"/>
              </a:spcBef>
              <a:tabLst>
                <a:tab pos="808038" algn="l"/>
              </a:tabLst>
            </a:pPr>
            <a:r>
              <a:rPr lang="en-US" sz="3600" b="0" dirty="0">
                <a:solidFill>
                  <a:schemeClr val="tx1"/>
                </a:solidFill>
              </a:rPr>
              <a:t>Priority 5: Building a capable, ethical and </a:t>
            </a:r>
          </a:p>
          <a:p>
            <a:pPr algn="l">
              <a:lnSpc>
                <a:spcPct val="120000"/>
              </a:lnSpc>
              <a:spcBef>
                <a:spcPts val="0"/>
              </a:spcBef>
              <a:tabLst>
                <a:tab pos="808038" algn="l"/>
              </a:tabLst>
            </a:pPr>
            <a:r>
              <a:rPr lang="en-US" sz="3600" b="0" dirty="0">
                <a:solidFill>
                  <a:schemeClr val="tx1"/>
                </a:solidFill>
              </a:rPr>
              <a:t>                developmental state	</a:t>
            </a:r>
          </a:p>
          <a:p>
            <a:pPr algn="just">
              <a:lnSpc>
                <a:spcPct val="120000"/>
              </a:lnSpc>
              <a:spcBef>
                <a:spcPts val="0"/>
              </a:spcBef>
              <a:tabLst>
                <a:tab pos="808038" algn="l"/>
              </a:tabLst>
            </a:pPr>
            <a:r>
              <a:rPr lang="en-US" sz="3600" b="0" dirty="0">
                <a:solidFill>
                  <a:schemeClr val="tx1"/>
                </a:solidFill>
              </a:rPr>
              <a:t>Priority 6: Building a Better Africa and World</a:t>
            </a:r>
          </a:p>
          <a:p>
            <a:pPr algn="l">
              <a:lnSpc>
                <a:spcPct val="120000"/>
              </a:lnSpc>
              <a:spcBef>
                <a:spcPts val="0"/>
              </a:spcBef>
              <a:tabLst>
                <a:tab pos="808038" algn="l"/>
              </a:tabLst>
            </a:pPr>
            <a:r>
              <a:rPr lang="en-US" sz="3600" b="0" dirty="0">
                <a:solidFill>
                  <a:schemeClr val="tx1"/>
                </a:solidFill>
              </a:rPr>
              <a:t>Priority 7: Sustainable development for future </a:t>
            </a:r>
          </a:p>
          <a:p>
            <a:pPr algn="l">
              <a:lnSpc>
                <a:spcPct val="120000"/>
              </a:lnSpc>
              <a:spcBef>
                <a:spcPts val="0"/>
              </a:spcBef>
              <a:tabLst>
                <a:tab pos="808038" algn="l"/>
              </a:tabLst>
            </a:pPr>
            <a:r>
              <a:rPr lang="en-US" sz="3600" b="0" dirty="0">
                <a:solidFill>
                  <a:schemeClr val="tx1"/>
                </a:solidFill>
              </a:rPr>
              <a:t>                generations</a:t>
            </a:r>
          </a:p>
          <a:p>
            <a:pPr algn="just"/>
            <a:endParaRPr lang="en-ZA" dirty="0"/>
          </a:p>
          <a:p>
            <a:pPr algn="just"/>
            <a:endParaRPr lang="en-GB" dirty="0"/>
          </a:p>
        </p:txBody>
      </p:sp>
    </p:spTree>
    <p:extLst>
      <p:ext uri="{BB962C8B-B14F-4D97-AF65-F5344CB8AC3E}">
        <p14:creationId xmlns:p14="http://schemas.microsoft.com/office/powerpoint/2010/main" xmlns="" val="284912823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40682FA-3F4E-499B-9357-3D8EEFF2299A}"/>
              </a:ext>
            </a:extLst>
          </p:cNvPr>
          <p:cNvSpPr>
            <a:spLocks noGrp="1"/>
          </p:cNvSpPr>
          <p:nvPr>
            <p:ph type="title"/>
          </p:nvPr>
        </p:nvSpPr>
        <p:spPr/>
        <p:txBody>
          <a:bodyPr/>
          <a:lstStyle/>
          <a:p>
            <a:r>
              <a:rPr lang="en-ZA" sz="2400" b="0" dirty="0"/>
              <a:t>2023/24 PRIORITIES FOR PROGRAMME 2: PUBLIC ORDINARY SCHOOL</a:t>
            </a:r>
            <a:endParaRPr lang="en-ZA" sz="2400" dirty="0"/>
          </a:p>
        </p:txBody>
      </p:sp>
      <p:sp>
        <p:nvSpPr>
          <p:cNvPr id="3" name="Content Placeholder 2">
            <a:extLst>
              <a:ext uri="{FF2B5EF4-FFF2-40B4-BE49-F238E27FC236}">
                <a16:creationId xmlns:a16="http://schemas.microsoft.com/office/drawing/2014/main" xmlns="" id="{2506189C-015F-47F5-AE19-6EEF47675A88}"/>
              </a:ext>
            </a:extLst>
          </p:cNvPr>
          <p:cNvSpPr>
            <a:spLocks noGrp="1"/>
          </p:cNvSpPr>
          <p:nvPr>
            <p:ph idx="1"/>
          </p:nvPr>
        </p:nvSpPr>
        <p:spPr>
          <a:xfrm>
            <a:off x="1334529" y="1567547"/>
            <a:ext cx="10585327" cy="5185678"/>
          </a:xfrm>
        </p:spPr>
        <p:txBody>
          <a:bodyPr>
            <a:normAutofit fontScale="92500" lnSpcReduction="10000"/>
          </a:bodyPr>
          <a:lstStyle/>
          <a:p>
            <a:pPr marL="0" indent="0" algn="just">
              <a:lnSpc>
                <a:spcPct val="100000"/>
              </a:lnSpc>
              <a:spcBef>
                <a:spcPts val="0"/>
              </a:spcBef>
              <a:buNone/>
            </a:pPr>
            <a:r>
              <a:rPr lang="en-GB" sz="1800" b="1" dirty="0">
                <a:effectLst/>
                <a:latin typeface="Arial" panose="020B0604020202020204" pitchFamily="34" charset="0"/>
                <a:ea typeface="Times New Roman" panose="02020603050405020304" pitchFamily="18" charset="0"/>
                <a:cs typeface="Times New Roman" panose="02020603050405020304" pitchFamily="18" charset="0"/>
              </a:rPr>
              <a:t>Priority: Skills for a Changing World including Technical High Schools:</a:t>
            </a:r>
          </a:p>
          <a:p>
            <a:pPr marL="0" indent="0" algn="just">
              <a:lnSpc>
                <a:spcPct val="100000"/>
              </a:lnSpc>
              <a:spcBef>
                <a:spcPts val="0"/>
              </a:spcBef>
              <a:buNone/>
            </a:pP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Bef>
                <a:spcPts val="0"/>
              </a:spcBef>
              <a:tabLst>
                <a:tab pos="217170" algn="l"/>
              </a:tabLst>
            </a:pPr>
            <a:r>
              <a:rPr lang="en-GB" sz="1800" dirty="0">
                <a:solidFill>
                  <a:srgbClr val="000000"/>
                </a:solidFill>
                <a:effectLst/>
                <a:ea typeface="Calibri" panose="020F0502020204030204" pitchFamily="34" charset="0"/>
                <a:cs typeface="Times New Roman" panose="02020603050405020304" pitchFamily="18" charset="0"/>
              </a:rPr>
              <a:t>Technical High Schools: </a:t>
            </a:r>
          </a:p>
          <a:p>
            <a:pPr marL="0" indent="0" algn="just">
              <a:lnSpc>
                <a:spcPct val="100000"/>
              </a:lnSpc>
              <a:spcBef>
                <a:spcPts val="0"/>
              </a:spcBef>
              <a:buNone/>
              <a:tabLst>
                <a:tab pos="217170" algn="l"/>
              </a:tabLst>
            </a:pPr>
            <a:endParaRPr lang="en-ZA" sz="800" dirty="0">
              <a:effectLst/>
              <a:ea typeface="Calibri" panose="020F0502020204030204" pitchFamily="34" charset="0"/>
              <a:cs typeface="Times New Roman" panose="02020603050405020304" pitchFamily="18" charset="0"/>
            </a:endParaRPr>
          </a:p>
          <a:p>
            <a:pPr marL="514350" lvl="2" indent="-285750" algn="just">
              <a:lnSpc>
                <a:spcPct val="100000"/>
              </a:lnSpc>
              <a:spcBef>
                <a:spcPts val="0"/>
              </a:spcBef>
              <a:buFont typeface="Courier New" panose="02070309020205020404" pitchFamily="49" charset="0"/>
              <a:buChar char="o"/>
            </a:pPr>
            <a:r>
              <a:rPr lang="en-ZA" sz="1800" b="0" dirty="0">
                <a:solidFill>
                  <a:srgbClr val="000000"/>
                </a:solidFill>
                <a:effectLst/>
                <a:ea typeface="Calibri" panose="020F0502020204030204" pitchFamily="34" charset="0"/>
              </a:rPr>
              <a:t>A total of twenty (20) schools have been selected to participate in the Technical High School recapitalisation programme for the 2023/24 financial year.</a:t>
            </a:r>
          </a:p>
          <a:p>
            <a:pPr marL="514350" lvl="2" indent="-285750" algn="just">
              <a:lnSpc>
                <a:spcPct val="100000"/>
              </a:lnSpc>
              <a:spcBef>
                <a:spcPts val="0"/>
              </a:spcBef>
              <a:buFont typeface="Courier New" panose="02070309020205020404" pitchFamily="49" charset="0"/>
              <a:buChar char="o"/>
            </a:pPr>
            <a:r>
              <a:rPr lang="en-ZA" sz="1800" b="0" dirty="0">
                <a:solidFill>
                  <a:srgbClr val="000000"/>
                </a:solidFill>
                <a:effectLst/>
                <a:ea typeface="Calibri" panose="020F0502020204030204" pitchFamily="34" charset="0"/>
              </a:rPr>
              <a:t>The Department will increase learner participation and performance, and educator capabilities in STEM subjects through the utilisation of the Mathematics Science and Technology </a:t>
            </a:r>
            <a:r>
              <a:rPr lang="en-ZA" sz="1800" b="0" dirty="0">
                <a:solidFill>
                  <a:srgbClr val="000000"/>
                </a:solidFill>
                <a:ea typeface="Calibri" panose="020F0502020204030204" pitchFamily="34" charset="0"/>
              </a:rPr>
              <a:t>C</a:t>
            </a:r>
            <a:r>
              <a:rPr lang="en-ZA" sz="1800" b="0" dirty="0">
                <a:solidFill>
                  <a:srgbClr val="000000"/>
                </a:solidFill>
                <a:effectLst/>
                <a:ea typeface="Calibri" panose="020F0502020204030204" pitchFamily="34" charset="0"/>
              </a:rPr>
              <a:t>onditional </a:t>
            </a:r>
            <a:r>
              <a:rPr lang="en-ZA" sz="1800" b="0" dirty="0">
                <a:solidFill>
                  <a:srgbClr val="000000"/>
                </a:solidFill>
                <a:ea typeface="Calibri" panose="020F0502020204030204" pitchFamily="34" charset="0"/>
              </a:rPr>
              <a:t>G</a:t>
            </a:r>
            <a:r>
              <a:rPr lang="en-ZA" sz="1800" b="0" dirty="0">
                <a:solidFill>
                  <a:srgbClr val="000000"/>
                </a:solidFill>
                <a:effectLst/>
                <a:ea typeface="Calibri" panose="020F0502020204030204" pitchFamily="34" charset="0"/>
              </a:rPr>
              <a:t>rant.</a:t>
            </a:r>
          </a:p>
          <a:p>
            <a:pPr marL="514350" lvl="2" indent="-285750" algn="just">
              <a:lnSpc>
                <a:spcPct val="100000"/>
              </a:lnSpc>
              <a:spcBef>
                <a:spcPts val="0"/>
              </a:spcBef>
              <a:buFont typeface="Courier New" panose="02070309020205020404" pitchFamily="49" charset="0"/>
              <a:buChar char="o"/>
            </a:pPr>
            <a:r>
              <a:rPr lang="en-ZA" sz="1800" b="0" dirty="0">
                <a:solidFill>
                  <a:srgbClr val="000000"/>
                </a:solidFill>
                <a:effectLst/>
                <a:ea typeface="Calibri" panose="020F0502020204030204" pitchFamily="34" charset="0"/>
              </a:rPr>
              <a:t>The following resources will be provided:</a:t>
            </a:r>
          </a:p>
          <a:p>
            <a:pPr marL="1428750" lvl="5" indent="-285750" algn="just">
              <a:lnSpc>
                <a:spcPct val="100000"/>
              </a:lnSpc>
              <a:spcBef>
                <a:spcPts val="0"/>
              </a:spcBef>
              <a:buFont typeface="Wingdings" panose="05000000000000000000" pitchFamily="2" charset="2"/>
              <a:buChar char="§"/>
            </a:pPr>
            <a:r>
              <a:rPr lang="en-ZA" b="0" dirty="0">
                <a:solidFill>
                  <a:srgbClr val="000000"/>
                </a:solidFill>
                <a:effectLst/>
                <a:ea typeface="Calibri" panose="020F0502020204030204" pitchFamily="34" charset="0"/>
              </a:rPr>
              <a:t>ICT resources.</a:t>
            </a:r>
          </a:p>
          <a:p>
            <a:pPr marL="1428750" lvl="5" indent="-285750" algn="just">
              <a:lnSpc>
                <a:spcPct val="100000"/>
              </a:lnSpc>
              <a:spcBef>
                <a:spcPts val="0"/>
              </a:spcBef>
              <a:buFont typeface="Wingdings" panose="05000000000000000000" pitchFamily="2" charset="2"/>
              <a:buChar char="§"/>
            </a:pPr>
            <a:r>
              <a:rPr lang="en-ZA" b="0" dirty="0">
                <a:solidFill>
                  <a:srgbClr val="000000"/>
                </a:solidFill>
                <a:effectLst/>
                <a:ea typeface="Calibri" panose="020F0502020204030204" pitchFamily="34" charset="0"/>
              </a:rPr>
              <a:t>Laboratory apparatus and consumables to schools.</a:t>
            </a:r>
          </a:p>
          <a:p>
            <a:pPr marL="1428750" lvl="5" indent="-285750" algn="just">
              <a:lnSpc>
                <a:spcPct val="100000"/>
              </a:lnSpc>
              <a:spcBef>
                <a:spcPts val="0"/>
              </a:spcBef>
              <a:buFont typeface="Wingdings" panose="05000000000000000000" pitchFamily="2" charset="2"/>
              <a:buChar char="§"/>
            </a:pPr>
            <a:r>
              <a:rPr lang="en-ZA" b="0" dirty="0">
                <a:solidFill>
                  <a:srgbClr val="000000"/>
                </a:solidFill>
                <a:effectLst/>
                <a:ea typeface="Calibri" panose="020F0502020204030204" pitchFamily="34" charset="0"/>
              </a:rPr>
              <a:t>Broadcasting </a:t>
            </a:r>
            <a:r>
              <a:rPr lang="en-ZA" dirty="0">
                <a:solidFill>
                  <a:srgbClr val="000000"/>
                </a:solidFill>
                <a:ea typeface="Calibri" panose="020F0502020204030204" pitchFamily="34" charset="0"/>
              </a:rPr>
              <a:t>Mathematics</a:t>
            </a:r>
            <a:r>
              <a:rPr lang="en-ZA" b="0" dirty="0">
                <a:solidFill>
                  <a:srgbClr val="000000"/>
                </a:solidFill>
                <a:effectLst/>
                <a:ea typeface="Calibri" panose="020F0502020204030204" pitchFamily="34" charset="0"/>
              </a:rPr>
              <a:t> and Sciences lessons in the classrooms for the 145 schools.</a:t>
            </a:r>
          </a:p>
          <a:p>
            <a:pPr marL="1428750" lvl="5" indent="-285750" algn="just">
              <a:lnSpc>
                <a:spcPct val="100000"/>
              </a:lnSpc>
              <a:spcBef>
                <a:spcPts val="0"/>
              </a:spcBef>
              <a:buFont typeface="Wingdings" panose="05000000000000000000" pitchFamily="2" charset="2"/>
              <a:buChar char="§"/>
            </a:pPr>
            <a:r>
              <a:rPr lang="en-ZA" b="0" dirty="0">
                <a:solidFill>
                  <a:srgbClr val="000000"/>
                </a:solidFill>
                <a:effectLst/>
                <a:ea typeface="Calibri" panose="020F0502020204030204" pitchFamily="34" charset="0"/>
              </a:rPr>
              <a:t>Conducting girl learner support activities.</a:t>
            </a:r>
          </a:p>
          <a:p>
            <a:pPr marL="514350" lvl="2" indent="-285750" algn="just">
              <a:lnSpc>
                <a:spcPct val="100000"/>
              </a:lnSpc>
              <a:spcBef>
                <a:spcPts val="0"/>
              </a:spcBef>
              <a:buFont typeface="Courier New" panose="02070309020205020404" pitchFamily="49" charset="0"/>
              <a:buChar char="o"/>
            </a:pPr>
            <a:r>
              <a:rPr lang="en-ZA" sz="1800" b="0" dirty="0">
                <a:effectLst/>
                <a:ea typeface="Calibri" panose="020F0502020204030204" pitchFamily="34" charset="0"/>
                <a:cs typeface="Times New Roman" panose="02020603050405020304" pitchFamily="18" charset="0"/>
              </a:rPr>
              <a:t>To date the Department has 120 schools in the province that offer technical subjects. </a:t>
            </a:r>
          </a:p>
          <a:p>
            <a:pPr marL="514350" lvl="2" indent="-285750" algn="just">
              <a:lnSpc>
                <a:spcPct val="100000"/>
              </a:lnSpc>
              <a:spcBef>
                <a:spcPts val="0"/>
              </a:spcBef>
              <a:buFont typeface="Courier New" panose="02070309020205020404" pitchFamily="49" charset="0"/>
              <a:buChar char="o"/>
            </a:pPr>
            <a:r>
              <a:rPr lang="en-ZA" sz="1800" b="0" dirty="0">
                <a:effectLst/>
                <a:ea typeface="Calibri" panose="020F0502020204030204" pitchFamily="34" charset="0"/>
                <a:cs typeface="Times New Roman" panose="02020603050405020304" pitchFamily="18" charset="0"/>
              </a:rPr>
              <a:t>The Department will continue to provide access to learners in township schools through the implementation of new specialist subjects such as Technical Mathematics, Technical Sciences, Maritime Sciences, Aviation Studies, and Mining Sciences in the province’s 120 schools.</a:t>
            </a:r>
          </a:p>
          <a:p>
            <a:pPr marL="514350" lvl="2" indent="-285750" algn="just">
              <a:lnSpc>
                <a:spcPct val="100000"/>
              </a:lnSpc>
              <a:spcBef>
                <a:spcPts val="0"/>
              </a:spcBef>
              <a:buFont typeface="Courier New" panose="02070309020205020404" pitchFamily="49" charset="0"/>
              <a:buChar char="o"/>
            </a:pPr>
            <a:r>
              <a:rPr lang="en-ZA" sz="1800" b="0" dirty="0">
                <a:solidFill>
                  <a:srgbClr val="000000"/>
                </a:solidFill>
                <a:effectLst/>
                <a:ea typeface="Calibri" panose="020F0502020204030204" pitchFamily="34" charset="0"/>
              </a:rPr>
              <a:t>Furthermore, the Department will continue to strengthen vocational and further education and training. In partnership with the Department of Infrastructure Development (DID) ten new integrated digital learning and information centres will be fully constructed and be operational in the province’s poorest localities.</a:t>
            </a:r>
          </a:p>
          <a:p>
            <a:pPr algn="just"/>
            <a:endParaRPr lang="en-ZA" sz="1800" dirty="0">
              <a:solidFill>
                <a:srgbClr val="000000"/>
              </a:solidFill>
              <a:effectLst/>
              <a:latin typeface="Calibri" panose="020F0502020204030204" pitchFamily="34" charset="0"/>
              <a:ea typeface="Calibri" panose="020F0502020204030204" pitchFamily="34" charset="0"/>
            </a:endParaRPr>
          </a:p>
          <a:p>
            <a:endParaRPr lang="en-ZA" dirty="0"/>
          </a:p>
        </p:txBody>
      </p:sp>
    </p:spTree>
    <p:extLst>
      <p:ext uri="{BB962C8B-B14F-4D97-AF65-F5344CB8AC3E}">
        <p14:creationId xmlns:p14="http://schemas.microsoft.com/office/powerpoint/2010/main" xmlns="" val="391721791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4E9E9D6-C509-4CF0-9608-8678A6596F66}"/>
              </a:ext>
            </a:extLst>
          </p:cNvPr>
          <p:cNvSpPr>
            <a:spLocks noGrp="1"/>
          </p:cNvSpPr>
          <p:nvPr>
            <p:ph type="title"/>
          </p:nvPr>
        </p:nvSpPr>
        <p:spPr/>
        <p:txBody>
          <a:bodyPr/>
          <a:lstStyle/>
          <a:p>
            <a:r>
              <a:rPr lang="en-ZA" sz="2400" b="0" dirty="0"/>
              <a:t>2023/24 PRIORITIES FOR PROGRAMME 2: PUBLIC ORDINARY SCHOOL</a:t>
            </a:r>
          </a:p>
        </p:txBody>
      </p:sp>
      <p:sp>
        <p:nvSpPr>
          <p:cNvPr id="3" name="Content Placeholder 2">
            <a:extLst>
              <a:ext uri="{FF2B5EF4-FFF2-40B4-BE49-F238E27FC236}">
                <a16:creationId xmlns:a16="http://schemas.microsoft.com/office/drawing/2014/main" xmlns="" id="{DA15E2B8-E095-40BD-BA0A-165D65100192}"/>
              </a:ext>
            </a:extLst>
          </p:cNvPr>
          <p:cNvSpPr>
            <a:spLocks noGrp="1"/>
          </p:cNvSpPr>
          <p:nvPr>
            <p:ph idx="1"/>
          </p:nvPr>
        </p:nvSpPr>
        <p:spPr>
          <a:xfrm>
            <a:off x="1334529" y="1662797"/>
            <a:ext cx="10585327" cy="5071378"/>
          </a:xfrm>
        </p:spPr>
        <p:txBody>
          <a:bodyPr>
            <a:normAutofit fontScale="92500" lnSpcReduction="10000"/>
          </a:bodyPr>
          <a:lstStyle/>
          <a:p>
            <a:pPr algn="just"/>
            <a:r>
              <a:rPr lang="en-GB" sz="1900" dirty="0"/>
              <a:t>Multi-Certification Programme:</a:t>
            </a:r>
          </a:p>
          <a:p>
            <a:pPr lvl="1" algn="just">
              <a:buFont typeface="Courier New" panose="02070309020205020404" pitchFamily="49" charset="0"/>
              <a:buChar char="o"/>
            </a:pPr>
            <a:r>
              <a:rPr lang="en-GB" sz="1900" b="0" kern="1200" dirty="0">
                <a:effectLst/>
                <a:latin typeface="Arial" panose="020B0604020202020204" pitchFamily="34" charset="0"/>
                <a:ea typeface="+mn-ea"/>
              </a:rPr>
              <a:t>Technical and Comprehensive Schools will be identified to pilot the Technical Occupational Subjects in Grades 8 and 9. </a:t>
            </a:r>
          </a:p>
          <a:p>
            <a:pPr lvl="1" algn="just">
              <a:buFont typeface="Courier New" panose="02070309020205020404" pitchFamily="49" charset="0"/>
              <a:buChar char="o"/>
            </a:pPr>
            <a:r>
              <a:rPr lang="en-GB" sz="1900" b="0" kern="1200" dirty="0">
                <a:effectLst/>
                <a:latin typeface="Arial" panose="020B0604020202020204" pitchFamily="34" charset="0"/>
                <a:ea typeface="+mn-ea"/>
              </a:rPr>
              <a:t>The plumbing Multi-Certification Programme will be offered to Grade 10 learners in 9 schools across the province. </a:t>
            </a:r>
          </a:p>
          <a:p>
            <a:pPr marL="0" indent="0" algn="just">
              <a:buNone/>
            </a:pPr>
            <a:endParaRPr lang="en-ZA" sz="900" b="0" dirty="0">
              <a:effectLst/>
              <a:latin typeface="Times New Roman" panose="02020603050405020304" pitchFamily="18" charset="0"/>
              <a:ea typeface="Times New Roman" panose="02020603050405020304" pitchFamily="18" charset="0"/>
            </a:endParaRPr>
          </a:p>
          <a:p>
            <a:pPr algn="just"/>
            <a:r>
              <a:rPr lang="en-GB" sz="1900" b="1" dirty="0">
                <a:effectLst/>
                <a:latin typeface="Arial" panose="020B0604020202020204" pitchFamily="34" charset="0"/>
                <a:ea typeface="Times New Roman" panose="02020603050405020304" pitchFamily="18" charset="0"/>
              </a:rPr>
              <a:t> ICT and e-Learning:</a:t>
            </a:r>
            <a:endParaRPr lang="en-ZA" sz="1900" dirty="0">
              <a:effectLst/>
              <a:latin typeface="Times New Roman" panose="02020603050405020304" pitchFamily="18" charset="0"/>
              <a:ea typeface="Times New Roman" panose="02020603050405020304" pitchFamily="18" charset="0"/>
            </a:endParaRPr>
          </a:p>
          <a:p>
            <a:pPr lvl="1" algn="just">
              <a:buFont typeface="Courier New" panose="02070309020205020404" pitchFamily="49" charset="0"/>
              <a:buChar char="o"/>
            </a:pPr>
            <a:r>
              <a:rPr lang="en-GB" sz="1900" b="0" dirty="0">
                <a:effectLst/>
                <a:latin typeface="Arial" panose="020B0604020202020204" pitchFamily="34" charset="0"/>
                <a:ea typeface="Calibri" panose="020F0502020204030204" pitchFamily="34" charset="0"/>
              </a:rPr>
              <a:t>The Department will continue to create an enabling environment for the integration of ICT and e-learning in curriculum recovery programmes.</a:t>
            </a:r>
          </a:p>
          <a:p>
            <a:pPr lvl="1" algn="just">
              <a:buFont typeface="Courier New" panose="02070309020205020404" pitchFamily="49" charset="0"/>
              <a:buChar char="o"/>
            </a:pPr>
            <a:r>
              <a:rPr lang="en-US" sz="1900" b="0" dirty="0">
                <a:effectLst/>
                <a:latin typeface="Arial" panose="020B0604020202020204" pitchFamily="34" charset="0"/>
                <a:ea typeface="Times New Roman" panose="02020603050405020304" pitchFamily="18" charset="0"/>
              </a:rPr>
              <a:t>A total of 2 114 secondary school teachers will be provided with laptops over the 2023/24 financial year.</a:t>
            </a:r>
          </a:p>
          <a:p>
            <a:pPr lvl="1" algn="just">
              <a:buFont typeface="Courier New" panose="02070309020205020404" pitchFamily="49" charset="0"/>
              <a:buChar char="o"/>
            </a:pPr>
            <a:r>
              <a:rPr lang="en-US" sz="1900" b="0" dirty="0">
                <a:latin typeface="Arial" panose="020B0604020202020204" pitchFamily="34" charset="0"/>
                <a:ea typeface="Times New Roman" panose="02020603050405020304" pitchFamily="18" charset="0"/>
              </a:rPr>
              <a:t>M</a:t>
            </a:r>
            <a:r>
              <a:rPr lang="en-US" sz="1900" b="0" dirty="0">
                <a:effectLst/>
                <a:latin typeface="Arial" panose="020B0604020202020204" pitchFamily="34" charset="0"/>
                <a:ea typeface="Times New Roman" panose="02020603050405020304" pitchFamily="18" charset="0"/>
              </a:rPr>
              <a:t>obile teaching and learning solutions will be provided to 415 mobile classrooms. </a:t>
            </a:r>
          </a:p>
          <a:p>
            <a:pPr lvl="1" algn="just">
              <a:buFont typeface="Courier New" panose="02070309020205020404" pitchFamily="49" charset="0"/>
              <a:buChar char="o"/>
            </a:pPr>
            <a:r>
              <a:rPr lang="en-US" sz="1900" b="0" dirty="0">
                <a:effectLst/>
                <a:latin typeface="Arial" panose="020B0604020202020204" pitchFamily="34" charset="0"/>
                <a:ea typeface="Times New Roman" panose="02020603050405020304" pitchFamily="18" charset="0"/>
              </a:rPr>
              <a:t>1 000 </a:t>
            </a:r>
            <a:r>
              <a:rPr lang="en-ZA" sz="1900" b="0" dirty="0">
                <a:effectLst/>
                <a:latin typeface="Arial" panose="020B0604020202020204" pitchFamily="34" charset="0"/>
                <a:ea typeface="Times New Roman" panose="02020603050405020304" pitchFamily="18" charset="0"/>
              </a:rPr>
              <a:t>classrooms will be converted to smart e-learning classrooms that will have smartboards, digital labs, and full connectivity to further enhance teaching and learning. </a:t>
            </a:r>
          </a:p>
          <a:p>
            <a:pPr lvl="1" algn="just">
              <a:buFont typeface="Courier New" panose="02070309020205020404" pitchFamily="49" charset="0"/>
              <a:buChar char="o"/>
            </a:pPr>
            <a:r>
              <a:rPr lang="en-GB" sz="1900" b="0" dirty="0">
                <a:effectLst/>
                <a:latin typeface="Arial" panose="020B0604020202020204" pitchFamily="34" charset="0"/>
                <a:ea typeface="Times New Roman" panose="02020603050405020304" pitchFamily="18" charset="0"/>
              </a:rPr>
              <a:t>ICT specialists will be deployed to schools and Teacher Development Centres to enhance support and onsite training and support will be afforded to 602 ICT-implementing schools through a phased-in approach.</a:t>
            </a:r>
            <a:endParaRPr lang="en-ZA" sz="1900" b="0" dirty="0">
              <a:effectLst/>
              <a:latin typeface="Times New Roman" panose="02020603050405020304" pitchFamily="18" charset="0"/>
              <a:ea typeface="Times New Roman" panose="02020603050405020304" pitchFamily="18" charset="0"/>
            </a:endParaRPr>
          </a:p>
          <a:p>
            <a:pPr lvl="1" algn="just">
              <a:buFont typeface="Courier New" panose="02070309020205020404" pitchFamily="49" charset="0"/>
              <a:buChar char="o"/>
            </a:pPr>
            <a:r>
              <a:rPr lang="en-GB" sz="1900" b="0" dirty="0">
                <a:effectLst/>
                <a:latin typeface="Arial" panose="020B0604020202020204" pitchFamily="34" charset="0"/>
                <a:ea typeface="Times New Roman" panose="02020603050405020304" pitchFamily="18" charset="0"/>
              </a:rPr>
              <a:t>The Department will target female educators in IT-related training and upskilling to ensure that they are well-equipped to provide the necessary core support to learners.</a:t>
            </a:r>
            <a:endParaRPr lang="en-ZA" sz="1900" b="0" dirty="0">
              <a:effectLst/>
              <a:latin typeface="Times New Roman" panose="02020603050405020304" pitchFamily="18" charset="0"/>
              <a:ea typeface="Times New Roman" panose="02020603050405020304" pitchFamily="18" charset="0"/>
            </a:endParaRPr>
          </a:p>
          <a:p>
            <a:pPr algn="just"/>
            <a:endParaRPr lang="en-ZA" sz="1700" b="0" dirty="0">
              <a:effectLst/>
              <a:latin typeface="Times New Roman" panose="02020603050405020304" pitchFamily="18" charset="0"/>
              <a:ea typeface="Times New Roman" panose="02020603050405020304" pitchFamily="18" charset="0"/>
            </a:endParaRPr>
          </a:p>
          <a:p>
            <a:pPr algn="just"/>
            <a:endParaRPr lang="en-ZA" sz="1800" dirty="0">
              <a:effectLst/>
              <a:latin typeface="Times New Roman" panose="02020603050405020304" pitchFamily="18" charset="0"/>
              <a:ea typeface="Times New Roman" panose="02020603050405020304" pitchFamily="18" charset="0"/>
            </a:endParaRPr>
          </a:p>
          <a:p>
            <a:endParaRPr lang="en-ZA" dirty="0"/>
          </a:p>
        </p:txBody>
      </p:sp>
    </p:spTree>
    <p:extLst>
      <p:ext uri="{BB962C8B-B14F-4D97-AF65-F5344CB8AC3E}">
        <p14:creationId xmlns:p14="http://schemas.microsoft.com/office/powerpoint/2010/main" xmlns="" val="320366519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4E9E9D6-C509-4CF0-9608-8678A6596F66}"/>
              </a:ext>
            </a:extLst>
          </p:cNvPr>
          <p:cNvSpPr>
            <a:spLocks noGrp="1"/>
          </p:cNvSpPr>
          <p:nvPr>
            <p:ph type="title"/>
          </p:nvPr>
        </p:nvSpPr>
        <p:spPr/>
        <p:txBody>
          <a:bodyPr/>
          <a:lstStyle/>
          <a:p>
            <a:r>
              <a:rPr lang="en-ZA" sz="2400" b="0" dirty="0"/>
              <a:t>2023/24 PRIORITIES FOR PROGRAMME 2: PUBLIC ORDINARY SCHOOL</a:t>
            </a:r>
          </a:p>
        </p:txBody>
      </p:sp>
      <p:sp>
        <p:nvSpPr>
          <p:cNvPr id="3" name="Content Placeholder 2">
            <a:extLst>
              <a:ext uri="{FF2B5EF4-FFF2-40B4-BE49-F238E27FC236}">
                <a16:creationId xmlns:a16="http://schemas.microsoft.com/office/drawing/2014/main" xmlns="" id="{DA15E2B8-E095-40BD-BA0A-165D65100192}"/>
              </a:ext>
            </a:extLst>
          </p:cNvPr>
          <p:cNvSpPr>
            <a:spLocks noGrp="1"/>
          </p:cNvSpPr>
          <p:nvPr>
            <p:ph idx="1"/>
          </p:nvPr>
        </p:nvSpPr>
        <p:spPr>
          <a:xfrm>
            <a:off x="1334529" y="1567546"/>
            <a:ext cx="10585327" cy="5290453"/>
          </a:xfrm>
        </p:spPr>
        <p:txBody>
          <a:bodyPr>
            <a:normAutofit/>
          </a:bodyPr>
          <a:lstStyle/>
          <a:p>
            <a:pPr>
              <a:spcBef>
                <a:spcPts val="0"/>
              </a:spcBef>
            </a:pPr>
            <a:r>
              <a:rPr lang="en-GB" sz="1800" dirty="0"/>
              <a:t>Safe Schools and Social Cohesion:</a:t>
            </a:r>
          </a:p>
          <a:p>
            <a:pPr marL="0" indent="0">
              <a:spcBef>
                <a:spcPts val="0"/>
              </a:spcBef>
              <a:buNone/>
            </a:pPr>
            <a:endParaRPr lang="en-GB" sz="800" dirty="0"/>
          </a:p>
          <a:p>
            <a:pPr marL="628650" lvl="1" indent="-285750" algn="just">
              <a:spcBef>
                <a:spcPts val="0"/>
              </a:spcBef>
              <a:buFont typeface="Courier New" panose="02070309020205020404" pitchFamily="49" charset="0"/>
              <a:buChar char="o"/>
            </a:pPr>
            <a:r>
              <a:rPr lang="en-ZA" sz="1700" b="0" dirty="0">
                <a:cs typeface="Arial" panose="020B0604020202020204" pitchFamily="34" charset="0"/>
              </a:rPr>
              <a:t>The school safety programme will be targeting all Township schools (1700 schools).</a:t>
            </a:r>
          </a:p>
          <a:p>
            <a:pPr marL="628650" lvl="1" indent="-285750" algn="just">
              <a:spcBef>
                <a:spcPts val="0"/>
              </a:spcBef>
              <a:buFont typeface="Courier New" panose="02070309020205020404" pitchFamily="49" charset="0"/>
              <a:buChar char="o"/>
            </a:pPr>
            <a:r>
              <a:rPr lang="en-ZA" sz="1700" b="0" dirty="0">
                <a:cs typeface="Arial" panose="020B0604020202020204" pitchFamily="34" charset="0"/>
              </a:rPr>
              <a:t>The focus will be expanded to include high-risk schools in suburban areas as well. </a:t>
            </a:r>
          </a:p>
          <a:p>
            <a:pPr marL="628650" lvl="1" indent="-285750" algn="just">
              <a:buFont typeface="Courier New" panose="02070309020205020404" pitchFamily="49" charset="0"/>
              <a:buChar char="o"/>
            </a:pPr>
            <a:r>
              <a:rPr lang="en-ZA" sz="1700" b="0" dirty="0">
                <a:cs typeface="Arial" panose="020B0604020202020204" pitchFamily="34" charset="0"/>
              </a:rPr>
              <a:t>We will continue to work with MGSLG in profiling all high-risk schools for diagnostics and to identify interventions.</a:t>
            </a:r>
          </a:p>
          <a:p>
            <a:pPr marL="628650" lvl="1" indent="-285750" algn="just">
              <a:buFont typeface="Courier New" panose="02070309020205020404" pitchFamily="49" charset="0"/>
              <a:buChar char="o"/>
            </a:pPr>
            <a:r>
              <a:rPr lang="en-ZA" sz="1700" b="0" dirty="0">
                <a:cs typeface="Arial" panose="020B0604020202020204" pitchFamily="34" charset="0"/>
              </a:rPr>
              <a:t>All schools have been guided to establish safety committees as sub-committees of the SGBs. </a:t>
            </a:r>
          </a:p>
          <a:p>
            <a:pPr marL="628650" lvl="1" indent="-285750" algn="just">
              <a:buFont typeface="Courier New" panose="02070309020205020404" pitchFamily="49" charset="0"/>
              <a:buChar char="o"/>
            </a:pPr>
            <a:r>
              <a:rPr lang="en-ZA" sz="1700" b="0" dirty="0">
                <a:cs typeface="Arial" panose="020B0604020202020204" pitchFamily="34" charset="0"/>
              </a:rPr>
              <a:t>Through MGSLG we will capacitate safety committees to implement the National Schools Safety Framework.</a:t>
            </a:r>
            <a:endParaRPr lang="en-ZA" sz="1700" b="0" dirty="0"/>
          </a:p>
          <a:p>
            <a:pPr marL="628650" lvl="1" indent="-285750" algn="just">
              <a:buFont typeface="Courier New" panose="02070309020205020404" pitchFamily="49" charset="0"/>
              <a:buChar char="o"/>
            </a:pPr>
            <a:r>
              <a:rPr lang="en-ZA" sz="1700" b="0" dirty="0">
                <a:cs typeface="Arial" panose="020B0604020202020204" pitchFamily="34" charset="0"/>
              </a:rPr>
              <a:t>In some high-risk schools and ICT schools armed security is being provided as a rapid response.</a:t>
            </a:r>
          </a:p>
          <a:p>
            <a:pPr marL="628650" lvl="1" indent="-285750" algn="just">
              <a:buFont typeface="Courier New" panose="02070309020205020404" pitchFamily="49" charset="0"/>
              <a:buChar char="o"/>
            </a:pPr>
            <a:r>
              <a:rPr lang="en-ZA" sz="1700" b="0" dirty="0">
                <a:cs typeface="Arial" panose="020B0604020202020204" pitchFamily="34" charset="0"/>
              </a:rPr>
              <a:t>We are currently running a pilot project in 37 schools using CCTV cameras and a centralised control room to monitor activities in target schools.</a:t>
            </a:r>
          </a:p>
          <a:p>
            <a:pPr marL="628650" lvl="1" indent="-285750" algn="just">
              <a:buFont typeface="Courier New" panose="02070309020205020404" pitchFamily="49" charset="0"/>
              <a:buChar char="o"/>
            </a:pPr>
            <a:r>
              <a:rPr lang="en-ZA" sz="1700" b="0" dirty="0">
                <a:cs typeface="Arial" panose="020B0604020202020204" pitchFamily="34" charset="0"/>
              </a:rPr>
              <a:t>Together with SAPS we are working to strengthen the Adopt-a-Cop award-based policing to support schools across all communities.</a:t>
            </a:r>
          </a:p>
          <a:p>
            <a:pPr marL="628650" lvl="1" indent="-285750" algn="just">
              <a:buFont typeface="Courier New" panose="02070309020205020404" pitchFamily="49" charset="0"/>
              <a:buChar char="o"/>
            </a:pPr>
            <a:r>
              <a:rPr lang="en-ZA" sz="1700" b="0" dirty="0">
                <a:cs typeface="Arial" panose="020B0604020202020204" pitchFamily="34" charset="0"/>
              </a:rPr>
              <a:t>GDE and SAPS are also engaging with NGOs and the Bavarian police service with approaches to securing schools. This includes a local pilot in 2 schools in Gauteng.</a:t>
            </a:r>
          </a:p>
          <a:p>
            <a:pPr marL="628650" lvl="1" indent="-285750" algn="just">
              <a:lnSpc>
                <a:spcPct val="100000"/>
              </a:lnSpc>
              <a:spcBef>
                <a:spcPts val="0"/>
              </a:spcBef>
              <a:buFont typeface="Courier New" panose="02070309020205020404" pitchFamily="49" charset="0"/>
              <a:buChar char="o"/>
              <a:defRPr/>
            </a:pPr>
            <a:r>
              <a:rPr lang="en-ZA" sz="1700" b="0" kern="1200" dirty="0">
                <a:solidFill>
                  <a:schemeClr val="dk1"/>
                </a:solidFill>
                <a:effectLst/>
                <a:ea typeface="+mn-ea"/>
                <a:cs typeface="+mn-cs"/>
              </a:rPr>
              <a:t>The Safe Schools programme will integrate psycho-social and physical security in schools to specifically address the escalation of incidents of violence in schools and will be intensified during 2023/24 to </a:t>
            </a:r>
            <a:r>
              <a:rPr lang="en-US" sz="1700" b="0" kern="1200" dirty="0">
                <a:solidFill>
                  <a:schemeClr val="dk1"/>
                </a:solidFill>
                <a:effectLst/>
                <a:ea typeface="+mn-ea"/>
                <a:cs typeface="+mn-cs"/>
              </a:rPr>
              <a:t>include the training of occupational health and safety officers.</a:t>
            </a:r>
            <a:endParaRPr lang="en-ZA" sz="1700" b="0" dirty="0"/>
          </a:p>
          <a:p>
            <a:pPr marL="0" indent="0">
              <a:buNone/>
            </a:pPr>
            <a:endParaRPr lang="en-GB" sz="2000" dirty="0"/>
          </a:p>
          <a:p>
            <a:endParaRPr lang="en-ZA" dirty="0"/>
          </a:p>
        </p:txBody>
      </p:sp>
    </p:spTree>
    <p:extLst>
      <p:ext uri="{BB962C8B-B14F-4D97-AF65-F5344CB8AC3E}">
        <p14:creationId xmlns:p14="http://schemas.microsoft.com/office/powerpoint/2010/main" xmlns="" val="219890277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4E9E9D6-C509-4CF0-9608-8678A6596F66}"/>
              </a:ext>
            </a:extLst>
          </p:cNvPr>
          <p:cNvSpPr>
            <a:spLocks noGrp="1"/>
          </p:cNvSpPr>
          <p:nvPr>
            <p:ph type="title"/>
          </p:nvPr>
        </p:nvSpPr>
        <p:spPr>
          <a:xfrm>
            <a:off x="1334530" y="1087396"/>
            <a:ext cx="10585326" cy="414834"/>
          </a:xfrm>
        </p:spPr>
        <p:txBody>
          <a:bodyPr/>
          <a:lstStyle/>
          <a:p>
            <a:r>
              <a:rPr lang="en-ZA" sz="2400" b="0" dirty="0"/>
              <a:t>2023/24 PRIORITIES FOR PROGRAMME 2: PUBLIC ORDINARY SCHOOL</a:t>
            </a:r>
          </a:p>
        </p:txBody>
      </p:sp>
      <p:sp>
        <p:nvSpPr>
          <p:cNvPr id="3" name="Content Placeholder 2">
            <a:extLst>
              <a:ext uri="{FF2B5EF4-FFF2-40B4-BE49-F238E27FC236}">
                <a16:creationId xmlns:a16="http://schemas.microsoft.com/office/drawing/2014/main" xmlns="" id="{DA15E2B8-E095-40BD-BA0A-165D65100192}"/>
              </a:ext>
            </a:extLst>
          </p:cNvPr>
          <p:cNvSpPr>
            <a:spLocks noGrp="1"/>
          </p:cNvSpPr>
          <p:nvPr>
            <p:ph idx="1"/>
          </p:nvPr>
        </p:nvSpPr>
        <p:spPr>
          <a:xfrm>
            <a:off x="1335088" y="1566862"/>
            <a:ext cx="10585450" cy="5291137"/>
          </a:xfrm>
        </p:spPr>
        <p:txBody>
          <a:bodyPr>
            <a:noAutofit/>
          </a:bodyPr>
          <a:lstStyle/>
          <a:p>
            <a:pPr marL="0" algn="just">
              <a:lnSpc>
                <a:spcPct val="100000"/>
              </a:lnSpc>
              <a:spcBef>
                <a:spcPts val="0"/>
              </a:spcBef>
            </a:pPr>
            <a:r>
              <a:rPr lang="en-GB" sz="1400" dirty="0"/>
              <a:t>School Safety Continued.</a:t>
            </a:r>
          </a:p>
          <a:p>
            <a:pPr lvl="1" algn="just">
              <a:lnSpc>
                <a:spcPct val="100000"/>
              </a:lnSpc>
              <a:spcBef>
                <a:spcPts val="0"/>
              </a:spcBef>
              <a:buFont typeface="Courier New" panose="02070309020205020404" pitchFamily="49" charset="0"/>
              <a:buChar char="o"/>
            </a:pPr>
            <a:r>
              <a:rPr lang="en-GB" sz="1500" b="0" dirty="0"/>
              <a:t>The Department will continue to work with all internal and external stakeholders to ensure that schools are a safe haven for all learners, staff and parents.</a:t>
            </a:r>
          </a:p>
          <a:p>
            <a:pPr marL="742950" lvl="2" indent="-285750" algn="just">
              <a:lnSpc>
                <a:spcPct val="100000"/>
              </a:lnSpc>
              <a:spcBef>
                <a:spcPts val="0"/>
              </a:spcBef>
              <a:buFont typeface="Courier New" panose="02070309020205020404" pitchFamily="49" charset="0"/>
              <a:buChar char="o"/>
            </a:pPr>
            <a:r>
              <a:rPr lang="en-US" sz="1500" b="0" dirty="0"/>
              <a:t>Patrollers will be deployed at no-fee paying schools in partnership with the Department of Community Safety.</a:t>
            </a:r>
            <a:endParaRPr lang="en-GB" sz="1500" dirty="0"/>
          </a:p>
          <a:p>
            <a:pPr marL="742950" lvl="2" indent="-285750" algn="just">
              <a:lnSpc>
                <a:spcPct val="100000"/>
              </a:lnSpc>
              <a:spcBef>
                <a:spcPts val="0"/>
              </a:spcBef>
              <a:buFont typeface="Courier New" panose="02070309020205020404" pitchFamily="49" charset="0"/>
              <a:buChar char="o"/>
            </a:pPr>
            <a:r>
              <a:rPr lang="en-US" sz="1500" b="0" dirty="0"/>
              <a:t>All no-fee paying schools will continue the partnership with their local police stations.</a:t>
            </a:r>
          </a:p>
          <a:p>
            <a:pPr marL="742950" lvl="2" indent="-285750" algn="just">
              <a:lnSpc>
                <a:spcPct val="100000"/>
              </a:lnSpc>
              <a:spcBef>
                <a:spcPts val="0"/>
              </a:spcBef>
              <a:buFont typeface="Courier New" panose="02070309020205020404" pitchFamily="49" charset="0"/>
              <a:buChar char="o"/>
            </a:pPr>
            <a:r>
              <a:rPr lang="en-US" sz="1500" b="0" dirty="0"/>
              <a:t>Private security personnel will assist in protecting identified high-risk schools, teacher centers and 54 ICT schools. </a:t>
            </a:r>
          </a:p>
          <a:p>
            <a:pPr marL="742950" lvl="2" indent="-285750" algn="just">
              <a:lnSpc>
                <a:spcPct val="100000"/>
              </a:lnSpc>
              <a:spcBef>
                <a:spcPts val="0"/>
              </a:spcBef>
              <a:buFont typeface="Courier New" panose="02070309020205020404" pitchFamily="49" charset="0"/>
              <a:buChar char="o"/>
            </a:pPr>
            <a:r>
              <a:rPr lang="en-GB" sz="1500" b="0" dirty="0"/>
              <a:t>Youth Brigades will further assist in ensuring that safety standards at schools are upheld by providing necessary support and monitoring. </a:t>
            </a:r>
          </a:p>
          <a:p>
            <a:pPr marL="742950" lvl="2" indent="-285750" algn="just">
              <a:lnSpc>
                <a:spcPct val="100000"/>
              </a:lnSpc>
              <a:spcBef>
                <a:spcPts val="0"/>
              </a:spcBef>
              <a:buFont typeface="Courier New" panose="02070309020205020404" pitchFamily="49" charset="0"/>
              <a:buChar char="o"/>
            </a:pPr>
            <a:r>
              <a:rPr lang="en-GB" sz="1500" b="0" dirty="0"/>
              <a:t>Advocacy relating to safe schools will be undertaken through workshops and awareness campaigns focusing on the National School Safety Strategy Framework.</a:t>
            </a:r>
            <a:endParaRPr lang="en-ZA" sz="1500" dirty="0"/>
          </a:p>
          <a:p>
            <a:pPr marL="742950" lvl="2" indent="-285750" algn="just">
              <a:lnSpc>
                <a:spcPct val="100000"/>
              </a:lnSpc>
              <a:spcBef>
                <a:spcPts val="0"/>
              </a:spcBef>
              <a:buFont typeface="Courier New" panose="02070309020205020404" pitchFamily="49" charset="0"/>
              <a:buChar char="o"/>
            </a:pPr>
            <a:r>
              <a:rPr lang="en-ZA" sz="1500" b="0" dirty="0"/>
              <a:t>Initiatives will also aim to raise gender awareness amongst management through the provisioning of training on gender issues and the institutionalisation of GEYODI programmes. Educators will be trained to teach learners life skills, professionalism, gender sensitivity and 4IR skills. </a:t>
            </a:r>
          </a:p>
          <a:p>
            <a:pPr marL="742950" lvl="2" indent="-285750" algn="just">
              <a:lnSpc>
                <a:spcPct val="100000"/>
              </a:lnSpc>
              <a:spcBef>
                <a:spcPts val="0"/>
              </a:spcBef>
              <a:buFont typeface="Courier New" panose="02070309020205020404" pitchFamily="49" charset="0"/>
              <a:buChar char="o"/>
            </a:pPr>
            <a:r>
              <a:rPr lang="en-ZA" sz="1500" b="0" dirty="0"/>
              <a:t>GDE will collaborate with other sector Departments to ensure:</a:t>
            </a:r>
          </a:p>
          <a:p>
            <a:pPr marL="1428750" lvl="4" indent="-285750" algn="just">
              <a:lnSpc>
                <a:spcPct val="100000"/>
              </a:lnSpc>
              <a:spcBef>
                <a:spcPts val="0"/>
              </a:spcBef>
              <a:buFont typeface="Wingdings" panose="05000000000000000000" pitchFamily="2" charset="2"/>
              <a:buChar char="§"/>
            </a:pPr>
            <a:r>
              <a:rPr lang="en-ZA" sz="1500" dirty="0"/>
              <a:t>The implementation of the Psychosocial Support (PSS) Policy with DSD.</a:t>
            </a:r>
          </a:p>
          <a:p>
            <a:pPr marL="1428750" lvl="4" indent="-285750" algn="just">
              <a:lnSpc>
                <a:spcPct val="100000"/>
              </a:lnSpc>
              <a:spcBef>
                <a:spcPts val="0"/>
              </a:spcBef>
              <a:buFont typeface="Wingdings" panose="05000000000000000000" pitchFamily="2" charset="2"/>
              <a:buChar char="§"/>
            </a:pPr>
            <a:r>
              <a:rPr lang="en-ZA" sz="1500" dirty="0"/>
              <a:t>The implementation of the Inter-Sectoral Shelter Policy, and review of policy to be more inclusive of all vulnerable groups (including provision of shelters for LGBTIQA+ and men).</a:t>
            </a:r>
          </a:p>
          <a:p>
            <a:pPr marL="1428750" lvl="4" indent="-285750" algn="just">
              <a:lnSpc>
                <a:spcPct val="100000"/>
              </a:lnSpc>
              <a:spcBef>
                <a:spcPts val="0"/>
              </a:spcBef>
              <a:buFont typeface="Wingdings" panose="05000000000000000000" pitchFamily="2" charset="2"/>
              <a:buChar char="§"/>
            </a:pPr>
            <a:r>
              <a:rPr lang="en-ZA" sz="1500" dirty="0"/>
              <a:t>The shift in strategic focus to prevention of GBV, while still enhancing programmes that respond to cases of GBV.</a:t>
            </a:r>
          </a:p>
          <a:p>
            <a:pPr marL="514350" lvl="2" indent="-285750" algn="just">
              <a:lnSpc>
                <a:spcPct val="100000"/>
              </a:lnSpc>
              <a:spcBef>
                <a:spcPts val="0"/>
              </a:spcBef>
              <a:buFont typeface="Courier New" panose="02070309020205020404" pitchFamily="49" charset="0"/>
              <a:buChar char="o"/>
            </a:pPr>
            <a:r>
              <a:rPr lang="en-GB" sz="1500" b="0" dirty="0"/>
              <a:t>The Department, together with DSD aims to assist with the rehabilitation of children, who have been in conflict with the law, by providing a structured re-entry into the schooling system.</a:t>
            </a:r>
          </a:p>
          <a:p>
            <a:pPr marL="514350" lvl="2" indent="-285750" algn="just">
              <a:lnSpc>
                <a:spcPct val="100000"/>
              </a:lnSpc>
              <a:spcBef>
                <a:spcPts val="0"/>
              </a:spcBef>
              <a:buFont typeface="Courier New" panose="02070309020205020404" pitchFamily="49" charset="0"/>
              <a:buChar char="o"/>
            </a:pPr>
            <a:r>
              <a:rPr lang="en-GB" sz="1500" b="0" dirty="0"/>
              <a:t>Educational psychologists from the Directorate: ISS will conduct scholastic assessments to determine the learner’s readiness to be integrated into the education system and the necessary support required for such integration (SIAS).</a:t>
            </a:r>
            <a:endParaRPr lang="en-ZA" sz="1500" b="0" dirty="0"/>
          </a:p>
          <a:p>
            <a:pPr algn="just"/>
            <a:endParaRPr lang="en-GB" dirty="0"/>
          </a:p>
          <a:p>
            <a:pPr algn="just"/>
            <a:endParaRPr lang="en-ZA" dirty="0"/>
          </a:p>
        </p:txBody>
      </p:sp>
    </p:spTree>
    <p:extLst>
      <p:ext uri="{BB962C8B-B14F-4D97-AF65-F5344CB8AC3E}">
        <p14:creationId xmlns:p14="http://schemas.microsoft.com/office/powerpoint/2010/main" xmlns="" val="21917955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sz="2400" b="0" dirty="0"/>
              <a:t>2023/24 PRIORITIES FOR PROGRAMME 2: PUBLIC ORDINARY SCHOOL</a:t>
            </a:r>
            <a:endParaRPr lang="en-ZA" dirty="0"/>
          </a:p>
        </p:txBody>
      </p:sp>
      <p:sp>
        <p:nvSpPr>
          <p:cNvPr id="3" name="Content Placeholder 2"/>
          <p:cNvSpPr>
            <a:spLocks noGrp="1"/>
          </p:cNvSpPr>
          <p:nvPr>
            <p:ph idx="1"/>
          </p:nvPr>
        </p:nvSpPr>
        <p:spPr>
          <a:xfrm>
            <a:off x="1334529" y="1502230"/>
            <a:ext cx="10585327" cy="5241470"/>
          </a:xfrm>
        </p:spPr>
        <p:txBody>
          <a:bodyPr>
            <a:normAutofit fontScale="70000" lnSpcReduction="20000"/>
          </a:bodyPr>
          <a:lstStyle/>
          <a:p>
            <a:pPr marL="0" indent="0" algn="just">
              <a:lnSpc>
                <a:spcPct val="120000"/>
              </a:lnSpc>
              <a:spcBef>
                <a:spcPts val="0"/>
              </a:spcBef>
              <a:buNone/>
            </a:pPr>
            <a:r>
              <a:rPr lang="en-ZA" sz="2000" dirty="0"/>
              <a:t>Priority: Pro-poor interventions:</a:t>
            </a:r>
          </a:p>
          <a:p>
            <a:pPr marL="342900" lvl="1" algn="just">
              <a:lnSpc>
                <a:spcPct val="120000"/>
              </a:lnSpc>
              <a:spcBef>
                <a:spcPts val="0"/>
              </a:spcBef>
            </a:pPr>
            <a:r>
              <a:rPr lang="en-ZA" sz="2000" b="0" dirty="0"/>
              <a:t>The Department’s school nutrition programme aims to provide nutritious meals to 1 651 619 learners in all participating schools across all 5 Quintiles.</a:t>
            </a:r>
          </a:p>
          <a:p>
            <a:pPr marL="342900" lvl="1" algn="just">
              <a:lnSpc>
                <a:spcPct val="120000"/>
              </a:lnSpc>
              <a:spcBef>
                <a:spcPts val="0"/>
              </a:spcBef>
            </a:pPr>
            <a:r>
              <a:rPr lang="en-ZA" sz="2000" b="0" dirty="0"/>
              <a:t>The Department will continue to service 1 408 no-fee schools that account for 1 542 500 learners. The national threshold for no-fee schools has increased to R1 536 per learner. </a:t>
            </a:r>
          </a:p>
          <a:p>
            <a:pPr marL="342900" lvl="1" algn="just">
              <a:lnSpc>
                <a:spcPct val="120000"/>
              </a:lnSpc>
              <a:spcBef>
                <a:spcPts val="0"/>
              </a:spcBef>
            </a:pPr>
            <a:r>
              <a:rPr lang="en-ZA" sz="2000" b="0" dirty="0"/>
              <a:t>The Department estimates to provide learner transport to 210 000 learners over the 2023/24 FY.</a:t>
            </a:r>
          </a:p>
          <a:p>
            <a:pPr marL="114300" lvl="1" indent="0" algn="just">
              <a:lnSpc>
                <a:spcPct val="120000"/>
              </a:lnSpc>
              <a:spcBef>
                <a:spcPts val="0"/>
              </a:spcBef>
              <a:buNone/>
            </a:pPr>
            <a:endParaRPr lang="en-ZA" sz="2000" b="0" dirty="0"/>
          </a:p>
          <a:p>
            <a:pPr marL="0" indent="0" algn="just">
              <a:lnSpc>
                <a:spcPct val="120000"/>
              </a:lnSpc>
              <a:spcBef>
                <a:spcPts val="0"/>
              </a:spcBef>
              <a:buNone/>
            </a:pPr>
            <a:r>
              <a:rPr lang="en-ZA" sz="2000" dirty="0">
                <a:cs typeface="Arial" panose="020B0604020202020204" pitchFamily="34" charset="0"/>
              </a:rPr>
              <a:t>Priority: School Sports:</a:t>
            </a:r>
          </a:p>
          <a:p>
            <a:pPr marL="342900" lvl="1" algn="just">
              <a:lnSpc>
                <a:spcPct val="120000"/>
              </a:lnSpc>
              <a:spcBef>
                <a:spcPts val="0"/>
              </a:spcBef>
            </a:pPr>
            <a:r>
              <a:rPr lang="en-GB" sz="2000" b="0" dirty="0">
                <a:effectLst/>
                <a:ea typeface="Calibri" panose="020F0502020204030204" pitchFamily="34" charset="0"/>
              </a:rPr>
              <a:t>The </a:t>
            </a:r>
            <a:r>
              <a:rPr lang="en-US" sz="2000" b="0" dirty="0">
                <a:effectLst/>
                <a:ea typeface="Calibri" panose="020F0502020204030204" pitchFamily="34" charset="0"/>
              </a:rPr>
              <a:t>strengthening of school sports will continue through tournaments in Soccer, Rugby, Cricket, Netball and Athletics for non-fee-paying schools through the Wednesday sports </a:t>
            </a:r>
            <a:r>
              <a:rPr lang="en-US" sz="2000" b="0" dirty="0" err="1">
                <a:effectLst/>
                <a:ea typeface="Calibri" panose="020F0502020204030204" pitchFamily="34" charset="0"/>
              </a:rPr>
              <a:t>programme</a:t>
            </a:r>
            <a:r>
              <a:rPr lang="en-US" sz="2000" b="0" dirty="0">
                <a:effectLst/>
                <a:ea typeface="Calibri" panose="020F0502020204030204" pitchFamily="34" charset="0"/>
              </a:rPr>
              <a:t> initiative. </a:t>
            </a:r>
          </a:p>
          <a:p>
            <a:pPr marL="342900" lvl="1" algn="just">
              <a:lnSpc>
                <a:spcPct val="120000"/>
              </a:lnSpc>
              <a:spcBef>
                <a:spcPts val="0"/>
              </a:spcBef>
            </a:pPr>
            <a:r>
              <a:rPr lang="en-GB" sz="2000" b="0" dirty="0">
                <a:effectLst/>
                <a:ea typeface="Calibri" panose="020F0502020204030204" pitchFamily="34" charset="0"/>
              </a:rPr>
              <a:t>The Department has prioritised resources towards school sports programmes which cover multiple sporting disciplines for learners with special educational needs. </a:t>
            </a:r>
          </a:p>
          <a:p>
            <a:pPr marL="342900" lvl="1" algn="just">
              <a:lnSpc>
                <a:spcPct val="120000"/>
              </a:lnSpc>
              <a:spcBef>
                <a:spcPts val="0"/>
              </a:spcBef>
            </a:pPr>
            <a:r>
              <a:rPr lang="en-GB" sz="2000" b="0" dirty="0">
                <a:effectLst/>
                <a:ea typeface="Calibri" panose="020F0502020204030204" pitchFamily="34" charset="0"/>
              </a:rPr>
              <a:t>LSEN School sports will focus on multiple-discipline learners with special education needs and these sports comprise of athletics competitions, football and sporting programmes for the physically impaired, blind, deaf and intellectually impaired learners.</a:t>
            </a:r>
          </a:p>
          <a:p>
            <a:pPr marL="114300" lvl="1" indent="0" algn="just">
              <a:lnSpc>
                <a:spcPct val="120000"/>
              </a:lnSpc>
              <a:spcBef>
                <a:spcPts val="0"/>
              </a:spcBef>
              <a:buNone/>
            </a:pPr>
            <a:endParaRPr lang="en-GB" sz="2000" b="0" dirty="0">
              <a:effectLst/>
              <a:ea typeface="Calibri" panose="020F0502020204030204" pitchFamily="34" charset="0"/>
            </a:endParaRPr>
          </a:p>
          <a:p>
            <a:pPr marL="0" indent="0" algn="just">
              <a:lnSpc>
                <a:spcPct val="120000"/>
              </a:lnSpc>
              <a:spcBef>
                <a:spcPts val="0"/>
              </a:spcBef>
              <a:buNone/>
            </a:pPr>
            <a:r>
              <a:rPr lang="en-ZA" sz="2000" dirty="0">
                <a:cs typeface="Arial" panose="020B0604020202020204" pitchFamily="34" charset="0"/>
              </a:rPr>
              <a:t>Priority: School health: Anti-drug programmes, girl-child support and guidance programmes:</a:t>
            </a:r>
          </a:p>
          <a:p>
            <a:pPr marL="342900" lvl="1" algn="just">
              <a:lnSpc>
                <a:spcPct val="120000"/>
              </a:lnSpc>
              <a:spcBef>
                <a:spcPts val="0"/>
              </a:spcBef>
            </a:pPr>
            <a:r>
              <a:rPr lang="en-ZA" sz="2000" b="0" dirty="0">
                <a:cs typeface="Arial" panose="020B0604020202020204" pitchFamily="34" charset="0"/>
              </a:rPr>
              <a:t>The Department envisages to establish on-site health and psycho-social facilities at schools to provide health, education and social services to all children including learners with mental health or substance abuse issues.</a:t>
            </a:r>
          </a:p>
          <a:p>
            <a:pPr marL="342900" lvl="1" algn="just">
              <a:lnSpc>
                <a:spcPct val="120000"/>
              </a:lnSpc>
              <a:spcBef>
                <a:spcPts val="0"/>
              </a:spcBef>
            </a:pPr>
            <a:r>
              <a:rPr lang="en-ZA" sz="2000" b="0" dirty="0">
                <a:cs typeface="Arial" panose="020B0604020202020204" pitchFamily="34" charset="0"/>
              </a:rPr>
              <a:t>The Department in collaboration with the Department of Social Development DSD will continue to target orphaned and vulnerable girl children in quintiles 1, 2, and 3 schools and other priority schools to implement projects on School Health, Anti-Drug Programmes and Girl-Child Support and Guidance programmes.</a:t>
            </a:r>
          </a:p>
          <a:p>
            <a:pPr marL="342900" lvl="1" algn="just">
              <a:lnSpc>
                <a:spcPct val="120000"/>
              </a:lnSpc>
              <a:spcBef>
                <a:spcPts val="0"/>
              </a:spcBef>
            </a:pPr>
            <a:r>
              <a:rPr lang="en-ZA" sz="2000" b="0" dirty="0">
                <a:cs typeface="Arial" panose="020B0604020202020204" pitchFamily="34" charset="0"/>
              </a:rPr>
              <a:t>The programme will enable the learner to attain age-appropriate support for substance abuse, teenage pregnancy and girl/ boy child support. </a:t>
            </a:r>
          </a:p>
          <a:p>
            <a:pPr algn="just">
              <a:lnSpc>
                <a:spcPct val="100000"/>
              </a:lnSpc>
              <a:spcAft>
                <a:spcPts val="800"/>
              </a:spcAft>
            </a:pPr>
            <a:endParaRPr lang="en-ZA" sz="1600" b="0" dirty="0"/>
          </a:p>
        </p:txBody>
      </p:sp>
    </p:spTree>
    <p:extLst>
      <p:ext uri="{BB962C8B-B14F-4D97-AF65-F5344CB8AC3E}">
        <p14:creationId xmlns:p14="http://schemas.microsoft.com/office/powerpoint/2010/main" xmlns="" val="113077456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sz="2400" b="0" dirty="0"/>
              <a:t>2023/24 PRIORITIES FOR PROGRAMME 2: PUBLIC ORDINARY SCHOOL</a:t>
            </a:r>
            <a:endParaRPr lang="en-ZA" sz="2400" dirty="0"/>
          </a:p>
        </p:txBody>
      </p:sp>
      <p:sp>
        <p:nvSpPr>
          <p:cNvPr id="3" name="Content Placeholder 2"/>
          <p:cNvSpPr>
            <a:spLocks noGrp="1"/>
          </p:cNvSpPr>
          <p:nvPr>
            <p:ph idx="1"/>
          </p:nvPr>
        </p:nvSpPr>
        <p:spPr>
          <a:xfrm>
            <a:off x="1334529" y="1657350"/>
            <a:ext cx="10585327" cy="4905870"/>
          </a:xfrm>
        </p:spPr>
        <p:txBody>
          <a:bodyPr>
            <a:normAutofit/>
          </a:bodyPr>
          <a:lstStyle/>
          <a:p>
            <a:pPr marL="0" indent="0" algn="just">
              <a:lnSpc>
                <a:spcPct val="100000"/>
              </a:lnSpc>
              <a:spcBef>
                <a:spcPts val="0"/>
              </a:spcBef>
              <a:buNone/>
            </a:pPr>
            <a:r>
              <a:rPr lang="en-GB" sz="2000" dirty="0">
                <a:effectLst/>
                <a:latin typeface="Arial" panose="020B0604020202020204" pitchFamily="34" charset="0"/>
                <a:ea typeface="Calibri" panose="020F0502020204030204" pitchFamily="34" charset="0"/>
                <a:cs typeface="Times New Roman" panose="02020603050405020304" pitchFamily="18" charset="0"/>
              </a:rPr>
              <a:t>Priority: Rationalising under-subscribed schools:</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1" algn="just">
              <a:lnSpc>
                <a:spcPct val="100000"/>
              </a:lnSpc>
              <a:spcBef>
                <a:spcPts val="0"/>
              </a:spcBef>
            </a:pPr>
            <a:r>
              <a:rPr lang="en-ZA" sz="2000" b="0" dirty="0">
                <a:effectLst/>
                <a:latin typeface="Arial" panose="020B0604020202020204" pitchFamily="34" charset="0"/>
                <a:ea typeface="Arial" panose="020B0604020202020204" pitchFamily="34" charset="0"/>
              </a:rPr>
              <a:t>The Department will </a:t>
            </a:r>
            <a:r>
              <a:rPr lang="en-GB" sz="2000" b="0" dirty="0">
                <a:effectLst/>
                <a:latin typeface="Arial" panose="020B0604020202020204" pitchFamily="34" charset="0"/>
                <a:ea typeface="Arial" panose="020B0604020202020204" pitchFamily="34" charset="0"/>
              </a:rPr>
              <a:t>identify all small schools that are being underutilised and initiate a rationalisation process for all schools deemed unviable</a:t>
            </a:r>
            <a:r>
              <a:rPr lang="en-GB" sz="2000" b="0" dirty="0">
                <a:effectLst/>
                <a:latin typeface="Arial" panose="020B0604020202020204" pitchFamily="34" charset="0"/>
                <a:ea typeface="Calibri" panose="020F0502020204030204" pitchFamily="34" charset="0"/>
              </a:rPr>
              <a:t>.</a:t>
            </a:r>
          </a:p>
          <a:p>
            <a:pPr marL="800100" lvl="2" indent="0" algn="just">
              <a:lnSpc>
                <a:spcPct val="100000"/>
              </a:lnSpc>
              <a:spcBef>
                <a:spcPts val="600"/>
              </a:spcBef>
              <a:buNone/>
            </a:pPr>
            <a:endParaRPr lang="en-GB" b="0" dirty="0">
              <a:effectLst/>
              <a:latin typeface="Arial" panose="020B0604020202020204" pitchFamily="34" charset="0"/>
              <a:ea typeface="Calibri" panose="020F0502020204030204" pitchFamily="34" charset="0"/>
            </a:endParaRPr>
          </a:p>
          <a:p>
            <a:pPr marL="0" indent="0" algn="just">
              <a:lnSpc>
                <a:spcPct val="100000"/>
              </a:lnSpc>
              <a:spcBef>
                <a:spcPts val="0"/>
              </a:spcBef>
              <a:buNone/>
            </a:pPr>
            <a:r>
              <a:rPr lang="en-GB" sz="2000" dirty="0">
                <a:effectLst/>
                <a:latin typeface="Arial" panose="020B0604020202020204" pitchFamily="34" charset="0"/>
                <a:ea typeface="Times New Roman" panose="02020603050405020304" pitchFamily="18" charset="0"/>
                <a:cs typeface="Times New Roman" panose="02020603050405020304" pitchFamily="18" charset="0"/>
              </a:rPr>
              <a:t>Priority: Twinning and resource optimisation, small schools and normalisation of the grade structure of schools:</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1" algn="just">
              <a:lnSpc>
                <a:spcPct val="100000"/>
              </a:lnSpc>
              <a:spcBef>
                <a:spcPts val="0"/>
              </a:spcBef>
            </a:pPr>
            <a:r>
              <a:rPr lang="en-ZA" sz="2000" b="0" dirty="0">
                <a:latin typeface="Arial" panose="020B0604020202020204" pitchFamily="34" charset="0"/>
                <a:ea typeface="Calibri" panose="020F0502020204030204" pitchFamily="34" charset="0"/>
              </a:rPr>
              <a:t>T</a:t>
            </a:r>
            <a:r>
              <a:rPr lang="en-ZA" sz="2000" b="0" dirty="0">
                <a:effectLst/>
                <a:latin typeface="Arial" panose="020B0604020202020204" pitchFamily="34" charset="0"/>
                <a:ea typeface="Calibri" panose="020F0502020204030204" pitchFamily="34" charset="0"/>
              </a:rPr>
              <a:t>he Twinning Programme will continue to improve learner outcomes and foster social cohesion in nurturing holistic learner development by creating an environment for cultural exchange and the sharing of professional expertise and resources across suburban and township schools.</a:t>
            </a:r>
          </a:p>
          <a:p>
            <a:pPr marL="342900" lvl="1" algn="just">
              <a:lnSpc>
                <a:spcPct val="100000"/>
              </a:lnSpc>
              <a:spcBef>
                <a:spcPts val="0"/>
              </a:spcBef>
            </a:pPr>
            <a:r>
              <a:rPr lang="en-GB" sz="2000" b="0" dirty="0">
                <a:effectLst/>
                <a:latin typeface="Arial" panose="020B0604020202020204" pitchFamily="34" charset="0"/>
                <a:ea typeface="Arial" panose="020B0604020202020204" pitchFamily="34" charset="0"/>
              </a:rPr>
              <a:t>There are currently eleven pairs of twinned schools (</a:t>
            </a:r>
            <a:r>
              <a:rPr lang="en-GB" sz="2000" dirty="0">
                <a:latin typeface="Arial" panose="020B0604020202020204" pitchFamily="34" charset="0"/>
                <a:ea typeface="Arial" panose="020B0604020202020204" pitchFamily="34" charset="0"/>
              </a:rPr>
              <a:t>six primary schools and five secondary schools) in </a:t>
            </a:r>
            <a:r>
              <a:rPr lang="en-GB" sz="2000" b="0" dirty="0">
                <a:effectLst/>
                <a:latin typeface="Arial" panose="020B0604020202020204" pitchFamily="34" charset="0"/>
                <a:ea typeface="Arial" panose="020B0604020202020204" pitchFamily="34" charset="0"/>
              </a:rPr>
              <a:t>seven GDE districts. A further eight schools have been identified for Twinning in the 2023/24 financial year.</a:t>
            </a:r>
            <a:endParaRPr lang="en-ZA" sz="2000" b="0" dirty="0">
              <a:effectLst/>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xmlns="" val="190004697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sz="2400" b="0" dirty="0"/>
              <a:t>2023/24 PRIORITIES FOR PROGRAMME 2: PUBLIC ORDINARY SCHOOL</a:t>
            </a:r>
            <a:endParaRPr lang="en-ZA" sz="2400" dirty="0"/>
          </a:p>
        </p:txBody>
      </p:sp>
      <p:sp>
        <p:nvSpPr>
          <p:cNvPr id="3" name="Content Placeholder 2"/>
          <p:cNvSpPr>
            <a:spLocks noGrp="1"/>
          </p:cNvSpPr>
          <p:nvPr>
            <p:ph idx="1"/>
          </p:nvPr>
        </p:nvSpPr>
        <p:spPr>
          <a:xfrm>
            <a:off x="1334529" y="1619250"/>
            <a:ext cx="10585327" cy="5238750"/>
          </a:xfrm>
        </p:spPr>
        <p:txBody>
          <a:bodyPr>
            <a:normAutofit fontScale="25000" lnSpcReduction="20000"/>
          </a:bodyPr>
          <a:lstStyle/>
          <a:p>
            <a:pPr marL="0" indent="0" algn="just">
              <a:lnSpc>
                <a:spcPct val="107000"/>
              </a:lnSpc>
              <a:spcAft>
                <a:spcPts val="0"/>
              </a:spcAft>
              <a:buNone/>
            </a:pPr>
            <a:r>
              <a:rPr lang="en-GB" sz="7600" b="1" dirty="0">
                <a:latin typeface="Arial" panose="020B0604020202020204" pitchFamily="34" charset="0"/>
                <a:ea typeface="Arial" panose="020B0604020202020204" pitchFamily="34" charset="0"/>
                <a:cs typeface="Arial" panose="020B0604020202020204" pitchFamily="34" charset="0"/>
              </a:rPr>
              <a:t>Priority: Reposition principals and educator development and support Teacher Development:</a:t>
            </a:r>
            <a:endParaRPr lang="en-ZA" sz="7600" b="1"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GB" sz="7600" b="0" dirty="0">
                <a:effectLst/>
                <a:latin typeface="Arial" panose="020B0604020202020204" pitchFamily="34" charset="0"/>
                <a:ea typeface="Arial" panose="020B0604020202020204" pitchFamily="34" charset="0"/>
                <a:cs typeface="Times New Roman" panose="02020603050405020304" pitchFamily="18" charset="0"/>
              </a:rPr>
              <a:t>Educators will undergo more vigorous teacher development programmes, focusing on Mathematics, Science, Technology, English First Additional Language, African Languages, reading, the utilisation of ICTs to promote quality teaching and learning and new subjects related to the 4IR (Coding and Robotics). </a:t>
            </a:r>
            <a:endParaRPr lang="en-GB" sz="7600" b="1" dirty="0">
              <a:latin typeface="Arial" panose="020B0604020202020204" pitchFamily="34" charset="0"/>
              <a:ea typeface="Arial" panose="020B0604020202020204" pitchFamily="34" charset="0"/>
              <a:cs typeface="Arial" panose="020B0604020202020204" pitchFamily="34" charset="0"/>
            </a:endParaRPr>
          </a:p>
          <a:p>
            <a:pPr algn="just">
              <a:lnSpc>
                <a:spcPct val="120000"/>
              </a:lnSpc>
              <a:spcBef>
                <a:spcPts val="0"/>
              </a:spcBef>
            </a:pPr>
            <a:r>
              <a:rPr lang="en-GB" sz="7200" b="1" dirty="0">
                <a:latin typeface="Arial" panose="020B0604020202020204" pitchFamily="34" charset="0"/>
                <a:ea typeface="Arial" panose="020B0604020202020204" pitchFamily="34" charset="0"/>
                <a:cs typeface="Arial" panose="020B0604020202020204" pitchFamily="34" charset="0"/>
              </a:rPr>
              <a:t>Training and Development will consist of:</a:t>
            </a:r>
          </a:p>
          <a:p>
            <a:pPr lvl="1" indent="-346075" algn="just">
              <a:lnSpc>
                <a:spcPct val="120000"/>
              </a:lnSpc>
              <a:spcBef>
                <a:spcPts val="0"/>
              </a:spcBef>
              <a:buFont typeface="Courier New" panose="02070309020205020404" pitchFamily="49" charset="0"/>
              <a:buChar char="o"/>
            </a:pPr>
            <a:r>
              <a:rPr lang="en-GB" sz="7600" b="0" dirty="0">
                <a:latin typeface="Arial" panose="020B0604020202020204" pitchFamily="34" charset="0"/>
                <a:ea typeface="Arial" panose="020B0604020202020204" pitchFamily="34" charset="0"/>
                <a:cs typeface="Arial" panose="020B0604020202020204" pitchFamily="34" charset="0"/>
              </a:rPr>
              <a:t>Prioritising the preparation of women leaders for career progression, including training of female educators through an NQF Level 8 Leadership Programme for Women Leaders.</a:t>
            </a:r>
          </a:p>
          <a:p>
            <a:pPr lvl="1" indent="-346075" algn="just">
              <a:lnSpc>
                <a:spcPct val="120000"/>
              </a:lnSpc>
              <a:spcBef>
                <a:spcPts val="0"/>
              </a:spcBef>
              <a:buFont typeface="Courier New" panose="02070309020205020404" pitchFamily="49" charset="0"/>
              <a:buChar char="o"/>
            </a:pPr>
            <a:r>
              <a:rPr lang="en-GB" sz="7600" b="0" dirty="0">
                <a:latin typeface="Arial" panose="020B0604020202020204" pitchFamily="34" charset="0"/>
                <a:ea typeface="Arial" panose="020B0604020202020204" pitchFamily="34" charset="0"/>
                <a:cs typeface="Arial" panose="020B0604020202020204" pitchFamily="34" charset="0"/>
              </a:rPr>
              <a:t>Training of 150 educators from Schools of Specialisation in skills programmes. </a:t>
            </a:r>
          </a:p>
          <a:p>
            <a:pPr lvl="1" indent="-346075" algn="just">
              <a:lnSpc>
                <a:spcPct val="120000"/>
              </a:lnSpc>
              <a:spcBef>
                <a:spcPts val="0"/>
              </a:spcBef>
              <a:buFont typeface="Courier New" panose="02070309020205020404" pitchFamily="49" charset="0"/>
              <a:buChar char="o"/>
            </a:pPr>
            <a:r>
              <a:rPr lang="en-GB" sz="7600" b="0" dirty="0">
                <a:latin typeface="Arial" panose="020B0604020202020204" pitchFamily="34" charset="0"/>
                <a:ea typeface="Arial" panose="020B0604020202020204" pitchFamily="34" charset="0"/>
                <a:cs typeface="Arial" panose="020B0604020202020204" pitchFamily="34" charset="0"/>
              </a:rPr>
              <a:t>A new GDE online registration system for teacher training was piloted in 34 underperforming schools.</a:t>
            </a:r>
          </a:p>
          <a:p>
            <a:pPr lvl="1" indent="-346075" algn="just">
              <a:lnSpc>
                <a:spcPct val="120000"/>
              </a:lnSpc>
              <a:spcBef>
                <a:spcPts val="0"/>
              </a:spcBef>
              <a:buFont typeface="Courier New" panose="02070309020205020404" pitchFamily="49" charset="0"/>
              <a:buChar char="o"/>
            </a:pPr>
            <a:r>
              <a:rPr lang="en-GB" sz="7600" b="0" dirty="0">
                <a:latin typeface="Arial" panose="020B0604020202020204" pitchFamily="34" charset="0"/>
                <a:ea typeface="Arial" panose="020B0604020202020204" pitchFamily="34" charset="0"/>
                <a:cs typeface="Arial" panose="020B0604020202020204" pitchFamily="34" charset="0"/>
              </a:rPr>
              <a:t>The online moderation of School Based Assessment (SBA) will continue in three districts with the remaining twelve Districts to be included in 2023.</a:t>
            </a:r>
          </a:p>
          <a:p>
            <a:pPr lvl="1" indent="-346075" algn="just">
              <a:lnSpc>
                <a:spcPct val="120000"/>
              </a:lnSpc>
              <a:spcBef>
                <a:spcPts val="0"/>
              </a:spcBef>
              <a:buFont typeface="Courier New" panose="02070309020205020404" pitchFamily="49" charset="0"/>
              <a:buChar char="o"/>
            </a:pPr>
            <a:r>
              <a:rPr lang="en-GB" sz="7600" b="0" dirty="0">
                <a:latin typeface="Arial" panose="020B0604020202020204" pitchFamily="34" charset="0"/>
                <a:ea typeface="Arial" panose="020B0604020202020204" pitchFamily="34" charset="0"/>
                <a:cs typeface="Arial" panose="020B0604020202020204" pitchFamily="34" charset="0"/>
              </a:rPr>
              <a:t>600 bursaries will be awarded to educators in 2022, to complete full qualifications.</a:t>
            </a:r>
          </a:p>
          <a:p>
            <a:pPr lvl="1" indent="-346075" algn="just">
              <a:lnSpc>
                <a:spcPct val="120000"/>
              </a:lnSpc>
              <a:spcBef>
                <a:spcPts val="0"/>
              </a:spcBef>
              <a:buFont typeface="Courier New" panose="02070309020205020404" pitchFamily="49" charset="0"/>
              <a:buChar char="o"/>
            </a:pPr>
            <a:r>
              <a:rPr lang="en-GB" sz="7600" b="0" dirty="0">
                <a:latin typeface="Arial" panose="020B0604020202020204" pitchFamily="34" charset="0"/>
                <a:ea typeface="Arial" panose="020B0604020202020204" pitchFamily="34" charset="0"/>
                <a:cs typeface="Arial" panose="020B0604020202020204" pitchFamily="34" charset="0"/>
              </a:rPr>
              <a:t>Management and leadership Induction Programme for 150 school principals and deputies.</a:t>
            </a:r>
          </a:p>
          <a:p>
            <a:pPr lvl="1" indent="-346075" algn="just">
              <a:lnSpc>
                <a:spcPct val="120000"/>
              </a:lnSpc>
              <a:spcBef>
                <a:spcPts val="0"/>
              </a:spcBef>
              <a:buFont typeface="Courier New" panose="02070309020205020404" pitchFamily="49" charset="0"/>
              <a:buChar char="o"/>
            </a:pPr>
            <a:r>
              <a:rPr lang="en-GB" sz="7600" b="0" dirty="0">
                <a:latin typeface="Arial" panose="020B0604020202020204" pitchFamily="34" charset="0"/>
                <a:ea typeface="Arial" panose="020B0604020202020204" pitchFamily="34" charset="0"/>
                <a:cs typeface="Arial" panose="020B0604020202020204" pitchFamily="34" charset="0"/>
              </a:rPr>
              <a:t>Induction of 250 newly appointed educators in the GET and FET phases.</a:t>
            </a:r>
          </a:p>
          <a:p>
            <a:pPr lvl="1" indent="-346075" algn="just">
              <a:lnSpc>
                <a:spcPct val="120000"/>
              </a:lnSpc>
              <a:spcBef>
                <a:spcPts val="0"/>
              </a:spcBef>
              <a:buFont typeface="Courier New" panose="02070309020205020404" pitchFamily="49" charset="0"/>
              <a:buChar char="o"/>
            </a:pPr>
            <a:r>
              <a:rPr lang="en-GB" sz="7600" b="0" dirty="0">
                <a:latin typeface="Arial" panose="020B0604020202020204" pitchFamily="34" charset="0"/>
                <a:ea typeface="Arial" panose="020B0604020202020204" pitchFamily="34" charset="0"/>
                <a:cs typeface="Arial" panose="020B0604020202020204" pitchFamily="34" charset="0"/>
              </a:rPr>
              <a:t>Training of 400 curriculum development facilitators.</a:t>
            </a:r>
            <a:endParaRPr lang="en-GB" sz="7600" b="0" dirty="0">
              <a:latin typeface="Arial" panose="020B0604020202020204" pitchFamily="34" charset="0"/>
              <a:ea typeface="Arial" panose="020B0604020202020204" pitchFamily="34" charset="0"/>
            </a:endParaRPr>
          </a:p>
          <a:p>
            <a:pPr marL="0" indent="0" algn="just">
              <a:buNone/>
            </a:pPr>
            <a:endParaRPr lang="en-GB" sz="5100" b="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29860810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4530" y="1087396"/>
            <a:ext cx="10585326" cy="414834"/>
          </a:xfrm>
        </p:spPr>
        <p:txBody>
          <a:bodyPr/>
          <a:lstStyle/>
          <a:p>
            <a:r>
              <a:rPr lang="en-ZA" sz="1800" b="0" dirty="0"/>
              <a:t>PROGRAMME 2: PUBLIC ORDINARY SCHOOL EDUCATION - RESOURCE CONSIDERATION</a:t>
            </a:r>
          </a:p>
        </p:txBody>
      </p:sp>
      <p:graphicFrame>
        <p:nvGraphicFramePr>
          <p:cNvPr id="5" name="Object 4">
            <a:extLst>
              <a:ext uri="{FF2B5EF4-FFF2-40B4-BE49-F238E27FC236}">
                <a16:creationId xmlns:a16="http://schemas.microsoft.com/office/drawing/2014/main" xmlns="" id="{BF5660B2-E86A-488A-B16F-8C877F092DEB}"/>
              </a:ext>
            </a:extLst>
          </p:cNvPr>
          <p:cNvGraphicFramePr>
            <a:graphicFrameLocks noChangeAspect="1"/>
          </p:cNvGraphicFramePr>
          <p:nvPr>
            <p:extLst>
              <p:ext uri="{D42A27DB-BD31-4B8C-83A1-F6EECF244321}">
                <p14:modId xmlns:p14="http://schemas.microsoft.com/office/powerpoint/2010/main" xmlns="" val="2666753250"/>
              </p:ext>
            </p:extLst>
          </p:nvPr>
        </p:nvGraphicFramePr>
        <p:xfrm>
          <a:off x="1334530" y="1628776"/>
          <a:ext cx="10585326" cy="5133974"/>
        </p:xfrm>
        <a:graphic>
          <a:graphicData uri="http://schemas.openxmlformats.org/presentationml/2006/ole">
            <p:oleObj spid="_x0000_s2050" name="Worksheet" r:id="rId3" imgW="9128689" imgH="3299515" progId="Excel.Sheet.12">
              <p:embed/>
            </p:oleObj>
          </a:graphicData>
        </a:graphic>
      </p:graphicFrame>
    </p:spTree>
    <p:extLst>
      <p:ext uri="{BB962C8B-B14F-4D97-AF65-F5344CB8AC3E}">
        <p14:creationId xmlns:p14="http://schemas.microsoft.com/office/powerpoint/2010/main" xmlns="" val="398724179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000" b="0" dirty="0">
                <a:solidFill>
                  <a:prstClr val="white"/>
                </a:solidFill>
              </a:rPr>
              <a:t>PROGRAMME 2: PUBLIC ORDINARY SCHOOL EDUCATION – OUTPUT INDICATORS</a:t>
            </a:r>
            <a:endParaRPr lang="en-ZA" sz="2000" b="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3384307731"/>
              </p:ext>
            </p:extLst>
          </p:nvPr>
        </p:nvGraphicFramePr>
        <p:xfrm>
          <a:off x="1334529" y="1647043"/>
          <a:ext cx="10585326" cy="4403090"/>
        </p:xfrm>
        <a:graphic>
          <a:graphicData uri="http://schemas.openxmlformats.org/drawingml/2006/table">
            <a:tbl>
              <a:tblPr/>
              <a:tblGrid>
                <a:gridCol w="2986109">
                  <a:extLst>
                    <a:ext uri="{9D8B030D-6E8A-4147-A177-3AD203B41FA5}">
                      <a16:colId xmlns:a16="http://schemas.microsoft.com/office/drawing/2014/main" xmlns="" val="20000"/>
                    </a:ext>
                  </a:extLst>
                </a:gridCol>
                <a:gridCol w="3326859">
                  <a:extLst>
                    <a:ext uri="{9D8B030D-6E8A-4147-A177-3AD203B41FA5}">
                      <a16:colId xmlns:a16="http://schemas.microsoft.com/office/drawing/2014/main" xmlns="" val="20001"/>
                    </a:ext>
                  </a:extLst>
                </a:gridCol>
                <a:gridCol w="1249772">
                  <a:extLst>
                    <a:ext uri="{9D8B030D-6E8A-4147-A177-3AD203B41FA5}">
                      <a16:colId xmlns:a16="http://schemas.microsoft.com/office/drawing/2014/main" xmlns="" val="20002"/>
                    </a:ext>
                  </a:extLst>
                </a:gridCol>
                <a:gridCol w="985736">
                  <a:extLst>
                    <a:ext uri="{9D8B030D-6E8A-4147-A177-3AD203B41FA5}">
                      <a16:colId xmlns:a16="http://schemas.microsoft.com/office/drawing/2014/main" xmlns="" val="20003"/>
                    </a:ext>
                  </a:extLst>
                </a:gridCol>
                <a:gridCol w="1091350">
                  <a:extLst>
                    <a:ext uri="{9D8B030D-6E8A-4147-A177-3AD203B41FA5}">
                      <a16:colId xmlns:a16="http://schemas.microsoft.com/office/drawing/2014/main" xmlns="" val="20004"/>
                    </a:ext>
                  </a:extLst>
                </a:gridCol>
                <a:gridCol w="945500">
                  <a:extLst>
                    <a:ext uri="{9D8B030D-6E8A-4147-A177-3AD203B41FA5}">
                      <a16:colId xmlns:a16="http://schemas.microsoft.com/office/drawing/2014/main" xmlns="" val="20005"/>
                    </a:ext>
                  </a:extLst>
                </a:gridCol>
              </a:tblGrid>
              <a:tr h="304800">
                <a:tc rowSpan="2">
                  <a:txBody>
                    <a:bodyPr/>
                    <a:lstStyle/>
                    <a:p>
                      <a:pPr algn="ctr" fontAlgn="ctr"/>
                      <a:r>
                        <a:rPr lang="en-ZA" sz="1600" b="1" i="0" u="none" strike="noStrike" dirty="0">
                          <a:solidFill>
                            <a:srgbClr val="000000"/>
                          </a:solidFill>
                          <a:effectLst/>
                          <a:latin typeface="Arial" panose="020B0604020202020204" pitchFamily="34" charset="0"/>
                        </a:rPr>
                        <a:t>Outputs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rowSpan="2">
                  <a:txBody>
                    <a:bodyPr/>
                    <a:lstStyle/>
                    <a:p>
                      <a:pPr algn="ctr" fontAlgn="ctr"/>
                      <a:r>
                        <a:rPr lang="en-ZA" sz="1600" b="1" i="0" u="none" strike="noStrike" dirty="0">
                          <a:solidFill>
                            <a:srgbClr val="000000"/>
                          </a:solidFill>
                          <a:effectLst/>
                          <a:latin typeface="Arial" panose="020B0604020202020204" pitchFamily="34" charset="0"/>
                        </a:rPr>
                        <a:t>Output Indicators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ZA" sz="1400" b="1" i="0" u="none" strike="noStrike" dirty="0">
                          <a:solidFill>
                            <a:srgbClr val="000000"/>
                          </a:solidFill>
                          <a:effectLst/>
                          <a:latin typeface="Arial" panose="020B0604020202020204" pitchFamily="34" charset="0"/>
                        </a:rPr>
                        <a:t>Estimated Performance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gridSpan="3">
                  <a:txBody>
                    <a:bodyPr/>
                    <a:lstStyle/>
                    <a:p>
                      <a:pPr algn="ctr" fontAlgn="ctr"/>
                      <a:r>
                        <a:rPr lang="en-ZA" sz="1600" b="1" i="0" u="none" strike="noStrike" dirty="0">
                          <a:solidFill>
                            <a:srgbClr val="000000"/>
                          </a:solidFill>
                          <a:effectLst/>
                          <a:latin typeface="Arial" panose="020B0604020202020204" pitchFamily="34" charset="0"/>
                        </a:rPr>
                        <a:t>MTEF Period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1"/>
                  </a:ext>
                </a:extLst>
              </a:tr>
              <a:tr h="190500">
                <a:tc vMerge="1">
                  <a:txBody>
                    <a:bodyPr/>
                    <a:lstStyle/>
                    <a:p>
                      <a:endParaRPr lang="en-ZA"/>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vMerge="1">
                  <a:txBody>
                    <a:bodyPr/>
                    <a:lstStyle/>
                    <a:p>
                      <a:endParaRPr lang="en-ZA"/>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ZA" sz="1600" b="1" i="0" u="none" strike="noStrike" dirty="0">
                          <a:solidFill>
                            <a:srgbClr val="000000"/>
                          </a:solidFill>
                          <a:effectLst/>
                          <a:latin typeface="Arial" panose="020B0604020202020204" pitchFamily="34" charset="0"/>
                        </a:rPr>
                        <a:t>2022/23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US" sz="1600" b="1" i="0" u="none" strike="noStrike" kern="1200" dirty="0">
                          <a:solidFill>
                            <a:srgbClr val="000000"/>
                          </a:solidFill>
                          <a:effectLst/>
                          <a:latin typeface="Arial" panose="020B0604020202020204" pitchFamily="34" charset="0"/>
                          <a:ea typeface="+mn-ea"/>
                          <a:cs typeface="+mn-cs"/>
                        </a:rPr>
                        <a:t>2023/24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US" sz="1600" b="1" i="0" u="none" strike="noStrike" kern="1200" dirty="0">
                          <a:solidFill>
                            <a:srgbClr val="000000"/>
                          </a:solidFill>
                          <a:effectLst/>
                          <a:latin typeface="Arial" panose="020B0604020202020204" pitchFamily="34" charset="0"/>
                          <a:ea typeface="+mn-ea"/>
                          <a:cs typeface="+mn-cs"/>
                        </a:rPr>
                        <a:t>2024/25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US" sz="1600" b="1" i="0" u="none" strike="noStrike" kern="1200" dirty="0">
                          <a:solidFill>
                            <a:srgbClr val="000000"/>
                          </a:solidFill>
                          <a:effectLst/>
                          <a:latin typeface="Arial" panose="020B0604020202020204" pitchFamily="34" charset="0"/>
                          <a:ea typeface="+mn-ea"/>
                          <a:cs typeface="+mn-cs"/>
                        </a:rPr>
                        <a:t>2025/26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xmlns="" val="10002"/>
                  </a:ext>
                </a:extLst>
              </a:tr>
              <a:tr h="457200">
                <a:tc>
                  <a:txBody>
                    <a:bodyPr/>
                    <a:lstStyle/>
                    <a:p>
                      <a:pPr algn="l" fontAlgn="t"/>
                      <a:r>
                        <a:rPr lang="en-GB" sz="1300" b="0" i="0" u="none" strike="noStrike" dirty="0">
                          <a:solidFill>
                            <a:schemeClr val="tx1"/>
                          </a:solidFill>
                          <a:effectLst/>
                          <a:latin typeface="Arial" panose="020B0604020202020204" pitchFamily="34" charset="0"/>
                          <a:cs typeface="Arial" panose="020B0604020202020204" pitchFamily="34" charset="0"/>
                        </a:rPr>
                        <a:t>Multi-media resources provided to school and learners.</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1300" b="0" i="0" u="none" strike="noStrike" dirty="0">
                          <a:solidFill>
                            <a:schemeClr val="tx1"/>
                          </a:solidFill>
                          <a:effectLst/>
                          <a:latin typeface="Arial" panose="020B0604020202020204" pitchFamily="34" charset="0"/>
                          <a:cs typeface="Arial" panose="020B0604020202020204" pitchFamily="34" charset="0"/>
                        </a:rPr>
                        <a:t>SOI 201: Number of schools provided with multi-media resources.</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chemeClr val="tx1"/>
                          </a:solidFill>
                          <a:effectLst/>
                          <a:latin typeface="Arial" panose="020B0604020202020204" pitchFamily="34" charset="0"/>
                          <a:cs typeface="Arial" panose="020B0604020202020204" pitchFamily="34" charset="0"/>
                        </a:rPr>
                        <a:t>150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chemeClr val="tx1"/>
                          </a:solidFill>
                          <a:effectLst/>
                          <a:latin typeface="Arial" panose="020B0604020202020204" pitchFamily="34" charset="0"/>
                          <a:cs typeface="Arial" panose="020B0604020202020204" pitchFamily="34" charset="0"/>
                        </a:rPr>
                        <a:t> 260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chemeClr val="tx1"/>
                          </a:solidFill>
                          <a:effectLst/>
                          <a:latin typeface="Arial" panose="020B0604020202020204" pitchFamily="34" charset="0"/>
                          <a:cs typeface="Arial" panose="020B0604020202020204" pitchFamily="34" charset="0"/>
                        </a:rPr>
                        <a:t>280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chemeClr val="tx1"/>
                          </a:solidFill>
                          <a:effectLst/>
                          <a:latin typeface="Arial" panose="020B0604020202020204" pitchFamily="34" charset="0"/>
                          <a:cs typeface="Arial" panose="020B0604020202020204" pitchFamily="34" charset="0"/>
                        </a:rPr>
                        <a:t>280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457200">
                <a:tc>
                  <a:txBody>
                    <a:bodyPr/>
                    <a:lstStyle/>
                    <a:p>
                      <a:pPr algn="l" fontAlgn="t"/>
                      <a:r>
                        <a:rPr lang="en-GB" sz="1300" b="0" i="0" u="none" strike="noStrike" dirty="0">
                          <a:solidFill>
                            <a:schemeClr val="tx1"/>
                          </a:solidFill>
                          <a:effectLst/>
                          <a:latin typeface="Arial" panose="020B0604020202020204" pitchFamily="34" charset="0"/>
                          <a:cs typeface="Arial" panose="020B0604020202020204" pitchFamily="34" charset="0"/>
                        </a:rPr>
                        <a:t>Learners in no fee public ordinary schools in line with the National Norms and Standards for school funding.</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1300" b="0" i="0" u="none" strike="noStrike" dirty="0">
                          <a:solidFill>
                            <a:schemeClr val="tx1"/>
                          </a:solidFill>
                          <a:effectLst/>
                          <a:latin typeface="Arial" panose="020B0604020202020204" pitchFamily="34" charset="0"/>
                          <a:cs typeface="Arial" panose="020B0604020202020204" pitchFamily="34" charset="0"/>
                        </a:rPr>
                        <a:t>SOI 202: Number of learners in no fee public ordinary schools in line with the National Norms and Standards for School Funding.</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14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1 541 409</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14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1 542 500</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14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1 543 000</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1 543 000</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457200">
                <a:tc>
                  <a:txBody>
                    <a:bodyPr/>
                    <a:lstStyle/>
                    <a:p>
                      <a:pPr algn="l" fontAlgn="t"/>
                      <a:r>
                        <a:rPr lang="en-US" sz="1300" b="0" i="0" u="none" strike="noStrike" dirty="0" err="1">
                          <a:solidFill>
                            <a:schemeClr val="tx1"/>
                          </a:solidFill>
                          <a:effectLst/>
                          <a:latin typeface="Arial" panose="020B0604020202020204" pitchFamily="34" charset="0"/>
                          <a:cs typeface="Arial" panose="020B0604020202020204" pitchFamily="34" charset="0"/>
                        </a:rPr>
                        <a:t>Funza</a:t>
                      </a:r>
                      <a:r>
                        <a:rPr lang="en-US" sz="1300" b="0" i="0" u="none" strike="noStrike" dirty="0">
                          <a:solidFill>
                            <a:schemeClr val="tx1"/>
                          </a:solidFill>
                          <a:effectLst/>
                          <a:latin typeface="Arial" panose="020B0604020202020204" pitchFamily="34" charset="0"/>
                          <a:cs typeface="Arial" panose="020B0604020202020204" pitchFamily="34" charset="0"/>
                        </a:rPr>
                        <a:t> </a:t>
                      </a:r>
                      <a:r>
                        <a:rPr lang="en-US" sz="1300" b="0" i="0" u="none" strike="noStrike" dirty="0" err="1">
                          <a:solidFill>
                            <a:schemeClr val="tx1"/>
                          </a:solidFill>
                          <a:effectLst/>
                          <a:latin typeface="Arial" panose="020B0604020202020204" pitchFamily="34" charset="0"/>
                          <a:cs typeface="Arial" panose="020B0604020202020204" pitchFamily="34" charset="0"/>
                        </a:rPr>
                        <a:t>Lushaka</a:t>
                      </a:r>
                      <a:r>
                        <a:rPr lang="en-US" sz="1300" b="0" i="0" u="none" strike="noStrike" dirty="0">
                          <a:solidFill>
                            <a:schemeClr val="tx1"/>
                          </a:solidFill>
                          <a:effectLst/>
                          <a:latin typeface="Arial" panose="020B0604020202020204" pitchFamily="34" charset="0"/>
                          <a:cs typeface="Arial" panose="020B0604020202020204" pitchFamily="34" charset="0"/>
                        </a:rPr>
                        <a:t> graduates placed.</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1300" b="0" i="0" u="none" strike="noStrike" dirty="0">
                          <a:solidFill>
                            <a:schemeClr val="tx1"/>
                          </a:solidFill>
                          <a:effectLst/>
                          <a:latin typeface="Arial" panose="020B0604020202020204" pitchFamily="34" charset="0"/>
                          <a:cs typeface="Arial" panose="020B0604020202020204" pitchFamily="34" charset="0"/>
                        </a:rPr>
                        <a:t>SOI 203: Percentage of </a:t>
                      </a:r>
                      <a:r>
                        <a:rPr lang="en-GB" sz="1300" b="0" i="0" u="none" strike="noStrike" dirty="0" err="1">
                          <a:solidFill>
                            <a:schemeClr val="tx1"/>
                          </a:solidFill>
                          <a:effectLst/>
                          <a:latin typeface="Arial" panose="020B0604020202020204" pitchFamily="34" charset="0"/>
                          <a:cs typeface="Arial" panose="020B0604020202020204" pitchFamily="34" charset="0"/>
                        </a:rPr>
                        <a:t>Funza</a:t>
                      </a:r>
                      <a:r>
                        <a:rPr lang="en-GB" sz="1300" b="0" i="0" u="none" strike="noStrike" dirty="0">
                          <a:solidFill>
                            <a:schemeClr val="tx1"/>
                          </a:solidFill>
                          <a:effectLst/>
                          <a:latin typeface="Arial" panose="020B0604020202020204" pitchFamily="34" charset="0"/>
                          <a:cs typeface="Arial" panose="020B0604020202020204" pitchFamily="34" charset="0"/>
                        </a:rPr>
                        <a:t> </a:t>
                      </a:r>
                      <a:r>
                        <a:rPr lang="en-GB" sz="1300" b="0" i="0" u="none" strike="noStrike" dirty="0" err="1">
                          <a:solidFill>
                            <a:schemeClr val="tx1"/>
                          </a:solidFill>
                          <a:effectLst/>
                          <a:latin typeface="Arial" panose="020B0604020202020204" pitchFamily="34" charset="0"/>
                          <a:cs typeface="Arial" panose="020B0604020202020204" pitchFamily="34" charset="0"/>
                        </a:rPr>
                        <a:t>Lushaka</a:t>
                      </a:r>
                      <a:r>
                        <a:rPr lang="en-GB" sz="1300" b="0" i="0" u="none" strike="noStrike" dirty="0">
                          <a:solidFill>
                            <a:schemeClr val="tx1"/>
                          </a:solidFill>
                          <a:effectLst/>
                          <a:latin typeface="Arial" panose="020B0604020202020204" pitchFamily="34" charset="0"/>
                          <a:cs typeface="Arial" panose="020B0604020202020204" pitchFamily="34" charset="0"/>
                        </a:rPr>
                        <a:t> bursary holders placed in schools within six months upon completion of studies or upon confirmation that the bursar has completed studies.</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chemeClr val="tx1"/>
                          </a:solidFill>
                          <a:effectLst/>
                          <a:latin typeface="Arial" panose="020B0604020202020204" pitchFamily="34" charset="0"/>
                          <a:cs typeface="Arial" panose="020B0604020202020204" pitchFamily="34" charset="0"/>
                        </a:rPr>
                        <a:t>49.05%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chemeClr val="tx1"/>
                          </a:solidFill>
                          <a:effectLst/>
                          <a:latin typeface="Arial" panose="020B0604020202020204" pitchFamily="34" charset="0"/>
                          <a:cs typeface="Arial" panose="020B0604020202020204" pitchFamily="34" charset="0"/>
                        </a:rPr>
                        <a:t>50.0%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chemeClr val="tx1"/>
                          </a:solidFill>
                          <a:effectLst/>
                          <a:latin typeface="Arial" panose="020B0604020202020204" pitchFamily="34" charset="0"/>
                          <a:cs typeface="Arial" panose="020B0604020202020204" pitchFamily="34" charset="0"/>
                        </a:rPr>
                        <a:t>50.0%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chemeClr val="tx1"/>
                          </a:solidFill>
                          <a:effectLst/>
                          <a:latin typeface="Arial" panose="020B0604020202020204" pitchFamily="34" charset="0"/>
                          <a:cs typeface="Arial" panose="020B0604020202020204" pitchFamily="34" charset="0"/>
                        </a:rPr>
                        <a:t>50.0%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457200">
                <a:tc>
                  <a:txBody>
                    <a:bodyPr/>
                    <a:lstStyle/>
                    <a:p>
                      <a:pPr algn="l" fontAlgn="t"/>
                      <a:r>
                        <a:rPr lang="en-GB" sz="1300" b="0" i="0" u="none" strike="noStrike" dirty="0">
                          <a:solidFill>
                            <a:schemeClr val="tx1"/>
                          </a:solidFill>
                          <a:effectLst/>
                          <a:latin typeface="Arial" panose="020B0604020202020204" pitchFamily="34" charset="0"/>
                          <a:cs typeface="Arial" panose="020B0604020202020204" pitchFamily="34" charset="0"/>
                        </a:rPr>
                        <a:t>Learners in schools that are funded at a minimum level.</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1300" b="0" i="0" u="none" strike="noStrike" dirty="0">
                          <a:solidFill>
                            <a:schemeClr val="tx1"/>
                          </a:solidFill>
                          <a:effectLst/>
                          <a:latin typeface="Arial" panose="020B0604020202020204" pitchFamily="34" charset="0"/>
                          <a:cs typeface="Arial" panose="020B0604020202020204" pitchFamily="34" charset="0"/>
                        </a:rPr>
                        <a:t>SOI 204: Percentage of learners in schools that are funded at a minimum level.</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chemeClr val="tx1"/>
                          </a:solidFill>
                          <a:effectLst/>
                          <a:latin typeface="Arial" panose="020B0604020202020204" pitchFamily="34" charset="0"/>
                          <a:cs typeface="Arial" panose="020B0604020202020204" pitchFamily="34" charset="0"/>
                        </a:rPr>
                        <a:t>100.0%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chemeClr val="tx1"/>
                          </a:solidFill>
                          <a:effectLst/>
                          <a:latin typeface="Arial" panose="020B0604020202020204" pitchFamily="34" charset="0"/>
                          <a:cs typeface="Arial" panose="020B0604020202020204" pitchFamily="34" charset="0"/>
                        </a:rPr>
                        <a:t>100.0%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chemeClr val="tx1"/>
                          </a:solidFill>
                          <a:effectLst/>
                          <a:latin typeface="Arial" panose="020B0604020202020204" pitchFamily="34" charset="0"/>
                          <a:cs typeface="Arial" panose="020B0604020202020204" pitchFamily="34" charset="0"/>
                        </a:rPr>
                        <a:t>100.0%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chemeClr val="tx1"/>
                          </a:solidFill>
                          <a:effectLst/>
                          <a:latin typeface="Arial" panose="020B0604020202020204" pitchFamily="34" charset="0"/>
                          <a:cs typeface="Arial" panose="020B0604020202020204" pitchFamily="34" charset="0"/>
                        </a:rPr>
                        <a:t>100.0%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457200">
                <a:tc>
                  <a:txBody>
                    <a:bodyPr/>
                    <a:lstStyle/>
                    <a:p>
                      <a:pPr algn="l" fontAlgn="t"/>
                      <a:r>
                        <a:rPr lang="en-GB" sz="1300" b="0" i="0" u="none" strike="noStrike" dirty="0">
                          <a:solidFill>
                            <a:schemeClr val="tx1"/>
                          </a:solidFill>
                          <a:effectLst/>
                          <a:latin typeface="Arial" panose="020B0604020202020204" pitchFamily="34" charset="0"/>
                          <a:cs typeface="Arial" panose="020B0604020202020204" pitchFamily="34" charset="0"/>
                        </a:rPr>
                        <a:t>Capacitated foundation phase teachers on reading methodology.</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1300" b="0" i="0" u="none" strike="noStrike" dirty="0">
                          <a:solidFill>
                            <a:schemeClr val="tx1"/>
                          </a:solidFill>
                          <a:effectLst/>
                          <a:latin typeface="Arial" panose="020B0604020202020204" pitchFamily="34" charset="0"/>
                          <a:cs typeface="Arial" panose="020B0604020202020204" pitchFamily="34" charset="0"/>
                        </a:rPr>
                        <a:t>SOI 205: Number of foundation phase teachers trained in literacy content and methodology.</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chemeClr val="tx1"/>
                          </a:solidFill>
                          <a:effectLst/>
                          <a:latin typeface="Arial" panose="020B0604020202020204" pitchFamily="34" charset="0"/>
                          <a:cs typeface="Arial" panose="020B0604020202020204" pitchFamily="34" charset="0"/>
                        </a:rPr>
                        <a:t>New </a:t>
                      </a:r>
                      <a:br>
                        <a:rPr lang="en-US" sz="1400" b="0" i="0" u="none" strike="noStrike" dirty="0">
                          <a:solidFill>
                            <a:schemeClr val="tx1"/>
                          </a:solidFill>
                          <a:effectLst/>
                          <a:latin typeface="Arial" panose="020B0604020202020204" pitchFamily="34" charset="0"/>
                          <a:cs typeface="Arial" panose="020B0604020202020204" pitchFamily="34" charset="0"/>
                        </a:rPr>
                      </a:br>
                      <a:r>
                        <a:rPr lang="en-US" sz="1400" b="0" i="0" u="none" strike="noStrike" dirty="0">
                          <a:solidFill>
                            <a:schemeClr val="tx1"/>
                          </a:solidFill>
                          <a:effectLst/>
                          <a:latin typeface="Arial" panose="020B0604020202020204" pitchFamily="34" charset="0"/>
                          <a:cs typeface="Arial" panose="020B0604020202020204" pitchFamily="34" charset="0"/>
                        </a:rPr>
                        <a:t>Indicator</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chemeClr val="tx1"/>
                          </a:solidFill>
                          <a:effectLst/>
                          <a:latin typeface="Arial" panose="020B0604020202020204" pitchFamily="34" charset="0"/>
                          <a:cs typeface="Arial" panose="020B0604020202020204" pitchFamily="34" charset="0"/>
                        </a:rPr>
                        <a:t>2,500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chemeClr val="tx1"/>
                          </a:solidFill>
                          <a:effectLst/>
                          <a:latin typeface="Arial" panose="020B0604020202020204" pitchFamily="34" charset="0"/>
                          <a:cs typeface="Arial" panose="020B0604020202020204" pitchFamily="34" charset="0"/>
                        </a:rPr>
                        <a:t>2,500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chemeClr val="tx1"/>
                          </a:solidFill>
                          <a:effectLst/>
                          <a:latin typeface="Arial" panose="020B0604020202020204" pitchFamily="34" charset="0"/>
                          <a:cs typeface="Arial" panose="020B0604020202020204" pitchFamily="34" charset="0"/>
                        </a:rPr>
                        <a:t>2,500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457200">
                <a:tc>
                  <a:txBody>
                    <a:bodyPr/>
                    <a:lstStyle/>
                    <a:p>
                      <a:pPr algn="l" fontAlgn="t"/>
                      <a:r>
                        <a:rPr lang="en-GB" sz="1300" b="0" i="0" u="none" strike="noStrike" dirty="0">
                          <a:solidFill>
                            <a:schemeClr val="tx1"/>
                          </a:solidFill>
                          <a:effectLst/>
                          <a:latin typeface="Arial" panose="020B0604020202020204" pitchFamily="34" charset="0"/>
                          <a:cs typeface="Arial" panose="020B0604020202020204" pitchFamily="34" charset="0"/>
                        </a:rPr>
                        <a:t>Capacitated foundation phase teachers in numeracy content and methodology.</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1300" b="0" i="0" u="none" strike="noStrike" dirty="0">
                          <a:solidFill>
                            <a:schemeClr val="tx1"/>
                          </a:solidFill>
                          <a:effectLst/>
                          <a:latin typeface="Arial" panose="020B0604020202020204" pitchFamily="34" charset="0"/>
                          <a:cs typeface="Arial" panose="020B0604020202020204" pitchFamily="34" charset="0"/>
                        </a:rPr>
                        <a:t>SOI 206: Number of foundation phase teachers trained in numeracy content and methodology.</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chemeClr val="tx1"/>
                          </a:solidFill>
                          <a:effectLst/>
                          <a:latin typeface="Arial" panose="020B0604020202020204" pitchFamily="34" charset="0"/>
                          <a:cs typeface="Arial" panose="020B0604020202020204" pitchFamily="34" charset="0"/>
                        </a:rPr>
                        <a:t>New </a:t>
                      </a:r>
                      <a:br>
                        <a:rPr lang="en-US" sz="1400" b="0" i="0" u="none" strike="noStrike" dirty="0">
                          <a:solidFill>
                            <a:schemeClr val="tx1"/>
                          </a:solidFill>
                          <a:effectLst/>
                          <a:latin typeface="Arial" panose="020B0604020202020204" pitchFamily="34" charset="0"/>
                          <a:cs typeface="Arial" panose="020B0604020202020204" pitchFamily="34" charset="0"/>
                        </a:rPr>
                      </a:br>
                      <a:r>
                        <a:rPr lang="en-US" sz="1400" b="0" i="0" u="none" strike="noStrike" dirty="0">
                          <a:solidFill>
                            <a:schemeClr val="tx1"/>
                          </a:solidFill>
                          <a:effectLst/>
                          <a:latin typeface="Arial" panose="020B0604020202020204" pitchFamily="34" charset="0"/>
                          <a:cs typeface="Arial" panose="020B0604020202020204" pitchFamily="34" charset="0"/>
                        </a:rPr>
                        <a:t>Indicator</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chemeClr val="tx1"/>
                          </a:solidFill>
                          <a:effectLst/>
                          <a:latin typeface="Arial" panose="020B0604020202020204" pitchFamily="34" charset="0"/>
                          <a:cs typeface="Arial" panose="020B0604020202020204" pitchFamily="34" charset="0"/>
                        </a:rPr>
                        <a:t>3,000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chemeClr val="tx1"/>
                          </a:solidFill>
                          <a:effectLst/>
                          <a:latin typeface="Arial" panose="020B0604020202020204" pitchFamily="34" charset="0"/>
                          <a:cs typeface="Arial" panose="020B0604020202020204" pitchFamily="34" charset="0"/>
                        </a:rPr>
                        <a:t>3,000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chemeClr val="tx1"/>
                          </a:solidFill>
                          <a:effectLst/>
                          <a:latin typeface="Arial" panose="020B0604020202020204" pitchFamily="34" charset="0"/>
                          <a:cs typeface="Arial" panose="020B0604020202020204" pitchFamily="34" charset="0"/>
                        </a:rPr>
                        <a:t>3,000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bl>
          </a:graphicData>
        </a:graphic>
      </p:graphicFrame>
    </p:spTree>
    <p:extLst>
      <p:ext uri="{BB962C8B-B14F-4D97-AF65-F5344CB8AC3E}">
        <p14:creationId xmlns:p14="http://schemas.microsoft.com/office/powerpoint/2010/main" xmlns="" val="384311222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000" b="0" dirty="0">
                <a:solidFill>
                  <a:prstClr val="white"/>
                </a:solidFill>
              </a:rPr>
              <a:t>PROGRAMME 2: PUBLIC ORDINARY SCHOOL EDUCATION – OUTPUT INDICATORS</a:t>
            </a:r>
            <a:endParaRPr lang="en-ZA" sz="2000" b="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863567345"/>
              </p:ext>
            </p:extLst>
          </p:nvPr>
        </p:nvGraphicFramePr>
        <p:xfrm>
          <a:off x="1334530" y="1645978"/>
          <a:ext cx="10585326" cy="4516913"/>
        </p:xfrm>
        <a:graphic>
          <a:graphicData uri="http://schemas.openxmlformats.org/drawingml/2006/table">
            <a:tbl>
              <a:tblPr/>
              <a:tblGrid>
                <a:gridCol w="3082487">
                  <a:extLst>
                    <a:ext uri="{9D8B030D-6E8A-4147-A177-3AD203B41FA5}">
                      <a16:colId xmlns:a16="http://schemas.microsoft.com/office/drawing/2014/main" xmlns="" val="20000"/>
                    </a:ext>
                  </a:extLst>
                </a:gridCol>
                <a:gridCol w="3115159">
                  <a:extLst>
                    <a:ext uri="{9D8B030D-6E8A-4147-A177-3AD203B41FA5}">
                      <a16:colId xmlns:a16="http://schemas.microsoft.com/office/drawing/2014/main" xmlns="" val="20001"/>
                    </a:ext>
                  </a:extLst>
                </a:gridCol>
                <a:gridCol w="1234255">
                  <a:extLst>
                    <a:ext uri="{9D8B030D-6E8A-4147-A177-3AD203B41FA5}">
                      <a16:colId xmlns:a16="http://schemas.microsoft.com/office/drawing/2014/main" xmlns="" val="20002"/>
                    </a:ext>
                  </a:extLst>
                </a:gridCol>
                <a:gridCol w="1014896">
                  <a:extLst>
                    <a:ext uri="{9D8B030D-6E8A-4147-A177-3AD203B41FA5}">
                      <a16:colId xmlns:a16="http://schemas.microsoft.com/office/drawing/2014/main" xmlns="" val="20003"/>
                    </a:ext>
                  </a:extLst>
                </a:gridCol>
                <a:gridCol w="1076139">
                  <a:extLst>
                    <a:ext uri="{9D8B030D-6E8A-4147-A177-3AD203B41FA5}">
                      <a16:colId xmlns:a16="http://schemas.microsoft.com/office/drawing/2014/main" xmlns="" val="20004"/>
                    </a:ext>
                  </a:extLst>
                </a:gridCol>
                <a:gridCol w="1062390">
                  <a:extLst>
                    <a:ext uri="{9D8B030D-6E8A-4147-A177-3AD203B41FA5}">
                      <a16:colId xmlns:a16="http://schemas.microsoft.com/office/drawing/2014/main" xmlns="" val="20005"/>
                    </a:ext>
                  </a:extLst>
                </a:gridCol>
              </a:tblGrid>
              <a:tr h="467449">
                <a:tc rowSpan="2">
                  <a:txBody>
                    <a:bodyPr/>
                    <a:lstStyle/>
                    <a:p>
                      <a:pPr algn="ctr" fontAlgn="ctr"/>
                      <a:r>
                        <a:rPr lang="en-ZA" sz="1600" b="1" i="0" u="none" strike="noStrike" dirty="0">
                          <a:solidFill>
                            <a:srgbClr val="000000"/>
                          </a:solidFill>
                          <a:effectLst/>
                          <a:latin typeface="Arial" panose="020B0604020202020204" pitchFamily="34" charset="0"/>
                        </a:rPr>
                        <a:t>Outputs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rowSpan="2">
                  <a:txBody>
                    <a:bodyPr/>
                    <a:lstStyle/>
                    <a:p>
                      <a:pPr algn="ctr" fontAlgn="ctr"/>
                      <a:r>
                        <a:rPr lang="en-ZA" sz="1600" b="1" i="0" u="none" strike="noStrike" dirty="0">
                          <a:solidFill>
                            <a:srgbClr val="000000"/>
                          </a:solidFill>
                          <a:effectLst/>
                          <a:latin typeface="Arial" panose="020B0604020202020204" pitchFamily="34" charset="0"/>
                        </a:rPr>
                        <a:t>Output Indicators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ZA" sz="1400" b="1" i="0" u="none" strike="noStrike" dirty="0">
                          <a:solidFill>
                            <a:srgbClr val="000000"/>
                          </a:solidFill>
                          <a:effectLst/>
                          <a:latin typeface="Arial" panose="020B0604020202020204" pitchFamily="34" charset="0"/>
                        </a:rPr>
                        <a:t>Estimated Performance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gridSpan="3">
                  <a:txBody>
                    <a:bodyPr/>
                    <a:lstStyle/>
                    <a:p>
                      <a:pPr algn="ctr" fontAlgn="ctr"/>
                      <a:r>
                        <a:rPr lang="en-ZA" sz="1600" b="1" i="0" u="none" strike="noStrike" dirty="0">
                          <a:solidFill>
                            <a:srgbClr val="000000"/>
                          </a:solidFill>
                          <a:effectLst/>
                          <a:latin typeface="Arial" panose="020B0604020202020204" pitchFamily="34" charset="0"/>
                        </a:rPr>
                        <a:t>MTEF Period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1"/>
                  </a:ext>
                </a:extLst>
              </a:tr>
              <a:tr h="238828">
                <a:tc vMerge="1">
                  <a:txBody>
                    <a:bodyPr/>
                    <a:lstStyle/>
                    <a:p>
                      <a:endParaRPr lang="en-ZA"/>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vMerge="1">
                  <a:txBody>
                    <a:bodyPr/>
                    <a:lstStyle/>
                    <a:p>
                      <a:endParaRPr lang="en-ZA"/>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ZA" sz="1600" b="1" i="0" u="none" strike="noStrike" dirty="0">
                          <a:solidFill>
                            <a:srgbClr val="000000"/>
                          </a:solidFill>
                          <a:effectLst/>
                          <a:latin typeface="Arial" panose="020B0604020202020204" pitchFamily="34" charset="0"/>
                        </a:rPr>
                        <a:t>2022/23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US" sz="1600" b="1" i="0" u="none" strike="noStrike" kern="1200" dirty="0">
                          <a:solidFill>
                            <a:srgbClr val="000000"/>
                          </a:solidFill>
                          <a:effectLst/>
                          <a:latin typeface="Arial" panose="020B0604020202020204" pitchFamily="34" charset="0"/>
                          <a:ea typeface="+mn-ea"/>
                          <a:cs typeface="+mn-cs"/>
                        </a:rPr>
                        <a:t>2023/24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US" sz="1600" b="1" i="0" u="none" strike="noStrike" kern="1200" dirty="0">
                          <a:solidFill>
                            <a:srgbClr val="000000"/>
                          </a:solidFill>
                          <a:effectLst/>
                          <a:latin typeface="Arial" panose="020B0604020202020204" pitchFamily="34" charset="0"/>
                          <a:ea typeface="+mn-ea"/>
                          <a:cs typeface="+mn-cs"/>
                        </a:rPr>
                        <a:t>2024/25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US" sz="1600" b="1" i="0" u="none" strike="noStrike" kern="1200" dirty="0">
                          <a:solidFill>
                            <a:srgbClr val="000000"/>
                          </a:solidFill>
                          <a:effectLst/>
                          <a:latin typeface="Arial" panose="020B0604020202020204" pitchFamily="34" charset="0"/>
                          <a:ea typeface="+mn-ea"/>
                          <a:cs typeface="+mn-cs"/>
                        </a:rPr>
                        <a:t>2025/26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xmlns="" val="10002"/>
                  </a:ext>
                </a:extLst>
              </a:tr>
              <a:tr h="591622">
                <a:tc>
                  <a:txBody>
                    <a:bodyPr/>
                    <a:lstStyle/>
                    <a:p>
                      <a:pPr algn="l" fontAlgn="t"/>
                      <a:r>
                        <a:rPr lang="en-GB" sz="1300" b="0" i="0" u="none" strike="noStrike" kern="1200" dirty="0">
                          <a:solidFill>
                            <a:schemeClr val="tx1"/>
                          </a:solidFill>
                          <a:effectLst/>
                          <a:latin typeface="Arial" panose="020B0604020202020204" pitchFamily="34" charset="0"/>
                          <a:ea typeface="+mn-ea"/>
                          <a:cs typeface="Arial" panose="020B0604020202020204" pitchFamily="34" charset="0"/>
                        </a:rPr>
                        <a:t>Capacitated teachers in mathematics and methodology.</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1300" b="0" i="0" u="none" strike="noStrike" kern="1200" dirty="0">
                          <a:solidFill>
                            <a:schemeClr val="tx1"/>
                          </a:solidFill>
                          <a:effectLst/>
                          <a:latin typeface="Arial" panose="020B0604020202020204" pitchFamily="34" charset="0"/>
                          <a:ea typeface="+mn-ea"/>
                          <a:cs typeface="Arial" panose="020B0604020202020204" pitchFamily="34" charset="0"/>
                        </a:rPr>
                        <a:t>SOI 207: Number of teachers trained in mathematics content and methodology.</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kern="1200" dirty="0">
                          <a:solidFill>
                            <a:schemeClr val="tx1"/>
                          </a:solidFill>
                          <a:effectLst/>
                          <a:latin typeface="Arial" panose="020B0604020202020204" pitchFamily="34" charset="0"/>
                          <a:ea typeface="+mn-ea"/>
                          <a:cs typeface="Arial" panose="020B0604020202020204" pitchFamily="34" charset="0"/>
                        </a:rPr>
                        <a:t>New </a:t>
                      </a:r>
                      <a:br>
                        <a:rPr lang="en-US" sz="1400" b="0" i="0" u="none" strike="noStrike" kern="1200" dirty="0">
                          <a:solidFill>
                            <a:schemeClr val="tx1"/>
                          </a:solidFill>
                          <a:effectLst/>
                          <a:latin typeface="Arial" panose="020B0604020202020204" pitchFamily="34" charset="0"/>
                          <a:ea typeface="+mn-ea"/>
                          <a:cs typeface="Arial" panose="020B0604020202020204" pitchFamily="34" charset="0"/>
                        </a:rPr>
                      </a:br>
                      <a:r>
                        <a:rPr lang="en-US" sz="1400" b="0" i="0" u="none" strike="noStrike" kern="1200" dirty="0">
                          <a:solidFill>
                            <a:schemeClr val="tx1"/>
                          </a:solidFill>
                          <a:effectLst/>
                          <a:latin typeface="Arial" panose="020B0604020202020204" pitchFamily="34" charset="0"/>
                          <a:ea typeface="+mn-ea"/>
                          <a:cs typeface="Arial" panose="020B0604020202020204" pitchFamily="34" charset="0"/>
                        </a:rPr>
                        <a:t>Indicator</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kern="1200" dirty="0">
                          <a:solidFill>
                            <a:schemeClr val="tx1"/>
                          </a:solidFill>
                          <a:effectLst/>
                          <a:latin typeface="Arial" panose="020B0604020202020204" pitchFamily="34" charset="0"/>
                          <a:ea typeface="+mn-ea"/>
                          <a:cs typeface="Arial" panose="020B0604020202020204" pitchFamily="34" charset="0"/>
                        </a:rPr>
                        <a:t>1 500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1 500</a:t>
                      </a:r>
                      <a:endParaRPr kumimoji="0" lang="en-US" sz="14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1 500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467449">
                <a:tc>
                  <a:txBody>
                    <a:bodyPr/>
                    <a:lstStyle/>
                    <a:p>
                      <a:pPr algn="l" fontAlgn="t"/>
                      <a:r>
                        <a:rPr lang="en-GB" sz="1300" b="0" i="0" u="none" strike="noStrike" dirty="0">
                          <a:solidFill>
                            <a:schemeClr val="tx1"/>
                          </a:solidFill>
                          <a:effectLst/>
                          <a:latin typeface="Arial" panose="020B0604020202020204" pitchFamily="34" charset="0"/>
                          <a:cs typeface="Arial" panose="020B0604020202020204" pitchFamily="34" charset="0"/>
                        </a:rPr>
                        <a:t>Capacitated teacher’s in language content and methodology.</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1300" b="0" i="0" u="none" strike="noStrike" dirty="0">
                          <a:solidFill>
                            <a:schemeClr val="tx1"/>
                          </a:solidFill>
                          <a:effectLst/>
                          <a:latin typeface="Arial" panose="020B0604020202020204" pitchFamily="34" charset="0"/>
                          <a:cs typeface="Arial" panose="020B0604020202020204" pitchFamily="34" charset="0"/>
                        </a:rPr>
                        <a:t>SOI 208: Number of teachers trained in language content and methodology.</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chemeClr val="tx1"/>
                          </a:solidFill>
                          <a:effectLst/>
                          <a:latin typeface="Arial" panose="020B0604020202020204" pitchFamily="34" charset="0"/>
                          <a:cs typeface="Arial" panose="020B0604020202020204" pitchFamily="34" charset="0"/>
                        </a:rPr>
                        <a:t>New </a:t>
                      </a:r>
                      <a:br>
                        <a:rPr lang="en-US" sz="1400" b="0" i="0" u="none" strike="noStrike">
                          <a:solidFill>
                            <a:schemeClr val="tx1"/>
                          </a:solidFill>
                          <a:effectLst/>
                          <a:latin typeface="Arial" panose="020B0604020202020204" pitchFamily="34" charset="0"/>
                          <a:cs typeface="Arial" panose="020B0604020202020204" pitchFamily="34" charset="0"/>
                        </a:rPr>
                      </a:br>
                      <a:r>
                        <a:rPr lang="en-US" sz="1400" b="0" i="0" u="none" strike="noStrike">
                          <a:solidFill>
                            <a:schemeClr val="tx1"/>
                          </a:solidFill>
                          <a:effectLst/>
                          <a:latin typeface="Arial" panose="020B0604020202020204" pitchFamily="34" charset="0"/>
                          <a:cs typeface="Arial" panose="020B0604020202020204" pitchFamily="34" charset="0"/>
                        </a:rPr>
                        <a:t>Indicator</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kern="1200" dirty="0">
                          <a:solidFill>
                            <a:schemeClr val="tx1"/>
                          </a:solidFill>
                          <a:effectLst/>
                          <a:latin typeface="Arial" panose="020B0604020202020204" pitchFamily="34" charset="0"/>
                          <a:ea typeface="+mn-ea"/>
                          <a:cs typeface="Arial" panose="020B0604020202020204" pitchFamily="34" charset="0"/>
                        </a:rPr>
                        <a:t>1 500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chemeClr val="tx1"/>
                          </a:solidFill>
                          <a:effectLst/>
                          <a:latin typeface="Arial" panose="020B0604020202020204" pitchFamily="34" charset="0"/>
                          <a:cs typeface="Arial" panose="020B0604020202020204" pitchFamily="34" charset="0"/>
                        </a:rPr>
                        <a:t>1 000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chemeClr val="tx1"/>
                          </a:solidFill>
                          <a:effectLst/>
                          <a:latin typeface="Arial" panose="020B0604020202020204" pitchFamily="34" charset="0"/>
                          <a:cs typeface="Arial" panose="020B0604020202020204" pitchFamily="34" charset="0"/>
                        </a:rPr>
                        <a:t>1 000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467449">
                <a:tc>
                  <a:txBody>
                    <a:bodyPr/>
                    <a:lstStyle/>
                    <a:p>
                      <a:pPr marL="0" algn="l" defTabSz="914400" rtl="0" eaLnBrk="1" fontAlgn="t" latinLnBrk="0" hangingPunct="1"/>
                      <a:r>
                        <a:rPr lang="en-GB" sz="1300" b="0" i="0" u="none" strike="noStrike" kern="1200" dirty="0">
                          <a:solidFill>
                            <a:schemeClr val="tx1"/>
                          </a:solidFill>
                          <a:effectLst/>
                          <a:latin typeface="Arial" panose="020B0604020202020204" pitchFamily="34" charset="0"/>
                          <a:ea typeface="+mn-ea"/>
                          <a:cs typeface="Arial" panose="020B0604020202020204" pitchFamily="34" charset="0"/>
                        </a:rPr>
                        <a:t>Improve Grade 12 learner performance through curriculum implementation and support programmes.</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l" defTabSz="914400" rtl="0" eaLnBrk="1" fontAlgn="t" latinLnBrk="0" hangingPunct="1"/>
                      <a:r>
                        <a:rPr lang="en-GB" sz="1300" b="0" i="0" u="none" strike="noStrike" kern="1200" dirty="0">
                          <a:solidFill>
                            <a:schemeClr val="tx1"/>
                          </a:solidFill>
                          <a:effectLst/>
                          <a:latin typeface="Arial" panose="020B0604020202020204" pitchFamily="34" charset="0"/>
                          <a:ea typeface="+mn-ea"/>
                          <a:cs typeface="Arial" panose="020B0604020202020204" pitchFamily="34" charset="0"/>
                        </a:rPr>
                        <a:t>POI 201: Number of SSIP residential camps.</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chemeClr val="tx1"/>
                          </a:solidFill>
                          <a:effectLst/>
                          <a:latin typeface="Arial" panose="020B0604020202020204" pitchFamily="34" charset="0"/>
                          <a:cs typeface="Arial" panose="020B0604020202020204" pitchFamily="34" charset="0"/>
                        </a:rPr>
                        <a:t>66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chemeClr val="tx1"/>
                          </a:solidFill>
                          <a:effectLst/>
                          <a:latin typeface="Arial" panose="020B0604020202020204" pitchFamily="34" charset="0"/>
                          <a:cs typeface="Arial" panose="020B0604020202020204" pitchFamily="34" charset="0"/>
                        </a:rPr>
                        <a:t>30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chemeClr val="tx1"/>
                          </a:solidFill>
                          <a:effectLst/>
                          <a:latin typeface="Arial" panose="020B0604020202020204" pitchFamily="34" charset="0"/>
                          <a:cs typeface="Arial" panose="020B0604020202020204" pitchFamily="34" charset="0"/>
                        </a:rPr>
                        <a:t>30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chemeClr val="tx1"/>
                          </a:solidFill>
                          <a:effectLst/>
                          <a:latin typeface="Arial" panose="020B0604020202020204" pitchFamily="34" charset="0"/>
                          <a:cs typeface="Arial" panose="020B0604020202020204" pitchFamily="34" charset="0"/>
                        </a:rPr>
                        <a:t>30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954362594"/>
                  </a:ext>
                </a:extLst>
              </a:tr>
              <a:tr h="467449">
                <a:tc>
                  <a:txBody>
                    <a:bodyPr/>
                    <a:lstStyle/>
                    <a:p>
                      <a:pPr marL="0" algn="l" defTabSz="914400" rtl="0" eaLnBrk="1" fontAlgn="t" latinLnBrk="0" hangingPunct="1"/>
                      <a:r>
                        <a:rPr lang="en-GB" sz="1300" b="0" i="0" u="none" strike="noStrike" kern="1200" dirty="0">
                          <a:solidFill>
                            <a:schemeClr val="tx1"/>
                          </a:solidFill>
                          <a:effectLst/>
                          <a:latin typeface="Arial" panose="020B0604020202020204" pitchFamily="34" charset="0"/>
                          <a:ea typeface="+mn-ea"/>
                          <a:cs typeface="Arial" panose="020B0604020202020204" pitchFamily="34" charset="0"/>
                        </a:rPr>
                        <a:t>Improve Grade 12 learner performance through curriculum implementation and support programmes.</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l" defTabSz="914400" rtl="0" eaLnBrk="1" fontAlgn="t" latinLnBrk="0" hangingPunct="1"/>
                      <a:r>
                        <a:rPr lang="en-GB" sz="1300" b="0" i="0" u="none" strike="noStrike" kern="1200" dirty="0">
                          <a:solidFill>
                            <a:schemeClr val="tx1"/>
                          </a:solidFill>
                          <a:effectLst/>
                          <a:latin typeface="Arial" panose="020B0604020202020204" pitchFamily="34" charset="0"/>
                          <a:ea typeface="+mn-ea"/>
                          <a:cs typeface="Arial" panose="020B0604020202020204" pitchFamily="34" charset="0"/>
                        </a:rPr>
                        <a:t>POI 202: Number of learners in SSIP camps.</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17 604</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14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15 000</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14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15 000</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14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15 000</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041168996"/>
                  </a:ext>
                </a:extLst>
              </a:tr>
              <a:tr h="467449">
                <a:tc>
                  <a:txBody>
                    <a:bodyPr/>
                    <a:lstStyle/>
                    <a:p>
                      <a:pPr marL="0" algn="l" defTabSz="914400" rtl="0" eaLnBrk="1" fontAlgn="t" latinLnBrk="0" hangingPunct="1"/>
                      <a:r>
                        <a:rPr lang="en-GB" sz="1300" b="0" i="0" u="none" strike="noStrike" kern="1200" dirty="0">
                          <a:solidFill>
                            <a:schemeClr val="tx1"/>
                          </a:solidFill>
                          <a:effectLst/>
                          <a:latin typeface="Arial" panose="020B0604020202020204" pitchFamily="34" charset="0"/>
                          <a:ea typeface="+mn-ea"/>
                          <a:cs typeface="Arial" panose="020B0604020202020204" pitchFamily="34" charset="0"/>
                        </a:rPr>
                        <a:t>Provide school nutrition to disadvantaged learners in Quintiles 1-5.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l" defTabSz="914400" rtl="0" eaLnBrk="1" fontAlgn="t" latinLnBrk="0" hangingPunct="1"/>
                      <a:r>
                        <a:rPr lang="en-GB" sz="1300" b="0" i="0" u="none" strike="noStrike" kern="1200" dirty="0">
                          <a:solidFill>
                            <a:schemeClr val="tx1"/>
                          </a:solidFill>
                          <a:effectLst/>
                          <a:latin typeface="Arial" panose="020B0604020202020204" pitchFamily="34" charset="0"/>
                          <a:ea typeface="+mn-ea"/>
                          <a:cs typeface="Arial" panose="020B0604020202020204" pitchFamily="34" charset="0"/>
                        </a:rPr>
                        <a:t>POI 203: Number of learners with access to the National School Nutrition programme.</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14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1 640 841</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14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1 651 619</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14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1 651 619</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1 651 619</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805505364"/>
                  </a:ext>
                </a:extLst>
              </a:tr>
              <a:tr h="467449">
                <a:tc>
                  <a:txBody>
                    <a:bodyPr/>
                    <a:lstStyle/>
                    <a:p>
                      <a:pPr marL="0" algn="l" defTabSz="914400" rtl="0" eaLnBrk="1" fontAlgn="t" latinLnBrk="0" hangingPunct="1"/>
                      <a:r>
                        <a:rPr lang="en-GB" sz="1300" b="0" i="0" u="none" strike="noStrike" kern="1200" dirty="0">
                          <a:solidFill>
                            <a:schemeClr val="tx1"/>
                          </a:solidFill>
                          <a:effectLst/>
                          <a:latin typeface="Arial" panose="020B0604020202020204" pitchFamily="34" charset="0"/>
                          <a:ea typeface="+mn-ea"/>
                          <a:cs typeface="Arial" panose="020B0604020202020204" pitchFamily="34" charset="0"/>
                        </a:rPr>
                        <a:t>Provide learners with access to scholar transport.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l" defTabSz="914400" rtl="0" eaLnBrk="1" fontAlgn="t" latinLnBrk="0" hangingPunct="1"/>
                      <a:r>
                        <a:rPr lang="en-GB" sz="1300" b="0" i="0" u="none" strike="noStrike" kern="1200" dirty="0">
                          <a:solidFill>
                            <a:schemeClr val="tx1"/>
                          </a:solidFill>
                          <a:effectLst/>
                          <a:latin typeface="Arial" panose="020B0604020202020204" pitchFamily="34" charset="0"/>
                          <a:ea typeface="+mn-ea"/>
                          <a:cs typeface="Arial" panose="020B0604020202020204" pitchFamily="34" charset="0"/>
                        </a:rPr>
                        <a:t>POI 204: Number of learners eligible to benefit from learner transport.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170 720</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210 000</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217 000</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14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236 000</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695992467"/>
                  </a:ext>
                </a:extLst>
              </a:tr>
              <a:tr h="467449">
                <a:tc>
                  <a:txBody>
                    <a:bodyPr/>
                    <a:lstStyle/>
                    <a:p>
                      <a:pPr marL="0" algn="l" defTabSz="914400" rtl="0" eaLnBrk="1" fontAlgn="t" latinLnBrk="0" hangingPunct="1"/>
                      <a:r>
                        <a:rPr lang="en-GB" sz="1300" b="0" i="0" u="none" strike="noStrike" kern="1200" dirty="0">
                          <a:solidFill>
                            <a:schemeClr val="tx1"/>
                          </a:solidFill>
                          <a:effectLst/>
                          <a:latin typeface="Arial" panose="020B0604020202020204" pitchFamily="34" charset="0"/>
                          <a:ea typeface="+mn-ea"/>
                          <a:cs typeface="Arial" panose="020B0604020202020204" pitchFamily="34" charset="0"/>
                        </a:rPr>
                        <a:t>Increase the number of no-fee schools.</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l" defTabSz="914400" rtl="0" eaLnBrk="1" fontAlgn="t" latinLnBrk="0" hangingPunct="1"/>
                      <a:r>
                        <a:rPr lang="en-GB" sz="1300" b="0" i="0" u="none" strike="noStrike" kern="1200" dirty="0">
                          <a:solidFill>
                            <a:schemeClr val="tx1"/>
                          </a:solidFill>
                          <a:effectLst/>
                          <a:latin typeface="Arial" panose="020B0604020202020204" pitchFamily="34" charset="0"/>
                          <a:ea typeface="+mn-ea"/>
                          <a:cs typeface="Arial" panose="020B0604020202020204" pitchFamily="34" charset="0"/>
                        </a:rPr>
                        <a:t>POI 205: Number of Public Ordinary Schools declared as No Fee Schools.</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14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1 407</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14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1 408</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1 409</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1 410</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489368723"/>
                  </a:ext>
                </a:extLst>
              </a:tr>
            </a:tbl>
          </a:graphicData>
        </a:graphic>
      </p:graphicFrame>
    </p:spTree>
    <p:extLst>
      <p:ext uri="{BB962C8B-B14F-4D97-AF65-F5344CB8AC3E}">
        <p14:creationId xmlns:p14="http://schemas.microsoft.com/office/powerpoint/2010/main" xmlns="" val="1678979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400" dirty="0"/>
              <a:t>EDUCATION ROADMAP: GDE STRATEGIES: 2020-2025</a:t>
            </a:r>
            <a:endParaRPr lang="en-ZA" sz="2400" dirty="0"/>
          </a:p>
        </p:txBody>
      </p:sp>
      <p:graphicFrame>
        <p:nvGraphicFramePr>
          <p:cNvPr id="4" name="Content Placeholder 9">
            <a:extLst>
              <a:ext uri="{FF2B5EF4-FFF2-40B4-BE49-F238E27FC236}">
                <a16:creationId xmlns:a16="http://schemas.microsoft.com/office/drawing/2014/main" xmlns="" id="{B62636D1-F0E1-48EC-8980-0214CE90AA7D}"/>
              </a:ext>
            </a:extLst>
          </p:cNvPr>
          <p:cNvGraphicFramePr>
            <a:graphicFrameLocks noGrp="1"/>
          </p:cNvGraphicFramePr>
          <p:nvPr>
            <p:ph idx="1"/>
          </p:nvPr>
        </p:nvGraphicFramePr>
        <p:xfrm>
          <a:off x="1335088" y="1716765"/>
          <a:ext cx="10585450" cy="48387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26455726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4E9E9D6-C509-4CF0-9608-8678A6596F66}"/>
              </a:ext>
            </a:extLst>
          </p:cNvPr>
          <p:cNvSpPr>
            <a:spLocks noGrp="1"/>
          </p:cNvSpPr>
          <p:nvPr>
            <p:ph type="title"/>
          </p:nvPr>
        </p:nvSpPr>
        <p:spPr/>
        <p:txBody>
          <a:bodyPr/>
          <a:lstStyle/>
          <a:p>
            <a:r>
              <a:rPr lang="en-ZA" sz="2000" b="0" dirty="0"/>
              <a:t>2023/24 PRIORITIES FOR PROGRAMME 3: INDEPENDENT SCHOOL SUBSIDIES</a:t>
            </a:r>
          </a:p>
        </p:txBody>
      </p:sp>
      <p:sp>
        <p:nvSpPr>
          <p:cNvPr id="3" name="Content Placeholder 2">
            <a:extLst>
              <a:ext uri="{FF2B5EF4-FFF2-40B4-BE49-F238E27FC236}">
                <a16:creationId xmlns:a16="http://schemas.microsoft.com/office/drawing/2014/main" xmlns="" id="{DA15E2B8-E095-40BD-BA0A-165D65100192}"/>
              </a:ext>
            </a:extLst>
          </p:cNvPr>
          <p:cNvSpPr>
            <a:spLocks noGrp="1"/>
          </p:cNvSpPr>
          <p:nvPr>
            <p:ph idx="1"/>
          </p:nvPr>
        </p:nvSpPr>
        <p:spPr>
          <a:xfrm>
            <a:off x="1334530" y="1719947"/>
            <a:ext cx="10585327" cy="4838018"/>
          </a:xfrm>
        </p:spPr>
        <p:txBody>
          <a:bodyPr>
            <a:normAutofit/>
          </a:bodyPr>
          <a:lstStyle/>
          <a:p>
            <a:pPr algn="just"/>
            <a:r>
              <a:rPr lang="en-ZA" sz="2000" b="0" dirty="0">
                <a:effectLst/>
                <a:latin typeface="Arial" panose="020B0604020202020204" pitchFamily="34" charset="0"/>
                <a:ea typeface="Calibri" panose="020F0502020204030204" pitchFamily="34" charset="0"/>
              </a:rPr>
              <a:t>The Department will continue with its mandate to provide compulsory basic education to all learners in the province by subsidising 23.0% of registered Independent Schools that comply with National and Provincial Policy Frameworks and regulations that are prerequisites for continued funding. </a:t>
            </a:r>
          </a:p>
          <a:p>
            <a:pPr algn="just"/>
            <a:r>
              <a:rPr lang="en-ZA" sz="2000" b="0" dirty="0">
                <a:effectLst/>
                <a:latin typeface="Arial" panose="020B0604020202020204" pitchFamily="34" charset="0"/>
                <a:ea typeface="Calibri" panose="020F0502020204030204" pitchFamily="34" charset="0"/>
              </a:rPr>
              <a:t>A total of 136 000 learners will be direct beneficiaries of this subsidised funding in 2023/24.</a:t>
            </a:r>
            <a:endParaRPr lang="en-ZA" sz="2800" b="0" dirty="0"/>
          </a:p>
        </p:txBody>
      </p:sp>
    </p:spTree>
    <p:extLst>
      <p:ext uri="{BB962C8B-B14F-4D97-AF65-F5344CB8AC3E}">
        <p14:creationId xmlns:p14="http://schemas.microsoft.com/office/powerpoint/2010/main" xmlns="" val="143741706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000" b="0" dirty="0"/>
              <a:t>PROGRAMME 3: INDEPENDENT SCHOOL SUBSIDIES - RESOURCE CONSIDERATION</a:t>
            </a:r>
          </a:p>
        </p:txBody>
      </p:sp>
      <p:graphicFrame>
        <p:nvGraphicFramePr>
          <p:cNvPr id="6" name="Object 5">
            <a:extLst>
              <a:ext uri="{FF2B5EF4-FFF2-40B4-BE49-F238E27FC236}">
                <a16:creationId xmlns:a16="http://schemas.microsoft.com/office/drawing/2014/main" xmlns="" id="{BFD6D1A8-1260-4C0F-99DA-49DAA9C306DB}"/>
              </a:ext>
            </a:extLst>
          </p:cNvPr>
          <p:cNvGraphicFramePr>
            <a:graphicFrameLocks noChangeAspect="1"/>
          </p:cNvGraphicFramePr>
          <p:nvPr>
            <p:extLst>
              <p:ext uri="{D42A27DB-BD31-4B8C-83A1-F6EECF244321}">
                <p14:modId xmlns:p14="http://schemas.microsoft.com/office/powerpoint/2010/main" xmlns="" val="436250607"/>
              </p:ext>
            </p:extLst>
          </p:nvPr>
        </p:nvGraphicFramePr>
        <p:xfrm>
          <a:off x="1334530" y="1617663"/>
          <a:ext cx="10585325" cy="3773487"/>
        </p:xfrm>
        <a:graphic>
          <a:graphicData uri="http://schemas.openxmlformats.org/presentationml/2006/ole">
            <p:oleObj spid="_x0000_s3074" name="Worksheet" r:id="rId3" imgW="8930498" imgH="2857334" progId="Excel.Sheet.12">
              <p:embed/>
            </p:oleObj>
          </a:graphicData>
        </a:graphic>
      </p:graphicFrame>
    </p:spTree>
    <p:extLst>
      <p:ext uri="{BB962C8B-B14F-4D97-AF65-F5344CB8AC3E}">
        <p14:creationId xmlns:p14="http://schemas.microsoft.com/office/powerpoint/2010/main" xmlns="" val="307783038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000" b="0" dirty="0">
                <a:solidFill>
                  <a:prstClr val="white"/>
                </a:solidFill>
              </a:rPr>
              <a:t>PROGRAMME 3: INDEPENDENT SCHOOL SUBSIDIES – OUTPUT INDICATORS</a:t>
            </a:r>
            <a:endParaRPr lang="en-ZA" sz="2000" b="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724440962"/>
              </p:ext>
            </p:extLst>
          </p:nvPr>
        </p:nvGraphicFramePr>
        <p:xfrm>
          <a:off x="1334530" y="1691753"/>
          <a:ext cx="10585325" cy="2221802"/>
        </p:xfrm>
        <a:graphic>
          <a:graphicData uri="http://schemas.openxmlformats.org/drawingml/2006/table">
            <a:tbl>
              <a:tblPr/>
              <a:tblGrid>
                <a:gridCol w="3118004">
                  <a:extLst>
                    <a:ext uri="{9D8B030D-6E8A-4147-A177-3AD203B41FA5}">
                      <a16:colId xmlns:a16="http://schemas.microsoft.com/office/drawing/2014/main" xmlns="" val="20000"/>
                    </a:ext>
                  </a:extLst>
                </a:gridCol>
                <a:gridCol w="3618397">
                  <a:extLst>
                    <a:ext uri="{9D8B030D-6E8A-4147-A177-3AD203B41FA5}">
                      <a16:colId xmlns:a16="http://schemas.microsoft.com/office/drawing/2014/main" xmlns="" val="20001"/>
                    </a:ext>
                  </a:extLst>
                </a:gridCol>
                <a:gridCol w="1167838">
                  <a:extLst>
                    <a:ext uri="{9D8B030D-6E8A-4147-A177-3AD203B41FA5}">
                      <a16:colId xmlns:a16="http://schemas.microsoft.com/office/drawing/2014/main" xmlns="" val="20002"/>
                    </a:ext>
                  </a:extLst>
                </a:gridCol>
                <a:gridCol w="953275">
                  <a:extLst>
                    <a:ext uri="{9D8B030D-6E8A-4147-A177-3AD203B41FA5}">
                      <a16:colId xmlns:a16="http://schemas.microsoft.com/office/drawing/2014/main" xmlns="" val="20003"/>
                    </a:ext>
                  </a:extLst>
                </a:gridCol>
                <a:gridCol w="953275">
                  <a:extLst>
                    <a:ext uri="{9D8B030D-6E8A-4147-A177-3AD203B41FA5}">
                      <a16:colId xmlns:a16="http://schemas.microsoft.com/office/drawing/2014/main" xmlns="" val="20004"/>
                    </a:ext>
                  </a:extLst>
                </a:gridCol>
                <a:gridCol w="774536">
                  <a:extLst>
                    <a:ext uri="{9D8B030D-6E8A-4147-A177-3AD203B41FA5}">
                      <a16:colId xmlns:a16="http://schemas.microsoft.com/office/drawing/2014/main" xmlns="" val="20005"/>
                    </a:ext>
                  </a:extLst>
                </a:gridCol>
              </a:tblGrid>
              <a:tr h="457200">
                <a:tc rowSpan="2">
                  <a:txBody>
                    <a:bodyPr/>
                    <a:lstStyle/>
                    <a:p>
                      <a:pPr algn="ctr" fontAlgn="ctr"/>
                      <a:r>
                        <a:rPr lang="en-ZA" sz="1600" b="1" i="0" u="none" strike="noStrike" dirty="0">
                          <a:solidFill>
                            <a:srgbClr val="000000"/>
                          </a:solidFill>
                          <a:effectLst/>
                          <a:latin typeface="Arial" panose="020B0604020202020204" pitchFamily="34" charset="0"/>
                        </a:rPr>
                        <a:t>Outputs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rowSpan="2">
                  <a:txBody>
                    <a:bodyPr/>
                    <a:lstStyle/>
                    <a:p>
                      <a:pPr algn="ctr" fontAlgn="ctr"/>
                      <a:r>
                        <a:rPr lang="en-ZA" sz="1600" b="1" i="0" u="none" strike="noStrike" dirty="0">
                          <a:solidFill>
                            <a:srgbClr val="000000"/>
                          </a:solidFill>
                          <a:effectLst/>
                          <a:latin typeface="Arial" panose="020B0604020202020204" pitchFamily="34" charset="0"/>
                        </a:rPr>
                        <a:t>Output Indicators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ZA" sz="1400" b="1" i="0" u="none" strike="noStrike" dirty="0">
                          <a:solidFill>
                            <a:srgbClr val="000000"/>
                          </a:solidFill>
                          <a:effectLst/>
                          <a:latin typeface="Arial" panose="020B0604020202020204" pitchFamily="34" charset="0"/>
                        </a:rPr>
                        <a:t>Estimated Performance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gridSpan="3">
                  <a:txBody>
                    <a:bodyPr/>
                    <a:lstStyle/>
                    <a:p>
                      <a:pPr algn="ctr" fontAlgn="ctr"/>
                      <a:r>
                        <a:rPr lang="en-ZA" sz="1600" b="1" i="0" u="none" strike="noStrike" dirty="0">
                          <a:solidFill>
                            <a:srgbClr val="000000"/>
                          </a:solidFill>
                          <a:effectLst/>
                          <a:latin typeface="Arial" panose="020B0604020202020204" pitchFamily="34" charset="0"/>
                        </a:rPr>
                        <a:t>MTEF Period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1"/>
                  </a:ext>
                </a:extLst>
              </a:tr>
              <a:tr h="190500">
                <a:tc vMerge="1">
                  <a:txBody>
                    <a:bodyPr/>
                    <a:lstStyle/>
                    <a:p>
                      <a:endParaRPr lang="en-ZA"/>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vMerge="1">
                  <a:txBody>
                    <a:bodyPr/>
                    <a:lstStyle/>
                    <a:p>
                      <a:endParaRPr lang="en-ZA"/>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ZA" sz="1600" b="1" i="0" u="none" strike="noStrike" dirty="0">
                          <a:solidFill>
                            <a:srgbClr val="000000"/>
                          </a:solidFill>
                          <a:effectLst/>
                          <a:latin typeface="Arial" panose="020B0604020202020204" pitchFamily="34" charset="0"/>
                        </a:rPr>
                        <a:t>2022/23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US" sz="1600" b="1" i="0" u="none" strike="noStrike" kern="1200" dirty="0">
                          <a:solidFill>
                            <a:srgbClr val="000000"/>
                          </a:solidFill>
                          <a:effectLst/>
                          <a:latin typeface="Arial" panose="020B0604020202020204" pitchFamily="34" charset="0"/>
                          <a:ea typeface="+mn-ea"/>
                          <a:cs typeface="+mn-cs"/>
                        </a:rPr>
                        <a:t>2023/24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US" sz="1600" b="1" i="0" u="none" strike="noStrike" kern="1200" dirty="0">
                          <a:solidFill>
                            <a:srgbClr val="000000"/>
                          </a:solidFill>
                          <a:effectLst/>
                          <a:latin typeface="Arial" panose="020B0604020202020204" pitchFamily="34" charset="0"/>
                          <a:ea typeface="+mn-ea"/>
                          <a:cs typeface="+mn-cs"/>
                        </a:rPr>
                        <a:t>2024/25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US" sz="1600" b="1" i="0" u="none" strike="noStrike" kern="1200" dirty="0">
                          <a:solidFill>
                            <a:srgbClr val="000000"/>
                          </a:solidFill>
                          <a:effectLst/>
                          <a:latin typeface="Arial" panose="020B0604020202020204" pitchFamily="34" charset="0"/>
                          <a:ea typeface="+mn-ea"/>
                          <a:cs typeface="+mn-cs"/>
                        </a:rPr>
                        <a:t>2025/26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xmlns="" val="10002"/>
                  </a:ext>
                </a:extLst>
              </a:tr>
              <a:tr h="609600">
                <a:tc>
                  <a:txBody>
                    <a:bodyPr/>
                    <a:lstStyle/>
                    <a:p>
                      <a:pPr marL="0" marR="0">
                        <a:lnSpc>
                          <a:spcPct val="107000"/>
                        </a:lnSpc>
                        <a:spcBef>
                          <a:spcPts val="0"/>
                        </a:spcBef>
                        <a:spcAft>
                          <a:spcPts val="0"/>
                        </a:spcAft>
                      </a:pPr>
                      <a:r>
                        <a:rPr lang="en-ZA"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Registered independent schools receive subsidies.</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ZA" sz="14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SOI 301: Percentage of registered independent schools receiving subsidies.</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14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25.6%</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14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23.0%</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14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24.0%</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14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24.0%</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609600">
                <a:tc>
                  <a:txBody>
                    <a:bodyPr/>
                    <a:lstStyle/>
                    <a:p>
                      <a:pPr marL="0" marR="0">
                        <a:lnSpc>
                          <a:spcPct val="107000"/>
                        </a:lnSpc>
                        <a:spcBef>
                          <a:spcPts val="0"/>
                        </a:spcBef>
                        <a:spcAft>
                          <a:spcPts val="0"/>
                        </a:spcAft>
                      </a:pPr>
                      <a:r>
                        <a:rPr lang="en-ZA"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Provide financial and governance services to registered independent schools that adhere to statutory requirements.</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ZA"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POI 301: Number of learners at subsidised registered independent schools.</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135 048</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136 000</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137 000</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138 000</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xmlns="" val="393416824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4E9E9D6-C509-4CF0-9608-8678A6596F66}"/>
              </a:ext>
            </a:extLst>
          </p:cNvPr>
          <p:cNvSpPr>
            <a:spLocks noGrp="1"/>
          </p:cNvSpPr>
          <p:nvPr>
            <p:ph type="title"/>
          </p:nvPr>
        </p:nvSpPr>
        <p:spPr>
          <a:xfrm>
            <a:off x="1334530" y="1087396"/>
            <a:ext cx="10585326" cy="414834"/>
          </a:xfrm>
        </p:spPr>
        <p:txBody>
          <a:bodyPr/>
          <a:lstStyle/>
          <a:p>
            <a:r>
              <a:rPr lang="en-ZA" sz="2000" b="0" dirty="0"/>
              <a:t>2023/24 PRIORITIES FOR PROGRAMME 4: PUBLIC SPECIAL SCHOOL EDUCATION</a:t>
            </a:r>
          </a:p>
        </p:txBody>
      </p:sp>
      <p:sp>
        <p:nvSpPr>
          <p:cNvPr id="3" name="Content Placeholder 2">
            <a:extLst>
              <a:ext uri="{FF2B5EF4-FFF2-40B4-BE49-F238E27FC236}">
                <a16:creationId xmlns:a16="http://schemas.microsoft.com/office/drawing/2014/main" xmlns="" id="{DA15E2B8-E095-40BD-BA0A-165D65100192}"/>
              </a:ext>
            </a:extLst>
          </p:cNvPr>
          <p:cNvSpPr>
            <a:spLocks noGrp="1"/>
          </p:cNvSpPr>
          <p:nvPr>
            <p:ph idx="1"/>
          </p:nvPr>
        </p:nvSpPr>
        <p:spPr>
          <a:xfrm>
            <a:off x="1334406" y="1638300"/>
            <a:ext cx="10585450" cy="5072063"/>
          </a:xfrm>
        </p:spPr>
        <p:txBody>
          <a:bodyPr>
            <a:normAutofit fontScale="92500" lnSpcReduction="20000"/>
          </a:bodyPr>
          <a:lstStyle/>
          <a:p>
            <a:pPr marL="0" indent="0" algn="just">
              <a:spcBef>
                <a:spcPts val="0"/>
              </a:spcBef>
              <a:buNone/>
            </a:pPr>
            <a:r>
              <a:rPr lang="en-GB" sz="1900" dirty="0"/>
              <a:t>Priority: Expand access to Special Schools and improve the quality of programmes for Learners with Special Needs:</a:t>
            </a:r>
          </a:p>
          <a:p>
            <a:pPr marL="0" indent="0" algn="just">
              <a:spcBef>
                <a:spcPts val="0"/>
              </a:spcBef>
              <a:buNone/>
            </a:pPr>
            <a:endParaRPr lang="en-GB" sz="1900" dirty="0"/>
          </a:p>
          <a:p>
            <a:pPr marL="342900" lvl="1" algn="just">
              <a:spcBef>
                <a:spcPts val="0"/>
              </a:spcBef>
            </a:pPr>
            <a:r>
              <a:rPr lang="en-GB" sz="1900" b="0" dirty="0"/>
              <a:t>The Department will </a:t>
            </a:r>
            <a:r>
              <a:rPr lang="en-ZA" sz="1900" b="0" dirty="0"/>
              <a:t>continue to mainstream support for </a:t>
            </a:r>
            <a:r>
              <a:rPr lang="en-GB" sz="1900" b="0" dirty="0"/>
              <a:t>learners that experience barriers to learning and development through the support of Full-Service schools and Special School Resource Centres that serves as District Hubs. </a:t>
            </a:r>
          </a:p>
          <a:p>
            <a:pPr marL="342900" lvl="1" algn="just">
              <a:spcBef>
                <a:spcPts val="0"/>
              </a:spcBef>
            </a:pPr>
            <a:r>
              <a:rPr lang="en-GB" sz="1900" b="0" dirty="0"/>
              <a:t>These hubs/centres are manned by specialist-trained District and School Based Support Teams to identify learners with moderate to high-level needs. </a:t>
            </a:r>
          </a:p>
          <a:p>
            <a:pPr marL="342900" lvl="1" algn="just">
              <a:spcBef>
                <a:spcPts val="0"/>
              </a:spcBef>
            </a:pPr>
            <a:r>
              <a:rPr lang="en-GB" sz="1900" b="0" dirty="0"/>
              <a:t>Training:</a:t>
            </a:r>
          </a:p>
          <a:p>
            <a:pPr marL="914400" lvl="3" algn="just">
              <a:spcBef>
                <a:spcPts val="0"/>
              </a:spcBef>
              <a:buFont typeface="Courier New" panose="02070309020205020404" pitchFamily="49" charset="0"/>
              <a:buChar char="o"/>
            </a:pPr>
            <a:r>
              <a:rPr lang="en-GB" sz="1900" dirty="0"/>
              <a:t>Train 1 000 educators on inclusion. </a:t>
            </a:r>
          </a:p>
          <a:p>
            <a:pPr marL="914400" lvl="3" algn="just">
              <a:spcBef>
                <a:spcPts val="0"/>
              </a:spcBef>
              <a:buFont typeface="Courier New" panose="02070309020205020404" pitchFamily="49" charset="0"/>
              <a:buChar char="o"/>
            </a:pPr>
            <a:r>
              <a:rPr lang="en-GB" sz="1900" dirty="0"/>
              <a:t>70 </a:t>
            </a:r>
            <a:r>
              <a:rPr lang="en-ZA" sz="1900" dirty="0"/>
              <a:t>educators and support staff will be trained in Braille and South African Sign Language (SASL). </a:t>
            </a:r>
          </a:p>
          <a:p>
            <a:pPr marL="914400" lvl="3" algn="just">
              <a:spcBef>
                <a:spcPts val="0"/>
              </a:spcBef>
              <a:buFont typeface="Courier New" panose="02070309020205020404" pitchFamily="49" charset="0"/>
              <a:buChar char="o"/>
            </a:pPr>
            <a:r>
              <a:rPr lang="en-ZA" sz="1900" dirty="0"/>
              <a:t>The Department has launched a Visually Impaired Educator Programme (VIEP) in mainstream schooling that aims to empower visually impaired employees through online and face-to-face sessions at five teacher development centres across the province. </a:t>
            </a:r>
          </a:p>
          <a:p>
            <a:pPr marL="342900" lvl="1" algn="just">
              <a:spcBef>
                <a:spcPts val="0"/>
              </a:spcBef>
            </a:pPr>
            <a:r>
              <a:rPr lang="en-ZA" sz="1900" b="0" dirty="0"/>
              <a:t>The Department expanded its screening programme to include Grade 7 and 8 overage learners with the aim of ascertaining learner academic levels. </a:t>
            </a:r>
          </a:p>
          <a:p>
            <a:pPr marL="342900" lvl="1" algn="just">
              <a:spcBef>
                <a:spcPts val="0"/>
              </a:spcBef>
            </a:pPr>
            <a:r>
              <a:rPr lang="en-US" sz="1900" b="0" dirty="0"/>
              <a:t>The Department will continue to pilot the Technical Occupation Curriculum (TOC) in 16 special schools. </a:t>
            </a:r>
          </a:p>
          <a:p>
            <a:pPr marL="342900" lvl="1" algn="just">
              <a:spcBef>
                <a:spcPts val="0"/>
              </a:spcBef>
            </a:pPr>
            <a:r>
              <a:rPr lang="en-US" sz="1900" b="0" dirty="0"/>
              <a:t>The Department will provide </a:t>
            </a:r>
            <a:r>
              <a:rPr lang="en-GB" sz="1900" b="0" dirty="0"/>
              <a:t>ICT upgrades and electronic assistive device resources to support the delivery of quality education to learners with disabilities. </a:t>
            </a:r>
          </a:p>
          <a:p>
            <a:pPr marL="342900" lvl="1" algn="just">
              <a:spcBef>
                <a:spcPts val="0"/>
              </a:spcBef>
            </a:pPr>
            <a:r>
              <a:rPr lang="en-GB" sz="1900" b="0" dirty="0"/>
              <a:t>The Department will continue with the upgrading of the infrastructure needs of Special Schools. </a:t>
            </a:r>
          </a:p>
          <a:p>
            <a:pPr marL="342900" lvl="1" algn="just">
              <a:spcBef>
                <a:spcPts val="0"/>
              </a:spcBef>
            </a:pPr>
            <a:r>
              <a:rPr lang="en-GB" sz="1900" b="0" dirty="0"/>
              <a:t>Access to education for learners with special needs and Autism, will be increased through the optimal utilisation of existing Special Schools and increasing the number of Full-Service Schools</a:t>
            </a:r>
            <a:r>
              <a:rPr lang="en-GB" sz="1700" b="0" dirty="0"/>
              <a:t>.</a:t>
            </a:r>
          </a:p>
          <a:p>
            <a:pPr marL="0" indent="0" algn="just">
              <a:spcBef>
                <a:spcPts val="0"/>
              </a:spcBef>
              <a:buNone/>
            </a:pPr>
            <a:r>
              <a:rPr lang="en-GB" dirty="0"/>
              <a:t> </a:t>
            </a:r>
            <a:endParaRPr lang="en-ZA" dirty="0"/>
          </a:p>
        </p:txBody>
      </p:sp>
    </p:spTree>
    <p:extLst>
      <p:ext uri="{BB962C8B-B14F-4D97-AF65-F5344CB8AC3E}">
        <p14:creationId xmlns:p14="http://schemas.microsoft.com/office/powerpoint/2010/main" xmlns="" val="129957785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5088" y="1302544"/>
            <a:ext cx="10585450" cy="398462"/>
          </a:xfrm>
        </p:spPr>
        <p:txBody>
          <a:bodyPr>
            <a:noAutofit/>
          </a:bodyPr>
          <a:lstStyle/>
          <a:p>
            <a:r>
              <a:rPr lang="en-ZA" sz="2400" b="0" dirty="0"/>
              <a:t>2023/24 PRIORITIES FOR PROGRAMME 4: PUBLIC SPECIAL SCHOOL EDUCATION</a:t>
            </a:r>
          </a:p>
        </p:txBody>
      </p:sp>
      <p:sp>
        <p:nvSpPr>
          <p:cNvPr id="3" name="Content Placeholder 2"/>
          <p:cNvSpPr>
            <a:spLocks noGrp="1"/>
          </p:cNvSpPr>
          <p:nvPr>
            <p:ph idx="1"/>
          </p:nvPr>
        </p:nvSpPr>
        <p:spPr>
          <a:xfrm>
            <a:off x="1335088" y="1697830"/>
            <a:ext cx="10585450" cy="4960145"/>
          </a:xfrm>
        </p:spPr>
        <p:txBody>
          <a:bodyPr>
            <a:noAutofit/>
          </a:bodyPr>
          <a:lstStyle/>
          <a:p>
            <a:pPr marL="0" indent="0" algn="just">
              <a:buNone/>
            </a:pPr>
            <a:r>
              <a:rPr lang="en-GB" sz="1200" dirty="0"/>
              <a:t>Priority: Expand and enhance Schools of Specialisation (SOS)</a:t>
            </a:r>
            <a:endParaRPr lang="en-ZA" sz="1200" dirty="0"/>
          </a:p>
          <a:p>
            <a:pPr algn="just">
              <a:lnSpc>
                <a:spcPct val="120000"/>
              </a:lnSpc>
            </a:pPr>
            <a:r>
              <a:rPr lang="en-GB" sz="1200" b="0" dirty="0"/>
              <a:t>The SOS forms part of the GDE’s Reorganisation of Schools (</a:t>
            </a:r>
            <a:r>
              <a:rPr lang="en-GB" sz="1200" b="0" dirty="0" err="1"/>
              <a:t>RoS</a:t>
            </a:r>
            <a:r>
              <a:rPr lang="en-GB" sz="1200" b="0" dirty="0"/>
              <a:t>) Programme that is guided by the NDP2030 and GGT2030 </a:t>
            </a:r>
            <a:r>
              <a:rPr lang="en-ZA" sz="1200" b="0" dirty="0"/>
              <a:t>with the primary aim to address the skills shortages in the country’s economy and to expand learner opportunities post-matric so that the impact on employment is visible. </a:t>
            </a:r>
          </a:p>
          <a:p>
            <a:pPr algn="just">
              <a:lnSpc>
                <a:spcPct val="120000"/>
              </a:lnSpc>
            </a:pPr>
            <a:r>
              <a:rPr lang="en-ZA" sz="1200" b="0" dirty="0" err="1"/>
              <a:t>SoS’s</a:t>
            </a:r>
            <a:r>
              <a:rPr lang="en-ZA" sz="1200" b="0" dirty="0"/>
              <a:t> are strategically placed in the five economic corridors and municipalities, as they work toward the municipality's economic focus.</a:t>
            </a:r>
          </a:p>
          <a:p>
            <a:r>
              <a:rPr lang="en-ZA" sz="1200" dirty="0"/>
              <a:t>The  curriculum of Schools of Specialisation focuses on:</a:t>
            </a:r>
          </a:p>
          <a:p>
            <a:pPr lvl="1"/>
            <a:r>
              <a:rPr lang="en-ZA" sz="1200" dirty="0"/>
              <a:t>Engineering,</a:t>
            </a:r>
          </a:p>
          <a:p>
            <a:pPr lvl="1"/>
            <a:r>
              <a:rPr lang="en-ZA" sz="1200" dirty="0"/>
              <a:t>Maths, Science and ICT,</a:t>
            </a:r>
          </a:p>
          <a:p>
            <a:pPr lvl="1"/>
            <a:r>
              <a:rPr lang="en-ZA" sz="1200" dirty="0"/>
              <a:t>Sport,</a:t>
            </a:r>
          </a:p>
          <a:p>
            <a:pPr lvl="1"/>
            <a:r>
              <a:rPr lang="en-ZA" sz="1200" dirty="0"/>
              <a:t>Commerce and Entrepreneurship,</a:t>
            </a:r>
          </a:p>
          <a:p>
            <a:pPr lvl="1"/>
            <a:r>
              <a:rPr lang="en-ZA" sz="1200" dirty="0"/>
              <a:t>Performing and Creative Arts.</a:t>
            </a:r>
          </a:p>
          <a:p>
            <a:r>
              <a:rPr lang="en-ZA" sz="1200" dirty="0"/>
              <a:t>There are currently 21 schools in the province that have been gazetted as SOS’s with a further 14 identified schools that will be launched as SOS’s during 2023</a:t>
            </a:r>
          </a:p>
          <a:p>
            <a:r>
              <a:rPr lang="en-ZA" sz="1200" dirty="0"/>
              <a:t>14 schools will be launched in the 2023/24 financial year:</a:t>
            </a:r>
          </a:p>
          <a:p>
            <a:pPr lvl="1"/>
            <a:r>
              <a:rPr lang="en-ZA" sz="1200" dirty="0"/>
              <a:t>1 in April 2023,</a:t>
            </a:r>
          </a:p>
          <a:p>
            <a:pPr lvl="1"/>
            <a:r>
              <a:rPr lang="en-ZA" sz="1200" dirty="0"/>
              <a:t>4 in May 2023, </a:t>
            </a:r>
          </a:p>
          <a:p>
            <a:pPr lvl="1"/>
            <a:r>
              <a:rPr lang="en-ZA" sz="1200" dirty="0"/>
              <a:t>1 in June 2023, </a:t>
            </a:r>
          </a:p>
          <a:p>
            <a:pPr lvl="1"/>
            <a:r>
              <a:rPr lang="en-ZA" sz="1200" dirty="0"/>
              <a:t>1 in July 2023, </a:t>
            </a:r>
          </a:p>
          <a:p>
            <a:pPr lvl="1"/>
            <a:r>
              <a:rPr lang="en-ZA" sz="1200" dirty="0"/>
              <a:t>4 in August 2023,</a:t>
            </a:r>
          </a:p>
          <a:p>
            <a:pPr lvl="1"/>
            <a:r>
              <a:rPr lang="en-ZA" sz="1200" dirty="0"/>
              <a:t>3 in September 2023.</a:t>
            </a:r>
          </a:p>
          <a:p>
            <a:r>
              <a:rPr lang="en-US" sz="1200" dirty="0"/>
              <a:t>Target of 35 SOS to be achieved by end of March 2024</a:t>
            </a:r>
            <a:endParaRPr lang="en-ZA" sz="1200" dirty="0"/>
          </a:p>
          <a:p>
            <a:pPr algn="just">
              <a:lnSpc>
                <a:spcPct val="120000"/>
              </a:lnSpc>
            </a:pPr>
            <a:endParaRPr lang="en-ZA" sz="1600" b="0" dirty="0"/>
          </a:p>
          <a:p>
            <a:endParaRPr lang="en-ZA" sz="1200" dirty="0"/>
          </a:p>
        </p:txBody>
      </p:sp>
      <p:sp>
        <p:nvSpPr>
          <p:cNvPr id="4" name="Slide Number Placeholder 3"/>
          <p:cNvSpPr>
            <a:spLocks noGrp="1"/>
          </p:cNvSpPr>
          <p:nvPr>
            <p:ph type="sldNum" sz="quarter" idx="4294967295"/>
          </p:nvPr>
        </p:nvSpPr>
        <p:spPr>
          <a:xfrm>
            <a:off x="11737975" y="6546850"/>
            <a:ext cx="454025" cy="365125"/>
          </a:xfrm>
          <a:prstGeom prst="rect">
            <a:avLst/>
          </a:prstGeom>
        </p:spPr>
        <p:txBody>
          <a:bodyPr/>
          <a:lstStyle/>
          <a:p>
            <a:fld id="{093862CD-2CE4-D846-9F15-15300DCE1BBC}" type="slidenum">
              <a:rPr lang="en-US" smtClean="0"/>
              <a:pPr/>
              <a:t>64</a:t>
            </a:fld>
            <a:endParaRPr lang="en-US" dirty="0"/>
          </a:p>
        </p:txBody>
      </p:sp>
    </p:spTree>
    <p:extLst>
      <p:ext uri="{BB962C8B-B14F-4D97-AF65-F5344CB8AC3E}">
        <p14:creationId xmlns:p14="http://schemas.microsoft.com/office/powerpoint/2010/main" xmlns="" val="125235898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4530" y="1113887"/>
            <a:ext cx="10585326" cy="414834"/>
          </a:xfrm>
        </p:spPr>
        <p:txBody>
          <a:bodyPr/>
          <a:lstStyle/>
          <a:p>
            <a:r>
              <a:rPr lang="en-ZA" sz="1900" b="0" dirty="0"/>
              <a:t>PROGRAMME 4: PUBLIC SPECIAL SCHOOL EDUCATION - RESOURCE CONSIDERATION</a:t>
            </a:r>
          </a:p>
        </p:txBody>
      </p:sp>
      <p:graphicFrame>
        <p:nvGraphicFramePr>
          <p:cNvPr id="5" name="Object 4">
            <a:extLst>
              <a:ext uri="{FF2B5EF4-FFF2-40B4-BE49-F238E27FC236}">
                <a16:creationId xmlns:a16="http://schemas.microsoft.com/office/drawing/2014/main" xmlns="" id="{791FA868-156F-4E04-BA9B-EF13A231AC8A}"/>
              </a:ext>
            </a:extLst>
          </p:cNvPr>
          <p:cNvGraphicFramePr>
            <a:graphicFrameLocks noChangeAspect="1"/>
          </p:cNvGraphicFramePr>
          <p:nvPr>
            <p:extLst>
              <p:ext uri="{D42A27DB-BD31-4B8C-83A1-F6EECF244321}">
                <p14:modId xmlns:p14="http://schemas.microsoft.com/office/powerpoint/2010/main" xmlns="" val="1331016601"/>
              </p:ext>
            </p:extLst>
          </p:nvPr>
        </p:nvGraphicFramePr>
        <p:xfrm>
          <a:off x="1334530" y="1641475"/>
          <a:ext cx="10585325" cy="4921250"/>
        </p:xfrm>
        <a:graphic>
          <a:graphicData uri="http://schemas.openxmlformats.org/presentationml/2006/ole">
            <p:oleObj spid="_x0000_s4098" name="Worksheet" r:id="rId3" imgW="8930498" imgH="3116588" progId="Excel.Sheet.12">
              <p:embed/>
            </p:oleObj>
          </a:graphicData>
        </a:graphic>
      </p:graphicFrame>
    </p:spTree>
    <p:extLst>
      <p:ext uri="{BB962C8B-B14F-4D97-AF65-F5344CB8AC3E}">
        <p14:creationId xmlns:p14="http://schemas.microsoft.com/office/powerpoint/2010/main" xmlns="" val="67819672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5891" y="1146092"/>
            <a:ext cx="10757482" cy="414834"/>
          </a:xfrm>
        </p:spPr>
        <p:txBody>
          <a:bodyPr/>
          <a:lstStyle/>
          <a:p>
            <a:r>
              <a:rPr lang="en-ZA" sz="1900" b="0" dirty="0">
                <a:solidFill>
                  <a:prstClr val="white"/>
                </a:solidFill>
              </a:rPr>
              <a:t>PROGRAMME 4: PUBLIC SPECIAL SCHOOL EDUCATION – PERFORMANCE INDICATORS</a:t>
            </a:r>
            <a:endParaRPr lang="en-ZA" sz="1900" b="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3295968499"/>
              </p:ext>
            </p:extLst>
          </p:nvPr>
        </p:nvGraphicFramePr>
        <p:xfrm>
          <a:off x="1286358" y="1700213"/>
          <a:ext cx="10633495" cy="2487549"/>
        </p:xfrm>
        <a:graphic>
          <a:graphicData uri="http://schemas.openxmlformats.org/drawingml/2006/table">
            <a:tbl>
              <a:tblPr/>
              <a:tblGrid>
                <a:gridCol w="2907198">
                  <a:extLst>
                    <a:ext uri="{9D8B030D-6E8A-4147-A177-3AD203B41FA5}">
                      <a16:colId xmlns:a16="http://schemas.microsoft.com/office/drawing/2014/main" xmlns="" val="20000"/>
                    </a:ext>
                  </a:extLst>
                </a:gridCol>
                <a:gridCol w="3819170">
                  <a:extLst>
                    <a:ext uri="{9D8B030D-6E8A-4147-A177-3AD203B41FA5}">
                      <a16:colId xmlns:a16="http://schemas.microsoft.com/office/drawing/2014/main" xmlns="" val="20001"/>
                    </a:ext>
                  </a:extLst>
                </a:gridCol>
                <a:gridCol w="1240652">
                  <a:extLst>
                    <a:ext uri="{9D8B030D-6E8A-4147-A177-3AD203B41FA5}">
                      <a16:colId xmlns:a16="http://schemas.microsoft.com/office/drawing/2014/main" xmlns="" val="20002"/>
                    </a:ext>
                  </a:extLst>
                </a:gridCol>
                <a:gridCol w="888825">
                  <a:extLst>
                    <a:ext uri="{9D8B030D-6E8A-4147-A177-3AD203B41FA5}">
                      <a16:colId xmlns:a16="http://schemas.microsoft.com/office/drawing/2014/main" xmlns="" val="20003"/>
                    </a:ext>
                  </a:extLst>
                </a:gridCol>
                <a:gridCol w="888825">
                  <a:extLst>
                    <a:ext uri="{9D8B030D-6E8A-4147-A177-3AD203B41FA5}">
                      <a16:colId xmlns:a16="http://schemas.microsoft.com/office/drawing/2014/main" xmlns="" val="20004"/>
                    </a:ext>
                  </a:extLst>
                </a:gridCol>
                <a:gridCol w="888825">
                  <a:extLst>
                    <a:ext uri="{9D8B030D-6E8A-4147-A177-3AD203B41FA5}">
                      <a16:colId xmlns:a16="http://schemas.microsoft.com/office/drawing/2014/main" xmlns="" val="20005"/>
                    </a:ext>
                  </a:extLst>
                </a:gridCol>
              </a:tblGrid>
              <a:tr h="457200">
                <a:tc rowSpan="2">
                  <a:txBody>
                    <a:bodyPr/>
                    <a:lstStyle/>
                    <a:p>
                      <a:pPr algn="ctr" fontAlgn="ctr"/>
                      <a:r>
                        <a:rPr lang="en-ZA" sz="1600" b="1" i="0" u="none" strike="noStrike" dirty="0">
                          <a:solidFill>
                            <a:srgbClr val="000000"/>
                          </a:solidFill>
                          <a:effectLst/>
                          <a:latin typeface="Arial" panose="020B0604020202020204" pitchFamily="34" charset="0"/>
                        </a:rPr>
                        <a:t>Outputs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rowSpan="2">
                  <a:txBody>
                    <a:bodyPr/>
                    <a:lstStyle/>
                    <a:p>
                      <a:pPr algn="ctr" fontAlgn="ctr"/>
                      <a:r>
                        <a:rPr lang="en-ZA" sz="1600" b="1" i="0" u="none" strike="noStrike" dirty="0">
                          <a:solidFill>
                            <a:srgbClr val="000000"/>
                          </a:solidFill>
                          <a:effectLst/>
                          <a:latin typeface="Arial" panose="020B0604020202020204" pitchFamily="34" charset="0"/>
                        </a:rPr>
                        <a:t>Output Indicators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ZA" sz="1400" b="1" i="0" u="none" strike="noStrike" dirty="0">
                          <a:solidFill>
                            <a:srgbClr val="000000"/>
                          </a:solidFill>
                          <a:effectLst/>
                          <a:latin typeface="Arial" panose="020B0604020202020204" pitchFamily="34" charset="0"/>
                        </a:rPr>
                        <a:t>Estimated Performance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gridSpan="3">
                  <a:txBody>
                    <a:bodyPr/>
                    <a:lstStyle/>
                    <a:p>
                      <a:pPr algn="ctr" fontAlgn="ctr"/>
                      <a:r>
                        <a:rPr lang="en-ZA" sz="1600" b="1" i="0" u="none" strike="noStrike" dirty="0">
                          <a:solidFill>
                            <a:srgbClr val="000000"/>
                          </a:solidFill>
                          <a:effectLst/>
                          <a:latin typeface="Arial" panose="020B0604020202020204" pitchFamily="34" charset="0"/>
                        </a:rPr>
                        <a:t>MTEF Period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1"/>
                  </a:ext>
                </a:extLst>
              </a:tr>
              <a:tr h="190500">
                <a:tc vMerge="1">
                  <a:txBody>
                    <a:bodyPr/>
                    <a:lstStyle/>
                    <a:p>
                      <a:endParaRPr lang="en-ZA"/>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vMerge="1">
                  <a:txBody>
                    <a:bodyPr/>
                    <a:lstStyle/>
                    <a:p>
                      <a:endParaRPr lang="en-ZA"/>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ZA" sz="1600" b="1" i="0" u="none" strike="noStrike" dirty="0">
                          <a:solidFill>
                            <a:srgbClr val="000000"/>
                          </a:solidFill>
                          <a:effectLst/>
                          <a:latin typeface="Arial" panose="020B0604020202020204" pitchFamily="34" charset="0"/>
                        </a:rPr>
                        <a:t>2022/23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US" sz="1600" b="1" i="0" u="none" strike="noStrike" kern="1200" dirty="0">
                          <a:solidFill>
                            <a:srgbClr val="000000"/>
                          </a:solidFill>
                          <a:effectLst/>
                          <a:latin typeface="Arial" panose="020B0604020202020204" pitchFamily="34" charset="0"/>
                          <a:ea typeface="+mn-ea"/>
                          <a:cs typeface="+mn-cs"/>
                        </a:rPr>
                        <a:t>2023/24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US" sz="1600" b="1" i="0" u="none" strike="noStrike" kern="1200" dirty="0">
                          <a:solidFill>
                            <a:srgbClr val="000000"/>
                          </a:solidFill>
                          <a:effectLst/>
                          <a:latin typeface="Arial" panose="020B0604020202020204" pitchFamily="34" charset="0"/>
                          <a:ea typeface="+mn-ea"/>
                          <a:cs typeface="+mn-cs"/>
                        </a:rPr>
                        <a:t>2024/25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US" sz="1600" b="1" i="0" u="none" strike="noStrike" kern="1200" dirty="0">
                          <a:solidFill>
                            <a:srgbClr val="000000"/>
                          </a:solidFill>
                          <a:effectLst/>
                          <a:latin typeface="Arial" panose="020B0604020202020204" pitchFamily="34" charset="0"/>
                          <a:ea typeface="+mn-ea"/>
                          <a:cs typeface="+mn-cs"/>
                        </a:rPr>
                        <a:t>2025/26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xmlns="" val="10002"/>
                  </a:ext>
                </a:extLst>
              </a:tr>
              <a:tr h="457200">
                <a:tc>
                  <a:txBody>
                    <a:bodyPr/>
                    <a:lstStyle/>
                    <a:p>
                      <a:pPr algn="l" fontAlgn="t"/>
                      <a:r>
                        <a:rPr lang="en-GB" sz="1400" b="0" i="0" u="none" strike="noStrike" dirty="0">
                          <a:solidFill>
                            <a:schemeClr val="tx1"/>
                          </a:solidFill>
                          <a:effectLst/>
                          <a:latin typeface="Arial" panose="020B0604020202020204" pitchFamily="34" charset="0"/>
                          <a:cs typeface="Arial" panose="020B0604020202020204" pitchFamily="34" charset="0"/>
                        </a:rPr>
                        <a:t>Access to education and support for learners with special needs.</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1400" b="0" i="0" u="none" strike="noStrike" dirty="0">
                          <a:solidFill>
                            <a:schemeClr val="tx1"/>
                          </a:solidFill>
                          <a:effectLst/>
                          <a:latin typeface="Arial" panose="020B0604020202020204" pitchFamily="34" charset="0"/>
                          <a:cs typeface="Arial" panose="020B0604020202020204" pitchFamily="34" charset="0"/>
                        </a:rPr>
                        <a:t>SOI 401: Number of learners in public special schools.</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14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58 981</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14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59 500</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60 000</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60 500</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457200">
                <a:tc>
                  <a:txBody>
                    <a:bodyPr/>
                    <a:lstStyle/>
                    <a:p>
                      <a:pPr algn="l" fontAlgn="t"/>
                      <a:r>
                        <a:rPr lang="en-GB" sz="1400" b="0" i="0" u="none" strike="noStrike" dirty="0">
                          <a:solidFill>
                            <a:schemeClr val="tx1"/>
                          </a:solidFill>
                          <a:effectLst/>
                          <a:latin typeface="Arial" panose="020B0604020202020204" pitchFamily="34" charset="0"/>
                          <a:cs typeface="Arial" panose="020B0604020202020204" pitchFamily="34" charset="0"/>
                        </a:rPr>
                        <a:t>Capacitated teachers with provision to provide support to learners with special needs.</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1400" b="0" i="0" u="none" strike="noStrike" dirty="0">
                          <a:solidFill>
                            <a:schemeClr val="tx1"/>
                          </a:solidFill>
                          <a:effectLst/>
                          <a:latin typeface="Arial" panose="020B0604020202020204" pitchFamily="34" charset="0"/>
                          <a:cs typeface="Arial" panose="020B0604020202020204" pitchFamily="34" charset="0"/>
                        </a:rPr>
                        <a:t>SOI 402: Number of therapists/specialist staff in public special schools.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chemeClr val="tx1"/>
                          </a:solidFill>
                          <a:effectLst/>
                          <a:latin typeface="Arial" panose="020B0604020202020204" pitchFamily="34" charset="0"/>
                          <a:cs typeface="Arial" panose="020B0604020202020204" pitchFamily="34" charset="0"/>
                        </a:rPr>
                        <a:t>683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chemeClr val="tx1"/>
                          </a:solidFill>
                          <a:effectLst/>
                          <a:latin typeface="Arial" panose="020B0604020202020204" pitchFamily="34" charset="0"/>
                          <a:cs typeface="Arial" panose="020B0604020202020204" pitchFamily="34" charset="0"/>
                        </a:rPr>
                        <a:t>685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chemeClr val="tx1"/>
                          </a:solidFill>
                          <a:effectLst/>
                          <a:latin typeface="Arial" panose="020B0604020202020204" pitchFamily="34" charset="0"/>
                          <a:cs typeface="Arial" panose="020B0604020202020204" pitchFamily="34" charset="0"/>
                        </a:rPr>
                        <a:t>687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chemeClr val="tx1"/>
                          </a:solidFill>
                          <a:effectLst/>
                          <a:latin typeface="Arial" panose="020B0604020202020204" pitchFamily="34" charset="0"/>
                          <a:cs typeface="Arial" panose="020B0604020202020204" pitchFamily="34" charset="0"/>
                        </a:rPr>
                        <a:t>689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457200">
                <a:tc>
                  <a:txBody>
                    <a:bodyPr/>
                    <a:lstStyle/>
                    <a:p>
                      <a:pPr marL="0" marR="0">
                        <a:lnSpc>
                          <a:spcPct val="107000"/>
                        </a:lnSpc>
                        <a:spcBef>
                          <a:spcPts val="0"/>
                        </a:spcBef>
                        <a:spcAft>
                          <a:spcPts val="0"/>
                        </a:spcAft>
                      </a:pPr>
                      <a:r>
                        <a:rPr lang="en-ZA"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Increased access to education and support for learners with special needs.</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ZA"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POI 401: Number of educators employed in public special schools.</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4 374</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4 380</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4 385</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4 390</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xmlns="" val="350248882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000" b="0" dirty="0"/>
              <a:t>2023/24 PRIORITIES FOR PROGRAMME 5: EARLY CHILDHOOD DEVELOPMENT</a:t>
            </a:r>
            <a:endParaRPr lang="en-ZA" sz="2000" dirty="0"/>
          </a:p>
        </p:txBody>
      </p:sp>
      <p:sp>
        <p:nvSpPr>
          <p:cNvPr id="3" name="Content Placeholder 2"/>
          <p:cNvSpPr>
            <a:spLocks noGrp="1"/>
          </p:cNvSpPr>
          <p:nvPr>
            <p:ph idx="1"/>
          </p:nvPr>
        </p:nvSpPr>
        <p:spPr>
          <a:xfrm>
            <a:off x="1334530" y="1616532"/>
            <a:ext cx="10585327" cy="4799258"/>
          </a:xfrm>
        </p:spPr>
        <p:txBody>
          <a:bodyPr>
            <a:normAutofit fontScale="85000" lnSpcReduction="20000"/>
          </a:bodyPr>
          <a:lstStyle/>
          <a:p>
            <a:pPr marL="0" indent="0" algn="just">
              <a:buNone/>
            </a:pPr>
            <a:r>
              <a:rPr lang="en-ZA" b="1" dirty="0"/>
              <a:t>Priority: </a:t>
            </a:r>
            <a:r>
              <a:rPr lang="en-GB" b="1" dirty="0"/>
              <a:t>Complete the universalisation of Grade R:</a:t>
            </a:r>
          </a:p>
          <a:p>
            <a:pPr marL="285750" indent="-285750" algn="just">
              <a:buFont typeface="Arial" panose="020B0604020202020204" pitchFamily="34" charset="0"/>
              <a:buChar char="•"/>
            </a:pPr>
            <a:r>
              <a:rPr lang="en-US" b="0" dirty="0">
                <a:effectLst/>
                <a:latin typeface="Arial" panose="020B0604020202020204" pitchFamily="34" charset="0"/>
                <a:ea typeface="Calibri" panose="020F0502020204030204" pitchFamily="34" charset="0"/>
                <a:cs typeface="Times New Roman" panose="02020603050405020304" pitchFamily="18" charset="0"/>
              </a:rPr>
              <a:t>The Department will continue to expand Grade R to all public primary schools regardless of their socio-economic status thus accelerating the progress toward the </a:t>
            </a:r>
            <a:r>
              <a:rPr lang="en-US" b="0" dirty="0" err="1">
                <a:effectLst/>
                <a:latin typeface="Arial" panose="020B0604020202020204" pitchFamily="34" charset="0"/>
                <a:ea typeface="Calibri" panose="020F0502020204030204" pitchFamily="34" charset="0"/>
                <a:cs typeface="Times New Roman" panose="02020603050405020304" pitchFamily="18" charset="0"/>
              </a:rPr>
              <a:t>universalisation</a:t>
            </a:r>
            <a:r>
              <a:rPr lang="en-US" b="0" dirty="0">
                <a:effectLst/>
                <a:latin typeface="Arial" panose="020B0604020202020204" pitchFamily="34" charset="0"/>
                <a:ea typeface="Calibri" panose="020F0502020204030204" pitchFamily="34" charset="0"/>
                <a:cs typeface="Times New Roman" panose="02020603050405020304" pitchFamily="18" charset="0"/>
              </a:rPr>
              <a:t> target. </a:t>
            </a:r>
          </a:p>
          <a:p>
            <a:pPr marL="285750" indent="-285750" algn="just">
              <a:buFont typeface="Arial" panose="020B0604020202020204" pitchFamily="34" charset="0"/>
              <a:buChar char="•"/>
            </a:pPr>
            <a:r>
              <a:rPr lang="en-US" b="0" dirty="0">
                <a:effectLst/>
                <a:latin typeface="Arial" panose="020B0604020202020204" pitchFamily="34" charset="0"/>
                <a:ea typeface="Calibri" panose="020F0502020204030204" pitchFamily="34" charset="0"/>
                <a:cs typeface="Times New Roman" panose="02020603050405020304" pitchFamily="18" charset="0"/>
              </a:rPr>
              <a:t>This will be aided by </a:t>
            </a:r>
            <a:r>
              <a:rPr lang="en-GB" b="0" dirty="0">
                <a:effectLst/>
                <a:latin typeface="Arial" panose="020B0604020202020204" pitchFamily="34" charset="0"/>
                <a:ea typeface="Times New Roman" panose="02020603050405020304" pitchFamily="18" charset="0"/>
                <a:cs typeface="Times New Roman" panose="02020603050405020304" pitchFamily="18" charset="0"/>
              </a:rPr>
              <a:t>prioritising </a:t>
            </a:r>
            <a:r>
              <a:rPr lang="en-US" b="0" kern="1200" dirty="0">
                <a:effectLst/>
                <a:latin typeface="Arial" panose="020B0604020202020204" pitchFamily="34" charset="0"/>
                <a:ea typeface="Times New Roman" panose="02020603050405020304" pitchFamily="18" charset="0"/>
                <a:cs typeface="Times New Roman" panose="02020603050405020304" pitchFamily="18" charset="0"/>
              </a:rPr>
              <a:t>accessible, quality ECD services</a:t>
            </a:r>
            <a:r>
              <a:rPr lang="en-GB" b="0" kern="1400" dirty="0">
                <a:effectLst/>
                <a:latin typeface="Arial" panose="020B0604020202020204" pitchFamily="34" charset="0"/>
                <a:ea typeface="Arial" panose="020B0604020202020204" pitchFamily="34" charset="0"/>
                <a:cs typeface="Times New Roman" panose="02020603050405020304" pitchFamily="18" charset="0"/>
              </a:rPr>
              <a:t> and Grade R universalisation with the implementation of compulsory two years of ECD before Grade 1.</a:t>
            </a:r>
            <a:endParaRPr lang="en-US" b="0" dirty="0">
              <a:effectLst/>
              <a:latin typeface="Arial" panose="020B0604020202020204" pitchFamily="34" charset="0"/>
              <a:ea typeface="Calibri" panose="020F0502020204030204" pitchFamily="34" charset="0"/>
              <a:cs typeface="Times New Roman" panose="02020603050405020304" pitchFamily="18" charset="0"/>
            </a:endParaRPr>
          </a:p>
          <a:p>
            <a:pPr marL="285750" indent="-285750" algn="just">
              <a:buFont typeface="Arial" panose="020B0604020202020204" pitchFamily="34" charset="0"/>
              <a:buChar char="•"/>
            </a:pPr>
            <a:r>
              <a:rPr lang="en-US" b="0" dirty="0">
                <a:effectLst/>
                <a:latin typeface="Arial" panose="020B0604020202020204" pitchFamily="34" charset="0"/>
                <a:ea typeface="Calibri" panose="020F0502020204030204" pitchFamily="34" charset="0"/>
                <a:cs typeface="Times New Roman" panose="02020603050405020304" pitchFamily="18" charset="0"/>
              </a:rPr>
              <a:t>95.1% of public ordinary primary schools (1 405) are currently offering Grade R</a:t>
            </a:r>
            <a:r>
              <a:rPr lang="en-US" b="0" dirty="0">
                <a:latin typeface="Arial" panose="020B0604020202020204" pitchFamily="34" charset="0"/>
                <a:ea typeface="Calibri" panose="020F0502020204030204" pitchFamily="34" charset="0"/>
                <a:cs typeface="Times New Roman" panose="02020603050405020304" pitchFamily="18" charset="0"/>
              </a:rPr>
              <a:t>. This will </a:t>
            </a:r>
            <a:r>
              <a:rPr lang="en-US" b="0" dirty="0">
                <a:effectLst/>
                <a:latin typeface="Arial" panose="020B0604020202020204" pitchFamily="34" charset="0"/>
                <a:ea typeface="Calibri" panose="020F0502020204030204" pitchFamily="34" charset="0"/>
                <a:cs typeface="Times New Roman" panose="02020603050405020304" pitchFamily="18" charset="0"/>
              </a:rPr>
              <a:t>increase to 1 407 schools in 2023/24.</a:t>
            </a:r>
          </a:p>
          <a:p>
            <a:pPr marL="342900" lvl="0" indent="-342900" algn="just">
              <a:buFont typeface="Arial" panose="020B0604020202020204" pitchFamily="34" charset="0"/>
              <a:buChar char="•"/>
            </a:pPr>
            <a:r>
              <a:rPr lang="en-ZA" b="0" dirty="0">
                <a:effectLst/>
                <a:latin typeface="+mn-lt"/>
                <a:ea typeface="Times New Roman" panose="02020603050405020304" pitchFamily="18" charset="0"/>
                <a:cs typeface="Times New Roman" panose="02020603050405020304" pitchFamily="18" charset="0"/>
              </a:rPr>
              <a:t>The GDE intends to increase the number of learners enrolled in Grade R to </a:t>
            </a:r>
            <a:r>
              <a:rPr lang="en-US" b="0" dirty="0">
                <a:effectLst/>
                <a:latin typeface="Arial" panose="020B0604020202020204" pitchFamily="34" charset="0"/>
                <a:ea typeface="Calibri" panose="020F0502020204030204" pitchFamily="34" charset="0"/>
                <a:cs typeface="Times New Roman" panose="02020603050405020304" pitchFamily="18" charset="0"/>
              </a:rPr>
              <a:t>130 500. </a:t>
            </a:r>
            <a:endParaRPr lang="en-ZA" b="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Arial" panose="020B0604020202020204" pitchFamily="34" charset="0"/>
              <a:buChar char="•"/>
            </a:pPr>
            <a:r>
              <a:rPr lang="en-US" b="0" dirty="0">
                <a:effectLst/>
                <a:latin typeface="Arial" panose="020B0604020202020204" pitchFamily="34" charset="0"/>
                <a:ea typeface="Calibri" panose="020F0502020204030204" pitchFamily="34" charset="0"/>
                <a:cs typeface="Times New Roman" panose="02020603050405020304" pitchFamily="18" charset="0"/>
              </a:rPr>
              <a:t>To ensure effective management by the GDE, the existing Grade R regulations will be modified to account for all Grade R learners in private ECD </a:t>
            </a:r>
            <a:r>
              <a:rPr lang="en-US" b="0" dirty="0" err="1">
                <a:effectLst/>
                <a:latin typeface="Arial" panose="020B0604020202020204" pitchFamily="34" charset="0"/>
                <a:ea typeface="Calibri" panose="020F0502020204030204" pitchFamily="34" charset="0"/>
                <a:cs typeface="Times New Roman" panose="02020603050405020304" pitchFamily="18" charset="0"/>
              </a:rPr>
              <a:t>centres</a:t>
            </a:r>
            <a:r>
              <a:rPr lang="en-US" b="0" dirty="0">
                <a:effectLst/>
                <a:latin typeface="Arial" panose="020B0604020202020204" pitchFamily="34" charset="0"/>
                <a:ea typeface="Calibri" panose="020F0502020204030204" pitchFamily="34" charset="0"/>
                <a:cs typeface="Times New Roman" panose="02020603050405020304" pitchFamily="18" charset="0"/>
              </a:rPr>
              <a:t>. </a:t>
            </a:r>
            <a:endParaRPr lang="en-ZA" b="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Arial" panose="020B0604020202020204" pitchFamily="34" charset="0"/>
              <a:buChar char="•"/>
            </a:pPr>
            <a:r>
              <a:rPr lang="en-US" b="0" dirty="0">
                <a:effectLst/>
                <a:latin typeface="Arial" panose="020B0604020202020204" pitchFamily="34" charset="0"/>
                <a:ea typeface="Calibri" panose="020F0502020204030204" pitchFamily="34" charset="0"/>
                <a:cs typeface="Times New Roman" panose="02020603050405020304" pitchFamily="18" charset="0"/>
              </a:rPr>
              <a:t>The Department plans to have at least one stand-alone ECD </a:t>
            </a:r>
            <a:r>
              <a:rPr lang="en-US" b="0" dirty="0" err="1">
                <a:effectLst/>
                <a:latin typeface="Arial" panose="020B0604020202020204" pitchFamily="34" charset="0"/>
                <a:ea typeface="Calibri" panose="020F0502020204030204" pitchFamily="34" charset="0"/>
                <a:cs typeface="Times New Roman" panose="02020603050405020304" pitchFamily="18" charset="0"/>
              </a:rPr>
              <a:t>centre</a:t>
            </a:r>
            <a:r>
              <a:rPr lang="en-US" b="0" dirty="0">
                <a:effectLst/>
                <a:latin typeface="Arial" panose="020B0604020202020204" pitchFamily="34" charset="0"/>
                <a:ea typeface="Calibri" panose="020F0502020204030204" pitchFamily="34" charset="0"/>
                <a:cs typeface="Times New Roman" panose="02020603050405020304" pitchFamily="18" charset="0"/>
              </a:rPr>
              <a:t> in each of the 15 Districts.</a:t>
            </a:r>
          </a:p>
          <a:p>
            <a:pPr marL="342900" lvl="0" indent="-342900" algn="just">
              <a:buFont typeface="Arial" panose="020B0604020202020204" pitchFamily="34" charset="0"/>
              <a:buChar char="•"/>
            </a:pPr>
            <a:r>
              <a:rPr lang="en-US" b="0" dirty="0">
                <a:effectLst/>
                <a:latin typeface="Arial" panose="020B0604020202020204" pitchFamily="34" charset="0"/>
                <a:ea typeface="Calibri" panose="020F0502020204030204" pitchFamily="34" charset="0"/>
                <a:cs typeface="Times New Roman" panose="02020603050405020304" pitchFamily="18" charset="0"/>
              </a:rPr>
              <a:t>It is envisaged that 74.1% of all Grade 1 learners would have received formal Grade R during the 2023/24 financial year.</a:t>
            </a:r>
            <a:endParaRPr lang="en-ZA" b="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Arial" panose="020B0604020202020204" pitchFamily="34" charset="0"/>
              <a:buChar char="•"/>
            </a:pPr>
            <a:r>
              <a:rPr lang="en-US" b="0" dirty="0">
                <a:latin typeface="Arial" panose="020B0604020202020204" pitchFamily="34" charset="0"/>
                <a:ea typeface="Calibri" panose="020F0502020204030204" pitchFamily="34" charset="0"/>
                <a:cs typeface="Times New Roman" panose="02020603050405020304" pitchFamily="18" charset="0"/>
              </a:rPr>
              <a:t>S</a:t>
            </a:r>
            <a:r>
              <a:rPr lang="en-US" b="0" dirty="0">
                <a:effectLst/>
                <a:latin typeface="Arial" panose="020B0604020202020204" pitchFamily="34" charset="0"/>
                <a:ea typeface="Calibri" panose="020F0502020204030204" pitchFamily="34" charset="0"/>
                <a:cs typeface="Times New Roman" panose="02020603050405020304" pitchFamily="18" charset="0"/>
              </a:rPr>
              <a:t>chool infrastructure will be improved to ensure additional classrooms are available for the provisioning of Grade R at all Public Ordinary Schools.</a:t>
            </a:r>
            <a:endParaRPr lang="en-ZA" b="0" dirty="0"/>
          </a:p>
        </p:txBody>
      </p:sp>
    </p:spTree>
    <p:extLst>
      <p:ext uri="{BB962C8B-B14F-4D97-AF65-F5344CB8AC3E}">
        <p14:creationId xmlns:p14="http://schemas.microsoft.com/office/powerpoint/2010/main" xmlns="" val="221870802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4529" y="1103724"/>
            <a:ext cx="10585327" cy="398505"/>
          </a:xfrm>
        </p:spPr>
        <p:txBody>
          <a:bodyPr/>
          <a:lstStyle/>
          <a:p>
            <a:r>
              <a:rPr lang="en-ZA" sz="2000" b="0" dirty="0"/>
              <a:t>2023/24 PRIORITIES FOR PROGRAMME 5: EARLY CHILDHOOD DEVELOPMENT</a:t>
            </a:r>
          </a:p>
        </p:txBody>
      </p:sp>
      <p:sp>
        <p:nvSpPr>
          <p:cNvPr id="3" name="Content Placeholder 2"/>
          <p:cNvSpPr>
            <a:spLocks noGrp="1"/>
          </p:cNvSpPr>
          <p:nvPr>
            <p:ph idx="1"/>
          </p:nvPr>
        </p:nvSpPr>
        <p:spPr>
          <a:xfrm>
            <a:off x="1335088" y="1616074"/>
            <a:ext cx="10585450" cy="4930775"/>
          </a:xfrm>
        </p:spPr>
        <p:txBody>
          <a:bodyPr>
            <a:normAutofit fontScale="70000" lnSpcReduction="20000"/>
          </a:bodyPr>
          <a:lstStyle/>
          <a:p>
            <a:pPr marL="0" indent="0" algn="just">
              <a:buNone/>
            </a:pPr>
            <a:r>
              <a:rPr lang="en-GB" sz="2600" dirty="0"/>
              <a:t>Priority: Introduction of Pre-Grade R:</a:t>
            </a:r>
          </a:p>
          <a:p>
            <a:pPr algn="just"/>
            <a:r>
              <a:rPr lang="en-GB" sz="2600" dirty="0"/>
              <a:t>The Department has identified the following five key strategies for improving the delivery of quality of ECD in the province:</a:t>
            </a:r>
            <a:endParaRPr lang="en-ZA" sz="2600" dirty="0"/>
          </a:p>
          <a:p>
            <a:pPr lvl="1" algn="just">
              <a:buFont typeface="Courier New" panose="02070309020205020404" pitchFamily="49" charset="0"/>
              <a:buChar char="o"/>
            </a:pPr>
            <a:r>
              <a:rPr lang="en-GB" sz="2600" dirty="0"/>
              <a:t>Implementing the NCF through curriculum-based early learning for all children from 0 to 5 years.</a:t>
            </a:r>
            <a:endParaRPr lang="en-ZA" sz="2600" dirty="0"/>
          </a:p>
          <a:p>
            <a:pPr lvl="1" algn="just">
              <a:buFont typeface="Courier New" panose="02070309020205020404" pitchFamily="49" charset="0"/>
              <a:buChar char="o"/>
            </a:pPr>
            <a:r>
              <a:rPr lang="en-GB" sz="2600" dirty="0"/>
              <a:t>Quality early childhood development programmes for all children 0 to 5 years. </a:t>
            </a:r>
            <a:endParaRPr lang="en-ZA" sz="2600" dirty="0"/>
          </a:p>
          <a:p>
            <a:pPr lvl="1" algn="just">
              <a:buFont typeface="Courier New" panose="02070309020205020404" pitchFamily="49" charset="0"/>
              <a:buChar char="o"/>
            </a:pPr>
            <a:r>
              <a:rPr lang="en-GB" sz="2600" dirty="0"/>
              <a:t>Intensive and flexible career-orientated training and development for all personnel in the ECD sector.  </a:t>
            </a:r>
            <a:endParaRPr lang="en-ZA" sz="2600" dirty="0"/>
          </a:p>
          <a:p>
            <a:pPr lvl="1" algn="just">
              <a:buFont typeface="Courier New" panose="02070309020205020404" pitchFamily="49" charset="0"/>
              <a:buChar char="o"/>
            </a:pPr>
            <a:r>
              <a:rPr lang="en-GB" sz="2600" dirty="0"/>
              <a:t>Coordination &amp; integration of all early childhood development services that will enhance service delivery and quality learning.</a:t>
            </a:r>
            <a:endParaRPr lang="en-ZA" sz="2600" dirty="0"/>
          </a:p>
          <a:p>
            <a:pPr lvl="1" algn="just">
              <a:buFont typeface="Courier New" panose="02070309020205020404" pitchFamily="49" charset="0"/>
              <a:buChar char="o"/>
            </a:pPr>
            <a:r>
              <a:rPr lang="en-GB" sz="2600" dirty="0"/>
              <a:t>A flexible funding and provisioning framework.</a:t>
            </a:r>
          </a:p>
          <a:p>
            <a:pPr algn="just"/>
            <a:r>
              <a:rPr lang="en-GB" sz="2600" dirty="0"/>
              <a:t>The 2023/24 vision for ECD is to focus on:</a:t>
            </a:r>
          </a:p>
          <a:p>
            <a:pPr lvl="1" algn="just">
              <a:buFont typeface="Courier New" panose="02070309020205020404" pitchFamily="49" charset="0"/>
              <a:buChar char="o"/>
            </a:pPr>
            <a:r>
              <a:rPr lang="en-ZA" sz="2600" dirty="0"/>
              <a:t>Increasing the number of children in registered ECD sites to 70 000 in 2023/24.</a:t>
            </a:r>
          </a:p>
          <a:p>
            <a:pPr lvl="1" algn="just">
              <a:buFont typeface="Courier New" panose="02070309020205020404" pitchFamily="49" charset="0"/>
              <a:buChar char="o"/>
            </a:pPr>
            <a:r>
              <a:rPr lang="en-ZA" sz="2600" dirty="0"/>
              <a:t>Increasing the number of fully registered ECD sites to 1 300 in 2023/24.</a:t>
            </a:r>
          </a:p>
          <a:p>
            <a:pPr lvl="1" algn="just">
              <a:buFont typeface="Courier New" panose="02070309020205020404" pitchFamily="49" charset="0"/>
              <a:buChar char="o"/>
            </a:pPr>
            <a:r>
              <a:rPr lang="en-GB" sz="2600" dirty="0"/>
              <a:t>The strengthening of integrated nurturing care, early stimulation and learning</a:t>
            </a:r>
            <a:endParaRPr lang="en-ZA" sz="2600" dirty="0"/>
          </a:p>
          <a:p>
            <a:pPr lvl="1" algn="just">
              <a:buFont typeface="Courier New" panose="02070309020205020404" pitchFamily="49" charset="0"/>
              <a:buChar char="o"/>
            </a:pPr>
            <a:r>
              <a:rPr lang="en-GB" sz="2600" dirty="0"/>
              <a:t>The provisioning of a universal curriculum.</a:t>
            </a:r>
            <a:endParaRPr lang="en-ZA" sz="2600" dirty="0"/>
          </a:p>
          <a:p>
            <a:pPr lvl="1" algn="just">
              <a:buFont typeface="Courier New" panose="02070309020205020404" pitchFamily="49" charset="0"/>
              <a:buChar char="o"/>
            </a:pPr>
            <a:r>
              <a:rPr lang="en-GB" sz="2600" dirty="0"/>
              <a:t>The improvement of synergies with the other Departments to ensure the holistic support and development of the child.</a:t>
            </a:r>
            <a:endParaRPr lang="en-ZA" sz="2600" dirty="0"/>
          </a:p>
          <a:p>
            <a:pPr lvl="1" algn="just">
              <a:buFont typeface="Courier New" panose="02070309020205020404" pitchFamily="49" charset="0"/>
              <a:buChar char="o"/>
            </a:pPr>
            <a:r>
              <a:rPr lang="en-GB" sz="2600" dirty="0"/>
              <a:t>The reviewing of the current funding models through the Public Expenditure and Institutional Review (PEIR) will inform the funding model.</a:t>
            </a:r>
            <a:endParaRPr lang="en-ZA" sz="2600" dirty="0"/>
          </a:p>
          <a:p>
            <a:pPr lvl="1"/>
            <a:endParaRPr lang="en-ZA" dirty="0"/>
          </a:p>
        </p:txBody>
      </p:sp>
      <p:sp>
        <p:nvSpPr>
          <p:cNvPr id="4" name="Slide Number Placeholder 3"/>
          <p:cNvSpPr>
            <a:spLocks noGrp="1"/>
          </p:cNvSpPr>
          <p:nvPr>
            <p:ph type="sldNum" sz="quarter" idx="4294967295"/>
          </p:nvPr>
        </p:nvSpPr>
        <p:spPr>
          <a:xfrm>
            <a:off x="11737975" y="6546850"/>
            <a:ext cx="454025" cy="365125"/>
          </a:xfrm>
          <a:prstGeom prst="rect">
            <a:avLst/>
          </a:prstGeom>
        </p:spPr>
        <p:txBody>
          <a:bodyPr/>
          <a:lstStyle/>
          <a:p>
            <a:fld id="{093862CD-2CE4-D846-9F15-15300DCE1BBC}" type="slidenum">
              <a:rPr lang="en-US" smtClean="0"/>
              <a:pPr/>
              <a:t>68</a:t>
            </a:fld>
            <a:endParaRPr lang="en-US" dirty="0"/>
          </a:p>
        </p:txBody>
      </p:sp>
    </p:spTree>
    <p:extLst>
      <p:ext uri="{BB962C8B-B14F-4D97-AF65-F5344CB8AC3E}">
        <p14:creationId xmlns:p14="http://schemas.microsoft.com/office/powerpoint/2010/main" xmlns="" val="380646615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94F1905-700C-423E-9491-C27A4ADAE8BD}"/>
              </a:ext>
            </a:extLst>
          </p:cNvPr>
          <p:cNvSpPr>
            <a:spLocks noGrp="1"/>
          </p:cNvSpPr>
          <p:nvPr>
            <p:ph type="title"/>
          </p:nvPr>
        </p:nvSpPr>
        <p:spPr/>
        <p:txBody>
          <a:bodyPr/>
          <a:lstStyle/>
          <a:p>
            <a:r>
              <a:rPr lang="en-ZA" sz="2000" b="0" dirty="0"/>
              <a:t>2023/24 PRIORITIES FOR PROGRAMME 5: EARLY CHILDHOOD DEVELOPMENT</a:t>
            </a:r>
            <a:endParaRPr lang="en-ZA" sz="2000" dirty="0"/>
          </a:p>
        </p:txBody>
      </p:sp>
      <p:sp>
        <p:nvSpPr>
          <p:cNvPr id="3" name="Content Placeholder 2">
            <a:extLst>
              <a:ext uri="{FF2B5EF4-FFF2-40B4-BE49-F238E27FC236}">
                <a16:creationId xmlns:a16="http://schemas.microsoft.com/office/drawing/2014/main" xmlns="" id="{2C8ECEEE-4F42-4AFD-ABDB-B892F1FDDFA7}"/>
              </a:ext>
            </a:extLst>
          </p:cNvPr>
          <p:cNvSpPr>
            <a:spLocks noGrp="1"/>
          </p:cNvSpPr>
          <p:nvPr>
            <p:ph idx="1"/>
          </p:nvPr>
        </p:nvSpPr>
        <p:spPr>
          <a:xfrm>
            <a:off x="1334529" y="1567546"/>
            <a:ext cx="10585327" cy="5183773"/>
          </a:xfrm>
        </p:spPr>
        <p:txBody>
          <a:bodyPr>
            <a:normAutofit fontScale="70000" lnSpcReduction="20000"/>
          </a:bodyPr>
          <a:lstStyle/>
          <a:p>
            <a:pPr marL="0" indent="0" algn="just">
              <a:lnSpc>
                <a:spcPct val="107000"/>
              </a:lnSpc>
              <a:spcAft>
                <a:spcPts val="800"/>
              </a:spcAft>
              <a:buNone/>
            </a:pPr>
            <a:r>
              <a:rPr lang="en-GB" sz="2600" kern="1200" dirty="0">
                <a:effectLst/>
                <a:latin typeface="Arial" panose="020B0604020202020204" pitchFamily="34" charset="0"/>
                <a:ea typeface="Times New Roman" panose="02020603050405020304" pitchFamily="18" charset="0"/>
                <a:cs typeface="Times New Roman" panose="02020603050405020304" pitchFamily="18" charset="0"/>
              </a:rPr>
              <a:t>To improve the quality of education in Pre-Grade R, in 2023/24 the Department will: </a:t>
            </a:r>
            <a:endParaRPr lang="en-ZA" sz="2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Arial" panose="020B0604020202020204" pitchFamily="34" charset="0"/>
              <a:buChar char="•"/>
            </a:pPr>
            <a:r>
              <a:rPr lang="en-GB" sz="2600" b="0" kern="1200" dirty="0">
                <a:effectLst/>
                <a:ea typeface="Calibri" panose="020F0502020204030204" pitchFamily="34" charset="0"/>
                <a:cs typeface="Times New Roman" panose="02020603050405020304" pitchFamily="18" charset="0"/>
              </a:rPr>
              <a:t>Continue with the development of an Education Management Information System specifically for the ECD Pre-Grade R and Grade R Community-based cohorts resembling a reduced SA-SAMS to ensure accurate data collection, recording and analysis for these target groups. </a:t>
            </a:r>
            <a:endParaRPr lang="en-ZA" sz="2600" b="0" dirty="0">
              <a:effectLst/>
              <a:ea typeface="Calibri" panose="020F0502020204030204" pitchFamily="34" charset="0"/>
              <a:cs typeface="Times New Roman" panose="02020603050405020304" pitchFamily="18" charset="0"/>
            </a:endParaRPr>
          </a:p>
          <a:p>
            <a:pPr marL="342900" lvl="0" indent="-342900" algn="just">
              <a:lnSpc>
                <a:spcPct val="107000"/>
              </a:lnSpc>
              <a:buFont typeface="Arial" panose="020B0604020202020204" pitchFamily="34" charset="0"/>
              <a:buChar char="•"/>
            </a:pPr>
            <a:r>
              <a:rPr lang="en-GB" sz="2600" b="0" kern="1200" dirty="0">
                <a:effectLst/>
                <a:ea typeface="+mn-ea"/>
                <a:cs typeface="Times New Roman" panose="02020603050405020304" pitchFamily="18" charset="0"/>
              </a:rPr>
              <a:t>Continue improving the online surveys conducted to collect data to determine the size and shape of the sector. </a:t>
            </a:r>
            <a:endParaRPr lang="en-ZA" sz="2600" b="0" dirty="0">
              <a:effectLst/>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Arial" panose="020B0604020202020204" pitchFamily="34" charset="0"/>
              <a:buChar char="•"/>
            </a:pPr>
            <a:r>
              <a:rPr lang="en-GB" sz="2600" b="0" kern="1200" dirty="0">
                <a:effectLst/>
                <a:ea typeface="+mn-ea"/>
                <a:cs typeface="Times New Roman" panose="02020603050405020304" pitchFamily="18" charset="0"/>
              </a:rPr>
              <a:t>Continue with the streamlining of all necessary policies, processes and procedures to support the funding of targeted ECD centres that offer Grade R and Pre-Grade R services.</a:t>
            </a:r>
            <a:endParaRPr lang="en-ZA" sz="2600" b="0" dirty="0">
              <a:effectLst/>
              <a:ea typeface="Calibri" panose="020F0502020204030204" pitchFamily="34" charset="0"/>
              <a:cs typeface="Times New Roman" panose="02020603050405020304" pitchFamily="18" charset="0"/>
            </a:endParaRPr>
          </a:p>
          <a:p>
            <a:pPr marL="342900" lvl="0" indent="-342900" algn="just">
              <a:lnSpc>
                <a:spcPct val="107000"/>
              </a:lnSpc>
              <a:buFont typeface="Arial" panose="020B0604020202020204" pitchFamily="34" charset="0"/>
              <a:buChar char="•"/>
            </a:pPr>
            <a:r>
              <a:rPr lang="en-GB" sz="2600" b="0" kern="1200" dirty="0">
                <a:effectLst/>
                <a:ea typeface="Times New Roman" panose="02020603050405020304" pitchFamily="18" charset="0"/>
                <a:cs typeface="Times New Roman" panose="02020603050405020304" pitchFamily="18" charset="0"/>
              </a:rPr>
              <a:t>Ensure that the ECD service delivery model will be realigned and remodelled to the Education sphere following the set frameworks for Curriculum, Quality Assurance, Moderation and Evaluation. </a:t>
            </a:r>
            <a:endParaRPr lang="en-ZA" sz="2600" b="0" dirty="0">
              <a:effectLst/>
              <a:ea typeface="Calibri" panose="020F0502020204030204" pitchFamily="34" charset="0"/>
              <a:cs typeface="Times New Roman" panose="02020603050405020304" pitchFamily="18" charset="0"/>
            </a:endParaRPr>
          </a:p>
          <a:p>
            <a:pPr marL="342900" lvl="0" indent="-342900" algn="just">
              <a:lnSpc>
                <a:spcPct val="107000"/>
              </a:lnSpc>
              <a:buFont typeface="Arial" panose="020B0604020202020204" pitchFamily="34" charset="0"/>
              <a:buChar char="•"/>
            </a:pPr>
            <a:r>
              <a:rPr lang="en-GB" sz="2600" b="0" kern="1200" dirty="0">
                <a:effectLst/>
                <a:ea typeface="Times New Roman" panose="02020603050405020304" pitchFamily="18" charset="0"/>
                <a:cs typeface="Times New Roman" panose="02020603050405020304" pitchFamily="18" charset="0"/>
              </a:rPr>
              <a:t>The Department envisages training 500 Pre-Grade R practitioners to improve their ECD qualifications to NQF Level 4. Pre-Grade R practitioners will be trained in curriculum development and curriculum support to be provided to ECD centres. </a:t>
            </a:r>
            <a:endParaRPr lang="en-ZA" sz="2600" b="0" dirty="0">
              <a:effectLst/>
              <a:ea typeface="Calibri" panose="020F0502020204030204" pitchFamily="34" charset="0"/>
              <a:cs typeface="Times New Roman" panose="02020603050405020304" pitchFamily="18" charset="0"/>
            </a:endParaRPr>
          </a:p>
          <a:p>
            <a:pPr marL="342900" lvl="0" indent="-342900" algn="just">
              <a:lnSpc>
                <a:spcPct val="107000"/>
              </a:lnSpc>
              <a:buFont typeface="Arial" panose="020B0604020202020204" pitchFamily="34" charset="0"/>
              <a:buChar char="•"/>
            </a:pPr>
            <a:r>
              <a:rPr lang="en-GB" sz="2600" b="0" kern="1200" dirty="0">
                <a:effectLst/>
                <a:ea typeface="Times New Roman" panose="02020603050405020304" pitchFamily="18" charset="0"/>
                <a:cs typeface="Times New Roman" panose="02020603050405020304" pitchFamily="18" charset="0"/>
              </a:rPr>
              <a:t>ECD governance structures, management and caregivers will be targeted for training to improve the quality of ECD programmes and to ensure accountability.  </a:t>
            </a:r>
            <a:endParaRPr lang="en-ZA" sz="2600" b="0" dirty="0">
              <a:effectLst/>
              <a:ea typeface="Calibri" panose="020F0502020204030204" pitchFamily="34" charset="0"/>
              <a:cs typeface="Times New Roman" panose="02020603050405020304" pitchFamily="18" charset="0"/>
            </a:endParaRPr>
          </a:p>
          <a:p>
            <a:pPr algn="just"/>
            <a:r>
              <a:rPr lang="en-GB" sz="2600" b="0" kern="1200" dirty="0">
                <a:effectLst/>
                <a:ea typeface="Times New Roman" panose="02020603050405020304" pitchFamily="18" charset="0"/>
              </a:rPr>
              <a:t>The Department intends to expand its pro-poor interventions to provide school nutrition to the ECD 0-5 learners wherever required.</a:t>
            </a:r>
            <a:endParaRPr lang="en-ZA" sz="2600" b="0" dirty="0"/>
          </a:p>
          <a:p>
            <a:pPr algn="just"/>
            <a:endParaRPr lang="en-ZA" dirty="0"/>
          </a:p>
        </p:txBody>
      </p:sp>
    </p:spTree>
    <p:extLst>
      <p:ext uri="{BB962C8B-B14F-4D97-AF65-F5344CB8AC3E}">
        <p14:creationId xmlns:p14="http://schemas.microsoft.com/office/powerpoint/2010/main" xmlns="" val="18911991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xmlns="" id="{22FF83A7-FB66-4882-8282-982DE8059696}"/>
              </a:ext>
            </a:extLst>
          </p:cNvPr>
          <p:cNvSpPr>
            <a:spLocks noGrp="1"/>
          </p:cNvSpPr>
          <p:nvPr>
            <p:ph type="subTitle" idx="1"/>
          </p:nvPr>
        </p:nvSpPr>
        <p:spPr>
          <a:xfrm>
            <a:off x="1334530" y="1649186"/>
            <a:ext cx="10585326" cy="4826041"/>
          </a:xfrm>
        </p:spPr>
        <p:txBody>
          <a:bodyPr anchor="t">
            <a:normAutofit/>
          </a:bodyPr>
          <a:lstStyle/>
          <a:p>
            <a:endParaRPr lang="en-ZA" sz="5400" b="0" dirty="0">
              <a:solidFill>
                <a:srgbClr val="FF0000"/>
              </a:solidFill>
            </a:endParaRPr>
          </a:p>
          <a:p>
            <a:r>
              <a:rPr lang="en-ZA" sz="5400" b="0" dirty="0">
                <a:solidFill>
                  <a:srgbClr val="FF0000"/>
                </a:solidFill>
              </a:rPr>
              <a:t>Situation Analysis </a:t>
            </a:r>
          </a:p>
          <a:p>
            <a:r>
              <a:rPr lang="en-ZA" sz="5400" b="0" dirty="0">
                <a:solidFill>
                  <a:srgbClr val="FF0000"/>
                </a:solidFill>
              </a:rPr>
              <a:t>- Enrolment Trends -</a:t>
            </a:r>
          </a:p>
        </p:txBody>
      </p:sp>
      <p:sp>
        <p:nvSpPr>
          <p:cNvPr id="3" name="Title 2">
            <a:extLst>
              <a:ext uri="{FF2B5EF4-FFF2-40B4-BE49-F238E27FC236}">
                <a16:creationId xmlns:a16="http://schemas.microsoft.com/office/drawing/2014/main" xmlns="" id="{28E13F5A-C12C-45E5-95F2-27EE24A91CD2}"/>
              </a:ext>
            </a:extLst>
          </p:cNvPr>
          <p:cNvSpPr>
            <a:spLocks noGrp="1"/>
          </p:cNvSpPr>
          <p:nvPr>
            <p:ph type="title"/>
          </p:nvPr>
        </p:nvSpPr>
        <p:spPr/>
        <p:txBody>
          <a:bodyPr/>
          <a:lstStyle/>
          <a:p>
            <a:pPr algn="ctr"/>
            <a:endParaRPr lang="en-ZA" dirty="0"/>
          </a:p>
        </p:txBody>
      </p:sp>
    </p:spTree>
    <p:extLst>
      <p:ext uri="{BB962C8B-B14F-4D97-AF65-F5344CB8AC3E}">
        <p14:creationId xmlns:p14="http://schemas.microsoft.com/office/powerpoint/2010/main" xmlns="" val="4266972399"/>
      </p:ext>
    </p:extLst>
  </p:cSld>
  <p:clrMapOvr>
    <a:masterClrMapping/>
  </p:clrMapOvr>
  <p:transition spd="slow">
    <p:push dir="u"/>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000" b="0" dirty="0"/>
              <a:t>PROGRAMME 5: EARLY CHILDHOOD DEVELOPMENT - RESOURCE CONSIDERATION</a:t>
            </a:r>
          </a:p>
        </p:txBody>
      </p:sp>
      <p:graphicFrame>
        <p:nvGraphicFramePr>
          <p:cNvPr id="5" name="Object 4">
            <a:extLst>
              <a:ext uri="{FF2B5EF4-FFF2-40B4-BE49-F238E27FC236}">
                <a16:creationId xmlns:a16="http://schemas.microsoft.com/office/drawing/2014/main" xmlns="" id="{FD0327DA-3867-47F0-8290-B3FD3D5E0D61}"/>
              </a:ext>
            </a:extLst>
          </p:cNvPr>
          <p:cNvGraphicFramePr>
            <a:graphicFrameLocks noChangeAspect="1"/>
          </p:cNvGraphicFramePr>
          <p:nvPr>
            <p:extLst>
              <p:ext uri="{D42A27DB-BD31-4B8C-83A1-F6EECF244321}">
                <p14:modId xmlns:p14="http://schemas.microsoft.com/office/powerpoint/2010/main" xmlns="" val="2191721676"/>
              </p:ext>
            </p:extLst>
          </p:nvPr>
        </p:nvGraphicFramePr>
        <p:xfrm>
          <a:off x="1334530" y="1644650"/>
          <a:ext cx="10585326" cy="4879975"/>
        </p:xfrm>
        <a:graphic>
          <a:graphicData uri="http://schemas.openxmlformats.org/presentationml/2006/ole">
            <p:oleObj spid="_x0000_s5122" name="Worksheet" r:id="rId3" imgW="9700295" imgH="3299515" progId="Excel.Sheet.12">
              <p:embed/>
            </p:oleObj>
          </a:graphicData>
        </a:graphic>
      </p:graphicFrame>
    </p:spTree>
    <p:extLst>
      <p:ext uri="{BB962C8B-B14F-4D97-AF65-F5344CB8AC3E}">
        <p14:creationId xmlns:p14="http://schemas.microsoft.com/office/powerpoint/2010/main" xmlns="" val="32227506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000" b="0" dirty="0"/>
              <a:t>PROGRAMME 5: EARLY CHILDHOOD DEVELOPMENT: OUTPUT INDICATORS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1649143501"/>
              </p:ext>
            </p:extLst>
          </p:nvPr>
        </p:nvGraphicFramePr>
        <p:xfrm>
          <a:off x="1334530" y="1776413"/>
          <a:ext cx="10585327" cy="4656286"/>
        </p:xfrm>
        <a:graphic>
          <a:graphicData uri="http://schemas.openxmlformats.org/drawingml/2006/table">
            <a:tbl>
              <a:tblPr/>
              <a:tblGrid>
                <a:gridCol w="3113356">
                  <a:extLst>
                    <a:ext uri="{9D8B030D-6E8A-4147-A177-3AD203B41FA5}">
                      <a16:colId xmlns:a16="http://schemas.microsoft.com/office/drawing/2014/main" xmlns="" val="20000"/>
                    </a:ext>
                  </a:extLst>
                </a:gridCol>
                <a:gridCol w="3366478">
                  <a:extLst>
                    <a:ext uri="{9D8B030D-6E8A-4147-A177-3AD203B41FA5}">
                      <a16:colId xmlns:a16="http://schemas.microsoft.com/office/drawing/2014/main" xmlns="" val="20001"/>
                    </a:ext>
                  </a:extLst>
                </a:gridCol>
                <a:gridCol w="1236248">
                  <a:extLst>
                    <a:ext uri="{9D8B030D-6E8A-4147-A177-3AD203B41FA5}">
                      <a16:colId xmlns:a16="http://schemas.microsoft.com/office/drawing/2014/main" xmlns="" val="20002"/>
                    </a:ext>
                  </a:extLst>
                </a:gridCol>
                <a:gridCol w="956415">
                  <a:extLst>
                    <a:ext uri="{9D8B030D-6E8A-4147-A177-3AD203B41FA5}">
                      <a16:colId xmlns:a16="http://schemas.microsoft.com/office/drawing/2014/main" xmlns="" val="20003"/>
                    </a:ext>
                  </a:extLst>
                </a:gridCol>
                <a:gridCol w="956415">
                  <a:extLst>
                    <a:ext uri="{9D8B030D-6E8A-4147-A177-3AD203B41FA5}">
                      <a16:colId xmlns:a16="http://schemas.microsoft.com/office/drawing/2014/main" xmlns="" val="20004"/>
                    </a:ext>
                  </a:extLst>
                </a:gridCol>
                <a:gridCol w="956415">
                  <a:extLst>
                    <a:ext uri="{9D8B030D-6E8A-4147-A177-3AD203B41FA5}">
                      <a16:colId xmlns:a16="http://schemas.microsoft.com/office/drawing/2014/main" xmlns="" val="20005"/>
                    </a:ext>
                  </a:extLst>
                </a:gridCol>
              </a:tblGrid>
              <a:tr h="610627">
                <a:tc rowSpan="2">
                  <a:txBody>
                    <a:bodyPr/>
                    <a:lstStyle/>
                    <a:p>
                      <a:pPr algn="ctr" fontAlgn="ctr"/>
                      <a:r>
                        <a:rPr lang="en-ZA" sz="1600" b="1" i="0" u="none" strike="noStrike" dirty="0">
                          <a:solidFill>
                            <a:srgbClr val="000000"/>
                          </a:solidFill>
                          <a:effectLst/>
                          <a:latin typeface="Arial" panose="020B0604020202020204" pitchFamily="34" charset="0"/>
                        </a:rPr>
                        <a:t>Outputs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rowSpan="2">
                  <a:txBody>
                    <a:bodyPr/>
                    <a:lstStyle/>
                    <a:p>
                      <a:pPr algn="ctr" fontAlgn="ctr"/>
                      <a:r>
                        <a:rPr lang="en-ZA" sz="1600" b="1" i="0" u="none" strike="noStrike" dirty="0">
                          <a:solidFill>
                            <a:srgbClr val="000000"/>
                          </a:solidFill>
                          <a:effectLst/>
                          <a:latin typeface="Arial" panose="020B0604020202020204" pitchFamily="34" charset="0"/>
                        </a:rPr>
                        <a:t>Output Indicators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ZA" sz="1400" b="1" i="0" u="none" strike="noStrike" dirty="0">
                          <a:solidFill>
                            <a:srgbClr val="000000"/>
                          </a:solidFill>
                          <a:effectLst/>
                          <a:latin typeface="Arial" panose="020B0604020202020204" pitchFamily="34" charset="0"/>
                        </a:rPr>
                        <a:t>Estimated Performance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gridSpan="3">
                  <a:txBody>
                    <a:bodyPr/>
                    <a:lstStyle/>
                    <a:p>
                      <a:pPr algn="ctr" fontAlgn="ctr"/>
                      <a:r>
                        <a:rPr lang="en-ZA" sz="1600" b="1" i="0" u="none" strike="noStrike" dirty="0">
                          <a:solidFill>
                            <a:srgbClr val="000000"/>
                          </a:solidFill>
                          <a:effectLst/>
                          <a:latin typeface="Arial" panose="020B0604020202020204" pitchFamily="34" charset="0"/>
                        </a:rPr>
                        <a:t>MTEF Period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1"/>
                  </a:ext>
                </a:extLst>
              </a:tr>
              <a:tr h="338389">
                <a:tc vMerge="1">
                  <a:txBody>
                    <a:bodyPr/>
                    <a:lstStyle/>
                    <a:p>
                      <a:endParaRPr lang="en-ZA"/>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vMerge="1">
                  <a:txBody>
                    <a:bodyPr/>
                    <a:lstStyle/>
                    <a:p>
                      <a:endParaRPr lang="en-ZA"/>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ZA" sz="1600" b="1" i="0" u="none" strike="noStrike" dirty="0">
                          <a:solidFill>
                            <a:srgbClr val="000000"/>
                          </a:solidFill>
                          <a:effectLst/>
                          <a:latin typeface="Arial" panose="020B0604020202020204" pitchFamily="34" charset="0"/>
                        </a:rPr>
                        <a:t>2022/23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US" sz="1600" b="1" i="0" u="none" strike="noStrike" kern="1200" dirty="0">
                          <a:solidFill>
                            <a:srgbClr val="000000"/>
                          </a:solidFill>
                          <a:effectLst/>
                          <a:latin typeface="Arial" panose="020B0604020202020204" pitchFamily="34" charset="0"/>
                          <a:ea typeface="+mn-ea"/>
                          <a:cs typeface="+mn-cs"/>
                        </a:rPr>
                        <a:t>2023/24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US" sz="1600" b="1" i="0" u="none" strike="noStrike" kern="1200" dirty="0">
                          <a:solidFill>
                            <a:srgbClr val="000000"/>
                          </a:solidFill>
                          <a:effectLst/>
                          <a:latin typeface="Arial" panose="020B0604020202020204" pitchFamily="34" charset="0"/>
                          <a:ea typeface="+mn-ea"/>
                          <a:cs typeface="+mn-cs"/>
                        </a:rPr>
                        <a:t>2024/25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US" sz="1600" b="1" i="0" u="none" strike="noStrike" kern="1200" dirty="0">
                          <a:solidFill>
                            <a:srgbClr val="000000"/>
                          </a:solidFill>
                          <a:effectLst/>
                          <a:latin typeface="Arial" panose="020B0604020202020204" pitchFamily="34" charset="0"/>
                          <a:ea typeface="+mn-ea"/>
                          <a:cs typeface="+mn-cs"/>
                        </a:rPr>
                        <a:t>2025/26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xmlns="" val="10002"/>
                  </a:ext>
                </a:extLst>
              </a:tr>
              <a:tr h="594429">
                <a:tc>
                  <a:txBody>
                    <a:bodyPr/>
                    <a:lstStyle/>
                    <a:p>
                      <a:pPr marL="0" marR="0">
                        <a:lnSpc>
                          <a:spcPct val="107000"/>
                        </a:lnSpc>
                        <a:spcBef>
                          <a:spcPts val="0"/>
                        </a:spcBef>
                        <a:spcAft>
                          <a:spcPts val="0"/>
                        </a:spcAft>
                      </a:pPr>
                      <a:r>
                        <a:rPr lang="en-ZA"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Grade R learners accessing public, community and private sites.</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ZA"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SOI 501: Number of public schools that offer Grade R.</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14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1 406</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1 407</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1 408</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14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1 409</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610627">
                <a:tc>
                  <a:txBody>
                    <a:bodyPr/>
                    <a:lstStyle/>
                    <a:p>
                      <a:pPr marL="0" marR="0">
                        <a:lnSpc>
                          <a:spcPct val="107000"/>
                        </a:lnSpc>
                        <a:spcBef>
                          <a:spcPts val="0"/>
                        </a:spcBef>
                        <a:spcAft>
                          <a:spcPts val="0"/>
                        </a:spcAft>
                      </a:pPr>
                      <a:r>
                        <a:rPr lang="en-ZA"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Grade R learners accessing public, community and private sites.</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ZA"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POI 501: Number of learners enrolled in Grade R.</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14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130 498</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14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130 500</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14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131 000</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14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131 500</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899318">
                <a:tc>
                  <a:txBody>
                    <a:bodyPr/>
                    <a:lstStyle/>
                    <a:p>
                      <a:pPr marL="0" marR="0">
                        <a:lnSpc>
                          <a:spcPct val="107000"/>
                        </a:lnSpc>
                        <a:spcBef>
                          <a:spcPts val="0"/>
                        </a:spcBef>
                        <a:spcAft>
                          <a:spcPts val="0"/>
                        </a:spcAft>
                      </a:pPr>
                      <a:r>
                        <a:rPr lang="en-ZA"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Grade R learners accessing public, community and private sites.</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ZA"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POI 502: Percentage of Grade 1 learners who have received formal Grade R education.</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14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73.4%</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14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74.1%</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14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74.7%</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14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75.3%</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801448">
                <a:tc>
                  <a:txBody>
                    <a:bodyPr/>
                    <a:lstStyle/>
                    <a:p>
                      <a:pPr marL="0" marR="0">
                        <a:lnSpc>
                          <a:spcPct val="107000"/>
                        </a:lnSpc>
                        <a:spcBef>
                          <a:spcPts val="0"/>
                        </a:spcBef>
                        <a:spcAft>
                          <a:spcPts val="0"/>
                        </a:spcAft>
                      </a:pPr>
                      <a:r>
                        <a:rPr lang="en-ZA"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Pre- Grade R learners accessing public, community and private sites.</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ZA"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POI 503: Number of fully registered ECD sites.</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14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1 258</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14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1 300</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14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1 400</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14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1 500</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14802853"/>
                  </a:ext>
                </a:extLst>
              </a:tr>
              <a:tr h="801448">
                <a:tc>
                  <a:txBody>
                    <a:bodyPr/>
                    <a:lstStyle/>
                    <a:p>
                      <a:pPr marL="0" marR="0">
                        <a:lnSpc>
                          <a:spcPct val="107000"/>
                        </a:lnSpc>
                        <a:spcBef>
                          <a:spcPts val="0"/>
                        </a:spcBef>
                        <a:spcAft>
                          <a:spcPts val="0"/>
                        </a:spcAft>
                      </a:pPr>
                      <a:r>
                        <a:rPr lang="en-ZA"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Pre- Grade R learners accessing public, community and private sites.</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ZA"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POI 504: Number of children in registered ECD sites.</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69 794</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70 000</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71 000</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72 000</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652678271"/>
                  </a:ext>
                </a:extLst>
              </a:tr>
            </a:tbl>
          </a:graphicData>
        </a:graphic>
      </p:graphicFrame>
    </p:spTree>
    <p:extLst>
      <p:ext uri="{BB962C8B-B14F-4D97-AF65-F5344CB8AC3E}">
        <p14:creationId xmlns:p14="http://schemas.microsoft.com/office/powerpoint/2010/main" xmlns="" val="400172246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4530" y="1087396"/>
            <a:ext cx="10585326" cy="414834"/>
          </a:xfrm>
        </p:spPr>
        <p:txBody>
          <a:bodyPr/>
          <a:lstStyle/>
          <a:p>
            <a:r>
              <a:rPr lang="en-ZA" sz="2000" b="0" dirty="0"/>
              <a:t>2023/24 PRIORITIES FOR PROGRAMME 6: INFRASTRUCTURE DEVELOPMENT</a:t>
            </a:r>
          </a:p>
        </p:txBody>
      </p:sp>
      <p:sp>
        <p:nvSpPr>
          <p:cNvPr id="3" name="Content Placeholder 2"/>
          <p:cNvSpPr>
            <a:spLocks noGrp="1"/>
          </p:cNvSpPr>
          <p:nvPr>
            <p:ph idx="1"/>
          </p:nvPr>
        </p:nvSpPr>
        <p:spPr>
          <a:xfrm>
            <a:off x="1334529" y="1567547"/>
            <a:ext cx="10585327" cy="5166628"/>
          </a:xfrm>
        </p:spPr>
        <p:txBody>
          <a:bodyPr>
            <a:normAutofit fontScale="70000" lnSpcReduction="20000"/>
          </a:bodyPr>
          <a:lstStyle/>
          <a:p>
            <a:pPr marL="0" indent="0" algn="just">
              <a:buNone/>
            </a:pPr>
            <a:r>
              <a:rPr lang="en-GB" dirty="0"/>
              <a:t>Priority: New and improved School Infrastructure - Adhering to National Norms and Standards:</a:t>
            </a:r>
            <a:endParaRPr lang="en-ZA" dirty="0"/>
          </a:p>
          <a:p>
            <a:pPr algn="just"/>
            <a:r>
              <a:rPr lang="en-ZA" dirty="0"/>
              <a:t>School Infrastructure: </a:t>
            </a:r>
          </a:p>
          <a:p>
            <a:pPr lvl="1" algn="just">
              <a:buFont typeface="Courier New" panose="02070309020205020404" pitchFamily="49" charset="0"/>
              <a:buChar char="o"/>
            </a:pPr>
            <a:r>
              <a:rPr lang="en-GB" b="0" dirty="0"/>
              <a:t>In line with the Norms and Standards, the Department will improve and accelerate infrastructure delivery by replacing 84 mobile schools, upgrading water provisioning at 513 schools, upgrading electricity supply at 210 schools, and upgrading sanitation provisioning at 726 schools.</a:t>
            </a:r>
            <a:endParaRPr lang="en-ZA" b="0" dirty="0"/>
          </a:p>
          <a:p>
            <a:pPr lvl="1" algn="just">
              <a:buFont typeface="Courier New" panose="02070309020205020404" pitchFamily="49" charset="0"/>
              <a:buChar char="o"/>
            </a:pPr>
            <a:r>
              <a:rPr lang="en-ZA" b="0" dirty="0"/>
              <a:t>The development and implementation of an integrated infrastructure utilisation plan to manage overcrowding and promote optimal school utilisation will be the core focus for the next three years. </a:t>
            </a:r>
          </a:p>
          <a:p>
            <a:pPr lvl="1" algn="just">
              <a:buFont typeface="Courier New" panose="02070309020205020404" pitchFamily="49" charset="0"/>
              <a:buChar char="o"/>
            </a:pPr>
            <a:r>
              <a:rPr lang="en-ZA" b="0" dirty="0"/>
              <a:t>The infrastructure plan will focus on utilising closed schools, maintaining current schools and building new environmentally friendly schools to meet provincial demands.</a:t>
            </a:r>
          </a:p>
          <a:p>
            <a:pPr lvl="1" algn="just">
              <a:buFont typeface="Courier New" panose="02070309020205020404" pitchFamily="49" charset="0"/>
              <a:buChar char="o"/>
            </a:pPr>
            <a:r>
              <a:rPr lang="en-GB" b="0" dirty="0"/>
              <a:t>To ensure e-Learning capabilities is available in schools, a total of 1 000 classrooms will be converted into ICT-enabled classrooms and 415 mobile classrooms with mobile teaching and learning solutions will be provided to further accelerate ICT infrastructure in Grades 10-12.</a:t>
            </a:r>
          </a:p>
          <a:p>
            <a:pPr algn="just"/>
            <a:r>
              <a:rPr lang="en-ZA" dirty="0"/>
              <a:t>New schools and Major Maintenance and renovations:</a:t>
            </a:r>
          </a:p>
          <a:p>
            <a:pPr lvl="1" algn="just">
              <a:buFont typeface="Courier New" panose="02070309020205020404" pitchFamily="49" charset="0"/>
              <a:buChar char="o"/>
            </a:pPr>
            <a:r>
              <a:rPr lang="en-ZA" b="0" dirty="0"/>
              <a:t>The Department will continue with the infrastructure programme by building new schools in high-pressure areas and intensifying maintenance and rehabilitation in identified schools.</a:t>
            </a:r>
          </a:p>
          <a:p>
            <a:pPr lvl="1" algn="just">
              <a:buFont typeface="Courier New" panose="02070309020205020404" pitchFamily="49" charset="0"/>
              <a:buChar char="o"/>
            </a:pPr>
            <a:r>
              <a:rPr lang="en-US" b="0" dirty="0"/>
              <a:t>A total of 400 schools are scheduled for routine maintenance over </a:t>
            </a:r>
            <a:r>
              <a:rPr lang="en-GB" b="0" dirty="0"/>
              <a:t>the 2023/24 financial year.</a:t>
            </a:r>
            <a:endParaRPr lang="en-ZA" b="0" dirty="0"/>
          </a:p>
          <a:p>
            <a:pPr algn="just"/>
            <a:r>
              <a:rPr lang="en-GB" dirty="0"/>
              <a:t>Early Childhood Development:</a:t>
            </a:r>
          </a:p>
          <a:p>
            <a:pPr lvl="1" algn="just">
              <a:buFont typeface="Courier New" panose="02070309020205020404" pitchFamily="49" charset="0"/>
              <a:buChar char="o"/>
            </a:pPr>
            <a:r>
              <a:rPr lang="en-GB" b="0" dirty="0"/>
              <a:t>Existing infrastructure will be improved and where necessary new classrooms and facilities will be constructed to ensure a conducive learning environment.</a:t>
            </a:r>
          </a:p>
          <a:p>
            <a:pPr algn="just"/>
            <a:r>
              <a:rPr lang="en-GB" dirty="0"/>
              <a:t>Public Special Schools:</a:t>
            </a:r>
          </a:p>
          <a:p>
            <a:pPr lvl="1" algn="just">
              <a:buFont typeface="Courier New" panose="02070309020205020404" pitchFamily="49" charset="0"/>
              <a:buChar char="o"/>
            </a:pPr>
            <a:r>
              <a:rPr lang="en-US" b="0" dirty="0"/>
              <a:t>To date 45</a:t>
            </a:r>
            <a:r>
              <a:rPr lang="en-GB" b="0" dirty="0"/>
              <a:t> public ordinary schools have been converted to full-service schools and a further 3 new schools will be designated by the end of 2023/24.</a:t>
            </a:r>
          </a:p>
          <a:p>
            <a:pPr algn="just"/>
            <a:endParaRPr lang="en-GB" dirty="0"/>
          </a:p>
        </p:txBody>
      </p:sp>
    </p:spTree>
    <p:extLst>
      <p:ext uri="{BB962C8B-B14F-4D97-AF65-F5344CB8AC3E}">
        <p14:creationId xmlns:p14="http://schemas.microsoft.com/office/powerpoint/2010/main" xmlns="" val="171597116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5560" y="1087396"/>
            <a:ext cx="10585326" cy="414834"/>
          </a:xfrm>
        </p:spPr>
        <p:txBody>
          <a:bodyPr/>
          <a:lstStyle/>
          <a:p>
            <a:r>
              <a:rPr lang="en-ZA" sz="2000" b="0" dirty="0"/>
              <a:t>PROGRAMME 6: INFRASTRUCTURE DEVELOPMENT - RESOURCE CONSIDERATION</a:t>
            </a:r>
          </a:p>
        </p:txBody>
      </p:sp>
      <p:graphicFrame>
        <p:nvGraphicFramePr>
          <p:cNvPr id="5" name="Object 4">
            <a:extLst>
              <a:ext uri="{FF2B5EF4-FFF2-40B4-BE49-F238E27FC236}">
                <a16:creationId xmlns:a16="http://schemas.microsoft.com/office/drawing/2014/main" xmlns="" id="{E4C6C639-8F5A-4F2C-BB07-7B635E1A61C2}"/>
              </a:ext>
            </a:extLst>
          </p:cNvPr>
          <p:cNvGraphicFramePr>
            <a:graphicFrameLocks noChangeAspect="1"/>
          </p:cNvGraphicFramePr>
          <p:nvPr>
            <p:extLst>
              <p:ext uri="{D42A27DB-BD31-4B8C-83A1-F6EECF244321}">
                <p14:modId xmlns:p14="http://schemas.microsoft.com/office/powerpoint/2010/main" xmlns="" val="3409882523"/>
              </p:ext>
            </p:extLst>
          </p:nvPr>
        </p:nvGraphicFramePr>
        <p:xfrm>
          <a:off x="1334530" y="1670050"/>
          <a:ext cx="10585326" cy="4311650"/>
        </p:xfrm>
        <a:graphic>
          <a:graphicData uri="http://schemas.openxmlformats.org/presentationml/2006/ole">
            <p:oleObj spid="_x0000_s6146" name="Worksheet" r:id="rId3" imgW="8793551" imgH="3116588" progId="Excel.Sheet.12">
              <p:embed/>
            </p:oleObj>
          </a:graphicData>
        </a:graphic>
      </p:graphicFrame>
    </p:spTree>
    <p:extLst>
      <p:ext uri="{BB962C8B-B14F-4D97-AF65-F5344CB8AC3E}">
        <p14:creationId xmlns:p14="http://schemas.microsoft.com/office/powerpoint/2010/main" xmlns="" val="254473242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000" b="0" dirty="0">
                <a:solidFill>
                  <a:prstClr val="white"/>
                </a:solidFill>
              </a:rPr>
              <a:t>PROGRAMME 6: INFRASTRUCTURE DEVELOPMENT- OUTPUT INDICATORS</a:t>
            </a:r>
            <a:endParaRPr lang="en-ZA" sz="2000" b="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2240842099"/>
              </p:ext>
            </p:extLst>
          </p:nvPr>
        </p:nvGraphicFramePr>
        <p:xfrm>
          <a:off x="1334530" y="1642778"/>
          <a:ext cx="10585324" cy="4203976"/>
        </p:xfrm>
        <a:graphic>
          <a:graphicData uri="http://schemas.openxmlformats.org/drawingml/2006/table">
            <a:tbl>
              <a:tblPr/>
              <a:tblGrid>
                <a:gridCol w="3336438">
                  <a:extLst>
                    <a:ext uri="{9D8B030D-6E8A-4147-A177-3AD203B41FA5}">
                      <a16:colId xmlns:a16="http://schemas.microsoft.com/office/drawing/2014/main" xmlns="" val="20000"/>
                    </a:ext>
                  </a:extLst>
                </a:gridCol>
                <a:gridCol w="3566550">
                  <a:extLst>
                    <a:ext uri="{9D8B030D-6E8A-4147-A177-3AD203B41FA5}">
                      <a16:colId xmlns:a16="http://schemas.microsoft.com/office/drawing/2014/main" xmlns="" val="20001"/>
                    </a:ext>
                  </a:extLst>
                </a:gridCol>
                <a:gridCol w="1130161">
                  <a:extLst>
                    <a:ext uri="{9D8B030D-6E8A-4147-A177-3AD203B41FA5}">
                      <a16:colId xmlns:a16="http://schemas.microsoft.com/office/drawing/2014/main" xmlns="" val="20002"/>
                    </a:ext>
                  </a:extLst>
                </a:gridCol>
                <a:gridCol w="850725">
                  <a:extLst>
                    <a:ext uri="{9D8B030D-6E8A-4147-A177-3AD203B41FA5}">
                      <a16:colId xmlns:a16="http://schemas.microsoft.com/office/drawing/2014/main" xmlns="" val="20003"/>
                    </a:ext>
                  </a:extLst>
                </a:gridCol>
                <a:gridCol w="850725">
                  <a:extLst>
                    <a:ext uri="{9D8B030D-6E8A-4147-A177-3AD203B41FA5}">
                      <a16:colId xmlns:a16="http://schemas.microsoft.com/office/drawing/2014/main" xmlns="" val="20004"/>
                    </a:ext>
                  </a:extLst>
                </a:gridCol>
                <a:gridCol w="850725">
                  <a:extLst>
                    <a:ext uri="{9D8B030D-6E8A-4147-A177-3AD203B41FA5}">
                      <a16:colId xmlns:a16="http://schemas.microsoft.com/office/drawing/2014/main" xmlns="" val="20005"/>
                    </a:ext>
                  </a:extLst>
                </a:gridCol>
              </a:tblGrid>
              <a:tr h="495946">
                <a:tc rowSpan="2">
                  <a:txBody>
                    <a:bodyPr/>
                    <a:lstStyle/>
                    <a:p>
                      <a:pPr algn="ctr" fontAlgn="ctr"/>
                      <a:r>
                        <a:rPr lang="en-ZA" sz="1600" b="1" i="0" u="none" strike="noStrike" dirty="0">
                          <a:solidFill>
                            <a:srgbClr val="000000"/>
                          </a:solidFill>
                          <a:effectLst/>
                          <a:latin typeface="Arial" panose="020B0604020202020204" pitchFamily="34" charset="0"/>
                        </a:rPr>
                        <a:t>Outputs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rowSpan="2">
                  <a:txBody>
                    <a:bodyPr/>
                    <a:lstStyle/>
                    <a:p>
                      <a:pPr algn="ctr" fontAlgn="ctr"/>
                      <a:r>
                        <a:rPr lang="en-ZA" sz="1600" b="1" i="0" u="none" strike="noStrike" dirty="0">
                          <a:solidFill>
                            <a:srgbClr val="000000"/>
                          </a:solidFill>
                          <a:effectLst/>
                          <a:latin typeface="Arial" panose="020B0604020202020204" pitchFamily="34" charset="0"/>
                        </a:rPr>
                        <a:t>Output Indicators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ZA" sz="1400" b="1" i="0" u="none" strike="noStrike" dirty="0">
                          <a:solidFill>
                            <a:srgbClr val="000000"/>
                          </a:solidFill>
                          <a:effectLst/>
                          <a:latin typeface="Arial" panose="020B0604020202020204" pitchFamily="34" charset="0"/>
                        </a:rPr>
                        <a:t>Estimated Performance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gridSpan="3">
                  <a:txBody>
                    <a:bodyPr/>
                    <a:lstStyle/>
                    <a:p>
                      <a:pPr algn="ctr" fontAlgn="ctr"/>
                      <a:r>
                        <a:rPr lang="en-ZA" sz="1600" b="1" i="0" u="none" strike="noStrike" dirty="0">
                          <a:solidFill>
                            <a:srgbClr val="000000"/>
                          </a:solidFill>
                          <a:effectLst/>
                          <a:latin typeface="Arial" panose="020B0604020202020204" pitchFamily="34" charset="0"/>
                        </a:rPr>
                        <a:t>MTEF Period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1"/>
                  </a:ext>
                </a:extLst>
              </a:tr>
              <a:tr h="284735">
                <a:tc vMerge="1">
                  <a:txBody>
                    <a:bodyPr/>
                    <a:lstStyle/>
                    <a:p>
                      <a:endParaRPr lang="en-ZA"/>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vMerge="1">
                  <a:txBody>
                    <a:bodyPr/>
                    <a:lstStyle/>
                    <a:p>
                      <a:endParaRPr lang="en-ZA"/>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ZA" sz="1600" b="1" i="0" u="none" strike="noStrike" dirty="0">
                          <a:solidFill>
                            <a:srgbClr val="000000"/>
                          </a:solidFill>
                          <a:effectLst/>
                          <a:latin typeface="Arial" panose="020B0604020202020204" pitchFamily="34" charset="0"/>
                        </a:rPr>
                        <a:t>2022/23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US" sz="1600" b="1" i="0" u="none" strike="noStrike" kern="1200" dirty="0">
                          <a:solidFill>
                            <a:srgbClr val="000000"/>
                          </a:solidFill>
                          <a:effectLst/>
                          <a:latin typeface="Arial" panose="020B0604020202020204" pitchFamily="34" charset="0"/>
                          <a:ea typeface="+mn-ea"/>
                          <a:cs typeface="+mn-cs"/>
                        </a:rPr>
                        <a:t>2023/24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US" sz="1600" b="1" i="0" u="none" strike="noStrike" kern="1200" dirty="0">
                          <a:solidFill>
                            <a:srgbClr val="000000"/>
                          </a:solidFill>
                          <a:effectLst/>
                          <a:latin typeface="Arial" panose="020B0604020202020204" pitchFamily="34" charset="0"/>
                          <a:ea typeface="+mn-ea"/>
                          <a:cs typeface="+mn-cs"/>
                        </a:rPr>
                        <a:t>2024/25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US" sz="1600" b="1" i="0" u="none" strike="noStrike" kern="1200" dirty="0">
                          <a:solidFill>
                            <a:srgbClr val="000000"/>
                          </a:solidFill>
                          <a:effectLst/>
                          <a:latin typeface="Arial" panose="020B0604020202020204" pitchFamily="34" charset="0"/>
                          <a:ea typeface="+mn-ea"/>
                          <a:cs typeface="+mn-cs"/>
                        </a:rPr>
                        <a:t>2025/26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xmlns="" val="10002"/>
                  </a:ext>
                </a:extLst>
              </a:tr>
              <a:tr h="555373">
                <a:tc>
                  <a:txBody>
                    <a:bodyPr/>
                    <a:lstStyle/>
                    <a:p>
                      <a:pPr algn="l" fontAlgn="t"/>
                      <a:r>
                        <a:rPr lang="en-US" sz="1400" b="0" i="0" u="none" strike="noStrike" dirty="0">
                          <a:solidFill>
                            <a:schemeClr val="tx1"/>
                          </a:solidFill>
                          <a:effectLst/>
                          <a:latin typeface="Arial" panose="020B0604020202020204" pitchFamily="34" charset="0"/>
                          <a:cs typeface="Arial" panose="020B0604020202020204" pitchFamily="34" charset="0"/>
                        </a:rPr>
                        <a:t>Provision of water infrastructure.</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1400" b="0" i="0" u="none" strike="noStrike" dirty="0">
                          <a:solidFill>
                            <a:schemeClr val="tx1"/>
                          </a:solidFill>
                          <a:effectLst/>
                          <a:latin typeface="Arial" panose="020B0604020202020204" pitchFamily="34" charset="0"/>
                          <a:cs typeface="Arial" panose="020B0604020202020204" pitchFamily="34" charset="0"/>
                        </a:rPr>
                        <a:t>SOI 601: Number of public schools provided with water infrastructure.</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chemeClr val="tx1"/>
                          </a:solidFill>
                          <a:effectLst/>
                          <a:latin typeface="Arial" panose="020B0604020202020204" pitchFamily="34" charset="0"/>
                          <a:cs typeface="Arial" panose="020B0604020202020204" pitchFamily="34" charset="0"/>
                        </a:rPr>
                        <a:t>N/A</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chemeClr val="tx1"/>
                          </a:solidFill>
                          <a:effectLst/>
                          <a:latin typeface="Arial" panose="020B0604020202020204" pitchFamily="34" charset="0"/>
                          <a:cs typeface="Arial" panose="020B0604020202020204" pitchFamily="34" charset="0"/>
                        </a:rPr>
                        <a:t>N/A</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chemeClr val="tx1"/>
                          </a:solidFill>
                          <a:effectLst/>
                          <a:latin typeface="Arial" panose="020B0604020202020204" pitchFamily="34" charset="0"/>
                          <a:cs typeface="Arial" panose="020B0604020202020204" pitchFamily="34" charset="0"/>
                        </a:rPr>
                        <a:t>N/A</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chemeClr val="tx1"/>
                          </a:solidFill>
                          <a:effectLst/>
                          <a:latin typeface="Arial" panose="020B0604020202020204" pitchFamily="34" charset="0"/>
                          <a:cs typeface="Arial" panose="020B0604020202020204" pitchFamily="34" charset="0"/>
                        </a:rPr>
                        <a:t>N/A</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555373">
                <a:tc>
                  <a:txBody>
                    <a:bodyPr/>
                    <a:lstStyle/>
                    <a:p>
                      <a:pPr algn="l" fontAlgn="t"/>
                      <a:r>
                        <a:rPr lang="en-US" sz="1400" b="0" i="0" u="none" strike="noStrike" dirty="0">
                          <a:solidFill>
                            <a:schemeClr val="tx1"/>
                          </a:solidFill>
                          <a:effectLst/>
                          <a:latin typeface="Arial" panose="020B0604020202020204" pitchFamily="34" charset="0"/>
                          <a:cs typeface="Arial" panose="020B0604020202020204" pitchFamily="34" charset="0"/>
                        </a:rPr>
                        <a:t>Provision of electricity infrastructure.</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1400" b="0" i="0" u="none" strike="noStrike" dirty="0">
                          <a:solidFill>
                            <a:schemeClr val="tx1"/>
                          </a:solidFill>
                          <a:effectLst/>
                          <a:latin typeface="Arial" panose="020B0604020202020204" pitchFamily="34" charset="0"/>
                          <a:cs typeface="Arial" panose="020B0604020202020204" pitchFamily="34" charset="0"/>
                        </a:rPr>
                        <a:t>SOI 602: Number of public schools provided with electricity infrastructure.</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chemeClr val="tx1"/>
                          </a:solidFill>
                          <a:effectLst/>
                          <a:latin typeface="Arial" panose="020B0604020202020204" pitchFamily="34" charset="0"/>
                          <a:cs typeface="Arial" panose="020B0604020202020204" pitchFamily="34" charset="0"/>
                        </a:rPr>
                        <a:t>N/A</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chemeClr val="tx1"/>
                          </a:solidFill>
                          <a:effectLst/>
                          <a:latin typeface="Arial" panose="020B0604020202020204" pitchFamily="34" charset="0"/>
                          <a:cs typeface="Arial" panose="020B0604020202020204" pitchFamily="34" charset="0"/>
                        </a:rPr>
                        <a:t>N/A</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chemeClr val="tx1"/>
                          </a:solidFill>
                          <a:effectLst/>
                          <a:latin typeface="Arial" panose="020B0604020202020204" pitchFamily="34" charset="0"/>
                          <a:cs typeface="Arial" panose="020B0604020202020204" pitchFamily="34" charset="0"/>
                        </a:rPr>
                        <a:t>N/A</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chemeClr val="tx1"/>
                          </a:solidFill>
                          <a:effectLst/>
                          <a:latin typeface="Arial" panose="020B0604020202020204" pitchFamily="34" charset="0"/>
                          <a:cs typeface="Arial" panose="020B0604020202020204" pitchFamily="34" charset="0"/>
                        </a:rPr>
                        <a:t>N/A</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555373">
                <a:tc>
                  <a:txBody>
                    <a:bodyPr/>
                    <a:lstStyle/>
                    <a:p>
                      <a:pPr algn="l" fontAlgn="t"/>
                      <a:r>
                        <a:rPr lang="en-US" sz="1400" b="0" i="0" u="none" strike="noStrike" dirty="0">
                          <a:solidFill>
                            <a:schemeClr val="tx1"/>
                          </a:solidFill>
                          <a:effectLst/>
                          <a:latin typeface="Arial" panose="020B0604020202020204" pitchFamily="34" charset="0"/>
                          <a:cs typeface="Arial" panose="020B0604020202020204" pitchFamily="34" charset="0"/>
                        </a:rPr>
                        <a:t>Provision of sanitation facilities.</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1400" b="0" i="0" u="none" strike="noStrike" dirty="0">
                          <a:solidFill>
                            <a:schemeClr val="tx1"/>
                          </a:solidFill>
                          <a:effectLst/>
                          <a:latin typeface="Arial" panose="020B0604020202020204" pitchFamily="34" charset="0"/>
                          <a:cs typeface="Arial" panose="020B0604020202020204" pitchFamily="34" charset="0"/>
                        </a:rPr>
                        <a:t>SOI 603: Number of public schools supplied with sanitation facilities.</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chemeClr val="tx1"/>
                          </a:solidFill>
                          <a:effectLst/>
                          <a:latin typeface="Arial" panose="020B0604020202020204" pitchFamily="34" charset="0"/>
                          <a:cs typeface="Arial" panose="020B0604020202020204" pitchFamily="34" charset="0"/>
                        </a:rPr>
                        <a:t>N/A</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chemeClr val="tx1"/>
                          </a:solidFill>
                          <a:effectLst/>
                          <a:latin typeface="Arial" panose="020B0604020202020204" pitchFamily="34" charset="0"/>
                          <a:cs typeface="Arial" panose="020B0604020202020204" pitchFamily="34" charset="0"/>
                        </a:rPr>
                        <a:t>N/A</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chemeClr val="tx1"/>
                          </a:solidFill>
                          <a:effectLst/>
                          <a:latin typeface="Arial" panose="020B0604020202020204" pitchFamily="34" charset="0"/>
                          <a:cs typeface="Arial" panose="020B0604020202020204" pitchFamily="34" charset="0"/>
                        </a:rPr>
                        <a:t>N/A</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chemeClr val="tx1"/>
                          </a:solidFill>
                          <a:effectLst/>
                          <a:latin typeface="Arial" panose="020B0604020202020204" pitchFamily="34" charset="0"/>
                          <a:cs typeface="Arial" panose="020B0604020202020204" pitchFamily="34" charset="0"/>
                        </a:rPr>
                        <a:t>N/A</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555373">
                <a:tc>
                  <a:txBody>
                    <a:bodyPr/>
                    <a:lstStyle/>
                    <a:p>
                      <a:pPr algn="l" fontAlgn="t"/>
                      <a:r>
                        <a:rPr lang="en-US" sz="1400" b="0" i="0" u="none" strike="noStrike" dirty="0">
                          <a:solidFill>
                            <a:schemeClr val="tx1"/>
                          </a:solidFill>
                          <a:effectLst/>
                          <a:latin typeface="Arial" panose="020B0604020202020204" pitchFamily="34" charset="0"/>
                          <a:cs typeface="Arial" panose="020B0604020202020204" pitchFamily="34" charset="0"/>
                        </a:rPr>
                        <a:t>Provision of Boarding facilities.</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1400" b="0" i="0" u="none" strike="noStrike" dirty="0">
                          <a:solidFill>
                            <a:schemeClr val="tx1"/>
                          </a:solidFill>
                          <a:effectLst/>
                          <a:latin typeface="Arial" panose="020B0604020202020204" pitchFamily="34" charset="0"/>
                          <a:cs typeface="Arial" panose="020B0604020202020204" pitchFamily="34" charset="0"/>
                        </a:rPr>
                        <a:t>SOI 604: Number of schools provided with new or additional boarding facilities.</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chemeClr val="tx1"/>
                          </a:solidFill>
                          <a:effectLst/>
                          <a:latin typeface="Arial" panose="020B0604020202020204" pitchFamily="34" charset="0"/>
                          <a:cs typeface="Arial" panose="020B0604020202020204" pitchFamily="34" charset="0"/>
                        </a:rPr>
                        <a:t>N/A</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chemeClr val="tx1"/>
                          </a:solidFill>
                          <a:effectLst/>
                          <a:latin typeface="Arial" panose="020B0604020202020204" pitchFamily="34" charset="0"/>
                          <a:cs typeface="Arial" panose="020B0604020202020204" pitchFamily="34" charset="0"/>
                        </a:rPr>
                        <a:t>N/A</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chemeClr val="tx1"/>
                          </a:solidFill>
                          <a:effectLst/>
                          <a:latin typeface="Arial" panose="020B0604020202020204" pitchFamily="34" charset="0"/>
                          <a:cs typeface="Arial" panose="020B0604020202020204" pitchFamily="34" charset="0"/>
                        </a:rPr>
                        <a:t>N/A</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chemeClr val="tx1"/>
                          </a:solidFill>
                          <a:effectLst/>
                          <a:latin typeface="Arial" panose="020B0604020202020204" pitchFamily="34" charset="0"/>
                          <a:cs typeface="Arial" panose="020B0604020202020204" pitchFamily="34" charset="0"/>
                        </a:rPr>
                        <a:t>N/A</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555373">
                <a:tc>
                  <a:txBody>
                    <a:bodyPr/>
                    <a:lstStyle/>
                    <a:p>
                      <a:pPr algn="l" fontAlgn="t"/>
                      <a:r>
                        <a:rPr lang="en-US" sz="1400" b="0" i="0" u="none" strike="noStrike" dirty="0">
                          <a:solidFill>
                            <a:schemeClr val="tx1"/>
                          </a:solidFill>
                          <a:effectLst/>
                          <a:latin typeface="Arial" panose="020B0604020202020204" pitchFamily="34" charset="0"/>
                          <a:cs typeface="Arial" panose="020B0604020202020204" pitchFamily="34" charset="0"/>
                        </a:rPr>
                        <a:t>School maintenance projects completed.</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1400" b="0" i="0" u="none" strike="noStrike" dirty="0">
                          <a:solidFill>
                            <a:schemeClr val="tx1"/>
                          </a:solidFill>
                          <a:effectLst/>
                          <a:latin typeface="Arial" panose="020B0604020202020204" pitchFamily="34" charset="0"/>
                          <a:cs typeface="Arial" panose="020B0604020202020204" pitchFamily="34" charset="0"/>
                        </a:rPr>
                        <a:t>SOI 605: Number of schools where scheduled maintenance projects were completed.</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chemeClr val="tx1"/>
                          </a:solidFill>
                          <a:effectLst/>
                          <a:latin typeface="Arial" panose="020B0604020202020204" pitchFamily="34" charset="0"/>
                          <a:cs typeface="Arial" panose="020B0604020202020204" pitchFamily="34" charset="0"/>
                        </a:rPr>
                        <a:t>406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chemeClr val="tx1"/>
                          </a:solidFill>
                          <a:effectLst/>
                          <a:latin typeface="Arial" panose="020B0604020202020204" pitchFamily="34" charset="0"/>
                          <a:cs typeface="Arial" panose="020B0604020202020204" pitchFamily="34" charset="0"/>
                        </a:rPr>
                        <a:t>400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chemeClr val="tx1"/>
                          </a:solidFill>
                          <a:effectLst/>
                          <a:latin typeface="Arial" panose="020B0604020202020204" pitchFamily="34" charset="0"/>
                          <a:cs typeface="Arial" panose="020B0604020202020204" pitchFamily="34" charset="0"/>
                        </a:rPr>
                        <a:t>400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chemeClr val="tx1"/>
                          </a:solidFill>
                          <a:effectLst/>
                          <a:latin typeface="Arial" panose="020B0604020202020204" pitchFamily="34" charset="0"/>
                          <a:cs typeface="Arial" panose="020B0604020202020204" pitchFamily="34" charset="0"/>
                        </a:rPr>
                        <a:t>400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555373">
                <a:tc>
                  <a:txBody>
                    <a:bodyPr/>
                    <a:lstStyle/>
                    <a:p>
                      <a:pPr marL="0" marR="0">
                        <a:lnSpc>
                          <a:spcPct val="107000"/>
                        </a:lnSpc>
                        <a:spcBef>
                          <a:spcPts val="0"/>
                        </a:spcBef>
                        <a:spcAft>
                          <a:spcPts val="0"/>
                        </a:spcAft>
                      </a:pPr>
                      <a:r>
                        <a:rPr lang="en-ZA" sz="1400" b="0" i="0" u="none" strike="noStrike" kern="1200" dirty="0">
                          <a:solidFill>
                            <a:schemeClr val="tx1"/>
                          </a:solidFill>
                          <a:effectLst/>
                          <a:latin typeface="Arial" panose="020B0604020202020204" pitchFamily="34" charset="0"/>
                          <a:ea typeface="+mn-ea"/>
                          <a:cs typeface="Arial" panose="020B0604020202020204" pitchFamily="34" charset="0"/>
                        </a:rPr>
                        <a:t>Provision of smart classrooms in public schools.</a:t>
                      </a:r>
                      <a:endParaRPr lang="en-US" sz="1400" b="0" i="0" u="none" strike="noStrike"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ZA" sz="1400" b="0" i="0" u="none" strike="noStrike" kern="1200" dirty="0">
                          <a:solidFill>
                            <a:schemeClr val="tx1"/>
                          </a:solidFill>
                          <a:effectLst/>
                          <a:latin typeface="Arial" panose="020B0604020202020204" pitchFamily="34" charset="0"/>
                          <a:ea typeface="+mn-ea"/>
                          <a:cs typeface="Arial" panose="020B0604020202020204" pitchFamily="34" charset="0"/>
                        </a:rPr>
                        <a:t>POI 601: Number of classrooms refurbished as smart classrooms.</a:t>
                      </a:r>
                      <a:endParaRPr lang="en-US" sz="1400" b="0" i="0" u="none" strike="noStrike"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1400" b="0" i="0" u="none" strike="noStrike" kern="1200" dirty="0">
                          <a:solidFill>
                            <a:schemeClr val="tx1"/>
                          </a:solidFill>
                          <a:effectLst/>
                          <a:latin typeface="Arial" panose="020B0604020202020204" pitchFamily="34" charset="0"/>
                          <a:ea typeface="+mn-ea"/>
                          <a:cs typeface="Arial" panose="020B0604020202020204" pitchFamily="34" charset="0"/>
                        </a:rPr>
                        <a:t>386</a:t>
                      </a:r>
                      <a:endParaRPr lang="en-US" sz="1400" b="0" i="0" u="none" strike="noStrike"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1400" b="0" i="0" u="none" strike="noStrike" kern="1200" dirty="0">
                          <a:solidFill>
                            <a:schemeClr val="tx1"/>
                          </a:solidFill>
                          <a:effectLst/>
                          <a:latin typeface="Arial" panose="020B0604020202020204" pitchFamily="34" charset="0"/>
                          <a:ea typeface="+mn-ea"/>
                          <a:cs typeface="Arial" panose="020B0604020202020204" pitchFamily="34" charset="0"/>
                        </a:rPr>
                        <a:t>350</a:t>
                      </a:r>
                      <a:endParaRPr lang="en-US" sz="1400" b="0" i="0" u="none" strike="noStrike"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1400" b="0" i="0" u="none" strike="noStrike" kern="1200" dirty="0">
                          <a:solidFill>
                            <a:schemeClr val="tx1"/>
                          </a:solidFill>
                          <a:effectLst/>
                          <a:latin typeface="Arial" panose="020B0604020202020204" pitchFamily="34" charset="0"/>
                          <a:ea typeface="+mn-ea"/>
                          <a:cs typeface="Arial" panose="020B0604020202020204" pitchFamily="34" charset="0"/>
                        </a:rPr>
                        <a:t>350</a:t>
                      </a:r>
                      <a:endParaRPr lang="en-US" sz="1400" b="0" i="0" u="none" strike="noStrike"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1400" b="0" i="0" u="none" strike="noStrike" kern="1200" dirty="0">
                          <a:solidFill>
                            <a:schemeClr val="tx1"/>
                          </a:solidFill>
                          <a:effectLst/>
                          <a:latin typeface="Arial" panose="020B0604020202020204" pitchFamily="34" charset="0"/>
                          <a:ea typeface="+mn-ea"/>
                          <a:cs typeface="Arial" panose="020B0604020202020204" pitchFamily="34" charset="0"/>
                        </a:rPr>
                        <a:t>350</a:t>
                      </a:r>
                      <a:endParaRPr lang="en-US" sz="1400" b="0" i="0" u="none" strike="noStrike"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354231109"/>
                  </a:ext>
                </a:extLst>
              </a:tr>
            </a:tbl>
          </a:graphicData>
        </a:graphic>
      </p:graphicFrame>
    </p:spTree>
    <p:extLst>
      <p:ext uri="{BB962C8B-B14F-4D97-AF65-F5344CB8AC3E}">
        <p14:creationId xmlns:p14="http://schemas.microsoft.com/office/powerpoint/2010/main" xmlns="" val="245376339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7151" y="1087437"/>
            <a:ext cx="10585450" cy="414337"/>
          </a:xfrm>
        </p:spPr>
        <p:txBody>
          <a:bodyPr/>
          <a:lstStyle/>
          <a:p>
            <a:r>
              <a:rPr lang="en-ZA" sz="1700" b="0" dirty="0"/>
              <a:t>2023/24 PRIORITIES FOR PROGRAMME 7: EXAMINATION AND EDUCATION RELATED SERVICES</a:t>
            </a:r>
          </a:p>
        </p:txBody>
      </p:sp>
      <p:sp>
        <p:nvSpPr>
          <p:cNvPr id="3" name="Content Placeholder 2"/>
          <p:cNvSpPr>
            <a:spLocks noGrp="1"/>
          </p:cNvSpPr>
          <p:nvPr>
            <p:ph idx="1"/>
          </p:nvPr>
        </p:nvSpPr>
        <p:spPr>
          <a:xfrm>
            <a:off x="1335088" y="1609724"/>
            <a:ext cx="10585450" cy="5248275"/>
          </a:xfrm>
        </p:spPr>
        <p:txBody>
          <a:bodyPr>
            <a:normAutofit fontScale="25000" lnSpcReduction="20000"/>
          </a:bodyPr>
          <a:lstStyle/>
          <a:p>
            <a:pPr marL="0" indent="0" algn="just">
              <a:lnSpc>
                <a:spcPct val="120000"/>
              </a:lnSpc>
              <a:spcBef>
                <a:spcPts val="0"/>
              </a:spcBef>
              <a:buNone/>
            </a:pPr>
            <a:r>
              <a:rPr lang="en-GB" sz="5600" dirty="0"/>
              <a:t>Priority: Youth Employability:</a:t>
            </a:r>
          </a:p>
          <a:p>
            <a:pPr marL="342000" algn="just">
              <a:lnSpc>
                <a:spcPct val="120000"/>
              </a:lnSpc>
              <a:spcBef>
                <a:spcPts val="0"/>
              </a:spcBef>
            </a:pPr>
            <a:r>
              <a:rPr lang="en-GB" sz="5600" dirty="0"/>
              <a:t>Development programmes and increasing youth employability:</a:t>
            </a:r>
          </a:p>
          <a:p>
            <a:pPr marL="687600" lvl="2" algn="just">
              <a:lnSpc>
                <a:spcPct val="120000"/>
              </a:lnSpc>
              <a:spcBef>
                <a:spcPts val="0"/>
              </a:spcBef>
              <a:buFont typeface="Courier New" panose="02070309020205020404" pitchFamily="49" charset="0"/>
              <a:buChar char="o"/>
            </a:pPr>
            <a:r>
              <a:rPr lang="en-GB" sz="5600" b="0" dirty="0"/>
              <a:t>The Department will continue to drive the mass participation of all learners to pursue post-schooling opportunities, through the re-positioning of the GCRA.</a:t>
            </a:r>
          </a:p>
          <a:p>
            <a:pPr marL="687600" lvl="2" algn="just">
              <a:lnSpc>
                <a:spcPct val="120000"/>
              </a:lnSpc>
              <a:spcBef>
                <a:spcPts val="0"/>
              </a:spcBef>
              <a:buFont typeface="Courier New" panose="02070309020205020404" pitchFamily="49" charset="0"/>
              <a:buChar char="o"/>
            </a:pPr>
            <a:r>
              <a:rPr lang="en-GB" sz="5600" b="0" dirty="0"/>
              <a:t>The GCRA will facilitate the development of specific skills in particular sectors as identified by the provincial skills priorities.</a:t>
            </a:r>
          </a:p>
          <a:p>
            <a:pPr marL="687600" lvl="2" algn="just">
              <a:lnSpc>
                <a:spcPct val="120000"/>
              </a:lnSpc>
              <a:spcBef>
                <a:spcPts val="0"/>
              </a:spcBef>
              <a:buFont typeface="Courier New" panose="02070309020205020404" pitchFamily="49" charset="0"/>
              <a:buChar char="o"/>
            </a:pPr>
            <a:r>
              <a:rPr lang="en-ZA" sz="5600" b="0" dirty="0"/>
              <a:t>The GCRA will ascertain cross-professional skills that are relevant to the 4IR. Together with the adoption of a sector-based approach in line with the GGT 2030, high-growth sectors that embrace emerging jobs/careers, will be identified.</a:t>
            </a:r>
          </a:p>
          <a:p>
            <a:pPr marL="459000" lvl="2" indent="0" algn="just">
              <a:lnSpc>
                <a:spcPct val="120000"/>
              </a:lnSpc>
              <a:spcBef>
                <a:spcPts val="0"/>
              </a:spcBef>
              <a:buNone/>
            </a:pPr>
            <a:endParaRPr lang="en-ZA" sz="5600" b="0" dirty="0"/>
          </a:p>
          <a:p>
            <a:pPr marL="342000" algn="just">
              <a:lnSpc>
                <a:spcPct val="120000"/>
              </a:lnSpc>
              <a:spcBef>
                <a:spcPts val="0"/>
              </a:spcBef>
            </a:pPr>
            <a:r>
              <a:rPr lang="en-ZA" sz="5600" dirty="0"/>
              <a:t>During 2023/24, the GDE will :</a:t>
            </a:r>
          </a:p>
          <a:p>
            <a:pPr marL="687600" lvl="2" algn="just">
              <a:lnSpc>
                <a:spcPct val="120000"/>
              </a:lnSpc>
              <a:spcBef>
                <a:spcPts val="0"/>
              </a:spcBef>
              <a:buFont typeface="Courier New" panose="02070309020205020404" pitchFamily="49" charset="0"/>
              <a:buChar char="o"/>
            </a:pPr>
            <a:r>
              <a:rPr lang="en-GB" sz="5600" b="0" dirty="0"/>
              <a:t>Provide 4 000 bursaries to learners in No Fee Schools of which 1 500 will be females.</a:t>
            </a:r>
          </a:p>
          <a:p>
            <a:pPr marL="687600" lvl="2" algn="just">
              <a:lnSpc>
                <a:spcPct val="120000"/>
              </a:lnSpc>
              <a:spcBef>
                <a:spcPts val="0"/>
              </a:spcBef>
              <a:buFont typeface="Courier New" panose="02070309020205020404" pitchFamily="49" charset="0"/>
              <a:buChar char="o"/>
            </a:pPr>
            <a:r>
              <a:rPr lang="en-GB" sz="5600" b="0" dirty="0"/>
              <a:t>Target 10 000 </a:t>
            </a:r>
            <a:r>
              <a:rPr lang="en-US" sz="5600" b="0" dirty="0"/>
              <a:t>youth, including learners, for career guidance and information </a:t>
            </a:r>
            <a:r>
              <a:rPr lang="en-US" sz="5600" b="0" dirty="0" err="1"/>
              <a:t>programmes</a:t>
            </a:r>
            <a:r>
              <a:rPr lang="en-US" sz="5600" b="0" dirty="0"/>
              <a:t>.</a:t>
            </a:r>
          </a:p>
          <a:p>
            <a:pPr marL="687600" lvl="2" algn="just">
              <a:lnSpc>
                <a:spcPct val="120000"/>
              </a:lnSpc>
              <a:spcBef>
                <a:spcPts val="0"/>
              </a:spcBef>
              <a:buFont typeface="Courier New" panose="02070309020205020404" pitchFamily="49" charset="0"/>
              <a:buChar char="o"/>
            </a:pPr>
            <a:r>
              <a:rPr lang="en-US" sz="5600" b="0" dirty="0"/>
              <a:t>Place 3 000 youth in structured skills development programmes (apprenticeship/learnership/skills programmes/work integrated learning).</a:t>
            </a:r>
          </a:p>
          <a:p>
            <a:pPr marL="459000" lvl="2" indent="0" algn="just">
              <a:lnSpc>
                <a:spcPct val="120000"/>
              </a:lnSpc>
              <a:spcBef>
                <a:spcPts val="0"/>
              </a:spcBef>
              <a:buNone/>
            </a:pPr>
            <a:endParaRPr lang="en-US" sz="5600" b="0" dirty="0"/>
          </a:p>
          <a:p>
            <a:pPr marL="342000" algn="just">
              <a:lnSpc>
                <a:spcPct val="120000"/>
              </a:lnSpc>
              <a:spcBef>
                <a:spcPts val="0"/>
              </a:spcBef>
            </a:pPr>
            <a:r>
              <a:rPr lang="en-ZA" sz="5600" dirty="0"/>
              <a:t>During 2023/24, the GDE will:</a:t>
            </a:r>
          </a:p>
          <a:p>
            <a:pPr marL="687600" lvl="2" algn="just">
              <a:lnSpc>
                <a:spcPct val="120000"/>
              </a:lnSpc>
              <a:spcBef>
                <a:spcPts val="0"/>
              </a:spcBef>
              <a:buFont typeface="Courier New" panose="02070309020205020404" pitchFamily="49" charset="0"/>
              <a:buChar char="o"/>
            </a:pPr>
            <a:r>
              <a:rPr lang="en-US" sz="5600" b="0" dirty="0"/>
              <a:t>Assist a total of 2 030 youth to benefit from workplace experience </a:t>
            </a:r>
            <a:r>
              <a:rPr lang="en-US" sz="5600" b="0" dirty="0" err="1"/>
              <a:t>programmes</a:t>
            </a:r>
            <a:r>
              <a:rPr lang="en-US" sz="5600" b="0" dirty="0"/>
              <a:t> (including PYEI) during 2023/24.</a:t>
            </a:r>
          </a:p>
          <a:p>
            <a:pPr marL="687600" lvl="2" algn="just">
              <a:lnSpc>
                <a:spcPct val="120000"/>
              </a:lnSpc>
              <a:spcBef>
                <a:spcPts val="0"/>
              </a:spcBef>
              <a:buFont typeface="Courier New" panose="02070309020205020404" pitchFamily="49" charset="0"/>
              <a:buChar char="o"/>
            </a:pPr>
            <a:r>
              <a:rPr lang="en-US" sz="5600" b="0" dirty="0"/>
              <a:t>Continue with the Public Service bursary and internship </a:t>
            </a:r>
            <a:r>
              <a:rPr lang="en-US" sz="5600" b="0" dirty="0" err="1"/>
              <a:t>programmes</a:t>
            </a:r>
            <a:r>
              <a:rPr lang="en-US" sz="5600" b="0" dirty="0"/>
              <a:t> to create study and internship opportunities that are linked to the GDE HRD Strategy, with the aim to create a talent pool from which to recruit staff when vacancies become available.</a:t>
            </a:r>
            <a:r>
              <a:rPr lang="en-GB" sz="5600" b="0" dirty="0"/>
              <a:t> </a:t>
            </a:r>
          </a:p>
          <a:p>
            <a:pPr marL="687600" lvl="2" algn="just">
              <a:lnSpc>
                <a:spcPct val="120000"/>
              </a:lnSpc>
              <a:spcBef>
                <a:spcPts val="0"/>
              </a:spcBef>
              <a:buFont typeface="Courier New" panose="02070309020205020404" pitchFamily="49" charset="0"/>
              <a:buChar char="o"/>
            </a:pPr>
            <a:r>
              <a:rPr lang="en-GB" sz="5600" b="0" dirty="0"/>
              <a:t>Together with external service providers, place a total of 500 female learners for experiential learning and workplace experience</a:t>
            </a:r>
          </a:p>
          <a:p>
            <a:pPr marL="687600" lvl="2" algn="just">
              <a:lnSpc>
                <a:spcPct val="120000"/>
              </a:lnSpc>
              <a:spcBef>
                <a:spcPts val="0"/>
              </a:spcBef>
              <a:buFont typeface="Courier New" panose="02070309020205020404" pitchFamily="49" charset="0"/>
              <a:buChar char="o"/>
            </a:pPr>
            <a:r>
              <a:rPr lang="en-GB" sz="5600" b="0" dirty="0"/>
              <a:t>Employ 29 661 youth as part of the first phase of the Presidential Youth Employment Initiative.</a:t>
            </a:r>
          </a:p>
          <a:p>
            <a:pPr marL="687600" lvl="2" algn="just">
              <a:lnSpc>
                <a:spcPct val="120000"/>
              </a:lnSpc>
              <a:spcBef>
                <a:spcPts val="0"/>
              </a:spcBef>
              <a:buFont typeface="Courier New" panose="02070309020205020404" pitchFamily="49" charset="0"/>
              <a:buChar char="o"/>
            </a:pPr>
            <a:r>
              <a:rPr lang="en-GB" sz="5600" b="0" dirty="0"/>
              <a:t>Place 6 000 individuals in schools as part of the Youth Brigade project.</a:t>
            </a:r>
            <a:endParaRPr lang="en-US" sz="5600" b="0" dirty="0"/>
          </a:p>
          <a:p>
            <a:endParaRPr lang="en-ZA" dirty="0"/>
          </a:p>
        </p:txBody>
      </p:sp>
    </p:spTree>
    <p:extLst>
      <p:ext uri="{BB962C8B-B14F-4D97-AF65-F5344CB8AC3E}">
        <p14:creationId xmlns:p14="http://schemas.microsoft.com/office/powerpoint/2010/main" xmlns="" val="338012368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6031" y="1107474"/>
            <a:ext cx="10585326" cy="414834"/>
          </a:xfrm>
        </p:spPr>
        <p:txBody>
          <a:bodyPr/>
          <a:lstStyle/>
          <a:p>
            <a:r>
              <a:rPr lang="en-ZA" sz="1600" b="0" dirty="0"/>
              <a:t>PROGRAMME 7: EXAMINATION AND EDUCATION RELATED SERVICES- RESOURCE CONSIDERATION</a:t>
            </a:r>
          </a:p>
        </p:txBody>
      </p:sp>
      <p:graphicFrame>
        <p:nvGraphicFramePr>
          <p:cNvPr id="5" name="Object 4">
            <a:extLst>
              <a:ext uri="{FF2B5EF4-FFF2-40B4-BE49-F238E27FC236}">
                <a16:creationId xmlns:a16="http://schemas.microsoft.com/office/drawing/2014/main" xmlns="" id="{124D9BEC-F6F7-493E-9230-2D28A11AE2EF}"/>
              </a:ext>
            </a:extLst>
          </p:cNvPr>
          <p:cNvGraphicFramePr>
            <a:graphicFrameLocks noChangeAspect="1"/>
          </p:cNvGraphicFramePr>
          <p:nvPr>
            <p:extLst>
              <p:ext uri="{D42A27DB-BD31-4B8C-83A1-F6EECF244321}">
                <p14:modId xmlns:p14="http://schemas.microsoft.com/office/powerpoint/2010/main" xmlns="" val="135901583"/>
              </p:ext>
            </p:extLst>
          </p:nvPr>
        </p:nvGraphicFramePr>
        <p:xfrm>
          <a:off x="1334528" y="1625600"/>
          <a:ext cx="10585326" cy="4765675"/>
        </p:xfrm>
        <a:graphic>
          <a:graphicData uri="http://schemas.openxmlformats.org/presentationml/2006/ole">
            <p:oleObj spid="_x0000_s7170" name="Worksheet" r:id="rId3" imgW="8275533" imgH="3299515" progId="Excel.Sheet.12">
              <p:embed/>
            </p:oleObj>
          </a:graphicData>
        </a:graphic>
      </p:graphicFrame>
    </p:spTree>
    <p:extLst>
      <p:ext uri="{BB962C8B-B14F-4D97-AF65-F5344CB8AC3E}">
        <p14:creationId xmlns:p14="http://schemas.microsoft.com/office/powerpoint/2010/main" xmlns="" val="299325512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3850" y="1191869"/>
            <a:ext cx="10726487" cy="414834"/>
          </a:xfrm>
        </p:spPr>
        <p:txBody>
          <a:bodyPr/>
          <a:lstStyle/>
          <a:p>
            <a:r>
              <a:rPr lang="en-ZA" sz="1800" b="0" dirty="0">
                <a:solidFill>
                  <a:prstClr val="white"/>
                </a:solidFill>
              </a:rPr>
              <a:t>PROGRAMME 7: EXAMINATION AND EDUCATION RELATED SERVICES- OUTPUT INDICATORS</a:t>
            </a:r>
            <a:endParaRPr lang="en-ZA" sz="1800" b="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938816764"/>
              </p:ext>
            </p:extLst>
          </p:nvPr>
        </p:nvGraphicFramePr>
        <p:xfrm>
          <a:off x="1363850" y="1694098"/>
          <a:ext cx="10556007" cy="4140857"/>
        </p:xfrm>
        <a:graphic>
          <a:graphicData uri="http://schemas.openxmlformats.org/drawingml/2006/table">
            <a:tbl>
              <a:tblPr/>
              <a:tblGrid>
                <a:gridCol w="3154185">
                  <a:extLst>
                    <a:ext uri="{9D8B030D-6E8A-4147-A177-3AD203B41FA5}">
                      <a16:colId xmlns:a16="http://schemas.microsoft.com/office/drawing/2014/main" xmlns="" val="20000"/>
                    </a:ext>
                  </a:extLst>
                </a:gridCol>
                <a:gridCol w="3789837">
                  <a:extLst>
                    <a:ext uri="{9D8B030D-6E8A-4147-A177-3AD203B41FA5}">
                      <a16:colId xmlns:a16="http://schemas.microsoft.com/office/drawing/2014/main" xmlns="" val="20001"/>
                    </a:ext>
                  </a:extLst>
                </a:gridCol>
                <a:gridCol w="1143237">
                  <a:extLst>
                    <a:ext uri="{9D8B030D-6E8A-4147-A177-3AD203B41FA5}">
                      <a16:colId xmlns:a16="http://schemas.microsoft.com/office/drawing/2014/main" xmlns="" val="20002"/>
                    </a:ext>
                  </a:extLst>
                </a:gridCol>
                <a:gridCol w="828572">
                  <a:extLst>
                    <a:ext uri="{9D8B030D-6E8A-4147-A177-3AD203B41FA5}">
                      <a16:colId xmlns:a16="http://schemas.microsoft.com/office/drawing/2014/main" xmlns="" val="20003"/>
                    </a:ext>
                  </a:extLst>
                </a:gridCol>
                <a:gridCol w="820088">
                  <a:extLst>
                    <a:ext uri="{9D8B030D-6E8A-4147-A177-3AD203B41FA5}">
                      <a16:colId xmlns:a16="http://schemas.microsoft.com/office/drawing/2014/main" xmlns="" val="20004"/>
                    </a:ext>
                  </a:extLst>
                </a:gridCol>
                <a:gridCol w="820088">
                  <a:extLst>
                    <a:ext uri="{9D8B030D-6E8A-4147-A177-3AD203B41FA5}">
                      <a16:colId xmlns:a16="http://schemas.microsoft.com/office/drawing/2014/main" xmlns="" val="20005"/>
                    </a:ext>
                  </a:extLst>
                </a:gridCol>
              </a:tblGrid>
              <a:tr h="547861">
                <a:tc rowSpan="2">
                  <a:txBody>
                    <a:bodyPr/>
                    <a:lstStyle/>
                    <a:p>
                      <a:pPr algn="ctr" fontAlgn="ctr"/>
                      <a:r>
                        <a:rPr lang="en-ZA" sz="1600" b="1" i="0" u="none" strike="noStrike" dirty="0">
                          <a:solidFill>
                            <a:srgbClr val="000000"/>
                          </a:solidFill>
                          <a:effectLst/>
                          <a:latin typeface="Arial" panose="020B0604020202020204" pitchFamily="34" charset="0"/>
                        </a:rPr>
                        <a:t>Outputs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rowSpan="2">
                  <a:txBody>
                    <a:bodyPr/>
                    <a:lstStyle/>
                    <a:p>
                      <a:pPr algn="ctr" fontAlgn="ctr"/>
                      <a:r>
                        <a:rPr lang="en-ZA" sz="1600" b="1" i="0" u="none" strike="noStrike" dirty="0">
                          <a:solidFill>
                            <a:srgbClr val="000000"/>
                          </a:solidFill>
                          <a:effectLst/>
                          <a:latin typeface="Arial" panose="020B0604020202020204" pitchFamily="34" charset="0"/>
                        </a:rPr>
                        <a:t>Output Indicators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ZA" sz="1400" b="1" i="0" u="none" strike="noStrike" dirty="0">
                          <a:solidFill>
                            <a:srgbClr val="000000"/>
                          </a:solidFill>
                          <a:effectLst/>
                          <a:latin typeface="Arial" panose="020B0604020202020204" pitchFamily="34" charset="0"/>
                        </a:rPr>
                        <a:t>Estimated Performance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gridSpan="3">
                  <a:txBody>
                    <a:bodyPr/>
                    <a:lstStyle/>
                    <a:p>
                      <a:pPr algn="ctr" fontAlgn="ctr"/>
                      <a:r>
                        <a:rPr lang="en-ZA" sz="1600" b="1" i="0" u="none" strike="noStrike" dirty="0">
                          <a:solidFill>
                            <a:srgbClr val="000000"/>
                          </a:solidFill>
                          <a:effectLst/>
                          <a:latin typeface="Arial" panose="020B0604020202020204" pitchFamily="34" charset="0"/>
                        </a:rPr>
                        <a:t>MTEF Period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1"/>
                  </a:ext>
                </a:extLst>
              </a:tr>
              <a:tr h="267082">
                <a:tc vMerge="1">
                  <a:txBody>
                    <a:bodyPr/>
                    <a:lstStyle/>
                    <a:p>
                      <a:endParaRPr lang="en-ZA"/>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vMerge="1">
                  <a:txBody>
                    <a:bodyPr/>
                    <a:lstStyle/>
                    <a:p>
                      <a:endParaRPr lang="en-ZA"/>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ZA" sz="1600" b="1" i="0" u="none" strike="noStrike" dirty="0">
                          <a:solidFill>
                            <a:srgbClr val="000000"/>
                          </a:solidFill>
                          <a:effectLst/>
                          <a:latin typeface="Arial" panose="020B0604020202020204" pitchFamily="34" charset="0"/>
                        </a:rPr>
                        <a:t>2022/23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US" sz="1600" b="1" i="0" u="none" strike="noStrike" kern="1200" dirty="0">
                          <a:solidFill>
                            <a:srgbClr val="000000"/>
                          </a:solidFill>
                          <a:effectLst/>
                          <a:latin typeface="Arial" panose="020B0604020202020204" pitchFamily="34" charset="0"/>
                          <a:ea typeface="+mn-ea"/>
                          <a:cs typeface="+mn-cs"/>
                        </a:rPr>
                        <a:t>2023/24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US" sz="1600" b="1" i="0" u="none" strike="noStrike" kern="1200" dirty="0">
                          <a:solidFill>
                            <a:srgbClr val="000000"/>
                          </a:solidFill>
                          <a:effectLst/>
                          <a:latin typeface="Arial" panose="020B0604020202020204" pitchFamily="34" charset="0"/>
                          <a:ea typeface="+mn-ea"/>
                          <a:cs typeface="+mn-cs"/>
                        </a:rPr>
                        <a:t>2024/25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US" sz="1600" b="1" i="0" u="none" strike="noStrike" kern="1200" dirty="0">
                          <a:solidFill>
                            <a:srgbClr val="000000"/>
                          </a:solidFill>
                          <a:effectLst/>
                          <a:latin typeface="Arial" panose="020B0604020202020204" pitchFamily="34" charset="0"/>
                          <a:ea typeface="+mn-ea"/>
                          <a:cs typeface="+mn-cs"/>
                        </a:rPr>
                        <a:t>2025/26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xmlns="" val="10002"/>
                  </a:ext>
                </a:extLst>
              </a:tr>
              <a:tr h="778419">
                <a:tc>
                  <a:txBody>
                    <a:bodyPr/>
                    <a:lstStyle/>
                    <a:p>
                      <a:pPr marL="0" marR="0" algn="just">
                        <a:lnSpc>
                          <a:spcPct val="107000"/>
                        </a:lnSpc>
                        <a:spcBef>
                          <a:spcPts val="0"/>
                        </a:spcBef>
                        <a:spcAft>
                          <a:spcPts val="0"/>
                        </a:spcAft>
                      </a:pPr>
                      <a:r>
                        <a:rPr lang="en-ZA"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Grade 12 learners passing the National Senior Certificate.</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ZA"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SOI 701: Percentage of learners who passed the National Senior Certificate (NSC) examination.</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14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84.43%</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14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87.2%</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14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90.0%</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14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91.0%</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778419">
                <a:tc>
                  <a:txBody>
                    <a:bodyPr/>
                    <a:lstStyle/>
                    <a:p>
                      <a:pPr marL="0" marR="0" algn="just">
                        <a:lnSpc>
                          <a:spcPct val="107000"/>
                        </a:lnSpc>
                        <a:spcBef>
                          <a:spcPts val="0"/>
                        </a:spcBef>
                        <a:spcAft>
                          <a:spcPts val="0"/>
                        </a:spcAft>
                      </a:pPr>
                      <a:r>
                        <a:rPr lang="en-ZA"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Improve Grade 12 learner Bachelor Pass level passes.</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ZA"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SOI 702: Percentage of Grade 12 learners passing at the Bachelor Pass level.</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14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43.42%</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14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44.0%</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14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44.5%</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14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45.0%</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547861">
                <a:tc>
                  <a:txBody>
                    <a:bodyPr/>
                    <a:lstStyle/>
                    <a:p>
                      <a:pPr marL="0" marR="0" algn="just">
                        <a:lnSpc>
                          <a:spcPct val="107000"/>
                        </a:lnSpc>
                        <a:spcBef>
                          <a:spcPts val="0"/>
                        </a:spcBef>
                        <a:spcAft>
                          <a:spcPts val="0"/>
                        </a:spcAft>
                      </a:pPr>
                      <a:r>
                        <a:rPr lang="en-ZA"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Improve Grade 12 learner Performance in in Mathematics.</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ZA"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SOI 703: Percentage of Grade 12 learners achieving 60% and above in Mathematics.</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14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17.43%</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14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17.5%</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14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18.0%</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14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18.5%</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547861">
                <a:tc>
                  <a:txBody>
                    <a:bodyPr/>
                    <a:lstStyle/>
                    <a:p>
                      <a:pPr marL="0" marR="0" algn="just">
                        <a:lnSpc>
                          <a:spcPct val="107000"/>
                        </a:lnSpc>
                        <a:spcBef>
                          <a:spcPts val="0"/>
                        </a:spcBef>
                        <a:spcAft>
                          <a:spcPts val="0"/>
                        </a:spcAft>
                      </a:pPr>
                      <a:r>
                        <a:rPr lang="en-ZA"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Improve Grade 12 learner performance in Physical Sciences.</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ZA"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SOI 704: Percentage of Grade 12 learners achieving 60% or more in Physical Sciences.</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14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21.2%</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14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21.5%</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14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22.0%</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14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22.5%</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522751">
                <a:tc>
                  <a:txBody>
                    <a:bodyPr/>
                    <a:lstStyle/>
                    <a:p>
                      <a:pPr marL="0" marR="0" algn="just">
                        <a:lnSpc>
                          <a:spcPct val="107000"/>
                        </a:lnSpc>
                        <a:spcBef>
                          <a:spcPts val="0"/>
                        </a:spcBef>
                        <a:spcAft>
                          <a:spcPts val="0"/>
                        </a:spcAft>
                      </a:pPr>
                      <a:r>
                        <a:rPr lang="en-ZA"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Improve Secondary School NSC pass rate.</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ZA"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SOI 705: Number of secondary schools with National Senior Certificate (NSC) pass rate of 60% and above.</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880</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881</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882</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883</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bl>
          </a:graphicData>
        </a:graphic>
      </p:graphicFrame>
    </p:spTree>
    <p:extLst>
      <p:ext uri="{BB962C8B-B14F-4D97-AF65-F5344CB8AC3E}">
        <p14:creationId xmlns:p14="http://schemas.microsoft.com/office/powerpoint/2010/main" xmlns="" val="88654546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3850" y="1175617"/>
            <a:ext cx="10757483" cy="414834"/>
          </a:xfrm>
        </p:spPr>
        <p:txBody>
          <a:bodyPr/>
          <a:lstStyle/>
          <a:p>
            <a:r>
              <a:rPr lang="en-ZA" sz="1800" b="0" dirty="0">
                <a:solidFill>
                  <a:prstClr val="white"/>
                </a:solidFill>
              </a:rPr>
              <a:t>PROGRAMME 7: EXAMINATION AND EDUCATION RELATED SERVICES- OUTPUT INDICATORS</a:t>
            </a:r>
            <a:endParaRPr lang="en-ZA" sz="1800" b="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3986595783"/>
              </p:ext>
            </p:extLst>
          </p:nvPr>
        </p:nvGraphicFramePr>
        <p:xfrm>
          <a:off x="1363850" y="1694098"/>
          <a:ext cx="10556007" cy="3716087"/>
        </p:xfrm>
        <a:graphic>
          <a:graphicData uri="http://schemas.openxmlformats.org/drawingml/2006/table">
            <a:tbl>
              <a:tblPr/>
              <a:tblGrid>
                <a:gridCol w="3154185">
                  <a:extLst>
                    <a:ext uri="{9D8B030D-6E8A-4147-A177-3AD203B41FA5}">
                      <a16:colId xmlns:a16="http://schemas.microsoft.com/office/drawing/2014/main" xmlns="" val="20000"/>
                    </a:ext>
                  </a:extLst>
                </a:gridCol>
                <a:gridCol w="3789837">
                  <a:extLst>
                    <a:ext uri="{9D8B030D-6E8A-4147-A177-3AD203B41FA5}">
                      <a16:colId xmlns:a16="http://schemas.microsoft.com/office/drawing/2014/main" xmlns="" val="20001"/>
                    </a:ext>
                  </a:extLst>
                </a:gridCol>
                <a:gridCol w="1143237">
                  <a:extLst>
                    <a:ext uri="{9D8B030D-6E8A-4147-A177-3AD203B41FA5}">
                      <a16:colId xmlns:a16="http://schemas.microsoft.com/office/drawing/2014/main" xmlns="" val="20002"/>
                    </a:ext>
                  </a:extLst>
                </a:gridCol>
                <a:gridCol w="828572">
                  <a:extLst>
                    <a:ext uri="{9D8B030D-6E8A-4147-A177-3AD203B41FA5}">
                      <a16:colId xmlns:a16="http://schemas.microsoft.com/office/drawing/2014/main" xmlns="" val="20003"/>
                    </a:ext>
                  </a:extLst>
                </a:gridCol>
                <a:gridCol w="820088">
                  <a:extLst>
                    <a:ext uri="{9D8B030D-6E8A-4147-A177-3AD203B41FA5}">
                      <a16:colId xmlns:a16="http://schemas.microsoft.com/office/drawing/2014/main" xmlns="" val="20004"/>
                    </a:ext>
                  </a:extLst>
                </a:gridCol>
                <a:gridCol w="820088">
                  <a:extLst>
                    <a:ext uri="{9D8B030D-6E8A-4147-A177-3AD203B41FA5}">
                      <a16:colId xmlns:a16="http://schemas.microsoft.com/office/drawing/2014/main" xmlns="" val="20005"/>
                    </a:ext>
                  </a:extLst>
                </a:gridCol>
              </a:tblGrid>
              <a:tr h="547861">
                <a:tc rowSpan="2">
                  <a:txBody>
                    <a:bodyPr/>
                    <a:lstStyle/>
                    <a:p>
                      <a:pPr algn="ctr" fontAlgn="ctr"/>
                      <a:r>
                        <a:rPr lang="en-ZA" sz="1600" b="1" i="0" u="none" strike="noStrike" dirty="0">
                          <a:solidFill>
                            <a:srgbClr val="000000"/>
                          </a:solidFill>
                          <a:effectLst/>
                          <a:latin typeface="Arial" panose="020B0604020202020204" pitchFamily="34" charset="0"/>
                        </a:rPr>
                        <a:t>Outputs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rowSpan="2">
                  <a:txBody>
                    <a:bodyPr/>
                    <a:lstStyle/>
                    <a:p>
                      <a:pPr algn="ctr" fontAlgn="ctr"/>
                      <a:r>
                        <a:rPr lang="en-ZA" sz="1600" b="1" i="0" u="none" strike="noStrike" dirty="0">
                          <a:solidFill>
                            <a:srgbClr val="000000"/>
                          </a:solidFill>
                          <a:effectLst/>
                          <a:latin typeface="Arial" panose="020B0604020202020204" pitchFamily="34" charset="0"/>
                        </a:rPr>
                        <a:t>Output Indicators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ZA" sz="1400" b="1" i="0" u="none" strike="noStrike" dirty="0">
                          <a:solidFill>
                            <a:srgbClr val="000000"/>
                          </a:solidFill>
                          <a:effectLst/>
                          <a:latin typeface="Arial" panose="020B0604020202020204" pitchFamily="34" charset="0"/>
                        </a:rPr>
                        <a:t>Estimated Performance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gridSpan="3">
                  <a:txBody>
                    <a:bodyPr/>
                    <a:lstStyle/>
                    <a:p>
                      <a:pPr algn="ctr" fontAlgn="ctr"/>
                      <a:r>
                        <a:rPr lang="en-ZA" sz="1600" b="1" i="0" u="none" strike="noStrike" dirty="0">
                          <a:solidFill>
                            <a:srgbClr val="000000"/>
                          </a:solidFill>
                          <a:effectLst/>
                          <a:latin typeface="Arial" panose="020B0604020202020204" pitchFamily="34" charset="0"/>
                        </a:rPr>
                        <a:t>MTEF Period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1"/>
                  </a:ext>
                </a:extLst>
              </a:tr>
              <a:tr h="267082">
                <a:tc vMerge="1">
                  <a:txBody>
                    <a:bodyPr/>
                    <a:lstStyle/>
                    <a:p>
                      <a:endParaRPr lang="en-ZA"/>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vMerge="1">
                  <a:txBody>
                    <a:bodyPr/>
                    <a:lstStyle/>
                    <a:p>
                      <a:endParaRPr lang="en-ZA"/>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ZA" sz="1600" b="1" i="0" u="none" strike="noStrike" dirty="0">
                          <a:solidFill>
                            <a:srgbClr val="000000"/>
                          </a:solidFill>
                          <a:effectLst/>
                          <a:latin typeface="Arial" panose="020B0604020202020204" pitchFamily="34" charset="0"/>
                        </a:rPr>
                        <a:t>2022/23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US" sz="1600" b="1" i="0" u="none" strike="noStrike" kern="1200" dirty="0">
                          <a:solidFill>
                            <a:srgbClr val="000000"/>
                          </a:solidFill>
                          <a:effectLst/>
                          <a:latin typeface="Arial" panose="020B0604020202020204" pitchFamily="34" charset="0"/>
                          <a:ea typeface="+mn-ea"/>
                          <a:cs typeface="+mn-cs"/>
                        </a:rPr>
                        <a:t>2023/24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US" sz="1600" b="1" i="0" u="none" strike="noStrike" kern="1200" dirty="0">
                          <a:solidFill>
                            <a:srgbClr val="000000"/>
                          </a:solidFill>
                          <a:effectLst/>
                          <a:latin typeface="Arial" panose="020B0604020202020204" pitchFamily="34" charset="0"/>
                          <a:ea typeface="+mn-ea"/>
                          <a:cs typeface="+mn-cs"/>
                        </a:rPr>
                        <a:t>2024/25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US" sz="1600" b="1" i="0" u="none" strike="noStrike" kern="1200" dirty="0">
                          <a:solidFill>
                            <a:srgbClr val="000000"/>
                          </a:solidFill>
                          <a:effectLst/>
                          <a:latin typeface="Arial" panose="020B0604020202020204" pitchFamily="34" charset="0"/>
                          <a:ea typeface="+mn-ea"/>
                          <a:cs typeface="+mn-cs"/>
                        </a:rPr>
                        <a:t>2025/26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xmlns="" val="10002"/>
                  </a:ext>
                </a:extLst>
              </a:tr>
              <a:tr h="778419">
                <a:tc>
                  <a:txBody>
                    <a:bodyPr/>
                    <a:lstStyle/>
                    <a:p>
                      <a:pPr marL="0" marR="0" algn="just">
                        <a:lnSpc>
                          <a:spcPct val="107000"/>
                        </a:lnSpc>
                        <a:spcBef>
                          <a:spcPts val="0"/>
                        </a:spcBef>
                        <a:spcAft>
                          <a:spcPts val="0"/>
                        </a:spcAft>
                      </a:pPr>
                      <a:r>
                        <a:rPr lang="en-ZA"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Support the transition to post-schooling and employment.</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ZA"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POI 701: Number of youth (including learners) that have access to career guidance and information.</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22 407</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14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10 000</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14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10 000</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14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10 000</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778419">
                <a:tc>
                  <a:txBody>
                    <a:bodyPr/>
                    <a:lstStyle/>
                    <a:p>
                      <a:pPr marL="0" marR="0" algn="just">
                        <a:lnSpc>
                          <a:spcPct val="107000"/>
                        </a:lnSpc>
                        <a:spcBef>
                          <a:spcPts val="0"/>
                        </a:spcBef>
                        <a:spcAft>
                          <a:spcPts val="0"/>
                        </a:spcAft>
                      </a:pPr>
                      <a:r>
                        <a:rPr lang="en-ZA"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Support the transition to post-schooling and employment.</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ZA"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POI 702: Number of youth in structured skills development programmes (apprenticeship/ learnership/ skills programmes / work integrated learning).</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14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659</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14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3 000</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14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3 000</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14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3 000</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547861">
                <a:tc>
                  <a:txBody>
                    <a:bodyPr/>
                    <a:lstStyle/>
                    <a:p>
                      <a:pPr marL="0" marR="0" algn="just">
                        <a:lnSpc>
                          <a:spcPct val="107000"/>
                        </a:lnSpc>
                        <a:spcBef>
                          <a:spcPts val="0"/>
                        </a:spcBef>
                        <a:spcAft>
                          <a:spcPts val="0"/>
                        </a:spcAft>
                      </a:pPr>
                      <a:r>
                        <a:rPr lang="en-ZA"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Support the transition to post-schooling and employment.</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ZA"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POI 703: Number of youths benefitting from workplace experience programmes (including PYEI).</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42 716</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2 030</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2 030</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14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2 030</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547861">
                <a:tc>
                  <a:txBody>
                    <a:bodyPr/>
                    <a:lstStyle/>
                    <a:p>
                      <a:pPr marL="0" marR="0" algn="just">
                        <a:lnSpc>
                          <a:spcPct val="107000"/>
                        </a:lnSpc>
                        <a:spcBef>
                          <a:spcPts val="0"/>
                        </a:spcBef>
                        <a:spcAft>
                          <a:spcPts val="0"/>
                        </a:spcAft>
                      </a:pPr>
                      <a:r>
                        <a:rPr lang="en-ZA"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Support the transition to post-schooling and employment.</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ZA"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POI 704: Number of bursary allocations to youth.</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3 922</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1 000</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4 000</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4 000</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xmlns="" val="300133371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6D01D8B-C160-64A7-3D4D-E78B02EE512F}"/>
              </a:ext>
            </a:extLst>
          </p:cNvPr>
          <p:cNvSpPr>
            <a:spLocks noGrp="1"/>
          </p:cNvSpPr>
          <p:nvPr>
            <p:ph type="title"/>
          </p:nvPr>
        </p:nvSpPr>
        <p:spPr/>
        <p:txBody>
          <a:bodyPr/>
          <a:lstStyle/>
          <a:p>
            <a:r>
              <a:rPr lang="en-US" dirty="0"/>
              <a:t>Concluding Remarks</a:t>
            </a:r>
          </a:p>
        </p:txBody>
      </p:sp>
      <p:sp>
        <p:nvSpPr>
          <p:cNvPr id="3" name="Content Placeholder 2">
            <a:extLst>
              <a:ext uri="{FF2B5EF4-FFF2-40B4-BE49-F238E27FC236}">
                <a16:creationId xmlns:a16="http://schemas.microsoft.com/office/drawing/2014/main" xmlns="" id="{C128A327-7F6C-9299-F764-6FEBA082101F}"/>
              </a:ext>
            </a:extLst>
          </p:cNvPr>
          <p:cNvSpPr>
            <a:spLocks noGrp="1"/>
          </p:cNvSpPr>
          <p:nvPr>
            <p:ph idx="1"/>
          </p:nvPr>
        </p:nvSpPr>
        <p:spPr/>
        <p:txBody>
          <a:bodyPr/>
          <a:lstStyle/>
          <a:p>
            <a:r>
              <a:rPr lang="en-US" b="0" dirty="0"/>
              <a:t>The province remains under budget pressures</a:t>
            </a:r>
          </a:p>
          <a:p>
            <a:r>
              <a:rPr lang="en-US" b="0" dirty="0"/>
              <a:t>Expanding Pre-grade R services in poor communities will require additional funding</a:t>
            </a:r>
          </a:p>
          <a:p>
            <a:r>
              <a:rPr lang="en-US" b="0" dirty="0"/>
              <a:t>Need to address the growth in learner numbers and the shortage of learning spaces that is leading to levels of overcrowding in some high pressure areas</a:t>
            </a:r>
          </a:p>
          <a:p>
            <a:r>
              <a:rPr lang="en-US" b="0" dirty="0"/>
              <a:t>Infrastructure funding </a:t>
            </a:r>
            <a:r>
              <a:rPr lang="en-US" b="0" dirty="0" err="1"/>
              <a:t>iro</a:t>
            </a:r>
            <a:r>
              <a:rPr lang="en-US" b="0" dirty="0"/>
              <a:t> of maintenance and major rehabilitations need to increase</a:t>
            </a:r>
          </a:p>
          <a:p>
            <a:endParaRPr lang="en-US" dirty="0"/>
          </a:p>
        </p:txBody>
      </p:sp>
    </p:spTree>
    <p:extLst>
      <p:ext uri="{BB962C8B-B14F-4D97-AF65-F5344CB8AC3E}">
        <p14:creationId xmlns:p14="http://schemas.microsoft.com/office/powerpoint/2010/main" xmlns="" val="37474136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ZA" altLang="en-US" sz="2400" b="0" dirty="0"/>
              <a:t>GROWTH IN ENROLMENT</a:t>
            </a:r>
            <a:endParaRPr lang="en-ZA" sz="2400" b="0" dirty="0"/>
          </a:p>
        </p:txBody>
      </p:sp>
      <p:sp>
        <p:nvSpPr>
          <p:cNvPr id="4" name="Text Placeholder 2"/>
          <p:cNvSpPr txBox="1">
            <a:spLocks/>
          </p:cNvSpPr>
          <p:nvPr/>
        </p:nvSpPr>
        <p:spPr>
          <a:xfrm>
            <a:off x="1334530" y="1679801"/>
            <a:ext cx="4761469" cy="5110554"/>
          </a:xfrm>
          <a:prstGeom prst="rect">
            <a:avLst/>
          </a:prstGeom>
          <a:noFill/>
        </p:spPr>
        <p:txBody>
          <a:bodyPr vert="horz" lIns="91440" tIns="45720" rIns="91440" bIns="45720" rtlCol="0">
            <a:normAutofit fontScale="92500"/>
          </a:bodyPr>
          <a:lstStyle>
            <a:lvl1pPr marL="342900" indent="-342900" algn="l" defTabSz="914400" rtl="0" eaLnBrk="1" latinLnBrk="0" hangingPunct="1">
              <a:lnSpc>
                <a:spcPct val="90000"/>
              </a:lnSpc>
              <a:spcBef>
                <a:spcPts val="1000"/>
              </a:spcBef>
              <a:buFont typeface="Arial" panose="020B0604020202020204" pitchFamily="34" charset="0"/>
              <a:buChar char="•"/>
              <a:defRPr sz="2400" b="1"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ZA" sz="1600" b="0" i="0" u="none" strike="noStrike" kern="1200" cap="none" spc="0" normalizeH="0" baseline="0" noProof="0" dirty="0">
                <a:ln>
                  <a:noFill/>
                </a:ln>
                <a:solidFill>
                  <a:prstClr val="black"/>
                </a:solidFill>
                <a:effectLst/>
                <a:uLnTx/>
                <a:uFillTx/>
                <a:latin typeface="Arial" panose="020B0604020202020204"/>
                <a:ea typeface="+mn-ea"/>
                <a:cs typeface="+mn-cs"/>
              </a:rPr>
              <a:t>The highest demand for education in the Province is driven by population growth and in-migration. </a:t>
            </a:r>
          </a:p>
          <a:p>
            <a:pPr marL="285750" marR="0" lvl="0" indent="-28575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ZA" sz="1600" b="0" i="0" u="none" strike="noStrike" kern="1200" cap="none" spc="0" normalizeH="0" baseline="0" noProof="0" dirty="0">
                <a:ln>
                  <a:noFill/>
                </a:ln>
                <a:solidFill>
                  <a:prstClr val="black"/>
                </a:solidFill>
                <a:effectLst/>
                <a:uLnTx/>
                <a:uFillTx/>
                <a:latin typeface="Arial" panose="020B0604020202020204"/>
                <a:ea typeface="+mn-ea"/>
                <a:cs typeface="+mn-cs"/>
              </a:rPr>
              <a:t>The total enrolment in the province is 2 733 817.</a:t>
            </a:r>
          </a:p>
          <a:p>
            <a:pPr marL="285750" marR="0" lvl="0" indent="-28575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ZA" sz="1600" b="0" dirty="0">
                <a:solidFill>
                  <a:prstClr val="black"/>
                </a:solidFill>
                <a:latin typeface="Arial" panose="020B0604020202020204"/>
              </a:rPr>
              <a:t>The total number of public school learners is 2 362 1988.</a:t>
            </a:r>
            <a:endParaRPr kumimoji="0" lang="en-ZA" sz="16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285750" marR="0" lvl="0" indent="-28575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ZA" sz="1600" b="0" i="0" u="none" strike="noStrike" kern="1200" cap="none" spc="0" normalizeH="0" baseline="0" noProof="0" dirty="0">
                <a:ln>
                  <a:noFill/>
                </a:ln>
                <a:solidFill>
                  <a:prstClr val="black"/>
                </a:solidFill>
                <a:effectLst/>
                <a:uLnTx/>
                <a:uFillTx/>
                <a:latin typeface="Arial" panose="020B0604020202020204"/>
                <a:ea typeface="+mn-ea"/>
                <a:cs typeface="+mn-cs"/>
              </a:rPr>
              <a:t>Learner enrolment in Public Ordinary Schools (POS) from Grades 1 to 12 increased from 1,310,080 in 1995 to 2 182 896</a:t>
            </a: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 in 2023.</a:t>
            </a:r>
            <a:r>
              <a:rPr kumimoji="0" lang="en-ZA" sz="1600" b="0" i="0" u="none" strike="noStrike" kern="1200" cap="none" spc="0" normalizeH="0" baseline="0" noProof="0" dirty="0">
                <a:ln>
                  <a:noFill/>
                </a:ln>
                <a:solidFill>
                  <a:prstClr val="black"/>
                </a:solidFill>
                <a:effectLst/>
                <a:uLnTx/>
                <a:uFillTx/>
                <a:latin typeface="Arial" panose="020B0604020202020204"/>
                <a:ea typeface="+mn-ea"/>
                <a:cs typeface="+mn-cs"/>
              </a:rPr>
              <a:t> </a:t>
            </a:r>
          </a:p>
          <a:p>
            <a:pPr marL="285750" marR="0" lvl="0" indent="-28575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Learner enrolment in Public LSEN Schools is 62 300</a:t>
            </a:r>
            <a:endParaRPr kumimoji="0" lang="en-ZA" sz="16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285750" marR="0" lvl="0" indent="-28575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Learner enrolment in </a:t>
            </a:r>
            <a:r>
              <a:rPr lang="en-GB" sz="1600" b="0" dirty="0">
                <a:solidFill>
                  <a:prstClr val="black"/>
                </a:solidFill>
                <a:latin typeface="Arial" panose="020B0604020202020204"/>
              </a:rPr>
              <a:t>POS </a:t>
            </a: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has increased by 9 475 (1.0%) from the 2 173 421  learners enrolled in 2022.</a:t>
            </a:r>
          </a:p>
          <a:p>
            <a:pPr marL="285750" marR="0" lvl="0" indent="-285750" algn="just" defTabSz="914400" rtl="0" eaLnBrk="1" fontAlgn="auto" latinLnBrk="0" hangingPunct="1">
              <a:lnSpc>
                <a:spcPct val="90000"/>
              </a:lnSpc>
              <a:spcBef>
                <a:spcPts val="1000"/>
              </a:spcBef>
              <a:spcAft>
                <a:spcPts val="0"/>
              </a:spcAft>
              <a:buClrTx/>
              <a:buSzTx/>
              <a:buFont typeface="Arial" charset="0"/>
              <a:buChar char="•"/>
              <a:tabLst/>
              <a:defRPr/>
            </a:pPr>
            <a:r>
              <a:rPr kumimoji="0" lang="en-ZA" sz="1600" b="0" i="0" u="none" strike="noStrike" kern="1200" cap="none" spc="0" normalizeH="0" baseline="0" noProof="0" dirty="0">
                <a:ln>
                  <a:noFill/>
                </a:ln>
                <a:solidFill>
                  <a:prstClr val="black"/>
                </a:solidFill>
                <a:effectLst/>
                <a:uLnTx/>
                <a:uFillTx/>
                <a:latin typeface="Arial" panose="020B0604020202020204"/>
                <a:ea typeface="+mn-ea"/>
                <a:cs typeface="+mn-cs"/>
              </a:rPr>
              <a:t>The learner-educator ratio in PO primary schools </a:t>
            </a:r>
            <a:r>
              <a:rPr lang="en-ZA" sz="1600" b="0" dirty="0">
                <a:solidFill>
                  <a:prstClr val="black"/>
                </a:solidFill>
                <a:latin typeface="Arial" panose="020B0604020202020204"/>
              </a:rPr>
              <a:t>change</a:t>
            </a:r>
            <a:r>
              <a:rPr kumimoji="0" lang="en-ZA" sz="1600" b="0" i="0" u="none" strike="noStrike" kern="1200" cap="none" spc="0" normalizeH="0" baseline="0" noProof="0" dirty="0">
                <a:ln>
                  <a:noFill/>
                </a:ln>
                <a:solidFill>
                  <a:prstClr val="black"/>
                </a:solidFill>
                <a:effectLst/>
                <a:uLnTx/>
                <a:uFillTx/>
                <a:latin typeface="Arial" panose="020B0604020202020204"/>
                <a:ea typeface="+mn-ea"/>
                <a:cs typeface="+mn-cs"/>
              </a:rPr>
              <a:t>d from 35.9% in 2011 to </a:t>
            </a:r>
            <a:r>
              <a:rPr lang="en-ZA" sz="1600" b="0" dirty="0">
                <a:solidFill>
                  <a:prstClr val="black"/>
                </a:solidFill>
                <a:latin typeface="Arial" panose="020B0604020202020204"/>
              </a:rPr>
              <a:t>33.8%</a:t>
            </a:r>
            <a:r>
              <a:rPr kumimoji="0" lang="en-ZA" sz="1600" b="0" i="0" u="none" strike="noStrike" kern="1200" cap="none" spc="0" normalizeH="0" baseline="0" noProof="0" dirty="0">
                <a:ln>
                  <a:noFill/>
                </a:ln>
                <a:solidFill>
                  <a:prstClr val="black"/>
                </a:solidFill>
                <a:effectLst/>
                <a:uLnTx/>
                <a:uFillTx/>
                <a:latin typeface="Arial" panose="020B0604020202020204"/>
                <a:ea typeface="+mn-ea"/>
                <a:cs typeface="+mn-cs"/>
              </a:rPr>
              <a:t> in 2023.</a:t>
            </a:r>
          </a:p>
          <a:p>
            <a:pPr marL="285750" marR="0" lvl="0" indent="-285750" algn="just" defTabSz="914400" rtl="0" eaLnBrk="1" fontAlgn="auto" latinLnBrk="0" hangingPunct="1">
              <a:lnSpc>
                <a:spcPct val="90000"/>
              </a:lnSpc>
              <a:spcBef>
                <a:spcPts val="1000"/>
              </a:spcBef>
              <a:spcAft>
                <a:spcPts val="0"/>
              </a:spcAft>
              <a:buClrTx/>
              <a:buSzTx/>
              <a:buFont typeface="Arial" charset="0"/>
              <a:buChar char="•"/>
              <a:tabLst/>
              <a:defRPr/>
            </a:pPr>
            <a:r>
              <a:rPr kumimoji="0" lang="en-ZA" sz="1600" b="0" i="0" u="none" strike="noStrike" kern="1200" cap="none" spc="0" normalizeH="0" baseline="0" noProof="0" dirty="0">
                <a:ln>
                  <a:noFill/>
                </a:ln>
                <a:solidFill>
                  <a:prstClr val="black"/>
                </a:solidFill>
                <a:effectLst/>
                <a:uLnTx/>
                <a:uFillTx/>
                <a:latin typeface="Arial" panose="020B0604020202020204"/>
                <a:ea typeface="+mn-ea"/>
                <a:cs typeface="+mn-cs"/>
              </a:rPr>
              <a:t>The PO secondary schools experienced an increase from 30.1% in 2011 to 34.4% in 2023.</a:t>
            </a:r>
          </a:p>
          <a:p>
            <a:pPr marL="285750" marR="0" lvl="0" indent="-285750" algn="just" defTabSz="914400" rtl="0" eaLnBrk="1" fontAlgn="auto" latinLnBrk="0" hangingPunct="1">
              <a:lnSpc>
                <a:spcPct val="90000"/>
              </a:lnSpc>
              <a:spcBef>
                <a:spcPts val="1000"/>
              </a:spcBef>
              <a:spcAft>
                <a:spcPts val="0"/>
              </a:spcAft>
              <a:buClrTx/>
              <a:buSzTx/>
              <a:buFont typeface="Arial" charset="0"/>
              <a:buChar char="•"/>
              <a:tabLst/>
              <a:defRPr/>
            </a:pP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There is a great demand for infrastructure to reduce overcrowding in our schools.</a:t>
            </a:r>
            <a:endParaRPr kumimoji="0" lang="en-ZA" sz="16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285750" marR="0" lvl="0" indent="-28575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ZA" sz="16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graphicFrame>
        <p:nvGraphicFramePr>
          <p:cNvPr id="6" name="Chart 5">
            <a:extLst>
              <a:ext uri="{FF2B5EF4-FFF2-40B4-BE49-F238E27FC236}">
                <a16:creationId xmlns:a16="http://schemas.microsoft.com/office/drawing/2014/main" xmlns="" id="{6FCA973A-A3D9-45CC-A7A8-4A666C1697A1}"/>
              </a:ext>
            </a:extLst>
          </p:cNvPr>
          <p:cNvGraphicFramePr>
            <a:graphicFrameLocks/>
          </p:cNvGraphicFramePr>
          <p:nvPr/>
        </p:nvGraphicFramePr>
        <p:xfrm>
          <a:off x="6288067" y="4182655"/>
          <a:ext cx="5749446" cy="260769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a:extLst>
              <a:ext uri="{FF2B5EF4-FFF2-40B4-BE49-F238E27FC236}">
                <a16:creationId xmlns:a16="http://schemas.microsoft.com/office/drawing/2014/main" xmlns="" id="{D3C733B7-6642-A071-5D26-9BDB3FDB5A15}"/>
              </a:ext>
            </a:extLst>
          </p:cNvPr>
          <p:cNvGraphicFramePr>
            <a:graphicFrameLocks/>
          </p:cNvGraphicFramePr>
          <p:nvPr/>
        </p:nvGraphicFramePr>
        <p:xfrm>
          <a:off x="6288067" y="1617703"/>
          <a:ext cx="5749446" cy="256495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86270758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Image result for thank you">
            <a:extLst>
              <a:ext uri="{FF2B5EF4-FFF2-40B4-BE49-F238E27FC236}">
                <a16:creationId xmlns:a16="http://schemas.microsoft.com/office/drawing/2014/main" xmlns="" id="{C533F373-F73D-40F3-ADDB-6CBED28A1DD4}"/>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004457" y="1756569"/>
            <a:ext cx="6678386" cy="443196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itle 2">
            <a:extLst>
              <a:ext uri="{FF2B5EF4-FFF2-40B4-BE49-F238E27FC236}">
                <a16:creationId xmlns:a16="http://schemas.microsoft.com/office/drawing/2014/main" xmlns="" id="{23DA658F-ADA8-4F40-BD9D-A8559D1CD60F}"/>
              </a:ext>
            </a:extLst>
          </p:cNvPr>
          <p:cNvSpPr>
            <a:spLocks noGrp="1"/>
          </p:cNvSpPr>
          <p:nvPr>
            <p:ph type="title"/>
          </p:nvPr>
        </p:nvSpPr>
        <p:spPr/>
        <p:txBody>
          <a:bodyPr/>
          <a:lstStyle/>
          <a:p>
            <a:endParaRPr lang="en-ZA"/>
          </a:p>
        </p:txBody>
      </p:sp>
    </p:spTree>
    <p:extLst>
      <p:ext uri="{BB962C8B-B14F-4D97-AF65-F5344CB8AC3E}">
        <p14:creationId xmlns:p14="http://schemas.microsoft.com/office/powerpoint/2010/main" xmlns="" val="1255627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1B78B2D-C3AD-7C55-3B3D-F40231AB290F}"/>
              </a:ext>
            </a:extLst>
          </p:cNvPr>
          <p:cNvSpPr>
            <a:spLocks noGrp="1"/>
          </p:cNvSpPr>
          <p:nvPr>
            <p:ph type="title"/>
          </p:nvPr>
        </p:nvSpPr>
        <p:spPr/>
        <p:txBody>
          <a:bodyPr/>
          <a:lstStyle/>
          <a:p>
            <a:r>
              <a:rPr lang="en-US" sz="2400" b="0" dirty="0"/>
              <a:t>GAUTENG LEARNER IN-MIGRATION</a:t>
            </a:r>
            <a:endParaRPr lang="en-GB" sz="2400" b="0" dirty="0"/>
          </a:p>
        </p:txBody>
      </p:sp>
      <p:sp>
        <p:nvSpPr>
          <p:cNvPr id="3" name="Content Placeholder 2">
            <a:extLst>
              <a:ext uri="{FF2B5EF4-FFF2-40B4-BE49-F238E27FC236}">
                <a16:creationId xmlns:a16="http://schemas.microsoft.com/office/drawing/2014/main" xmlns="" id="{E75B43F2-EBE8-6C73-E7C5-B9129564819A}"/>
              </a:ext>
            </a:extLst>
          </p:cNvPr>
          <p:cNvSpPr>
            <a:spLocks noGrp="1"/>
          </p:cNvSpPr>
          <p:nvPr>
            <p:ph idx="1"/>
          </p:nvPr>
        </p:nvSpPr>
        <p:spPr>
          <a:xfrm>
            <a:off x="1334530" y="5355772"/>
            <a:ext cx="10708534" cy="1394281"/>
          </a:xfrm>
        </p:spPr>
        <p:txBody>
          <a:bodyPr>
            <a:normAutofit fontScale="92500"/>
          </a:bodyPr>
          <a:lstStyle/>
          <a:p>
            <a:pPr marL="342900" marR="0" lvl="0" indent="-342900" algn="just">
              <a:lnSpc>
                <a:spcPct val="90000"/>
              </a:lnSpc>
              <a:spcBef>
                <a:spcPts val="0"/>
              </a:spcBef>
              <a:spcAft>
                <a:spcPts val="0"/>
              </a:spcAft>
              <a:buFont typeface="Arial" panose="020B0604020202020204" pitchFamily="34" charset="0"/>
              <a:buChar char="•"/>
              <a:tabLst>
                <a:tab pos="457200" algn="l"/>
              </a:tabLst>
            </a:pPr>
            <a:r>
              <a:rPr lang="en-US" sz="1800" b="0" dirty="0">
                <a:effectLst/>
                <a:latin typeface="Calibri" panose="020F0502020204030204" pitchFamily="34" charset="0"/>
                <a:ea typeface="Times New Roman" panose="02020603050405020304" pitchFamily="18" charset="0"/>
                <a:cs typeface="Times New Roman" panose="02020603050405020304" pitchFamily="18" charset="0"/>
              </a:rPr>
              <a:t>Learner in-migration increased by 7.5% from 109 554  in 2022 to </a:t>
            </a:r>
            <a:r>
              <a:rPr lang="en-GB" sz="1800" b="0" dirty="0">
                <a:effectLst/>
                <a:latin typeface="Calibri" panose="020F0502020204030204" pitchFamily="34" charset="0"/>
                <a:ea typeface="Times New Roman" panose="02020603050405020304" pitchFamily="18" charset="0"/>
                <a:cs typeface="Times New Roman" panose="02020603050405020304" pitchFamily="18" charset="0"/>
              </a:rPr>
              <a:t>117 768 </a:t>
            </a:r>
            <a:r>
              <a:rPr lang="en-US" sz="1800" b="0" dirty="0">
                <a:effectLst/>
                <a:latin typeface="Calibri" panose="020F0502020204030204" pitchFamily="34" charset="0"/>
                <a:ea typeface="Times New Roman" panose="02020603050405020304" pitchFamily="18" charset="0"/>
                <a:cs typeface="Times New Roman" panose="02020603050405020304" pitchFamily="18" charset="0"/>
              </a:rPr>
              <a:t> in 2023, an increase of 8 214 learners. </a:t>
            </a:r>
            <a:endParaRPr lang="en-GB" sz="1800" b="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90000"/>
              </a:lnSpc>
              <a:spcBef>
                <a:spcPts val="0"/>
              </a:spcBef>
              <a:spcAft>
                <a:spcPts val="0"/>
              </a:spcAft>
              <a:buFont typeface="Arial" panose="020B0604020202020204" pitchFamily="34" charset="0"/>
              <a:buChar char="•"/>
              <a:tabLst>
                <a:tab pos="457200" algn="l"/>
              </a:tabLst>
            </a:pPr>
            <a:r>
              <a:rPr lang="en-GB" sz="1800" b="0" dirty="0">
                <a:effectLst/>
                <a:latin typeface="Calibri" panose="020F0502020204030204" pitchFamily="34" charset="0"/>
                <a:ea typeface="Times New Roman" panose="02020603050405020304" pitchFamily="18" charset="0"/>
                <a:cs typeface="Times New Roman" panose="02020603050405020304" pitchFamily="18" charset="0"/>
              </a:rPr>
              <a:t>Learners from other provinces increased by 8.7% from 85 118 in 2022 to 92 537 in 2023 indicating an increase of 7 419 learners. </a:t>
            </a:r>
            <a:endParaRPr lang="en-GB" sz="1800" b="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b="0" dirty="0">
                <a:effectLst/>
                <a:latin typeface="Calibri" panose="020F0502020204030204" pitchFamily="34" charset="0"/>
                <a:ea typeface="Times New Roman" panose="02020603050405020304" pitchFamily="18" charset="0"/>
              </a:rPr>
              <a:t>Learners from foreign countries increased by 3.3% from 24 436  in 2022 to 25 231 in 2023, an increase of 795 learners</a:t>
            </a:r>
            <a:r>
              <a:rPr lang="en-US" sz="1800" b="0" dirty="0">
                <a:effectLst/>
                <a:latin typeface="Calibri" panose="020F0502020204030204" pitchFamily="34" charset="0"/>
                <a:ea typeface="Times New Roman" panose="02020603050405020304" pitchFamily="18" charset="0"/>
              </a:rPr>
              <a:t>.</a:t>
            </a:r>
            <a:endParaRPr lang="en-GB" sz="1800" b="0" dirty="0"/>
          </a:p>
        </p:txBody>
      </p:sp>
      <p:pic>
        <p:nvPicPr>
          <p:cNvPr id="6" name="Picture 5">
            <a:extLst>
              <a:ext uri="{FF2B5EF4-FFF2-40B4-BE49-F238E27FC236}">
                <a16:creationId xmlns:a16="http://schemas.microsoft.com/office/drawing/2014/main" xmlns="" id="{8E472A23-FEB2-DB45-F0A2-FB8E953AC31C}"/>
              </a:ext>
            </a:extLst>
          </p:cNvPr>
          <p:cNvPicPr>
            <a:picLocks noChangeAspect="1"/>
          </p:cNvPicPr>
          <p:nvPr/>
        </p:nvPicPr>
        <p:blipFill>
          <a:blip r:embed="rId2"/>
          <a:stretch>
            <a:fillRect/>
          </a:stretch>
        </p:blipFill>
        <p:spPr>
          <a:xfrm>
            <a:off x="1334530" y="1662547"/>
            <a:ext cx="10708534" cy="3532908"/>
          </a:xfrm>
          <a:prstGeom prst="rect">
            <a:avLst/>
          </a:prstGeom>
        </p:spPr>
      </p:pic>
    </p:spTree>
    <p:extLst>
      <p:ext uri="{BB962C8B-B14F-4D97-AF65-F5344CB8AC3E}">
        <p14:creationId xmlns:p14="http://schemas.microsoft.com/office/powerpoint/2010/main" xmlns="" val="4552012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15326</TotalTime>
  <Words>8989</Words>
  <Application>Microsoft Office PowerPoint</Application>
  <PresentationFormat>Custom</PresentationFormat>
  <Paragraphs>1082</Paragraphs>
  <Slides>80</Slides>
  <Notes>13</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80</vt:i4>
      </vt:variant>
    </vt:vector>
  </HeadingPairs>
  <TitlesOfParts>
    <vt:vector size="83" baseType="lpstr">
      <vt:lpstr>Office Theme</vt:lpstr>
      <vt:lpstr>Custom Design</vt:lpstr>
      <vt:lpstr>Worksheet</vt:lpstr>
      <vt:lpstr>        2023/24 Annual Performance Plan and Budgets    Presentation to  Select Committee on Education &amp; Technology, Sport, Arts and Culture   19 April 2023         </vt:lpstr>
      <vt:lpstr>Slide 2</vt:lpstr>
      <vt:lpstr>PRESENTATION OUTLINE</vt:lpstr>
      <vt:lpstr>Slide 4</vt:lpstr>
      <vt:lpstr>NATIONAL AND PROVINCIAL POLICY FRAMEWORKS GUIDING OUR STRATEGY </vt:lpstr>
      <vt:lpstr>EDUCATION ROADMAP: GDE STRATEGIES: 2020-2025</vt:lpstr>
      <vt:lpstr>Slide 7</vt:lpstr>
      <vt:lpstr>GROWTH IN ENROLMENT</vt:lpstr>
      <vt:lpstr>GAUTENG LEARNER IN-MIGRATION</vt:lpstr>
      <vt:lpstr>GROWTH IN ENROLMENT:  GRADE R AND LSEN</vt:lpstr>
      <vt:lpstr>GDE DISTRICTS DISTRIBUTION</vt:lpstr>
      <vt:lpstr>GDE LEARNERS (2023 SYSTEM-WIDE)</vt:lpstr>
      <vt:lpstr>LEARNER ENROLMENT PER PHASE AND GRADE</vt:lpstr>
      <vt:lpstr>NUMBER OF EDUCATORS (2023)</vt:lpstr>
      <vt:lpstr>Slide 15</vt:lpstr>
      <vt:lpstr>5-YEAR PLAN - KEY PRIORITIES TO END OF TERM</vt:lpstr>
      <vt:lpstr>5-YEAR PLAN - KEY PRIORITIES TO END OF TERM</vt:lpstr>
      <vt:lpstr>5-YEAR PLAN - KEY PRIORITIES TO END OF TERM</vt:lpstr>
      <vt:lpstr>Elevated Priorities to End of Term</vt:lpstr>
      <vt:lpstr>ELEVATED PRIORITIES TO END OF TERM</vt:lpstr>
      <vt:lpstr>Improving Grade 12 Performance </vt:lpstr>
      <vt:lpstr>Modernisation And Investing in School Infrastructure</vt:lpstr>
      <vt:lpstr>Infrastructure Challenges </vt:lpstr>
      <vt:lpstr>Schools of Specialisation</vt:lpstr>
      <vt:lpstr>Health And Wellness Programmes Across Education</vt:lpstr>
      <vt:lpstr>Health and Wellness Programmes across Education</vt:lpstr>
      <vt:lpstr>Health and Wellness Programmes across Education</vt:lpstr>
      <vt:lpstr>Youth Development </vt:lpstr>
      <vt:lpstr>Youth Development </vt:lpstr>
      <vt:lpstr>Focus on Townships and Informal Settlements</vt:lpstr>
      <vt:lpstr>Slide 31</vt:lpstr>
      <vt:lpstr>2023 MTEF - SUMMARY OF RECEIPTS</vt:lpstr>
      <vt:lpstr>2023 MTEF - BUDGET GROWTH FROM 2019/20 TO 2025/26</vt:lpstr>
      <vt:lpstr>2023/24 BUDGET BY PROGRAMME</vt:lpstr>
      <vt:lpstr>2023/24 BUDGET BY PROGRAMME</vt:lpstr>
      <vt:lpstr>2023/24 BUDGET -  ECONOMIC CLASSIFICATION </vt:lpstr>
      <vt:lpstr>2023/24 BUDGET - ECONOMIC CLASSIFICATION </vt:lpstr>
      <vt:lpstr>Slide 38</vt:lpstr>
      <vt:lpstr>2023/24 PRIORITIES FOR PROGRAMME 1: ADMINISTRATION</vt:lpstr>
      <vt:lpstr>2023/24 PRIORITIES FOR PROGRAMME 1: ADMINISTRATION</vt:lpstr>
      <vt:lpstr>PROGRAMME 1: ADMINISTRATION – RESOURCE CONSIDERATION</vt:lpstr>
      <vt:lpstr>PROGRAMME 1: ADMINISTRATION – OUTPUT INDICATORS</vt:lpstr>
      <vt:lpstr>2023/24 PRIORITIES FOR PROGRAMME 2: PUBLIC ORDINARY SCHOOL</vt:lpstr>
      <vt:lpstr>2023/24 PRIORITIES FOR PROGRAMME 2: PUBLIC ORDINARY SCHOOL</vt:lpstr>
      <vt:lpstr>2023/24 PRIORITIES FOR PROGRAMME 2: PUBLIC ORDINARY SCHOOL</vt:lpstr>
      <vt:lpstr>2023/24 PRIORITIES FOR PROGRAMME 2: PUBLIC ORDINARY SCHOOL</vt:lpstr>
      <vt:lpstr>2023/24 PRIORITIES FOR PROGRAMME 2: PUBLIC ORDINARY SCHOOL</vt:lpstr>
      <vt:lpstr>2023/24 PRIORITIES FOR PROGRAMME 2: PUBLIC ORDINARY SCHOOL</vt:lpstr>
      <vt:lpstr>2023/24 PRIORITIES FOR PROGRAMME 2: PUBLIC ORDINARY SCHOOL</vt:lpstr>
      <vt:lpstr>2023/24 PRIORITIES FOR PROGRAMME 2: PUBLIC ORDINARY SCHOOL</vt:lpstr>
      <vt:lpstr>2023/24 PRIORITIES FOR PROGRAMME 2: PUBLIC ORDINARY SCHOOL</vt:lpstr>
      <vt:lpstr>2023/24 PRIORITIES FOR PROGRAMME 2: PUBLIC ORDINARY SCHOOL</vt:lpstr>
      <vt:lpstr>2023/24 PRIORITIES FOR PROGRAMME 2: PUBLIC ORDINARY SCHOOL</vt:lpstr>
      <vt:lpstr>2023/24 PRIORITIES FOR PROGRAMME 2: PUBLIC ORDINARY SCHOOL</vt:lpstr>
      <vt:lpstr>2023/24 PRIORITIES FOR PROGRAMME 2: PUBLIC ORDINARY SCHOOL</vt:lpstr>
      <vt:lpstr>2023/24 PRIORITIES FOR PROGRAMME 2: PUBLIC ORDINARY SCHOOL</vt:lpstr>
      <vt:lpstr>PROGRAMME 2: PUBLIC ORDINARY SCHOOL EDUCATION - RESOURCE CONSIDERATION</vt:lpstr>
      <vt:lpstr>PROGRAMME 2: PUBLIC ORDINARY SCHOOL EDUCATION – OUTPUT INDICATORS</vt:lpstr>
      <vt:lpstr>PROGRAMME 2: PUBLIC ORDINARY SCHOOL EDUCATION – OUTPUT INDICATORS</vt:lpstr>
      <vt:lpstr>2023/24 PRIORITIES FOR PROGRAMME 3: INDEPENDENT SCHOOL SUBSIDIES</vt:lpstr>
      <vt:lpstr>PROGRAMME 3: INDEPENDENT SCHOOL SUBSIDIES - RESOURCE CONSIDERATION</vt:lpstr>
      <vt:lpstr>PROGRAMME 3: INDEPENDENT SCHOOL SUBSIDIES – OUTPUT INDICATORS</vt:lpstr>
      <vt:lpstr>2023/24 PRIORITIES FOR PROGRAMME 4: PUBLIC SPECIAL SCHOOL EDUCATION</vt:lpstr>
      <vt:lpstr>2023/24 PRIORITIES FOR PROGRAMME 4: PUBLIC SPECIAL SCHOOL EDUCATION</vt:lpstr>
      <vt:lpstr>PROGRAMME 4: PUBLIC SPECIAL SCHOOL EDUCATION - RESOURCE CONSIDERATION</vt:lpstr>
      <vt:lpstr>PROGRAMME 4: PUBLIC SPECIAL SCHOOL EDUCATION – PERFORMANCE INDICATORS</vt:lpstr>
      <vt:lpstr>2023/24 PRIORITIES FOR PROGRAMME 5: EARLY CHILDHOOD DEVELOPMENT</vt:lpstr>
      <vt:lpstr>2023/24 PRIORITIES FOR PROGRAMME 5: EARLY CHILDHOOD DEVELOPMENT</vt:lpstr>
      <vt:lpstr>2023/24 PRIORITIES FOR PROGRAMME 5: EARLY CHILDHOOD DEVELOPMENT</vt:lpstr>
      <vt:lpstr>PROGRAMME 5: EARLY CHILDHOOD DEVELOPMENT - RESOURCE CONSIDERATION</vt:lpstr>
      <vt:lpstr>PROGRAMME 5: EARLY CHILDHOOD DEVELOPMENT: OUTPUT INDICATORS</vt:lpstr>
      <vt:lpstr>2023/24 PRIORITIES FOR PROGRAMME 6: INFRASTRUCTURE DEVELOPMENT</vt:lpstr>
      <vt:lpstr>PROGRAMME 6: INFRASTRUCTURE DEVELOPMENT - RESOURCE CONSIDERATION</vt:lpstr>
      <vt:lpstr>PROGRAMME 6: INFRASTRUCTURE DEVELOPMENT- OUTPUT INDICATORS</vt:lpstr>
      <vt:lpstr>2023/24 PRIORITIES FOR PROGRAMME 7: EXAMINATION AND EDUCATION RELATED SERVICES</vt:lpstr>
      <vt:lpstr>PROGRAMME 7: EXAMINATION AND EDUCATION RELATED SERVICES- RESOURCE CONSIDERATION</vt:lpstr>
      <vt:lpstr>PROGRAMME 7: EXAMINATION AND EDUCATION RELATED SERVICES- OUTPUT INDICATORS</vt:lpstr>
      <vt:lpstr>PROGRAMME 7: EXAMINATION AND EDUCATION RELATED SERVICES- OUTPUT INDICATORS</vt:lpstr>
      <vt:lpstr>Concluding Remarks</vt:lpstr>
      <vt:lpstr>Slide 80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USER</cp:lastModifiedBy>
  <cp:revision>834</cp:revision>
  <cp:lastPrinted>2023-04-13T09:58:36Z</cp:lastPrinted>
  <dcterms:created xsi:type="dcterms:W3CDTF">2020-04-22T09:10:44Z</dcterms:created>
  <dcterms:modified xsi:type="dcterms:W3CDTF">2023-04-25T08:23:48Z</dcterms:modified>
</cp:coreProperties>
</file>