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charts/style15.xml" ContentType="application/vnd.ms-office.chartstyl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6.xml" ContentType="application/vnd.ms-office.chartcolor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charts/chart13.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charts/colors12.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charts/style9.xml" ContentType="application/vnd.ms-office.chartstyl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charts/chart3.xml" ContentType="application/vnd.openxmlformats-officedocument.drawingml.chart+xml"/>
  <Default Extension="xlsx" ContentType="application/vnd.openxmlformats-officedocument.spreadsheetml.sheet"/>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charts/style16.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charts/colors17.xml" ContentType="application/vnd.ms-office.chartcolorstyle+xml"/>
  <Override PartName="/ppt/charts/style12.xml" ContentType="application/vnd.ms-office.chartstyl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35.xml" ContentType="application/vnd.openxmlformats-officedocument.presentationml.notesSlide+xml"/>
  <Override PartName="/ppt/charts/chart14.xml" ContentType="application/vnd.openxmlformats-officedocument.drawingml.chart+xml"/>
  <Override PartName="/docProps/app.xml" ContentType="application/vnd.openxmlformats-officedocument.extended-properties+xml"/>
  <Override PartName="/ppt/charts/colors13.xml" ContentType="application/vnd.ms-office.chartcolorstyle+xml"/>
  <Override PartName="/ppt/charts/colors3.xml" ContentType="application/vnd.ms-office.chartcolorstyle+xml"/>
  <Override PartName="/ppt/slides/slide11.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charts/style4.xml" ContentType="application/vnd.ms-office.chartstyle+xml"/>
  <Override PartName="/ppt/charts/style17.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charts/colors14.xml" ContentType="application/vnd.ms-office.chartcolorstyl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charts/colors10.xml" ContentType="application/vnd.ms-office.chartcolorstyle+xml"/>
  <Override PartName="/ppt/charts/style7.xml" ContentType="application/vnd.ms-office.chartstyl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charts/colors9.xml" ContentType="application/vnd.ms-office.chartcolorstyle+xml"/>
  <Override PartName="/ppt/charts/style14.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diagrams/quickStyle1.xml" ContentType="application/vnd.openxmlformats-officedocument.drawingml.diagramStyle+xml"/>
  <Override PartName="/ppt/charts/chart16.xml" ContentType="application/vnd.openxmlformats-officedocument.drawingml.chart+xml"/>
  <Override PartName="/ppt/theme/themeOverride4.xml" ContentType="application/vnd.openxmlformats-officedocument.themeOverride+xml"/>
  <Override PartName="/ppt/notesSlides/notesSlide37.xml" ContentType="application/vnd.openxmlformats-officedocument.presentationml.notesSlide+xml"/>
  <Override PartName="/ppt/charts/colors5.xml" ContentType="application/vnd.ms-office.chartcolorstyle+xml"/>
  <Override PartName="/ppt/charts/style10.xml" ContentType="application/vnd.ms-office.chartstyle+xml"/>
  <Override PartName="/ppt/charts/colors1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12.xml" ContentType="application/vnd.openxmlformats-officedocument.drawingml.chart+xml"/>
  <Override PartName="/ppt/charts/colors1.xml" ContentType="application/vnd.ms-office.chartcolorstyle+xml"/>
  <Override PartName="/ppt/charts/colors11.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diagrams/data5.xml" ContentType="application/vnd.openxmlformats-officedocument.drawingml.diagramData+xml"/>
  <Override PartName="/ppt/charts/style8.xml" ContentType="application/vnd.ms-office.chartstyl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6" r:id="rId2"/>
    <p:sldId id="303" r:id="rId3"/>
    <p:sldId id="384" r:id="rId4"/>
    <p:sldId id="340" r:id="rId5"/>
    <p:sldId id="341" r:id="rId6"/>
    <p:sldId id="385" r:id="rId7"/>
    <p:sldId id="326" r:id="rId8"/>
    <p:sldId id="327" r:id="rId9"/>
    <p:sldId id="329" r:id="rId10"/>
    <p:sldId id="331" r:id="rId11"/>
    <p:sldId id="332" r:id="rId12"/>
    <p:sldId id="333" r:id="rId13"/>
    <p:sldId id="334" r:id="rId14"/>
    <p:sldId id="335" r:id="rId15"/>
    <p:sldId id="336" r:id="rId16"/>
    <p:sldId id="330" r:id="rId17"/>
    <p:sldId id="386" r:id="rId18"/>
    <p:sldId id="365" r:id="rId19"/>
    <p:sldId id="366" r:id="rId20"/>
    <p:sldId id="367" r:id="rId21"/>
    <p:sldId id="368" r:id="rId22"/>
    <p:sldId id="369" r:id="rId23"/>
    <p:sldId id="387" r:id="rId24"/>
    <p:sldId id="345" r:id="rId25"/>
    <p:sldId id="346" r:id="rId26"/>
    <p:sldId id="344" r:id="rId27"/>
    <p:sldId id="382" r:id="rId28"/>
    <p:sldId id="349" r:id="rId29"/>
    <p:sldId id="348" r:id="rId30"/>
    <p:sldId id="383" r:id="rId31"/>
    <p:sldId id="350" r:id="rId32"/>
    <p:sldId id="388" r:id="rId33"/>
    <p:sldId id="363" r:id="rId34"/>
    <p:sldId id="378" r:id="rId35"/>
    <p:sldId id="379" r:id="rId36"/>
    <p:sldId id="380" r:id="rId37"/>
    <p:sldId id="389" r:id="rId38"/>
    <p:sldId id="381" r:id="rId39"/>
    <p:sldId id="371" r:id="rId40"/>
  </p:sldIdLst>
  <p:sldSz cx="9144000" cy="6858000" type="screen4x3"/>
  <p:notesSz cx="7010400" cy="92964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xmlns="">
        <p14:section name="Default Section" id="{009BC4FE-A3AD-4477-A8C2-5973D28E4C70}">
          <p14:sldIdLst>
            <p14:sldId id="256"/>
            <p14:sldId id="303"/>
            <p14:sldId id="384"/>
            <p14:sldId id="340"/>
            <p14:sldId id="341"/>
            <p14:sldId id="385"/>
            <p14:sldId id="326"/>
            <p14:sldId id="327"/>
            <p14:sldId id="329"/>
            <p14:sldId id="331"/>
            <p14:sldId id="332"/>
            <p14:sldId id="333"/>
            <p14:sldId id="334"/>
            <p14:sldId id="335"/>
            <p14:sldId id="336"/>
            <p14:sldId id="330"/>
            <p14:sldId id="386"/>
            <p14:sldId id="365"/>
            <p14:sldId id="366"/>
            <p14:sldId id="367"/>
            <p14:sldId id="368"/>
            <p14:sldId id="369"/>
            <p14:sldId id="387"/>
            <p14:sldId id="345"/>
            <p14:sldId id="346"/>
            <p14:sldId id="344"/>
            <p14:sldId id="382"/>
            <p14:sldId id="349"/>
            <p14:sldId id="348"/>
            <p14:sldId id="383"/>
            <p14:sldId id="350"/>
            <p14:sldId id="388"/>
            <p14:sldId id="363"/>
            <p14:sldId id="378"/>
            <p14:sldId id="379"/>
            <p14:sldId id="380"/>
            <p14:sldId id="389"/>
            <p14:sldId id="381"/>
            <p14:sldId id="37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3437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8317" autoAdjust="0"/>
    <p:restoredTop sz="76172" autoAdjust="0"/>
  </p:normalViewPr>
  <p:slideViewPr>
    <p:cSldViewPr>
      <p:cViewPr varScale="1">
        <p:scale>
          <a:sx n="78" d="100"/>
          <a:sy n="78" d="100"/>
        </p:scale>
        <p:origin x="1224" y="4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92"/>
    </p:cViewPr>
  </p:sorterViewPr>
  <p:notesViewPr>
    <p:cSldViewPr>
      <p:cViewPr varScale="1">
        <p:scale>
          <a:sx n="54" d="100"/>
          <a:sy n="54" d="100"/>
        </p:scale>
        <p:origin x="-2856" y="-10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mrousseau\Documents\M%20Office%20of%20the%20CEO\CEO%20Presentations\DST%20Minister\APP%202324\Book1.xlsx" TargetMode="Externa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oleObject" Target="Book1" TargetMode="External"/><Relationship Id="rId1" Type="http://schemas.openxmlformats.org/officeDocument/2006/relationships/themeOverride" Target="../theme/themeOverride1.xml"/><Relationship Id="rId4"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Office_Excel_Worksheet2.xlsx"/></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oleObject" Target="Book1" TargetMode="External"/><Relationship Id="rId1" Type="http://schemas.openxmlformats.org/officeDocument/2006/relationships/themeOverride" Target="../theme/themeOverride2.xml"/><Relationship Id="rId4"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Office_Excel_Worksheet3.xlsx"/></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openxmlformats.org/officeDocument/2006/relationships/oleObject" Target="Book1" TargetMode="External"/><Relationship Id="rId1" Type="http://schemas.openxmlformats.org/officeDocument/2006/relationships/themeOverride" Target="../theme/themeOverride3.xml"/><Relationship Id="rId4"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Office_Excel_Worksheet4.xlsx"/></Relationships>
</file>

<file path=ppt/charts/_rels/chart16.xml.rels><?xml version="1.0" encoding="UTF-8" standalone="yes"?>
<Relationships xmlns="http://schemas.openxmlformats.org/package/2006/relationships"><Relationship Id="rId3" Type="http://schemas.microsoft.com/office/2011/relationships/chartColorStyle" Target="colors16.xml"/><Relationship Id="rId2" Type="http://schemas.openxmlformats.org/officeDocument/2006/relationships/oleObject" Target="Book1" TargetMode="External"/><Relationship Id="rId1" Type="http://schemas.openxmlformats.org/officeDocument/2006/relationships/themeOverride" Target="../theme/themeOverride4.xml"/><Relationship Id="rId4"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Office_Excel_Worksheet5.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mrousseau\Documents\M%20Office%20of%20the%20CEO\CEO%20Presentations\DST%20Minister\APP%202324\Book1.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mrousseau\Documents\M%20Office%20of%20the%20CEO\CEO%20Presentations\DST%20Minister\APP%202324\Book1.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mrousseau\Documents\M%20Office%20of%20the%20CEO\CEO%20Presentations\DST%20Minister\APP%202324\Book1.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mrousseau\Documents\M%20Office%20of%20the%20CEO\CEO%20Presentations\DST%20Minister\APP%202324\Book1.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mrousseau\Documents\M%20Office%20of%20the%20CEO\CEO%20Presentations\DST%20Minister\APP%202324\Book1.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mrousseau\Documents\M%20Office%20of%20the%20CEO\CEO%20Presentations\DST%20Minister\APP%202324\Book1.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1.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C:\Users\mrousseau\Documents\M%20Office%20of%20the%20CEO\CEO%20Presentations\DST%20Minister\APP%202324\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Sheet1!$B$1</c:f>
              <c:strCache>
                <c:ptCount val="1"/>
                <c:pt idx="0">
                  <c:v>2024/25 Target</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170</c:v>
                </c:pt>
              </c:numCache>
            </c:numRef>
          </c:val>
          <c:extLst xmlns:c16r2="http://schemas.microsoft.com/office/drawing/2015/06/chart">
            <c:ext xmlns:c16="http://schemas.microsoft.com/office/drawing/2014/chart" uri="{C3380CC4-5D6E-409C-BE32-E72D297353CC}">
              <c16:uniqueId val="{00000000-F512-45AC-BA22-01E2B6FBBE16}"/>
            </c:ext>
          </c:extLst>
        </c:ser>
        <c:ser>
          <c:idx val="1"/>
          <c:order val="1"/>
          <c:tx>
            <c:strRef>
              <c:f>Sheet1!$C$1</c:f>
              <c:strCache>
                <c:ptCount val="1"/>
                <c:pt idx="0">
                  <c:v>Actual achievement: April 2020 - September 2022</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pt idx="0">
                  <c:v>289</c:v>
                </c:pt>
              </c:numCache>
            </c:numRef>
          </c:val>
          <c:extLst xmlns:c16r2="http://schemas.microsoft.com/office/drawing/2015/06/chart">
            <c:ext xmlns:c16="http://schemas.microsoft.com/office/drawing/2014/chart" uri="{C3380CC4-5D6E-409C-BE32-E72D297353CC}">
              <c16:uniqueId val="{00000001-F512-45AC-BA22-01E2B6FBBE16}"/>
            </c:ext>
          </c:extLst>
        </c:ser>
        <c:dLbls>
          <c:showVal val="1"/>
        </c:dLbls>
        <c:gapWidth val="75"/>
        <c:axId val="78778368"/>
        <c:axId val="78779904"/>
      </c:barChart>
      <c:catAx>
        <c:axId val="78778368"/>
        <c:scaling>
          <c:orientation val="minMax"/>
        </c:scaling>
        <c:delete val="1"/>
        <c:axPos val="b"/>
        <c:numFmt formatCode="General" sourceLinked="1"/>
        <c:majorTickMark val="none"/>
        <c:tickLblPos val="none"/>
        <c:crossAx val="78779904"/>
        <c:crosses val="autoZero"/>
        <c:auto val="1"/>
        <c:lblAlgn val="ctr"/>
        <c:lblOffset val="100"/>
      </c:catAx>
      <c:valAx>
        <c:axId val="78779904"/>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7877836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b="1"/>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dLbls>
          <c:showVal val="1"/>
        </c:dLbls>
        <c:gapWidth val="75"/>
        <c:axId val="85286272"/>
        <c:axId val="85800064"/>
      </c:barChart>
      <c:catAx>
        <c:axId val="852862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800064"/>
        <c:crosses val="autoZero"/>
        <c:auto val="1"/>
        <c:lblAlgn val="ctr"/>
        <c:lblOffset val="100"/>
      </c:catAx>
      <c:valAx>
        <c:axId val="85800064"/>
        <c:scaling>
          <c:orientation val="minMax"/>
        </c:scaling>
        <c:axPos val="l"/>
        <c:numFmt formatCode="_(&quot;R&quot;* #,##0_);_(&quot;R&quot;* \(#,##0\);_(&quot;R&quot;* &quot;-&quot;_);_(@_)"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28627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2"/>
          <c:order val="0"/>
          <c:tx>
            <c:strRef>
              <c:f>Sheet1!$A$2</c:f>
              <c:strCache>
                <c:ptCount val="1"/>
                <c:pt idx="0">
                  <c:v>Transfers received</c:v>
                </c:pt>
              </c:strCache>
            </c:strRef>
          </c:tx>
          <c:spPr>
            <a:solidFill>
              <a:srgbClr val="134378"/>
            </a:solidFill>
            <a:ln>
              <a:noFill/>
            </a:ln>
            <a:effectLst/>
          </c:spPr>
          <c:dLbls>
            <c:dLbl>
              <c:idx val="2"/>
              <c:layout>
                <c:manualLayout>
                  <c:x val="-7.1116650121312705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8B4-46CA-A980-847224F34B0D}"/>
                </c:ext>
              </c:extLst>
            </c:dLbl>
            <c:dLbl>
              <c:idx val="3"/>
              <c:tx>
                <c:rich>
                  <a:bodyPr/>
                  <a:lstStyle/>
                  <a:p>
                    <a:fld id="{FC860E77-EA59-47E1-A31D-8B200DE6C355}" type="VALUE">
                      <a:rPr lang="en-US" i="0"/>
                      <a:pPr/>
                      <a:t>[VALUE]</a:t>
                    </a:fld>
                    <a:endParaRPr lang="en-ZA"/>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2E41-4856-A9A9-0182A34D828C}"/>
                </c:ext>
              </c:extLst>
            </c:dLbl>
            <c:dLbl>
              <c:idx val="4"/>
              <c:tx>
                <c:rich>
                  <a:bodyPr/>
                  <a:lstStyle/>
                  <a:p>
                    <a:fld id="{4156F976-3851-4DF5-967F-DF99FB637639}" type="VALUE">
                      <a:rPr lang="en-US" i="1"/>
                      <a:pPr/>
                      <a:t>[VALUE]</a:t>
                    </a:fld>
                    <a:endParaRPr lang="en-ZA"/>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7-2E41-4856-A9A9-0182A34D828C}"/>
                </c:ext>
              </c:extLst>
            </c:dLbl>
            <c:dLbl>
              <c:idx val="5"/>
              <c:tx>
                <c:rich>
                  <a:bodyPr/>
                  <a:lstStyle/>
                  <a:p>
                    <a:fld id="{BF1BF755-4EDD-4A32-995F-C32CC4844C64}" type="VALUE">
                      <a:rPr lang="en-US" i="1"/>
                      <a:pPr/>
                      <a:t>[VALUE]</a:t>
                    </a:fld>
                    <a:endParaRPr lang="en-ZA"/>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8-2E41-4856-A9A9-0182A34D828C}"/>
                </c:ext>
              </c:extLst>
            </c:dLbl>
            <c:dLbl>
              <c:idx val="6"/>
              <c:tx>
                <c:rich>
                  <a:bodyPr/>
                  <a:lstStyle/>
                  <a:p>
                    <a:fld id="{EF31D949-2C82-4C41-8B0F-F414F6A0FF89}" type="VALUE">
                      <a:rPr lang="en-US" i="1"/>
                      <a:pPr/>
                      <a:t>[VALUE]</a:t>
                    </a:fld>
                    <a:endParaRPr lang="en-ZA"/>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9-2E41-4856-A9A9-0182A34D828C}"/>
                </c:ext>
              </c:extLst>
            </c:dLbl>
            <c:numFmt formatCode="_(&quot;R&quot;* #,##0_);_(&quot;R&quot;* \(#,##0\);_(&quot;R&quot;*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trendline>
            <c:spPr>
              <a:ln w="19050" cap="rnd">
                <a:solidFill>
                  <a:schemeClr val="accent4"/>
                </a:solidFill>
                <a:prstDash val="sysDash"/>
              </a:ln>
              <a:effectLst/>
            </c:spPr>
            <c:trendlineType val="linear"/>
          </c:trendline>
          <c:cat>
            <c:strRef>
              <c:f>Sheet1!$B$1:$H$1</c:f>
              <c:strCache>
                <c:ptCount val="7"/>
                <c:pt idx="0">
                  <c:v>2019/20</c:v>
                </c:pt>
                <c:pt idx="1">
                  <c:v>2020/21</c:v>
                </c:pt>
                <c:pt idx="2">
                  <c:v>2021/22</c:v>
                </c:pt>
                <c:pt idx="3">
                  <c:v>2022/23</c:v>
                </c:pt>
                <c:pt idx="4">
                  <c:v>2023/24</c:v>
                </c:pt>
                <c:pt idx="5">
                  <c:v>2024/25</c:v>
                </c:pt>
                <c:pt idx="6">
                  <c:v>2025/26</c:v>
                </c:pt>
              </c:strCache>
            </c:strRef>
          </c:cat>
          <c:val>
            <c:numRef>
              <c:f>Sheet1!$B$2:$H$2</c:f>
              <c:numCache>
                <c:formatCode>"R"#\ ##0.00</c:formatCode>
                <c:ptCount val="7"/>
                <c:pt idx="0">
                  <c:v>272917000</c:v>
                </c:pt>
                <c:pt idx="1">
                  <c:v>251587000</c:v>
                </c:pt>
                <c:pt idx="2">
                  <c:v>273386000</c:v>
                </c:pt>
                <c:pt idx="3">
                  <c:v>279216000</c:v>
                </c:pt>
                <c:pt idx="4">
                  <c:v>322332000</c:v>
                </c:pt>
                <c:pt idx="5">
                  <c:v>336808000</c:v>
                </c:pt>
                <c:pt idx="6">
                  <c:v>351897000</c:v>
                </c:pt>
              </c:numCache>
            </c:numRef>
          </c:val>
          <c:extLst xmlns:c16r2="http://schemas.microsoft.com/office/drawing/2015/06/chart">
            <c:ext xmlns:c16="http://schemas.microsoft.com/office/drawing/2014/chart" uri="{C3380CC4-5D6E-409C-BE32-E72D297353CC}">
              <c16:uniqueId val="{00000002-2E41-4856-A9A9-0182A34D828C}"/>
            </c:ext>
          </c:extLst>
        </c:ser>
        <c:ser>
          <c:idx val="1"/>
          <c:order val="1"/>
          <c:tx>
            <c:strRef>
              <c:f>Sheet1!$A$3</c:f>
              <c:strCache>
                <c:ptCount val="1"/>
                <c:pt idx="0">
                  <c:v>Non-tax revenue</c:v>
                </c:pt>
              </c:strCache>
            </c:strRef>
          </c:tx>
          <c:spPr>
            <a:solidFill>
              <a:srgbClr val="BFBFBF"/>
            </a:solidFill>
            <a:ln>
              <a:noFill/>
            </a:ln>
            <a:effectLst/>
          </c:spPr>
          <c:dLbls>
            <c:dLbl>
              <c:idx val="3"/>
              <c:layout>
                <c:manualLayout>
                  <c:x val="-5.6893320097051205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8B4-46CA-A980-847224F34B0D}"/>
                </c:ext>
              </c:extLst>
            </c:dLbl>
            <c:numFmt formatCode="_(&quot;R&quot;* #,##0_);_(&quot;R&quot;* \(#,##0\);_(&quot;R&quot;*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trendline>
            <c:spPr>
              <a:ln w="19050" cap="rnd">
                <a:solidFill>
                  <a:srgbClr val="7030A0"/>
                </a:solidFill>
                <a:prstDash val="sysDash"/>
              </a:ln>
              <a:effectLst/>
            </c:spPr>
            <c:trendlineType val="movingAvg"/>
            <c:period val="2"/>
          </c:trendline>
          <c:cat>
            <c:strRef>
              <c:f>Sheet1!$B$1:$H$1</c:f>
              <c:strCache>
                <c:ptCount val="7"/>
                <c:pt idx="0">
                  <c:v>2019/20</c:v>
                </c:pt>
                <c:pt idx="1">
                  <c:v>2020/21</c:v>
                </c:pt>
                <c:pt idx="2">
                  <c:v>2021/22</c:v>
                </c:pt>
                <c:pt idx="3">
                  <c:v>2022/23</c:v>
                </c:pt>
                <c:pt idx="4">
                  <c:v>2023/24</c:v>
                </c:pt>
                <c:pt idx="5">
                  <c:v>2024/25</c:v>
                </c:pt>
                <c:pt idx="6">
                  <c:v>2025/26</c:v>
                </c:pt>
              </c:strCache>
            </c:strRef>
          </c:cat>
          <c:val>
            <c:numRef>
              <c:f>Sheet1!$B$3:$H$3</c:f>
              <c:numCache>
                <c:formatCode>"R"#\ ##0.00</c:formatCode>
                <c:ptCount val="7"/>
                <c:pt idx="0">
                  <c:v>160720000</c:v>
                </c:pt>
                <c:pt idx="1">
                  <c:v>160334000</c:v>
                </c:pt>
                <c:pt idx="2">
                  <c:v>315601000</c:v>
                </c:pt>
                <c:pt idx="3">
                  <c:v>554668000</c:v>
                </c:pt>
                <c:pt idx="4">
                  <c:v>248558000</c:v>
                </c:pt>
                <c:pt idx="5">
                  <c:v>270348000</c:v>
                </c:pt>
                <c:pt idx="6">
                  <c:v>275753000</c:v>
                </c:pt>
              </c:numCache>
            </c:numRef>
          </c:val>
          <c:extLst xmlns:c16r2="http://schemas.microsoft.com/office/drawing/2015/06/chart">
            <c:ext xmlns:c16="http://schemas.microsoft.com/office/drawing/2014/chart" uri="{C3380CC4-5D6E-409C-BE32-E72D297353CC}">
              <c16:uniqueId val="{00000001-2E41-4856-A9A9-0182A34D828C}"/>
            </c:ext>
          </c:extLst>
        </c:ser>
        <c:ser>
          <c:idx val="3"/>
          <c:order val="2"/>
          <c:tx>
            <c:strRef>
              <c:f>Sheet1!$A$4</c:f>
              <c:strCache>
                <c:ptCount val="1"/>
                <c:pt idx="0">
                  <c:v>Total revenue</c:v>
                </c:pt>
              </c:strCache>
            </c:strRef>
          </c:tx>
          <c:spPr>
            <a:solidFill>
              <a:schemeClr val="accent1">
                <a:lumMod val="90000"/>
              </a:schemeClr>
            </a:solidFill>
            <a:ln>
              <a:noFill/>
            </a:ln>
            <a:effectLst/>
          </c:spPr>
          <c:dLbls>
            <c:numFmt formatCode="_(&quot;R&quot;* #,##0_);_(&quot;R&quot;* \(#,##0\);_(&quot;R&quot;*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Sheet1!$B$1:$H$1</c:f>
              <c:strCache>
                <c:ptCount val="7"/>
                <c:pt idx="0">
                  <c:v>2019/20</c:v>
                </c:pt>
                <c:pt idx="1">
                  <c:v>2020/21</c:v>
                </c:pt>
                <c:pt idx="2">
                  <c:v>2021/22</c:v>
                </c:pt>
                <c:pt idx="3">
                  <c:v>2022/23</c:v>
                </c:pt>
                <c:pt idx="4">
                  <c:v>2023/24</c:v>
                </c:pt>
                <c:pt idx="5">
                  <c:v>2024/25</c:v>
                </c:pt>
                <c:pt idx="6">
                  <c:v>2025/26</c:v>
                </c:pt>
              </c:strCache>
            </c:strRef>
          </c:cat>
          <c:val>
            <c:numRef>
              <c:f>Sheet1!$B$4:$H$4</c:f>
              <c:numCache>
                <c:formatCode>"R"#\ ##0.00</c:formatCode>
                <c:ptCount val="7"/>
                <c:pt idx="0">
                  <c:v>433637000</c:v>
                </c:pt>
                <c:pt idx="1">
                  <c:v>411921000</c:v>
                </c:pt>
                <c:pt idx="2">
                  <c:v>588987000</c:v>
                </c:pt>
                <c:pt idx="3">
                  <c:v>833884000</c:v>
                </c:pt>
                <c:pt idx="4">
                  <c:v>570890000</c:v>
                </c:pt>
                <c:pt idx="5">
                  <c:v>607156000</c:v>
                </c:pt>
                <c:pt idx="6">
                  <c:v>627650000</c:v>
                </c:pt>
              </c:numCache>
            </c:numRef>
          </c:val>
          <c:extLst xmlns:c16r2="http://schemas.microsoft.com/office/drawing/2015/06/chart">
            <c:ext xmlns:c16="http://schemas.microsoft.com/office/drawing/2014/chart" uri="{C3380CC4-5D6E-409C-BE32-E72D297353CC}">
              <c16:uniqueId val="{00000000-58B4-46CA-A980-847224F34B0D}"/>
            </c:ext>
          </c:extLst>
        </c:ser>
        <c:dLbls/>
        <c:gapWidth val="100"/>
        <c:overlap val="-24"/>
        <c:axId val="85842176"/>
        <c:axId val="85942272"/>
      </c:barChart>
      <c:catAx>
        <c:axId val="85842176"/>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85942272"/>
        <c:crosses val="autoZero"/>
        <c:auto val="1"/>
        <c:lblAlgn val="ctr"/>
        <c:lblOffset val="100"/>
      </c:catAx>
      <c:valAx>
        <c:axId val="85942272"/>
        <c:scaling>
          <c:orientation val="minMax"/>
          <c:max val="850000000"/>
          <c:min val="0"/>
        </c:scaling>
        <c:axPos val="l"/>
        <c:majorGridlines>
          <c:spPr>
            <a:ln w="9525" cap="flat" cmpd="sng" algn="ctr">
              <a:solidFill>
                <a:schemeClr val="tx2">
                  <a:lumMod val="15000"/>
                  <a:lumOff val="85000"/>
                </a:schemeClr>
              </a:solidFill>
              <a:round/>
            </a:ln>
            <a:effectLst/>
          </c:spPr>
        </c:majorGridlines>
        <c:numFmt formatCode="_(&quot;R&quot;* #,##0_);_(&quot;R&quot;* \(#,##0\);_(&quot;R&quot;* &quot;-&quot;_);_(@_)" sourceLinked="0"/>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5842176"/>
        <c:crosses val="autoZero"/>
        <c:crossBetween val="between"/>
        <c:dispUnits>
          <c:builtInUnit val="millions"/>
          <c:dispUnitsLbl>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6.0014165092767469E-2"/>
          <c:y val="0.82077842887812535"/>
          <c:w val="0.92121932688482644"/>
          <c:h val="0.16193585502138713"/>
        </c:manualLayout>
      </c:layout>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dLbls>
          <c:showVal val="1"/>
        </c:dLbls>
        <c:gapWidth val="75"/>
        <c:axId val="87352832"/>
        <c:axId val="87354368"/>
      </c:barChart>
      <c:catAx>
        <c:axId val="873528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354368"/>
        <c:crosses val="autoZero"/>
        <c:auto val="1"/>
        <c:lblAlgn val="ctr"/>
        <c:lblOffset val="100"/>
      </c:catAx>
      <c:valAx>
        <c:axId val="87354368"/>
        <c:scaling>
          <c:orientation val="minMax"/>
        </c:scaling>
        <c:axPos val="l"/>
        <c:numFmt formatCode="_(&quot;R&quot;* #,##0_);_(&quot;R&quot;* \(#,##0\);_(&quot;R&quot;* &quot;-&quot;_);_(@_)"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35283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Sheet1!$A$2</c:f>
              <c:strCache>
                <c:ptCount val="1"/>
                <c:pt idx="0">
                  <c:v>1. Administration</c:v>
                </c:pt>
              </c:strCache>
            </c:strRef>
          </c:tx>
          <c:spPr>
            <a:solidFill>
              <a:srgbClr val="BFBFBF"/>
            </a:solidFill>
            <a:ln>
              <a:noFill/>
            </a:ln>
            <a:effectLst/>
          </c:spPr>
          <c:dLbls>
            <c:numFmt formatCode="_(&quot;R&quot;* #,##0_);_(&quot;R&quot;* \(#,##0\);_(&quot;R&quot;*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Sheet1!$B$1:$H$1</c:f>
              <c:strCache>
                <c:ptCount val="7"/>
                <c:pt idx="0">
                  <c:v>2019/20</c:v>
                </c:pt>
                <c:pt idx="1">
                  <c:v>2020/21</c:v>
                </c:pt>
                <c:pt idx="2">
                  <c:v>2021/22</c:v>
                </c:pt>
                <c:pt idx="3">
                  <c:v>2022/23</c:v>
                </c:pt>
                <c:pt idx="4">
                  <c:v>2023/24</c:v>
                </c:pt>
                <c:pt idx="5">
                  <c:v>2024/25</c:v>
                </c:pt>
                <c:pt idx="6">
                  <c:v>2025/26</c:v>
                </c:pt>
              </c:strCache>
            </c:strRef>
          </c:cat>
          <c:val>
            <c:numRef>
              <c:f>Sheet1!$B$2:$H$2</c:f>
              <c:numCache>
                <c:formatCode>_-"R"* #\ ##0_-;\-"R"* #\ ##0_-;_-"R"* "-"??_-;_-@_-</c:formatCode>
                <c:ptCount val="7"/>
                <c:pt idx="0">
                  <c:v>124527000</c:v>
                </c:pt>
                <c:pt idx="1">
                  <c:v>117765000</c:v>
                </c:pt>
                <c:pt idx="2">
                  <c:v>168994000</c:v>
                </c:pt>
                <c:pt idx="3">
                  <c:v>185865000</c:v>
                </c:pt>
                <c:pt idx="4">
                  <c:v>271279000</c:v>
                </c:pt>
                <c:pt idx="5">
                  <c:v>275542000</c:v>
                </c:pt>
                <c:pt idx="6">
                  <c:v>281051000</c:v>
                </c:pt>
              </c:numCache>
            </c:numRef>
          </c:val>
          <c:extLst xmlns:c16r2="http://schemas.microsoft.com/office/drawing/2015/06/chart">
            <c:ext xmlns:c16="http://schemas.microsoft.com/office/drawing/2014/chart" uri="{C3380CC4-5D6E-409C-BE32-E72D297353CC}">
              <c16:uniqueId val="{00000000-2E41-4856-A9A9-0182A34D828C}"/>
            </c:ext>
          </c:extLst>
        </c:ser>
        <c:ser>
          <c:idx val="1"/>
          <c:order val="1"/>
          <c:tx>
            <c:strRef>
              <c:f>Sheet1!$A$3</c:f>
              <c:strCache>
                <c:ptCount val="1"/>
                <c:pt idx="0">
                  <c:v>2. Research, development and innovation</c:v>
                </c:pt>
              </c:strCache>
            </c:strRef>
          </c:tx>
          <c:spPr>
            <a:solidFill>
              <a:srgbClr val="134378"/>
            </a:solidFill>
            <a:ln>
              <a:noFill/>
            </a:ln>
            <a:effectLst/>
          </c:spPr>
          <c:dLbls>
            <c:numFmt formatCode="_(&quot;R&quot;* #,##0_);_(&quot;R&quot;* \(#,##0\);_(&quot;R&quot;*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Sheet1!$B$1:$H$1</c:f>
              <c:strCache>
                <c:ptCount val="7"/>
                <c:pt idx="0">
                  <c:v>2019/20</c:v>
                </c:pt>
                <c:pt idx="1">
                  <c:v>2020/21</c:v>
                </c:pt>
                <c:pt idx="2">
                  <c:v>2021/22</c:v>
                </c:pt>
                <c:pt idx="3">
                  <c:v>2022/23</c:v>
                </c:pt>
                <c:pt idx="4">
                  <c:v>2023/24</c:v>
                </c:pt>
                <c:pt idx="5">
                  <c:v>2024/25</c:v>
                </c:pt>
                <c:pt idx="6">
                  <c:v>2025/26</c:v>
                </c:pt>
              </c:strCache>
            </c:strRef>
          </c:cat>
          <c:val>
            <c:numRef>
              <c:f>Sheet1!$B$3:$H$3</c:f>
              <c:numCache>
                <c:formatCode>_-"R"* #\ ##0_-;\-"R"* #\ ##0_-;_-"R"* "-"??_-;_-@_-</c:formatCode>
                <c:ptCount val="7"/>
                <c:pt idx="0">
                  <c:v>296808286.59642601</c:v>
                </c:pt>
                <c:pt idx="1">
                  <c:v>271687000</c:v>
                </c:pt>
                <c:pt idx="2">
                  <c:v>374339000</c:v>
                </c:pt>
                <c:pt idx="3">
                  <c:v>648017000</c:v>
                </c:pt>
                <c:pt idx="4">
                  <c:v>299611000</c:v>
                </c:pt>
                <c:pt idx="5">
                  <c:v>331614000</c:v>
                </c:pt>
                <c:pt idx="6">
                  <c:v>346599000</c:v>
                </c:pt>
              </c:numCache>
            </c:numRef>
          </c:val>
          <c:extLst xmlns:c16r2="http://schemas.microsoft.com/office/drawing/2015/06/chart">
            <c:ext xmlns:c16="http://schemas.microsoft.com/office/drawing/2014/chart" uri="{C3380CC4-5D6E-409C-BE32-E72D297353CC}">
              <c16:uniqueId val="{00000001-2E41-4856-A9A9-0182A34D828C}"/>
            </c:ext>
          </c:extLst>
        </c:ser>
        <c:dLbls/>
        <c:gapWidth val="100"/>
        <c:overlap val="-24"/>
        <c:axId val="87409792"/>
        <c:axId val="87411328"/>
      </c:barChart>
      <c:catAx>
        <c:axId val="87409792"/>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87411328"/>
        <c:crosses val="autoZero"/>
        <c:auto val="1"/>
        <c:lblAlgn val="ctr"/>
        <c:lblOffset val="100"/>
      </c:catAx>
      <c:valAx>
        <c:axId val="87411328"/>
        <c:scaling>
          <c:orientation val="minMax"/>
          <c:max val="700000000"/>
          <c:min val="0"/>
        </c:scaling>
        <c:axPos val="l"/>
        <c:majorGridlines>
          <c:spPr>
            <a:ln w="9525" cap="flat" cmpd="sng" algn="ctr">
              <a:solidFill>
                <a:schemeClr val="tx2">
                  <a:lumMod val="15000"/>
                  <a:lumOff val="85000"/>
                </a:schemeClr>
              </a:solidFill>
              <a:round/>
            </a:ln>
            <a:effectLst/>
          </c:spPr>
        </c:majorGridlines>
        <c:numFmt formatCode="_(&quot;R&quot;* #,##0_);_(&quot;R&quot;* \(#,##0\);_(&quot;R&quot;* &quot;-&quot;_);_(@_)" sourceLinked="0"/>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7409792"/>
        <c:crosses val="autoZero"/>
        <c:crossBetween val="between"/>
        <c:dispUnits>
          <c:builtInUnit val="millions"/>
          <c:dispUnitsLbl>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3.5268930692288661E-2"/>
          <c:y val="0.92729518921734255"/>
          <c:w val="0.93799613662998038"/>
          <c:h val="5.5419094682169677E-2"/>
        </c:manualLayout>
      </c:layout>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dLbls>
          <c:showVal val="1"/>
        </c:dLbls>
        <c:gapWidth val="75"/>
        <c:axId val="87585152"/>
        <c:axId val="87586688"/>
      </c:barChart>
      <c:catAx>
        <c:axId val="875851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586688"/>
        <c:crosses val="autoZero"/>
        <c:auto val="1"/>
        <c:lblAlgn val="ctr"/>
        <c:lblOffset val="100"/>
      </c:catAx>
      <c:valAx>
        <c:axId val="87586688"/>
        <c:scaling>
          <c:orientation val="minMax"/>
        </c:scaling>
        <c:axPos val="l"/>
        <c:numFmt formatCode="_(&quot;R&quot;* #,##0_);_(&quot;R&quot;* \(#,##0\);_(&quot;R&quot;* &quot;-&quot;_);_(@_)"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58515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4.6430937470386534E-2"/>
          <c:y val="0.11140272573474767"/>
          <c:w val="0.76142415744780501"/>
          <c:h val="0.81171414961619592"/>
        </c:manualLayout>
      </c:layout>
      <c:pieChart>
        <c:varyColors val="1"/>
        <c:ser>
          <c:idx val="1"/>
          <c:order val="0"/>
          <c:tx>
            <c:strRef>
              <c:f>Sheet1!$B$1</c:f>
              <c:strCache>
                <c:ptCount val="1"/>
                <c:pt idx="0">
                  <c:v>2023/24</c:v>
                </c:pt>
              </c:strCache>
            </c:strRef>
          </c:tx>
          <c:dPt>
            <c:idx val="0"/>
            <c:spPr>
              <a:solidFill>
                <a:srgbClr val="134378"/>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6887-45DE-823B-8C2BA382F721}"/>
              </c:ext>
            </c:extLst>
          </c:dPt>
          <c:dPt>
            <c:idx val="1"/>
            <c:spPr>
              <a:solidFill>
                <a:srgbClr val="BFBFBF"/>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6887-45DE-823B-8C2BA382F721}"/>
              </c:ext>
            </c:extLst>
          </c:dPt>
          <c:dLbls>
            <c:dLbl>
              <c:idx val="0"/>
              <c:layout>
                <c:manualLayout>
                  <c:x val="-0.23004067328353633"/>
                  <c:y val="-2.7922094770127612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en-US"/>
                </a:p>
              </c:txPr>
              <c:showCatName val="1"/>
              <c:showPercent val="1"/>
              <c:extLst xmlns:c16r2="http://schemas.microsoft.com/office/drawing/2015/06/chart">
                <c:ext xmlns:c15="http://schemas.microsoft.com/office/drawing/2012/chart" uri="{CE6537A1-D6FC-4f65-9D91-7224C49458BB}">
                  <c15:layout>
                    <c:manualLayout>
                      <c:w val="0.27017561710530535"/>
                      <c:h val="0.15905535377366245"/>
                    </c:manualLayout>
                  </c15:layout>
                </c:ext>
                <c:ext xmlns:c16="http://schemas.microsoft.com/office/drawing/2014/chart" uri="{C3380CC4-5D6E-409C-BE32-E72D297353CC}">
                  <c16:uniqueId val="{00000001-6887-45DE-823B-8C2BA382F721}"/>
                </c:ext>
              </c:extLst>
            </c:dLbl>
            <c:dLbl>
              <c:idx val="1"/>
              <c:layout>
                <c:manualLayout>
                  <c:x val="0.22675031040438859"/>
                  <c:y val="-0.1058412112322046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fld id="{8FDEB553-35B0-49BB-BEBD-CD56DDE9B426}" type="CATEGORYNAME">
                      <a:rPr lang="en-US" dirty="0">
                        <a:solidFill>
                          <a:schemeClr val="tx1"/>
                        </a:solidFill>
                      </a:rPr>
                      <a:pPr>
                        <a:defRPr sz="1600" b="1" i="0" u="none" strike="noStrike" kern="1200" baseline="0">
                          <a:solidFill>
                            <a:schemeClr val="bg1"/>
                          </a:solidFill>
                          <a:latin typeface="+mn-lt"/>
                          <a:ea typeface="+mn-ea"/>
                          <a:cs typeface="+mn-cs"/>
                        </a:defRPr>
                      </a:pPr>
                      <a:t>[CATEGORY NAME]</a:t>
                    </a:fld>
                    <a:r>
                      <a:rPr lang="en-US" baseline="0" dirty="0">
                        <a:solidFill>
                          <a:schemeClr val="tx1"/>
                        </a:solidFill>
                      </a:rPr>
                      <a:t>
</a:t>
                    </a:r>
                    <a:fld id="{7AFC51AF-E952-4CCF-A254-C6F72C75A861}" type="PERCENTAGE">
                      <a:rPr lang="en-US" baseline="0" dirty="0">
                        <a:solidFill>
                          <a:schemeClr val="tx1"/>
                        </a:solidFill>
                      </a:rPr>
                      <a:pPr>
                        <a:defRPr sz="1600" b="1" i="0" u="none" strike="noStrike" kern="1200" baseline="0">
                          <a:solidFill>
                            <a:schemeClr val="bg1"/>
                          </a:solidFill>
                          <a:latin typeface="+mn-lt"/>
                          <a:ea typeface="+mn-ea"/>
                          <a:cs typeface="+mn-cs"/>
                        </a:defRPr>
                      </a:pPr>
                      <a:t>[PERCENTAGE]</a:t>
                    </a:fld>
                    <a:endParaRPr lang="en-US" baseline="0" dirty="0">
                      <a:solidFill>
                        <a:schemeClr val="tx1"/>
                      </a:solidFill>
                    </a:endParaRPr>
                  </a:p>
                </c:rich>
              </c:tx>
              <c:spPr>
                <a:noFill/>
                <a:ln>
                  <a:noFill/>
                </a:ln>
                <a:effectLst/>
              </c:spPr>
              <c:showCatName val="1"/>
              <c:showPercent val="1"/>
              <c:extLst xmlns:c16r2="http://schemas.microsoft.com/office/drawing/2015/06/chart">
                <c:ext xmlns:c15="http://schemas.microsoft.com/office/drawing/2012/chart" uri="{CE6537A1-D6FC-4f65-9D91-7224C49458BB}">
                  <c15:layout>
                    <c:manualLayout>
                      <c:w val="0.20878942670256617"/>
                      <c:h val="0.42050146667967619"/>
                    </c:manualLayout>
                  </c15:layout>
                  <c15:dlblFieldTable/>
                  <c15:showDataLabelsRange val="0"/>
                </c:ext>
                <c:ext xmlns:c16="http://schemas.microsoft.com/office/drawing/2014/chart" uri="{C3380CC4-5D6E-409C-BE32-E72D297353CC}">
                  <c16:uniqueId val="{00000003-6887-45DE-823B-8C2BA382F72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 Administration </c:v>
                </c:pt>
                <c:pt idx="1">
                  <c:v> Research, development and innovation </c:v>
                </c:pt>
              </c:strCache>
            </c:strRef>
          </c:cat>
          <c:val>
            <c:numRef>
              <c:f>Sheet1!$B$2:$B$3</c:f>
              <c:numCache>
                <c:formatCode>0%</c:formatCode>
                <c:ptCount val="2"/>
                <c:pt idx="0">
                  <c:v>0.47518611291141905</c:v>
                </c:pt>
                <c:pt idx="1">
                  <c:v>0.52481388708858112</c:v>
                </c:pt>
              </c:numCache>
            </c:numRef>
          </c:val>
          <c:extLst xmlns:c16r2="http://schemas.microsoft.com/office/drawing/2015/06/chart">
            <c:ext xmlns:c16="http://schemas.microsoft.com/office/drawing/2014/chart" uri="{C3380CC4-5D6E-409C-BE32-E72D297353CC}">
              <c16:uniqueId val="{00000004-6887-45DE-823B-8C2BA382F721}"/>
            </c:ext>
          </c:extLst>
        </c:ser>
        <c:dLbls>
          <c:showCatName val="1"/>
          <c:showPercent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dLbls>
          <c:showVal val="1"/>
        </c:dLbls>
        <c:gapWidth val="75"/>
        <c:axId val="88810240"/>
        <c:axId val="88811776"/>
      </c:barChart>
      <c:catAx>
        <c:axId val="888102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11776"/>
        <c:crosses val="autoZero"/>
        <c:auto val="1"/>
        <c:lblAlgn val="ctr"/>
        <c:lblOffset val="100"/>
      </c:catAx>
      <c:valAx>
        <c:axId val="88811776"/>
        <c:scaling>
          <c:orientation val="minMax"/>
        </c:scaling>
        <c:axPos val="l"/>
        <c:numFmt formatCode="_(&quot;R&quot;* #,##0_);_(&quot;R&quot;* \(#,##0\);_(&quot;R&quot;* &quot;-&quot;_);_(@_)"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1024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21685779010577225"/>
          <c:y val="2.7788402406820133E-2"/>
          <c:w val="0.56261147180231552"/>
          <c:h val="0.93829762091377178"/>
        </c:manualLayout>
      </c:layout>
      <c:pieChart>
        <c:varyColors val="1"/>
        <c:ser>
          <c:idx val="1"/>
          <c:order val="0"/>
          <c:tx>
            <c:strRef>
              <c:f>Sheet1!$B$1</c:f>
              <c:strCache>
                <c:ptCount val="1"/>
                <c:pt idx="0">
                  <c:v>2023/24</c:v>
                </c:pt>
              </c:strCache>
            </c:strRef>
          </c:tx>
          <c:dPt>
            <c:idx val="0"/>
            <c:spPr>
              <a:solidFill>
                <a:srgbClr val="134378"/>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9106-4D7C-BDCF-3FA8EAE9F0C3}"/>
              </c:ext>
            </c:extLst>
          </c:dPt>
          <c:dPt>
            <c:idx val="1"/>
            <c:spPr>
              <a:solidFill>
                <a:srgbClr val="BFBFBF"/>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9106-4D7C-BDCF-3FA8EAE9F0C3}"/>
              </c:ext>
            </c:extLst>
          </c:dPt>
          <c:dPt>
            <c:idx val="2"/>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9106-4D7C-BDCF-3FA8EAE9F0C3}"/>
              </c:ext>
            </c:extLst>
          </c:dPt>
          <c:dPt>
            <c:idx val="3"/>
            <c:spPr>
              <a:solidFill>
                <a:schemeClr val="accent1">
                  <a:lumMod val="9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9106-4D7C-BDCF-3FA8EAE9F0C3}"/>
              </c:ext>
            </c:extLst>
          </c:dPt>
          <c:dLbls>
            <c:dLbl>
              <c:idx val="0"/>
              <c:layout>
                <c:manualLayout>
                  <c:x val="-0.24523203810417171"/>
                  <c:y val="-0.10610703180737448"/>
                </c:manualLayout>
              </c:layout>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showCatName val="1"/>
              <c:showPercent val="1"/>
              <c:extLst xmlns:c16r2="http://schemas.microsoft.com/office/drawing/2015/06/chart">
                <c:ext xmlns:c15="http://schemas.microsoft.com/office/drawing/2012/chart" uri="{CE6537A1-D6FC-4f65-9D91-7224C49458BB}">
                  <c15:layout>
                    <c:manualLayout>
                      <c:w val="0.26797237574704347"/>
                      <c:h val="0.23984950541918559"/>
                    </c:manualLayout>
                  </c15:layout>
                </c:ext>
                <c:ext xmlns:c16="http://schemas.microsoft.com/office/drawing/2014/chart" uri="{C3380CC4-5D6E-409C-BE32-E72D297353CC}">
                  <c16:uniqueId val="{00000001-9106-4D7C-BDCF-3FA8EAE9F0C3}"/>
                </c:ext>
              </c:extLst>
            </c:dLbl>
            <c:dLbl>
              <c:idx val="1"/>
              <c:layout>
                <c:manualLayout>
                  <c:x val="0.2398805006837566"/>
                  <c:y val="-0.13518758328338085"/>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EA2BF5B9-6D3B-475E-BA9A-CEF982D5A65E}" type="CATEGORYNAME">
                      <a:rPr lang="en-US">
                        <a:solidFill>
                          <a:schemeClr val="tx1"/>
                        </a:solidFill>
                      </a:rPr>
                      <a:pPr>
                        <a:defRPr sz="1600" b="1" i="0" u="none" strike="noStrike" kern="1200" baseline="0">
                          <a:solidFill>
                            <a:schemeClr val="bg1"/>
                          </a:solidFill>
                          <a:latin typeface="+mn-lt"/>
                          <a:ea typeface="+mn-ea"/>
                          <a:cs typeface="+mn-cs"/>
                        </a:defRPr>
                      </a:pPr>
                      <a:t>[CATEGORY NAME]</a:t>
                    </a:fld>
                    <a:r>
                      <a:rPr lang="en-US" baseline="0" dirty="0">
                        <a:solidFill>
                          <a:schemeClr val="tx1"/>
                        </a:solidFill>
                      </a:rPr>
                      <a:t>
</a:t>
                    </a:r>
                    <a:fld id="{0BDE3B2A-6E36-4021-8A64-10B6F89037D1}" type="PERCENTAGE">
                      <a:rPr lang="en-US" baseline="0">
                        <a:solidFill>
                          <a:schemeClr val="tx1"/>
                        </a:solidFill>
                      </a:rPr>
                      <a:pPr>
                        <a:defRPr sz="1600" b="1" i="0" u="none" strike="noStrike" kern="1200" baseline="0">
                          <a:solidFill>
                            <a:schemeClr val="bg1"/>
                          </a:solidFill>
                          <a:latin typeface="+mn-lt"/>
                          <a:ea typeface="+mn-ea"/>
                          <a:cs typeface="+mn-cs"/>
                        </a:defRPr>
                      </a:pPr>
                      <a:t>[PERCENTAGE]</a:t>
                    </a:fld>
                    <a:endParaRPr lang="en-US" baseline="0" dirty="0">
                      <a:solidFill>
                        <a:schemeClr val="tx1"/>
                      </a:solidFill>
                    </a:endParaRPr>
                  </a:p>
                </c:rich>
              </c:tx>
              <c:spPr>
                <a:noFill/>
                <a:ln>
                  <a:noFill/>
                </a:ln>
                <a:effectLst/>
              </c:spPr>
              <c:showCatName val="1"/>
              <c:showPercent val="1"/>
              <c:extLst xmlns:c16r2="http://schemas.microsoft.com/office/drawing/2015/06/chart">
                <c:ext xmlns:c15="http://schemas.microsoft.com/office/drawing/2012/chart" uri="{CE6537A1-D6FC-4f65-9D91-7224C49458BB}">
                  <c15:layout>
                    <c:manualLayout>
                      <c:w val="0.26473961240889515"/>
                      <c:h val="0.18223552500517753"/>
                    </c:manualLayout>
                  </c15:layout>
                  <c15:dlblFieldTable/>
                  <c15:showDataLabelsRange val="0"/>
                </c:ext>
                <c:ext xmlns:c16="http://schemas.microsoft.com/office/drawing/2014/chart" uri="{C3380CC4-5D6E-409C-BE32-E72D297353CC}">
                  <c16:uniqueId val="{00000003-9106-4D7C-BDCF-3FA8EAE9F0C3}"/>
                </c:ext>
              </c:extLst>
            </c:dLbl>
            <c:dLbl>
              <c:idx val="2"/>
              <c:layout>
                <c:manualLayout>
                  <c:x val="4.4158885688406035E-2"/>
                  <c:y val="3.1138337833415478E-2"/>
                </c:manualLayout>
              </c:layout>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showCatName val="1"/>
              <c:showPercent val="1"/>
              <c:extLst xmlns:c16r2="http://schemas.microsoft.com/office/drawing/2015/06/chart">
                <c:ext xmlns:c15="http://schemas.microsoft.com/office/drawing/2012/chart" uri="{CE6537A1-D6FC-4f65-9D91-7224C49458BB}">
                  <c15:layout>
                    <c:manualLayout>
                      <c:w val="0.27418090924995442"/>
                      <c:h val="0.23984950541918559"/>
                    </c:manualLayout>
                  </c15:layout>
                </c:ext>
                <c:ext xmlns:c16="http://schemas.microsoft.com/office/drawing/2014/chart" uri="{C3380CC4-5D6E-409C-BE32-E72D297353CC}">
                  <c16:uniqueId val="{00000005-9106-4D7C-BDCF-3FA8EAE9F0C3}"/>
                </c:ext>
              </c:extLst>
            </c:dLbl>
            <c:dLbl>
              <c:idx val="3"/>
              <c:layout>
                <c:manualLayout>
                  <c:x val="4.3492103642925301E-2"/>
                  <c:y val="0.10946267125913317"/>
                </c:manualLayout>
              </c:layout>
              <c:spPr>
                <a:noFill/>
                <a:ln>
                  <a:noFill/>
                </a:ln>
                <a:effectLst/>
              </c:spPr>
              <c:txPr>
                <a:bodyPr rot="0" spcFirstLastPara="1" vertOverflow="ellipsis" vert="horz" wrap="square" anchor="ctr" anchorCtr="1"/>
                <a:lstStyle/>
                <a:p>
                  <a:pPr>
                    <a:defRPr sz="1600" b="1" i="1" u="none" strike="noStrike" kern="1200" baseline="0">
                      <a:solidFill>
                        <a:schemeClr val="tx1"/>
                      </a:solidFill>
                      <a:latin typeface="+mn-lt"/>
                      <a:ea typeface="+mn-ea"/>
                      <a:cs typeface="+mn-cs"/>
                    </a:defRPr>
                  </a:pPr>
                  <a:endParaRPr lang="en-US"/>
                </a:p>
              </c:txPr>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106-4D7C-BDCF-3FA8EAE9F0C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Compensation of employees</c:v>
                </c:pt>
                <c:pt idx="1">
                  <c:v>Goods and services</c:v>
                </c:pt>
                <c:pt idx="2">
                  <c:v>Depreciation and interest</c:v>
                </c:pt>
                <c:pt idx="3">
                  <c:v>VAT</c:v>
                </c:pt>
              </c:strCache>
            </c:strRef>
          </c:cat>
          <c:val>
            <c:numRef>
              <c:f>Sheet1!$B$2:$B$5</c:f>
              <c:numCache>
                <c:formatCode>0%</c:formatCode>
                <c:ptCount val="4"/>
                <c:pt idx="0">
                  <c:v>0.52127380055702499</c:v>
                </c:pt>
                <c:pt idx="1">
                  <c:v>0.35965947905901324</c:v>
                </c:pt>
                <c:pt idx="2">
                  <c:v>3.308518278477466E-2</c:v>
                </c:pt>
                <c:pt idx="3">
                  <c:v>8.5981537599187224E-2</c:v>
                </c:pt>
              </c:numCache>
            </c:numRef>
          </c:val>
          <c:extLst xmlns:c16r2="http://schemas.microsoft.com/office/drawing/2015/06/chart">
            <c:ext xmlns:c16="http://schemas.microsoft.com/office/drawing/2014/chart" uri="{C3380CC4-5D6E-409C-BE32-E72D297353CC}">
              <c16:uniqueId val="{00000008-9106-4D7C-BDCF-3FA8EAE9F0C3}"/>
            </c:ext>
          </c:extLst>
        </c:ser>
        <c:dLbls>
          <c:showCatName val="1"/>
          <c:showPercent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Sheet1!$B$6</c:f>
              <c:strCache>
                <c:ptCount val="1"/>
                <c:pt idx="0">
                  <c:v>2024/25 Target</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Sheet1!$B$7</c:f>
              <c:numCache>
                <c:formatCode>General</c:formatCode>
                <c:ptCount val="1"/>
                <c:pt idx="0">
                  <c:v>663</c:v>
                </c:pt>
              </c:numCache>
            </c:numRef>
          </c:val>
          <c:extLst xmlns:c16r2="http://schemas.microsoft.com/office/drawing/2015/06/chart">
            <c:ext xmlns:c16="http://schemas.microsoft.com/office/drawing/2014/chart" uri="{C3380CC4-5D6E-409C-BE32-E72D297353CC}">
              <c16:uniqueId val="{00000000-8A54-4AFB-BC5A-EA26AB17F0EF}"/>
            </c:ext>
          </c:extLst>
        </c:ser>
        <c:ser>
          <c:idx val="1"/>
          <c:order val="1"/>
          <c:tx>
            <c:strRef>
              <c:f>Sheet1!$C$6</c:f>
              <c:strCache>
                <c:ptCount val="1"/>
                <c:pt idx="0">
                  <c:v>Actual achievement: April 2020 - September 2022</c:v>
                </c:pt>
              </c:strCache>
            </c:strRef>
          </c:tx>
          <c:spPr>
            <a:solidFill>
              <a:schemeClr val="accent2"/>
            </a:solidFill>
            <a:ln>
              <a:noFill/>
            </a:ln>
            <a:effectLst/>
          </c:spP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Sheet1!$C$7</c:f>
              <c:numCache>
                <c:formatCode>General</c:formatCode>
                <c:ptCount val="1"/>
                <c:pt idx="0">
                  <c:v>1406</c:v>
                </c:pt>
              </c:numCache>
            </c:numRef>
          </c:val>
          <c:extLst xmlns:c16r2="http://schemas.microsoft.com/office/drawing/2015/06/chart">
            <c:ext xmlns:c16="http://schemas.microsoft.com/office/drawing/2014/chart" uri="{C3380CC4-5D6E-409C-BE32-E72D297353CC}">
              <c16:uniqueId val="{00000001-8A54-4AFB-BC5A-EA26AB17F0EF}"/>
            </c:ext>
          </c:extLst>
        </c:ser>
        <c:dLbls>
          <c:showVal val="1"/>
        </c:dLbls>
        <c:gapWidth val="75"/>
        <c:axId val="81297408"/>
        <c:axId val="81298944"/>
      </c:barChart>
      <c:catAx>
        <c:axId val="81297408"/>
        <c:scaling>
          <c:orientation val="minMax"/>
        </c:scaling>
        <c:delete val="1"/>
        <c:axPos val="b"/>
        <c:numFmt formatCode="General" sourceLinked="1"/>
        <c:majorTickMark val="none"/>
        <c:tickLblPos val="none"/>
        <c:crossAx val="81298944"/>
        <c:crosses val="autoZero"/>
        <c:auto val="1"/>
        <c:lblAlgn val="ctr"/>
        <c:lblOffset val="100"/>
      </c:catAx>
      <c:valAx>
        <c:axId val="81298944"/>
        <c:scaling>
          <c:orientation val="minMax"/>
        </c:scaling>
        <c:axPos val="l"/>
        <c:numFmt formatCode="#,##0" sourceLinked="0"/>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129740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Sheet1!$B$11</c:f>
              <c:strCache>
                <c:ptCount val="1"/>
                <c:pt idx="0">
                  <c:v>2024/25 Target</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Sheet1!$B$12</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0-1B1C-4559-A516-058BEE1C8FCD}"/>
            </c:ext>
          </c:extLst>
        </c:ser>
        <c:ser>
          <c:idx val="1"/>
          <c:order val="1"/>
          <c:tx>
            <c:strRef>
              <c:f>Sheet1!$C$11</c:f>
              <c:strCache>
                <c:ptCount val="1"/>
                <c:pt idx="0">
                  <c:v>Actual achievement: April 2020 - September 2022</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Sheet1!$C$12</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1-1B1C-4559-A516-058BEE1C8FCD}"/>
            </c:ext>
          </c:extLst>
        </c:ser>
        <c:dLbls>
          <c:showVal val="1"/>
        </c:dLbls>
        <c:gapWidth val="75"/>
        <c:axId val="81363328"/>
        <c:axId val="81364864"/>
      </c:barChart>
      <c:catAx>
        <c:axId val="81363328"/>
        <c:scaling>
          <c:orientation val="minMax"/>
        </c:scaling>
        <c:delete val="1"/>
        <c:axPos val="b"/>
        <c:numFmt formatCode="General" sourceLinked="1"/>
        <c:majorTickMark val="none"/>
        <c:tickLblPos val="none"/>
        <c:crossAx val="81364864"/>
        <c:crosses val="autoZero"/>
        <c:auto val="1"/>
        <c:lblAlgn val="ctr"/>
        <c:lblOffset val="100"/>
      </c:catAx>
      <c:valAx>
        <c:axId val="81364864"/>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136332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Sheet1!$B$17</c:f>
              <c:strCache>
                <c:ptCount val="1"/>
                <c:pt idx="0">
                  <c:v>2024/25 Target</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Sheet1!$B$18</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0-EF62-4C7B-85E0-8C19CB347527}"/>
            </c:ext>
          </c:extLst>
        </c:ser>
        <c:ser>
          <c:idx val="1"/>
          <c:order val="1"/>
          <c:tx>
            <c:strRef>
              <c:f>Sheet1!$C$17</c:f>
              <c:strCache>
                <c:ptCount val="1"/>
                <c:pt idx="0">
                  <c:v>Actual achievement: April 2020 - September 2022</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Sheet1!$C$18</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1-EF62-4C7B-85E0-8C19CB347527}"/>
            </c:ext>
          </c:extLst>
        </c:ser>
        <c:dLbls>
          <c:showVal val="1"/>
        </c:dLbls>
        <c:gapWidth val="75"/>
        <c:axId val="84690048"/>
        <c:axId val="84691584"/>
      </c:barChart>
      <c:catAx>
        <c:axId val="84690048"/>
        <c:scaling>
          <c:orientation val="minMax"/>
        </c:scaling>
        <c:delete val="1"/>
        <c:axPos val="b"/>
        <c:numFmt formatCode="General" sourceLinked="1"/>
        <c:majorTickMark val="none"/>
        <c:tickLblPos val="none"/>
        <c:crossAx val="84691584"/>
        <c:crosses val="autoZero"/>
        <c:auto val="1"/>
        <c:lblAlgn val="ctr"/>
        <c:lblOffset val="100"/>
      </c:catAx>
      <c:valAx>
        <c:axId val="84691584"/>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469004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Sheet1!$B$23</c:f>
              <c:strCache>
                <c:ptCount val="1"/>
                <c:pt idx="0">
                  <c:v>2024/25 Target</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Sheet1!$B$24</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0-BD00-4E61-AD64-29C6E59E4DAE}"/>
            </c:ext>
          </c:extLst>
        </c:ser>
        <c:ser>
          <c:idx val="1"/>
          <c:order val="1"/>
          <c:tx>
            <c:strRef>
              <c:f>Sheet1!$C$23</c:f>
              <c:strCache>
                <c:ptCount val="1"/>
                <c:pt idx="0">
                  <c:v>Actual achievement: April 2020 - September 2022</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Sheet1!$C$24</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1-BD00-4E61-AD64-29C6E59E4DAE}"/>
            </c:ext>
          </c:extLst>
        </c:ser>
        <c:dLbls>
          <c:showVal val="1"/>
        </c:dLbls>
        <c:gapWidth val="75"/>
        <c:axId val="85031168"/>
        <c:axId val="85041152"/>
      </c:barChart>
      <c:catAx>
        <c:axId val="85031168"/>
        <c:scaling>
          <c:orientation val="minMax"/>
        </c:scaling>
        <c:delete val="1"/>
        <c:axPos val="b"/>
        <c:numFmt formatCode="General" sourceLinked="1"/>
        <c:majorTickMark val="none"/>
        <c:tickLblPos val="none"/>
        <c:crossAx val="85041152"/>
        <c:crosses val="autoZero"/>
        <c:auto val="1"/>
        <c:lblAlgn val="ctr"/>
        <c:lblOffset val="100"/>
      </c:catAx>
      <c:valAx>
        <c:axId val="85041152"/>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503116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b="1"/>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Sheet1!$B$28</c:f>
              <c:strCache>
                <c:ptCount val="1"/>
                <c:pt idx="0">
                  <c:v>2024/25 Target</c:v>
                </c:pt>
              </c:strCache>
            </c:strRef>
          </c:tx>
          <c:spPr>
            <a:solidFill>
              <a:schemeClr val="accent6"/>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Sheet1!$B$29</c:f>
              <c:numCache>
                <c:formatCode>0%</c:formatCode>
                <c:ptCount val="1"/>
                <c:pt idx="0">
                  <c:v>0.70000000000000007</c:v>
                </c:pt>
              </c:numCache>
            </c:numRef>
          </c:val>
          <c:extLst xmlns:c16r2="http://schemas.microsoft.com/office/drawing/2015/06/chart">
            <c:ext xmlns:c16="http://schemas.microsoft.com/office/drawing/2014/chart" uri="{C3380CC4-5D6E-409C-BE32-E72D297353CC}">
              <c16:uniqueId val="{00000000-1DDF-49DB-993C-FF0104F40E98}"/>
            </c:ext>
          </c:extLst>
        </c:ser>
        <c:ser>
          <c:idx val="1"/>
          <c:order val="1"/>
          <c:tx>
            <c:strRef>
              <c:f>Sheet1!$C$28</c:f>
              <c:strCache>
                <c:ptCount val="1"/>
                <c:pt idx="0">
                  <c:v>Y1</c:v>
                </c:pt>
              </c:strCache>
            </c:strRef>
          </c:tx>
          <c:spPr>
            <a:solidFill>
              <a:schemeClr val="accent5"/>
            </a:solidFill>
            <a:ln>
              <a:noFill/>
            </a:ln>
            <a:effectLst/>
          </c:spPr>
          <c:dLbls>
            <c:dLbl>
              <c:idx val="0"/>
              <c:tx>
                <c:rich>
                  <a:bodyPr/>
                  <a:lstStyle/>
                  <a:p>
                    <a:fld id="{3B4481A7-0748-4F5B-B33F-F071FF084719}" type="VALUE">
                      <a:rPr lang="en-US" smtClean="0"/>
                      <a:pPr/>
                      <a:t>[VALUE]</a:t>
                    </a:fld>
                    <a:endParaRPr lang="en-US"/>
                  </a:p>
                  <a:p>
                    <a:r>
                      <a:rPr lang="en-US"/>
                      <a:t>(22/43)</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1DDF-49DB-993C-FF0104F40E9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Sheet1!$C$29</c:f>
              <c:numCache>
                <c:formatCode>0%</c:formatCode>
                <c:ptCount val="1"/>
                <c:pt idx="0">
                  <c:v>0.51</c:v>
                </c:pt>
              </c:numCache>
            </c:numRef>
          </c:val>
          <c:extLst xmlns:c16r2="http://schemas.microsoft.com/office/drawing/2015/06/chart">
            <c:ext xmlns:c16="http://schemas.microsoft.com/office/drawing/2014/chart" uri="{C3380CC4-5D6E-409C-BE32-E72D297353CC}">
              <c16:uniqueId val="{00000001-1DDF-49DB-993C-FF0104F40E98}"/>
            </c:ext>
          </c:extLst>
        </c:ser>
        <c:ser>
          <c:idx val="2"/>
          <c:order val="2"/>
          <c:tx>
            <c:strRef>
              <c:f>Sheet1!$D$28</c:f>
              <c:strCache>
                <c:ptCount val="1"/>
                <c:pt idx="0">
                  <c:v>Y2</c:v>
                </c:pt>
              </c:strCache>
            </c:strRef>
          </c:tx>
          <c:spPr>
            <a:solidFill>
              <a:schemeClr val="accent4"/>
            </a:solidFill>
            <a:ln>
              <a:noFill/>
            </a:ln>
            <a:effectLst/>
          </c:spPr>
          <c:dLbls>
            <c:dLbl>
              <c:idx val="0"/>
              <c:tx>
                <c:rich>
                  <a:bodyPr/>
                  <a:lstStyle/>
                  <a:p>
                    <a:fld id="{AE951AEC-9AA5-430F-B6DA-6779F59CEF20}" type="VALUE">
                      <a:rPr lang="en-US" smtClean="0"/>
                      <a:pPr/>
                      <a:t>[VALUE]</a:t>
                    </a:fld>
                    <a:endParaRPr lang="en-US"/>
                  </a:p>
                  <a:p>
                    <a:r>
                      <a:rPr lang="en-US"/>
                      <a:t>(18/45)</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1DDF-49DB-993C-FF0104F40E9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Sheet1!$D$29</c:f>
              <c:numCache>
                <c:formatCode>0%</c:formatCode>
                <c:ptCount val="1"/>
                <c:pt idx="0">
                  <c:v>0.4</c:v>
                </c:pt>
              </c:numCache>
            </c:numRef>
          </c:val>
          <c:extLst xmlns:c16r2="http://schemas.microsoft.com/office/drawing/2015/06/chart">
            <c:ext xmlns:c16="http://schemas.microsoft.com/office/drawing/2014/chart" uri="{C3380CC4-5D6E-409C-BE32-E72D297353CC}">
              <c16:uniqueId val="{00000002-1DDF-49DB-993C-FF0104F40E98}"/>
            </c:ext>
          </c:extLst>
        </c:ser>
        <c:ser>
          <c:idx val="3"/>
          <c:order val="3"/>
          <c:tx>
            <c:strRef>
              <c:f>Sheet1!$E$28</c:f>
              <c:strCache>
                <c:ptCount val="1"/>
                <c:pt idx="0">
                  <c:v>Y3 (YTD)</c:v>
                </c:pt>
              </c:strCache>
            </c:strRef>
          </c:tx>
          <c:spPr>
            <a:solidFill>
              <a:schemeClr val="accent6">
                <a:lumMod val="60000"/>
              </a:schemeClr>
            </a:solidFill>
            <a:ln>
              <a:noFill/>
            </a:ln>
            <a:effectLst/>
          </c:spPr>
          <c:dLbls>
            <c:dLbl>
              <c:idx val="0"/>
              <c:tx>
                <c:rich>
                  <a:bodyPr/>
                  <a:lstStyle/>
                  <a:p>
                    <a:fld id="{EC8B02D9-7076-4259-A15F-2DBD0963E3B0}" type="VALUE">
                      <a:rPr lang="en-US" smtClean="0"/>
                      <a:pPr/>
                      <a:t>[VALUE]</a:t>
                    </a:fld>
                    <a:endParaRPr lang="en-US"/>
                  </a:p>
                  <a:p>
                    <a:r>
                      <a:rPr lang="en-US"/>
                      <a:t>(17/48)</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1DDF-49DB-993C-FF0104F40E9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Sheet1!$E$29</c:f>
              <c:numCache>
                <c:formatCode>0%</c:formatCode>
                <c:ptCount val="1"/>
                <c:pt idx="0">
                  <c:v>0.35000000000000003</c:v>
                </c:pt>
              </c:numCache>
            </c:numRef>
          </c:val>
          <c:extLst xmlns:c16r2="http://schemas.microsoft.com/office/drawing/2015/06/chart">
            <c:ext xmlns:c16="http://schemas.microsoft.com/office/drawing/2014/chart" uri="{C3380CC4-5D6E-409C-BE32-E72D297353CC}">
              <c16:uniqueId val="{00000003-1DDF-49DB-993C-FF0104F40E98}"/>
            </c:ext>
          </c:extLst>
        </c:ser>
        <c:dLbls>
          <c:showVal val="1"/>
        </c:dLbls>
        <c:gapWidth val="75"/>
        <c:axId val="85154048"/>
        <c:axId val="85159936"/>
      </c:barChart>
      <c:catAx>
        <c:axId val="85154048"/>
        <c:scaling>
          <c:orientation val="minMax"/>
        </c:scaling>
        <c:delete val="1"/>
        <c:axPos val="b"/>
        <c:numFmt formatCode="General" sourceLinked="1"/>
        <c:majorTickMark val="none"/>
        <c:tickLblPos val="none"/>
        <c:crossAx val="85159936"/>
        <c:crosses val="autoZero"/>
        <c:auto val="1"/>
        <c:lblAlgn val="ctr"/>
        <c:lblOffset val="100"/>
      </c:catAx>
      <c:valAx>
        <c:axId val="85159936"/>
        <c:scaling>
          <c:orientation val="minMax"/>
        </c:scaling>
        <c:axPos val="l"/>
        <c:numFmt formatCode="0%" sourceLinked="1"/>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515404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Sheet1!$B$34</c:f>
              <c:strCache>
                <c:ptCount val="1"/>
                <c:pt idx="0">
                  <c:v>2024/25 Target</c:v>
                </c:pt>
              </c:strCache>
            </c:strRef>
          </c:tx>
          <c:spPr>
            <a:solidFill>
              <a:schemeClr val="accent1"/>
            </a:solidFill>
            <a:ln>
              <a:noFill/>
            </a:ln>
            <a:effectLst/>
          </c:spPr>
          <c:dLbls>
            <c:numFmt formatCode="_(&quot;R&quot;* #,##0_);_(&quot;R&quot;* \(#,##0\);_(&quot;R&quot;* &quot;-&quot;_);_(@_)"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Sheet1!$B$35</c:f>
              <c:numCache>
                <c:formatCode>_("R"* #,##0.00_);_("R"* \(#,##0.00\);_("R"* "-"??_);_(@_)</c:formatCode>
                <c:ptCount val="1"/>
                <c:pt idx="0">
                  <c:v>80000000</c:v>
                </c:pt>
              </c:numCache>
            </c:numRef>
          </c:val>
          <c:extLst xmlns:c16r2="http://schemas.microsoft.com/office/drawing/2015/06/chart">
            <c:ext xmlns:c16="http://schemas.microsoft.com/office/drawing/2014/chart" uri="{C3380CC4-5D6E-409C-BE32-E72D297353CC}">
              <c16:uniqueId val="{00000000-4DF0-43FF-B56E-1ECBCA38295E}"/>
            </c:ext>
          </c:extLst>
        </c:ser>
        <c:ser>
          <c:idx val="1"/>
          <c:order val="1"/>
          <c:tx>
            <c:strRef>
              <c:f>Sheet1!$C$34</c:f>
              <c:strCache>
                <c:ptCount val="1"/>
                <c:pt idx="0">
                  <c:v>Actual achievement: April 2020 - September 2022</c:v>
                </c:pt>
              </c:strCache>
            </c:strRef>
          </c:tx>
          <c:spPr>
            <a:solidFill>
              <a:schemeClr val="accent2"/>
            </a:solidFill>
            <a:ln>
              <a:noFill/>
            </a:ln>
            <a:effectLst/>
          </c:spPr>
          <c:dLbls>
            <c:numFmt formatCode="_(&quot;R&quot;* #,##0_);_(&quot;R&quot;* \(#,##0\);_(&quot;R&quot;* &quot;-&quot;_);_(@_)"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Sheet1!$C$35</c:f>
              <c:numCache>
                <c:formatCode>_("R"* #,##0.00_);_("R"* \(#,##0.00\);_("R"* "-"??_);_(@_)</c:formatCode>
                <c:ptCount val="1"/>
                <c:pt idx="0">
                  <c:v>145319000</c:v>
                </c:pt>
              </c:numCache>
            </c:numRef>
          </c:val>
          <c:extLst xmlns:c16r2="http://schemas.microsoft.com/office/drawing/2015/06/chart">
            <c:ext xmlns:c16="http://schemas.microsoft.com/office/drawing/2014/chart" uri="{C3380CC4-5D6E-409C-BE32-E72D297353CC}">
              <c16:uniqueId val="{00000001-4DF0-43FF-B56E-1ECBCA38295E}"/>
            </c:ext>
          </c:extLst>
        </c:ser>
        <c:dLbls>
          <c:showVal val="1"/>
        </c:dLbls>
        <c:gapWidth val="75"/>
        <c:axId val="85229568"/>
        <c:axId val="85231104"/>
      </c:barChart>
      <c:catAx>
        <c:axId val="85229568"/>
        <c:scaling>
          <c:orientation val="minMax"/>
        </c:scaling>
        <c:delete val="1"/>
        <c:axPos val="b"/>
        <c:numFmt formatCode="General" sourceLinked="1"/>
        <c:majorTickMark val="none"/>
        <c:tickLblPos val="none"/>
        <c:crossAx val="85231104"/>
        <c:crosses val="autoZero"/>
        <c:auto val="1"/>
        <c:lblAlgn val="ctr"/>
        <c:lblOffset val="100"/>
      </c:catAx>
      <c:valAx>
        <c:axId val="85231104"/>
        <c:scaling>
          <c:orientation val="minMax"/>
        </c:scaling>
        <c:axPos val="l"/>
        <c:numFmt formatCode="_(&quot;R&quot;* #,##0_);_(&quot;R&quot;* \(#,##0\);_(&quot;R&quot;* &quot;-&quot;_);_(@_)" sourceLinked="0"/>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5229568"/>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lgn="ctr">
              <a:defRPr sz="1400" b="1" i="0" u="none" strike="noStrike" kern="1200" spc="0" baseline="0">
                <a:solidFill>
                  <a:schemeClr val="tx1">
                    <a:lumMod val="65000"/>
                    <a:lumOff val="35000"/>
                  </a:schemeClr>
                </a:solidFill>
                <a:latin typeface="+mn-lt"/>
                <a:ea typeface="+mn-ea"/>
                <a:cs typeface="+mn-cs"/>
              </a:defRPr>
            </a:pPr>
            <a:r>
              <a:rPr lang="en-ZA" sz="1800" b="1" dirty="0">
                <a:solidFill>
                  <a:schemeClr val="tx1"/>
                </a:solidFill>
                <a:latin typeface="+mn-lt"/>
              </a:rPr>
              <a:t>DSI/HSRC Intern</a:t>
            </a:r>
            <a:r>
              <a:rPr lang="en-ZA" sz="1800" b="1" baseline="0" dirty="0">
                <a:solidFill>
                  <a:schemeClr val="tx1"/>
                </a:solidFill>
                <a:latin typeface="+mn-lt"/>
              </a:rPr>
              <a:t> three-year targets and placement as at September 2022</a:t>
            </a:r>
            <a:endParaRPr lang="en-ZA" sz="1800" b="1" dirty="0">
              <a:solidFill>
                <a:schemeClr val="tx1"/>
              </a:solidFill>
              <a:latin typeface="+mn-lt"/>
            </a:endParaRPr>
          </a:p>
        </c:rich>
      </c:tx>
      <c:spPr>
        <a:noFill/>
        <a:ln>
          <a:noFill/>
        </a:ln>
        <a:effectLst/>
      </c:spPr>
    </c:title>
    <c:plotArea>
      <c:layout/>
      <c:barChart>
        <c:barDir val="col"/>
        <c:grouping val="clustered"/>
        <c:ser>
          <c:idx val="0"/>
          <c:order val="0"/>
          <c:tx>
            <c:strRef>
              <c:f>Sheet1!$A$3</c:f>
              <c:strCache>
                <c:ptCount val="1"/>
                <c:pt idx="0">
                  <c:v>Target</c:v>
                </c:pt>
              </c:strCache>
            </c:strRef>
          </c:tx>
          <c:spPr>
            <a:solidFill>
              <a:schemeClr val="accent6"/>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Male</c:v>
                </c:pt>
                <c:pt idx="1">
                  <c:v>Female</c:v>
                </c:pt>
                <c:pt idx="2">
                  <c:v>Black Africans</c:v>
                </c:pt>
                <c:pt idx="3">
                  <c:v>Whites</c:v>
                </c:pt>
                <c:pt idx="4">
                  <c:v>People with disabilities</c:v>
                </c:pt>
              </c:strCache>
            </c:strRef>
          </c:cat>
          <c:val>
            <c:numRef>
              <c:f>Sheet1!$B$3:$F$3</c:f>
              <c:numCache>
                <c:formatCode>0%</c:formatCode>
                <c:ptCount val="5"/>
                <c:pt idx="0">
                  <c:v>0.45</c:v>
                </c:pt>
                <c:pt idx="1">
                  <c:v>0.55000000000000004</c:v>
                </c:pt>
                <c:pt idx="2">
                  <c:v>0.9</c:v>
                </c:pt>
                <c:pt idx="3">
                  <c:v>0.1</c:v>
                </c:pt>
                <c:pt idx="4">
                  <c:v>2.0000000000000004E-2</c:v>
                </c:pt>
              </c:numCache>
            </c:numRef>
          </c:val>
          <c:extLst xmlns:c16r2="http://schemas.microsoft.com/office/drawing/2015/06/chart">
            <c:ext xmlns:c16="http://schemas.microsoft.com/office/drawing/2014/chart" uri="{C3380CC4-5D6E-409C-BE32-E72D297353CC}">
              <c16:uniqueId val="{00000000-4BB7-43C2-B3F3-9F89400A1B40}"/>
            </c:ext>
          </c:extLst>
        </c:ser>
        <c:ser>
          <c:idx val="1"/>
          <c:order val="1"/>
          <c:tx>
            <c:strRef>
              <c:f>Sheet1!$A$4</c:f>
              <c:strCache>
                <c:ptCount val="1"/>
                <c:pt idx="0">
                  <c:v>Placed</c:v>
                </c:pt>
              </c:strCache>
            </c:strRef>
          </c:tx>
          <c:spPr>
            <a:solidFill>
              <a:schemeClr val="accent5"/>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Male</c:v>
                </c:pt>
                <c:pt idx="1">
                  <c:v>Female</c:v>
                </c:pt>
                <c:pt idx="2">
                  <c:v>Black Africans</c:v>
                </c:pt>
                <c:pt idx="3">
                  <c:v>Whites</c:v>
                </c:pt>
                <c:pt idx="4">
                  <c:v>People with disabilities</c:v>
                </c:pt>
              </c:strCache>
            </c:strRef>
          </c:cat>
          <c:val>
            <c:numRef>
              <c:f>Sheet1!$B$4:$F$4</c:f>
              <c:numCache>
                <c:formatCode>0%</c:formatCode>
                <c:ptCount val="5"/>
                <c:pt idx="0">
                  <c:v>0.31000000000000005</c:v>
                </c:pt>
                <c:pt idx="1">
                  <c:v>0.69000000000000006</c:v>
                </c:pt>
                <c:pt idx="2">
                  <c:v>0.98</c:v>
                </c:pt>
                <c:pt idx="3">
                  <c:v>2.0000000000000004E-2</c:v>
                </c:pt>
                <c:pt idx="4">
                  <c:v>0</c:v>
                </c:pt>
              </c:numCache>
            </c:numRef>
          </c:val>
          <c:extLst xmlns:c16r2="http://schemas.microsoft.com/office/drawing/2015/06/chart">
            <c:ext xmlns:c16="http://schemas.microsoft.com/office/drawing/2014/chart" uri="{C3380CC4-5D6E-409C-BE32-E72D297353CC}">
              <c16:uniqueId val="{00000001-4BB7-43C2-B3F3-9F89400A1B40}"/>
            </c:ext>
          </c:extLst>
        </c:ser>
        <c:dLbls>
          <c:showVal val="1"/>
        </c:dLbls>
        <c:overlap val="-25"/>
        <c:axId val="119974528"/>
        <c:axId val="119976320"/>
      </c:barChart>
      <c:catAx>
        <c:axId val="1199745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19976320"/>
        <c:crosses val="autoZero"/>
        <c:auto val="1"/>
        <c:lblAlgn val="ctr"/>
        <c:lblOffset val="100"/>
      </c:catAx>
      <c:valAx>
        <c:axId val="119976320"/>
        <c:scaling>
          <c:orientation val="minMax"/>
        </c:scaling>
        <c:delete val="1"/>
        <c:axPos val="l"/>
        <c:numFmt formatCode="0%" sourceLinked="1"/>
        <c:majorTickMark val="none"/>
        <c:tickLblPos val="none"/>
        <c:crossAx val="119974528"/>
        <c:crosses val="autoZero"/>
        <c:crossBetween val="between"/>
      </c:valAx>
      <c:spPr>
        <a:noFill/>
        <a:ln>
          <a:noFill/>
        </a:ln>
        <a:effectLst/>
      </c:spPr>
    </c:plotArea>
    <c:legend>
      <c:legendPos val="t"/>
      <c:layout>
        <c:manualLayout>
          <c:xMode val="edge"/>
          <c:yMode val="edge"/>
          <c:x val="0.38090419947506565"/>
          <c:y val="0.1629107160783935"/>
          <c:w val="0.26596937882764665"/>
          <c:h val="4.4763007222711801E-2"/>
        </c:manualLayout>
      </c:layout>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bar"/>
        <c:grouping val="clustered"/>
        <c:ser>
          <c:idx val="0"/>
          <c:order val="0"/>
          <c:tx>
            <c:strRef>
              <c:f>Sheet2!$A$2</c:f>
              <c:strCache>
                <c:ptCount val="1"/>
                <c:pt idx="0">
                  <c:v>Target</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Sheet2!$B$1:$G$1</c:f>
              <c:strCache>
                <c:ptCount val="5"/>
                <c:pt idx="0">
                  <c:v>Male</c:v>
                </c:pt>
                <c:pt idx="1">
                  <c:v>Female</c:v>
                </c:pt>
                <c:pt idx="2">
                  <c:v>Black Africans</c:v>
                </c:pt>
                <c:pt idx="3">
                  <c:v>Whites</c:v>
                </c:pt>
                <c:pt idx="4">
                  <c:v>People with disabilites</c:v>
                </c:pt>
              </c:strCache>
            </c:strRef>
          </c:cat>
          <c:val>
            <c:numRef>
              <c:f>Sheet2!$B$2:$G$2</c:f>
              <c:numCache>
                <c:formatCode>General</c:formatCode>
                <c:ptCount val="6"/>
                <c:pt idx="0">
                  <c:v>188</c:v>
                </c:pt>
                <c:pt idx="1">
                  <c:v>230</c:v>
                </c:pt>
                <c:pt idx="2">
                  <c:v>355</c:v>
                </c:pt>
                <c:pt idx="3">
                  <c:v>63</c:v>
                </c:pt>
                <c:pt idx="4">
                  <c:v>8</c:v>
                </c:pt>
              </c:numCache>
            </c:numRef>
          </c:val>
          <c:extLst xmlns:c16r2="http://schemas.microsoft.com/office/drawing/2015/06/chart">
            <c:ext xmlns:c16="http://schemas.microsoft.com/office/drawing/2014/chart" uri="{C3380CC4-5D6E-409C-BE32-E72D297353CC}">
              <c16:uniqueId val="{00000000-BB54-4074-A9D8-E565FC5ACE86}"/>
            </c:ext>
          </c:extLst>
        </c:ser>
        <c:ser>
          <c:idx val="1"/>
          <c:order val="1"/>
          <c:tx>
            <c:strRef>
              <c:f>Sheet2!$A$3</c:f>
              <c:strCache>
                <c:ptCount val="1"/>
                <c:pt idx="0">
                  <c:v>Placed</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Sheet2!$B$1:$G$1</c:f>
              <c:strCache>
                <c:ptCount val="5"/>
                <c:pt idx="0">
                  <c:v>Male</c:v>
                </c:pt>
                <c:pt idx="1">
                  <c:v>Female</c:v>
                </c:pt>
                <c:pt idx="2">
                  <c:v>Black Africans</c:v>
                </c:pt>
                <c:pt idx="3">
                  <c:v>Whites</c:v>
                </c:pt>
                <c:pt idx="4">
                  <c:v>People with disabilites</c:v>
                </c:pt>
              </c:strCache>
            </c:strRef>
          </c:cat>
          <c:val>
            <c:numRef>
              <c:f>Sheet2!$B$3:$G$3</c:f>
              <c:numCache>
                <c:formatCode>General</c:formatCode>
                <c:ptCount val="6"/>
                <c:pt idx="0">
                  <c:v>140</c:v>
                </c:pt>
                <c:pt idx="1">
                  <c:v>297</c:v>
                </c:pt>
                <c:pt idx="2">
                  <c:v>429</c:v>
                </c:pt>
                <c:pt idx="3">
                  <c:v>8</c:v>
                </c:pt>
                <c:pt idx="4">
                  <c:v>0</c:v>
                </c:pt>
              </c:numCache>
            </c:numRef>
          </c:val>
          <c:extLst xmlns:c16r2="http://schemas.microsoft.com/office/drawing/2015/06/chart">
            <c:ext xmlns:c16="http://schemas.microsoft.com/office/drawing/2014/chart" uri="{C3380CC4-5D6E-409C-BE32-E72D297353CC}">
              <c16:uniqueId val="{00000001-BB54-4074-A9D8-E565FC5ACE86}"/>
            </c:ext>
          </c:extLst>
        </c:ser>
        <c:dLbls>
          <c:showVal val="1"/>
        </c:dLbls>
        <c:gapWidth val="75"/>
        <c:axId val="81449728"/>
        <c:axId val="81451264"/>
      </c:barChart>
      <c:catAx>
        <c:axId val="8144972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81451264"/>
        <c:crosses val="autoZero"/>
        <c:auto val="1"/>
        <c:lblAlgn val="ctr"/>
        <c:lblOffset val="100"/>
      </c:catAx>
      <c:valAx>
        <c:axId val="8145126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81449728"/>
        <c:crosses val="autoZero"/>
        <c:crossBetween val="between"/>
      </c:valAx>
      <c:spPr>
        <a:noFill/>
        <a:ln>
          <a:noFill/>
        </a:ln>
        <a:effectLst/>
      </c:spPr>
    </c:plotArea>
    <c:legend>
      <c:legendPos val="b"/>
      <c:layout>
        <c:manualLayout>
          <c:xMode val="edge"/>
          <c:yMode val="edge"/>
          <c:x val="0.35702318460192478"/>
          <c:y val="0.93528382799417509"/>
          <c:w val="0.36280544619422578"/>
          <c:h val="4.7879976040458128E-2"/>
        </c:manualLayout>
      </c:layout>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88E25-A858-4F26-BFD5-DB0618E85ED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954263B-1026-40F0-9898-A5B9F6593304}">
      <dgm:prSet/>
      <dgm:spPr/>
      <dgm:t>
        <a:bodyPr/>
        <a:lstStyle/>
        <a:p>
          <a:pPr>
            <a:lnSpc>
              <a:spcPct val="100000"/>
            </a:lnSpc>
          </a:pPr>
          <a:r>
            <a:rPr lang="en-ZA" dirty="0"/>
            <a:t>Mandate</a:t>
          </a:r>
          <a:endParaRPr lang="en-US" dirty="0"/>
        </a:p>
      </dgm:t>
    </dgm:pt>
    <dgm:pt modelId="{54CE4746-54DC-4BEA-8C96-2E6A122AE492}" type="parTrans" cxnId="{F4C813A6-E6FC-45BC-8EF5-9EF5991009AC}">
      <dgm:prSet/>
      <dgm:spPr/>
      <dgm:t>
        <a:bodyPr/>
        <a:lstStyle/>
        <a:p>
          <a:endParaRPr lang="en-US"/>
        </a:p>
      </dgm:t>
    </dgm:pt>
    <dgm:pt modelId="{CFE61685-29AE-4619-9608-0F0E96423DA2}" type="sibTrans" cxnId="{F4C813A6-E6FC-45BC-8EF5-9EF5991009AC}">
      <dgm:prSet/>
      <dgm:spPr/>
      <dgm:t>
        <a:bodyPr/>
        <a:lstStyle/>
        <a:p>
          <a:endParaRPr lang="en-US"/>
        </a:p>
      </dgm:t>
    </dgm:pt>
    <dgm:pt modelId="{9A37701F-0095-483A-9351-425EC2BE5FC0}">
      <dgm:prSet/>
      <dgm:spPr/>
      <dgm:t>
        <a:bodyPr/>
        <a:lstStyle/>
        <a:p>
          <a:pPr>
            <a:lnSpc>
              <a:spcPct val="100000"/>
            </a:lnSpc>
          </a:pPr>
          <a:r>
            <a:rPr lang="en-ZA" dirty="0"/>
            <a:t>Planned performance 2023/2024</a:t>
          </a:r>
          <a:endParaRPr lang="en-US" dirty="0"/>
        </a:p>
      </dgm:t>
    </dgm:pt>
    <dgm:pt modelId="{09C04120-0E00-4E24-AE61-A7E085542D52}" type="parTrans" cxnId="{CAF7A012-7D9A-4FC4-9A0E-5F1C4444A5C4}">
      <dgm:prSet/>
      <dgm:spPr/>
      <dgm:t>
        <a:bodyPr/>
        <a:lstStyle/>
        <a:p>
          <a:endParaRPr lang="en-US"/>
        </a:p>
      </dgm:t>
    </dgm:pt>
    <dgm:pt modelId="{CE92FB59-BB16-46CB-9BB1-E4FDC1CDE2E7}" type="sibTrans" cxnId="{CAF7A012-7D9A-4FC4-9A0E-5F1C4444A5C4}">
      <dgm:prSet/>
      <dgm:spPr/>
      <dgm:t>
        <a:bodyPr/>
        <a:lstStyle/>
        <a:p>
          <a:endParaRPr lang="en-US"/>
        </a:p>
      </dgm:t>
    </dgm:pt>
    <dgm:pt modelId="{D894886A-E084-4ED7-A728-E8E9093EFFAB}">
      <dgm:prSet/>
      <dgm:spPr/>
      <dgm:t>
        <a:bodyPr/>
        <a:lstStyle/>
        <a:p>
          <a:pPr>
            <a:lnSpc>
              <a:spcPct val="100000"/>
            </a:lnSpc>
          </a:pPr>
          <a:r>
            <a:rPr lang="en-ZA"/>
            <a:t>Programme resource considerations</a:t>
          </a:r>
          <a:endParaRPr lang="en-US"/>
        </a:p>
      </dgm:t>
    </dgm:pt>
    <dgm:pt modelId="{8FF92484-576E-4BD6-9E4D-EEE3D8FAFAB8}" type="parTrans" cxnId="{0FD78BE2-7692-4C3B-8BA7-8F685C1FC9B2}">
      <dgm:prSet/>
      <dgm:spPr/>
      <dgm:t>
        <a:bodyPr/>
        <a:lstStyle/>
        <a:p>
          <a:endParaRPr lang="en-US"/>
        </a:p>
      </dgm:t>
    </dgm:pt>
    <dgm:pt modelId="{AA963FF6-4C03-4358-8B79-EF27E888C46B}" type="sibTrans" cxnId="{0FD78BE2-7692-4C3B-8BA7-8F685C1FC9B2}">
      <dgm:prSet/>
      <dgm:spPr/>
      <dgm:t>
        <a:bodyPr/>
        <a:lstStyle/>
        <a:p>
          <a:endParaRPr lang="en-US"/>
        </a:p>
      </dgm:t>
    </dgm:pt>
    <dgm:pt modelId="{87A7740E-55BD-43B1-A352-660C45453F9C}">
      <dgm:prSet/>
      <dgm:spPr/>
      <dgm:t>
        <a:bodyPr/>
        <a:lstStyle/>
        <a:p>
          <a:pPr>
            <a:lnSpc>
              <a:spcPct val="100000"/>
            </a:lnSpc>
          </a:pPr>
          <a:r>
            <a:rPr lang="en-ZA"/>
            <a:t>Risks</a:t>
          </a:r>
          <a:endParaRPr lang="en-US"/>
        </a:p>
      </dgm:t>
    </dgm:pt>
    <dgm:pt modelId="{820BB900-2D87-4EF9-8670-82E15F326AFC}" type="parTrans" cxnId="{B849D388-5781-4010-9AC1-E300675EBB39}">
      <dgm:prSet/>
      <dgm:spPr/>
      <dgm:t>
        <a:bodyPr/>
        <a:lstStyle/>
        <a:p>
          <a:endParaRPr lang="en-US"/>
        </a:p>
      </dgm:t>
    </dgm:pt>
    <dgm:pt modelId="{A61DED30-7195-45E9-B5D0-8CAF22DB12E4}" type="sibTrans" cxnId="{B849D388-5781-4010-9AC1-E300675EBB39}">
      <dgm:prSet/>
      <dgm:spPr/>
      <dgm:t>
        <a:bodyPr/>
        <a:lstStyle/>
        <a:p>
          <a:endParaRPr lang="en-US"/>
        </a:p>
      </dgm:t>
    </dgm:pt>
    <dgm:pt modelId="{F75D0D70-C5A8-43AF-9AA4-1779404493B9}">
      <dgm:prSet/>
      <dgm:spPr/>
      <dgm:t>
        <a:bodyPr/>
        <a:lstStyle/>
        <a:p>
          <a:pPr>
            <a:lnSpc>
              <a:spcPct val="100000"/>
            </a:lnSpc>
          </a:pPr>
          <a:r>
            <a:rPr lang="en-ZA" dirty="0"/>
            <a:t>Strategic Plan 2020-2025 Mid-Term Review</a:t>
          </a:r>
          <a:endParaRPr lang="en-US" dirty="0"/>
        </a:p>
      </dgm:t>
    </dgm:pt>
    <dgm:pt modelId="{D54DFD0B-328E-4208-8CB2-C7AE7BF0E728}" type="sibTrans" cxnId="{BB1502C2-1281-453D-A157-DBC139884A2A}">
      <dgm:prSet/>
      <dgm:spPr/>
      <dgm:t>
        <a:bodyPr/>
        <a:lstStyle/>
        <a:p>
          <a:endParaRPr lang="en-US"/>
        </a:p>
      </dgm:t>
    </dgm:pt>
    <dgm:pt modelId="{2119393C-75FA-4F36-B40D-94BAE6EB8AF7}" type="parTrans" cxnId="{BB1502C2-1281-453D-A157-DBC139884A2A}">
      <dgm:prSet/>
      <dgm:spPr/>
      <dgm:t>
        <a:bodyPr/>
        <a:lstStyle/>
        <a:p>
          <a:endParaRPr lang="en-US"/>
        </a:p>
      </dgm:t>
    </dgm:pt>
    <dgm:pt modelId="{48E568D6-3043-4BF4-91AA-F7BCF784FFF2}" type="pres">
      <dgm:prSet presAssocID="{C5088E25-A858-4F26-BFD5-DB0618E85EDA}" presName="root" presStyleCnt="0">
        <dgm:presLayoutVars>
          <dgm:dir/>
          <dgm:resizeHandles val="exact"/>
        </dgm:presLayoutVars>
      </dgm:prSet>
      <dgm:spPr/>
      <dgm:t>
        <a:bodyPr/>
        <a:lstStyle/>
        <a:p>
          <a:endParaRPr lang="en-ZA"/>
        </a:p>
      </dgm:t>
    </dgm:pt>
    <dgm:pt modelId="{D7B64B43-7AEF-4EBF-A246-5F7387D974CF}" type="pres">
      <dgm:prSet presAssocID="{C954263B-1026-40F0-9898-A5B9F6593304}" presName="compNode" presStyleCnt="0"/>
      <dgm:spPr/>
    </dgm:pt>
    <dgm:pt modelId="{CB989114-3634-48E7-A19F-6BFCC7B2F74C}" type="pres">
      <dgm:prSet presAssocID="{C954263B-1026-40F0-9898-A5B9F6593304}" presName="bgRect" presStyleLbl="bgShp" presStyleIdx="0" presStyleCnt="5"/>
      <dgm:spPr/>
    </dgm:pt>
    <dgm:pt modelId="{A4710616-A0C5-4DED-8FC9-0F1A1B4841D8}" type="pres">
      <dgm:prSet presAssocID="{C954263B-1026-40F0-9898-A5B9F659330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xmlns="" id="0" name="" descr="Playbook"/>
        </a:ext>
      </dgm:extLst>
    </dgm:pt>
    <dgm:pt modelId="{7033540B-882A-4799-A447-B9C436148978}" type="pres">
      <dgm:prSet presAssocID="{C954263B-1026-40F0-9898-A5B9F6593304}" presName="spaceRect" presStyleCnt="0"/>
      <dgm:spPr/>
    </dgm:pt>
    <dgm:pt modelId="{78B03509-BB11-4FF5-970F-84D904AB621C}" type="pres">
      <dgm:prSet presAssocID="{C954263B-1026-40F0-9898-A5B9F6593304}" presName="parTx" presStyleLbl="revTx" presStyleIdx="0" presStyleCnt="5">
        <dgm:presLayoutVars>
          <dgm:chMax val="0"/>
          <dgm:chPref val="0"/>
        </dgm:presLayoutVars>
      </dgm:prSet>
      <dgm:spPr/>
      <dgm:t>
        <a:bodyPr/>
        <a:lstStyle/>
        <a:p>
          <a:endParaRPr lang="en-ZA"/>
        </a:p>
      </dgm:t>
    </dgm:pt>
    <dgm:pt modelId="{8F90CF2A-9497-48E6-9811-000C0A3788D0}" type="pres">
      <dgm:prSet presAssocID="{CFE61685-29AE-4619-9608-0F0E96423DA2}" presName="sibTrans" presStyleCnt="0"/>
      <dgm:spPr/>
    </dgm:pt>
    <dgm:pt modelId="{890E9BB0-6482-4067-8A68-37990B3A744E}" type="pres">
      <dgm:prSet presAssocID="{F75D0D70-C5A8-43AF-9AA4-1779404493B9}" presName="compNode" presStyleCnt="0"/>
      <dgm:spPr/>
    </dgm:pt>
    <dgm:pt modelId="{EE09BE38-B01E-4DB3-8B1B-E7E0338CA7A2}" type="pres">
      <dgm:prSet presAssocID="{F75D0D70-C5A8-43AF-9AA4-1779404493B9}" presName="bgRect" presStyleLbl="bgShp" presStyleIdx="1" presStyleCnt="5"/>
      <dgm:spPr/>
    </dgm:pt>
    <dgm:pt modelId="{2DAB1A91-1FC8-43CC-BFB1-6A75FAA7289A}" type="pres">
      <dgm:prSet presAssocID="{F75D0D70-C5A8-43AF-9AA4-1779404493B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xmlns="" id="0" name="" descr="Checkmark"/>
        </a:ext>
      </dgm:extLst>
    </dgm:pt>
    <dgm:pt modelId="{20DCC456-44D2-44D8-A4DC-BF4318AA1F7E}" type="pres">
      <dgm:prSet presAssocID="{F75D0D70-C5A8-43AF-9AA4-1779404493B9}" presName="spaceRect" presStyleCnt="0"/>
      <dgm:spPr/>
    </dgm:pt>
    <dgm:pt modelId="{CD2C13FE-3699-43E5-83A2-B1372D8A92D1}" type="pres">
      <dgm:prSet presAssocID="{F75D0D70-C5A8-43AF-9AA4-1779404493B9}" presName="parTx" presStyleLbl="revTx" presStyleIdx="1" presStyleCnt="5">
        <dgm:presLayoutVars>
          <dgm:chMax val="0"/>
          <dgm:chPref val="0"/>
        </dgm:presLayoutVars>
      </dgm:prSet>
      <dgm:spPr/>
      <dgm:t>
        <a:bodyPr/>
        <a:lstStyle/>
        <a:p>
          <a:endParaRPr lang="en-ZA"/>
        </a:p>
      </dgm:t>
    </dgm:pt>
    <dgm:pt modelId="{DA942C05-339F-489C-9881-32377001CB8E}" type="pres">
      <dgm:prSet presAssocID="{D54DFD0B-328E-4208-8CB2-C7AE7BF0E728}" presName="sibTrans" presStyleCnt="0"/>
      <dgm:spPr/>
    </dgm:pt>
    <dgm:pt modelId="{5359612C-D5B2-4CB6-BBC2-61CE7AAD10A9}" type="pres">
      <dgm:prSet presAssocID="{9A37701F-0095-483A-9351-425EC2BE5FC0}" presName="compNode" presStyleCnt="0"/>
      <dgm:spPr/>
    </dgm:pt>
    <dgm:pt modelId="{DC248040-2429-4F1F-9CB0-E930F8462DCB}" type="pres">
      <dgm:prSet presAssocID="{9A37701F-0095-483A-9351-425EC2BE5FC0}" presName="bgRect" presStyleLbl="bgShp" presStyleIdx="2" presStyleCnt="5"/>
      <dgm:spPr/>
    </dgm:pt>
    <dgm:pt modelId="{23C7A1EC-4D8B-4C42-8694-36126276F767}" type="pres">
      <dgm:prSet presAssocID="{9A37701F-0095-483A-9351-425EC2BE5FC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xmlns="" id="0" name="" descr="Upward trend"/>
        </a:ext>
      </dgm:extLst>
    </dgm:pt>
    <dgm:pt modelId="{86DC07D0-E2DF-44F5-82D0-3424B287C07F}" type="pres">
      <dgm:prSet presAssocID="{9A37701F-0095-483A-9351-425EC2BE5FC0}" presName="spaceRect" presStyleCnt="0"/>
      <dgm:spPr/>
    </dgm:pt>
    <dgm:pt modelId="{3424B4D6-121A-4F27-B7AC-AC4B7B02AE4E}" type="pres">
      <dgm:prSet presAssocID="{9A37701F-0095-483A-9351-425EC2BE5FC0}" presName="parTx" presStyleLbl="revTx" presStyleIdx="2" presStyleCnt="5">
        <dgm:presLayoutVars>
          <dgm:chMax val="0"/>
          <dgm:chPref val="0"/>
        </dgm:presLayoutVars>
      </dgm:prSet>
      <dgm:spPr/>
      <dgm:t>
        <a:bodyPr/>
        <a:lstStyle/>
        <a:p>
          <a:endParaRPr lang="en-ZA"/>
        </a:p>
      </dgm:t>
    </dgm:pt>
    <dgm:pt modelId="{6DCEE966-674E-48F1-A4EE-F1CAEA7AF238}" type="pres">
      <dgm:prSet presAssocID="{CE92FB59-BB16-46CB-9BB1-E4FDC1CDE2E7}" presName="sibTrans" presStyleCnt="0"/>
      <dgm:spPr/>
    </dgm:pt>
    <dgm:pt modelId="{622EEB15-F88D-4B47-8BC0-3BDA95862E95}" type="pres">
      <dgm:prSet presAssocID="{D894886A-E084-4ED7-A728-E8E9093EFFAB}" presName="compNode" presStyleCnt="0"/>
      <dgm:spPr/>
    </dgm:pt>
    <dgm:pt modelId="{39AAB86C-F8DB-4A51-A070-8525EE1BDEA6}" type="pres">
      <dgm:prSet presAssocID="{D894886A-E084-4ED7-A728-E8E9093EFFAB}" presName="bgRect" presStyleLbl="bgShp" presStyleIdx="3" presStyleCnt="5"/>
      <dgm:spPr/>
    </dgm:pt>
    <dgm:pt modelId="{97B53B43-2640-47EA-825F-A39EFF3CD499}" type="pres">
      <dgm:prSet presAssocID="{D894886A-E084-4ED7-A728-E8E9093EFFA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xmlns="" id="0" name="" descr="Users"/>
        </a:ext>
      </dgm:extLst>
    </dgm:pt>
    <dgm:pt modelId="{5FD60C06-5A57-4F18-B414-DC43518D17BF}" type="pres">
      <dgm:prSet presAssocID="{D894886A-E084-4ED7-A728-E8E9093EFFAB}" presName="spaceRect" presStyleCnt="0"/>
      <dgm:spPr/>
    </dgm:pt>
    <dgm:pt modelId="{23CB5DBB-4DE4-4723-8430-E31A0603FAFB}" type="pres">
      <dgm:prSet presAssocID="{D894886A-E084-4ED7-A728-E8E9093EFFAB}" presName="parTx" presStyleLbl="revTx" presStyleIdx="3" presStyleCnt="5">
        <dgm:presLayoutVars>
          <dgm:chMax val="0"/>
          <dgm:chPref val="0"/>
        </dgm:presLayoutVars>
      </dgm:prSet>
      <dgm:spPr/>
      <dgm:t>
        <a:bodyPr/>
        <a:lstStyle/>
        <a:p>
          <a:endParaRPr lang="en-ZA"/>
        </a:p>
      </dgm:t>
    </dgm:pt>
    <dgm:pt modelId="{4EA2BC77-AE68-48C2-995B-4B5763FDFB73}" type="pres">
      <dgm:prSet presAssocID="{AA963FF6-4C03-4358-8B79-EF27E888C46B}" presName="sibTrans" presStyleCnt="0"/>
      <dgm:spPr/>
    </dgm:pt>
    <dgm:pt modelId="{DA75A5CA-107A-45C6-9B3D-E58C9B17331E}" type="pres">
      <dgm:prSet presAssocID="{87A7740E-55BD-43B1-A352-660C45453F9C}" presName="compNode" presStyleCnt="0"/>
      <dgm:spPr/>
    </dgm:pt>
    <dgm:pt modelId="{AB8B54DA-FACA-4953-B278-B533CA249953}" type="pres">
      <dgm:prSet presAssocID="{87A7740E-55BD-43B1-A352-660C45453F9C}" presName="bgRect" presStyleLbl="bgShp" presStyleIdx="4" presStyleCnt="5"/>
      <dgm:spPr/>
    </dgm:pt>
    <dgm:pt modelId="{39B2DA2B-292F-4AAD-8C80-E4D8E45FE4B2}" type="pres">
      <dgm:prSet presAssocID="{87A7740E-55BD-43B1-A352-660C45453F9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dgm:spPr>
      <dgm:extLst>
        <a:ext uri="{E40237B7-FDA0-4F09-8148-C483321AD2D9}">
          <dgm14:cNvPr xmlns:dgm14="http://schemas.microsoft.com/office/drawing/2010/diagram" xmlns="" id="0" name="" descr="Warning"/>
        </a:ext>
      </dgm:extLst>
    </dgm:pt>
    <dgm:pt modelId="{1A72469E-C524-49B0-A87D-32A7918F1DFC}" type="pres">
      <dgm:prSet presAssocID="{87A7740E-55BD-43B1-A352-660C45453F9C}" presName="spaceRect" presStyleCnt="0"/>
      <dgm:spPr/>
    </dgm:pt>
    <dgm:pt modelId="{C92D4C9C-1605-450D-B8E6-86E36F3D0D1B}" type="pres">
      <dgm:prSet presAssocID="{87A7740E-55BD-43B1-A352-660C45453F9C}" presName="parTx" presStyleLbl="revTx" presStyleIdx="4" presStyleCnt="5">
        <dgm:presLayoutVars>
          <dgm:chMax val="0"/>
          <dgm:chPref val="0"/>
        </dgm:presLayoutVars>
      </dgm:prSet>
      <dgm:spPr/>
      <dgm:t>
        <a:bodyPr/>
        <a:lstStyle/>
        <a:p>
          <a:endParaRPr lang="en-ZA"/>
        </a:p>
      </dgm:t>
    </dgm:pt>
  </dgm:ptLst>
  <dgm:cxnLst>
    <dgm:cxn modelId="{985F56DC-908A-4708-9BDB-C99272BAB15E}" type="presOf" srcId="{D894886A-E084-4ED7-A728-E8E9093EFFAB}" destId="{23CB5DBB-4DE4-4723-8430-E31A0603FAFB}" srcOrd="0" destOrd="0" presId="urn:microsoft.com/office/officeart/2018/2/layout/IconVerticalSolidList"/>
    <dgm:cxn modelId="{8924280F-4DE4-4A9A-9067-0A0A01E17544}" type="presOf" srcId="{C5088E25-A858-4F26-BFD5-DB0618E85EDA}" destId="{48E568D6-3043-4BF4-91AA-F7BCF784FFF2}" srcOrd="0" destOrd="0" presId="urn:microsoft.com/office/officeart/2018/2/layout/IconVerticalSolidList"/>
    <dgm:cxn modelId="{BB1502C2-1281-453D-A157-DBC139884A2A}" srcId="{C5088E25-A858-4F26-BFD5-DB0618E85EDA}" destId="{F75D0D70-C5A8-43AF-9AA4-1779404493B9}" srcOrd="1" destOrd="0" parTransId="{2119393C-75FA-4F36-B40D-94BAE6EB8AF7}" sibTransId="{D54DFD0B-328E-4208-8CB2-C7AE7BF0E728}"/>
    <dgm:cxn modelId="{4B51ABDC-1565-42E3-9799-6F4EC94878CE}" type="presOf" srcId="{C954263B-1026-40F0-9898-A5B9F6593304}" destId="{78B03509-BB11-4FF5-970F-84D904AB621C}" srcOrd="0" destOrd="0" presId="urn:microsoft.com/office/officeart/2018/2/layout/IconVerticalSolidList"/>
    <dgm:cxn modelId="{13D0AE76-AC40-428B-A626-BF79FAC80692}" type="presOf" srcId="{87A7740E-55BD-43B1-A352-660C45453F9C}" destId="{C92D4C9C-1605-450D-B8E6-86E36F3D0D1B}" srcOrd="0" destOrd="0" presId="urn:microsoft.com/office/officeart/2018/2/layout/IconVerticalSolidList"/>
    <dgm:cxn modelId="{0FD78BE2-7692-4C3B-8BA7-8F685C1FC9B2}" srcId="{C5088E25-A858-4F26-BFD5-DB0618E85EDA}" destId="{D894886A-E084-4ED7-A728-E8E9093EFFAB}" srcOrd="3" destOrd="0" parTransId="{8FF92484-576E-4BD6-9E4D-EEE3D8FAFAB8}" sibTransId="{AA963FF6-4C03-4358-8B79-EF27E888C46B}"/>
    <dgm:cxn modelId="{CFB90BB6-1711-4AC6-B1D4-98233D3E9C9A}" type="presOf" srcId="{9A37701F-0095-483A-9351-425EC2BE5FC0}" destId="{3424B4D6-121A-4F27-B7AC-AC4B7B02AE4E}" srcOrd="0" destOrd="0" presId="urn:microsoft.com/office/officeart/2018/2/layout/IconVerticalSolidList"/>
    <dgm:cxn modelId="{B849D388-5781-4010-9AC1-E300675EBB39}" srcId="{C5088E25-A858-4F26-BFD5-DB0618E85EDA}" destId="{87A7740E-55BD-43B1-A352-660C45453F9C}" srcOrd="4" destOrd="0" parTransId="{820BB900-2D87-4EF9-8670-82E15F326AFC}" sibTransId="{A61DED30-7195-45E9-B5D0-8CAF22DB12E4}"/>
    <dgm:cxn modelId="{F4C813A6-E6FC-45BC-8EF5-9EF5991009AC}" srcId="{C5088E25-A858-4F26-BFD5-DB0618E85EDA}" destId="{C954263B-1026-40F0-9898-A5B9F6593304}" srcOrd="0" destOrd="0" parTransId="{54CE4746-54DC-4BEA-8C96-2E6A122AE492}" sibTransId="{CFE61685-29AE-4619-9608-0F0E96423DA2}"/>
    <dgm:cxn modelId="{CAF7A012-7D9A-4FC4-9A0E-5F1C4444A5C4}" srcId="{C5088E25-A858-4F26-BFD5-DB0618E85EDA}" destId="{9A37701F-0095-483A-9351-425EC2BE5FC0}" srcOrd="2" destOrd="0" parTransId="{09C04120-0E00-4E24-AE61-A7E085542D52}" sibTransId="{CE92FB59-BB16-46CB-9BB1-E4FDC1CDE2E7}"/>
    <dgm:cxn modelId="{8F05AD23-9E4B-472D-8536-F2D308BCF23E}" type="presOf" srcId="{F75D0D70-C5A8-43AF-9AA4-1779404493B9}" destId="{CD2C13FE-3699-43E5-83A2-B1372D8A92D1}" srcOrd="0" destOrd="0" presId="urn:microsoft.com/office/officeart/2018/2/layout/IconVerticalSolidList"/>
    <dgm:cxn modelId="{53C5FCDB-5286-4EA7-B097-A38130315260}" type="presParOf" srcId="{48E568D6-3043-4BF4-91AA-F7BCF784FFF2}" destId="{D7B64B43-7AEF-4EBF-A246-5F7387D974CF}" srcOrd="0" destOrd="0" presId="urn:microsoft.com/office/officeart/2018/2/layout/IconVerticalSolidList"/>
    <dgm:cxn modelId="{446DE7E4-476D-47C0-9509-55590B360937}" type="presParOf" srcId="{D7B64B43-7AEF-4EBF-A246-5F7387D974CF}" destId="{CB989114-3634-48E7-A19F-6BFCC7B2F74C}" srcOrd="0" destOrd="0" presId="urn:microsoft.com/office/officeart/2018/2/layout/IconVerticalSolidList"/>
    <dgm:cxn modelId="{9DF88E6A-11BC-493E-B371-26C827A335FA}" type="presParOf" srcId="{D7B64B43-7AEF-4EBF-A246-5F7387D974CF}" destId="{A4710616-A0C5-4DED-8FC9-0F1A1B4841D8}" srcOrd="1" destOrd="0" presId="urn:microsoft.com/office/officeart/2018/2/layout/IconVerticalSolidList"/>
    <dgm:cxn modelId="{16E85520-AC8B-47D9-A23C-C9A947B4604B}" type="presParOf" srcId="{D7B64B43-7AEF-4EBF-A246-5F7387D974CF}" destId="{7033540B-882A-4799-A447-B9C436148978}" srcOrd="2" destOrd="0" presId="urn:microsoft.com/office/officeart/2018/2/layout/IconVerticalSolidList"/>
    <dgm:cxn modelId="{6C19DD7F-4787-4DCC-BA5A-2B54E08AC6B1}" type="presParOf" srcId="{D7B64B43-7AEF-4EBF-A246-5F7387D974CF}" destId="{78B03509-BB11-4FF5-970F-84D904AB621C}" srcOrd="3" destOrd="0" presId="urn:microsoft.com/office/officeart/2018/2/layout/IconVerticalSolidList"/>
    <dgm:cxn modelId="{5B954FCA-DDAA-409A-8C3E-4373642B78E3}" type="presParOf" srcId="{48E568D6-3043-4BF4-91AA-F7BCF784FFF2}" destId="{8F90CF2A-9497-48E6-9811-000C0A3788D0}" srcOrd="1" destOrd="0" presId="urn:microsoft.com/office/officeart/2018/2/layout/IconVerticalSolidList"/>
    <dgm:cxn modelId="{5DABF435-F77B-4FF1-AD65-1A73065BDD0D}" type="presParOf" srcId="{48E568D6-3043-4BF4-91AA-F7BCF784FFF2}" destId="{890E9BB0-6482-4067-8A68-37990B3A744E}" srcOrd="2" destOrd="0" presId="urn:microsoft.com/office/officeart/2018/2/layout/IconVerticalSolidList"/>
    <dgm:cxn modelId="{485168D3-DEFB-49F7-AD2F-596BD216B71D}" type="presParOf" srcId="{890E9BB0-6482-4067-8A68-37990B3A744E}" destId="{EE09BE38-B01E-4DB3-8B1B-E7E0338CA7A2}" srcOrd="0" destOrd="0" presId="urn:microsoft.com/office/officeart/2018/2/layout/IconVerticalSolidList"/>
    <dgm:cxn modelId="{95246A40-5069-416A-AB7E-E306060F08F1}" type="presParOf" srcId="{890E9BB0-6482-4067-8A68-37990B3A744E}" destId="{2DAB1A91-1FC8-43CC-BFB1-6A75FAA7289A}" srcOrd="1" destOrd="0" presId="urn:microsoft.com/office/officeart/2018/2/layout/IconVerticalSolidList"/>
    <dgm:cxn modelId="{F9856AD7-3545-4B44-9017-0904CEE9F576}" type="presParOf" srcId="{890E9BB0-6482-4067-8A68-37990B3A744E}" destId="{20DCC456-44D2-44D8-A4DC-BF4318AA1F7E}" srcOrd="2" destOrd="0" presId="urn:microsoft.com/office/officeart/2018/2/layout/IconVerticalSolidList"/>
    <dgm:cxn modelId="{786F9B85-697C-484C-BE18-E85C2522A11D}" type="presParOf" srcId="{890E9BB0-6482-4067-8A68-37990B3A744E}" destId="{CD2C13FE-3699-43E5-83A2-B1372D8A92D1}" srcOrd="3" destOrd="0" presId="urn:microsoft.com/office/officeart/2018/2/layout/IconVerticalSolidList"/>
    <dgm:cxn modelId="{CB15FB17-534A-4FDF-8D86-5A5C380585E0}" type="presParOf" srcId="{48E568D6-3043-4BF4-91AA-F7BCF784FFF2}" destId="{DA942C05-339F-489C-9881-32377001CB8E}" srcOrd="3" destOrd="0" presId="urn:microsoft.com/office/officeart/2018/2/layout/IconVerticalSolidList"/>
    <dgm:cxn modelId="{9A23A240-E6DD-4355-9048-BA2E4BA7372C}" type="presParOf" srcId="{48E568D6-3043-4BF4-91AA-F7BCF784FFF2}" destId="{5359612C-D5B2-4CB6-BBC2-61CE7AAD10A9}" srcOrd="4" destOrd="0" presId="urn:microsoft.com/office/officeart/2018/2/layout/IconVerticalSolidList"/>
    <dgm:cxn modelId="{BBD25D58-0FA0-4FFD-8B6C-4788564CE0A2}" type="presParOf" srcId="{5359612C-D5B2-4CB6-BBC2-61CE7AAD10A9}" destId="{DC248040-2429-4F1F-9CB0-E930F8462DCB}" srcOrd="0" destOrd="0" presId="urn:microsoft.com/office/officeart/2018/2/layout/IconVerticalSolidList"/>
    <dgm:cxn modelId="{01ECBB44-F66D-4235-A593-D99555CF855D}" type="presParOf" srcId="{5359612C-D5B2-4CB6-BBC2-61CE7AAD10A9}" destId="{23C7A1EC-4D8B-4C42-8694-36126276F767}" srcOrd="1" destOrd="0" presId="urn:microsoft.com/office/officeart/2018/2/layout/IconVerticalSolidList"/>
    <dgm:cxn modelId="{1AED4723-F581-435B-945A-988B3EC3ED05}" type="presParOf" srcId="{5359612C-D5B2-4CB6-BBC2-61CE7AAD10A9}" destId="{86DC07D0-E2DF-44F5-82D0-3424B287C07F}" srcOrd="2" destOrd="0" presId="urn:microsoft.com/office/officeart/2018/2/layout/IconVerticalSolidList"/>
    <dgm:cxn modelId="{BF7B62CC-9FA1-4CFC-B1DC-3E6BA8CAD077}" type="presParOf" srcId="{5359612C-D5B2-4CB6-BBC2-61CE7AAD10A9}" destId="{3424B4D6-121A-4F27-B7AC-AC4B7B02AE4E}" srcOrd="3" destOrd="0" presId="urn:microsoft.com/office/officeart/2018/2/layout/IconVerticalSolidList"/>
    <dgm:cxn modelId="{E840CC5C-8DC2-44C1-A3CF-3EFBFAE8FDD6}" type="presParOf" srcId="{48E568D6-3043-4BF4-91AA-F7BCF784FFF2}" destId="{6DCEE966-674E-48F1-A4EE-F1CAEA7AF238}" srcOrd="5" destOrd="0" presId="urn:microsoft.com/office/officeart/2018/2/layout/IconVerticalSolidList"/>
    <dgm:cxn modelId="{F319933F-8DE3-4C95-8B2A-0640A21167AF}" type="presParOf" srcId="{48E568D6-3043-4BF4-91AA-F7BCF784FFF2}" destId="{622EEB15-F88D-4B47-8BC0-3BDA95862E95}" srcOrd="6" destOrd="0" presId="urn:microsoft.com/office/officeart/2018/2/layout/IconVerticalSolidList"/>
    <dgm:cxn modelId="{68F7D8A3-15D8-4B4E-A2B6-740351F08473}" type="presParOf" srcId="{622EEB15-F88D-4B47-8BC0-3BDA95862E95}" destId="{39AAB86C-F8DB-4A51-A070-8525EE1BDEA6}" srcOrd="0" destOrd="0" presId="urn:microsoft.com/office/officeart/2018/2/layout/IconVerticalSolidList"/>
    <dgm:cxn modelId="{59BD5F6D-F383-4269-9AF6-4B4284C64575}" type="presParOf" srcId="{622EEB15-F88D-4B47-8BC0-3BDA95862E95}" destId="{97B53B43-2640-47EA-825F-A39EFF3CD499}" srcOrd="1" destOrd="0" presId="urn:microsoft.com/office/officeart/2018/2/layout/IconVerticalSolidList"/>
    <dgm:cxn modelId="{32106DBD-0731-43CC-B962-85C8335CDC83}" type="presParOf" srcId="{622EEB15-F88D-4B47-8BC0-3BDA95862E95}" destId="{5FD60C06-5A57-4F18-B414-DC43518D17BF}" srcOrd="2" destOrd="0" presId="urn:microsoft.com/office/officeart/2018/2/layout/IconVerticalSolidList"/>
    <dgm:cxn modelId="{797450EC-CE73-4EA9-941C-26243228DAFA}" type="presParOf" srcId="{622EEB15-F88D-4B47-8BC0-3BDA95862E95}" destId="{23CB5DBB-4DE4-4723-8430-E31A0603FAFB}" srcOrd="3" destOrd="0" presId="urn:microsoft.com/office/officeart/2018/2/layout/IconVerticalSolidList"/>
    <dgm:cxn modelId="{3DB015D6-8930-4671-93F0-FF55218579F1}" type="presParOf" srcId="{48E568D6-3043-4BF4-91AA-F7BCF784FFF2}" destId="{4EA2BC77-AE68-48C2-995B-4B5763FDFB73}" srcOrd="7" destOrd="0" presId="urn:microsoft.com/office/officeart/2018/2/layout/IconVerticalSolidList"/>
    <dgm:cxn modelId="{1C97B02F-DD69-4F41-91EC-22953DA599F0}" type="presParOf" srcId="{48E568D6-3043-4BF4-91AA-F7BCF784FFF2}" destId="{DA75A5CA-107A-45C6-9B3D-E58C9B17331E}" srcOrd="8" destOrd="0" presId="urn:microsoft.com/office/officeart/2018/2/layout/IconVerticalSolidList"/>
    <dgm:cxn modelId="{F1D036E1-9570-47A5-A984-6E71B2CD7662}" type="presParOf" srcId="{DA75A5CA-107A-45C6-9B3D-E58C9B17331E}" destId="{AB8B54DA-FACA-4953-B278-B533CA249953}" srcOrd="0" destOrd="0" presId="urn:microsoft.com/office/officeart/2018/2/layout/IconVerticalSolidList"/>
    <dgm:cxn modelId="{2975E664-7CC4-4329-8957-F842817928FE}" type="presParOf" srcId="{DA75A5CA-107A-45C6-9B3D-E58C9B17331E}" destId="{39B2DA2B-292F-4AAD-8C80-E4D8E45FE4B2}" srcOrd="1" destOrd="0" presId="urn:microsoft.com/office/officeart/2018/2/layout/IconVerticalSolidList"/>
    <dgm:cxn modelId="{A93B99B1-9BAD-46C3-8377-F98D766ECDED}" type="presParOf" srcId="{DA75A5CA-107A-45C6-9B3D-E58C9B17331E}" destId="{1A72469E-C524-49B0-A87D-32A7918F1DFC}" srcOrd="2" destOrd="0" presId="urn:microsoft.com/office/officeart/2018/2/layout/IconVerticalSolidList"/>
    <dgm:cxn modelId="{21135163-CAE5-41B3-BF11-2C4C81CE9E50}" type="presParOf" srcId="{DA75A5CA-107A-45C6-9B3D-E58C9B17331E}" destId="{C92D4C9C-1605-450D-B8E6-86E36F3D0D1B}" srcOrd="3" destOrd="0" presId="urn:microsoft.com/office/officeart/2018/2/layout/IconVerticalSoli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989838-9CB9-43F2-8ED3-7EF97F7EA97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C29ECCD8-2153-4B4D-ABE8-459FAEAA02E3}">
      <dgm:prSet/>
      <dgm:spPr>
        <a:ln>
          <a:solidFill>
            <a:srgbClr val="134378"/>
          </a:solidFill>
        </a:ln>
      </dgm:spPr>
      <dgm:t>
        <a:bodyPr/>
        <a:lstStyle/>
        <a:p>
          <a:r>
            <a:rPr lang="en-US" dirty="0"/>
            <a:t>Through its realigned and engaged research agenda, the HSRC will contribute to government policy options and </a:t>
          </a:r>
          <a:r>
            <a:rPr lang="en-US" dirty="0" err="1"/>
            <a:t>programmes</a:t>
          </a:r>
          <a:r>
            <a:rPr lang="en-US" dirty="0"/>
            <a:t> on poverty alleviation. </a:t>
          </a:r>
        </a:p>
      </dgm:t>
    </dgm:pt>
    <dgm:pt modelId="{7B010F2F-767C-47B2-85E9-E3C0AC887CC4}" type="parTrans" cxnId="{D48B7A5F-18FD-4F46-A921-BB31AF9D6D96}">
      <dgm:prSet/>
      <dgm:spPr/>
      <dgm:t>
        <a:bodyPr/>
        <a:lstStyle/>
        <a:p>
          <a:endParaRPr lang="en-US"/>
        </a:p>
      </dgm:t>
    </dgm:pt>
    <dgm:pt modelId="{CA64C62E-54D5-4BF8-8D90-203479E896EF}" type="sibTrans" cxnId="{D48B7A5F-18FD-4F46-A921-BB31AF9D6D96}">
      <dgm:prSet/>
      <dgm:spPr/>
      <dgm:t>
        <a:bodyPr/>
        <a:lstStyle/>
        <a:p>
          <a:endParaRPr lang="en-US"/>
        </a:p>
      </dgm:t>
    </dgm:pt>
    <dgm:pt modelId="{C36AD39C-F27F-45CF-A3F0-C2ACE9755E09}">
      <dgm:prSet/>
      <dgm:spPr>
        <a:ln>
          <a:solidFill>
            <a:srgbClr val="134378"/>
          </a:solidFill>
        </a:ln>
      </dgm:spPr>
      <dgm:t>
        <a:bodyPr/>
        <a:lstStyle/>
        <a:p>
          <a:r>
            <a:rPr lang="en-US"/>
            <a:t>In collaboration with government and civil society role players, the HSRC will work with research peers and communities to develop and test research-based solutions to reduce the inequality gap.</a:t>
          </a:r>
        </a:p>
      </dgm:t>
    </dgm:pt>
    <dgm:pt modelId="{C2210B51-FBC2-4D81-9875-C3A3CD57294D}" type="parTrans" cxnId="{DA72C126-1386-4859-84C1-C5088087526D}">
      <dgm:prSet/>
      <dgm:spPr/>
      <dgm:t>
        <a:bodyPr/>
        <a:lstStyle/>
        <a:p>
          <a:endParaRPr lang="en-US"/>
        </a:p>
      </dgm:t>
    </dgm:pt>
    <dgm:pt modelId="{B9266622-E05F-4A73-8F6A-EADD10E08AB1}" type="sibTrans" cxnId="{DA72C126-1386-4859-84C1-C5088087526D}">
      <dgm:prSet/>
      <dgm:spPr/>
      <dgm:t>
        <a:bodyPr/>
        <a:lstStyle/>
        <a:p>
          <a:endParaRPr lang="en-US"/>
        </a:p>
      </dgm:t>
    </dgm:pt>
    <dgm:pt modelId="{B2526FC8-15C0-4FDB-BCCF-AE4538CE374C}">
      <dgm:prSet/>
      <dgm:spPr>
        <a:ln>
          <a:solidFill>
            <a:srgbClr val="134378"/>
          </a:solidFill>
        </a:ln>
      </dgm:spPr>
      <dgm:t>
        <a:bodyPr/>
        <a:lstStyle/>
        <a:p>
          <a:r>
            <a:rPr lang="en-US"/>
            <a:t>By strengthening its research focus on economic growth and human capabilities, the HSRC will use its work around the 4IR and engagement with young people to identify and develop research-based innovations around employment creation.</a:t>
          </a:r>
        </a:p>
      </dgm:t>
    </dgm:pt>
    <dgm:pt modelId="{75915663-2C77-474A-AC9D-955864287A11}" type="parTrans" cxnId="{4CF0050E-363C-4DAB-977E-F66B63544A01}">
      <dgm:prSet/>
      <dgm:spPr/>
      <dgm:t>
        <a:bodyPr/>
        <a:lstStyle/>
        <a:p>
          <a:endParaRPr lang="en-US"/>
        </a:p>
      </dgm:t>
    </dgm:pt>
    <dgm:pt modelId="{36D02DB3-06A9-41D6-AB43-15585C4686AA}" type="sibTrans" cxnId="{4CF0050E-363C-4DAB-977E-F66B63544A01}">
      <dgm:prSet/>
      <dgm:spPr/>
      <dgm:t>
        <a:bodyPr/>
        <a:lstStyle/>
        <a:p>
          <a:endParaRPr lang="en-US"/>
        </a:p>
      </dgm:t>
    </dgm:pt>
    <dgm:pt modelId="{FE35693D-D583-4FB6-A89E-9E44860B4206}" type="pres">
      <dgm:prSet presAssocID="{15989838-9CB9-43F2-8ED3-7EF97F7EA973}" presName="hierChild1" presStyleCnt="0">
        <dgm:presLayoutVars>
          <dgm:chPref val="1"/>
          <dgm:dir/>
          <dgm:animOne val="branch"/>
          <dgm:animLvl val="lvl"/>
          <dgm:resizeHandles/>
        </dgm:presLayoutVars>
      </dgm:prSet>
      <dgm:spPr/>
      <dgm:t>
        <a:bodyPr/>
        <a:lstStyle/>
        <a:p>
          <a:endParaRPr lang="en-ZA"/>
        </a:p>
      </dgm:t>
    </dgm:pt>
    <dgm:pt modelId="{B3ADB370-01C5-4109-ACB3-67992B74FDF6}" type="pres">
      <dgm:prSet presAssocID="{C29ECCD8-2153-4B4D-ABE8-459FAEAA02E3}" presName="hierRoot1" presStyleCnt="0"/>
      <dgm:spPr/>
    </dgm:pt>
    <dgm:pt modelId="{B50553E6-3D9D-4212-B24C-947A39F33AF9}" type="pres">
      <dgm:prSet presAssocID="{C29ECCD8-2153-4B4D-ABE8-459FAEAA02E3}" presName="composite" presStyleCnt="0"/>
      <dgm:spPr/>
    </dgm:pt>
    <dgm:pt modelId="{241527F5-A690-4F55-AB39-79EE1F2CCC4E}" type="pres">
      <dgm:prSet presAssocID="{C29ECCD8-2153-4B4D-ABE8-459FAEAA02E3}" presName="background" presStyleLbl="node0" presStyleIdx="0" presStyleCnt="3"/>
      <dgm:spPr>
        <a:solidFill>
          <a:srgbClr val="134378"/>
        </a:solidFill>
      </dgm:spPr>
    </dgm:pt>
    <dgm:pt modelId="{515BC230-E155-4122-ACDF-DD6217094941}" type="pres">
      <dgm:prSet presAssocID="{C29ECCD8-2153-4B4D-ABE8-459FAEAA02E3}" presName="text" presStyleLbl="fgAcc0" presStyleIdx="0" presStyleCnt="3">
        <dgm:presLayoutVars>
          <dgm:chPref val="3"/>
        </dgm:presLayoutVars>
      </dgm:prSet>
      <dgm:spPr/>
      <dgm:t>
        <a:bodyPr/>
        <a:lstStyle/>
        <a:p>
          <a:endParaRPr lang="en-ZA"/>
        </a:p>
      </dgm:t>
    </dgm:pt>
    <dgm:pt modelId="{A3502EAB-D616-4F67-A1BC-113890D79286}" type="pres">
      <dgm:prSet presAssocID="{C29ECCD8-2153-4B4D-ABE8-459FAEAA02E3}" presName="hierChild2" presStyleCnt="0"/>
      <dgm:spPr/>
    </dgm:pt>
    <dgm:pt modelId="{452CC037-E199-487B-BCB8-D8917C05BD8C}" type="pres">
      <dgm:prSet presAssocID="{C36AD39C-F27F-45CF-A3F0-C2ACE9755E09}" presName="hierRoot1" presStyleCnt="0"/>
      <dgm:spPr/>
    </dgm:pt>
    <dgm:pt modelId="{B20DC034-400F-4360-83ED-3E9037577ADF}" type="pres">
      <dgm:prSet presAssocID="{C36AD39C-F27F-45CF-A3F0-C2ACE9755E09}" presName="composite" presStyleCnt="0"/>
      <dgm:spPr/>
    </dgm:pt>
    <dgm:pt modelId="{5C77CB9F-AA18-4B09-B5D3-BD9BF0A3DCA6}" type="pres">
      <dgm:prSet presAssocID="{C36AD39C-F27F-45CF-A3F0-C2ACE9755E09}" presName="background" presStyleLbl="node0" presStyleIdx="1" presStyleCnt="3"/>
      <dgm:spPr>
        <a:solidFill>
          <a:srgbClr val="134378"/>
        </a:solidFill>
      </dgm:spPr>
    </dgm:pt>
    <dgm:pt modelId="{6C8C4215-8E3D-4E03-B338-D89503A0FEAF}" type="pres">
      <dgm:prSet presAssocID="{C36AD39C-F27F-45CF-A3F0-C2ACE9755E09}" presName="text" presStyleLbl="fgAcc0" presStyleIdx="1" presStyleCnt="3" custLinFactNeighborX="-2542" custLinFactNeighborY="-12881">
        <dgm:presLayoutVars>
          <dgm:chPref val="3"/>
        </dgm:presLayoutVars>
      </dgm:prSet>
      <dgm:spPr/>
      <dgm:t>
        <a:bodyPr/>
        <a:lstStyle/>
        <a:p>
          <a:endParaRPr lang="en-ZA"/>
        </a:p>
      </dgm:t>
    </dgm:pt>
    <dgm:pt modelId="{AAC72C90-D7C5-42A7-8B31-3EB1366E9566}" type="pres">
      <dgm:prSet presAssocID="{C36AD39C-F27F-45CF-A3F0-C2ACE9755E09}" presName="hierChild2" presStyleCnt="0"/>
      <dgm:spPr/>
    </dgm:pt>
    <dgm:pt modelId="{A880F8E9-6057-4875-B387-A8A14C9A7586}" type="pres">
      <dgm:prSet presAssocID="{B2526FC8-15C0-4FDB-BCCF-AE4538CE374C}" presName="hierRoot1" presStyleCnt="0"/>
      <dgm:spPr/>
    </dgm:pt>
    <dgm:pt modelId="{C94FF2DA-4C77-49C5-AF4E-6467459ADF57}" type="pres">
      <dgm:prSet presAssocID="{B2526FC8-15C0-4FDB-BCCF-AE4538CE374C}" presName="composite" presStyleCnt="0"/>
      <dgm:spPr/>
    </dgm:pt>
    <dgm:pt modelId="{A3B3B095-73FA-452D-BB12-0FEA9D237A09}" type="pres">
      <dgm:prSet presAssocID="{B2526FC8-15C0-4FDB-BCCF-AE4538CE374C}" presName="background" presStyleLbl="node0" presStyleIdx="2" presStyleCnt="3"/>
      <dgm:spPr>
        <a:solidFill>
          <a:srgbClr val="134378"/>
        </a:solidFill>
      </dgm:spPr>
    </dgm:pt>
    <dgm:pt modelId="{A90DA9F9-6D8F-469E-8707-2ADC68E572FE}" type="pres">
      <dgm:prSet presAssocID="{B2526FC8-15C0-4FDB-BCCF-AE4538CE374C}" presName="text" presStyleLbl="fgAcc0" presStyleIdx="2" presStyleCnt="3">
        <dgm:presLayoutVars>
          <dgm:chPref val="3"/>
        </dgm:presLayoutVars>
      </dgm:prSet>
      <dgm:spPr/>
      <dgm:t>
        <a:bodyPr/>
        <a:lstStyle/>
        <a:p>
          <a:endParaRPr lang="en-ZA"/>
        </a:p>
      </dgm:t>
    </dgm:pt>
    <dgm:pt modelId="{269EFF31-134F-48F4-9975-C1CAF65F8ADA}" type="pres">
      <dgm:prSet presAssocID="{B2526FC8-15C0-4FDB-BCCF-AE4538CE374C}" presName="hierChild2" presStyleCnt="0"/>
      <dgm:spPr/>
    </dgm:pt>
  </dgm:ptLst>
  <dgm:cxnLst>
    <dgm:cxn modelId="{D48B7A5F-18FD-4F46-A921-BB31AF9D6D96}" srcId="{15989838-9CB9-43F2-8ED3-7EF97F7EA973}" destId="{C29ECCD8-2153-4B4D-ABE8-459FAEAA02E3}" srcOrd="0" destOrd="0" parTransId="{7B010F2F-767C-47B2-85E9-E3C0AC887CC4}" sibTransId="{CA64C62E-54D5-4BF8-8D90-203479E896EF}"/>
    <dgm:cxn modelId="{DA72C126-1386-4859-84C1-C5088087526D}" srcId="{15989838-9CB9-43F2-8ED3-7EF97F7EA973}" destId="{C36AD39C-F27F-45CF-A3F0-C2ACE9755E09}" srcOrd="1" destOrd="0" parTransId="{C2210B51-FBC2-4D81-9875-C3A3CD57294D}" sibTransId="{B9266622-E05F-4A73-8F6A-EADD10E08AB1}"/>
    <dgm:cxn modelId="{6BD509A7-06EE-4A09-A8DF-C179DB3713FD}" type="presOf" srcId="{C36AD39C-F27F-45CF-A3F0-C2ACE9755E09}" destId="{6C8C4215-8E3D-4E03-B338-D89503A0FEAF}" srcOrd="0" destOrd="0" presId="urn:microsoft.com/office/officeart/2005/8/layout/hierarchy1"/>
    <dgm:cxn modelId="{7B8A86AD-CFEB-48DF-9FC6-5A97F6890978}" type="presOf" srcId="{C29ECCD8-2153-4B4D-ABE8-459FAEAA02E3}" destId="{515BC230-E155-4122-ACDF-DD6217094941}" srcOrd="0" destOrd="0" presId="urn:microsoft.com/office/officeart/2005/8/layout/hierarchy1"/>
    <dgm:cxn modelId="{4CF0050E-363C-4DAB-977E-F66B63544A01}" srcId="{15989838-9CB9-43F2-8ED3-7EF97F7EA973}" destId="{B2526FC8-15C0-4FDB-BCCF-AE4538CE374C}" srcOrd="2" destOrd="0" parTransId="{75915663-2C77-474A-AC9D-955864287A11}" sibTransId="{36D02DB3-06A9-41D6-AB43-15585C4686AA}"/>
    <dgm:cxn modelId="{0F1CD41D-A5D3-433F-90CF-B4AD00F9D6DF}" type="presOf" srcId="{15989838-9CB9-43F2-8ED3-7EF97F7EA973}" destId="{FE35693D-D583-4FB6-A89E-9E44860B4206}" srcOrd="0" destOrd="0" presId="urn:microsoft.com/office/officeart/2005/8/layout/hierarchy1"/>
    <dgm:cxn modelId="{6EE61F7C-F74F-490E-BCEC-BE417A1DFBD0}" type="presOf" srcId="{B2526FC8-15C0-4FDB-BCCF-AE4538CE374C}" destId="{A90DA9F9-6D8F-469E-8707-2ADC68E572FE}" srcOrd="0" destOrd="0" presId="urn:microsoft.com/office/officeart/2005/8/layout/hierarchy1"/>
    <dgm:cxn modelId="{B839781A-BA0E-4F35-BBE2-821C4790F9FC}" type="presParOf" srcId="{FE35693D-D583-4FB6-A89E-9E44860B4206}" destId="{B3ADB370-01C5-4109-ACB3-67992B74FDF6}" srcOrd="0" destOrd="0" presId="urn:microsoft.com/office/officeart/2005/8/layout/hierarchy1"/>
    <dgm:cxn modelId="{B5C2D3A4-EC6E-4250-B629-8DCCBFC3620F}" type="presParOf" srcId="{B3ADB370-01C5-4109-ACB3-67992B74FDF6}" destId="{B50553E6-3D9D-4212-B24C-947A39F33AF9}" srcOrd="0" destOrd="0" presId="urn:microsoft.com/office/officeart/2005/8/layout/hierarchy1"/>
    <dgm:cxn modelId="{5BF1D2A5-E087-4D09-85E5-56BEED707DDC}" type="presParOf" srcId="{B50553E6-3D9D-4212-B24C-947A39F33AF9}" destId="{241527F5-A690-4F55-AB39-79EE1F2CCC4E}" srcOrd="0" destOrd="0" presId="urn:microsoft.com/office/officeart/2005/8/layout/hierarchy1"/>
    <dgm:cxn modelId="{D8B80859-FB99-4861-A956-98936E0B6C16}" type="presParOf" srcId="{B50553E6-3D9D-4212-B24C-947A39F33AF9}" destId="{515BC230-E155-4122-ACDF-DD6217094941}" srcOrd="1" destOrd="0" presId="urn:microsoft.com/office/officeart/2005/8/layout/hierarchy1"/>
    <dgm:cxn modelId="{8AD77068-712B-45A8-BBEE-8A99E79025A2}" type="presParOf" srcId="{B3ADB370-01C5-4109-ACB3-67992B74FDF6}" destId="{A3502EAB-D616-4F67-A1BC-113890D79286}" srcOrd="1" destOrd="0" presId="urn:microsoft.com/office/officeart/2005/8/layout/hierarchy1"/>
    <dgm:cxn modelId="{B410CB8E-BB23-4DF5-A89C-A4EDF72C5E44}" type="presParOf" srcId="{FE35693D-D583-4FB6-A89E-9E44860B4206}" destId="{452CC037-E199-487B-BCB8-D8917C05BD8C}" srcOrd="1" destOrd="0" presId="urn:microsoft.com/office/officeart/2005/8/layout/hierarchy1"/>
    <dgm:cxn modelId="{102CE4E7-07DA-429F-8732-97CE88FD4D98}" type="presParOf" srcId="{452CC037-E199-487B-BCB8-D8917C05BD8C}" destId="{B20DC034-400F-4360-83ED-3E9037577ADF}" srcOrd="0" destOrd="0" presId="urn:microsoft.com/office/officeart/2005/8/layout/hierarchy1"/>
    <dgm:cxn modelId="{A87F9F11-50AB-4F93-BE21-41D49D685CAD}" type="presParOf" srcId="{B20DC034-400F-4360-83ED-3E9037577ADF}" destId="{5C77CB9F-AA18-4B09-B5D3-BD9BF0A3DCA6}" srcOrd="0" destOrd="0" presId="urn:microsoft.com/office/officeart/2005/8/layout/hierarchy1"/>
    <dgm:cxn modelId="{A92D953B-B984-495F-9AF1-DD3157EAF030}" type="presParOf" srcId="{B20DC034-400F-4360-83ED-3E9037577ADF}" destId="{6C8C4215-8E3D-4E03-B338-D89503A0FEAF}" srcOrd="1" destOrd="0" presId="urn:microsoft.com/office/officeart/2005/8/layout/hierarchy1"/>
    <dgm:cxn modelId="{9C2985FD-5A6C-47B2-A848-0F4C58322406}" type="presParOf" srcId="{452CC037-E199-487B-BCB8-D8917C05BD8C}" destId="{AAC72C90-D7C5-42A7-8B31-3EB1366E9566}" srcOrd="1" destOrd="0" presId="urn:microsoft.com/office/officeart/2005/8/layout/hierarchy1"/>
    <dgm:cxn modelId="{75448FC8-6963-4323-8C99-FB3F7705B49B}" type="presParOf" srcId="{FE35693D-D583-4FB6-A89E-9E44860B4206}" destId="{A880F8E9-6057-4875-B387-A8A14C9A7586}" srcOrd="2" destOrd="0" presId="urn:microsoft.com/office/officeart/2005/8/layout/hierarchy1"/>
    <dgm:cxn modelId="{C8C96C1C-F7F5-4E37-AE49-749582EE7E1E}" type="presParOf" srcId="{A880F8E9-6057-4875-B387-A8A14C9A7586}" destId="{C94FF2DA-4C77-49C5-AF4E-6467459ADF57}" srcOrd="0" destOrd="0" presId="urn:microsoft.com/office/officeart/2005/8/layout/hierarchy1"/>
    <dgm:cxn modelId="{1D0983C9-892B-460E-A0FB-A1EDFB04323D}" type="presParOf" srcId="{C94FF2DA-4C77-49C5-AF4E-6467459ADF57}" destId="{A3B3B095-73FA-452D-BB12-0FEA9D237A09}" srcOrd="0" destOrd="0" presId="urn:microsoft.com/office/officeart/2005/8/layout/hierarchy1"/>
    <dgm:cxn modelId="{EAD0B8C2-E5A3-4B16-B27D-E2F7274C1CED}" type="presParOf" srcId="{C94FF2DA-4C77-49C5-AF4E-6467459ADF57}" destId="{A90DA9F9-6D8F-469E-8707-2ADC68E572FE}" srcOrd="1" destOrd="0" presId="urn:microsoft.com/office/officeart/2005/8/layout/hierarchy1"/>
    <dgm:cxn modelId="{6C0F14EC-1A90-4525-BC90-99E3362E11EE}" type="presParOf" srcId="{A880F8E9-6057-4875-B387-A8A14C9A7586}" destId="{269EFF31-134F-48F4-9975-C1CAF65F8ADA}"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D3D9DA-C7B8-452B-A444-7FCC3140BC3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44E6A2E-1AD7-4CD3-84B5-52831A54264D}">
      <dgm:prSet/>
      <dgm:spPr/>
      <dgm:t>
        <a:bodyPr/>
        <a:lstStyle/>
        <a:p>
          <a:r>
            <a:rPr lang="en-ZA"/>
            <a:t>Office of the CEO</a:t>
          </a:r>
          <a:endParaRPr lang="en-US"/>
        </a:p>
      </dgm:t>
    </dgm:pt>
    <dgm:pt modelId="{9870C18A-E88F-4769-9234-956D2DD929C9}" type="parTrans" cxnId="{CFD0ED78-A677-4218-A656-BE7ECF9199FB}">
      <dgm:prSet/>
      <dgm:spPr/>
      <dgm:t>
        <a:bodyPr/>
        <a:lstStyle/>
        <a:p>
          <a:endParaRPr lang="en-US"/>
        </a:p>
      </dgm:t>
    </dgm:pt>
    <dgm:pt modelId="{50CA8A17-2DCC-4BA3-8F10-AFD8E45CAED1}" type="sibTrans" cxnId="{CFD0ED78-A677-4218-A656-BE7ECF9199FB}">
      <dgm:prSet/>
      <dgm:spPr/>
      <dgm:t>
        <a:bodyPr/>
        <a:lstStyle/>
        <a:p>
          <a:endParaRPr lang="en-US"/>
        </a:p>
      </dgm:t>
    </dgm:pt>
    <dgm:pt modelId="{968CA015-DD8C-41AE-BA33-E38DA7589B32}">
      <dgm:prSet/>
      <dgm:spPr/>
      <dgm:t>
        <a:bodyPr/>
        <a:lstStyle/>
        <a:p>
          <a:r>
            <a:rPr lang="en-ZA"/>
            <a:t>Office of the DCEO: Research</a:t>
          </a:r>
          <a:endParaRPr lang="en-US"/>
        </a:p>
      </dgm:t>
    </dgm:pt>
    <dgm:pt modelId="{59C8A0B5-11B1-44C5-BF5A-BD222B65F26C}" type="parTrans" cxnId="{05E73C1A-9435-4660-92C6-609981BE3752}">
      <dgm:prSet/>
      <dgm:spPr/>
      <dgm:t>
        <a:bodyPr/>
        <a:lstStyle/>
        <a:p>
          <a:endParaRPr lang="en-US"/>
        </a:p>
      </dgm:t>
    </dgm:pt>
    <dgm:pt modelId="{E307F1C2-894E-47F6-A8CC-729B34EC5102}" type="sibTrans" cxnId="{05E73C1A-9435-4660-92C6-609981BE3752}">
      <dgm:prSet/>
      <dgm:spPr/>
      <dgm:t>
        <a:bodyPr/>
        <a:lstStyle/>
        <a:p>
          <a:endParaRPr lang="en-US"/>
        </a:p>
      </dgm:t>
    </dgm:pt>
    <dgm:pt modelId="{01D1F082-2FE3-496C-AF00-137537EEFAF2}">
      <dgm:prSet/>
      <dgm:spPr/>
      <dgm:t>
        <a:bodyPr/>
        <a:lstStyle/>
        <a:p>
          <a:r>
            <a:rPr lang="en-ZA"/>
            <a:t>Office of the Group Executive: Impact Centre</a:t>
          </a:r>
          <a:endParaRPr lang="en-US"/>
        </a:p>
      </dgm:t>
    </dgm:pt>
    <dgm:pt modelId="{B48DBB1C-2CCB-41D2-819C-3C87443B6F12}" type="parTrans" cxnId="{850C1911-D4FC-45A3-ACAA-E0B345084958}">
      <dgm:prSet/>
      <dgm:spPr/>
      <dgm:t>
        <a:bodyPr/>
        <a:lstStyle/>
        <a:p>
          <a:endParaRPr lang="en-US"/>
        </a:p>
      </dgm:t>
    </dgm:pt>
    <dgm:pt modelId="{054C82F8-6D5C-454D-A6BB-531B02E9C21F}" type="sibTrans" cxnId="{850C1911-D4FC-45A3-ACAA-E0B345084958}">
      <dgm:prSet/>
      <dgm:spPr/>
      <dgm:t>
        <a:bodyPr/>
        <a:lstStyle/>
        <a:p>
          <a:endParaRPr lang="en-US"/>
        </a:p>
      </dgm:t>
    </dgm:pt>
    <dgm:pt modelId="{50A4986A-706F-4EE2-8643-47C3F3BEE8AC}">
      <dgm:prSet/>
      <dgm:spPr/>
      <dgm:t>
        <a:bodyPr/>
        <a:lstStyle/>
        <a:p>
          <a:r>
            <a:rPr lang="en-ZA"/>
            <a:t>Office of the CFO</a:t>
          </a:r>
          <a:endParaRPr lang="en-US"/>
        </a:p>
      </dgm:t>
    </dgm:pt>
    <dgm:pt modelId="{2D5F6ED0-ABC3-4930-A9ED-21F842069FE9}" type="parTrans" cxnId="{8BC1683A-954B-493A-978F-08F03B979B9F}">
      <dgm:prSet/>
      <dgm:spPr/>
      <dgm:t>
        <a:bodyPr/>
        <a:lstStyle/>
        <a:p>
          <a:endParaRPr lang="en-US"/>
        </a:p>
      </dgm:t>
    </dgm:pt>
    <dgm:pt modelId="{DF9B6CD8-1D69-4EB8-9310-85AAD60655B7}" type="sibTrans" cxnId="{8BC1683A-954B-493A-978F-08F03B979B9F}">
      <dgm:prSet/>
      <dgm:spPr/>
      <dgm:t>
        <a:bodyPr/>
        <a:lstStyle/>
        <a:p>
          <a:endParaRPr lang="en-US"/>
        </a:p>
      </dgm:t>
    </dgm:pt>
    <dgm:pt modelId="{BF2E615B-9F35-495D-B0F0-D44BD3A3AD4E}">
      <dgm:prSet/>
      <dgm:spPr/>
      <dgm:t>
        <a:bodyPr/>
        <a:lstStyle/>
        <a:p>
          <a:r>
            <a:rPr lang="en-ZA"/>
            <a:t>Office of the Group Executive: Shared Services</a:t>
          </a:r>
          <a:endParaRPr lang="en-US"/>
        </a:p>
      </dgm:t>
    </dgm:pt>
    <dgm:pt modelId="{C283712A-07D4-41EA-AB9E-91559B50E914}" type="parTrans" cxnId="{566ED180-0773-4B3A-BDC5-591835B747F8}">
      <dgm:prSet/>
      <dgm:spPr/>
      <dgm:t>
        <a:bodyPr/>
        <a:lstStyle/>
        <a:p>
          <a:endParaRPr lang="en-US"/>
        </a:p>
      </dgm:t>
    </dgm:pt>
    <dgm:pt modelId="{F8D1360E-1803-44FB-8C2C-F7532A9FA889}" type="sibTrans" cxnId="{566ED180-0773-4B3A-BDC5-591835B747F8}">
      <dgm:prSet/>
      <dgm:spPr/>
      <dgm:t>
        <a:bodyPr/>
        <a:lstStyle/>
        <a:p>
          <a:endParaRPr lang="en-US"/>
        </a:p>
      </dgm:t>
    </dgm:pt>
    <dgm:pt modelId="{1492C734-C4A3-4A67-A9C1-EBAEC7D97F23}" type="pres">
      <dgm:prSet presAssocID="{F2D3D9DA-C7B8-452B-A444-7FCC3140BC32}" presName="linear" presStyleCnt="0">
        <dgm:presLayoutVars>
          <dgm:animLvl val="lvl"/>
          <dgm:resizeHandles val="exact"/>
        </dgm:presLayoutVars>
      </dgm:prSet>
      <dgm:spPr/>
      <dgm:t>
        <a:bodyPr/>
        <a:lstStyle/>
        <a:p>
          <a:endParaRPr lang="en-ZA"/>
        </a:p>
      </dgm:t>
    </dgm:pt>
    <dgm:pt modelId="{E47C5D32-9672-4E82-9DAE-B5AEA093450E}" type="pres">
      <dgm:prSet presAssocID="{A44E6A2E-1AD7-4CD3-84B5-52831A54264D}" presName="parentText" presStyleLbl="node1" presStyleIdx="0" presStyleCnt="5">
        <dgm:presLayoutVars>
          <dgm:chMax val="0"/>
          <dgm:bulletEnabled val="1"/>
        </dgm:presLayoutVars>
      </dgm:prSet>
      <dgm:spPr/>
      <dgm:t>
        <a:bodyPr/>
        <a:lstStyle/>
        <a:p>
          <a:endParaRPr lang="en-ZA"/>
        </a:p>
      </dgm:t>
    </dgm:pt>
    <dgm:pt modelId="{4B5F7087-AB7F-4EA9-88A8-96FAB042F323}" type="pres">
      <dgm:prSet presAssocID="{50CA8A17-2DCC-4BA3-8F10-AFD8E45CAED1}" presName="spacer" presStyleCnt="0"/>
      <dgm:spPr/>
    </dgm:pt>
    <dgm:pt modelId="{B798348B-9829-46EC-BB67-0A6175BECF56}" type="pres">
      <dgm:prSet presAssocID="{968CA015-DD8C-41AE-BA33-E38DA7589B32}" presName="parentText" presStyleLbl="node1" presStyleIdx="1" presStyleCnt="5">
        <dgm:presLayoutVars>
          <dgm:chMax val="0"/>
          <dgm:bulletEnabled val="1"/>
        </dgm:presLayoutVars>
      </dgm:prSet>
      <dgm:spPr/>
      <dgm:t>
        <a:bodyPr/>
        <a:lstStyle/>
        <a:p>
          <a:endParaRPr lang="en-ZA"/>
        </a:p>
      </dgm:t>
    </dgm:pt>
    <dgm:pt modelId="{ADAE3957-3810-445D-BF5F-465D73316A1E}" type="pres">
      <dgm:prSet presAssocID="{E307F1C2-894E-47F6-A8CC-729B34EC5102}" presName="spacer" presStyleCnt="0"/>
      <dgm:spPr/>
    </dgm:pt>
    <dgm:pt modelId="{5E3F7E4B-1D63-4030-8743-865149375499}" type="pres">
      <dgm:prSet presAssocID="{01D1F082-2FE3-496C-AF00-137537EEFAF2}" presName="parentText" presStyleLbl="node1" presStyleIdx="2" presStyleCnt="5">
        <dgm:presLayoutVars>
          <dgm:chMax val="0"/>
          <dgm:bulletEnabled val="1"/>
        </dgm:presLayoutVars>
      </dgm:prSet>
      <dgm:spPr/>
      <dgm:t>
        <a:bodyPr/>
        <a:lstStyle/>
        <a:p>
          <a:endParaRPr lang="en-ZA"/>
        </a:p>
      </dgm:t>
    </dgm:pt>
    <dgm:pt modelId="{1262FD40-3BA3-4940-AF65-517D23A95708}" type="pres">
      <dgm:prSet presAssocID="{054C82F8-6D5C-454D-A6BB-531B02E9C21F}" presName="spacer" presStyleCnt="0"/>
      <dgm:spPr/>
    </dgm:pt>
    <dgm:pt modelId="{5A11DC1F-0A83-4859-9EAE-B8237EEE68FA}" type="pres">
      <dgm:prSet presAssocID="{50A4986A-706F-4EE2-8643-47C3F3BEE8AC}" presName="parentText" presStyleLbl="node1" presStyleIdx="3" presStyleCnt="5">
        <dgm:presLayoutVars>
          <dgm:chMax val="0"/>
          <dgm:bulletEnabled val="1"/>
        </dgm:presLayoutVars>
      </dgm:prSet>
      <dgm:spPr/>
      <dgm:t>
        <a:bodyPr/>
        <a:lstStyle/>
        <a:p>
          <a:endParaRPr lang="en-ZA"/>
        </a:p>
      </dgm:t>
    </dgm:pt>
    <dgm:pt modelId="{FB8EAF8C-AB5F-44A4-B74A-C10675660BF5}" type="pres">
      <dgm:prSet presAssocID="{DF9B6CD8-1D69-4EB8-9310-85AAD60655B7}" presName="spacer" presStyleCnt="0"/>
      <dgm:spPr/>
    </dgm:pt>
    <dgm:pt modelId="{518F41BA-704D-4921-9F7A-F1CE12476E9C}" type="pres">
      <dgm:prSet presAssocID="{BF2E615B-9F35-495D-B0F0-D44BD3A3AD4E}" presName="parentText" presStyleLbl="node1" presStyleIdx="4" presStyleCnt="5">
        <dgm:presLayoutVars>
          <dgm:chMax val="0"/>
          <dgm:bulletEnabled val="1"/>
        </dgm:presLayoutVars>
      </dgm:prSet>
      <dgm:spPr/>
      <dgm:t>
        <a:bodyPr/>
        <a:lstStyle/>
        <a:p>
          <a:endParaRPr lang="en-ZA"/>
        </a:p>
      </dgm:t>
    </dgm:pt>
  </dgm:ptLst>
  <dgm:cxnLst>
    <dgm:cxn modelId="{19AD5671-429F-47C2-806D-CB4DAFB9A6C5}" type="presOf" srcId="{BF2E615B-9F35-495D-B0F0-D44BD3A3AD4E}" destId="{518F41BA-704D-4921-9F7A-F1CE12476E9C}" srcOrd="0" destOrd="0" presId="urn:microsoft.com/office/officeart/2005/8/layout/vList2"/>
    <dgm:cxn modelId="{05E73C1A-9435-4660-92C6-609981BE3752}" srcId="{F2D3D9DA-C7B8-452B-A444-7FCC3140BC32}" destId="{968CA015-DD8C-41AE-BA33-E38DA7589B32}" srcOrd="1" destOrd="0" parTransId="{59C8A0B5-11B1-44C5-BF5A-BD222B65F26C}" sibTransId="{E307F1C2-894E-47F6-A8CC-729B34EC5102}"/>
    <dgm:cxn modelId="{D2A3FC8B-AA3E-4FDC-BC35-8F4D4B3DFE9D}" type="presOf" srcId="{968CA015-DD8C-41AE-BA33-E38DA7589B32}" destId="{B798348B-9829-46EC-BB67-0A6175BECF56}" srcOrd="0" destOrd="0" presId="urn:microsoft.com/office/officeart/2005/8/layout/vList2"/>
    <dgm:cxn modelId="{CA15185A-C6AA-40A7-A2FE-831A8B1884EA}" type="presOf" srcId="{F2D3D9DA-C7B8-452B-A444-7FCC3140BC32}" destId="{1492C734-C4A3-4A67-A9C1-EBAEC7D97F23}" srcOrd="0" destOrd="0" presId="urn:microsoft.com/office/officeart/2005/8/layout/vList2"/>
    <dgm:cxn modelId="{CFD0ED78-A677-4218-A656-BE7ECF9199FB}" srcId="{F2D3D9DA-C7B8-452B-A444-7FCC3140BC32}" destId="{A44E6A2E-1AD7-4CD3-84B5-52831A54264D}" srcOrd="0" destOrd="0" parTransId="{9870C18A-E88F-4769-9234-956D2DD929C9}" sibTransId="{50CA8A17-2DCC-4BA3-8F10-AFD8E45CAED1}"/>
    <dgm:cxn modelId="{E183F660-F480-4AC7-963E-BCD2AFEBC7E4}" type="presOf" srcId="{A44E6A2E-1AD7-4CD3-84B5-52831A54264D}" destId="{E47C5D32-9672-4E82-9DAE-B5AEA093450E}" srcOrd="0" destOrd="0" presId="urn:microsoft.com/office/officeart/2005/8/layout/vList2"/>
    <dgm:cxn modelId="{422F1827-A4DA-41B7-8086-0EE627BD50C4}" type="presOf" srcId="{50A4986A-706F-4EE2-8643-47C3F3BEE8AC}" destId="{5A11DC1F-0A83-4859-9EAE-B8237EEE68FA}" srcOrd="0" destOrd="0" presId="urn:microsoft.com/office/officeart/2005/8/layout/vList2"/>
    <dgm:cxn modelId="{CB7C6808-8C2C-4475-BED9-E71387C1191D}" type="presOf" srcId="{01D1F082-2FE3-496C-AF00-137537EEFAF2}" destId="{5E3F7E4B-1D63-4030-8743-865149375499}" srcOrd="0" destOrd="0" presId="urn:microsoft.com/office/officeart/2005/8/layout/vList2"/>
    <dgm:cxn modelId="{8BC1683A-954B-493A-978F-08F03B979B9F}" srcId="{F2D3D9DA-C7B8-452B-A444-7FCC3140BC32}" destId="{50A4986A-706F-4EE2-8643-47C3F3BEE8AC}" srcOrd="3" destOrd="0" parTransId="{2D5F6ED0-ABC3-4930-A9ED-21F842069FE9}" sibTransId="{DF9B6CD8-1D69-4EB8-9310-85AAD60655B7}"/>
    <dgm:cxn modelId="{850C1911-D4FC-45A3-ACAA-E0B345084958}" srcId="{F2D3D9DA-C7B8-452B-A444-7FCC3140BC32}" destId="{01D1F082-2FE3-496C-AF00-137537EEFAF2}" srcOrd="2" destOrd="0" parTransId="{B48DBB1C-2CCB-41D2-819C-3C87443B6F12}" sibTransId="{054C82F8-6D5C-454D-A6BB-531B02E9C21F}"/>
    <dgm:cxn modelId="{566ED180-0773-4B3A-BDC5-591835B747F8}" srcId="{F2D3D9DA-C7B8-452B-A444-7FCC3140BC32}" destId="{BF2E615B-9F35-495D-B0F0-D44BD3A3AD4E}" srcOrd="4" destOrd="0" parTransId="{C283712A-07D4-41EA-AB9E-91559B50E914}" sibTransId="{F8D1360E-1803-44FB-8C2C-F7532A9FA889}"/>
    <dgm:cxn modelId="{25A40874-32C4-494A-88C1-F265CD929F25}" type="presParOf" srcId="{1492C734-C4A3-4A67-A9C1-EBAEC7D97F23}" destId="{E47C5D32-9672-4E82-9DAE-B5AEA093450E}" srcOrd="0" destOrd="0" presId="urn:microsoft.com/office/officeart/2005/8/layout/vList2"/>
    <dgm:cxn modelId="{7E9DA799-6FEF-4653-9221-B028DACB7233}" type="presParOf" srcId="{1492C734-C4A3-4A67-A9C1-EBAEC7D97F23}" destId="{4B5F7087-AB7F-4EA9-88A8-96FAB042F323}" srcOrd="1" destOrd="0" presId="urn:microsoft.com/office/officeart/2005/8/layout/vList2"/>
    <dgm:cxn modelId="{4384EC24-BBBA-4771-93E3-0C3F08A31684}" type="presParOf" srcId="{1492C734-C4A3-4A67-A9C1-EBAEC7D97F23}" destId="{B798348B-9829-46EC-BB67-0A6175BECF56}" srcOrd="2" destOrd="0" presId="urn:microsoft.com/office/officeart/2005/8/layout/vList2"/>
    <dgm:cxn modelId="{1D1CC88A-A643-49E9-885A-5B3310613F9A}" type="presParOf" srcId="{1492C734-C4A3-4A67-A9C1-EBAEC7D97F23}" destId="{ADAE3957-3810-445D-BF5F-465D73316A1E}" srcOrd="3" destOrd="0" presId="urn:microsoft.com/office/officeart/2005/8/layout/vList2"/>
    <dgm:cxn modelId="{C902E354-D5E8-4830-B181-7C55F9637E62}" type="presParOf" srcId="{1492C734-C4A3-4A67-A9C1-EBAEC7D97F23}" destId="{5E3F7E4B-1D63-4030-8743-865149375499}" srcOrd="4" destOrd="0" presId="urn:microsoft.com/office/officeart/2005/8/layout/vList2"/>
    <dgm:cxn modelId="{E82D4899-E79B-4648-A1C6-22C99C49B50B}" type="presParOf" srcId="{1492C734-C4A3-4A67-A9C1-EBAEC7D97F23}" destId="{1262FD40-3BA3-4940-AF65-517D23A95708}" srcOrd="5" destOrd="0" presId="urn:microsoft.com/office/officeart/2005/8/layout/vList2"/>
    <dgm:cxn modelId="{B6736C6D-49AD-4C89-9197-1ADB8DC4B0C6}" type="presParOf" srcId="{1492C734-C4A3-4A67-A9C1-EBAEC7D97F23}" destId="{5A11DC1F-0A83-4859-9EAE-B8237EEE68FA}" srcOrd="6" destOrd="0" presId="urn:microsoft.com/office/officeart/2005/8/layout/vList2"/>
    <dgm:cxn modelId="{92583043-9099-410B-AB3E-826C7BF38BBB}" type="presParOf" srcId="{1492C734-C4A3-4A67-A9C1-EBAEC7D97F23}" destId="{FB8EAF8C-AB5F-44A4-B74A-C10675660BF5}" srcOrd="7" destOrd="0" presId="urn:microsoft.com/office/officeart/2005/8/layout/vList2"/>
    <dgm:cxn modelId="{54BE6274-9D00-47AF-8918-32429DEFE757}" type="presParOf" srcId="{1492C734-C4A3-4A67-A9C1-EBAEC7D97F23}" destId="{518F41BA-704D-4921-9F7A-F1CE12476E9C}"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F1F320-1A7C-4A77-94A8-E9BFAE37C65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440EA96-AA4B-4EED-9658-A888E29DEEDA}">
      <dgm:prSet/>
      <dgm:spPr/>
      <dgm:t>
        <a:bodyPr/>
        <a:lstStyle/>
        <a:p>
          <a:r>
            <a:rPr lang="en-ZA"/>
            <a:t>Equitable Economies and Education</a:t>
          </a:r>
          <a:endParaRPr lang="en-US"/>
        </a:p>
      </dgm:t>
    </dgm:pt>
    <dgm:pt modelId="{016B28EF-8E86-484E-A474-49F11B3C830B}" type="parTrans" cxnId="{565342B4-AB7D-4C6D-B4E0-9C1F2FB41772}">
      <dgm:prSet/>
      <dgm:spPr/>
      <dgm:t>
        <a:bodyPr/>
        <a:lstStyle/>
        <a:p>
          <a:endParaRPr lang="en-US"/>
        </a:p>
      </dgm:t>
    </dgm:pt>
    <dgm:pt modelId="{AB27F167-D9E4-4651-8B64-B6FA8E58F683}" type="sibTrans" cxnId="{565342B4-AB7D-4C6D-B4E0-9C1F2FB41772}">
      <dgm:prSet/>
      <dgm:spPr/>
      <dgm:t>
        <a:bodyPr/>
        <a:lstStyle/>
        <a:p>
          <a:endParaRPr lang="en-US"/>
        </a:p>
      </dgm:t>
    </dgm:pt>
    <dgm:pt modelId="{BDF8D592-F2F3-4BD1-964C-B15D12526FC2}">
      <dgm:prSet/>
      <dgm:spPr/>
      <dgm:t>
        <a:bodyPr/>
        <a:lstStyle/>
        <a:p>
          <a:r>
            <a:rPr lang="en-ZA"/>
            <a:t>Public Health, Societies and Belonging</a:t>
          </a:r>
          <a:endParaRPr lang="en-US"/>
        </a:p>
      </dgm:t>
    </dgm:pt>
    <dgm:pt modelId="{B9631453-DAA1-48F4-8231-98CE625B022E}" type="parTrans" cxnId="{A08E452B-6BDC-42FF-9B21-96F6172999B8}">
      <dgm:prSet/>
      <dgm:spPr/>
      <dgm:t>
        <a:bodyPr/>
        <a:lstStyle/>
        <a:p>
          <a:endParaRPr lang="en-US"/>
        </a:p>
      </dgm:t>
    </dgm:pt>
    <dgm:pt modelId="{DFC08A20-77F4-4321-94F7-D88DD8B96136}" type="sibTrans" cxnId="{A08E452B-6BDC-42FF-9B21-96F6172999B8}">
      <dgm:prSet/>
      <dgm:spPr/>
      <dgm:t>
        <a:bodyPr/>
        <a:lstStyle/>
        <a:p>
          <a:endParaRPr lang="en-US"/>
        </a:p>
      </dgm:t>
    </dgm:pt>
    <dgm:pt modelId="{01566342-534A-45BB-AD15-0AC9C95A1F43}">
      <dgm:prSet/>
      <dgm:spPr/>
      <dgm:t>
        <a:bodyPr/>
        <a:lstStyle/>
        <a:p>
          <a:r>
            <a:rPr lang="en-ZA"/>
            <a:t>Developmental, Capable and Ethical State</a:t>
          </a:r>
          <a:endParaRPr lang="en-US"/>
        </a:p>
      </dgm:t>
    </dgm:pt>
    <dgm:pt modelId="{652EC719-894D-4EA3-88AD-8393CBCCA52A}" type="parTrans" cxnId="{03D7FCFA-1C7D-4492-B7F9-B2E2FC5BD4D6}">
      <dgm:prSet/>
      <dgm:spPr/>
      <dgm:t>
        <a:bodyPr/>
        <a:lstStyle/>
        <a:p>
          <a:endParaRPr lang="en-US"/>
        </a:p>
      </dgm:t>
    </dgm:pt>
    <dgm:pt modelId="{915C193F-11C1-409C-BAA1-822198AA2EB4}" type="sibTrans" cxnId="{03D7FCFA-1C7D-4492-B7F9-B2E2FC5BD4D6}">
      <dgm:prSet/>
      <dgm:spPr/>
      <dgm:t>
        <a:bodyPr/>
        <a:lstStyle/>
        <a:p>
          <a:endParaRPr lang="en-US"/>
        </a:p>
      </dgm:t>
    </dgm:pt>
    <dgm:pt modelId="{FAD37887-F8B5-4F53-9F06-729E1CEE36D3}">
      <dgm:prSet/>
      <dgm:spPr/>
      <dgm:t>
        <a:bodyPr/>
        <a:lstStyle/>
        <a:p>
          <a:r>
            <a:rPr lang="en-ZA"/>
            <a:t>Centre for Science, Technology and Innovation Indicators</a:t>
          </a:r>
          <a:endParaRPr lang="en-US"/>
        </a:p>
      </dgm:t>
    </dgm:pt>
    <dgm:pt modelId="{9549A77D-7094-44B5-A2D8-F634AF81C1EC}" type="parTrans" cxnId="{88132B67-6CEF-4945-8308-FC1C5E7EAAEF}">
      <dgm:prSet/>
      <dgm:spPr/>
      <dgm:t>
        <a:bodyPr/>
        <a:lstStyle/>
        <a:p>
          <a:endParaRPr lang="en-US"/>
        </a:p>
      </dgm:t>
    </dgm:pt>
    <dgm:pt modelId="{43FE13F7-873A-4EB0-9B34-BE84301A7454}" type="sibTrans" cxnId="{88132B67-6CEF-4945-8308-FC1C5E7EAAEF}">
      <dgm:prSet/>
      <dgm:spPr/>
      <dgm:t>
        <a:bodyPr/>
        <a:lstStyle/>
        <a:p>
          <a:endParaRPr lang="en-US"/>
        </a:p>
      </dgm:t>
    </dgm:pt>
    <dgm:pt modelId="{AD193E7E-18CD-4E8D-BA58-49BADBC4C26D}">
      <dgm:prSet/>
      <dgm:spPr/>
      <dgm:t>
        <a:bodyPr/>
        <a:lstStyle/>
        <a:p>
          <a:r>
            <a:rPr lang="en-ZA"/>
            <a:t>Africa Institute of South Africa</a:t>
          </a:r>
          <a:endParaRPr lang="en-US"/>
        </a:p>
      </dgm:t>
    </dgm:pt>
    <dgm:pt modelId="{0E39ED34-5A2C-4A5D-83C2-9B2F67274EDA}" type="parTrans" cxnId="{44E30DAE-046C-4CD8-A766-F9CD613082C8}">
      <dgm:prSet/>
      <dgm:spPr/>
      <dgm:t>
        <a:bodyPr/>
        <a:lstStyle/>
        <a:p>
          <a:endParaRPr lang="en-US"/>
        </a:p>
      </dgm:t>
    </dgm:pt>
    <dgm:pt modelId="{9C977ACE-ED1B-4BFF-8605-8F3EFB9B920D}" type="sibTrans" cxnId="{44E30DAE-046C-4CD8-A766-F9CD613082C8}">
      <dgm:prSet/>
      <dgm:spPr/>
      <dgm:t>
        <a:bodyPr/>
        <a:lstStyle/>
        <a:p>
          <a:endParaRPr lang="en-US"/>
        </a:p>
      </dgm:t>
    </dgm:pt>
    <dgm:pt modelId="{9243904B-681A-419E-876F-BB986D28C50B}" type="pres">
      <dgm:prSet presAssocID="{EAF1F320-1A7C-4A77-94A8-E9BFAE37C650}" presName="vert0" presStyleCnt="0">
        <dgm:presLayoutVars>
          <dgm:dir/>
          <dgm:animOne val="branch"/>
          <dgm:animLvl val="lvl"/>
        </dgm:presLayoutVars>
      </dgm:prSet>
      <dgm:spPr/>
      <dgm:t>
        <a:bodyPr/>
        <a:lstStyle/>
        <a:p>
          <a:endParaRPr lang="en-ZA"/>
        </a:p>
      </dgm:t>
    </dgm:pt>
    <dgm:pt modelId="{C34A9805-B67A-46CA-BDED-E6608730DBFB}" type="pres">
      <dgm:prSet presAssocID="{9440EA96-AA4B-4EED-9658-A888E29DEEDA}" presName="thickLine" presStyleLbl="alignNode1" presStyleIdx="0" presStyleCnt="5"/>
      <dgm:spPr/>
    </dgm:pt>
    <dgm:pt modelId="{5B950474-7F87-4183-B0F4-024503A9F385}" type="pres">
      <dgm:prSet presAssocID="{9440EA96-AA4B-4EED-9658-A888E29DEEDA}" presName="horz1" presStyleCnt="0"/>
      <dgm:spPr/>
    </dgm:pt>
    <dgm:pt modelId="{24DB10BB-D81E-4CD9-8A9C-5BEE784B303C}" type="pres">
      <dgm:prSet presAssocID="{9440EA96-AA4B-4EED-9658-A888E29DEEDA}" presName="tx1" presStyleLbl="revTx" presStyleIdx="0" presStyleCnt="5"/>
      <dgm:spPr/>
      <dgm:t>
        <a:bodyPr/>
        <a:lstStyle/>
        <a:p>
          <a:endParaRPr lang="en-ZA"/>
        </a:p>
      </dgm:t>
    </dgm:pt>
    <dgm:pt modelId="{13F872C6-34B4-461C-9D65-58B80544CA5D}" type="pres">
      <dgm:prSet presAssocID="{9440EA96-AA4B-4EED-9658-A888E29DEEDA}" presName="vert1" presStyleCnt="0"/>
      <dgm:spPr/>
    </dgm:pt>
    <dgm:pt modelId="{1AA916F9-1485-4C02-B3DC-2AB6589B7F2F}" type="pres">
      <dgm:prSet presAssocID="{BDF8D592-F2F3-4BD1-964C-B15D12526FC2}" presName="thickLine" presStyleLbl="alignNode1" presStyleIdx="1" presStyleCnt="5"/>
      <dgm:spPr/>
    </dgm:pt>
    <dgm:pt modelId="{91E33026-F993-4F18-AF53-122A40ADEF95}" type="pres">
      <dgm:prSet presAssocID="{BDF8D592-F2F3-4BD1-964C-B15D12526FC2}" presName="horz1" presStyleCnt="0"/>
      <dgm:spPr/>
    </dgm:pt>
    <dgm:pt modelId="{3F3CBFF0-D5E1-4835-BF5B-8377858BF126}" type="pres">
      <dgm:prSet presAssocID="{BDF8D592-F2F3-4BD1-964C-B15D12526FC2}" presName="tx1" presStyleLbl="revTx" presStyleIdx="1" presStyleCnt="5"/>
      <dgm:spPr/>
      <dgm:t>
        <a:bodyPr/>
        <a:lstStyle/>
        <a:p>
          <a:endParaRPr lang="en-ZA"/>
        </a:p>
      </dgm:t>
    </dgm:pt>
    <dgm:pt modelId="{13495E8D-EE4A-4BD3-82E5-C2CAB34FD995}" type="pres">
      <dgm:prSet presAssocID="{BDF8D592-F2F3-4BD1-964C-B15D12526FC2}" presName="vert1" presStyleCnt="0"/>
      <dgm:spPr/>
    </dgm:pt>
    <dgm:pt modelId="{F6F0C10B-6E2F-4C83-AAF0-DBE409F9820B}" type="pres">
      <dgm:prSet presAssocID="{01566342-534A-45BB-AD15-0AC9C95A1F43}" presName="thickLine" presStyleLbl="alignNode1" presStyleIdx="2" presStyleCnt="5"/>
      <dgm:spPr/>
    </dgm:pt>
    <dgm:pt modelId="{006679A7-DB41-45DB-A447-ADEBD1E1338E}" type="pres">
      <dgm:prSet presAssocID="{01566342-534A-45BB-AD15-0AC9C95A1F43}" presName="horz1" presStyleCnt="0"/>
      <dgm:spPr/>
    </dgm:pt>
    <dgm:pt modelId="{2E239970-128E-4077-AC24-0D90EFFF30A3}" type="pres">
      <dgm:prSet presAssocID="{01566342-534A-45BB-AD15-0AC9C95A1F43}" presName="tx1" presStyleLbl="revTx" presStyleIdx="2" presStyleCnt="5"/>
      <dgm:spPr/>
      <dgm:t>
        <a:bodyPr/>
        <a:lstStyle/>
        <a:p>
          <a:endParaRPr lang="en-ZA"/>
        </a:p>
      </dgm:t>
    </dgm:pt>
    <dgm:pt modelId="{1F2C4C59-9304-4CBA-BD78-BEB09F853380}" type="pres">
      <dgm:prSet presAssocID="{01566342-534A-45BB-AD15-0AC9C95A1F43}" presName="vert1" presStyleCnt="0"/>
      <dgm:spPr/>
    </dgm:pt>
    <dgm:pt modelId="{5D92C3CB-7F53-4E74-9A2C-3947B6E675BF}" type="pres">
      <dgm:prSet presAssocID="{FAD37887-F8B5-4F53-9F06-729E1CEE36D3}" presName="thickLine" presStyleLbl="alignNode1" presStyleIdx="3" presStyleCnt="5"/>
      <dgm:spPr/>
    </dgm:pt>
    <dgm:pt modelId="{46AD36CA-5ACE-43ED-961D-4895B5815916}" type="pres">
      <dgm:prSet presAssocID="{FAD37887-F8B5-4F53-9F06-729E1CEE36D3}" presName="horz1" presStyleCnt="0"/>
      <dgm:spPr/>
    </dgm:pt>
    <dgm:pt modelId="{44DD09B2-C322-4F27-A70D-B8903679DBC0}" type="pres">
      <dgm:prSet presAssocID="{FAD37887-F8B5-4F53-9F06-729E1CEE36D3}" presName="tx1" presStyleLbl="revTx" presStyleIdx="3" presStyleCnt="5"/>
      <dgm:spPr/>
      <dgm:t>
        <a:bodyPr/>
        <a:lstStyle/>
        <a:p>
          <a:endParaRPr lang="en-ZA"/>
        </a:p>
      </dgm:t>
    </dgm:pt>
    <dgm:pt modelId="{54BFC4B7-B4E0-4C40-88B6-B916399A0797}" type="pres">
      <dgm:prSet presAssocID="{FAD37887-F8B5-4F53-9F06-729E1CEE36D3}" presName="vert1" presStyleCnt="0"/>
      <dgm:spPr/>
    </dgm:pt>
    <dgm:pt modelId="{65A38FA4-078D-4E0C-BF17-0ABAA57F676C}" type="pres">
      <dgm:prSet presAssocID="{AD193E7E-18CD-4E8D-BA58-49BADBC4C26D}" presName="thickLine" presStyleLbl="alignNode1" presStyleIdx="4" presStyleCnt="5"/>
      <dgm:spPr/>
    </dgm:pt>
    <dgm:pt modelId="{D4528585-38BF-49F2-9D3E-BE553E0307CA}" type="pres">
      <dgm:prSet presAssocID="{AD193E7E-18CD-4E8D-BA58-49BADBC4C26D}" presName="horz1" presStyleCnt="0"/>
      <dgm:spPr/>
    </dgm:pt>
    <dgm:pt modelId="{239BA691-D566-45E9-99FA-E6788C24562A}" type="pres">
      <dgm:prSet presAssocID="{AD193E7E-18CD-4E8D-BA58-49BADBC4C26D}" presName="tx1" presStyleLbl="revTx" presStyleIdx="4" presStyleCnt="5"/>
      <dgm:spPr/>
      <dgm:t>
        <a:bodyPr/>
        <a:lstStyle/>
        <a:p>
          <a:endParaRPr lang="en-ZA"/>
        </a:p>
      </dgm:t>
    </dgm:pt>
    <dgm:pt modelId="{598264A9-717B-456A-9147-2F267D0E6DE0}" type="pres">
      <dgm:prSet presAssocID="{AD193E7E-18CD-4E8D-BA58-49BADBC4C26D}" presName="vert1" presStyleCnt="0"/>
      <dgm:spPr/>
    </dgm:pt>
  </dgm:ptLst>
  <dgm:cxnLst>
    <dgm:cxn modelId="{5DCDBDBF-230C-4B6A-AB0B-0C357980FDEC}" type="presOf" srcId="{AD193E7E-18CD-4E8D-BA58-49BADBC4C26D}" destId="{239BA691-D566-45E9-99FA-E6788C24562A}" srcOrd="0" destOrd="0" presId="urn:microsoft.com/office/officeart/2008/layout/LinedList"/>
    <dgm:cxn modelId="{03D7FCFA-1C7D-4492-B7F9-B2E2FC5BD4D6}" srcId="{EAF1F320-1A7C-4A77-94A8-E9BFAE37C650}" destId="{01566342-534A-45BB-AD15-0AC9C95A1F43}" srcOrd="2" destOrd="0" parTransId="{652EC719-894D-4EA3-88AD-8393CBCCA52A}" sibTransId="{915C193F-11C1-409C-BAA1-822198AA2EB4}"/>
    <dgm:cxn modelId="{13627064-79B5-48DA-8DEF-1238116158BD}" type="presOf" srcId="{EAF1F320-1A7C-4A77-94A8-E9BFAE37C650}" destId="{9243904B-681A-419E-876F-BB986D28C50B}" srcOrd="0" destOrd="0" presId="urn:microsoft.com/office/officeart/2008/layout/LinedList"/>
    <dgm:cxn modelId="{1FD1BCBD-7B3F-477E-84D2-C90F6F2A369C}" type="presOf" srcId="{BDF8D592-F2F3-4BD1-964C-B15D12526FC2}" destId="{3F3CBFF0-D5E1-4835-BF5B-8377858BF126}" srcOrd="0" destOrd="0" presId="urn:microsoft.com/office/officeart/2008/layout/LinedList"/>
    <dgm:cxn modelId="{88132B67-6CEF-4945-8308-FC1C5E7EAAEF}" srcId="{EAF1F320-1A7C-4A77-94A8-E9BFAE37C650}" destId="{FAD37887-F8B5-4F53-9F06-729E1CEE36D3}" srcOrd="3" destOrd="0" parTransId="{9549A77D-7094-44B5-A2D8-F634AF81C1EC}" sibTransId="{43FE13F7-873A-4EB0-9B34-BE84301A7454}"/>
    <dgm:cxn modelId="{565342B4-AB7D-4C6D-B4E0-9C1F2FB41772}" srcId="{EAF1F320-1A7C-4A77-94A8-E9BFAE37C650}" destId="{9440EA96-AA4B-4EED-9658-A888E29DEEDA}" srcOrd="0" destOrd="0" parTransId="{016B28EF-8E86-484E-A474-49F11B3C830B}" sibTransId="{AB27F167-D9E4-4651-8B64-B6FA8E58F683}"/>
    <dgm:cxn modelId="{4582022D-8E82-4BF7-94E3-D356097562EC}" type="presOf" srcId="{01566342-534A-45BB-AD15-0AC9C95A1F43}" destId="{2E239970-128E-4077-AC24-0D90EFFF30A3}" srcOrd="0" destOrd="0" presId="urn:microsoft.com/office/officeart/2008/layout/LinedList"/>
    <dgm:cxn modelId="{44E30DAE-046C-4CD8-A766-F9CD613082C8}" srcId="{EAF1F320-1A7C-4A77-94A8-E9BFAE37C650}" destId="{AD193E7E-18CD-4E8D-BA58-49BADBC4C26D}" srcOrd="4" destOrd="0" parTransId="{0E39ED34-5A2C-4A5D-83C2-9B2F67274EDA}" sibTransId="{9C977ACE-ED1B-4BFF-8605-8F3EFB9B920D}"/>
    <dgm:cxn modelId="{A08E452B-6BDC-42FF-9B21-96F6172999B8}" srcId="{EAF1F320-1A7C-4A77-94A8-E9BFAE37C650}" destId="{BDF8D592-F2F3-4BD1-964C-B15D12526FC2}" srcOrd="1" destOrd="0" parTransId="{B9631453-DAA1-48F4-8231-98CE625B022E}" sibTransId="{DFC08A20-77F4-4321-94F7-D88DD8B96136}"/>
    <dgm:cxn modelId="{24F9885A-48A8-4874-800A-5A04E0F3FE18}" type="presOf" srcId="{FAD37887-F8B5-4F53-9F06-729E1CEE36D3}" destId="{44DD09B2-C322-4F27-A70D-B8903679DBC0}" srcOrd="0" destOrd="0" presId="urn:microsoft.com/office/officeart/2008/layout/LinedList"/>
    <dgm:cxn modelId="{2ECC16CC-C547-4108-802A-E3A30F5E7B58}" type="presOf" srcId="{9440EA96-AA4B-4EED-9658-A888E29DEEDA}" destId="{24DB10BB-D81E-4CD9-8A9C-5BEE784B303C}" srcOrd="0" destOrd="0" presId="urn:microsoft.com/office/officeart/2008/layout/LinedList"/>
    <dgm:cxn modelId="{B3960CC0-31F8-4676-BC4D-E08136269E3D}" type="presParOf" srcId="{9243904B-681A-419E-876F-BB986D28C50B}" destId="{C34A9805-B67A-46CA-BDED-E6608730DBFB}" srcOrd="0" destOrd="0" presId="urn:microsoft.com/office/officeart/2008/layout/LinedList"/>
    <dgm:cxn modelId="{3040E930-0C2B-46C9-9C0E-2C09D1EF7EE3}" type="presParOf" srcId="{9243904B-681A-419E-876F-BB986D28C50B}" destId="{5B950474-7F87-4183-B0F4-024503A9F385}" srcOrd="1" destOrd="0" presId="urn:microsoft.com/office/officeart/2008/layout/LinedList"/>
    <dgm:cxn modelId="{3CCEFFA7-29D1-4D09-A8F1-73C8DD16B0D0}" type="presParOf" srcId="{5B950474-7F87-4183-B0F4-024503A9F385}" destId="{24DB10BB-D81E-4CD9-8A9C-5BEE784B303C}" srcOrd="0" destOrd="0" presId="urn:microsoft.com/office/officeart/2008/layout/LinedList"/>
    <dgm:cxn modelId="{2CE2EF58-E0D7-4C2C-83AB-1BA80812825B}" type="presParOf" srcId="{5B950474-7F87-4183-B0F4-024503A9F385}" destId="{13F872C6-34B4-461C-9D65-58B80544CA5D}" srcOrd="1" destOrd="0" presId="urn:microsoft.com/office/officeart/2008/layout/LinedList"/>
    <dgm:cxn modelId="{4032941F-1287-428B-8F06-6849CF7F58C4}" type="presParOf" srcId="{9243904B-681A-419E-876F-BB986D28C50B}" destId="{1AA916F9-1485-4C02-B3DC-2AB6589B7F2F}" srcOrd="2" destOrd="0" presId="urn:microsoft.com/office/officeart/2008/layout/LinedList"/>
    <dgm:cxn modelId="{92FE33F9-C309-45F6-BC5B-F32EA224C04E}" type="presParOf" srcId="{9243904B-681A-419E-876F-BB986D28C50B}" destId="{91E33026-F993-4F18-AF53-122A40ADEF95}" srcOrd="3" destOrd="0" presId="urn:microsoft.com/office/officeart/2008/layout/LinedList"/>
    <dgm:cxn modelId="{BFCC7B26-D96F-4355-9F7B-4E9E73299391}" type="presParOf" srcId="{91E33026-F993-4F18-AF53-122A40ADEF95}" destId="{3F3CBFF0-D5E1-4835-BF5B-8377858BF126}" srcOrd="0" destOrd="0" presId="urn:microsoft.com/office/officeart/2008/layout/LinedList"/>
    <dgm:cxn modelId="{8BA832CE-4961-4477-B878-A54D0068AB8F}" type="presParOf" srcId="{91E33026-F993-4F18-AF53-122A40ADEF95}" destId="{13495E8D-EE4A-4BD3-82E5-C2CAB34FD995}" srcOrd="1" destOrd="0" presId="urn:microsoft.com/office/officeart/2008/layout/LinedList"/>
    <dgm:cxn modelId="{B5FBED3D-D956-4D7E-93FF-0B993008B382}" type="presParOf" srcId="{9243904B-681A-419E-876F-BB986D28C50B}" destId="{F6F0C10B-6E2F-4C83-AAF0-DBE409F9820B}" srcOrd="4" destOrd="0" presId="urn:microsoft.com/office/officeart/2008/layout/LinedList"/>
    <dgm:cxn modelId="{D5B28A76-867B-4729-9F8C-CF27EB1EB683}" type="presParOf" srcId="{9243904B-681A-419E-876F-BB986D28C50B}" destId="{006679A7-DB41-45DB-A447-ADEBD1E1338E}" srcOrd="5" destOrd="0" presId="urn:microsoft.com/office/officeart/2008/layout/LinedList"/>
    <dgm:cxn modelId="{F9A8C911-AD00-4EC2-87EC-BB9F30B01E12}" type="presParOf" srcId="{006679A7-DB41-45DB-A447-ADEBD1E1338E}" destId="{2E239970-128E-4077-AC24-0D90EFFF30A3}" srcOrd="0" destOrd="0" presId="urn:microsoft.com/office/officeart/2008/layout/LinedList"/>
    <dgm:cxn modelId="{C4D133CF-A431-4BF6-9B72-9236BBB5792D}" type="presParOf" srcId="{006679A7-DB41-45DB-A447-ADEBD1E1338E}" destId="{1F2C4C59-9304-4CBA-BD78-BEB09F853380}" srcOrd="1" destOrd="0" presId="urn:microsoft.com/office/officeart/2008/layout/LinedList"/>
    <dgm:cxn modelId="{A0533C82-7B1B-417F-84E5-0E5C6C0329E2}" type="presParOf" srcId="{9243904B-681A-419E-876F-BB986D28C50B}" destId="{5D92C3CB-7F53-4E74-9A2C-3947B6E675BF}" srcOrd="6" destOrd="0" presId="urn:microsoft.com/office/officeart/2008/layout/LinedList"/>
    <dgm:cxn modelId="{EAEFCDB4-F138-45FF-94D4-8CAC90AC0CBD}" type="presParOf" srcId="{9243904B-681A-419E-876F-BB986D28C50B}" destId="{46AD36CA-5ACE-43ED-961D-4895B5815916}" srcOrd="7" destOrd="0" presId="urn:microsoft.com/office/officeart/2008/layout/LinedList"/>
    <dgm:cxn modelId="{2E08DCE8-8354-44DC-96C7-4FE4C41F463D}" type="presParOf" srcId="{46AD36CA-5ACE-43ED-961D-4895B5815916}" destId="{44DD09B2-C322-4F27-A70D-B8903679DBC0}" srcOrd="0" destOrd="0" presId="urn:microsoft.com/office/officeart/2008/layout/LinedList"/>
    <dgm:cxn modelId="{48396B24-DDBF-41A4-BC2B-E3AF17C8F65E}" type="presParOf" srcId="{46AD36CA-5ACE-43ED-961D-4895B5815916}" destId="{54BFC4B7-B4E0-4C40-88B6-B916399A0797}" srcOrd="1" destOrd="0" presId="urn:microsoft.com/office/officeart/2008/layout/LinedList"/>
    <dgm:cxn modelId="{8EE38CB9-2668-46C8-B94C-22987124E770}" type="presParOf" srcId="{9243904B-681A-419E-876F-BB986D28C50B}" destId="{65A38FA4-078D-4E0C-BF17-0ABAA57F676C}" srcOrd="8" destOrd="0" presId="urn:microsoft.com/office/officeart/2008/layout/LinedList"/>
    <dgm:cxn modelId="{7E611A7B-5494-4817-995C-1655CDB1D356}" type="presParOf" srcId="{9243904B-681A-419E-876F-BB986D28C50B}" destId="{D4528585-38BF-49F2-9D3E-BE553E0307CA}" srcOrd="9" destOrd="0" presId="urn:microsoft.com/office/officeart/2008/layout/LinedList"/>
    <dgm:cxn modelId="{7CD95261-FBD5-4CDD-BB85-C432207C5FDC}" type="presParOf" srcId="{D4528585-38BF-49F2-9D3E-BE553E0307CA}" destId="{239BA691-D566-45E9-99FA-E6788C24562A}" srcOrd="0" destOrd="0" presId="urn:microsoft.com/office/officeart/2008/layout/LinedList"/>
    <dgm:cxn modelId="{E350A91C-C155-4FD6-A014-6DAB5F586E1C}" type="presParOf" srcId="{D4528585-38BF-49F2-9D3E-BE553E0307CA}" destId="{598264A9-717B-456A-9147-2F267D0E6DE0}"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4E0EC0-56F3-4FD0-87C0-7D4CB2EC33E7}"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ZA"/>
        </a:p>
      </dgm:t>
    </dgm:pt>
    <dgm:pt modelId="{C40747C3-0F12-4314-A3E7-2C565F95F3D4}">
      <dgm:prSet/>
      <dgm:spPr>
        <a:solidFill>
          <a:srgbClr val="134378"/>
        </a:solidFill>
      </dgm:spPr>
      <dgm:t>
        <a:bodyPr/>
        <a:lstStyle/>
        <a:p>
          <a:r>
            <a:rPr lang="en-ZA" dirty="0">
              <a:solidFill>
                <a:schemeClr val="bg1"/>
              </a:solidFill>
            </a:rPr>
            <a:t>Financial sustainability</a:t>
          </a:r>
        </a:p>
      </dgm:t>
    </dgm:pt>
    <dgm:pt modelId="{3F8B4C5C-5BCC-41A9-9F9D-0EBD8152DD9D}" type="parTrans" cxnId="{7C2AD54B-15C4-4440-8857-FCFA35F49644}">
      <dgm:prSet/>
      <dgm:spPr/>
      <dgm:t>
        <a:bodyPr/>
        <a:lstStyle/>
        <a:p>
          <a:endParaRPr lang="en-ZA"/>
        </a:p>
      </dgm:t>
    </dgm:pt>
    <dgm:pt modelId="{EDEFAD39-72F7-4110-BFD2-3BB233218A4F}" type="sibTrans" cxnId="{7C2AD54B-15C4-4440-8857-FCFA35F49644}">
      <dgm:prSet/>
      <dgm:spPr/>
      <dgm:t>
        <a:bodyPr/>
        <a:lstStyle/>
        <a:p>
          <a:endParaRPr lang="en-ZA"/>
        </a:p>
      </dgm:t>
    </dgm:pt>
    <dgm:pt modelId="{72DAC62A-A490-4A12-B4FE-06E1318A7BA5}">
      <dgm:prSet/>
      <dgm:spPr>
        <a:solidFill>
          <a:srgbClr val="BFBFBF"/>
        </a:solidFill>
      </dgm:spPr>
      <dgm:t>
        <a:bodyPr/>
        <a:lstStyle/>
        <a:p>
          <a:r>
            <a:rPr lang="en-ZA" dirty="0">
              <a:solidFill>
                <a:schemeClr val="tx1"/>
              </a:solidFill>
            </a:rPr>
            <a:t>Lack of relevance and impact</a:t>
          </a:r>
          <a:endParaRPr lang="en-US" dirty="0">
            <a:solidFill>
              <a:schemeClr val="tx1"/>
            </a:solidFill>
          </a:endParaRPr>
        </a:p>
      </dgm:t>
    </dgm:pt>
    <dgm:pt modelId="{F0291380-37E8-4C22-AC86-3D87A50C849E}" type="parTrans" cxnId="{507609F4-B685-42CD-BC39-227C072FBA47}">
      <dgm:prSet/>
      <dgm:spPr/>
      <dgm:t>
        <a:bodyPr/>
        <a:lstStyle/>
        <a:p>
          <a:endParaRPr lang="en-ZA"/>
        </a:p>
      </dgm:t>
    </dgm:pt>
    <dgm:pt modelId="{BFB04466-F01A-48BD-9F08-C612F95048B8}" type="sibTrans" cxnId="{507609F4-B685-42CD-BC39-227C072FBA47}">
      <dgm:prSet/>
      <dgm:spPr/>
      <dgm:t>
        <a:bodyPr/>
        <a:lstStyle/>
        <a:p>
          <a:endParaRPr lang="en-ZA"/>
        </a:p>
      </dgm:t>
    </dgm:pt>
    <dgm:pt modelId="{87FA05FE-F0E8-489A-9040-64E93FDDEE4B}">
      <dgm:prSet/>
      <dgm:spPr>
        <a:solidFill>
          <a:schemeClr val="accent1">
            <a:lumMod val="90000"/>
          </a:schemeClr>
        </a:solidFill>
      </dgm:spPr>
      <dgm:t>
        <a:bodyPr/>
        <a:lstStyle/>
        <a:p>
          <a:r>
            <a:rPr lang="en-ZA" dirty="0">
              <a:solidFill>
                <a:schemeClr val="tx1"/>
              </a:solidFill>
            </a:rPr>
            <a:t>Human Resources</a:t>
          </a:r>
          <a:endParaRPr lang="en-US" dirty="0">
            <a:solidFill>
              <a:schemeClr val="tx1"/>
            </a:solidFill>
          </a:endParaRPr>
        </a:p>
      </dgm:t>
    </dgm:pt>
    <dgm:pt modelId="{2D58874E-DE14-49F0-9559-001202C41993}" type="parTrans" cxnId="{AEDE95E8-E910-40B2-829E-75B265D01110}">
      <dgm:prSet/>
      <dgm:spPr/>
      <dgm:t>
        <a:bodyPr/>
        <a:lstStyle/>
        <a:p>
          <a:endParaRPr lang="en-ZA"/>
        </a:p>
      </dgm:t>
    </dgm:pt>
    <dgm:pt modelId="{1F526B77-A299-4AF9-B517-A76AC9A320EF}" type="sibTrans" cxnId="{AEDE95E8-E910-40B2-829E-75B265D01110}">
      <dgm:prSet/>
      <dgm:spPr/>
      <dgm:t>
        <a:bodyPr/>
        <a:lstStyle/>
        <a:p>
          <a:endParaRPr lang="en-ZA"/>
        </a:p>
      </dgm:t>
    </dgm:pt>
    <dgm:pt modelId="{117ABB0D-E5A4-475A-81F7-D50763C822FD}">
      <dgm:prSet/>
      <dgm:spPr>
        <a:solidFill>
          <a:schemeClr val="bg1"/>
        </a:solidFill>
      </dgm:spPr>
      <dgm:t>
        <a:bodyPr/>
        <a:lstStyle/>
        <a:p>
          <a:r>
            <a:rPr lang="en-ZA" dirty="0">
              <a:solidFill>
                <a:schemeClr val="tx1"/>
              </a:solidFill>
            </a:rPr>
            <a:t>Business Continuity</a:t>
          </a:r>
          <a:endParaRPr lang="en-US" dirty="0">
            <a:solidFill>
              <a:schemeClr val="tx1"/>
            </a:solidFill>
          </a:endParaRPr>
        </a:p>
      </dgm:t>
    </dgm:pt>
    <dgm:pt modelId="{F2F74851-3A03-4637-9D01-235BF41308CF}" type="parTrans" cxnId="{229C8660-B75A-4937-8EB3-128FB3B962ED}">
      <dgm:prSet/>
      <dgm:spPr/>
      <dgm:t>
        <a:bodyPr/>
        <a:lstStyle/>
        <a:p>
          <a:endParaRPr lang="en-ZA"/>
        </a:p>
      </dgm:t>
    </dgm:pt>
    <dgm:pt modelId="{6BD9EDF6-E649-4B39-A622-0472ED96A95B}" type="sibTrans" cxnId="{229C8660-B75A-4937-8EB3-128FB3B962ED}">
      <dgm:prSet/>
      <dgm:spPr/>
      <dgm:t>
        <a:bodyPr/>
        <a:lstStyle/>
        <a:p>
          <a:endParaRPr lang="en-ZA"/>
        </a:p>
      </dgm:t>
    </dgm:pt>
    <dgm:pt modelId="{F51EBE5B-AB9F-410C-A4AA-544E69D22220}">
      <dgm:prSet/>
      <dgm:spPr>
        <a:solidFill>
          <a:srgbClr val="134378"/>
        </a:solidFill>
      </dgm:spPr>
      <dgm:t>
        <a:bodyPr/>
        <a:lstStyle/>
        <a:p>
          <a:r>
            <a:rPr lang="en-ZA" dirty="0">
              <a:solidFill>
                <a:schemeClr val="bg1"/>
              </a:solidFill>
            </a:rPr>
            <a:t>Adapting</a:t>
          </a:r>
          <a:r>
            <a:rPr lang="en-ZA" dirty="0">
              <a:solidFill>
                <a:schemeClr val="tx1"/>
              </a:solidFill>
            </a:rPr>
            <a:t> </a:t>
          </a:r>
          <a:r>
            <a:rPr lang="en-ZA" dirty="0">
              <a:solidFill>
                <a:schemeClr val="bg1"/>
              </a:solidFill>
            </a:rPr>
            <a:t>post-Covid-19</a:t>
          </a:r>
          <a:endParaRPr lang="en-US" dirty="0">
            <a:solidFill>
              <a:schemeClr val="bg1"/>
            </a:solidFill>
          </a:endParaRPr>
        </a:p>
      </dgm:t>
    </dgm:pt>
    <dgm:pt modelId="{75814AE3-EE4A-42DD-A25E-95F29E420AB4}" type="parTrans" cxnId="{8FC16CAF-6E73-42FB-BA90-14F3BF8BD760}">
      <dgm:prSet/>
      <dgm:spPr/>
      <dgm:t>
        <a:bodyPr/>
        <a:lstStyle/>
        <a:p>
          <a:endParaRPr lang="en-ZA"/>
        </a:p>
      </dgm:t>
    </dgm:pt>
    <dgm:pt modelId="{EABE1E6C-BDFB-4787-B01E-A41F8BE2E8A8}" type="sibTrans" cxnId="{8FC16CAF-6E73-42FB-BA90-14F3BF8BD760}">
      <dgm:prSet/>
      <dgm:spPr/>
      <dgm:t>
        <a:bodyPr/>
        <a:lstStyle/>
        <a:p>
          <a:endParaRPr lang="en-ZA"/>
        </a:p>
      </dgm:t>
    </dgm:pt>
    <dgm:pt modelId="{2BA47734-6CFE-41CE-8ABB-0DA626B46D78}">
      <dgm:prSet/>
      <dgm:spPr>
        <a:solidFill>
          <a:srgbClr val="BFBFBF"/>
        </a:solidFill>
      </dgm:spPr>
      <dgm:t>
        <a:bodyPr/>
        <a:lstStyle/>
        <a:p>
          <a:r>
            <a:rPr lang="en-ZA" dirty="0">
              <a:solidFill>
                <a:schemeClr val="tx1"/>
              </a:solidFill>
            </a:rPr>
            <a:t>Corporate Governance</a:t>
          </a:r>
          <a:endParaRPr lang="en-US" dirty="0">
            <a:solidFill>
              <a:schemeClr val="tx1"/>
            </a:solidFill>
          </a:endParaRPr>
        </a:p>
      </dgm:t>
    </dgm:pt>
    <dgm:pt modelId="{66132FA0-0513-41CA-9335-20E7722D8D13}" type="parTrans" cxnId="{8539F8E7-55C7-4F95-B5EE-0DA38E8885D3}">
      <dgm:prSet/>
      <dgm:spPr/>
      <dgm:t>
        <a:bodyPr/>
        <a:lstStyle/>
        <a:p>
          <a:endParaRPr lang="en-ZA"/>
        </a:p>
      </dgm:t>
    </dgm:pt>
    <dgm:pt modelId="{D0551679-1940-4A88-99C2-B983AA08AF1A}" type="sibTrans" cxnId="{8539F8E7-55C7-4F95-B5EE-0DA38E8885D3}">
      <dgm:prSet/>
      <dgm:spPr/>
      <dgm:t>
        <a:bodyPr/>
        <a:lstStyle/>
        <a:p>
          <a:endParaRPr lang="en-ZA"/>
        </a:p>
      </dgm:t>
    </dgm:pt>
    <dgm:pt modelId="{6D4BBA55-402C-44B4-B717-A93DD8BA4D92}">
      <dgm:prSet/>
      <dgm:spPr>
        <a:solidFill>
          <a:schemeClr val="accent1">
            <a:lumMod val="90000"/>
          </a:schemeClr>
        </a:solidFill>
      </dgm:spPr>
      <dgm:t>
        <a:bodyPr/>
        <a:lstStyle/>
        <a:p>
          <a:r>
            <a:rPr lang="en-ZA">
              <a:solidFill>
                <a:schemeClr val="tx1"/>
              </a:solidFill>
            </a:rPr>
            <a:t>Energy</a:t>
          </a:r>
          <a:endParaRPr lang="en-US" dirty="0">
            <a:solidFill>
              <a:schemeClr val="tx1"/>
            </a:solidFill>
          </a:endParaRPr>
        </a:p>
      </dgm:t>
    </dgm:pt>
    <dgm:pt modelId="{13083500-1A80-436C-ACDA-017FCF9E76F4}" type="parTrans" cxnId="{C4A90594-5AA6-4639-8123-C65FC2AC1502}">
      <dgm:prSet/>
      <dgm:spPr/>
      <dgm:t>
        <a:bodyPr/>
        <a:lstStyle/>
        <a:p>
          <a:endParaRPr lang="en-ZA"/>
        </a:p>
      </dgm:t>
    </dgm:pt>
    <dgm:pt modelId="{BAF4B714-BE8A-4287-B57D-2EDBFB322E27}" type="sibTrans" cxnId="{C4A90594-5AA6-4639-8123-C65FC2AC1502}">
      <dgm:prSet/>
      <dgm:spPr/>
      <dgm:t>
        <a:bodyPr/>
        <a:lstStyle/>
        <a:p>
          <a:endParaRPr lang="en-ZA"/>
        </a:p>
      </dgm:t>
    </dgm:pt>
    <dgm:pt modelId="{28049B67-A095-4D2E-B1F0-CE4B15AC4D14}">
      <dgm:prSet/>
      <dgm:spPr>
        <a:solidFill>
          <a:schemeClr val="bg1"/>
        </a:solidFill>
      </dgm:spPr>
      <dgm:t>
        <a:bodyPr/>
        <a:lstStyle/>
        <a:p>
          <a:r>
            <a:rPr lang="en-ZA" dirty="0">
              <a:solidFill>
                <a:schemeClr val="tx1"/>
              </a:solidFill>
            </a:rPr>
            <a:t>Plans to mitigate audit findings</a:t>
          </a:r>
          <a:endParaRPr lang="en-US" dirty="0">
            <a:solidFill>
              <a:schemeClr val="tx1"/>
            </a:solidFill>
          </a:endParaRPr>
        </a:p>
      </dgm:t>
    </dgm:pt>
    <dgm:pt modelId="{ADE89941-7056-4584-BC2F-7643A5886C5C}" type="parTrans" cxnId="{E20D9017-FE0A-4C78-8DEA-D2E7EA514E76}">
      <dgm:prSet/>
      <dgm:spPr/>
      <dgm:t>
        <a:bodyPr/>
        <a:lstStyle/>
        <a:p>
          <a:endParaRPr lang="en-ZA"/>
        </a:p>
      </dgm:t>
    </dgm:pt>
    <dgm:pt modelId="{81B5023D-B553-4621-A1E1-1683BE41BA16}" type="sibTrans" cxnId="{E20D9017-FE0A-4C78-8DEA-D2E7EA514E76}">
      <dgm:prSet/>
      <dgm:spPr/>
      <dgm:t>
        <a:bodyPr/>
        <a:lstStyle/>
        <a:p>
          <a:endParaRPr lang="en-ZA"/>
        </a:p>
      </dgm:t>
    </dgm:pt>
    <dgm:pt modelId="{75813B03-A555-41E2-9EE3-F13E3C53528F}" type="pres">
      <dgm:prSet presAssocID="{5E4E0EC0-56F3-4FD0-87C0-7D4CB2EC33E7}" presName="linear" presStyleCnt="0">
        <dgm:presLayoutVars>
          <dgm:animLvl val="lvl"/>
          <dgm:resizeHandles val="exact"/>
        </dgm:presLayoutVars>
      </dgm:prSet>
      <dgm:spPr/>
      <dgm:t>
        <a:bodyPr/>
        <a:lstStyle/>
        <a:p>
          <a:endParaRPr lang="en-ZA"/>
        </a:p>
      </dgm:t>
    </dgm:pt>
    <dgm:pt modelId="{B93D055F-E7A9-445C-9535-A18CF1D0FA45}" type="pres">
      <dgm:prSet presAssocID="{C40747C3-0F12-4314-A3E7-2C565F95F3D4}" presName="parentText" presStyleLbl="node1" presStyleIdx="0" presStyleCnt="8">
        <dgm:presLayoutVars>
          <dgm:chMax val="0"/>
          <dgm:bulletEnabled val="1"/>
        </dgm:presLayoutVars>
      </dgm:prSet>
      <dgm:spPr/>
      <dgm:t>
        <a:bodyPr/>
        <a:lstStyle/>
        <a:p>
          <a:endParaRPr lang="en-ZA"/>
        </a:p>
      </dgm:t>
    </dgm:pt>
    <dgm:pt modelId="{BA966362-0C9B-4788-91AA-8273C3D9D4D8}" type="pres">
      <dgm:prSet presAssocID="{EDEFAD39-72F7-4110-BFD2-3BB233218A4F}" presName="spacer" presStyleCnt="0"/>
      <dgm:spPr/>
    </dgm:pt>
    <dgm:pt modelId="{8BEE789A-E12B-47F7-A09E-12EA194B9C36}" type="pres">
      <dgm:prSet presAssocID="{72DAC62A-A490-4A12-B4FE-06E1318A7BA5}" presName="parentText" presStyleLbl="node1" presStyleIdx="1" presStyleCnt="8">
        <dgm:presLayoutVars>
          <dgm:chMax val="0"/>
          <dgm:bulletEnabled val="1"/>
        </dgm:presLayoutVars>
      </dgm:prSet>
      <dgm:spPr/>
      <dgm:t>
        <a:bodyPr/>
        <a:lstStyle/>
        <a:p>
          <a:endParaRPr lang="en-ZA"/>
        </a:p>
      </dgm:t>
    </dgm:pt>
    <dgm:pt modelId="{CFD73F11-4CB3-4EF5-8B71-C91F176CDC12}" type="pres">
      <dgm:prSet presAssocID="{BFB04466-F01A-48BD-9F08-C612F95048B8}" presName="spacer" presStyleCnt="0"/>
      <dgm:spPr/>
    </dgm:pt>
    <dgm:pt modelId="{1831DAF1-3411-4963-BC01-840CD5DDE64F}" type="pres">
      <dgm:prSet presAssocID="{87FA05FE-F0E8-489A-9040-64E93FDDEE4B}" presName="parentText" presStyleLbl="node1" presStyleIdx="2" presStyleCnt="8">
        <dgm:presLayoutVars>
          <dgm:chMax val="0"/>
          <dgm:bulletEnabled val="1"/>
        </dgm:presLayoutVars>
      </dgm:prSet>
      <dgm:spPr/>
      <dgm:t>
        <a:bodyPr/>
        <a:lstStyle/>
        <a:p>
          <a:endParaRPr lang="en-ZA"/>
        </a:p>
      </dgm:t>
    </dgm:pt>
    <dgm:pt modelId="{0788AE32-1B48-465B-B012-A434A6C914D9}" type="pres">
      <dgm:prSet presAssocID="{1F526B77-A299-4AF9-B517-A76AC9A320EF}" presName="spacer" presStyleCnt="0"/>
      <dgm:spPr/>
    </dgm:pt>
    <dgm:pt modelId="{E06443B5-D3D7-464D-900C-CF8ADF92F82D}" type="pres">
      <dgm:prSet presAssocID="{117ABB0D-E5A4-475A-81F7-D50763C822FD}" presName="parentText" presStyleLbl="node1" presStyleIdx="3" presStyleCnt="8">
        <dgm:presLayoutVars>
          <dgm:chMax val="0"/>
          <dgm:bulletEnabled val="1"/>
        </dgm:presLayoutVars>
      </dgm:prSet>
      <dgm:spPr/>
      <dgm:t>
        <a:bodyPr/>
        <a:lstStyle/>
        <a:p>
          <a:endParaRPr lang="en-ZA"/>
        </a:p>
      </dgm:t>
    </dgm:pt>
    <dgm:pt modelId="{6FEC1C83-DC6C-457D-97A5-B7F995011D2D}" type="pres">
      <dgm:prSet presAssocID="{6BD9EDF6-E649-4B39-A622-0472ED96A95B}" presName="spacer" presStyleCnt="0"/>
      <dgm:spPr/>
    </dgm:pt>
    <dgm:pt modelId="{0F1C7D3E-31E5-4793-BA35-16F4BB73320C}" type="pres">
      <dgm:prSet presAssocID="{F51EBE5B-AB9F-410C-A4AA-544E69D22220}" presName="parentText" presStyleLbl="node1" presStyleIdx="4" presStyleCnt="8">
        <dgm:presLayoutVars>
          <dgm:chMax val="0"/>
          <dgm:bulletEnabled val="1"/>
        </dgm:presLayoutVars>
      </dgm:prSet>
      <dgm:spPr/>
      <dgm:t>
        <a:bodyPr/>
        <a:lstStyle/>
        <a:p>
          <a:endParaRPr lang="en-ZA"/>
        </a:p>
      </dgm:t>
    </dgm:pt>
    <dgm:pt modelId="{E7846AA6-CD4E-4AC1-88FB-868F382717B6}" type="pres">
      <dgm:prSet presAssocID="{EABE1E6C-BDFB-4787-B01E-A41F8BE2E8A8}" presName="spacer" presStyleCnt="0"/>
      <dgm:spPr/>
    </dgm:pt>
    <dgm:pt modelId="{0EE4A32A-8821-408B-A75C-E28EECA20A83}" type="pres">
      <dgm:prSet presAssocID="{2BA47734-6CFE-41CE-8ABB-0DA626B46D78}" presName="parentText" presStyleLbl="node1" presStyleIdx="5" presStyleCnt="8">
        <dgm:presLayoutVars>
          <dgm:chMax val="0"/>
          <dgm:bulletEnabled val="1"/>
        </dgm:presLayoutVars>
      </dgm:prSet>
      <dgm:spPr/>
      <dgm:t>
        <a:bodyPr/>
        <a:lstStyle/>
        <a:p>
          <a:endParaRPr lang="en-ZA"/>
        </a:p>
      </dgm:t>
    </dgm:pt>
    <dgm:pt modelId="{3590E8F6-F1BA-4BF1-9FD7-F33640569122}" type="pres">
      <dgm:prSet presAssocID="{D0551679-1940-4A88-99C2-B983AA08AF1A}" presName="spacer" presStyleCnt="0"/>
      <dgm:spPr/>
    </dgm:pt>
    <dgm:pt modelId="{2DA73F6A-BF66-4669-8E18-9BB4A0631C96}" type="pres">
      <dgm:prSet presAssocID="{6D4BBA55-402C-44B4-B717-A93DD8BA4D92}" presName="parentText" presStyleLbl="node1" presStyleIdx="6" presStyleCnt="8">
        <dgm:presLayoutVars>
          <dgm:chMax val="0"/>
          <dgm:bulletEnabled val="1"/>
        </dgm:presLayoutVars>
      </dgm:prSet>
      <dgm:spPr/>
      <dgm:t>
        <a:bodyPr/>
        <a:lstStyle/>
        <a:p>
          <a:endParaRPr lang="en-ZA"/>
        </a:p>
      </dgm:t>
    </dgm:pt>
    <dgm:pt modelId="{BEEDDD44-96BC-46C2-BA30-96D0B2EC87D9}" type="pres">
      <dgm:prSet presAssocID="{BAF4B714-BE8A-4287-B57D-2EDBFB322E27}" presName="spacer" presStyleCnt="0"/>
      <dgm:spPr/>
    </dgm:pt>
    <dgm:pt modelId="{B1E3BBF9-479E-4944-A943-9FB54D950CE6}" type="pres">
      <dgm:prSet presAssocID="{28049B67-A095-4D2E-B1F0-CE4B15AC4D14}" presName="parentText" presStyleLbl="node1" presStyleIdx="7" presStyleCnt="8">
        <dgm:presLayoutVars>
          <dgm:chMax val="0"/>
          <dgm:bulletEnabled val="1"/>
        </dgm:presLayoutVars>
      </dgm:prSet>
      <dgm:spPr/>
      <dgm:t>
        <a:bodyPr/>
        <a:lstStyle/>
        <a:p>
          <a:endParaRPr lang="en-ZA"/>
        </a:p>
      </dgm:t>
    </dgm:pt>
  </dgm:ptLst>
  <dgm:cxnLst>
    <dgm:cxn modelId="{8539F8E7-55C7-4F95-B5EE-0DA38E8885D3}" srcId="{5E4E0EC0-56F3-4FD0-87C0-7D4CB2EC33E7}" destId="{2BA47734-6CFE-41CE-8ABB-0DA626B46D78}" srcOrd="5" destOrd="0" parTransId="{66132FA0-0513-41CA-9335-20E7722D8D13}" sibTransId="{D0551679-1940-4A88-99C2-B983AA08AF1A}"/>
    <dgm:cxn modelId="{A76B881F-A602-4725-A4D7-0981B6A8FAFA}" type="presOf" srcId="{28049B67-A095-4D2E-B1F0-CE4B15AC4D14}" destId="{B1E3BBF9-479E-4944-A943-9FB54D950CE6}" srcOrd="0" destOrd="0" presId="urn:microsoft.com/office/officeart/2005/8/layout/vList2"/>
    <dgm:cxn modelId="{8FC16CAF-6E73-42FB-BA90-14F3BF8BD760}" srcId="{5E4E0EC0-56F3-4FD0-87C0-7D4CB2EC33E7}" destId="{F51EBE5B-AB9F-410C-A4AA-544E69D22220}" srcOrd="4" destOrd="0" parTransId="{75814AE3-EE4A-42DD-A25E-95F29E420AB4}" sibTransId="{EABE1E6C-BDFB-4787-B01E-A41F8BE2E8A8}"/>
    <dgm:cxn modelId="{76171C82-6D4D-4B38-BFE9-D4E718127BAA}" type="presOf" srcId="{2BA47734-6CFE-41CE-8ABB-0DA626B46D78}" destId="{0EE4A32A-8821-408B-A75C-E28EECA20A83}" srcOrd="0" destOrd="0" presId="urn:microsoft.com/office/officeart/2005/8/layout/vList2"/>
    <dgm:cxn modelId="{507609F4-B685-42CD-BC39-227C072FBA47}" srcId="{5E4E0EC0-56F3-4FD0-87C0-7D4CB2EC33E7}" destId="{72DAC62A-A490-4A12-B4FE-06E1318A7BA5}" srcOrd="1" destOrd="0" parTransId="{F0291380-37E8-4C22-AC86-3D87A50C849E}" sibTransId="{BFB04466-F01A-48BD-9F08-C612F95048B8}"/>
    <dgm:cxn modelId="{C0211263-78F4-4C8F-B964-22780B3DD1C0}" type="presOf" srcId="{5E4E0EC0-56F3-4FD0-87C0-7D4CB2EC33E7}" destId="{75813B03-A555-41E2-9EE3-F13E3C53528F}" srcOrd="0" destOrd="0" presId="urn:microsoft.com/office/officeart/2005/8/layout/vList2"/>
    <dgm:cxn modelId="{C61DB4DE-4991-48D4-A05E-30C39DA94772}" type="presOf" srcId="{C40747C3-0F12-4314-A3E7-2C565F95F3D4}" destId="{B93D055F-E7A9-445C-9535-A18CF1D0FA45}" srcOrd="0" destOrd="0" presId="urn:microsoft.com/office/officeart/2005/8/layout/vList2"/>
    <dgm:cxn modelId="{AEDE95E8-E910-40B2-829E-75B265D01110}" srcId="{5E4E0EC0-56F3-4FD0-87C0-7D4CB2EC33E7}" destId="{87FA05FE-F0E8-489A-9040-64E93FDDEE4B}" srcOrd="2" destOrd="0" parTransId="{2D58874E-DE14-49F0-9559-001202C41993}" sibTransId="{1F526B77-A299-4AF9-B517-A76AC9A320EF}"/>
    <dgm:cxn modelId="{2CDD1037-E08A-4E47-B9EF-4CD13979BB87}" type="presOf" srcId="{87FA05FE-F0E8-489A-9040-64E93FDDEE4B}" destId="{1831DAF1-3411-4963-BC01-840CD5DDE64F}" srcOrd="0" destOrd="0" presId="urn:microsoft.com/office/officeart/2005/8/layout/vList2"/>
    <dgm:cxn modelId="{C4A90594-5AA6-4639-8123-C65FC2AC1502}" srcId="{5E4E0EC0-56F3-4FD0-87C0-7D4CB2EC33E7}" destId="{6D4BBA55-402C-44B4-B717-A93DD8BA4D92}" srcOrd="6" destOrd="0" parTransId="{13083500-1A80-436C-ACDA-017FCF9E76F4}" sibTransId="{BAF4B714-BE8A-4287-B57D-2EDBFB322E27}"/>
    <dgm:cxn modelId="{D560B05F-BCED-4B8E-A1E5-3BE624A86F11}" type="presOf" srcId="{6D4BBA55-402C-44B4-B717-A93DD8BA4D92}" destId="{2DA73F6A-BF66-4669-8E18-9BB4A0631C96}" srcOrd="0" destOrd="0" presId="urn:microsoft.com/office/officeart/2005/8/layout/vList2"/>
    <dgm:cxn modelId="{E20D9017-FE0A-4C78-8DEA-D2E7EA514E76}" srcId="{5E4E0EC0-56F3-4FD0-87C0-7D4CB2EC33E7}" destId="{28049B67-A095-4D2E-B1F0-CE4B15AC4D14}" srcOrd="7" destOrd="0" parTransId="{ADE89941-7056-4584-BC2F-7643A5886C5C}" sibTransId="{81B5023D-B553-4621-A1E1-1683BE41BA16}"/>
    <dgm:cxn modelId="{7C2AD54B-15C4-4440-8857-FCFA35F49644}" srcId="{5E4E0EC0-56F3-4FD0-87C0-7D4CB2EC33E7}" destId="{C40747C3-0F12-4314-A3E7-2C565F95F3D4}" srcOrd="0" destOrd="0" parTransId="{3F8B4C5C-5BCC-41A9-9F9D-0EBD8152DD9D}" sibTransId="{EDEFAD39-72F7-4110-BFD2-3BB233218A4F}"/>
    <dgm:cxn modelId="{9F025F3F-91A4-4A4F-971A-6C53A0AE511A}" type="presOf" srcId="{117ABB0D-E5A4-475A-81F7-D50763C822FD}" destId="{E06443B5-D3D7-464D-900C-CF8ADF92F82D}" srcOrd="0" destOrd="0" presId="urn:microsoft.com/office/officeart/2005/8/layout/vList2"/>
    <dgm:cxn modelId="{B02ADF58-F63D-4302-8EE9-C03317D368CA}" type="presOf" srcId="{72DAC62A-A490-4A12-B4FE-06E1318A7BA5}" destId="{8BEE789A-E12B-47F7-A09E-12EA194B9C36}" srcOrd="0" destOrd="0" presId="urn:microsoft.com/office/officeart/2005/8/layout/vList2"/>
    <dgm:cxn modelId="{229C8660-B75A-4937-8EB3-128FB3B962ED}" srcId="{5E4E0EC0-56F3-4FD0-87C0-7D4CB2EC33E7}" destId="{117ABB0D-E5A4-475A-81F7-D50763C822FD}" srcOrd="3" destOrd="0" parTransId="{F2F74851-3A03-4637-9D01-235BF41308CF}" sibTransId="{6BD9EDF6-E649-4B39-A622-0472ED96A95B}"/>
    <dgm:cxn modelId="{74ED1D3C-9A19-4FCD-B8C6-F7CFFCCA6DDB}" type="presOf" srcId="{F51EBE5B-AB9F-410C-A4AA-544E69D22220}" destId="{0F1C7D3E-31E5-4793-BA35-16F4BB73320C}" srcOrd="0" destOrd="0" presId="urn:microsoft.com/office/officeart/2005/8/layout/vList2"/>
    <dgm:cxn modelId="{C2B8FBDD-F668-441B-8DD1-970B3EE964E7}" type="presParOf" srcId="{75813B03-A555-41E2-9EE3-F13E3C53528F}" destId="{B93D055F-E7A9-445C-9535-A18CF1D0FA45}" srcOrd="0" destOrd="0" presId="urn:microsoft.com/office/officeart/2005/8/layout/vList2"/>
    <dgm:cxn modelId="{D5DD3B33-E5FA-4FAF-BC42-53732C3935F7}" type="presParOf" srcId="{75813B03-A555-41E2-9EE3-F13E3C53528F}" destId="{BA966362-0C9B-4788-91AA-8273C3D9D4D8}" srcOrd="1" destOrd="0" presId="urn:microsoft.com/office/officeart/2005/8/layout/vList2"/>
    <dgm:cxn modelId="{DC8C5CE3-7887-47D2-88C4-4CC597C5639C}" type="presParOf" srcId="{75813B03-A555-41E2-9EE3-F13E3C53528F}" destId="{8BEE789A-E12B-47F7-A09E-12EA194B9C36}" srcOrd="2" destOrd="0" presId="urn:microsoft.com/office/officeart/2005/8/layout/vList2"/>
    <dgm:cxn modelId="{A22B963E-25FD-4946-97CC-7C63910B7A8F}" type="presParOf" srcId="{75813B03-A555-41E2-9EE3-F13E3C53528F}" destId="{CFD73F11-4CB3-4EF5-8B71-C91F176CDC12}" srcOrd="3" destOrd="0" presId="urn:microsoft.com/office/officeart/2005/8/layout/vList2"/>
    <dgm:cxn modelId="{67D67DF3-FB3B-4626-85F4-9E0F36928875}" type="presParOf" srcId="{75813B03-A555-41E2-9EE3-F13E3C53528F}" destId="{1831DAF1-3411-4963-BC01-840CD5DDE64F}" srcOrd="4" destOrd="0" presId="urn:microsoft.com/office/officeart/2005/8/layout/vList2"/>
    <dgm:cxn modelId="{C6685ED3-3C18-4A69-A553-0B4C757F2879}" type="presParOf" srcId="{75813B03-A555-41E2-9EE3-F13E3C53528F}" destId="{0788AE32-1B48-465B-B012-A434A6C914D9}" srcOrd="5" destOrd="0" presId="urn:microsoft.com/office/officeart/2005/8/layout/vList2"/>
    <dgm:cxn modelId="{56178E97-A024-400B-89B7-54C8743CB025}" type="presParOf" srcId="{75813B03-A555-41E2-9EE3-F13E3C53528F}" destId="{E06443B5-D3D7-464D-900C-CF8ADF92F82D}" srcOrd="6" destOrd="0" presId="urn:microsoft.com/office/officeart/2005/8/layout/vList2"/>
    <dgm:cxn modelId="{721C1958-6B1C-423F-9CC3-47410C964D15}" type="presParOf" srcId="{75813B03-A555-41E2-9EE3-F13E3C53528F}" destId="{6FEC1C83-DC6C-457D-97A5-B7F995011D2D}" srcOrd="7" destOrd="0" presId="urn:microsoft.com/office/officeart/2005/8/layout/vList2"/>
    <dgm:cxn modelId="{2FAA48A6-504E-4982-8469-8F0467087F59}" type="presParOf" srcId="{75813B03-A555-41E2-9EE3-F13E3C53528F}" destId="{0F1C7D3E-31E5-4793-BA35-16F4BB73320C}" srcOrd="8" destOrd="0" presId="urn:microsoft.com/office/officeart/2005/8/layout/vList2"/>
    <dgm:cxn modelId="{1932E772-0D3C-499C-A014-A159AC1BAC7E}" type="presParOf" srcId="{75813B03-A555-41E2-9EE3-F13E3C53528F}" destId="{E7846AA6-CD4E-4AC1-88FB-868F382717B6}" srcOrd="9" destOrd="0" presId="urn:microsoft.com/office/officeart/2005/8/layout/vList2"/>
    <dgm:cxn modelId="{7CFDD99B-1955-44C2-9D62-A35FED36F535}" type="presParOf" srcId="{75813B03-A555-41E2-9EE3-F13E3C53528F}" destId="{0EE4A32A-8821-408B-A75C-E28EECA20A83}" srcOrd="10" destOrd="0" presId="urn:microsoft.com/office/officeart/2005/8/layout/vList2"/>
    <dgm:cxn modelId="{9B7DAD3E-0A0D-4BCB-9C30-58E81DEBEB32}" type="presParOf" srcId="{75813B03-A555-41E2-9EE3-F13E3C53528F}" destId="{3590E8F6-F1BA-4BF1-9FD7-F33640569122}" srcOrd="11" destOrd="0" presId="urn:microsoft.com/office/officeart/2005/8/layout/vList2"/>
    <dgm:cxn modelId="{59B70DF2-5A91-46BD-867B-2B2DBEA8401B}" type="presParOf" srcId="{75813B03-A555-41E2-9EE3-F13E3C53528F}" destId="{2DA73F6A-BF66-4669-8E18-9BB4A0631C96}" srcOrd="12" destOrd="0" presId="urn:microsoft.com/office/officeart/2005/8/layout/vList2"/>
    <dgm:cxn modelId="{C2209080-C979-4005-A24B-484A8BA3C3CA}" type="presParOf" srcId="{75813B03-A555-41E2-9EE3-F13E3C53528F}" destId="{BEEDDD44-96BC-46C2-BA30-96D0B2EC87D9}" srcOrd="13" destOrd="0" presId="urn:microsoft.com/office/officeart/2005/8/layout/vList2"/>
    <dgm:cxn modelId="{5161A707-A742-4401-A705-39120EE98B8C}" type="presParOf" srcId="{75813B03-A555-41E2-9EE3-F13E3C53528F}" destId="{B1E3BBF9-479E-4944-A943-9FB54D950CE6}" srcOrd="1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9422ECC-AFE7-291E-9103-F22C6DA47544}"/>
              </a:ext>
            </a:extLst>
          </p:cNvPr>
          <p:cNvSpPr>
            <a:spLocks noGrp="1"/>
          </p:cNvSpPr>
          <p:nvPr>
            <p:ph type="hdr" sz="quarter"/>
          </p:nvPr>
        </p:nvSpPr>
        <p:spPr>
          <a:xfrm>
            <a:off x="0" y="0"/>
            <a:ext cx="3038604" cy="466827"/>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xmlns="" id="{1DF5CADA-845E-57B3-1C42-42A76F06E027}"/>
              </a:ext>
            </a:extLst>
          </p:cNvPr>
          <p:cNvSpPr>
            <a:spLocks noGrp="1"/>
          </p:cNvSpPr>
          <p:nvPr>
            <p:ph type="dt" sz="quarter" idx="1"/>
          </p:nvPr>
        </p:nvSpPr>
        <p:spPr>
          <a:xfrm>
            <a:off x="3970159" y="0"/>
            <a:ext cx="3038604" cy="46682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86142AB8-C4CD-CC42-A16C-CB8AAA975FBE}" type="datetimeFigureOut">
              <a:rPr lang="en-US" altLang="en-US"/>
              <a:pPr>
                <a:defRPr/>
              </a:pPr>
              <a:t>4/20/2023</a:t>
            </a:fld>
            <a:endParaRPr lang="en-US" altLang="en-US"/>
          </a:p>
        </p:txBody>
      </p:sp>
      <p:sp>
        <p:nvSpPr>
          <p:cNvPr id="4" name="Footer Placeholder 3">
            <a:extLst>
              <a:ext uri="{FF2B5EF4-FFF2-40B4-BE49-F238E27FC236}">
                <a16:creationId xmlns:a16="http://schemas.microsoft.com/office/drawing/2014/main" xmlns="" id="{716E4B8D-A570-E7EE-695C-4FB4E2A10100}"/>
              </a:ext>
            </a:extLst>
          </p:cNvPr>
          <p:cNvSpPr>
            <a:spLocks noGrp="1"/>
          </p:cNvSpPr>
          <p:nvPr>
            <p:ph type="ftr" sz="quarter" idx="2"/>
          </p:nvPr>
        </p:nvSpPr>
        <p:spPr>
          <a:xfrm>
            <a:off x="0" y="8829573"/>
            <a:ext cx="3038604" cy="46682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xmlns="" id="{D2F9A798-FD6B-87C3-43F2-72AA51315585}"/>
              </a:ext>
            </a:extLst>
          </p:cNvPr>
          <p:cNvSpPr>
            <a:spLocks noGrp="1"/>
          </p:cNvSpPr>
          <p:nvPr>
            <p:ph type="sldNum" sz="quarter" idx="3"/>
          </p:nvPr>
        </p:nvSpPr>
        <p:spPr>
          <a:xfrm>
            <a:off x="3970159" y="8829573"/>
            <a:ext cx="3038604" cy="46682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DFDB60A-97F3-E84E-81F6-A4CD34C9B47E}" type="slidenum">
              <a:rPr lang="en-US" altLang="en-US"/>
              <a:pPr>
                <a:defRPr/>
              </a:pPr>
              <a:t>‹#›</a:t>
            </a:fld>
            <a:endParaRPr lang="en-US" alt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EB2CFB3-0313-295B-F991-5E8DCB8A1735}"/>
              </a:ext>
            </a:extLst>
          </p:cNvPr>
          <p:cNvSpPr>
            <a:spLocks noGrp="1"/>
          </p:cNvSpPr>
          <p:nvPr>
            <p:ph type="hdr" sz="quarter"/>
          </p:nvPr>
        </p:nvSpPr>
        <p:spPr>
          <a:xfrm>
            <a:off x="0" y="0"/>
            <a:ext cx="3038604" cy="466827"/>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xmlns="" id="{612F4A9D-BDB1-391A-AC17-5E8BDF3F48A0}"/>
              </a:ext>
            </a:extLst>
          </p:cNvPr>
          <p:cNvSpPr>
            <a:spLocks noGrp="1"/>
          </p:cNvSpPr>
          <p:nvPr>
            <p:ph type="dt" idx="1"/>
          </p:nvPr>
        </p:nvSpPr>
        <p:spPr>
          <a:xfrm>
            <a:off x="3970159" y="0"/>
            <a:ext cx="3038604" cy="46682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F0C42EF-6E7A-B649-ADC9-7D5030D4D071}" type="datetimeFigureOut">
              <a:rPr lang="en-US" altLang="en-US"/>
              <a:pPr>
                <a:defRPr/>
              </a:pPr>
              <a:t>4/20/2023</a:t>
            </a:fld>
            <a:endParaRPr lang="en-US" altLang="en-US"/>
          </a:p>
        </p:txBody>
      </p:sp>
      <p:sp>
        <p:nvSpPr>
          <p:cNvPr id="4" name="Slide Image Placeholder 3">
            <a:extLst>
              <a:ext uri="{FF2B5EF4-FFF2-40B4-BE49-F238E27FC236}">
                <a16:creationId xmlns:a16="http://schemas.microsoft.com/office/drawing/2014/main" xmlns="" id="{0E0A32BE-4204-F10C-02DB-C5B17C4D44FC}"/>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D24F5119-620D-7754-D04D-5F628AA2172B}"/>
              </a:ext>
            </a:extLst>
          </p:cNvPr>
          <p:cNvSpPr>
            <a:spLocks noGrp="1"/>
          </p:cNvSpPr>
          <p:nvPr>
            <p:ph type="body" sz="quarter" idx="3"/>
          </p:nvPr>
        </p:nvSpPr>
        <p:spPr>
          <a:xfrm>
            <a:off x="700713" y="4473512"/>
            <a:ext cx="5608975" cy="366028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A7E0721D-1B06-A696-8D69-B340B9298759}"/>
              </a:ext>
            </a:extLst>
          </p:cNvPr>
          <p:cNvSpPr>
            <a:spLocks noGrp="1"/>
          </p:cNvSpPr>
          <p:nvPr>
            <p:ph type="ftr" sz="quarter" idx="4"/>
          </p:nvPr>
        </p:nvSpPr>
        <p:spPr>
          <a:xfrm>
            <a:off x="0" y="8829573"/>
            <a:ext cx="3038604" cy="46682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a:extLst>
              <a:ext uri="{FF2B5EF4-FFF2-40B4-BE49-F238E27FC236}">
                <a16:creationId xmlns:a16="http://schemas.microsoft.com/office/drawing/2014/main" xmlns="" id="{77EB84A6-7FD1-7FC4-EF93-F3221050386F}"/>
              </a:ext>
            </a:extLst>
          </p:cNvPr>
          <p:cNvSpPr>
            <a:spLocks noGrp="1"/>
          </p:cNvSpPr>
          <p:nvPr>
            <p:ph type="sldNum" sz="quarter" idx="5"/>
          </p:nvPr>
        </p:nvSpPr>
        <p:spPr>
          <a:xfrm>
            <a:off x="3970159" y="8829573"/>
            <a:ext cx="3038604" cy="46682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20DF4A7-C04B-294B-9CD4-ACC36D8DDE9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1</a:t>
            </a:fld>
            <a:endParaRPr lang="en-US" altLang="en-US"/>
          </a:p>
        </p:txBody>
      </p:sp>
    </p:spTree>
    <p:extLst>
      <p:ext uri="{BB962C8B-B14F-4D97-AF65-F5344CB8AC3E}">
        <p14:creationId xmlns:p14="http://schemas.microsoft.com/office/powerpoint/2010/main" xmlns="" val="167646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816" y="4473512"/>
            <a:ext cx="6912767" cy="4822888"/>
          </a:xfrm>
        </p:spPr>
        <p:txBody>
          <a:bodyPr/>
          <a:lstStyle/>
          <a:p>
            <a:r>
              <a:rPr lang="en-ZA" b="1" dirty="0"/>
              <a:t>OUTCOME</a:t>
            </a:r>
          </a:p>
          <a:p>
            <a:r>
              <a:rPr lang="en-US" dirty="0"/>
              <a:t>National, regional and global leadership in the production and use of knowledge to support the eradication of poverty, the reduction of inequalities and</a:t>
            </a:r>
          </a:p>
          <a:p>
            <a:r>
              <a:rPr lang="en-US" dirty="0"/>
              <a:t>the promotion of employment</a:t>
            </a:r>
          </a:p>
          <a:p>
            <a:r>
              <a:rPr lang="en-US" b="1" dirty="0"/>
              <a:t>Outcome indicator 2</a:t>
            </a:r>
            <a:r>
              <a:rPr lang="en-US" dirty="0"/>
              <a:t>:</a:t>
            </a:r>
          </a:p>
          <a:p>
            <a:r>
              <a:rPr lang="en-US" dirty="0"/>
              <a:t>The number of curated datasets downloaded for secondary use</a:t>
            </a:r>
          </a:p>
          <a:p>
            <a:r>
              <a:rPr lang="en-ZA" dirty="0"/>
              <a:t>Target:	663 datasets</a:t>
            </a:r>
          </a:p>
          <a:p>
            <a:r>
              <a:rPr lang="en-ZA" dirty="0"/>
              <a:t>Achievement:	1406 datasets (</a:t>
            </a:r>
            <a:r>
              <a:rPr lang="en-US" dirty="0"/>
              <a:t>Year 1: 566) (Year 2: 574) (Year 3: 266 (YTD)</a:t>
            </a:r>
          </a:p>
          <a:p>
            <a:endParaRPr lang="en-US" dirty="0"/>
          </a:p>
          <a:p>
            <a:r>
              <a:rPr lang="en-US" b="1" dirty="0"/>
              <a:t>% of dataset downloads per project – most downloaded datasets</a:t>
            </a:r>
          </a:p>
          <a:p>
            <a:r>
              <a:rPr lang="en-ZA" sz="1200" dirty="0">
                <a:solidFill>
                  <a:srgbClr val="4D4D4F"/>
                </a:solidFill>
                <a:effectLst/>
                <a:latin typeface="Calibri" panose="020F0502020204030204" pitchFamily="34" charset="0"/>
                <a:ea typeface="UniversLTStd-Light"/>
                <a:cs typeface="Calibri" panose="020F0502020204030204" pitchFamily="34" charset="0"/>
              </a:rPr>
              <a:t>South African Social Attitudes Survey (SASAS) 42,9%</a:t>
            </a:r>
          </a:p>
          <a:p>
            <a:r>
              <a:rPr lang="en-ZA" sz="1200" dirty="0">
                <a:solidFill>
                  <a:srgbClr val="4D4D4F"/>
                </a:solidFill>
                <a:effectLst/>
                <a:latin typeface="Calibri" panose="020F0502020204030204" pitchFamily="34" charset="0"/>
                <a:ea typeface="UniversLTStd-Light"/>
                <a:cs typeface="Calibri" panose="020F0502020204030204" pitchFamily="34" charset="0"/>
              </a:rPr>
              <a:t>National Research and Experimental Development (R&amp;D) Survey 34,1%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ZA" sz="1200" dirty="0">
                <a:solidFill>
                  <a:srgbClr val="4D4D4F"/>
                </a:solidFill>
                <a:effectLst/>
                <a:latin typeface="Calibri" panose="020F0502020204030204" pitchFamily="34" charset="0"/>
                <a:ea typeface="UniversLTStd-Light"/>
                <a:cs typeface="Calibri" panose="020F0502020204030204" pitchFamily="34" charset="0"/>
              </a:rPr>
              <a:t>South African National HIV Prevalence, HIV Incidence, Behaviour and Communication Survey (SABSSM) 12,7%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ZA" sz="1200" dirty="0">
                <a:solidFill>
                  <a:srgbClr val="4D4D4F"/>
                </a:solidFill>
                <a:effectLst/>
                <a:latin typeface="Calibri" panose="020F0502020204030204" pitchFamily="34" charset="0"/>
                <a:ea typeface="UniversLTStd-Light"/>
                <a:cs typeface="Calibri" panose="020F0502020204030204" pitchFamily="34" charset="0"/>
              </a:rPr>
              <a:t>South African Business Innovation Survey (INNOV) 5,1%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ZA" sz="1200" dirty="0">
                <a:solidFill>
                  <a:srgbClr val="4D4D4F"/>
                </a:solidFill>
                <a:effectLst/>
                <a:latin typeface="Calibri" panose="020F0502020204030204" pitchFamily="34" charset="0"/>
                <a:ea typeface="UniversLTStd-Light"/>
                <a:cs typeface="Calibri" panose="020F0502020204030204" pitchFamily="34" charset="0"/>
              </a:rPr>
              <a:t>South African National Health and Nutrition Examination Survey (SANHANES-1) 2011-12 1,4%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ZA" sz="1200" dirty="0">
                <a:solidFill>
                  <a:srgbClr val="4D4D4F"/>
                </a:solidFill>
                <a:effectLst/>
                <a:latin typeface="Calibri" panose="020F0502020204030204" pitchFamily="34" charset="0"/>
                <a:ea typeface="UniversLTStd-Light"/>
                <a:cs typeface="Calibri" panose="020F0502020204030204" pitchFamily="34" charset="0"/>
              </a:rPr>
              <a:t>Perceptions of poverty and its manifestation in three provinces of South Africa (PPMSA) 2014 1,2%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ZA" sz="1200" dirty="0">
                <a:solidFill>
                  <a:srgbClr val="4D4D4F"/>
                </a:solidFill>
                <a:effectLst/>
                <a:latin typeface="Calibri" panose="020F0502020204030204" pitchFamily="34" charset="0"/>
                <a:ea typeface="UniversLTStd-Light"/>
                <a:cs typeface="Calibri" panose="020F0502020204030204" pitchFamily="34" charset="0"/>
              </a:rPr>
              <a:t>Evaluating an Incentivised Behaviour Change Intervention (IBCI) 0,3%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ZA" sz="1200" dirty="0">
                <a:solidFill>
                  <a:srgbClr val="4D4D4F"/>
                </a:solidFill>
                <a:effectLst/>
                <a:latin typeface="Calibri" panose="020F0502020204030204" pitchFamily="34" charset="0"/>
                <a:ea typeface="UniversLTStd-Light"/>
                <a:cs typeface="Calibri" panose="020F0502020204030204" pitchFamily="34" charset="0"/>
              </a:rPr>
              <a:t>Adaptation to the Western Cape drought of 2016-18 (WCD) 0,3%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ZA" sz="1200" dirty="0">
                <a:solidFill>
                  <a:srgbClr val="4D4D4F"/>
                </a:solidFill>
                <a:effectLst/>
                <a:latin typeface="Calibri" panose="020F0502020204030204" pitchFamily="34" charset="0"/>
                <a:ea typeface="UniversLTStd-Light"/>
                <a:cs typeface="Calibri" panose="020F0502020204030204" pitchFamily="34" charset="0"/>
              </a:rPr>
              <a:t>Non-communicable disease screening and HIV testing and counselling in rural KwaZulu</a:t>
            </a:r>
            <a:r>
              <a:rPr lang="en-ZA" sz="1200" dirty="0">
                <a:solidFill>
                  <a:srgbClr val="4D4D4F"/>
                </a:solidFill>
                <a:effectLst/>
                <a:latin typeface="Cambria Math" panose="02040503050406030204" pitchFamily="18" charset="0"/>
                <a:ea typeface="UniversLTStd-Light"/>
                <a:cs typeface="Cambria Math" panose="02040503050406030204" pitchFamily="18" charset="0"/>
              </a:rPr>
              <a:t>‑</a:t>
            </a:r>
            <a:r>
              <a:rPr lang="en-ZA" sz="1200" dirty="0">
                <a:solidFill>
                  <a:srgbClr val="4D4D4F"/>
                </a:solidFill>
                <a:effectLst/>
                <a:latin typeface="Calibri" panose="020F0502020204030204" pitchFamily="34" charset="0"/>
                <a:ea typeface="UniversLTStd-Light"/>
                <a:cs typeface="Calibri" panose="020F0502020204030204" pitchFamily="34" charset="0"/>
              </a:rPr>
              <a:t>Natal, South Africa (NCD) 2015 0,3%</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ZA" dirty="0"/>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10</a:t>
            </a:fld>
            <a:endParaRPr lang="en-US" altLang="en-US"/>
          </a:p>
        </p:txBody>
      </p:sp>
    </p:spTree>
    <p:extLst>
      <p:ext uri="{BB962C8B-B14F-4D97-AF65-F5344CB8AC3E}">
        <p14:creationId xmlns:p14="http://schemas.microsoft.com/office/powerpoint/2010/main" xmlns="" val="954085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0825" y="4473512"/>
            <a:ext cx="6840760" cy="4711192"/>
          </a:xfrm>
        </p:spPr>
        <p:txBody>
          <a:bodyPr/>
          <a:lstStyle/>
          <a:p>
            <a:r>
              <a:rPr lang="en-ZA" b="1" dirty="0"/>
              <a:t>OUTCOME</a:t>
            </a:r>
          </a:p>
          <a:p>
            <a:r>
              <a:rPr lang="en-US" dirty="0"/>
              <a:t>National, regional and global leadership in the production and use of knowledge to support the eradication of poverty, the reduction of inequalities and the promotion of employment</a:t>
            </a:r>
          </a:p>
          <a:p>
            <a:r>
              <a:rPr lang="en-ZA" b="1" dirty="0"/>
              <a:t>Outcome indicator target 3</a:t>
            </a:r>
            <a:r>
              <a:rPr lang="en-ZA" dirty="0"/>
              <a:t>:</a:t>
            </a:r>
          </a:p>
          <a:p>
            <a:r>
              <a:rPr lang="en-US" dirty="0"/>
              <a:t>The number of applied outcomes emanating from collaboration on the African continent</a:t>
            </a:r>
            <a:endParaRPr lang="en-ZA" dirty="0"/>
          </a:p>
          <a:p>
            <a:r>
              <a:rPr lang="en-ZA" dirty="0"/>
              <a:t>Target:	1 applied outcome as defined in the TIDs</a:t>
            </a:r>
          </a:p>
          <a:p>
            <a:r>
              <a:rPr lang="en-ZA" dirty="0"/>
              <a:t>Achievement:	2 applied outcomes (</a:t>
            </a:r>
            <a:r>
              <a:rPr lang="en-US" dirty="0"/>
              <a:t>Year 1: 1) (Year 2: 1) (Year 3: 0 (YTD)</a:t>
            </a:r>
          </a:p>
          <a:p>
            <a:r>
              <a:rPr lang="en-US" dirty="0"/>
              <a:t>Examples:</a:t>
            </a:r>
          </a:p>
          <a:p>
            <a:r>
              <a:rPr lang="en-US" dirty="0"/>
              <a:t>(1) Linking </a:t>
            </a:r>
            <a:r>
              <a:rPr lang="en-US" dirty="0" err="1"/>
              <a:t>Schoolls</a:t>
            </a:r>
            <a:r>
              <a:rPr lang="en-US" dirty="0"/>
              <a:t> to Sexual Reproductive Health Support and Services</a:t>
            </a:r>
          </a:p>
          <a:p>
            <a:r>
              <a:rPr lang="en-US" dirty="0"/>
              <a:t>This project has become a platform for co-creating and coordinating knowledge production on adolescent and youth Sexual and Reproductive Health and Rights (SRHR). Through various strategies, it has generated valuable evidence on adolescent and youth SRHR over two and half years, across Eastern and Southern Africa in Botswana, Eswatini, Malawi, Mozambique, Namibia, Zambia and Uganda.  The evidence generated explores socio-structural and socio-cultural factors that facilitate or inhibit linkages of schools to SRHR supports and services.</a:t>
            </a:r>
          </a:p>
          <a:p>
            <a:r>
              <a:rPr lang="en-ZA" dirty="0"/>
              <a:t>(2) </a:t>
            </a:r>
            <a:r>
              <a:rPr lang="en-US" dirty="0"/>
              <a:t>Continental dialogue on 20 years of African women's participation in peace and security</a:t>
            </a:r>
          </a:p>
          <a:p>
            <a:r>
              <a:rPr lang="en-US" dirty="0"/>
              <a:t>On 23 October 2020 the HSRC jointly hosted an online virtual dialogue with civil society organisations across Africa titled: “20 years of African Women’s Participation in Women, Peace and Security: Civil Society Perspectives”. </a:t>
            </a:r>
          </a:p>
          <a:p>
            <a:r>
              <a:rPr lang="en-US" dirty="0"/>
              <a:t>This event came on the eve of the 20th anniversary of the United Nations Security Council Resolution 1325 (UNSCR 1325) on Women, Peace and Security (WPS), as partners around the world took the opportunity to take stock of the progress and to address the gaps of the WPS agenda over the past 20 years.</a:t>
            </a:r>
          </a:p>
          <a:p>
            <a:endParaRPr lang="en-ZA" dirty="0"/>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11</a:t>
            </a:fld>
            <a:endParaRPr lang="en-US" altLang="en-US"/>
          </a:p>
        </p:txBody>
      </p:sp>
    </p:spTree>
    <p:extLst>
      <p:ext uri="{BB962C8B-B14F-4D97-AF65-F5344CB8AC3E}">
        <p14:creationId xmlns:p14="http://schemas.microsoft.com/office/powerpoint/2010/main" xmlns="" val="2860982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2832" y="4473512"/>
            <a:ext cx="6696743" cy="3660281"/>
          </a:xfrm>
        </p:spPr>
        <p:txBody>
          <a:bodyPr/>
          <a:lstStyle/>
          <a:p>
            <a:r>
              <a:rPr lang="en-ZA" b="1" dirty="0"/>
              <a:t>OUTCOME</a:t>
            </a:r>
            <a:r>
              <a:rPr lang="en-ZA" dirty="0"/>
              <a:t/>
            </a:r>
            <a:br>
              <a:rPr lang="en-ZA" dirty="0"/>
            </a:br>
            <a:r>
              <a:rPr lang="en-US" dirty="0"/>
              <a:t>A consolidated relationship of trust and influence with government to help guide and inform policy</a:t>
            </a:r>
          </a:p>
          <a:p>
            <a:r>
              <a:rPr lang="en-US" b="1" dirty="0"/>
              <a:t>Outcome indicator target 4:</a:t>
            </a:r>
          </a:p>
          <a:p>
            <a:r>
              <a:rPr lang="en-US" dirty="0"/>
              <a:t>Number of government services or functions where the HSRC research results provided decision support</a:t>
            </a:r>
          </a:p>
          <a:p>
            <a:r>
              <a:rPr lang="en-US" dirty="0"/>
              <a:t>Target:	1 service/function as per the TID</a:t>
            </a:r>
          </a:p>
          <a:p>
            <a:r>
              <a:rPr lang="en-US" dirty="0"/>
              <a:t>Achievement:	1  (Year 1: 1) (Year 2: 0) (Year 3: 0 (YTD)</a:t>
            </a:r>
          </a:p>
          <a:p>
            <a:r>
              <a:rPr lang="en-ZA" dirty="0"/>
              <a:t>Example:</a:t>
            </a:r>
          </a:p>
          <a:p>
            <a:r>
              <a:rPr lang="en-US" dirty="0"/>
              <a:t>The HSRC conducted several surveys a few weeks into the Covid-19 pandemic to inform government planning and messaging for coordinated and effective COVID-19 responses:</a:t>
            </a:r>
          </a:p>
          <a:p>
            <a:pPr marL="171450" indent="-171450">
              <a:buFont typeface="Arial" panose="020B0604020202020204" pitchFamily="34" charset="0"/>
              <a:buChar char="•"/>
            </a:pPr>
            <a:r>
              <a:rPr lang="en-US" dirty="0"/>
              <a:t>The Lockdown Survey, to better understand what the South African public knows about Covid-19, state of readiness to deal with this global pandemic and how they feel about it.</a:t>
            </a:r>
          </a:p>
          <a:p>
            <a:pPr marL="171450" indent="-171450">
              <a:buFont typeface="Arial" panose="020B0604020202020204" pitchFamily="34" charset="0"/>
              <a:buChar char="•"/>
            </a:pPr>
            <a:r>
              <a:rPr lang="en-US" dirty="0"/>
              <a:t>Three rounds of the University of Johannesburg and Human Sciences Research Council (UJ/HSRC) COVID-19 Democracy Survey</a:t>
            </a:r>
            <a:endParaRPr lang="en-ZA" dirty="0"/>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12</a:t>
            </a:fld>
            <a:endParaRPr lang="en-US" altLang="en-US"/>
          </a:p>
        </p:txBody>
      </p:sp>
    </p:spTree>
    <p:extLst>
      <p:ext uri="{BB962C8B-B14F-4D97-AF65-F5344CB8AC3E}">
        <p14:creationId xmlns:p14="http://schemas.microsoft.com/office/powerpoint/2010/main" xmlns="" val="19652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0825" y="4473512"/>
            <a:ext cx="6768752" cy="4711192"/>
          </a:xfrm>
        </p:spPr>
        <p:txBody>
          <a:bodyPr/>
          <a:lstStyle/>
          <a:p>
            <a:r>
              <a:rPr lang="en-ZA" sz="900" b="1" dirty="0"/>
              <a:t>OUTCOME</a:t>
            </a:r>
          </a:p>
          <a:p>
            <a:r>
              <a:rPr lang="en-US" sz="900" dirty="0"/>
              <a:t>Recognition as a trusted and engaged research partner with scientific communities and civil society</a:t>
            </a:r>
            <a:endParaRPr lang="en-ZA" sz="900" dirty="0"/>
          </a:p>
          <a:p>
            <a:r>
              <a:rPr lang="en-ZA" sz="900" b="1" dirty="0"/>
              <a:t>Outcome indicator target 5:</a:t>
            </a:r>
          </a:p>
          <a:p>
            <a:r>
              <a:rPr lang="en-US" sz="900" dirty="0"/>
              <a:t>The number of community innovations supported or enabled by HSRC research</a:t>
            </a:r>
            <a:endParaRPr lang="en-ZA" sz="900" dirty="0"/>
          </a:p>
          <a:p>
            <a:r>
              <a:rPr lang="en-ZA" sz="900" dirty="0"/>
              <a:t>Target:	1 community innovation as per the TID</a:t>
            </a:r>
          </a:p>
          <a:p>
            <a:r>
              <a:rPr lang="en-ZA" sz="900" dirty="0"/>
              <a:t>Achievement:	2 community innovations (</a:t>
            </a:r>
            <a:r>
              <a:rPr lang="en-US" sz="900" dirty="0"/>
              <a:t>Year 1: 1) (Year 2: 1) (Year 3: 0 (YTD)</a:t>
            </a:r>
          </a:p>
          <a:p>
            <a:r>
              <a:rPr lang="en-US" sz="900" dirty="0"/>
              <a:t>Examples:</a:t>
            </a:r>
          </a:p>
          <a:p>
            <a:r>
              <a:rPr lang="en-US" sz="900" dirty="0"/>
              <a:t>(a) The HSRC commissioned a team of built-environment professionals led by </a:t>
            </a:r>
            <a:r>
              <a:rPr lang="en-US" sz="900" dirty="0" err="1"/>
              <a:t>DesigncoLab</a:t>
            </a:r>
            <a:r>
              <a:rPr lang="en-US" sz="900" dirty="0"/>
              <a:t> (including architects, a professional engineer, and an engineer who is now a green building specialist) to develop an alternative dwelling unit typology that would support building upwards in dense informal settlements based upon the fieldwork and extensive consultation with the local community in </a:t>
            </a:r>
            <a:r>
              <a:rPr lang="en-US" sz="900" dirty="0" err="1"/>
              <a:t>Parkington</a:t>
            </a:r>
            <a:r>
              <a:rPr lang="en-US" sz="900" dirty="0"/>
              <a:t> Informal Settlement.</a:t>
            </a:r>
          </a:p>
          <a:p>
            <a:r>
              <a:rPr lang="en-US" sz="900" dirty="0"/>
              <a:t>The alternative housing design is the intellectual property of the </a:t>
            </a:r>
            <a:r>
              <a:rPr lang="en-US" sz="900" dirty="0" err="1"/>
              <a:t>DesigncoLab</a:t>
            </a:r>
            <a:r>
              <a:rPr lang="en-US" sz="900" dirty="0"/>
              <a:t> architectural team but may be implemented in part or in whole by eThekwini Municipality as part of the </a:t>
            </a:r>
            <a:r>
              <a:rPr lang="en-US" sz="900" dirty="0" err="1"/>
              <a:t>iQhaza</a:t>
            </a:r>
            <a:r>
              <a:rPr lang="en-US" sz="900" dirty="0"/>
              <a:t> </a:t>
            </a:r>
            <a:r>
              <a:rPr lang="en-US" sz="900" dirty="0" err="1"/>
              <a:t>Lethu</a:t>
            </a:r>
            <a:r>
              <a:rPr lang="en-US" sz="900" dirty="0"/>
              <a:t> Upgrading programme led by the Project Preparation Trust and supported by the HSRC. There was no cost obligation in implementation of these designs in eThekwini but credit must be given to the partnership (HSRC, PPT and </a:t>
            </a:r>
            <a:r>
              <a:rPr lang="en-US" sz="900" dirty="0" err="1"/>
              <a:t>DesigncoLab</a:t>
            </a:r>
            <a:r>
              <a:rPr lang="en-US" sz="900" dirty="0"/>
              <a:t>). The designs will be used to help upgrade another 3 informal settlements in eThekwini. A further intention is that local members of the community would also freely replicate the designs as part of ‘better practice’ in building better housing structures themselves.</a:t>
            </a:r>
          </a:p>
          <a:p>
            <a:r>
              <a:rPr lang="en-US" sz="900" dirty="0"/>
              <a:t>(b) The Centre for Community-Based Research (CCBR) within the HSRC conducts research with rural and peri-urban communities in and around the Greater Edendale Area of Pietermaritzburg. During 2021/22 The CCBR Community Advisory Board (a group of people representing community), together with Operation Sukuma </a:t>
            </a:r>
            <a:r>
              <a:rPr lang="en-US" sz="900" dirty="0" err="1"/>
              <a:t>Sakhe</a:t>
            </a:r>
            <a:r>
              <a:rPr lang="en-US" sz="900" dirty="0"/>
              <a:t> (OSS) War room delegates approached the HSRC CCBR office to aid in alleviating poverty and malnutrition in the community. </a:t>
            </a:r>
          </a:p>
          <a:p>
            <a:r>
              <a:rPr lang="en-US" sz="900" dirty="0"/>
              <a:t>The HSRC CCBR, in partnership with the local OSS War room, accepted the call for help to develop an initiative or innovation that would aid communities in meeting their need of low-cost fresh vegetables. Community gardens were identified as one viable option, where communities could be trained on farming using recycled materials. The idea of vertical gardens was found to be a viable option. These gardens use recycled materials which are easily available in the community such as old sacks, old canisters, PVC pipes, etc. </a:t>
            </a:r>
          </a:p>
          <a:p>
            <a:r>
              <a:rPr lang="en-US" sz="900" dirty="0"/>
              <a:t>This initiative was divided into three phases. The initial phase as a demonstration garden prepared and established on an open piece of land within the premises of the community traditional court.  The second phase involving 48 families who receive vouchers from the Solidarity Fund to purchase crops. And the last phase as a full roll-out involving all households who are willing to participate in this project. </a:t>
            </a:r>
          </a:p>
          <a:p>
            <a:endParaRPr lang="en-ZA" sz="900" dirty="0"/>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13</a:t>
            </a:fld>
            <a:endParaRPr lang="en-US" altLang="en-US"/>
          </a:p>
        </p:txBody>
      </p:sp>
    </p:spTree>
    <p:extLst>
      <p:ext uri="{BB962C8B-B14F-4D97-AF65-F5344CB8AC3E}">
        <p14:creationId xmlns:p14="http://schemas.microsoft.com/office/powerpoint/2010/main" xmlns="" val="3812605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OUTCOME</a:t>
            </a:r>
          </a:p>
          <a:p>
            <a:r>
              <a:rPr lang="en-ZA" dirty="0"/>
              <a:t>Transformed research capabilities</a:t>
            </a:r>
          </a:p>
          <a:p>
            <a:endParaRPr lang="en-ZA" dirty="0"/>
          </a:p>
          <a:p>
            <a:r>
              <a:rPr lang="en-ZA" dirty="0"/>
              <a:t>Outcome indicator target 6:</a:t>
            </a:r>
          </a:p>
          <a:p>
            <a:r>
              <a:rPr lang="en-US" dirty="0"/>
              <a:t>The percentage of senior researchers (at the level of Senior Research Specialist/Senior Research Manager or higher) from designated groups, with permanent appointments</a:t>
            </a:r>
            <a:endParaRPr lang="en-ZA" dirty="0"/>
          </a:p>
          <a:p>
            <a:endParaRPr lang="en-ZA" dirty="0"/>
          </a:p>
          <a:p>
            <a:r>
              <a:rPr lang="en-ZA" dirty="0"/>
              <a:t>Target:	70%</a:t>
            </a:r>
          </a:p>
          <a:p>
            <a:r>
              <a:rPr lang="en-ZA" dirty="0"/>
              <a:t>Achievement: 35%</a:t>
            </a:r>
          </a:p>
          <a:p>
            <a:endParaRPr lang="en-ZA" dirty="0"/>
          </a:p>
          <a:p>
            <a:r>
              <a:rPr lang="en-US" dirty="0"/>
              <a:t>	Year 1: 51%</a:t>
            </a:r>
          </a:p>
          <a:p>
            <a:r>
              <a:rPr lang="en-US" dirty="0"/>
              <a:t>	Year 2: 40%</a:t>
            </a:r>
          </a:p>
          <a:p>
            <a:endParaRPr lang="en-ZA" dirty="0"/>
          </a:p>
          <a:p>
            <a:r>
              <a:rPr lang="en-US" dirty="0"/>
              <a:t>The HSRC Board recently approved the conversion of fixed-term contracts to permanent conditions of service for qualifying employees. This will assist in improving this number.</a:t>
            </a:r>
            <a:endParaRPr lang="en-ZA" dirty="0"/>
          </a:p>
          <a:p>
            <a:endParaRPr lang="en-ZA" dirty="0"/>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14</a:t>
            </a:fld>
            <a:endParaRPr lang="en-US" altLang="en-US"/>
          </a:p>
        </p:txBody>
      </p:sp>
    </p:spTree>
    <p:extLst>
      <p:ext uri="{BB962C8B-B14F-4D97-AF65-F5344CB8AC3E}">
        <p14:creationId xmlns:p14="http://schemas.microsoft.com/office/powerpoint/2010/main" xmlns="" val="149035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OUTCOME</a:t>
            </a:r>
          </a:p>
          <a:p>
            <a:r>
              <a:rPr lang="en-ZA" dirty="0"/>
              <a:t>Sustainable income streams</a:t>
            </a:r>
          </a:p>
          <a:p>
            <a:endParaRPr lang="en-ZA" dirty="0"/>
          </a:p>
          <a:p>
            <a:r>
              <a:rPr lang="en-ZA" dirty="0"/>
              <a:t>Outcome indicator target 7:</a:t>
            </a:r>
          </a:p>
          <a:p>
            <a:r>
              <a:rPr lang="en-US" dirty="0"/>
              <a:t>Annual income derived from international funding agencies</a:t>
            </a:r>
            <a:endParaRPr lang="en-ZA" dirty="0"/>
          </a:p>
          <a:p>
            <a:endParaRPr lang="en-ZA" dirty="0"/>
          </a:p>
          <a:p>
            <a:r>
              <a:rPr lang="en-ZA" dirty="0"/>
              <a:t>Target:	R80 million per annum</a:t>
            </a:r>
          </a:p>
          <a:p>
            <a:r>
              <a:rPr lang="en-ZA" dirty="0"/>
              <a:t>Achievement:	R145, 319 million</a:t>
            </a:r>
          </a:p>
          <a:p>
            <a:endParaRPr lang="en-ZA" dirty="0"/>
          </a:p>
          <a:p>
            <a:r>
              <a:rPr lang="en-US" dirty="0"/>
              <a:t>	Year 1: R59, 566 million</a:t>
            </a:r>
          </a:p>
          <a:p>
            <a:r>
              <a:rPr lang="en-US" dirty="0"/>
              <a:t>	Year 2: R100, 352 million</a:t>
            </a:r>
          </a:p>
          <a:p>
            <a:endParaRPr lang="en-ZA" dirty="0"/>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15</a:t>
            </a:fld>
            <a:endParaRPr lang="en-US" altLang="en-US"/>
          </a:p>
        </p:txBody>
      </p:sp>
    </p:spTree>
    <p:extLst>
      <p:ext uri="{BB962C8B-B14F-4D97-AF65-F5344CB8AC3E}">
        <p14:creationId xmlns:p14="http://schemas.microsoft.com/office/powerpoint/2010/main" xmlns="" val="4082216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16</a:t>
            </a:fld>
            <a:endParaRPr lang="en-US" altLang="en-US"/>
          </a:p>
        </p:txBody>
      </p:sp>
    </p:spTree>
    <p:extLst>
      <p:ext uri="{BB962C8B-B14F-4D97-AF65-F5344CB8AC3E}">
        <p14:creationId xmlns:p14="http://schemas.microsoft.com/office/powerpoint/2010/main" xmlns="" val="752399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17</a:t>
            </a:fld>
            <a:endParaRPr lang="en-US" altLang="en-US"/>
          </a:p>
        </p:txBody>
      </p:sp>
    </p:spTree>
    <p:extLst>
      <p:ext uri="{BB962C8B-B14F-4D97-AF65-F5344CB8AC3E}">
        <p14:creationId xmlns:p14="http://schemas.microsoft.com/office/powerpoint/2010/main" xmlns="" val="509601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DF4A7-C04B-294B-9CD4-ACC36D8DDE9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366703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DF4A7-C04B-294B-9CD4-ACC36D8DDE9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070992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2</a:t>
            </a:fld>
            <a:endParaRPr lang="en-US" altLang="en-US"/>
          </a:p>
        </p:txBody>
      </p:sp>
    </p:spTree>
    <p:extLst>
      <p:ext uri="{BB962C8B-B14F-4D97-AF65-F5344CB8AC3E}">
        <p14:creationId xmlns:p14="http://schemas.microsoft.com/office/powerpoint/2010/main" xmlns="" val="648859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20</a:t>
            </a:fld>
            <a:endParaRPr lang="en-US" altLang="en-US"/>
          </a:p>
        </p:txBody>
      </p:sp>
    </p:spTree>
    <p:extLst>
      <p:ext uri="{BB962C8B-B14F-4D97-AF65-F5344CB8AC3E}">
        <p14:creationId xmlns:p14="http://schemas.microsoft.com/office/powerpoint/2010/main" xmlns="" val="1382064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DF4A7-C04B-294B-9CD4-ACC36D8DDE9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289150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latin typeface="Arial" panose="020B0604020202020204" pitchFamily="34" charset="0"/>
                <a:cs typeface="Arial" panose="020B0604020202020204" pitchFamily="34" charset="0"/>
              </a:rPr>
              <a:t>The number of peer reviewed journal articles is calculated as</a:t>
            </a:r>
          </a:p>
          <a:p>
            <a:r>
              <a:rPr lang="en-ZA" dirty="0">
                <a:latin typeface="Arial" panose="020B0604020202020204" pitchFamily="34" charset="0"/>
                <a:cs typeface="Arial" panose="020B0604020202020204" pitchFamily="34" charset="0"/>
              </a:rPr>
              <a:t>Peer reviewed articles (those recognised by DHET for subsidies) / the number of researchers.</a:t>
            </a:r>
          </a:p>
          <a:p>
            <a:r>
              <a:rPr lang="en-ZA" dirty="0">
                <a:latin typeface="Arial" panose="020B0604020202020204" pitchFamily="34" charset="0"/>
                <a:cs typeface="Arial" panose="020B0604020202020204" pitchFamily="34" charset="0"/>
              </a:rPr>
              <a:t>The verified 2021/22 number equated to 140 articles published by 120 researchers.</a:t>
            </a:r>
          </a:p>
          <a:p>
            <a:r>
              <a:rPr lang="en-ZA" dirty="0">
                <a:latin typeface="Arial" panose="020B0604020202020204" pitchFamily="34" charset="0"/>
                <a:cs typeface="Arial" panose="020B0604020202020204" pitchFamily="34" charset="0"/>
              </a:rPr>
              <a:t>This excludes any other publications.</a:t>
            </a:r>
          </a:p>
          <a:p>
            <a:r>
              <a:rPr lang="en-ZA" dirty="0">
                <a:latin typeface="Arial" panose="020B0604020202020204" pitchFamily="34" charset="0"/>
                <a:cs typeface="Arial" panose="020B0604020202020204" pitchFamily="34" charset="0"/>
              </a:rPr>
              <a:t>The most recent target equates to 133 articles.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DF4A7-C04B-294B-9CD4-ACC36D8DDE9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97775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23</a:t>
            </a:fld>
            <a:endParaRPr lang="en-US" altLang="en-US"/>
          </a:p>
        </p:txBody>
      </p:sp>
    </p:spTree>
    <p:extLst>
      <p:ext uri="{BB962C8B-B14F-4D97-AF65-F5344CB8AC3E}">
        <p14:creationId xmlns:p14="http://schemas.microsoft.com/office/powerpoint/2010/main" xmlns="" val="3001659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9175" y="4473512"/>
            <a:ext cx="6921224" cy="4558044"/>
          </a:xfrm>
        </p:spPr>
        <p:txBody>
          <a:bodyPr/>
          <a:lstStyle/>
          <a:p>
            <a:r>
              <a:rPr lang="en-US" sz="1000" dirty="0"/>
              <a:t>The annual African Young Graduates Scholars Conference for emerging African researchers and scholars.</a:t>
            </a:r>
          </a:p>
          <a:p>
            <a:endParaRPr lang="en-US" sz="1000" dirty="0"/>
          </a:p>
          <a:p>
            <a:r>
              <a:rPr lang="en-US" sz="1000" dirty="0"/>
              <a:t>Participation of young people in accessing dignified and decent work is one of the central research questions that the Equitable Education and Economies research division seeks to address. Ongoing projects and activities with a focus on youth include:</a:t>
            </a:r>
          </a:p>
          <a:p>
            <a:pPr marL="171450" indent="-171450">
              <a:buFont typeface="Arial" panose="020B0604020202020204" pitchFamily="34" charset="0"/>
              <a:buChar char="•"/>
            </a:pPr>
            <a:r>
              <a:rPr lang="en-US" sz="1000" dirty="0"/>
              <a:t>Global South Youth Studies Scholars Community of Practice</a:t>
            </a:r>
          </a:p>
          <a:p>
            <a:pPr marL="628650" lvl="1" indent="-171450">
              <a:buFont typeface="Arial" panose="020B0604020202020204" pitchFamily="34" charset="0"/>
              <a:buChar char="•"/>
            </a:pPr>
            <a:r>
              <a:rPr lang="en-US" sz="1000" dirty="0"/>
              <a:t>Following the publication in 2021 of The Oxford handbook of global south youth studies, HSRC researchers convened a community of practice (CoP) aimed at addressing the </a:t>
            </a:r>
            <a:r>
              <a:rPr lang="en-US" sz="1000" dirty="0" err="1"/>
              <a:t>decolonisation</a:t>
            </a:r>
            <a:r>
              <a:rPr lang="en-US" sz="1000" dirty="0"/>
              <a:t> of knowledge and promoting southern theory, methods and scholarship. The Global South Youth Studies CoP provides:</a:t>
            </a:r>
          </a:p>
          <a:p>
            <a:pPr marL="628650" lvl="1" indent="-171450">
              <a:buFont typeface="Arial" panose="020B0604020202020204" pitchFamily="34" charset="0"/>
              <a:buChar char="•"/>
            </a:pPr>
            <a:r>
              <a:rPr lang="en-US" sz="1000" dirty="0"/>
              <a:t>A networking platform for youth studies scholars from the global south to convene and discuss how to overcome the imbalance around knowledge production focused on young people;</a:t>
            </a:r>
          </a:p>
          <a:p>
            <a:pPr marL="628650" lvl="1" indent="-171450">
              <a:buFont typeface="Arial" panose="020B0604020202020204" pitchFamily="34" charset="0"/>
              <a:buChar char="•"/>
            </a:pPr>
            <a:r>
              <a:rPr lang="en-US" sz="1000" dirty="0"/>
              <a:t>A tangible opportunity for publication in prestigious volumes of work with high visibility that showcase the work of southern scholars and begins to remake Youth Studies by offering southern perspectives with global resonance;</a:t>
            </a:r>
          </a:p>
          <a:p>
            <a:pPr marL="628650" lvl="1" indent="-171450">
              <a:buFont typeface="Arial" panose="020B0604020202020204" pitchFamily="34" charset="0"/>
              <a:buChar char="•"/>
            </a:pPr>
            <a:r>
              <a:rPr lang="en-US" sz="1000" dirty="0"/>
              <a:t>A series of seminars, with sufficient depth to present and discuss topics in detail, including issues concerning youth precarity, racism, intersectionality and the navigational capacities young people require in order to thrive in contexts of inequality and hardship;</a:t>
            </a:r>
          </a:p>
          <a:p>
            <a:pPr marL="628650" lvl="1" indent="-171450">
              <a:buFont typeface="Arial" panose="020B0604020202020204" pitchFamily="34" charset="0"/>
              <a:buChar char="•"/>
            </a:pPr>
            <a:r>
              <a:rPr lang="en-US" sz="1000" dirty="0"/>
              <a:t>An opportunity to strengthen southern </a:t>
            </a:r>
            <a:r>
              <a:rPr lang="en-US" sz="1000" dirty="0" err="1"/>
              <a:t>theorising</a:t>
            </a:r>
            <a:r>
              <a:rPr lang="en-US" sz="1000" dirty="0"/>
              <a:t> about young people’s practices, what the convenors term ‘</a:t>
            </a:r>
            <a:r>
              <a:rPr lang="en-US" sz="1000" dirty="0" err="1"/>
              <a:t>epistepraxis</a:t>
            </a:r>
            <a:r>
              <a:rPr lang="en-US" sz="1000" dirty="0"/>
              <a:t>’ – a realignment of theory, practice and politics; and</a:t>
            </a:r>
          </a:p>
          <a:p>
            <a:pPr marL="628650" lvl="1" indent="-171450">
              <a:buFont typeface="Arial" panose="020B0604020202020204" pitchFamily="34" charset="0"/>
              <a:buChar char="•"/>
            </a:pPr>
            <a:r>
              <a:rPr lang="en-US" sz="1000" dirty="0"/>
              <a:t>A Southern Charter for Global Youth Studies that aims to outline the responsibilities of both northern and southern scholars in redressing the imbalances of youth studies scholarship.</a:t>
            </a:r>
          </a:p>
          <a:p>
            <a:pPr marL="171450" indent="-171450">
              <a:buFont typeface="Arial" panose="020B0604020202020204" pitchFamily="34" charset="0"/>
              <a:buChar char="•"/>
            </a:pPr>
            <a:r>
              <a:rPr lang="en-US" sz="1000" dirty="0"/>
              <a:t>Commissioned by the Mastercard Foundation, The Imprint of Education, investigates the impact of university education on first generation graduates – both their career trajectories and their contributions to family, community and society. The study includes a longitudinal tracer study on graduate outcomes alongside reflections on what kinds of leaders, institutions and organisations are needed to ensure an African continent fit for the future.</a:t>
            </a:r>
          </a:p>
          <a:p>
            <a:pPr marL="171450" indent="-171450">
              <a:buFont typeface="Arial" panose="020B0604020202020204" pitchFamily="34" charset="0"/>
              <a:buChar char="•"/>
            </a:pPr>
            <a:r>
              <a:rPr lang="en-US" sz="1000" dirty="0"/>
              <a:t>Youth Livelihood Policy Dialogues brings together current work on education, youth skills, pathways and futures. It aims to bring together work done by the UNDP on Youth Employability (2022 HDI Report).</a:t>
            </a:r>
          </a:p>
          <a:p>
            <a:endParaRPr lang="en-ZA" sz="1000" dirty="0"/>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24</a:t>
            </a:fld>
            <a:endParaRPr lang="en-US" altLang="en-US"/>
          </a:p>
        </p:txBody>
      </p:sp>
    </p:spTree>
    <p:extLst>
      <p:ext uri="{BB962C8B-B14F-4D97-AF65-F5344CB8AC3E}">
        <p14:creationId xmlns:p14="http://schemas.microsoft.com/office/powerpoint/2010/main" xmlns="" val="855184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n-GB" sz="1100" dirty="0">
                <a:solidFill>
                  <a:srgbClr val="404040"/>
                </a:solidFill>
                <a:effectLst/>
                <a:latin typeface="Arial" panose="020B0604020202020204" pitchFamily="34" charset="0"/>
                <a:ea typeface="Calibri" panose="020F0502020204030204" pitchFamily="34" charset="0"/>
                <a:cs typeface="Arial" panose="020B0604020202020204" pitchFamily="34" charset="0"/>
              </a:rPr>
              <a:t>Focused interventions to advance an understanding of the experiences of people with disabilities:</a:t>
            </a:r>
            <a:endParaRPr lang="en-ZA"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15000"/>
              </a:lnSpc>
              <a:buFont typeface="Symbol" panose="05050102010706020507" pitchFamily="18" charset="2"/>
              <a:buChar char=""/>
            </a:pPr>
            <a:r>
              <a:rPr lang="en-GB" sz="1100" dirty="0">
                <a:solidFill>
                  <a:srgbClr val="404040"/>
                </a:solidFill>
                <a:effectLst/>
                <a:latin typeface="Arial" panose="020B0604020202020204" pitchFamily="34" charset="0"/>
                <a:ea typeface="Calibri" panose="020F0502020204030204" pitchFamily="34" charset="0"/>
                <a:cs typeface="Arial" panose="020B0604020202020204" pitchFamily="34" charset="0"/>
              </a:rPr>
              <a:t>The </a:t>
            </a:r>
            <a:r>
              <a:rPr lang="en-GB" sz="1100" i="1" dirty="0">
                <a:solidFill>
                  <a:srgbClr val="404040"/>
                </a:solidFill>
                <a:effectLst/>
                <a:latin typeface="Arial" panose="020B0604020202020204" pitchFamily="34" charset="0"/>
                <a:ea typeface="Calibri" panose="020F0502020204030204" pitchFamily="34" charset="0"/>
                <a:cs typeface="Arial" panose="020B0604020202020204" pitchFamily="34" charset="0"/>
              </a:rPr>
              <a:t>impact of COVID-19 and subsequent interventions on people with disabilities in South Africa</a:t>
            </a:r>
            <a:endParaRPr lang="en-ZA"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tabLst>
                <a:tab pos="4540250" algn="l"/>
              </a:tabLst>
            </a:pPr>
            <a:r>
              <a:rPr lang="en-GB" sz="1100" i="1" dirty="0">
                <a:solidFill>
                  <a:srgbClr val="404040"/>
                </a:solidFill>
                <a:effectLst/>
                <a:latin typeface="Arial" panose="020B0604020202020204" pitchFamily="34" charset="0"/>
                <a:ea typeface="Calibri" panose="020F0502020204030204" pitchFamily="34" charset="0"/>
                <a:cs typeface="Arial" panose="020B0604020202020204" pitchFamily="34" charset="0"/>
              </a:rPr>
              <a:t>Socio-Economic Wellbeing and Human Rights-Related Experiences of People with Disabilities in COVID-19 Times in South Africa</a:t>
            </a:r>
            <a:r>
              <a:rPr lang="en-GB" sz="1100" dirty="0">
                <a:solidFill>
                  <a:srgbClr val="404040"/>
                </a:solidFill>
                <a:effectLst/>
                <a:latin typeface="Arial" panose="020B0604020202020204" pitchFamily="34" charset="0"/>
                <a:ea typeface="Calibri" panose="020F0502020204030204" pitchFamily="34" charset="0"/>
                <a:cs typeface="Arial" panose="020B0604020202020204" pitchFamily="34" charset="0"/>
              </a:rPr>
              <a:t> (Published January 2022)</a:t>
            </a:r>
            <a:endParaRPr lang="en-ZA"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600"/>
              </a:spcAft>
              <a:buFont typeface="Symbol" panose="05050102010706020507" pitchFamily="18" charset="2"/>
              <a:buChar char=""/>
            </a:pPr>
            <a:r>
              <a:rPr lang="en-GB" sz="1100" i="1" dirty="0">
                <a:solidFill>
                  <a:srgbClr val="404040"/>
                </a:solidFill>
                <a:effectLst/>
                <a:latin typeface="Arial" panose="020B0604020202020204" pitchFamily="34" charset="0"/>
                <a:ea typeface="Calibri" panose="020F0502020204030204" pitchFamily="34" charset="0"/>
                <a:cs typeface="Arial" panose="020B0604020202020204" pitchFamily="34" charset="0"/>
              </a:rPr>
              <a:t>Disability and Employment Community of Practice</a:t>
            </a:r>
            <a:endParaRPr lang="en-ZA"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marL="990600" algn="just">
              <a:lnSpc>
                <a:spcPct val="115000"/>
              </a:lnSpc>
              <a:spcAft>
                <a:spcPts val="8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To foster increased knowledge and understanding of the barriers and enabling factors regarding access to the labour market, a Community of Practice on Disability and Employment was launched in March 2022 with representatives from eight institutions across government, higher education, and the private sector and non-profit sectors.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25</a:t>
            </a:fld>
            <a:endParaRPr lang="en-US" altLang="en-US"/>
          </a:p>
        </p:txBody>
      </p:sp>
    </p:spTree>
    <p:extLst>
      <p:ext uri="{BB962C8B-B14F-4D97-AF65-F5344CB8AC3E}">
        <p14:creationId xmlns:p14="http://schemas.microsoft.com/office/powerpoint/2010/main" xmlns="" val="526926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DSI-HSRC Internship Programme</a:t>
            </a:r>
          </a:p>
          <a:p>
            <a:r>
              <a:rPr lang="en-US" dirty="0"/>
              <a:t>One of the implementation principles of the young graduates programme is to build inclusivity by widening access to opportunities for previously marginalised communities, including women and people with disabilities. </a:t>
            </a:r>
          </a:p>
          <a:p>
            <a:r>
              <a:rPr lang="en-US" dirty="0"/>
              <a:t>Since inception the Programme has been unable to achieve its 2% target of placement interns with disabilities with host institutions. To address this problem a targeted strategy of engagements with stakeholders in the sector was initiated in 2022. This resulted in the formation of a Community of Practice focusing on Disability and Employability. Lessons from the COP provided guidelines for the recruitment process as well as assisting with identifying potential host institutions who were potentially willing to host interns with disabilities.</a:t>
            </a:r>
            <a:endParaRPr lang="en-ZA" dirty="0"/>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26</a:t>
            </a:fld>
            <a:endParaRPr lang="en-US" altLang="en-US"/>
          </a:p>
        </p:txBody>
      </p:sp>
    </p:spTree>
    <p:extLst>
      <p:ext uri="{BB962C8B-B14F-4D97-AF65-F5344CB8AC3E}">
        <p14:creationId xmlns:p14="http://schemas.microsoft.com/office/powerpoint/2010/main" xmlns="" val="396145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The DSI-HSRC Internship Programme three-year-targets and placement as at September 2022 shown in another way</a:t>
            </a:r>
          </a:p>
          <a:p>
            <a:r>
              <a:rPr lang="en-US" dirty="0"/>
              <a:t>One of the implementation principles of the young graduates programme is to build inclusivity by widening access to opportunities for previously marginalised communities, including women and people with disabilities. </a:t>
            </a:r>
          </a:p>
          <a:p>
            <a:r>
              <a:rPr lang="en-US" dirty="0"/>
              <a:t>Since inception the Programme has been unable to achieve its 2% target of placement interns with disabilities with host institutions. To address this problem a targeted strategy of engagements with stakeholders in the sector was initiated in 2022. This resulted in the formation of a Community of Practice focusing on Disability and Employability. Lessons from the COP provided guidelines for the recruitment process as well as assisting with identifying potential host institutions who were potentially willing to host interns with disabilities.</a:t>
            </a:r>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DF4A7-C04B-294B-9CD4-ACC36D8DDE9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4178011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Priority 1 introduces the President’s District Development Model (DDM). The HSRC, in its renewed focus on the use and impact of its research, has an important contribution to make in monitoring and evaluating the implementation of the model, and assessing the social implications and potential impact thereof in the affected communities. </a:t>
            </a:r>
          </a:p>
          <a:p>
            <a:r>
              <a:rPr lang="en-US" dirty="0">
                <a:latin typeface="Arial" panose="020B0604020202020204" pitchFamily="34" charset="0"/>
                <a:cs typeface="Arial" panose="020B0604020202020204" pitchFamily="34" charset="0"/>
              </a:rPr>
              <a:t>The DSI has identified four DDM impact areas. The key priorities in these areas can be supported by the HSRC as illustrated</a:t>
            </a:r>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DF4A7-C04B-294B-9CD4-ACC36D8DDE9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052929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9176" y="4473512"/>
            <a:ext cx="6757788" cy="4625480"/>
          </a:xfrm>
        </p:spPr>
        <p:txBody>
          <a:bodyPr/>
          <a:lstStyle/>
          <a:p>
            <a:r>
              <a:rPr lang="en-US" sz="800" dirty="0">
                <a:latin typeface="Arial" panose="020B0604020202020204" pitchFamily="34" charset="0"/>
                <a:cs typeface="Arial" panose="020B0604020202020204" pitchFamily="34" charset="0"/>
              </a:rPr>
              <a:t>A Synthesis Evaluation Study of the District Development Model was finalised in three piloted municipalities in Limpopo, the Eastern Cape and Kwa-Zulu Natal provinces.  The study’s aims were to:</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Conduct a desktop and empirical study on the practical workings of the DDM to determine how it responds to service delivery and development in a concerted and coherent manner within the three piloted municipalities in Limpopo, Eastern Cape, and Kwa-Zulu Natal Provinces;</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Draw on regional and international experiences as case studies to inform the implementation of the successful DDM, for example, review the Ethiopian Agriculture Led- Industrialization from which South Africa developed the DDM; and</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Propose policy options or recommendations to inform the implementation of the DDM in response to the developmental local government mandate.</a:t>
            </a:r>
          </a:p>
          <a:p>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Key highlights from the study are summarised below :</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Stakeholders highlighted the positive impact made by the model in bringing together stakeholders, including business and </a:t>
            </a:r>
            <a:r>
              <a:rPr lang="en-US" sz="800" dirty="0" err="1">
                <a:latin typeface="Arial" panose="020B0604020202020204" pitchFamily="34" charset="0"/>
                <a:cs typeface="Arial" panose="020B0604020202020204" pitchFamily="34" charset="0"/>
              </a:rPr>
              <a:t>labour</a:t>
            </a:r>
            <a:r>
              <a:rPr lang="en-US" sz="800" dirty="0">
                <a:latin typeface="Arial" panose="020B0604020202020204" pitchFamily="34" charset="0"/>
                <a:cs typeface="Arial" panose="020B0604020202020204" pitchFamily="34" charset="0"/>
              </a:rPr>
              <a:t>; under this initiative, there has been a stronger appetite for private sector involvement in assisting emerging entrepreneurs in the three pilot districts, the eThekwini Metropolitan Municipality in KwaZulu-Natal, the Waterberg District Municipality in Limpopo and the OR Tambo District Municipality in the Eastern Cape.</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Because of the district development model, there seems to be far more effective and cohesive stakeholder engagement, primarily driven by the model. Although most of the stakeholders acknowledge that the model is not new, it has brought a renewed sense of urgency in ensuring that districts can work with local municipalities to improve service delivery.</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The model has also been hailed for creating a platform for skills transfer among municipalities in the province. This includes voluntary mentoring offered by senior officials from the district municipality and an increase in the uptake of young municipal staff accessing training and skills development towards improving capacity development in local government.</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However, it is worth noting that participants indicated that IGR is not seamless yet. The three spheres of government are still working in silos.</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For LGSETA, the model has enabled the authority to invest in and uplift emerging businesses in the three pilot districts, eThekwini Metropolitan Municipality, Waterberg, and O.R Tambo Districts, through a discretionary grant which has been awarded to several businesses. This grant intends to uplift emerging SMMEs and assist in providing cash flow for start-up companies.</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As a district municipality, the Waterberg council has played a facilitatory role in bringing together stakeholders from the local municipalities and providing valuable insights into the aims and objectives of the DDM.</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There is a possibility that the DDM will remain an idea for the current administration and not move beyond the pilot phase unless it is legislated.</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DDM implementation is led by officials without a conceptual understanding of the model.</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There is limited community involvement in the planning and implementation process.</a:t>
            </a:r>
          </a:p>
          <a:p>
            <a:r>
              <a:rPr lang="en-US" sz="800" dirty="0">
                <a:latin typeface="Arial" panose="020B0604020202020204" pitchFamily="34" charset="0"/>
                <a:cs typeface="Arial" panose="020B0604020202020204" pitchFamily="34" charset="0"/>
              </a:rPr>
              <a:t>Based on these findings, the review emerged with thirty recommendations to inform the implementation of the DDM.</a:t>
            </a:r>
          </a:p>
          <a:p>
            <a:endParaRPr lang="en-ZA"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DF4A7-C04B-294B-9CD4-ACC36D8DDE9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403815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3</a:t>
            </a:fld>
            <a:endParaRPr lang="en-US" altLang="en-US"/>
          </a:p>
        </p:txBody>
      </p:sp>
    </p:spTree>
    <p:extLst>
      <p:ext uri="{BB962C8B-B14F-4D97-AF65-F5344CB8AC3E}">
        <p14:creationId xmlns:p14="http://schemas.microsoft.com/office/powerpoint/2010/main" xmlns="" val="3104978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9176" y="4473512"/>
            <a:ext cx="6757788" cy="4625480"/>
          </a:xfrm>
        </p:spPr>
        <p:txBody>
          <a:bodyPr/>
          <a:lstStyle/>
          <a:p>
            <a:endParaRPr lang="en-ZA"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DF4A7-C04B-294B-9CD4-ACC36D8DDE9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602250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3437" y="4473512"/>
            <a:ext cx="6683525" cy="4625480"/>
          </a:xfrm>
        </p:spPr>
        <p:txBody>
          <a:bodyPr/>
          <a:lstStyle/>
          <a:p>
            <a:r>
              <a:rPr lang="en-US" dirty="0">
                <a:latin typeface="Arial" panose="020B0604020202020204" pitchFamily="34" charset="0"/>
                <a:cs typeface="Arial" panose="020B0604020202020204" pitchFamily="34" charset="0"/>
              </a:rPr>
              <a:t>The Foresight Study thematic areas are framed at the level of three societal grand challenges in the Decadal Plan: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Climate Change &amp; Environmental Sustainability</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Future-proof education and skills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future of society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HESTIIL Review report also identifies similar thematic areas. The HSRC’s Strategic Plan for 2020-2025 aligns very well with all the five societal grand challenges, with the exception of Climate Change, as there is minimal research focus of the area at present. The HSRC, however, acknowledges the increasing impact of climate change and global warming as an external threat and will assess appropriate opportunities, within its social sciences parameters, to contribute to this research agenda.</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Decadal Plan identifies several outcomes and indicators for meeting the societal grand challenges, one being “An NSI enabling a just energy transition”. The HSRC is steadily building a programme of work around the human dimensions of a just energy transition, which will be consolidated and strengthened over the short- and medium-term to support this outcome. A proposed programme of work is illustrated here:</a:t>
            </a:r>
          </a:p>
          <a:p>
            <a:endParaRPr lang="en-US"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DF4A7-C04B-294B-9CD4-ACC36D8DDE9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671781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32</a:t>
            </a:fld>
            <a:endParaRPr lang="en-US" altLang="en-US"/>
          </a:p>
        </p:txBody>
      </p:sp>
    </p:spTree>
    <p:extLst>
      <p:ext uri="{BB962C8B-B14F-4D97-AF65-F5344CB8AC3E}">
        <p14:creationId xmlns:p14="http://schemas.microsoft.com/office/powerpoint/2010/main" xmlns="" val="1500190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DF4A7-C04B-294B-9CD4-ACC36D8DDE9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853349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DF4A7-C04B-294B-9CD4-ACC36D8DDE9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733702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DF4A7-C04B-294B-9CD4-ACC36D8DDE9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4001700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DF4A7-C04B-294B-9CD4-ACC36D8DDE9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7289766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37</a:t>
            </a:fld>
            <a:endParaRPr lang="en-US" altLang="en-US"/>
          </a:p>
        </p:txBody>
      </p:sp>
    </p:spTree>
    <p:extLst>
      <p:ext uri="{BB962C8B-B14F-4D97-AF65-F5344CB8AC3E}">
        <p14:creationId xmlns:p14="http://schemas.microsoft.com/office/powerpoint/2010/main" xmlns="" val="3136424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DF4A7-C04B-294B-9CD4-ACC36D8DDE9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Table 6">
            <a:extLst>
              <a:ext uri="{FF2B5EF4-FFF2-40B4-BE49-F238E27FC236}">
                <a16:creationId xmlns:a16="http://schemas.microsoft.com/office/drawing/2014/main" xmlns="" id="{738BCDBC-A467-F4F3-E595-7DEF29F0B35F}"/>
              </a:ext>
            </a:extLst>
          </p:cNvPr>
          <p:cNvGraphicFramePr>
            <a:graphicFrameLocks noGrp="1"/>
          </p:cNvGraphicFramePr>
          <p:nvPr/>
        </p:nvGraphicFramePr>
        <p:xfrm>
          <a:off x="336848" y="4394422"/>
          <a:ext cx="6624734" cy="4870323"/>
        </p:xfrm>
        <a:graphic>
          <a:graphicData uri="http://schemas.openxmlformats.org/drawingml/2006/table">
            <a:tbl>
              <a:tblPr firstRow="1" firstCol="1" bandRow="1"/>
              <a:tblGrid>
                <a:gridCol w="2088232">
                  <a:extLst>
                    <a:ext uri="{9D8B030D-6E8A-4147-A177-3AD203B41FA5}">
                      <a16:colId xmlns:a16="http://schemas.microsoft.com/office/drawing/2014/main" xmlns="" val="423254100"/>
                    </a:ext>
                  </a:extLst>
                </a:gridCol>
                <a:gridCol w="4536502">
                  <a:extLst>
                    <a:ext uri="{9D8B030D-6E8A-4147-A177-3AD203B41FA5}">
                      <a16:colId xmlns:a16="http://schemas.microsoft.com/office/drawing/2014/main" xmlns="" val="4097200299"/>
                    </a:ext>
                  </a:extLst>
                </a:gridCol>
              </a:tblGrid>
              <a:tr h="467784">
                <a:tc>
                  <a:txBody>
                    <a:bodyPr/>
                    <a:lstStyle/>
                    <a:p>
                      <a:pPr>
                        <a:lnSpc>
                          <a:spcPct val="115000"/>
                        </a:lnSpc>
                        <a:spcAft>
                          <a:spcPts val="800"/>
                        </a:spcAft>
                      </a:pPr>
                      <a:r>
                        <a:rPr lang="en-GB" sz="900" b="0">
                          <a:effectLst/>
                          <a:latin typeface="Calibri" panose="020F0502020204030204" pitchFamily="34" charset="0"/>
                          <a:ea typeface="Times New Roman" panose="02020603050405020304" pitchFamily="18" charset="0"/>
                          <a:cs typeface="Calibri" panose="020F0502020204030204" pitchFamily="34" charset="0"/>
                        </a:rPr>
                        <a:t>Financial sustainability of the HSRC is compromised</a:t>
                      </a:r>
                      <a:endParaRPr lang="en-ZA" sz="900" b="0">
                        <a:effectLst/>
                        <a:latin typeface="Calibri" panose="020F0502020204030204" pitchFamily="34" charset="0"/>
                        <a:ea typeface="Times New Roman" panose="02020603050405020304" pitchFamily="18" charset="0"/>
                        <a:cs typeface="Times New Roman" panose="02020603050405020304" pitchFamily="18" charset="0"/>
                      </a:endParaRPr>
                    </a:p>
                  </a:txBody>
                  <a:tcPr marL="20574" marR="20574"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tcPr>
                </a:tc>
                <a:tc>
                  <a:txBody>
                    <a:bodyPr/>
                    <a:lstStyle/>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Medium-term funding from Government</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Securing of multi-year external grants</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 Known HSRC value proposition</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574" marR="20574"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tcPr>
                </a:tc>
                <a:extLst>
                  <a:ext uri="{0D108BD9-81ED-4DB2-BD59-A6C34878D82A}">
                    <a16:rowId xmlns:a16="http://schemas.microsoft.com/office/drawing/2014/main" xmlns="" val="1117716525"/>
                  </a:ext>
                </a:extLst>
              </a:tr>
              <a:tr h="467784">
                <a:tc>
                  <a:txBody>
                    <a:bodyPr/>
                    <a:lstStyle/>
                    <a:p>
                      <a:pPr>
                        <a:lnSpc>
                          <a:spcPct val="115000"/>
                        </a:lnSpc>
                        <a:spcAft>
                          <a:spcPts val="800"/>
                        </a:spcAft>
                      </a:pPr>
                      <a:r>
                        <a:rPr lang="en-GB" sz="900" b="0">
                          <a:effectLst/>
                          <a:latin typeface="Calibri" panose="020F0502020204030204" pitchFamily="34" charset="0"/>
                          <a:ea typeface="Times New Roman" panose="02020603050405020304" pitchFamily="18" charset="0"/>
                          <a:cs typeface="Calibri" panose="020F0502020204030204" pitchFamily="34" charset="0"/>
                        </a:rPr>
                        <a:t>Lack of relevance and Impact of the HSRC</a:t>
                      </a:r>
                      <a:endParaRPr lang="en-ZA" sz="900" b="0">
                        <a:effectLst/>
                        <a:latin typeface="Calibri" panose="020F0502020204030204" pitchFamily="34" charset="0"/>
                        <a:ea typeface="Times New Roman" panose="02020603050405020304" pitchFamily="18" charset="0"/>
                        <a:cs typeface="Times New Roman" panose="02020603050405020304" pitchFamily="18" charset="0"/>
                      </a:endParaRPr>
                    </a:p>
                  </a:txBody>
                  <a:tcPr marL="20574" marR="20574"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Impact Centre established and resourced</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 Focussed HSRC research topics to prioritise poverty and inequality</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Approved and benchmarked research methodologies</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574" marR="20574"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xmlns="" val="2777824437"/>
                  </a:ext>
                </a:extLst>
              </a:tr>
              <a:tr h="757360">
                <a:tc>
                  <a:txBody>
                    <a:bodyPr/>
                    <a:lstStyle/>
                    <a:p>
                      <a:pPr>
                        <a:lnSpc>
                          <a:spcPct val="115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Human Resources:</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a) Insufficient senior researcher capacity</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b) Inability to achieve desired transformation targets</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574" marR="20574"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Approved talent management plan</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 Approved mechanisms to provide tenure to productive researchers</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Continuous monitoring of exit interview results and implementation of appropriate interventions</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 Approved EE plan and strategic performance indicator targets for transformation</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574" marR="20574"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xmlns="" val="3315743908"/>
                  </a:ext>
                </a:extLst>
              </a:tr>
              <a:tr h="1007534">
                <a:tc>
                  <a:txBody>
                    <a:bodyPr/>
                    <a:lstStyle/>
                    <a:p>
                      <a:pPr>
                        <a:lnSpc>
                          <a:spcPct val="115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Inadequate business continuity plans or processes</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574" marR="20574"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Additional budget allocated to ICT</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 ICT Strategy and Plan approved by the Board</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 Penetration and vulnerability tests </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 Additional roles assigned and outsourced where possible</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 Divisional policies and standard operating procedures</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 Disaster recovery plan</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574" marR="20574"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xmlns="" val="2263205924"/>
                  </a:ext>
                </a:extLst>
              </a:tr>
              <a:tr h="467784">
                <a:tc>
                  <a:txBody>
                    <a:bodyPr/>
                    <a:lstStyle/>
                    <a:p>
                      <a:pPr>
                        <a:lnSpc>
                          <a:spcPct val="115000"/>
                        </a:lnSpc>
                        <a:spcAft>
                          <a:spcPts val="800"/>
                        </a:spcAft>
                      </a:pPr>
                      <a:r>
                        <a:rPr lang="en-GB" sz="900" b="0">
                          <a:effectLst/>
                          <a:latin typeface="Calibri" panose="020F0502020204030204" pitchFamily="34" charset="0"/>
                          <a:ea typeface="Times New Roman" panose="02020603050405020304" pitchFamily="18" charset="0"/>
                          <a:cs typeface="Calibri" panose="020F0502020204030204" pitchFamily="34" charset="0"/>
                        </a:rPr>
                        <a:t>Inability to adapt to changing research industry post and during COVID-19</a:t>
                      </a:r>
                      <a:endParaRPr lang="en-ZA" sz="900" b="0">
                        <a:effectLst/>
                        <a:latin typeface="Calibri" panose="020F0502020204030204" pitchFamily="34" charset="0"/>
                        <a:ea typeface="Times New Roman" panose="02020603050405020304" pitchFamily="18" charset="0"/>
                        <a:cs typeface="Times New Roman" panose="02020603050405020304" pitchFamily="18" charset="0"/>
                      </a:endParaRPr>
                    </a:p>
                  </a:txBody>
                  <a:tcPr marL="20574" marR="20574"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Submission of respondent's information</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through digital or other</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means implemented</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574" marR="20574"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xmlns="" val="2889533097"/>
                  </a:ext>
                </a:extLst>
              </a:tr>
              <a:tr h="116856">
                <a:tc>
                  <a:txBody>
                    <a:bodyPr/>
                    <a:lstStyle/>
                    <a:p>
                      <a:pPr>
                        <a:lnSpc>
                          <a:spcPct val="115000"/>
                        </a:lnSpc>
                        <a:spcAft>
                          <a:spcPts val="800"/>
                        </a:spcAft>
                      </a:pPr>
                      <a:r>
                        <a:rPr lang="en-GB" sz="900" b="0">
                          <a:effectLst/>
                          <a:latin typeface="Calibri" panose="020F0502020204030204" pitchFamily="34" charset="0"/>
                          <a:ea typeface="Times New Roman" panose="02020603050405020304" pitchFamily="18" charset="0"/>
                          <a:cs typeface="Calibri" panose="020F0502020204030204" pitchFamily="34" charset="0"/>
                        </a:rPr>
                        <a:t>Poor corporate governance practices</a:t>
                      </a:r>
                      <a:endParaRPr lang="en-ZA" sz="900" b="0">
                        <a:effectLst/>
                        <a:latin typeface="Calibri" panose="020F0502020204030204" pitchFamily="34" charset="0"/>
                        <a:ea typeface="Times New Roman" panose="02020603050405020304" pitchFamily="18" charset="0"/>
                        <a:cs typeface="Times New Roman" panose="02020603050405020304" pitchFamily="18" charset="0"/>
                      </a:endParaRPr>
                    </a:p>
                  </a:txBody>
                  <a:tcPr marL="20574" marR="20574"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a:lnSpc>
                          <a:spcPct val="100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Organisational policies</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574" marR="20574"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xmlns="" val="4181223914"/>
                  </a:ext>
                </a:extLst>
              </a:tr>
              <a:tr h="116856">
                <a:tc>
                  <a:txBody>
                    <a:bodyPr/>
                    <a:lstStyle/>
                    <a:p>
                      <a:pPr>
                        <a:lnSpc>
                          <a:spcPct val="115000"/>
                        </a:lnSpc>
                        <a:spcAft>
                          <a:spcPts val="800"/>
                        </a:spcAft>
                      </a:pPr>
                      <a:r>
                        <a:rPr lang="en-GB" sz="900" b="0">
                          <a:effectLst/>
                          <a:latin typeface="Calibri" panose="020F0502020204030204" pitchFamily="34" charset="0"/>
                          <a:ea typeface="Times New Roman" panose="02020603050405020304" pitchFamily="18" charset="0"/>
                          <a:cs typeface="Calibri" panose="020F0502020204030204" pitchFamily="34" charset="0"/>
                        </a:rPr>
                        <a:t>Interdependence on electricity</a:t>
                      </a:r>
                      <a:endParaRPr lang="en-ZA" sz="900" b="0">
                        <a:effectLst/>
                        <a:latin typeface="Calibri" panose="020F0502020204030204" pitchFamily="34" charset="0"/>
                        <a:ea typeface="Times New Roman" panose="02020603050405020304" pitchFamily="18" charset="0"/>
                        <a:cs typeface="Times New Roman" panose="02020603050405020304" pitchFamily="18" charset="0"/>
                      </a:endParaRPr>
                    </a:p>
                  </a:txBody>
                  <a:tcPr marL="20574" marR="20574"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a:lnSpc>
                          <a:spcPct val="115000"/>
                        </a:lnSpc>
                        <a:spcAft>
                          <a:spcPts val="800"/>
                        </a:spcAft>
                      </a:pPr>
                      <a:r>
                        <a:rPr lang="en-GB" sz="900" b="0">
                          <a:effectLst/>
                          <a:latin typeface="Calibri" panose="020F0502020204030204" pitchFamily="34" charset="0"/>
                          <a:ea typeface="Times New Roman" panose="02020603050405020304" pitchFamily="18" charset="0"/>
                          <a:cs typeface="Calibri" panose="020F0502020204030204" pitchFamily="34" charset="0"/>
                        </a:rPr>
                        <a:t>Generators at all HSRC offices</a:t>
                      </a:r>
                      <a:endParaRPr lang="en-ZA" sz="900" b="0">
                        <a:effectLst/>
                        <a:latin typeface="Calibri" panose="020F0502020204030204" pitchFamily="34" charset="0"/>
                        <a:ea typeface="Times New Roman" panose="02020603050405020304" pitchFamily="18" charset="0"/>
                        <a:cs typeface="Times New Roman" panose="02020603050405020304" pitchFamily="18" charset="0"/>
                      </a:endParaRPr>
                    </a:p>
                  </a:txBody>
                  <a:tcPr marL="20574" marR="20574"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xmlns="" val="3553159669"/>
                  </a:ext>
                </a:extLst>
              </a:tr>
              <a:tr h="312965">
                <a:tc>
                  <a:txBody>
                    <a:bodyPr/>
                    <a:lstStyle/>
                    <a:p>
                      <a:pPr>
                        <a:lnSpc>
                          <a:spcPct val="115000"/>
                        </a:lnSpc>
                        <a:spcAft>
                          <a:spcPts val="800"/>
                        </a:spcAft>
                      </a:pPr>
                      <a:r>
                        <a:rPr lang="en-GB" sz="900" b="0">
                          <a:effectLst/>
                          <a:latin typeface="Calibri" panose="020F0502020204030204" pitchFamily="34" charset="0"/>
                          <a:ea typeface="Times New Roman" panose="02020603050405020304" pitchFamily="18" charset="0"/>
                          <a:cs typeface="Calibri" panose="020F0502020204030204" pitchFamily="34" charset="0"/>
                        </a:rPr>
                        <a:t>Inability to implement required plans to progress to clean audit</a:t>
                      </a:r>
                      <a:endParaRPr lang="en-ZA" sz="900" b="0">
                        <a:effectLst/>
                        <a:latin typeface="Calibri" panose="020F0502020204030204" pitchFamily="34" charset="0"/>
                        <a:ea typeface="Times New Roman" panose="02020603050405020304" pitchFamily="18" charset="0"/>
                        <a:cs typeface="Times New Roman" panose="02020603050405020304" pitchFamily="18" charset="0"/>
                      </a:endParaRPr>
                    </a:p>
                  </a:txBody>
                  <a:tcPr marL="20574" marR="20574"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a:lnSpc>
                          <a:spcPct val="115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Board-approved Management implementation plan</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GB" sz="900" b="0" dirty="0">
                          <a:effectLst/>
                          <a:latin typeface="Calibri" panose="020F0502020204030204" pitchFamily="34" charset="0"/>
                          <a:ea typeface="Times New Roman" panose="02020603050405020304" pitchFamily="18" charset="0"/>
                          <a:cs typeface="Calibri" panose="020F0502020204030204" pitchFamily="34" charset="0"/>
                        </a:rPr>
                        <a:t> Management monitors audit findings at </a:t>
                      </a:r>
                      <a:r>
                        <a:rPr lang="en-GB" sz="900" b="0" dirty="0" err="1">
                          <a:effectLst/>
                          <a:latin typeface="Calibri" panose="020F0502020204030204" pitchFamily="34" charset="0"/>
                          <a:ea typeface="Times New Roman" panose="02020603050405020304" pitchFamily="18" charset="0"/>
                          <a:cs typeface="Calibri" panose="020F0502020204030204" pitchFamily="34" charset="0"/>
                        </a:rPr>
                        <a:t>ExCo</a:t>
                      </a:r>
                      <a:r>
                        <a:rPr lang="en-GB" sz="900" b="0" dirty="0">
                          <a:effectLst/>
                          <a:latin typeface="Calibri" panose="020F0502020204030204" pitchFamily="34" charset="0"/>
                          <a:ea typeface="Times New Roman" panose="02020603050405020304" pitchFamily="18" charset="0"/>
                          <a:cs typeface="Calibri" panose="020F0502020204030204" pitchFamily="34" charset="0"/>
                        </a:rPr>
                        <a:t>, RMC and ARC on a quarterly basis</a:t>
                      </a:r>
                      <a:endParaRPr lang="en-ZA"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574" marR="20574"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xmlns="" val="3825556549"/>
                  </a:ext>
                </a:extLst>
              </a:tr>
            </a:tbl>
          </a:graphicData>
        </a:graphic>
      </p:graphicFrame>
    </p:spTree>
    <p:extLst>
      <p:ext uri="{BB962C8B-B14F-4D97-AF65-F5344CB8AC3E}">
        <p14:creationId xmlns:p14="http://schemas.microsoft.com/office/powerpoint/2010/main" xmlns="" val="13508239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DF4A7-C04B-294B-9CD4-ACC36D8DDE9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500910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4</a:t>
            </a:fld>
            <a:endParaRPr lang="en-US" altLang="en-US"/>
          </a:p>
        </p:txBody>
      </p:sp>
    </p:spTree>
    <p:extLst>
      <p:ext uri="{BB962C8B-B14F-4D97-AF65-F5344CB8AC3E}">
        <p14:creationId xmlns:p14="http://schemas.microsoft.com/office/powerpoint/2010/main" xmlns="" val="2426762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Structural / Programmatic alignment to national priorities</a:t>
            </a:r>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5</a:t>
            </a:fld>
            <a:endParaRPr lang="en-US" altLang="en-US"/>
          </a:p>
        </p:txBody>
      </p:sp>
    </p:spTree>
    <p:extLst>
      <p:ext uri="{BB962C8B-B14F-4D97-AF65-F5344CB8AC3E}">
        <p14:creationId xmlns:p14="http://schemas.microsoft.com/office/powerpoint/2010/main" xmlns="" val="113297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6</a:t>
            </a:fld>
            <a:endParaRPr lang="en-US" altLang="en-US"/>
          </a:p>
        </p:txBody>
      </p:sp>
    </p:spTree>
    <p:extLst>
      <p:ext uri="{BB962C8B-B14F-4D97-AF65-F5344CB8AC3E}">
        <p14:creationId xmlns:p14="http://schemas.microsoft.com/office/powerpoint/2010/main" xmlns="" val="2388175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measuring, quantitively, our progress towards achieving 7 outcome indicator targets, we also provided narrative examples to support the numbers. Furthermore, the three newly created research divisions, </a:t>
            </a:r>
            <a:r>
              <a:rPr lang="en-US" dirty="0" err="1"/>
              <a:t>CeSTII</a:t>
            </a:r>
            <a:r>
              <a:rPr lang="en-US" dirty="0"/>
              <a:t>, AISA and the Impact Centre also had an opportunity to reflect on their progress against the programme of work they set out to do in 2020. </a:t>
            </a:r>
          </a:p>
          <a:p>
            <a:endParaRPr lang="en-ZA" dirty="0"/>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7</a:t>
            </a:fld>
            <a:endParaRPr lang="en-US" altLang="en-US"/>
          </a:p>
        </p:txBody>
      </p:sp>
    </p:spTree>
    <p:extLst>
      <p:ext uri="{BB962C8B-B14F-4D97-AF65-F5344CB8AC3E}">
        <p14:creationId xmlns:p14="http://schemas.microsoft.com/office/powerpoint/2010/main" xmlns="" val="386263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HSRC’s impact statement as articulated in the 2020/2025 Strategic Plan</a:t>
            </a:r>
          </a:p>
          <a:p>
            <a:endParaRPr lang="en-ZA" dirty="0"/>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8</a:t>
            </a:fld>
            <a:endParaRPr lang="en-US" altLang="en-US"/>
          </a:p>
        </p:txBody>
      </p:sp>
    </p:spTree>
    <p:extLst>
      <p:ext uri="{BB962C8B-B14F-4D97-AF65-F5344CB8AC3E}">
        <p14:creationId xmlns:p14="http://schemas.microsoft.com/office/powerpoint/2010/main" xmlns="" val="589344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928" y="4473512"/>
            <a:ext cx="6875397" cy="4711192"/>
          </a:xfrm>
        </p:spPr>
        <p:txBody>
          <a:bodyPr/>
          <a:lstStyle/>
          <a:p>
            <a:r>
              <a:rPr lang="en-ZA" b="1" dirty="0"/>
              <a:t>OUTCOME</a:t>
            </a:r>
          </a:p>
          <a:p>
            <a:r>
              <a:rPr lang="en-US" dirty="0"/>
              <a:t>National, regional and global leadership in the production and use of knowledge to support the eradication of poverty, the reduction of inequalities and the promotion of employment</a:t>
            </a:r>
          </a:p>
          <a:p>
            <a:r>
              <a:rPr lang="en-ZA" b="1" dirty="0"/>
              <a:t>Outcome indicator 1: </a:t>
            </a:r>
          </a:p>
          <a:p>
            <a:r>
              <a:rPr lang="en-US" dirty="0"/>
              <a:t>The number of research articles that achieve a citation count of 10 within five years of initial publication</a:t>
            </a:r>
          </a:p>
          <a:p>
            <a:r>
              <a:rPr lang="en-US" dirty="0"/>
              <a:t>Target:	170 articles</a:t>
            </a:r>
          </a:p>
          <a:p>
            <a:r>
              <a:rPr lang="en-US" dirty="0"/>
              <a:t>Achievement:	289 articles  (Year 1: 179) (Year 2: 176) (Year 3: 153 (YTD)</a:t>
            </a:r>
          </a:p>
          <a:p>
            <a:r>
              <a:rPr lang="en-US" b="1" dirty="0"/>
              <a:t>The top 10 most cited articles in 2020 and 2021</a:t>
            </a:r>
          </a:p>
          <a:p>
            <a:endParaRPr lang="en-US" b="1" dirty="0"/>
          </a:p>
          <a:p>
            <a:endParaRPr lang="en-US" b="1" dirty="0"/>
          </a:p>
          <a:p>
            <a:endParaRPr lang="en-US" b="1" dirty="0"/>
          </a:p>
          <a:p>
            <a:endParaRPr lang="en-US" b="1" dirty="0"/>
          </a:p>
          <a:p>
            <a:endParaRPr lang="en-US" b="1" dirty="0"/>
          </a:p>
          <a:p>
            <a:endParaRPr lang="en-US" b="1" dirty="0"/>
          </a:p>
          <a:p>
            <a:r>
              <a:rPr lang="en-US" b="1" dirty="0"/>
              <a:t>Journals in which articles with more than 100 citations are featured</a:t>
            </a:r>
          </a:p>
          <a:p>
            <a:endParaRPr lang="en-US" b="1" dirty="0"/>
          </a:p>
          <a:p>
            <a:endParaRPr lang="en-US" b="1" dirty="0"/>
          </a:p>
          <a:p>
            <a:endParaRPr lang="en-ZA" dirty="0"/>
          </a:p>
        </p:txBody>
      </p:sp>
      <p:sp>
        <p:nvSpPr>
          <p:cNvPr id="4" name="Slide Number Placeholder 3"/>
          <p:cNvSpPr>
            <a:spLocks noGrp="1"/>
          </p:cNvSpPr>
          <p:nvPr>
            <p:ph type="sldNum" sz="quarter" idx="5"/>
          </p:nvPr>
        </p:nvSpPr>
        <p:spPr/>
        <p:txBody>
          <a:bodyPr/>
          <a:lstStyle/>
          <a:p>
            <a:pPr>
              <a:defRPr/>
            </a:pPr>
            <a:fld id="{F20DF4A7-C04B-294B-9CD4-ACC36D8DDE92}" type="slidenum">
              <a:rPr lang="en-US" altLang="en-US" smtClean="0"/>
              <a:pPr>
                <a:defRPr/>
              </a:pPr>
              <a:t>9</a:t>
            </a:fld>
            <a:endParaRPr lang="en-US" altLang="en-US" dirty="0"/>
          </a:p>
        </p:txBody>
      </p:sp>
    </p:spTree>
    <p:extLst>
      <p:ext uri="{BB962C8B-B14F-4D97-AF65-F5344CB8AC3E}">
        <p14:creationId xmlns:p14="http://schemas.microsoft.com/office/powerpoint/2010/main" xmlns="" val="224726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xmlns="" id="{F7D49F89-CC79-047E-4945-052E97942986}"/>
              </a:ext>
            </a:extLst>
          </p:cNvPr>
          <p:cNvSpPr>
            <a:spLocks noGrp="1" noChangeArrowheads="1"/>
          </p:cNvSpPr>
          <p:nvPr>
            <p:ph type="dt" sz="half" idx="10"/>
          </p:nvPr>
        </p:nvSpPr>
        <p:spPr>
          <a:xfrm>
            <a:off x="457200" y="6597650"/>
            <a:ext cx="2133600" cy="144463"/>
          </a:xfrm>
        </p:spPr>
        <p:txBody>
          <a:bodyPr/>
          <a:lstStyle>
            <a:lvl1pPr>
              <a:defRPr sz="1000" dirty="0">
                <a:solidFill>
                  <a:schemeClr val="bg1"/>
                </a:solidFill>
              </a:defRPr>
            </a:lvl1pPr>
          </a:lstStyle>
          <a:p>
            <a:pPr>
              <a:defRPr/>
            </a:pPr>
            <a:endParaRPr lang="es-ES" altLang="en-US"/>
          </a:p>
        </p:txBody>
      </p:sp>
      <p:sp>
        <p:nvSpPr>
          <p:cNvPr id="5" name="Rectangle 5">
            <a:extLst>
              <a:ext uri="{FF2B5EF4-FFF2-40B4-BE49-F238E27FC236}">
                <a16:creationId xmlns:a16="http://schemas.microsoft.com/office/drawing/2014/main" xmlns="" id="{FFC55AE6-A6CF-D1A5-4A05-837857AF8F35}"/>
              </a:ext>
            </a:extLst>
          </p:cNvPr>
          <p:cNvSpPr>
            <a:spLocks noGrp="1" noChangeArrowheads="1"/>
          </p:cNvSpPr>
          <p:nvPr>
            <p:ph type="ftr" sz="quarter" idx="11"/>
          </p:nvPr>
        </p:nvSpPr>
        <p:spPr>
          <a:xfrm>
            <a:off x="3124200" y="6597650"/>
            <a:ext cx="2895600" cy="144463"/>
          </a:xfrm>
        </p:spPr>
        <p:txBody>
          <a:bodyPr/>
          <a:lstStyle>
            <a:lvl1pPr>
              <a:defRPr sz="1000" dirty="0">
                <a:solidFill>
                  <a:schemeClr val="bg1"/>
                </a:solidFill>
              </a:defRPr>
            </a:lvl1pPr>
          </a:lstStyle>
          <a:p>
            <a:pPr>
              <a:defRPr/>
            </a:pPr>
            <a:endParaRPr lang="es-ES" altLang="en-US"/>
          </a:p>
        </p:txBody>
      </p:sp>
      <p:sp>
        <p:nvSpPr>
          <p:cNvPr id="6" name="Rectangle 6">
            <a:extLst>
              <a:ext uri="{FF2B5EF4-FFF2-40B4-BE49-F238E27FC236}">
                <a16:creationId xmlns:a16="http://schemas.microsoft.com/office/drawing/2014/main" xmlns="" id="{4C98826C-7CCB-748C-A1E7-80885D056B61}"/>
              </a:ext>
            </a:extLst>
          </p:cNvPr>
          <p:cNvSpPr>
            <a:spLocks noGrp="1" noChangeArrowheads="1"/>
          </p:cNvSpPr>
          <p:nvPr>
            <p:ph type="sldNum" sz="quarter" idx="12"/>
          </p:nvPr>
        </p:nvSpPr>
        <p:spPr>
          <a:xfrm>
            <a:off x="6553200" y="6597650"/>
            <a:ext cx="2133600" cy="144463"/>
          </a:xfrm>
        </p:spPr>
        <p:txBody>
          <a:bodyPr/>
          <a:lstStyle>
            <a:lvl1pPr>
              <a:defRPr sz="900" smtClean="0">
                <a:solidFill>
                  <a:schemeClr val="bg1"/>
                </a:solidFill>
              </a:defRPr>
            </a:lvl1pPr>
          </a:lstStyle>
          <a:p>
            <a:pPr>
              <a:defRPr/>
            </a:pPr>
            <a:fld id="{EC7C9042-CA88-0A40-865B-2A8499943D86}" type="slidenum">
              <a:rPr lang="es-ES" altLang="en-US"/>
              <a:pPr>
                <a:defRPr/>
              </a:pPr>
              <a:t>‹#›</a:t>
            </a:fld>
            <a:endParaRPr lang="es-ES" altLang="en-US" dirty="0"/>
          </a:p>
        </p:txBody>
      </p:sp>
    </p:spTree>
    <p:extLst>
      <p:ext uri="{BB962C8B-B14F-4D97-AF65-F5344CB8AC3E}">
        <p14:creationId xmlns:p14="http://schemas.microsoft.com/office/powerpoint/2010/main" xmlns="" val="31053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xmlns="" id="{DAF4D0DF-33BB-ABFA-F218-C07F65F55969}"/>
              </a:ext>
            </a:extLst>
          </p:cNvPr>
          <p:cNvSpPr>
            <a:spLocks noGrp="1" noChangeArrowheads="1"/>
          </p:cNvSpPr>
          <p:nvPr>
            <p:ph type="dt" sz="half" idx="10"/>
          </p:nvPr>
        </p:nvSpPr>
        <p:spPr>
          <a:xfrm>
            <a:off x="457200" y="6597650"/>
            <a:ext cx="2133600" cy="144463"/>
          </a:xfrm>
        </p:spPr>
        <p:txBody>
          <a:bodyPr/>
          <a:lstStyle>
            <a:lvl1pPr>
              <a:defRPr sz="1000" dirty="0">
                <a:solidFill>
                  <a:schemeClr val="bg1"/>
                </a:solidFill>
              </a:defRPr>
            </a:lvl1pPr>
          </a:lstStyle>
          <a:p>
            <a:pPr>
              <a:defRPr/>
            </a:pPr>
            <a:endParaRPr lang="es-ES" altLang="en-US"/>
          </a:p>
        </p:txBody>
      </p:sp>
      <p:sp>
        <p:nvSpPr>
          <p:cNvPr id="5" name="Rectangle 5">
            <a:extLst>
              <a:ext uri="{FF2B5EF4-FFF2-40B4-BE49-F238E27FC236}">
                <a16:creationId xmlns:a16="http://schemas.microsoft.com/office/drawing/2014/main" xmlns="" id="{D533A99E-935B-7FE5-CFFF-E5C543AE393E}"/>
              </a:ext>
            </a:extLst>
          </p:cNvPr>
          <p:cNvSpPr>
            <a:spLocks noGrp="1" noChangeArrowheads="1"/>
          </p:cNvSpPr>
          <p:nvPr>
            <p:ph type="ftr" sz="quarter" idx="11"/>
          </p:nvPr>
        </p:nvSpPr>
        <p:spPr>
          <a:xfrm>
            <a:off x="3124200" y="6597650"/>
            <a:ext cx="2895600" cy="144463"/>
          </a:xfrm>
        </p:spPr>
        <p:txBody>
          <a:bodyPr/>
          <a:lstStyle>
            <a:lvl1pPr>
              <a:defRPr sz="1000" dirty="0">
                <a:solidFill>
                  <a:schemeClr val="bg1"/>
                </a:solidFill>
              </a:defRPr>
            </a:lvl1pPr>
          </a:lstStyle>
          <a:p>
            <a:pPr>
              <a:defRPr/>
            </a:pPr>
            <a:endParaRPr lang="es-ES" altLang="en-US"/>
          </a:p>
        </p:txBody>
      </p:sp>
      <p:sp>
        <p:nvSpPr>
          <p:cNvPr id="6" name="Rectangle 6">
            <a:extLst>
              <a:ext uri="{FF2B5EF4-FFF2-40B4-BE49-F238E27FC236}">
                <a16:creationId xmlns:a16="http://schemas.microsoft.com/office/drawing/2014/main" xmlns="" id="{AF7C33D2-32CC-C885-38D0-87F0CE67A547}"/>
              </a:ext>
            </a:extLst>
          </p:cNvPr>
          <p:cNvSpPr>
            <a:spLocks noGrp="1" noChangeArrowheads="1"/>
          </p:cNvSpPr>
          <p:nvPr>
            <p:ph type="sldNum" sz="quarter" idx="12"/>
          </p:nvPr>
        </p:nvSpPr>
        <p:spPr>
          <a:xfrm>
            <a:off x="6553200" y="6597650"/>
            <a:ext cx="2133600" cy="144463"/>
          </a:xfrm>
        </p:spPr>
        <p:txBody>
          <a:bodyPr/>
          <a:lstStyle>
            <a:lvl1pPr>
              <a:defRPr sz="900" smtClean="0">
                <a:solidFill>
                  <a:schemeClr val="bg1"/>
                </a:solidFill>
              </a:defRPr>
            </a:lvl1pPr>
          </a:lstStyle>
          <a:p>
            <a:pPr>
              <a:defRPr/>
            </a:pPr>
            <a:fld id="{08EEC938-0FAC-F94B-9560-9B059A58220E}" type="slidenum">
              <a:rPr lang="es-ES" altLang="en-US"/>
              <a:pPr>
                <a:defRPr/>
              </a:pPr>
              <a:t>‹#›</a:t>
            </a:fld>
            <a:endParaRPr lang="es-ES" altLang="en-US" dirty="0"/>
          </a:p>
        </p:txBody>
      </p:sp>
    </p:spTree>
    <p:extLst>
      <p:ext uri="{BB962C8B-B14F-4D97-AF65-F5344CB8AC3E}">
        <p14:creationId xmlns:p14="http://schemas.microsoft.com/office/powerpoint/2010/main" xmlns="" val="275191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xmlns="" id="{8A923D96-A3BE-DEE7-4F58-839EB813FAB5}"/>
              </a:ext>
            </a:extLst>
          </p:cNvPr>
          <p:cNvSpPr>
            <a:spLocks noGrp="1" noChangeArrowheads="1"/>
          </p:cNvSpPr>
          <p:nvPr>
            <p:ph type="dt" sz="half" idx="10"/>
          </p:nvPr>
        </p:nvSpPr>
        <p:spPr>
          <a:xfrm>
            <a:off x="457200" y="6597650"/>
            <a:ext cx="2133600" cy="144463"/>
          </a:xfrm>
        </p:spPr>
        <p:txBody>
          <a:bodyPr/>
          <a:lstStyle>
            <a:lvl1pPr>
              <a:defRPr sz="1000" dirty="0">
                <a:solidFill>
                  <a:schemeClr val="bg1"/>
                </a:solidFill>
              </a:defRPr>
            </a:lvl1pPr>
          </a:lstStyle>
          <a:p>
            <a:pPr>
              <a:defRPr/>
            </a:pPr>
            <a:endParaRPr lang="es-ES" altLang="en-US"/>
          </a:p>
        </p:txBody>
      </p:sp>
      <p:sp>
        <p:nvSpPr>
          <p:cNvPr id="5" name="Rectangle 5">
            <a:extLst>
              <a:ext uri="{FF2B5EF4-FFF2-40B4-BE49-F238E27FC236}">
                <a16:creationId xmlns:a16="http://schemas.microsoft.com/office/drawing/2014/main" xmlns="" id="{9090B6D7-4542-C161-AAE9-4AE292138009}"/>
              </a:ext>
            </a:extLst>
          </p:cNvPr>
          <p:cNvSpPr>
            <a:spLocks noGrp="1" noChangeArrowheads="1"/>
          </p:cNvSpPr>
          <p:nvPr>
            <p:ph type="ftr" sz="quarter" idx="11"/>
          </p:nvPr>
        </p:nvSpPr>
        <p:spPr>
          <a:xfrm>
            <a:off x="3124200" y="6597650"/>
            <a:ext cx="2895600" cy="144463"/>
          </a:xfrm>
        </p:spPr>
        <p:txBody>
          <a:bodyPr/>
          <a:lstStyle>
            <a:lvl1pPr>
              <a:defRPr sz="1000" dirty="0">
                <a:solidFill>
                  <a:schemeClr val="bg1"/>
                </a:solidFill>
              </a:defRPr>
            </a:lvl1pPr>
          </a:lstStyle>
          <a:p>
            <a:pPr>
              <a:defRPr/>
            </a:pPr>
            <a:endParaRPr lang="es-ES" altLang="en-US"/>
          </a:p>
        </p:txBody>
      </p:sp>
      <p:sp>
        <p:nvSpPr>
          <p:cNvPr id="6" name="Rectangle 6">
            <a:extLst>
              <a:ext uri="{FF2B5EF4-FFF2-40B4-BE49-F238E27FC236}">
                <a16:creationId xmlns:a16="http://schemas.microsoft.com/office/drawing/2014/main" xmlns="" id="{4CBAB52E-F61C-A9DE-2CFC-8BC0AFC4C0A3}"/>
              </a:ext>
            </a:extLst>
          </p:cNvPr>
          <p:cNvSpPr>
            <a:spLocks noGrp="1" noChangeArrowheads="1"/>
          </p:cNvSpPr>
          <p:nvPr>
            <p:ph type="sldNum" sz="quarter" idx="12"/>
          </p:nvPr>
        </p:nvSpPr>
        <p:spPr>
          <a:xfrm>
            <a:off x="6553200" y="6597650"/>
            <a:ext cx="2133600" cy="144463"/>
          </a:xfrm>
        </p:spPr>
        <p:txBody>
          <a:bodyPr/>
          <a:lstStyle>
            <a:lvl1pPr>
              <a:defRPr sz="900" smtClean="0">
                <a:solidFill>
                  <a:schemeClr val="bg1"/>
                </a:solidFill>
              </a:defRPr>
            </a:lvl1pPr>
          </a:lstStyle>
          <a:p>
            <a:pPr>
              <a:defRPr/>
            </a:pPr>
            <a:fld id="{E60283F3-85B5-544C-924C-8CFBB81992C4}" type="slidenum">
              <a:rPr lang="es-ES" altLang="en-US"/>
              <a:pPr>
                <a:defRPr/>
              </a:pPr>
              <a:t>‹#›</a:t>
            </a:fld>
            <a:endParaRPr lang="es-ES" altLang="en-US" dirty="0"/>
          </a:p>
        </p:txBody>
      </p:sp>
    </p:spTree>
    <p:extLst>
      <p:ext uri="{BB962C8B-B14F-4D97-AF65-F5344CB8AC3E}">
        <p14:creationId xmlns:p14="http://schemas.microsoft.com/office/powerpoint/2010/main" xmlns="" val="163926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79B5DB9-5BE4-3A0A-F0C9-FD803FFAE2D6}"/>
              </a:ext>
            </a:extLst>
          </p:cNvPr>
          <p:cNvSpPr>
            <a:spLocks noGrp="1" noChangeArrowheads="1"/>
          </p:cNvSpPr>
          <p:nvPr>
            <p:ph type="dt" sz="half" idx="10"/>
          </p:nvPr>
        </p:nvSpPr>
        <p:spPr>
          <a:xfrm>
            <a:off x="457200" y="6597650"/>
            <a:ext cx="2133600" cy="144463"/>
          </a:xfrm>
        </p:spPr>
        <p:txBody>
          <a:bodyPr/>
          <a:lstStyle>
            <a:lvl1pPr>
              <a:defRPr sz="1000" dirty="0">
                <a:solidFill>
                  <a:schemeClr val="bg1"/>
                </a:solidFill>
              </a:defRPr>
            </a:lvl1pPr>
          </a:lstStyle>
          <a:p>
            <a:pPr>
              <a:defRPr/>
            </a:pPr>
            <a:endParaRPr lang="es-ES" altLang="en-US"/>
          </a:p>
        </p:txBody>
      </p:sp>
      <p:sp>
        <p:nvSpPr>
          <p:cNvPr id="6" name="Footer Placeholder 5">
            <a:extLst>
              <a:ext uri="{FF2B5EF4-FFF2-40B4-BE49-F238E27FC236}">
                <a16:creationId xmlns:a16="http://schemas.microsoft.com/office/drawing/2014/main" xmlns="" id="{08AB98F9-7629-1A1A-EF31-3794822C864E}"/>
              </a:ext>
            </a:extLst>
          </p:cNvPr>
          <p:cNvSpPr>
            <a:spLocks noGrp="1" noChangeArrowheads="1"/>
          </p:cNvSpPr>
          <p:nvPr>
            <p:ph type="ftr" sz="quarter" idx="11"/>
          </p:nvPr>
        </p:nvSpPr>
        <p:spPr>
          <a:xfrm>
            <a:off x="3124200" y="6597650"/>
            <a:ext cx="2895600" cy="144463"/>
          </a:xfrm>
        </p:spPr>
        <p:txBody>
          <a:bodyPr/>
          <a:lstStyle>
            <a:lvl1pPr>
              <a:defRPr sz="1000" dirty="0">
                <a:solidFill>
                  <a:schemeClr val="bg1"/>
                </a:solidFill>
              </a:defRPr>
            </a:lvl1pPr>
          </a:lstStyle>
          <a:p>
            <a:pPr>
              <a:defRPr/>
            </a:pPr>
            <a:endParaRPr lang="es-ES" altLang="en-US"/>
          </a:p>
        </p:txBody>
      </p:sp>
      <p:sp>
        <p:nvSpPr>
          <p:cNvPr id="7" name="Slide Number Placeholder 6">
            <a:extLst>
              <a:ext uri="{FF2B5EF4-FFF2-40B4-BE49-F238E27FC236}">
                <a16:creationId xmlns:a16="http://schemas.microsoft.com/office/drawing/2014/main" xmlns="" id="{4D6A0E3D-49F5-EB92-7E4A-494027742E49}"/>
              </a:ext>
            </a:extLst>
          </p:cNvPr>
          <p:cNvSpPr>
            <a:spLocks noGrp="1" noChangeArrowheads="1"/>
          </p:cNvSpPr>
          <p:nvPr>
            <p:ph type="sldNum" sz="quarter" idx="12"/>
          </p:nvPr>
        </p:nvSpPr>
        <p:spPr>
          <a:xfrm>
            <a:off x="6553200" y="6597650"/>
            <a:ext cx="2133600" cy="144463"/>
          </a:xfrm>
        </p:spPr>
        <p:txBody>
          <a:bodyPr/>
          <a:lstStyle>
            <a:lvl1pPr>
              <a:defRPr sz="900" smtClean="0">
                <a:solidFill>
                  <a:schemeClr val="bg1"/>
                </a:solidFill>
              </a:defRPr>
            </a:lvl1pPr>
          </a:lstStyle>
          <a:p>
            <a:pPr>
              <a:defRPr/>
            </a:pPr>
            <a:fld id="{40909437-7D16-1842-97AC-B703907105A0}" type="slidenum">
              <a:rPr lang="es-ES" altLang="en-US"/>
              <a:pPr>
                <a:defRPr/>
              </a:pPr>
              <a:t>‹#›</a:t>
            </a:fld>
            <a:endParaRPr lang="es-ES" altLang="en-US" dirty="0"/>
          </a:p>
        </p:txBody>
      </p:sp>
    </p:spTree>
    <p:extLst>
      <p:ext uri="{BB962C8B-B14F-4D97-AF65-F5344CB8AC3E}">
        <p14:creationId xmlns:p14="http://schemas.microsoft.com/office/powerpoint/2010/main" xmlns="" val="72336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08335C5F-16FC-4367-FE97-4AF661F1355E}"/>
              </a:ext>
            </a:extLst>
          </p:cNvPr>
          <p:cNvSpPr>
            <a:spLocks noGrp="1" noChangeArrowheads="1"/>
          </p:cNvSpPr>
          <p:nvPr>
            <p:ph type="dt" sz="half" idx="10"/>
          </p:nvPr>
        </p:nvSpPr>
        <p:spPr>
          <a:xfrm>
            <a:off x="457200" y="6597650"/>
            <a:ext cx="2133600" cy="144463"/>
          </a:xfrm>
        </p:spPr>
        <p:txBody>
          <a:bodyPr/>
          <a:lstStyle>
            <a:lvl1pPr>
              <a:defRPr sz="1000" dirty="0">
                <a:solidFill>
                  <a:schemeClr val="bg1"/>
                </a:solidFill>
              </a:defRPr>
            </a:lvl1pPr>
          </a:lstStyle>
          <a:p>
            <a:pPr>
              <a:defRPr/>
            </a:pPr>
            <a:endParaRPr lang="es-ES" altLang="en-US"/>
          </a:p>
        </p:txBody>
      </p:sp>
      <p:sp>
        <p:nvSpPr>
          <p:cNvPr id="4" name="Rectangle 5">
            <a:extLst>
              <a:ext uri="{FF2B5EF4-FFF2-40B4-BE49-F238E27FC236}">
                <a16:creationId xmlns:a16="http://schemas.microsoft.com/office/drawing/2014/main" xmlns="" id="{8D3BD818-9632-7B7F-2965-07804503AE92}"/>
              </a:ext>
            </a:extLst>
          </p:cNvPr>
          <p:cNvSpPr>
            <a:spLocks noGrp="1" noChangeArrowheads="1"/>
          </p:cNvSpPr>
          <p:nvPr>
            <p:ph type="ftr" sz="quarter" idx="11"/>
          </p:nvPr>
        </p:nvSpPr>
        <p:spPr>
          <a:xfrm>
            <a:off x="3124200" y="6597650"/>
            <a:ext cx="2895600" cy="144463"/>
          </a:xfrm>
        </p:spPr>
        <p:txBody>
          <a:bodyPr/>
          <a:lstStyle>
            <a:lvl1pPr>
              <a:defRPr sz="1000" dirty="0">
                <a:solidFill>
                  <a:schemeClr val="bg1"/>
                </a:solidFill>
              </a:defRPr>
            </a:lvl1pPr>
          </a:lstStyle>
          <a:p>
            <a:pPr>
              <a:defRPr/>
            </a:pPr>
            <a:endParaRPr lang="es-ES" altLang="en-US"/>
          </a:p>
        </p:txBody>
      </p:sp>
      <p:sp>
        <p:nvSpPr>
          <p:cNvPr id="5" name="Rectangle 6">
            <a:extLst>
              <a:ext uri="{FF2B5EF4-FFF2-40B4-BE49-F238E27FC236}">
                <a16:creationId xmlns:a16="http://schemas.microsoft.com/office/drawing/2014/main" xmlns="" id="{5837D3FC-8AC7-0182-F60F-3F6F6DF943DC}"/>
              </a:ext>
            </a:extLst>
          </p:cNvPr>
          <p:cNvSpPr>
            <a:spLocks noGrp="1" noChangeArrowheads="1"/>
          </p:cNvSpPr>
          <p:nvPr>
            <p:ph type="sldNum" sz="quarter" idx="12"/>
          </p:nvPr>
        </p:nvSpPr>
        <p:spPr>
          <a:xfrm>
            <a:off x="6553200" y="6597650"/>
            <a:ext cx="2133600" cy="144463"/>
          </a:xfrm>
        </p:spPr>
        <p:txBody>
          <a:bodyPr/>
          <a:lstStyle>
            <a:lvl1pPr>
              <a:defRPr sz="900" smtClean="0">
                <a:solidFill>
                  <a:schemeClr val="bg1"/>
                </a:solidFill>
              </a:defRPr>
            </a:lvl1pPr>
          </a:lstStyle>
          <a:p>
            <a:pPr>
              <a:defRPr/>
            </a:pPr>
            <a:fld id="{22F4F82F-74BC-3F4B-9A4D-AC9AFA49FE4F}" type="slidenum">
              <a:rPr lang="es-ES" altLang="en-US"/>
              <a:pPr>
                <a:defRPr/>
              </a:pPr>
              <a:t>‹#›</a:t>
            </a:fld>
            <a:endParaRPr lang="es-ES" altLang="en-US" dirty="0"/>
          </a:p>
        </p:txBody>
      </p:sp>
    </p:spTree>
    <p:extLst>
      <p:ext uri="{BB962C8B-B14F-4D97-AF65-F5344CB8AC3E}">
        <p14:creationId xmlns:p14="http://schemas.microsoft.com/office/powerpoint/2010/main" xmlns="" val="116193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xmlns="" id="{0E85991D-5872-8E53-B6BA-090DC991DB89}"/>
              </a:ext>
            </a:extLst>
          </p:cNvPr>
          <p:cNvSpPr>
            <a:spLocks noGrp="1" noChangeArrowheads="1"/>
          </p:cNvSpPr>
          <p:nvPr>
            <p:ph type="dt" sz="half" idx="10"/>
          </p:nvPr>
        </p:nvSpPr>
        <p:spPr>
          <a:xfrm>
            <a:off x="457200" y="6597650"/>
            <a:ext cx="2133600" cy="144463"/>
          </a:xfrm>
        </p:spPr>
        <p:txBody>
          <a:bodyPr/>
          <a:lstStyle>
            <a:lvl1pPr>
              <a:defRPr sz="1000" dirty="0">
                <a:solidFill>
                  <a:schemeClr val="bg1"/>
                </a:solidFill>
              </a:defRPr>
            </a:lvl1pPr>
          </a:lstStyle>
          <a:p>
            <a:pPr>
              <a:defRPr/>
            </a:pPr>
            <a:endParaRPr lang="es-ES" altLang="en-US"/>
          </a:p>
        </p:txBody>
      </p:sp>
      <p:sp>
        <p:nvSpPr>
          <p:cNvPr id="3" name="Footer Placeholder 10">
            <a:extLst>
              <a:ext uri="{FF2B5EF4-FFF2-40B4-BE49-F238E27FC236}">
                <a16:creationId xmlns:a16="http://schemas.microsoft.com/office/drawing/2014/main" xmlns="" id="{3B34E40C-3BE2-A38B-DD3E-118AA5425E28}"/>
              </a:ext>
            </a:extLst>
          </p:cNvPr>
          <p:cNvSpPr>
            <a:spLocks noGrp="1" noChangeArrowheads="1"/>
          </p:cNvSpPr>
          <p:nvPr>
            <p:ph type="ftr" sz="quarter" idx="11"/>
          </p:nvPr>
        </p:nvSpPr>
        <p:spPr>
          <a:xfrm>
            <a:off x="3124200" y="6597650"/>
            <a:ext cx="2895600" cy="144463"/>
          </a:xfrm>
        </p:spPr>
        <p:txBody>
          <a:bodyPr/>
          <a:lstStyle>
            <a:lvl1pPr>
              <a:defRPr sz="1000" dirty="0">
                <a:solidFill>
                  <a:schemeClr val="bg1"/>
                </a:solidFill>
              </a:defRPr>
            </a:lvl1pPr>
          </a:lstStyle>
          <a:p>
            <a:pPr>
              <a:defRPr/>
            </a:pPr>
            <a:endParaRPr lang="es-ES" altLang="en-US"/>
          </a:p>
        </p:txBody>
      </p:sp>
      <p:sp>
        <p:nvSpPr>
          <p:cNvPr id="4" name="Slide Number Placeholder 11">
            <a:extLst>
              <a:ext uri="{FF2B5EF4-FFF2-40B4-BE49-F238E27FC236}">
                <a16:creationId xmlns:a16="http://schemas.microsoft.com/office/drawing/2014/main" xmlns="" id="{B6D1D47F-5E07-9CD7-04DB-B3B5D291557F}"/>
              </a:ext>
            </a:extLst>
          </p:cNvPr>
          <p:cNvSpPr>
            <a:spLocks noGrp="1" noChangeArrowheads="1"/>
          </p:cNvSpPr>
          <p:nvPr>
            <p:ph type="sldNum" sz="quarter" idx="12"/>
          </p:nvPr>
        </p:nvSpPr>
        <p:spPr>
          <a:xfrm>
            <a:off x="6553200" y="6597650"/>
            <a:ext cx="2133600" cy="144463"/>
          </a:xfrm>
        </p:spPr>
        <p:txBody>
          <a:bodyPr/>
          <a:lstStyle>
            <a:lvl1pPr>
              <a:defRPr sz="900" smtClean="0">
                <a:solidFill>
                  <a:schemeClr val="bg1"/>
                </a:solidFill>
              </a:defRPr>
            </a:lvl1pPr>
          </a:lstStyle>
          <a:p>
            <a:pPr>
              <a:defRPr/>
            </a:pPr>
            <a:fld id="{8D0602B3-9400-2F4C-858B-19CA0BFAE1E8}" type="slidenum">
              <a:rPr lang="es-ES" altLang="en-US"/>
              <a:pPr>
                <a:defRPr/>
              </a:pPr>
              <a:t>‹#›</a:t>
            </a:fld>
            <a:endParaRPr lang="es-ES" altLang="en-US" dirty="0"/>
          </a:p>
        </p:txBody>
      </p:sp>
    </p:spTree>
    <p:extLst>
      <p:ext uri="{BB962C8B-B14F-4D97-AF65-F5344CB8AC3E}">
        <p14:creationId xmlns:p14="http://schemas.microsoft.com/office/powerpoint/2010/main" xmlns="" val="416289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7883524" cy="53975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1556792"/>
            <a:ext cx="4629150" cy="43042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1556792"/>
            <a:ext cx="2949575" cy="43121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B331B1FB-B0F9-DB4E-DF54-2D8EA260985A}"/>
              </a:ext>
            </a:extLst>
          </p:cNvPr>
          <p:cNvSpPr>
            <a:spLocks noGrp="1" noChangeArrowheads="1"/>
          </p:cNvSpPr>
          <p:nvPr>
            <p:ph type="dt" sz="half" idx="10"/>
          </p:nvPr>
        </p:nvSpPr>
        <p:spPr>
          <a:xfrm>
            <a:off x="457200" y="6597650"/>
            <a:ext cx="2133600" cy="144463"/>
          </a:xfrm>
        </p:spPr>
        <p:txBody>
          <a:bodyPr/>
          <a:lstStyle>
            <a:lvl1pPr>
              <a:defRPr sz="1000" dirty="0">
                <a:solidFill>
                  <a:schemeClr val="bg1"/>
                </a:solidFill>
              </a:defRPr>
            </a:lvl1pPr>
          </a:lstStyle>
          <a:p>
            <a:pPr>
              <a:defRPr/>
            </a:pPr>
            <a:endParaRPr lang="es-ES" altLang="en-US"/>
          </a:p>
        </p:txBody>
      </p:sp>
      <p:sp>
        <p:nvSpPr>
          <p:cNvPr id="6" name="Footer Placeholder 5">
            <a:extLst>
              <a:ext uri="{FF2B5EF4-FFF2-40B4-BE49-F238E27FC236}">
                <a16:creationId xmlns:a16="http://schemas.microsoft.com/office/drawing/2014/main" xmlns="" id="{41B47BDD-D434-781F-3461-EC0980854631}"/>
              </a:ext>
            </a:extLst>
          </p:cNvPr>
          <p:cNvSpPr>
            <a:spLocks noGrp="1" noChangeArrowheads="1"/>
          </p:cNvSpPr>
          <p:nvPr>
            <p:ph type="ftr" sz="quarter" idx="11"/>
          </p:nvPr>
        </p:nvSpPr>
        <p:spPr>
          <a:xfrm>
            <a:off x="3124200" y="6597650"/>
            <a:ext cx="2895600" cy="144463"/>
          </a:xfrm>
        </p:spPr>
        <p:txBody>
          <a:bodyPr/>
          <a:lstStyle>
            <a:lvl1pPr>
              <a:defRPr sz="1000" dirty="0">
                <a:solidFill>
                  <a:schemeClr val="bg1"/>
                </a:solidFill>
              </a:defRPr>
            </a:lvl1pPr>
          </a:lstStyle>
          <a:p>
            <a:pPr>
              <a:defRPr/>
            </a:pPr>
            <a:endParaRPr lang="es-ES" altLang="en-US"/>
          </a:p>
        </p:txBody>
      </p:sp>
      <p:sp>
        <p:nvSpPr>
          <p:cNvPr id="7" name="Slide Number Placeholder 6">
            <a:extLst>
              <a:ext uri="{FF2B5EF4-FFF2-40B4-BE49-F238E27FC236}">
                <a16:creationId xmlns:a16="http://schemas.microsoft.com/office/drawing/2014/main" xmlns="" id="{C731E165-CAAE-9451-270C-F8DA277A2715}"/>
              </a:ext>
            </a:extLst>
          </p:cNvPr>
          <p:cNvSpPr>
            <a:spLocks noGrp="1" noChangeArrowheads="1"/>
          </p:cNvSpPr>
          <p:nvPr>
            <p:ph type="sldNum" sz="quarter" idx="12"/>
          </p:nvPr>
        </p:nvSpPr>
        <p:spPr>
          <a:xfrm>
            <a:off x="6553200" y="6597650"/>
            <a:ext cx="2133600" cy="144463"/>
          </a:xfrm>
        </p:spPr>
        <p:txBody>
          <a:bodyPr/>
          <a:lstStyle>
            <a:lvl1pPr>
              <a:defRPr sz="900" smtClean="0">
                <a:solidFill>
                  <a:schemeClr val="bg1"/>
                </a:solidFill>
              </a:defRPr>
            </a:lvl1pPr>
          </a:lstStyle>
          <a:p>
            <a:pPr>
              <a:defRPr/>
            </a:pPr>
            <a:fld id="{ABE7FBD7-0F19-7A4F-8C7B-815C1ECA259B}" type="slidenum">
              <a:rPr lang="es-ES" altLang="en-US"/>
              <a:pPr>
                <a:defRPr/>
              </a:pPr>
              <a:t>‹#›</a:t>
            </a:fld>
            <a:endParaRPr lang="es-ES" altLang="en-US" dirty="0"/>
          </a:p>
        </p:txBody>
      </p:sp>
    </p:spTree>
    <p:extLst>
      <p:ext uri="{BB962C8B-B14F-4D97-AF65-F5344CB8AC3E}">
        <p14:creationId xmlns:p14="http://schemas.microsoft.com/office/powerpoint/2010/main" xmlns="" val="50974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5EB1A8F9-E57F-03E9-FC02-017EF60AAEFF}"/>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s-ES" altLang="en-US" dirty="0"/>
          </a:p>
        </p:txBody>
      </p:sp>
      <p:sp>
        <p:nvSpPr>
          <p:cNvPr id="1027" name="Rectangle 3">
            <a:extLst>
              <a:ext uri="{FF2B5EF4-FFF2-40B4-BE49-F238E27FC236}">
                <a16:creationId xmlns:a16="http://schemas.microsoft.com/office/drawing/2014/main" xmlns="" id="{BE667EAC-0F33-C822-AD8D-6FA3839AC214}"/>
              </a:ext>
            </a:extLst>
          </p:cNvPr>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a:extLst>
              <a:ext uri="{FF2B5EF4-FFF2-40B4-BE49-F238E27FC236}">
                <a16:creationId xmlns:a16="http://schemas.microsoft.com/office/drawing/2014/main" xmlns="" id="{3CA914D4-B53C-7961-910C-ED232E8C4B0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xmlns="" id="{AE7136E0-05E7-83ED-E91D-4A5B5960E4EF}"/>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xmlns="" id="{DC5E8811-7E54-2EC0-262B-3074A71D59A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C603E05-BED4-3E47-BF2D-6393D7EBBA55}" type="slidenum">
              <a:rPr lang="es-ES" altLang="en-US"/>
              <a:pPr>
                <a:defRPr/>
              </a:pPr>
              <a:t>‹#›</a:t>
            </a:fld>
            <a:endParaRPr lang="es-ES" altLang="en-US"/>
          </a:p>
        </p:txBody>
      </p:sp>
      <p:sp>
        <p:nvSpPr>
          <p:cNvPr id="7" name="Rectangle 6">
            <a:extLst>
              <a:ext uri="{FF2B5EF4-FFF2-40B4-BE49-F238E27FC236}">
                <a16:creationId xmlns:a16="http://schemas.microsoft.com/office/drawing/2014/main" xmlns="" id="{14474662-1A94-BB21-0A7A-EFFFC6E0B531}"/>
              </a:ext>
            </a:extLst>
          </p:cNvPr>
          <p:cNvSpPr/>
          <p:nvPr userDrawn="1"/>
        </p:nvSpPr>
        <p:spPr>
          <a:xfrm>
            <a:off x="0" y="5851525"/>
            <a:ext cx="9144000" cy="604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32" name="Picture 1">
            <a:extLst>
              <a:ext uri="{FF2B5EF4-FFF2-40B4-BE49-F238E27FC236}">
                <a16:creationId xmlns:a16="http://schemas.microsoft.com/office/drawing/2014/main" xmlns="" id="{C2A80808-F135-7532-276A-AEE5184303FD}"/>
              </a:ext>
            </a:extLst>
          </p:cNvPr>
          <p:cNvPicPr>
            <a:picLocks noChangeAspect="1"/>
          </p:cNvPicPr>
          <p:nvPr userDrawn="1"/>
        </p:nvPicPr>
        <p:blipFill>
          <a:blip r:embed="rId10">
            <a:extLst>
              <a:ext uri="{28A0092B-C50C-407E-A947-70E740481C1C}">
                <a14:useLocalDpi xmlns:a14="http://schemas.microsoft.com/office/drawing/2010/main" xmlns="" val="0"/>
              </a:ext>
            </a:extLst>
          </a:blip>
          <a:srcRect/>
          <a:stretch>
            <a:fillRect/>
          </a:stretch>
        </p:blipFill>
        <p:spPr bwMode="auto">
          <a:xfrm>
            <a:off x="7361238" y="5962650"/>
            <a:ext cx="13255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2">
            <a:extLst>
              <a:ext uri="{FF2B5EF4-FFF2-40B4-BE49-F238E27FC236}">
                <a16:creationId xmlns:a16="http://schemas.microsoft.com/office/drawing/2014/main" xmlns="" id="{1E132215-CD3E-D6F6-5A4F-1C10A3259087}"/>
              </a:ext>
            </a:extLst>
          </p:cNvPr>
          <p:cNvPicPr>
            <a:picLocks noChangeAspect="1" noChangeArrowheads="1"/>
          </p:cNvPicPr>
          <p:nvPr userDrawn="1"/>
        </p:nvPicPr>
        <p:blipFill>
          <a:blip r:embed="rId11">
            <a:extLst>
              <a:ext uri="{28A0092B-C50C-407E-A947-70E740481C1C}">
                <a14:useLocalDpi xmlns:a14="http://schemas.microsoft.com/office/drawing/2010/main" xmlns="" val="0"/>
              </a:ext>
            </a:extLst>
          </a:blip>
          <a:srcRect/>
          <a:stretch>
            <a:fillRect/>
          </a:stretch>
        </p:blipFill>
        <p:spPr bwMode="auto">
          <a:xfrm>
            <a:off x="457200" y="5949950"/>
            <a:ext cx="1593850"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ea typeface="Arial" charset="0"/>
          <a:cs typeface="Arial" charset="0"/>
        </a:defRPr>
      </a:lvl2pPr>
      <a:lvl3pPr algn="ctr" rtl="0" eaLnBrk="0" fontAlgn="base" hangingPunct="0">
        <a:spcBef>
          <a:spcPct val="0"/>
        </a:spcBef>
        <a:spcAft>
          <a:spcPct val="0"/>
        </a:spcAft>
        <a:defRPr sz="4400">
          <a:solidFill>
            <a:schemeClr val="bg1"/>
          </a:solidFill>
          <a:latin typeface="Arial" charset="0"/>
          <a:ea typeface="Arial" charset="0"/>
          <a:cs typeface="Arial" charset="0"/>
        </a:defRPr>
      </a:lvl3pPr>
      <a:lvl4pPr algn="ctr" rtl="0" eaLnBrk="0" fontAlgn="base" hangingPunct="0">
        <a:spcBef>
          <a:spcPct val="0"/>
        </a:spcBef>
        <a:spcAft>
          <a:spcPct val="0"/>
        </a:spcAft>
        <a:defRPr sz="4400">
          <a:solidFill>
            <a:schemeClr val="bg1"/>
          </a:solidFill>
          <a:latin typeface="Arial" charset="0"/>
          <a:ea typeface="Arial" charset="0"/>
          <a:cs typeface="Arial" charset="0"/>
        </a:defRPr>
      </a:lvl4pPr>
      <a:lvl5pPr algn="ctr" rtl="0" eaLnBrk="0" fontAlgn="base" hangingPunct="0">
        <a:spcBef>
          <a:spcPct val="0"/>
        </a:spcBef>
        <a:spcAft>
          <a:spcPct val="0"/>
        </a:spcAft>
        <a:defRPr sz="4400">
          <a:solidFill>
            <a:schemeClr val="bg1"/>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6.png"/><Relationship Id="rId18" Type="http://schemas.openxmlformats.org/officeDocument/2006/relationships/image" Target="../media/image31.sv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5.sv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23.svg"/><Relationship Id="rId19" Type="http://schemas.openxmlformats.org/officeDocument/2006/relationships/image" Target="../media/image19.png"/><Relationship Id="rId4" Type="http://schemas.openxmlformats.org/officeDocument/2006/relationships/image" Target="../media/image17.svg"/><Relationship Id="rId9" Type="http://schemas.openxmlformats.org/officeDocument/2006/relationships/image" Target="../media/image14.png"/><Relationship Id="rId14" Type="http://schemas.openxmlformats.org/officeDocument/2006/relationships/image" Target="../media/image2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271F37-B137-E243-5065-6D96F9E3663F}"/>
              </a:ext>
            </a:extLst>
          </p:cNvPr>
          <p:cNvSpPr>
            <a:spLocks noGrp="1"/>
          </p:cNvSpPr>
          <p:nvPr>
            <p:ph type="ctrTitle"/>
          </p:nvPr>
        </p:nvSpPr>
        <p:spPr>
          <a:xfrm>
            <a:off x="323528" y="692696"/>
            <a:ext cx="8426450" cy="1881113"/>
          </a:xfrm>
        </p:spPr>
        <p:txBody>
          <a:bodyPr/>
          <a:lstStyle/>
          <a:p>
            <a:pPr>
              <a:defRPr/>
            </a:pPr>
            <a:r>
              <a:rPr lang="en-GB" sz="4800" dirty="0">
                <a:solidFill>
                  <a:srgbClr val="134378"/>
                </a:solidFill>
                <a:cs typeface="Calibri" panose="020F0502020204030204" pitchFamily="34" charset="0"/>
              </a:rPr>
              <a:t>Annual Performance Plan 2023/24</a:t>
            </a:r>
          </a:p>
        </p:txBody>
      </p:sp>
      <p:sp>
        <p:nvSpPr>
          <p:cNvPr id="3" name="Title 1">
            <a:extLst>
              <a:ext uri="{FF2B5EF4-FFF2-40B4-BE49-F238E27FC236}">
                <a16:creationId xmlns:a16="http://schemas.microsoft.com/office/drawing/2014/main" xmlns="" id="{70112BBC-F137-5B06-73A7-7C50F7B9DD23}"/>
              </a:ext>
            </a:extLst>
          </p:cNvPr>
          <p:cNvSpPr txBox="1">
            <a:spLocks/>
          </p:cNvSpPr>
          <p:nvPr/>
        </p:nvSpPr>
        <p:spPr bwMode="auto">
          <a:xfrm>
            <a:off x="260350" y="4365104"/>
            <a:ext cx="8426450" cy="936104"/>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6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ea typeface="Arial" charset="0"/>
                <a:cs typeface="Arial" charset="0"/>
              </a:defRPr>
            </a:lvl2pPr>
            <a:lvl3pPr algn="ctr" rtl="0" eaLnBrk="0" fontAlgn="base" hangingPunct="0">
              <a:spcBef>
                <a:spcPct val="0"/>
              </a:spcBef>
              <a:spcAft>
                <a:spcPct val="0"/>
              </a:spcAft>
              <a:defRPr sz="4400">
                <a:solidFill>
                  <a:schemeClr val="bg1"/>
                </a:solidFill>
                <a:latin typeface="Arial" charset="0"/>
                <a:ea typeface="Arial" charset="0"/>
                <a:cs typeface="Arial" charset="0"/>
              </a:defRPr>
            </a:lvl3pPr>
            <a:lvl4pPr algn="ctr" rtl="0" eaLnBrk="0" fontAlgn="base" hangingPunct="0">
              <a:spcBef>
                <a:spcPct val="0"/>
              </a:spcBef>
              <a:spcAft>
                <a:spcPct val="0"/>
              </a:spcAft>
              <a:defRPr sz="4400">
                <a:solidFill>
                  <a:schemeClr val="bg1"/>
                </a:solidFill>
                <a:latin typeface="Arial" charset="0"/>
                <a:ea typeface="Arial" charset="0"/>
                <a:cs typeface="Arial" charset="0"/>
              </a:defRPr>
            </a:lvl4pPr>
            <a:lvl5pPr algn="ctr" rtl="0" eaLnBrk="0" fontAlgn="base" hangingPunct="0">
              <a:spcBef>
                <a:spcPct val="0"/>
              </a:spcBef>
              <a:spcAft>
                <a:spcPct val="0"/>
              </a:spcAft>
              <a:defRPr sz="4400">
                <a:solidFill>
                  <a:schemeClr val="bg1"/>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defRPr/>
            </a:pPr>
            <a:r>
              <a:rPr lang="en-GB" sz="3600" dirty="0">
                <a:solidFill>
                  <a:schemeClr val="bg1"/>
                </a:solidFill>
                <a:latin typeface="+mn-lt"/>
                <a:cs typeface="Calibri" panose="020F0502020204030204" pitchFamily="34" charset="0"/>
              </a:rPr>
              <a:t>Portfolio Committee on Higher Education, Science and Innovation</a:t>
            </a:r>
          </a:p>
          <a:p>
            <a:pPr>
              <a:defRPr/>
            </a:pPr>
            <a:r>
              <a:rPr lang="en-GB" sz="2000" dirty="0">
                <a:solidFill>
                  <a:schemeClr val="bg1"/>
                </a:solidFill>
                <a:latin typeface="+mn-lt"/>
                <a:cs typeface="Calibri" panose="020F0502020204030204" pitchFamily="34" charset="0"/>
              </a:rPr>
              <a:t>19 April 2023</a:t>
            </a:r>
          </a:p>
        </p:txBody>
      </p:sp>
      <p:sp>
        <p:nvSpPr>
          <p:cNvPr id="5" name="Title 1">
            <a:extLst>
              <a:ext uri="{FF2B5EF4-FFF2-40B4-BE49-F238E27FC236}">
                <a16:creationId xmlns:a16="http://schemas.microsoft.com/office/drawing/2014/main" xmlns="" id="{24687289-2C34-42B7-CB53-FC864424903C}"/>
              </a:ext>
            </a:extLst>
          </p:cNvPr>
          <p:cNvSpPr txBox="1">
            <a:spLocks/>
          </p:cNvSpPr>
          <p:nvPr/>
        </p:nvSpPr>
        <p:spPr bwMode="auto">
          <a:xfrm>
            <a:off x="358775" y="2276872"/>
            <a:ext cx="8426450" cy="800993"/>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6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ea typeface="Arial" charset="0"/>
                <a:cs typeface="Arial" charset="0"/>
              </a:defRPr>
            </a:lvl2pPr>
            <a:lvl3pPr algn="ctr" rtl="0" eaLnBrk="0" fontAlgn="base" hangingPunct="0">
              <a:spcBef>
                <a:spcPct val="0"/>
              </a:spcBef>
              <a:spcAft>
                <a:spcPct val="0"/>
              </a:spcAft>
              <a:defRPr sz="4400">
                <a:solidFill>
                  <a:schemeClr val="bg1"/>
                </a:solidFill>
                <a:latin typeface="Arial" charset="0"/>
                <a:ea typeface="Arial" charset="0"/>
                <a:cs typeface="Arial" charset="0"/>
              </a:defRPr>
            </a:lvl3pPr>
            <a:lvl4pPr algn="ctr" rtl="0" eaLnBrk="0" fontAlgn="base" hangingPunct="0">
              <a:spcBef>
                <a:spcPct val="0"/>
              </a:spcBef>
              <a:spcAft>
                <a:spcPct val="0"/>
              </a:spcAft>
              <a:defRPr sz="4400">
                <a:solidFill>
                  <a:schemeClr val="bg1"/>
                </a:solidFill>
                <a:latin typeface="Arial" charset="0"/>
                <a:ea typeface="Arial" charset="0"/>
                <a:cs typeface="Arial" charset="0"/>
              </a:defRPr>
            </a:lvl4pPr>
            <a:lvl5pPr algn="ctr" rtl="0" eaLnBrk="0" fontAlgn="base" hangingPunct="0">
              <a:spcBef>
                <a:spcPct val="0"/>
              </a:spcBef>
              <a:spcAft>
                <a:spcPct val="0"/>
              </a:spcAft>
              <a:defRPr sz="4400">
                <a:solidFill>
                  <a:schemeClr val="bg1"/>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defRPr/>
            </a:pPr>
            <a:r>
              <a:rPr lang="en-GB" sz="3200" dirty="0">
                <a:solidFill>
                  <a:schemeClr val="bg2"/>
                </a:solidFill>
                <a:latin typeface="+mn-lt"/>
                <a:cs typeface="Calibri" panose="020F0502020204030204" pitchFamily="34" charset="0"/>
              </a:rPr>
              <a:t>Human Sciences Research Council</a:t>
            </a:r>
          </a:p>
        </p:txBody>
      </p:sp>
      <p:sp>
        <p:nvSpPr>
          <p:cNvPr id="4" name="Slide Number Placeholder 3">
            <a:extLst>
              <a:ext uri="{FF2B5EF4-FFF2-40B4-BE49-F238E27FC236}">
                <a16:creationId xmlns:a16="http://schemas.microsoft.com/office/drawing/2014/main" xmlns="" id="{C7D3EA8C-1802-A684-BFA6-A6BB12285426}"/>
              </a:ext>
            </a:extLst>
          </p:cNvPr>
          <p:cNvSpPr>
            <a:spLocks noGrp="1"/>
          </p:cNvSpPr>
          <p:nvPr>
            <p:ph type="sldNum" sz="quarter" idx="12"/>
          </p:nvPr>
        </p:nvSpPr>
        <p:spPr/>
        <p:txBody>
          <a:bodyPr/>
          <a:lstStyle/>
          <a:p>
            <a:pPr>
              <a:defRPr/>
            </a:pPr>
            <a:fld id="{EC7C9042-CA88-0A40-865B-2A8499943D86}" type="slidenum">
              <a:rPr lang="es-ES" altLang="en-US" smtClean="0"/>
              <a:pPr>
                <a:defRPr/>
              </a:pPr>
              <a:t>1</a:t>
            </a:fld>
            <a:endParaRPr lang="es-E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48574D-04E1-836C-46A4-570CD4F72535}"/>
              </a:ext>
            </a:extLst>
          </p:cNvPr>
          <p:cNvSpPr>
            <a:spLocks noGrp="1"/>
          </p:cNvSpPr>
          <p:nvPr>
            <p:ph type="title"/>
          </p:nvPr>
        </p:nvSpPr>
        <p:spPr>
          <a:xfrm>
            <a:off x="457200" y="274638"/>
            <a:ext cx="8229600" cy="994122"/>
          </a:xfrm>
        </p:spPr>
        <p:txBody>
          <a:bodyPr/>
          <a:lstStyle/>
          <a:p>
            <a:r>
              <a:rPr lang="en-US" sz="2000" dirty="0">
                <a:latin typeface="+mj-lt"/>
              </a:rPr>
              <a:t>National, regional and global leadership in the production and use of knowledge to support the eradication of poverty, the reduction of inequalities and the promotion of employment</a:t>
            </a:r>
            <a:r>
              <a:rPr lang="en-ZA" sz="2000" dirty="0">
                <a:latin typeface="+mj-lt"/>
              </a:rPr>
              <a:t/>
            </a:r>
            <a:br>
              <a:rPr lang="en-ZA" sz="2000" dirty="0">
                <a:latin typeface="+mj-lt"/>
              </a:rPr>
            </a:br>
            <a:endParaRPr lang="en-US" sz="2000" dirty="0"/>
          </a:p>
        </p:txBody>
      </p:sp>
      <p:sp>
        <p:nvSpPr>
          <p:cNvPr id="3" name="Content Placeholder 2">
            <a:extLst>
              <a:ext uri="{FF2B5EF4-FFF2-40B4-BE49-F238E27FC236}">
                <a16:creationId xmlns:a16="http://schemas.microsoft.com/office/drawing/2014/main" xmlns="" id="{7E5EB4CD-79E5-B8DC-68E8-7AA4D5D59009}"/>
              </a:ext>
            </a:extLst>
          </p:cNvPr>
          <p:cNvSpPr>
            <a:spLocks noGrp="1"/>
          </p:cNvSpPr>
          <p:nvPr>
            <p:ph idx="1"/>
          </p:nvPr>
        </p:nvSpPr>
        <p:spPr>
          <a:xfrm>
            <a:off x="4832799" y="2276872"/>
            <a:ext cx="3898776" cy="3052936"/>
          </a:xfrm>
        </p:spPr>
        <p:txBody>
          <a:bodyPr/>
          <a:lstStyle/>
          <a:p>
            <a:pPr marL="0" indent="0" algn="ctr">
              <a:lnSpc>
                <a:spcPct val="115000"/>
              </a:lnSpc>
              <a:spcAft>
                <a:spcPts val="800"/>
              </a:spcAft>
              <a:buNone/>
            </a:pPr>
            <a:r>
              <a:rPr lang="en-ZA" sz="3600" dirty="0">
                <a:solidFill>
                  <a:srgbClr val="134378"/>
                </a:solidFill>
                <a:effectLst/>
              </a:rPr>
              <a:t>The</a:t>
            </a:r>
            <a:r>
              <a:rPr lang="en-ZA" sz="3600" spc="-20" dirty="0">
                <a:solidFill>
                  <a:srgbClr val="134378"/>
                </a:solidFill>
                <a:effectLst/>
              </a:rPr>
              <a:t> </a:t>
            </a:r>
            <a:r>
              <a:rPr lang="en-ZA" sz="3600" spc="-5" dirty="0">
                <a:solidFill>
                  <a:srgbClr val="134378"/>
                </a:solidFill>
                <a:effectLst/>
              </a:rPr>
              <a:t>number</a:t>
            </a:r>
            <a:r>
              <a:rPr lang="en-ZA" sz="3600" spc="-25" dirty="0">
                <a:solidFill>
                  <a:srgbClr val="134378"/>
                </a:solidFill>
                <a:effectLst/>
              </a:rPr>
              <a:t> </a:t>
            </a:r>
            <a:r>
              <a:rPr lang="en-ZA" sz="3600" spc="-5" dirty="0">
                <a:solidFill>
                  <a:srgbClr val="134378"/>
                </a:solidFill>
                <a:effectLst/>
              </a:rPr>
              <a:t>of</a:t>
            </a:r>
            <a:r>
              <a:rPr lang="en-ZA" sz="3600" spc="100" dirty="0">
                <a:solidFill>
                  <a:srgbClr val="134378"/>
                </a:solidFill>
                <a:effectLst/>
              </a:rPr>
              <a:t> </a:t>
            </a:r>
            <a:r>
              <a:rPr lang="en-ZA" sz="3600" dirty="0">
                <a:solidFill>
                  <a:srgbClr val="134378"/>
                </a:solidFill>
                <a:effectLst/>
              </a:rPr>
              <a:t>curated</a:t>
            </a:r>
            <a:r>
              <a:rPr lang="en-ZA" sz="3600" spc="130" dirty="0">
                <a:solidFill>
                  <a:srgbClr val="134378"/>
                </a:solidFill>
                <a:effectLst/>
              </a:rPr>
              <a:t> </a:t>
            </a:r>
            <a:r>
              <a:rPr lang="en-ZA" sz="3600" dirty="0">
                <a:solidFill>
                  <a:srgbClr val="134378"/>
                </a:solidFill>
                <a:effectLst/>
              </a:rPr>
              <a:t>datasets</a:t>
            </a:r>
            <a:r>
              <a:rPr lang="en-ZA" sz="3600" spc="-35" dirty="0">
                <a:solidFill>
                  <a:srgbClr val="134378"/>
                </a:solidFill>
                <a:effectLst/>
              </a:rPr>
              <a:t> </a:t>
            </a:r>
            <a:r>
              <a:rPr lang="en-ZA" sz="3600" spc="-5" dirty="0">
                <a:solidFill>
                  <a:srgbClr val="134378"/>
                </a:solidFill>
                <a:effectLst/>
              </a:rPr>
              <a:t>downloaded</a:t>
            </a:r>
            <a:r>
              <a:rPr lang="en-ZA" sz="3600" spc="-45" dirty="0">
                <a:solidFill>
                  <a:srgbClr val="134378"/>
                </a:solidFill>
                <a:effectLst/>
              </a:rPr>
              <a:t> </a:t>
            </a:r>
            <a:r>
              <a:rPr lang="en-ZA" sz="3600" dirty="0">
                <a:solidFill>
                  <a:srgbClr val="134378"/>
                </a:solidFill>
                <a:effectLst/>
              </a:rPr>
              <a:t>for</a:t>
            </a:r>
            <a:r>
              <a:rPr lang="en-ZA" sz="3600" spc="135" dirty="0">
                <a:solidFill>
                  <a:srgbClr val="134378"/>
                </a:solidFill>
                <a:effectLst/>
              </a:rPr>
              <a:t> </a:t>
            </a:r>
            <a:r>
              <a:rPr lang="en-ZA" sz="3600" dirty="0">
                <a:solidFill>
                  <a:srgbClr val="134378"/>
                </a:solidFill>
                <a:effectLst/>
              </a:rPr>
              <a:t>secondary</a:t>
            </a:r>
            <a:r>
              <a:rPr lang="en-ZA" sz="3600" spc="-20" dirty="0">
                <a:solidFill>
                  <a:srgbClr val="134378"/>
                </a:solidFill>
                <a:effectLst/>
              </a:rPr>
              <a:t> </a:t>
            </a:r>
            <a:r>
              <a:rPr lang="en-ZA" sz="3600" dirty="0">
                <a:solidFill>
                  <a:srgbClr val="134378"/>
                </a:solidFill>
                <a:effectLst/>
              </a:rPr>
              <a:t>use</a:t>
            </a:r>
            <a:endParaRPr lang="en-ZA" sz="3600" dirty="0">
              <a:solidFill>
                <a:srgbClr val="134378"/>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dirty="0"/>
          </a:p>
        </p:txBody>
      </p:sp>
      <p:sp>
        <p:nvSpPr>
          <p:cNvPr id="4" name="Slide Number Placeholder 3">
            <a:extLst>
              <a:ext uri="{FF2B5EF4-FFF2-40B4-BE49-F238E27FC236}">
                <a16:creationId xmlns:a16="http://schemas.microsoft.com/office/drawing/2014/main" xmlns="" id="{9DDE9271-2405-DEBE-CC2E-52C841C26DEE}"/>
              </a:ext>
            </a:extLst>
          </p:cNvPr>
          <p:cNvSpPr>
            <a:spLocks noGrp="1"/>
          </p:cNvSpPr>
          <p:nvPr>
            <p:ph type="sldNum" sz="quarter" idx="12"/>
          </p:nvPr>
        </p:nvSpPr>
        <p:spPr/>
        <p:txBody>
          <a:bodyPr/>
          <a:lstStyle/>
          <a:p>
            <a:pPr>
              <a:defRPr/>
            </a:pPr>
            <a:fld id="{08EEC938-0FAC-F94B-9560-9B059A58220E}" type="slidenum">
              <a:rPr lang="es-ES" altLang="en-US" smtClean="0"/>
              <a:pPr>
                <a:defRPr/>
              </a:pPr>
              <a:t>10</a:t>
            </a:fld>
            <a:endParaRPr lang="es-ES" altLang="en-US" dirty="0"/>
          </a:p>
        </p:txBody>
      </p:sp>
      <p:graphicFrame>
        <p:nvGraphicFramePr>
          <p:cNvPr id="6" name="Chart 5">
            <a:extLst>
              <a:ext uri="{FF2B5EF4-FFF2-40B4-BE49-F238E27FC236}">
                <a16:creationId xmlns:a16="http://schemas.microsoft.com/office/drawing/2014/main" xmlns="" id="{0FC6309A-03B2-4AF4-04E5-1768250CFB76}"/>
              </a:ext>
            </a:extLst>
          </p:cNvPr>
          <p:cNvGraphicFramePr>
            <a:graphicFrameLocks/>
          </p:cNvGraphicFramePr>
          <p:nvPr>
            <p:extLst>
              <p:ext uri="{D42A27DB-BD31-4B8C-83A1-F6EECF244321}">
                <p14:modId xmlns:p14="http://schemas.microsoft.com/office/powerpoint/2010/main" xmlns="" val="288467537"/>
              </p:ext>
            </p:extLst>
          </p:nvPr>
        </p:nvGraphicFramePr>
        <p:xfrm>
          <a:off x="457200" y="1700808"/>
          <a:ext cx="5004048"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479448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48574D-04E1-836C-46A4-570CD4F72535}"/>
              </a:ext>
            </a:extLst>
          </p:cNvPr>
          <p:cNvSpPr>
            <a:spLocks noGrp="1"/>
          </p:cNvSpPr>
          <p:nvPr>
            <p:ph type="title"/>
          </p:nvPr>
        </p:nvSpPr>
        <p:spPr>
          <a:xfrm>
            <a:off x="457200" y="274638"/>
            <a:ext cx="8229600" cy="994122"/>
          </a:xfrm>
        </p:spPr>
        <p:txBody>
          <a:bodyPr/>
          <a:lstStyle/>
          <a:p>
            <a:r>
              <a:rPr lang="en-US" sz="2000" dirty="0">
                <a:latin typeface="+mj-lt"/>
              </a:rPr>
              <a:t>National, regional and global leadership in the production and use of knowledge to support the eradication of poverty, the reduction of inequalities and the promotion of employment</a:t>
            </a:r>
            <a:r>
              <a:rPr lang="en-ZA" sz="2000" dirty="0">
                <a:latin typeface="+mj-lt"/>
              </a:rPr>
              <a:t/>
            </a:r>
            <a:br>
              <a:rPr lang="en-ZA" sz="2000" dirty="0">
                <a:latin typeface="+mj-lt"/>
              </a:rPr>
            </a:br>
            <a:endParaRPr lang="en-US" sz="2000" dirty="0"/>
          </a:p>
        </p:txBody>
      </p:sp>
      <p:sp>
        <p:nvSpPr>
          <p:cNvPr id="3" name="Content Placeholder 2">
            <a:extLst>
              <a:ext uri="{FF2B5EF4-FFF2-40B4-BE49-F238E27FC236}">
                <a16:creationId xmlns:a16="http://schemas.microsoft.com/office/drawing/2014/main" xmlns="" id="{7E5EB4CD-79E5-B8DC-68E8-7AA4D5D59009}"/>
              </a:ext>
            </a:extLst>
          </p:cNvPr>
          <p:cNvSpPr>
            <a:spLocks noGrp="1"/>
          </p:cNvSpPr>
          <p:nvPr>
            <p:ph idx="1"/>
          </p:nvPr>
        </p:nvSpPr>
        <p:spPr>
          <a:xfrm>
            <a:off x="4867702" y="1700808"/>
            <a:ext cx="3898776" cy="3052936"/>
          </a:xfrm>
        </p:spPr>
        <p: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600" b="0" i="0" u="none" strike="noStrike" kern="1200" cap="none" spc="0" normalizeH="0" baseline="0" noProof="0" dirty="0">
                <a:ln>
                  <a:noFill/>
                </a:ln>
                <a:solidFill>
                  <a:srgbClr val="134378"/>
                </a:solidFill>
                <a:effectLst/>
                <a:uLnTx/>
                <a:uFillTx/>
                <a:latin typeface="Calibri" panose="020F0502020204030204"/>
                <a:ea typeface="+mn-ea"/>
                <a:cs typeface="+mn-cs"/>
              </a:rPr>
              <a:t>The number of applied outcomes emanating from collaboration on the African continent</a:t>
            </a:r>
          </a:p>
          <a:p>
            <a:pPr marL="0" indent="0" algn="ctr">
              <a:buNone/>
            </a:pPr>
            <a:endParaRPr lang="en-US" dirty="0"/>
          </a:p>
        </p:txBody>
      </p:sp>
      <p:sp>
        <p:nvSpPr>
          <p:cNvPr id="5" name="Slide Number Placeholder 4">
            <a:extLst>
              <a:ext uri="{FF2B5EF4-FFF2-40B4-BE49-F238E27FC236}">
                <a16:creationId xmlns:a16="http://schemas.microsoft.com/office/drawing/2014/main" xmlns="" id="{DFE9EA68-3A6A-6891-2A38-683238554789}"/>
              </a:ext>
            </a:extLst>
          </p:cNvPr>
          <p:cNvSpPr>
            <a:spLocks noGrp="1"/>
          </p:cNvSpPr>
          <p:nvPr>
            <p:ph type="sldNum" sz="quarter" idx="12"/>
          </p:nvPr>
        </p:nvSpPr>
        <p:spPr/>
        <p:txBody>
          <a:bodyPr/>
          <a:lstStyle/>
          <a:p>
            <a:pPr>
              <a:defRPr/>
            </a:pPr>
            <a:fld id="{08EEC938-0FAC-F94B-9560-9B059A58220E}" type="slidenum">
              <a:rPr lang="es-ES" altLang="en-US" smtClean="0"/>
              <a:pPr>
                <a:defRPr/>
              </a:pPr>
              <a:t>11</a:t>
            </a:fld>
            <a:endParaRPr lang="es-ES" altLang="en-US" dirty="0"/>
          </a:p>
        </p:txBody>
      </p:sp>
      <p:graphicFrame>
        <p:nvGraphicFramePr>
          <p:cNvPr id="6" name="Chart 5">
            <a:extLst>
              <a:ext uri="{FF2B5EF4-FFF2-40B4-BE49-F238E27FC236}">
                <a16:creationId xmlns:a16="http://schemas.microsoft.com/office/drawing/2014/main" xmlns="" id="{142F01BE-A9E5-AD52-D0D2-6C5B49A6E2C2}"/>
              </a:ext>
            </a:extLst>
          </p:cNvPr>
          <p:cNvGraphicFramePr>
            <a:graphicFrameLocks/>
          </p:cNvGraphicFramePr>
          <p:nvPr>
            <p:extLst>
              <p:ext uri="{D42A27DB-BD31-4B8C-83A1-F6EECF244321}">
                <p14:modId xmlns:p14="http://schemas.microsoft.com/office/powerpoint/2010/main" xmlns="" val="2745436225"/>
              </p:ext>
            </p:extLst>
          </p:nvPr>
        </p:nvGraphicFramePr>
        <p:xfrm>
          <a:off x="611560" y="1700808"/>
          <a:ext cx="4806038"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61242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48574D-04E1-836C-46A4-570CD4F72535}"/>
              </a:ext>
            </a:extLst>
          </p:cNvPr>
          <p:cNvSpPr>
            <a:spLocks noGrp="1"/>
          </p:cNvSpPr>
          <p:nvPr>
            <p:ph type="title"/>
          </p:nvPr>
        </p:nvSpPr>
        <p:spPr>
          <a:xfrm>
            <a:off x="457200" y="476672"/>
            <a:ext cx="8229600" cy="994122"/>
          </a:xfrm>
        </p:spPr>
        <p:txBody>
          <a:bodyPr/>
          <a:lstStyle/>
          <a:p>
            <a:r>
              <a:rPr kumimoji="0" lang="en-US" sz="2800" b="0" i="0" u="none" strike="noStrike" kern="1200" cap="none" spc="0" normalizeH="0" baseline="0" noProof="0" dirty="0">
                <a:ln>
                  <a:noFill/>
                </a:ln>
                <a:effectLst/>
                <a:uLnTx/>
                <a:uFillTx/>
                <a:latin typeface="Calibri Light" panose="020F0302020204030204"/>
                <a:ea typeface="+mn-ea"/>
                <a:cs typeface="+mn-cs"/>
              </a:rPr>
              <a:t>A consolidated relationship of trust and influence with government to help guide and inform policy</a:t>
            </a:r>
            <a:r>
              <a:rPr kumimoji="0" lang="en-ZA" sz="2000" b="0" i="0" u="none" strike="noStrike" kern="1200" cap="none" spc="0" normalizeH="0" baseline="0" noProof="0" dirty="0">
                <a:ln>
                  <a:noFill/>
                </a:ln>
                <a:effectLst/>
                <a:uLnTx/>
                <a:uFillTx/>
                <a:latin typeface="Calibri Light" panose="020F0302020204030204"/>
                <a:ea typeface="+mn-ea"/>
                <a:cs typeface="+mn-cs"/>
              </a:rPr>
              <a:t/>
            </a:r>
            <a:br>
              <a:rPr kumimoji="0" lang="en-ZA" sz="2000" b="0" i="0" u="none" strike="noStrike" kern="1200" cap="none" spc="0" normalizeH="0" baseline="0" noProof="0" dirty="0">
                <a:ln>
                  <a:noFill/>
                </a:ln>
                <a:effectLst/>
                <a:uLnTx/>
                <a:uFillTx/>
                <a:latin typeface="Calibri Light" panose="020F0302020204030204"/>
                <a:ea typeface="+mn-ea"/>
                <a:cs typeface="+mn-cs"/>
              </a:rPr>
            </a:br>
            <a:r>
              <a:rPr lang="en-ZA" sz="2000" dirty="0">
                <a:latin typeface="+mj-lt"/>
              </a:rPr>
              <a:t/>
            </a:r>
            <a:br>
              <a:rPr lang="en-ZA" sz="2000" dirty="0">
                <a:latin typeface="+mj-lt"/>
              </a:rPr>
            </a:br>
            <a:endParaRPr lang="en-US" sz="2000" dirty="0"/>
          </a:p>
        </p:txBody>
      </p:sp>
      <p:sp>
        <p:nvSpPr>
          <p:cNvPr id="3" name="Content Placeholder 2">
            <a:extLst>
              <a:ext uri="{FF2B5EF4-FFF2-40B4-BE49-F238E27FC236}">
                <a16:creationId xmlns:a16="http://schemas.microsoft.com/office/drawing/2014/main" xmlns="" id="{7E5EB4CD-79E5-B8DC-68E8-7AA4D5D59009}"/>
              </a:ext>
            </a:extLst>
          </p:cNvPr>
          <p:cNvSpPr>
            <a:spLocks noGrp="1"/>
          </p:cNvSpPr>
          <p:nvPr>
            <p:ph idx="1"/>
          </p:nvPr>
        </p:nvSpPr>
        <p:spPr>
          <a:xfrm>
            <a:off x="4873079" y="1772816"/>
            <a:ext cx="3898776" cy="3052936"/>
          </a:xfrm>
        </p:spPr>
        <p: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b="0" i="0" u="none" strike="noStrike" kern="1200" cap="none" spc="0" normalizeH="0" baseline="0" noProof="0" dirty="0">
                <a:ln>
                  <a:noFill/>
                </a:ln>
                <a:solidFill>
                  <a:srgbClr val="134378"/>
                </a:solidFill>
                <a:effectLst/>
                <a:uLnTx/>
                <a:uFillTx/>
                <a:latin typeface="Calibri" panose="020F0502020204030204"/>
                <a:ea typeface="+mn-ea"/>
                <a:cs typeface="+mn-cs"/>
              </a:rPr>
              <a:t>Number of government services or functions where the HSRC research results provided decision support</a:t>
            </a:r>
          </a:p>
          <a:p>
            <a:pPr marL="0" indent="0" algn="ctr">
              <a:buNone/>
            </a:pPr>
            <a:endParaRPr lang="en-US" sz="2800" dirty="0">
              <a:solidFill>
                <a:srgbClr val="134378"/>
              </a:solidFill>
            </a:endParaRPr>
          </a:p>
        </p:txBody>
      </p:sp>
      <p:sp>
        <p:nvSpPr>
          <p:cNvPr id="4" name="Slide Number Placeholder 3">
            <a:extLst>
              <a:ext uri="{FF2B5EF4-FFF2-40B4-BE49-F238E27FC236}">
                <a16:creationId xmlns:a16="http://schemas.microsoft.com/office/drawing/2014/main" xmlns="" id="{6A0C35D3-8489-0A11-3E82-D552AFC3D23A}"/>
              </a:ext>
            </a:extLst>
          </p:cNvPr>
          <p:cNvSpPr>
            <a:spLocks noGrp="1"/>
          </p:cNvSpPr>
          <p:nvPr>
            <p:ph type="sldNum" sz="quarter" idx="12"/>
          </p:nvPr>
        </p:nvSpPr>
        <p:spPr/>
        <p:txBody>
          <a:bodyPr/>
          <a:lstStyle/>
          <a:p>
            <a:pPr>
              <a:defRPr/>
            </a:pPr>
            <a:fld id="{08EEC938-0FAC-F94B-9560-9B059A58220E}" type="slidenum">
              <a:rPr lang="es-ES" altLang="en-US" smtClean="0"/>
              <a:pPr>
                <a:defRPr/>
              </a:pPr>
              <a:t>12</a:t>
            </a:fld>
            <a:endParaRPr lang="es-ES" altLang="en-US" dirty="0"/>
          </a:p>
        </p:txBody>
      </p:sp>
      <p:graphicFrame>
        <p:nvGraphicFramePr>
          <p:cNvPr id="6" name="Chart 5">
            <a:extLst>
              <a:ext uri="{FF2B5EF4-FFF2-40B4-BE49-F238E27FC236}">
                <a16:creationId xmlns:a16="http://schemas.microsoft.com/office/drawing/2014/main" xmlns="" id="{A4AF6CC0-A408-010B-0856-EFF2EF2514BC}"/>
              </a:ext>
            </a:extLst>
          </p:cNvPr>
          <p:cNvGraphicFramePr>
            <a:graphicFrameLocks/>
          </p:cNvGraphicFramePr>
          <p:nvPr>
            <p:extLst>
              <p:ext uri="{D42A27DB-BD31-4B8C-83A1-F6EECF244321}">
                <p14:modId xmlns:p14="http://schemas.microsoft.com/office/powerpoint/2010/main" xmlns="" val="4146983878"/>
              </p:ext>
            </p:extLst>
          </p:nvPr>
        </p:nvGraphicFramePr>
        <p:xfrm>
          <a:off x="443178" y="1628800"/>
          <a:ext cx="4702969"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074958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48574D-04E1-836C-46A4-570CD4F72535}"/>
              </a:ext>
            </a:extLst>
          </p:cNvPr>
          <p:cNvSpPr>
            <a:spLocks noGrp="1"/>
          </p:cNvSpPr>
          <p:nvPr>
            <p:ph type="title"/>
          </p:nvPr>
        </p:nvSpPr>
        <p:spPr>
          <a:xfrm>
            <a:off x="457200" y="634678"/>
            <a:ext cx="8229600" cy="994122"/>
          </a:xfrm>
        </p:spPr>
        <p:txBody>
          <a:bodyPr/>
          <a:lstStyle/>
          <a:p>
            <a:r>
              <a:rPr kumimoji="0" lang="en-US" sz="2800" b="0" i="0" u="none" strike="noStrike" kern="1200" cap="none" spc="0" normalizeH="0" baseline="0" noProof="0" dirty="0">
                <a:ln>
                  <a:noFill/>
                </a:ln>
                <a:effectLst/>
                <a:uLnTx/>
                <a:uFillTx/>
                <a:latin typeface="Calibri Light" panose="020F0302020204030204"/>
                <a:ea typeface="+mn-ea"/>
                <a:cs typeface="+mn-cs"/>
              </a:rPr>
              <a:t>Recognition as a trusted and engaged research partner with scientific communities and civil society</a:t>
            </a:r>
            <a:r>
              <a:rPr kumimoji="0" lang="en-ZA" sz="2800" b="0" i="0" u="none" strike="noStrike" kern="1200" cap="none" spc="0" normalizeH="0" baseline="0" noProof="0" dirty="0">
                <a:ln>
                  <a:noFill/>
                </a:ln>
                <a:solidFill>
                  <a:prstClr val="black"/>
                </a:solidFill>
                <a:effectLst/>
                <a:uLnTx/>
                <a:uFillTx/>
                <a:latin typeface="Calibri Light" panose="020F0302020204030204"/>
                <a:ea typeface="+mn-ea"/>
                <a:cs typeface="+mn-cs"/>
              </a:rPr>
              <a:t/>
            </a:r>
            <a:br>
              <a:rPr kumimoji="0" lang="en-ZA" sz="28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n-ZA" sz="2000" b="0" i="0" u="none" strike="noStrike" kern="1200" cap="none" spc="0" normalizeH="0" baseline="0" noProof="0" dirty="0">
                <a:ln>
                  <a:noFill/>
                </a:ln>
                <a:effectLst/>
                <a:uLnTx/>
                <a:uFillTx/>
                <a:latin typeface="Calibri Light" panose="020F0302020204030204"/>
                <a:ea typeface="+mn-ea"/>
                <a:cs typeface="+mn-cs"/>
              </a:rPr>
              <a:t/>
            </a:r>
            <a:br>
              <a:rPr kumimoji="0" lang="en-ZA" sz="2000" b="0" i="0" u="none" strike="noStrike" kern="1200" cap="none" spc="0" normalizeH="0" baseline="0" noProof="0" dirty="0">
                <a:ln>
                  <a:noFill/>
                </a:ln>
                <a:effectLst/>
                <a:uLnTx/>
                <a:uFillTx/>
                <a:latin typeface="Calibri Light" panose="020F0302020204030204"/>
                <a:ea typeface="+mn-ea"/>
                <a:cs typeface="+mn-cs"/>
              </a:rPr>
            </a:br>
            <a:r>
              <a:rPr lang="en-ZA" sz="2000" dirty="0">
                <a:latin typeface="+mj-lt"/>
              </a:rPr>
              <a:t/>
            </a:r>
            <a:br>
              <a:rPr lang="en-ZA" sz="2000" dirty="0">
                <a:latin typeface="+mj-lt"/>
              </a:rPr>
            </a:br>
            <a:endParaRPr lang="en-US" sz="2000" dirty="0"/>
          </a:p>
        </p:txBody>
      </p:sp>
      <p:sp>
        <p:nvSpPr>
          <p:cNvPr id="3" name="Content Placeholder 2">
            <a:extLst>
              <a:ext uri="{FF2B5EF4-FFF2-40B4-BE49-F238E27FC236}">
                <a16:creationId xmlns:a16="http://schemas.microsoft.com/office/drawing/2014/main" xmlns="" id="{7E5EB4CD-79E5-B8DC-68E8-7AA4D5D59009}"/>
              </a:ext>
            </a:extLst>
          </p:cNvPr>
          <p:cNvSpPr>
            <a:spLocks noGrp="1"/>
          </p:cNvSpPr>
          <p:nvPr>
            <p:ph idx="1"/>
          </p:nvPr>
        </p:nvSpPr>
        <p:spPr>
          <a:xfrm>
            <a:off x="4860032" y="2132856"/>
            <a:ext cx="3898776" cy="3052936"/>
          </a:xfrm>
        </p:spPr>
        <p: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200" b="0" i="0" u="none" strike="noStrike" kern="1200" cap="none" spc="0" normalizeH="0" baseline="0" noProof="0" dirty="0">
                <a:ln>
                  <a:noFill/>
                </a:ln>
                <a:solidFill>
                  <a:srgbClr val="134378"/>
                </a:solidFill>
                <a:effectLst/>
                <a:uLnTx/>
                <a:uFillTx/>
                <a:latin typeface="Calibri" panose="020F0502020204030204"/>
                <a:ea typeface="+mn-ea"/>
                <a:cs typeface="+mn-cs"/>
              </a:rPr>
              <a:t>The number of community innovations supported or enabled by HSRC research</a:t>
            </a:r>
          </a:p>
          <a:p>
            <a:pPr marL="0" indent="0" algn="ctr">
              <a:buNone/>
            </a:pPr>
            <a:endParaRPr lang="en-US" sz="2800" dirty="0">
              <a:solidFill>
                <a:srgbClr val="134378"/>
              </a:solidFill>
            </a:endParaRPr>
          </a:p>
        </p:txBody>
      </p:sp>
      <p:sp>
        <p:nvSpPr>
          <p:cNvPr id="5" name="Slide Number Placeholder 4">
            <a:extLst>
              <a:ext uri="{FF2B5EF4-FFF2-40B4-BE49-F238E27FC236}">
                <a16:creationId xmlns:a16="http://schemas.microsoft.com/office/drawing/2014/main" xmlns="" id="{54518623-0148-E614-B4D2-B992422FBE8E}"/>
              </a:ext>
            </a:extLst>
          </p:cNvPr>
          <p:cNvSpPr>
            <a:spLocks noGrp="1"/>
          </p:cNvSpPr>
          <p:nvPr>
            <p:ph type="sldNum" sz="quarter" idx="12"/>
          </p:nvPr>
        </p:nvSpPr>
        <p:spPr/>
        <p:txBody>
          <a:bodyPr/>
          <a:lstStyle/>
          <a:p>
            <a:pPr>
              <a:defRPr/>
            </a:pPr>
            <a:fld id="{08EEC938-0FAC-F94B-9560-9B059A58220E}" type="slidenum">
              <a:rPr lang="es-ES" altLang="en-US" smtClean="0"/>
              <a:pPr>
                <a:defRPr/>
              </a:pPr>
              <a:t>13</a:t>
            </a:fld>
            <a:endParaRPr lang="es-ES" altLang="en-US" dirty="0"/>
          </a:p>
        </p:txBody>
      </p:sp>
      <p:graphicFrame>
        <p:nvGraphicFramePr>
          <p:cNvPr id="6" name="Chart 5">
            <a:extLst>
              <a:ext uri="{FF2B5EF4-FFF2-40B4-BE49-F238E27FC236}">
                <a16:creationId xmlns:a16="http://schemas.microsoft.com/office/drawing/2014/main" xmlns="" id="{D034B7AF-57C8-2288-F7A6-55C37DA55664}"/>
              </a:ext>
            </a:extLst>
          </p:cNvPr>
          <p:cNvGraphicFramePr>
            <a:graphicFrameLocks/>
          </p:cNvGraphicFramePr>
          <p:nvPr>
            <p:extLst>
              <p:ext uri="{D42A27DB-BD31-4B8C-83A1-F6EECF244321}">
                <p14:modId xmlns:p14="http://schemas.microsoft.com/office/powerpoint/2010/main" xmlns="" val="1021519003"/>
              </p:ext>
            </p:extLst>
          </p:nvPr>
        </p:nvGraphicFramePr>
        <p:xfrm>
          <a:off x="457200" y="1916832"/>
          <a:ext cx="4726360" cy="374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44254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48574D-04E1-836C-46A4-570CD4F72535}"/>
              </a:ext>
            </a:extLst>
          </p:cNvPr>
          <p:cNvSpPr>
            <a:spLocks noGrp="1"/>
          </p:cNvSpPr>
          <p:nvPr>
            <p:ph type="title"/>
          </p:nvPr>
        </p:nvSpPr>
        <p:spPr>
          <a:xfrm>
            <a:off x="450942" y="908720"/>
            <a:ext cx="8229600" cy="994122"/>
          </a:xfrm>
        </p:spPr>
        <p:txBody>
          <a:bodyPr/>
          <a:lstStyle/>
          <a:p>
            <a:r>
              <a:rPr kumimoji="0" lang="en-US" sz="3600" b="0" i="0" u="none" strike="noStrike" kern="1200" cap="none" spc="0" normalizeH="0" baseline="0" noProof="0" dirty="0">
                <a:ln>
                  <a:noFill/>
                </a:ln>
                <a:effectLst/>
                <a:uLnTx/>
                <a:uFillTx/>
                <a:latin typeface="Calibri Light" panose="020F0302020204030204"/>
                <a:ea typeface="+mn-ea"/>
                <a:cs typeface="+mn-cs"/>
              </a:rPr>
              <a:t>Transformed research capabilities</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rPr>
              <a:t/>
            </a:r>
            <a:b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n-ZA" sz="2800" b="0" i="0" u="none" strike="noStrike" kern="1200" cap="none" spc="0" normalizeH="0" baseline="0" noProof="0" dirty="0">
                <a:ln>
                  <a:noFill/>
                </a:ln>
                <a:solidFill>
                  <a:prstClr val="black"/>
                </a:solidFill>
                <a:effectLst/>
                <a:uLnTx/>
                <a:uFillTx/>
                <a:latin typeface="Calibri Light" panose="020F0302020204030204"/>
                <a:ea typeface="+mn-ea"/>
                <a:cs typeface="+mn-cs"/>
              </a:rPr>
              <a:t/>
            </a:r>
            <a:br>
              <a:rPr kumimoji="0" lang="en-ZA" sz="28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n-ZA" sz="2000" b="0" i="0" u="none" strike="noStrike" kern="1200" cap="none" spc="0" normalizeH="0" baseline="0" noProof="0" dirty="0">
                <a:ln>
                  <a:noFill/>
                </a:ln>
                <a:effectLst/>
                <a:uLnTx/>
                <a:uFillTx/>
                <a:latin typeface="Calibri Light" panose="020F0302020204030204"/>
                <a:ea typeface="+mn-ea"/>
                <a:cs typeface="+mn-cs"/>
              </a:rPr>
              <a:t/>
            </a:r>
            <a:br>
              <a:rPr kumimoji="0" lang="en-ZA" sz="2000" b="0" i="0" u="none" strike="noStrike" kern="1200" cap="none" spc="0" normalizeH="0" baseline="0" noProof="0" dirty="0">
                <a:ln>
                  <a:noFill/>
                </a:ln>
                <a:effectLst/>
                <a:uLnTx/>
                <a:uFillTx/>
                <a:latin typeface="Calibri Light" panose="020F0302020204030204"/>
                <a:ea typeface="+mn-ea"/>
                <a:cs typeface="+mn-cs"/>
              </a:rPr>
            </a:br>
            <a:r>
              <a:rPr lang="en-ZA" sz="2000" dirty="0">
                <a:latin typeface="+mj-lt"/>
              </a:rPr>
              <a:t/>
            </a:r>
            <a:br>
              <a:rPr lang="en-ZA" sz="2000" dirty="0">
                <a:latin typeface="+mj-lt"/>
              </a:rPr>
            </a:br>
            <a:endParaRPr lang="en-US" sz="2000" dirty="0"/>
          </a:p>
        </p:txBody>
      </p:sp>
      <p:sp>
        <p:nvSpPr>
          <p:cNvPr id="3" name="Content Placeholder 2">
            <a:extLst>
              <a:ext uri="{FF2B5EF4-FFF2-40B4-BE49-F238E27FC236}">
                <a16:creationId xmlns:a16="http://schemas.microsoft.com/office/drawing/2014/main" xmlns="" id="{7E5EB4CD-79E5-B8DC-68E8-7AA4D5D59009}"/>
              </a:ext>
            </a:extLst>
          </p:cNvPr>
          <p:cNvSpPr>
            <a:spLocks noGrp="1"/>
          </p:cNvSpPr>
          <p:nvPr>
            <p:ph idx="1"/>
          </p:nvPr>
        </p:nvSpPr>
        <p:spPr>
          <a:xfrm>
            <a:off x="4901655" y="1615322"/>
            <a:ext cx="3898776" cy="3456384"/>
          </a:xfrm>
        </p:spPr>
        <p: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134378"/>
                </a:solidFill>
                <a:effectLst/>
                <a:uLnTx/>
                <a:uFillTx/>
                <a:latin typeface="Calibri" panose="020F0502020204030204"/>
                <a:ea typeface="+mn-ea"/>
                <a:cs typeface="+mn-cs"/>
              </a:rPr>
              <a:t>The percentage of senior researchers (at the level of Senior Research Specialist/Senior Research Manager or higher) from designated groups, with permanent appointments</a:t>
            </a:r>
          </a:p>
          <a:p>
            <a:pPr marL="0" indent="0" algn="ctr">
              <a:buNone/>
            </a:pPr>
            <a:endParaRPr lang="en-US" dirty="0">
              <a:solidFill>
                <a:srgbClr val="134378"/>
              </a:solidFill>
            </a:endParaRPr>
          </a:p>
        </p:txBody>
      </p:sp>
      <p:sp>
        <p:nvSpPr>
          <p:cNvPr id="4" name="Slide Number Placeholder 3">
            <a:extLst>
              <a:ext uri="{FF2B5EF4-FFF2-40B4-BE49-F238E27FC236}">
                <a16:creationId xmlns:a16="http://schemas.microsoft.com/office/drawing/2014/main" xmlns="" id="{41E16749-F201-4AF5-A794-0BC1D0A956D9}"/>
              </a:ext>
            </a:extLst>
          </p:cNvPr>
          <p:cNvSpPr>
            <a:spLocks noGrp="1"/>
          </p:cNvSpPr>
          <p:nvPr>
            <p:ph type="sldNum" sz="quarter" idx="12"/>
          </p:nvPr>
        </p:nvSpPr>
        <p:spPr/>
        <p:txBody>
          <a:bodyPr/>
          <a:lstStyle/>
          <a:p>
            <a:pPr>
              <a:defRPr/>
            </a:pPr>
            <a:fld id="{08EEC938-0FAC-F94B-9560-9B059A58220E}" type="slidenum">
              <a:rPr lang="es-ES" altLang="en-US" smtClean="0"/>
              <a:pPr>
                <a:defRPr/>
              </a:pPr>
              <a:t>14</a:t>
            </a:fld>
            <a:endParaRPr lang="es-ES" altLang="en-US" dirty="0"/>
          </a:p>
        </p:txBody>
      </p:sp>
      <p:graphicFrame>
        <p:nvGraphicFramePr>
          <p:cNvPr id="6" name="Chart 5">
            <a:extLst>
              <a:ext uri="{FF2B5EF4-FFF2-40B4-BE49-F238E27FC236}">
                <a16:creationId xmlns:a16="http://schemas.microsoft.com/office/drawing/2014/main" xmlns="" id="{CE85D680-CA4A-ACFE-2371-079B7FA88A7B}"/>
              </a:ext>
            </a:extLst>
          </p:cNvPr>
          <p:cNvGraphicFramePr>
            <a:graphicFrameLocks/>
          </p:cNvGraphicFramePr>
          <p:nvPr>
            <p:extLst>
              <p:ext uri="{D42A27DB-BD31-4B8C-83A1-F6EECF244321}">
                <p14:modId xmlns:p14="http://schemas.microsoft.com/office/powerpoint/2010/main" xmlns="" val="2738295970"/>
              </p:ext>
            </p:extLst>
          </p:nvPr>
        </p:nvGraphicFramePr>
        <p:xfrm>
          <a:off x="463458" y="1700808"/>
          <a:ext cx="4648094" cy="3672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133325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48574D-04E1-836C-46A4-570CD4F72535}"/>
              </a:ext>
            </a:extLst>
          </p:cNvPr>
          <p:cNvSpPr>
            <a:spLocks noGrp="1"/>
          </p:cNvSpPr>
          <p:nvPr>
            <p:ph type="title"/>
          </p:nvPr>
        </p:nvSpPr>
        <p:spPr>
          <a:xfrm>
            <a:off x="467544" y="1052736"/>
            <a:ext cx="8229600" cy="994122"/>
          </a:xfrm>
        </p:spPr>
        <p:txBody>
          <a:bodyPr/>
          <a:lstStyle/>
          <a:p>
            <a:r>
              <a:rPr kumimoji="0" lang="en-US" sz="5400" b="0" i="0" u="none" strike="noStrike" kern="1200" cap="none" spc="0" normalizeH="0" baseline="0" noProof="0" dirty="0">
                <a:ln>
                  <a:noFill/>
                </a:ln>
                <a:effectLst/>
                <a:uLnTx/>
                <a:uFillTx/>
                <a:latin typeface="Calibri Light" panose="020F0302020204030204"/>
                <a:ea typeface="+mn-ea"/>
                <a:cs typeface="+mn-cs"/>
              </a:rPr>
              <a:t>Sustainable income streams</a:t>
            </a: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t/>
            </a:r>
            <a:b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rPr>
              <a:t/>
            </a:r>
            <a:b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n-ZA" sz="2800" b="0" i="0" u="none" strike="noStrike" kern="1200" cap="none" spc="0" normalizeH="0" baseline="0" noProof="0" dirty="0">
                <a:ln>
                  <a:noFill/>
                </a:ln>
                <a:solidFill>
                  <a:prstClr val="black"/>
                </a:solidFill>
                <a:effectLst/>
                <a:uLnTx/>
                <a:uFillTx/>
                <a:latin typeface="Calibri Light" panose="020F0302020204030204"/>
                <a:ea typeface="+mn-ea"/>
                <a:cs typeface="+mn-cs"/>
              </a:rPr>
              <a:t/>
            </a:r>
            <a:br>
              <a:rPr kumimoji="0" lang="en-ZA" sz="28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n-ZA" sz="2000" b="0" i="0" u="none" strike="noStrike" kern="1200" cap="none" spc="0" normalizeH="0" baseline="0" noProof="0" dirty="0">
                <a:ln>
                  <a:noFill/>
                </a:ln>
                <a:effectLst/>
                <a:uLnTx/>
                <a:uFillTx/>
                <a:latin typeface="Calibri Light" panose="020F0302020204030204"/>
                <a:ea typeface="+mn-ea"/>
                <a:cs typeface="+mn-cs"/>
              </a:rPr>
              <a:t/>
            </a:r>
            <a:br>
              <a:rPr kumimoji="0" lang="en-ZA" sz="2000" b="0" i="0" u="none" strike="noStrike" kern="1200" cap="none" spc="0" normalizeH="0" baseline="0" noProof="0" dirty="0">
                <a:ln>
                  <a:noFill/>
                </a:ln>
                <a:effectLst/>
                <a:uLnTx/>
                <a:uFillTx/>
                <a:latin typeface="Calibri Light" panose="020F0302020204030204"/>
                <a:ea typeface="+mn-ea"/>
                <a:cs typeface="+mn-cs"/>
              </a:rPr>
            </a:br>
            <a:r>
              <a:rPr lang="en-ZA" sz="2000" dirty="0">
                <a:latin typeface="+mj-lt"/>
              </a:rPr>
              <a:t/>
            </a:r>
            <a:br>
              <a:rPr lang="en-ZA" sz="2000" dirty="0">
                <a:latin typeface="+mj-lt"/>
              </a:rPr>
            </a:br>
            <a:endParaRPr lang="en-US" sz="2000" dirty="0"/>
          </a:p>
        </p:txBody>
      </p:sp>
      <p:sp>
        <p:nvSpPr>
          <p:cNvPr id="3" name="Content Placeholder 2">
            <a:extLst>
              <a:ext uri="{FF2B5EF4-FFF2-40B4-BE49-F238E27FC236}">
                <a16:creationId xmlns:a16="http://schemas.microsoft.com/office/drawing/2014/main" xmlns="" id="{7E5EB4CD-79E5-B8DC-68E8-7AA4D5D59009}"/>
              </a:ext>
            </a:extLst>
          </p:cNvPr>
          <p:cNvSpPr>
            <a:spLocks noGrp="1"/>
          </p:cNvSpPr>
          <p:nvPr>
            <p:ph idx="1"/>
          </p:nvPr>
        </p:nvSpPr>
        <p:spPr>
          <a:xfrm>
            <a:off x="4932040" y="2060851"/>
            <a:ext cx="3898776" cy="3456384"/>
          </a:xfrm>
        </p:spPr>
        <p: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600" b="0" i="0" u="none" strike="noStrike" kern="1200" cap="none" spc="0" normalizeH="0" baseline="0" noProof="0" dirty="0">
                <a:ln>
                  <a:noFill/>
                </a:ln>
                <a:solidFill>
                  <a:srgbClr val="134378"/>
                </a:solidFill>
                <a:effectLst/>
                <a:uLnTx/>
                <a:uFillTx/>
                <a:latin typeface="Calibri" panose="020F0502020204030204"/>
                <a:ea typeface="+mn-ea"/>
                <a:cs typeface="+mn-cs"/>
              </a:rPr>
              <a:t>Annual income derived from international funding agencies</a:t>
            </a:r>
          </a:p>
          <a:p>
            <a:pPr marL="0" indent="0" algn="ctr">
              <a:buNone/>
            </a:pPr>
            <a:endParaRPr lang="en-US" dirty="0">
              <a:solidFill>
                <a:srgbClr val="134378"/>
              </a:solidFill>
            </a:endParaRPr>
          </a:p>
        </p:txBody>
      </p:sp>
      <p:sp>
        <p:nvSpPr>
          <p:cNvPr id="5" name="Slide Number Placeholder 4">
            <a:extLst>
              <a:ext uri="{FF2B5EF4-FFF2-40B4-BE49-F238E27FC236}">
                <a16:creationId xmlns:a16="http://schemas.microsoft.com/office/drawing/2014/main" xmlns="" id="{086F0418-2678-41F8-0C25-45F0556A8E3E}"/>
              </a:ext>
            </a:extLst>
          </p:cNvPr>
          <p:cNvSpPr>
            <a:spLocks noGrp="1"/>
          </p:cNvSpPr>
          <p:nvPr>
            <p:ph type="sldNum" sz="quarter" idx="12"/>
          </p:nvPr>
        </p:nvSpPr>
        <p:spPr/>
        <p:txBody>
          <a:bodyPr/>
          <a:lstStyle/>
          <a:p>
            <a:pPr>
              <a:defRPr/>
            </a:pPr>
            <a:fld id="{08EEC938-0FAC-F94B-9560-9B059A58220E}" type="slidenum">
              <a:rPr lang="es-ES" altLang="en-US" smtClean="0"/>
              <a:pPr>
                <a:defRPr/>
              </a:pPr>
              <a:t>15</a:t>
            </a:fld>
            <a:endParaRPr lang="es-ES" altLang="en-US" dirty="0"/>
          </a:p>
        </p:txBody>
      </p:sp>
      <p:graphicFrame>
        <p:nvGraphicFramePr>
          <p:cNvPr id="6" name="Chart 5">
            <a:extLst>
              <a:ext uri="{FF2B5EF4-FFF2-40B4-BE49-F238E27FC236}">
                <a16:creationId xmlns:a16="http://schemas.microsoft.com/office/drawing/2014/main" xmlns="" id="{E2098A16-053C-E235-A546-CDED79F3B457}"/>
              </a:ext>
            </a:extLst>
          </p:cNvPr>
          <p:cNvGraphicFramePr>
            <a:graphicFrameLocks/>
          </p:cNvGraphicFramePr>
          <p:nvPr>
            <p:extLst>
              <p:ext uri="{D42A27DB-BD31-4B8C-83A1-F6EECF244321}">
                <p14:modId xmlns:p14="http://schemas.microsoft.com/office/powerpoint/2010/main" xmlns="" val="2360497518"/>
              </p:ext>
            </p:extLst>
          </p:nvPr>
        </p:nvGraphicFramePr>
        <p:xfrm>
          <a:off x="313184" y="1628800"/>
          <a:ext cx="4906888"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548452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B88F42-BC22-D74A-A9B2-4B01313D863A}"/>
              </a:ext>
            </a:extLst>
          </p:cNvPr>
          <p:cNvSpPr>
            <a:spLocks noGrp="1"/>
          </p:cNvSpPr>
          <p:nvPr>
            <p:ph type="title"/>
          </p:nvPr>
        </p:nvSpPr>
        <p:spPr/>
        <p:txBody>
          <a:bodyPr/>
          <a:lstStyle/>
          <a:p>
            <a:r>
              <a:rPr lang="en-US" dirty="0"/>
              <a:t>Conclusion on Mid-Term Review</a:t>
            </a:r>
          </a:p>
        </p:txBody>
      </p:sp>
      <p:sp>
        <p:nvSpPr>
          <p:cNvPr id="3" name="Content Placeholder 2">
            <a:extLst>
              <a:ext uri="{FF2B5EF4-FFF2-40B4-BE49-F238E27FC236}">
                <a16:creationId xmlns:a16="http://schemas.microsoft.com/office/drawing/2014/main" xmlns="" id="{F4C29568-F697-EE64-8FA8-E2F13FA558FD}"/>
              </a:ext>
            </a:extLst>
          </p:cNvPr>
          <p:cNvSpPr>
            <a:spLocks noGrp="1"/>
          </p:cNvSpPr>
          <p:nvPr>
            <p:ph idx="1"/>
          </p:nvPr>
        </p:nvSpPr>
        <p:spPr>
          <a:xfrm>
            <a:off x="457200" y="1844824"/>
            <a:ext cx="8229600" cy="3629000"/>
          </a:xfrm>
        </p:spPr>
        <p:txBody>
          <a:bodyPr/>
          <a:lstStyle/>
          <a:p>
            <a:pPr>
              <a:lnSpc>
                <a:spcPct val="107000"/>
              </a:lnSpc>
              <a:spcAft>
                <a:spcPts val="800"/>
              </a:spcAft>
            </a:pPr>
            <a:r>
              <a:rPr lang="en-ZA" sz="3000" dirty="0">
                <a:effectLst/>
                <a:latin typeface="Arial" panose="020B0604020202020204" pitchFamily="34" charset="0"/>
                <a:ea typeface="Calibri" panose="020F0502020204030204" pitchFamily="34" charset="0"/>
                <a:cs typeface="Times New Roman" panose="02020603050405020304" pitchFamily="18" charset="0"/>
              </a:rPr>
              <a:t>The HSRC is making the required progress to achieve the set outcome indicator targets in 2024/25.  </a:t>
            </a:r>
            <a:endParaRPr lang="en-ZA" sz="3000" dirty="0">
              <a:effectLst/>
              <a:latin typeface="Calibri" panose="020F0502020204030204" pitchFamily="34" charset="0"/>
              <a:ea typeface="Calibri" panose="020F0502020204030204" pitchFamily="34" charset="0"/>
              <a:cs typeface="Times New Roman" panose="02020603050405020304" pitchFamily="18" charset="0"/>
            </a:endParaRPr>
          </a:p>
          <a:p>
            <a:r>
              <a:rPr lang="en-ZA" sz="3000" dirty="0">
                <a:effectLst/>
                <a:latin typeface="Arial" panose="020B0604020202020204" pitchFamily="34" charset="0"/>
                <a:ea typeface="Calibri" panose="020F0502020204030204" pitchFamily="34" charset="0"/>
              </a:rPr>
              <a:t>Moreover, it utilised its knowledge-production capabilities to produce impactful results for the public good as is illustrated through its extensive programme of work.</a:t>
            </a:r>
            <a:endParaRPr lang="en-ZA" sz="3000" dirty="0"/>
          </a:p>
          <a:p>
            <a:pPr marL="0" indent="0">
              <a:buNone/>
            </a:pPr>
            <a:endParaRPr lang="en-US" dirty="0"/>
          </a:p>
        </p:txBody>
      </p:sp>
      <p:sp>
        <p:nvSpPr>
          <p:cNvPr id="4" name="Slide Number Placeholder 3">
            <a:extLst>
              <a:ext uri="{FF2B5EF4-FFF2-40B4-BE49-F238E27FC236}">
                <a16:creationId xmlns:a16="http://schemas.microsoft.com/office/drawing/2014/main" xmlns="" id="{F4533F8D-D937-CAA2-AFE9-FCEDF03DC561}"/>
              </a:ext>
            </a:extLst>
          </p:cNvPr>
          <p:cNvSpPr>
            <a:spLocks noGrp="1"/>
          </p:cNvSpPr>
          <p:nvPr>
            <p:ph type="sldNum" sz="quarter" idx="12"/>
          </p:nvPr>
        </p:nvSpPr>
        <p:spPr/>
        <p:txBody>
          <a:bodyPr/>
          <a:lstStyle/>
          <a:p>
            <a:pPr>
              <a:defRPr/>
            </a:pPr>
            <a:fld id="{08EEC938-0FAC-F94B-9560-9B059A58220E}" type="slidenum">
              <a:rPr lang="es-ES" altLang="en-US" smtClean="0"/>
              <a:pPr>
                <a:defRPr/>
              </a:pPr>
              <a:t>16</a:t>
            </a:fld>
            <a:endParaRPr lang="es-ES" altLang="en-US" dirty="0"/>
          </a:p>
        </p:txBody>
      </p:sp>
    </p:spTree>
    <p:extLst>
      <p:ext uri="{BB962C8B-B14F-4D97-AF65-F5344CB8AC3E}">
        <p14:creationId xmlns:p14="http://schemas.microsoft.com/office/powerpoint/2010/main" xmlns="" val="3991041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EEEF9EC-2670-9BCC-739E-BC4C5F8DEE8F}"/>
              </a:ext>
            </a:extLst>
          </p:cNvPr>
          <p:cNvSpPr/>
          <p:nvPr/>
        </p:nvSpPr>
        <p:spPr>
          <a:xfrm>
            <a:off x="0" y="313385"/>
            <a:ext cx="9144000" cy="6231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6DA897DA-A2D8-1586-B989-A24BBF082F34}"/>
              </a:ext>
            </a:extLst>
          </p:cNvPr>
          <p:cNvSpPr>
            <a:spLocks noGrp="1"/>
          </p:cNvSpPr>
          <p:nvPr>
            <p:ph type="sldNum" sz="quarter" idx="12"/>
          </p:nvPr>
        </p:nvSpPr>
        <p:spPr/>
        <p:txBody>
          <a:bodyPr/>
          <a:lstStyle/>
          <a:p>
            <a:pPr>
              <a:defRPr/>
            </a:pPr>
            <a:fld id="{08EEC938-0FAC-F94B-9560-9B059A58220E}" type="slidenum">
              <a:rPr lang="es-ES" altLang="en-US" smtClean="0"/>
              <a:pPr>
                <a:defRPr/>
              </a:pPr>
              <a:t>17</a:t>
            </a:fld>
            <a:endParaRPr lang="es-ES" altLang="en-US" dirty="0"/>
          </a:p>
        </p:txBody>
      </p:sp>
      <p:sp>
        <p:nvSpPr>
          <p:cNvPr id="2" name="Rectangle 1">
            <a:extLst>
              <a:ext uri="{FF2B5EF4-FFF2-40B4-BE49-F238E27FC236}">
                <a16:creationId xmlns:a16="http://schemas.microsoft.com/office/drawing/2014/main" xmlns="" id="{5FA5F4E3-CD3E-16C6-673C-A76C42B9F2CC}"/>
              </a:ext>
            </a:extLst>
          </p:cNvPr>
          <p:cNvSpPr/>
          <p:nvPr/>
        </p:nvSpPr>
        <p:spPr>
          <a:xfrm>
            <a:off x="422718" y="473133"/>
            <a:ext cx="8225329" cy="1754326"/>
          </a:xfrm>
          <a:prstGeom prst="rect">
            <a:avLst/>
          </a:prstGeom>
          <a:noFill/>
        </p:spPr>
        <p:txBody>
          <a:bodyPr wrap="none" lIns="91440" tIns="45720" rIns="91440" bIns="45720">
            <a:spAutoFit/>
          </a:bodyPr>
          <a:lstStyle/>
          <a:p>
            <a:pPr algn="ctr"/>
            <a:r>
              <a:rPr lang="en-GB" sz="5400" b="0" cap="none" spc="0" dirty="0">
                <a:ln w="0"/>
                <a:solidFill>
                  <a:srgbClr val="134378"/>
                </a:solidFill>
                <a:effectLst>
                  <a:outerShdw blurRad="38100" dist="19050" dir="2700000" algn="tl" rotWithShape="0">
                    <a:schemeClr val="dk1">
                      <a:alpha val="40000"/>
                    </a:schemeClr>
                  </a:outerShdw>
                </a:effectLst>
              </a:rPr>
              <a:t>Our Planned Performance</a:t>
            </a:r>
          </a:p>
          <a:p>
            <a:pPr algn="ctr"/>
            <a:r>
              <a:rPr lang="en-GB" sz="5400" dirty="0">
                <a:ln w="0"/>
                <a:solidFill>
                  <a:srgbClr val="134378"/>
                </a:solidFill>
                <a:effectLst>
                  <a:outerShdw blurRad="38100" dist="19050" dir="2700000" algn="tl" rotWithShape="0">
                    <a:schemeClr val="dk1">
                      <a:alpha val="40000"/>
                    </a:schemeClr>
                  </a:outerShdw>
                </a:effectLst>
              </a:rPr>
              <a:t>2023 / 24</a:t>
            </a:r>
            <a:endParaRPr lang="en-GB" sz="5400" b="0" cap="none" spc="0" dirty="0">
              <a:ln w="0"/>
              <a:solidFill>
                <a:srgbClr val="134378"/>
              </a:solidFill>
              <a:effectLst>
                <a:outerShdw blurRad="38100" dist="19050" dir="2700000" algn="tl" rotWithShape="0">
                  <a:schemeClr val="dk1">
                    <a:alpha val="40000"/>
                  </a:schemeClr>
                </a:outerShdw>
              </a:effectLst>
            </a:endParaRPr>
          </a:p>
        </p:txBody>
      </p:sp>
      <p:pic>
        <p:nvPicPr>
          <p:cNvPr id="13" name="Picture 12">
            <a:extLst>
              <a:ext uri="{FF2B5EF4-FFF2-40B4-BE49-F238E27FC236}">
                <a16:creationId xmlns:a16="http://schemas.microsoft.com/office/drawing/2014/main" xmlns="" id="{70541EFB-693E-8ACB-2A75-573AFD2A71F5}"/>
              </a:ext>
            </a:extLst>
          </p:cNvPr>
          <p:cNvPicPr>
            <a:picLocks noChangeAspect="1"/>
          </p:cNvPicPr>
          <p:nvPr/>
        </p:nvPicPr>
        <p:blipFill>
          <a:blip r:embed="rId3"/>
          <a:stretch>
            <a:fillRect/>
          </a:stretch>
        </p:blipFill>
        <p:spPr>
          <a:xfrm>
            <a:off x="0" y="2206161"/>
            <a:ext cx="6096000" cy="4356100"/>
          </a:xfrm>
          <a:prstGeom prst="rect">
            <a:avLst/>
          </a:prstGeom>
        </p:spPr>
      </p:pic>
    </p:spTree>
    <p:extLst>
      <p:ext uri="{BB962C8B-B14F-4D97-AF65-F5344CB8AC3E}">
        <p14:creationId xmlns:p14="http://schemas.microsoft.com/office/powerpoint/2010/main" xmlns="" val="390320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2B550BE2-E047-8609-5DF7-2513AC2CA38A}"/>
              </a:ext>
            </a:extLst>
          </p:cNvPr>
          <p:cNvSpPr/>
          <p:nvPr/>
        </p:nvSpPr>
        <p:spPr>
          <a:xfrm>
            <a:off x="4572000" y="1412776"/>
            <a:ext cx="4536504" cy="5040560"/>
          </a:xfrm>
          <a:prstGeom prst="roundRect">
            <a:avLst/>
          </a:prstGeom>
          <a:solidFill>
            <a:srgbClr val="134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xmlns="" id="{B24BA444-F2AF-8AD5-9B80-4C351249F958}"/>
              </a:ext>
            </a:extLst>
          </p:cNvPr>
          <p:cNvSpPr>
            <a:spLocks noGrp="1"/>
          </p:cNvSpPr>
          <p:nvPr>
            <p:ph type="title"/>
          </p:nvPr>
        </p:nvSpPr>
        <p:spPr/>
        <p:txBody>
          <a:bodyPr/>
          <a:lstStyle/>
          <a:p>
            <a:pPr>
              <a:defRPr/>
            </a:pPr>
            <a:r>
              <a:rPr lang="en-US" sz="4800" dirty="0">
                <a:cs typeface="Calibri" panose="020F0502020204030204" pitchFamily="34" charset="0"/>
              </a:rPr>
              <a:t>HSRC Planned Outcomes</a:t>
            </a:r>
          </a:p>
        </p:txBody>
      </p:sp>
      <p:pic>
        <p:nvPicPr>
          <p:cNvPr id="6" name="Content Placeholder 5">
            <a:extLst>
              <a:ext uri="{FF2B5EF4-FFF2-40B4-BE49-F238E27FC236}">
                <a16:creationId xmlns:a16="http://schemas.microsoft.com/office/drawing/2014/main" xmlns="" id="{B0ADABD4-5E4F-AAD8-35A5-81CBE3D9F767}"/>
              </a:ext>
            </a:extLst>
          </p:cNvPr>
          <p:cNvPicPr>
            <a:picLocks noGrp="1" noChangeAspect="1"/>
          </p:cNvPicPr>
          <p:nvPr>
            <p:ph sz="half" idx="2"/>
          </p:nvPr>
        </p:nvPicPr>
        <p:blipFill>
          <a:blip r:embed="rId3"/>
          <a:stretch>
            <a:fillRect/>
          </a:stretch>
        </p:blipFill>
        <p:spPr>
          <a:xfrm>
            <a:off x="4603008" y="1868085"/>
            <a:ext cx="4541015" cy="4134803"/>
          </a:xfrm>
          <a:prstGeom prst="rect">
            <a:avLst/>
          </a:prstGeom>
        </p:spPr>
      </p:pic>
      <p:sp>
        <p:nvSpPr>
          <p:cNvPr id="3" name="Slide Number Placeholder 2">
            <a:extLst>
              <a:ext uri="{FF2B5EF4-FFF2-40B4-BE49-F238E27FC236}">
                <a16:creationId xmlns:a16="http://schemas.microsoft.com/office/drawing/2014/main" xmlns="" id="{2949E9B1-0621-3470-2301-A505500717A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EEC938-0FAC-F94B-9560-9B059A58220E}" type="slidenum">
              <a:rPr kumimoji="0" lang="es-ES" altLang="en-US" sz="9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s-ES" alt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xmlns="" id="{158349A8-FA66-36C1-13F1-50F7A12FBC3C}"/>
              </a:ext>
            </a:extLst>
          </p:cNvPr>
          <p:cNvSpPr>
            <a:spLocks noGrp="1"/>
          </p:cNvSpPr>
          <p:nvPr/>
        </p:nvSpPr>
        <p:spPr>
          <a:xfrm>
            <a:off x="35496" y="1411942"/>
            <a:ext cx="4455089" cy="1368986"/>
          </a:xfrm>
          <a:prstGeom prst="roundRect">
            <a:avLst/>
          </a:prstGeom>
          <a:solidFill>
            <a:schemeClr val="accent5">
              <a:lumMod val="75000"/>
            </a:schemeClr>
          </a:solidFill>
        </p:spPr>
        <p:txBody>
          <a:bodyPr vert="horz" wrap="square" lIns="0" tIns="0" rIns="0" bIns="0" rtlCol="0">
            <a:noAutofit/>
          </a:bodyPr>
          <a:lstStyle/>
          <a:p>
            <a:pPr marL="8890" marR="0" lvl="0" indent="0" algn="ctr" defTabSz="914400" rtl="0" eaLnBrk="1" fontAlgn="auto" latinLnBrk="0" hangingPunct="1">
              <a:lnSpc>
                <a:spcPts val="1620"/>
              </a:lnSpc>
              <a:spcBef>
                <a:spcPts val="1000"/>
              </a:spcBef>
              <a:spcAft>
                <a:spcPts val="60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Outcome 1</a:t>
            </a:r>
            <a:endParaRPr kumimoji="0" lang="en-ZA" sz="14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8890" marR="0" lvl="0" indent="0" algn="just" defTabSz="914400" rtl="0" eaLnBrk="1" fontAlgn="auto" latinLnBrk="0" hangingPunct="1">
              <a:lnSpc>
                <a:spcPts val="1620"/>
              </a:lnSpc>
              <a:spcBef>
                <a:spcPts val="1000"/>
              </a:spcBef>
              <a:spcAft>
                <a:spcPts val="60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National, regional and global leadership in the production and use of targeted knowledge to support the eradication of poverty, the reduction of inequalities and the promotion of employment</a:t>
            </a:r>
            <a:endParaRPr kumimoji="0" lang="en-ZA" sz="14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Placeholder 2">
            <a:extLst>
              <a:ext uri="{FF2B5EF4-FFF2-40B4-BE49-F238E27FC236}">
                <a16:creationId xmlns:a16="http://schemas.microsoft.com/office/drawing/2014/main" xmlns="" id="{3B8E74BC-30AD-1F7A-93B7-2CAB0D895D38}"/>
              </a:ext>
            </a:extLst>
          </p:cNvPr>
          <p:cNvSpPr>
            <a:spLocks noGrp="1"/>
          </p:cNvSpPr>
          <p:nvPr/>
        </p:nvSpPr>
        <p:spPr>
          <a:xfrm>
            <a:off x="35496" y="2845146"/>
            <a:ext cx="4455089" cy="871886"/>
          </a:xfrm>
          <a:prstGeom prst="roundRect">
            <a:avLst/>
          </a:prstGeom>
          <a:solidFill>
            <a:schemeClr val="accent5">
              <a:lumMod val="75000"/>
            </a:schemeClr>
          </a:solidFill>
        </p:spPr>
        <p:txBody>
          <a:bodyPr vert="horz" wrap="square" lIns="0" tIns="0" rIns="0" bIns="0" rtlCol="0">
            <a:noAutofit/>
          </a:bodyPr>
          <a:lstStyle/>
          <a:p>
            <a:pPr marL="8890" marR="0" lvl="0" indent="0" algn="ctr" defTabSz="914400" rtl="0" eaLnBrk="1" fontAlgn="auto" latinLnBrk="0" hangingPunct="1">
              <a:lnSpc>
                <a:spcPts val="1620"/>
              </a:lnSpc>
              <a:spcBef>
                <a:spcPts val="1000"/>
              </a:spcBef>
              <a:spcAft>
                <a:spcPts val="60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Outcome 2</a:t>
            </a:r>
            <a:endParaRPr kumimoji="0" lang="en-ZA" sz="14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8890" marR="0" lvl="0" indent="0" algn="just" defTabSz="914400" rtl="0" eaLnBrk="1" fontAlgn="auto" latinLnBrk="0" hangingPunct="1">
              <a:lnSpc>
                <a:spcPts val="1620"/>
              </a:lnSpc>
              <a:spcBef>
                <a:spcPts val="1000"/>
              </a:spcBef>
              <a:spcAft>
                <a:spcPts val="60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A consolidated relationship of trust and influence with government to help guide and inform policy</a:t>
            </a:r>
            <a:endParaRPr kumimoji="0" lang="en-ZA" sz="14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 Placeholder 2">
            <a:extLst>
              <a:ext uri="{FF2B5EF4-FFF2-40B4-BE49-F238E27FC236}">
                <a16:creationId xmlns:a16="http://schemas.microsoft.com/office/drawing/2014/main" xmlns="" id="{641417F2-03EA-DAD7-3694-2D53E303DEA1}"/>
              </a:ext>
            </a:extLst>
          </p:cNvPr>
          <p:cNvSpPr>
            <a:spLocks noGrp="1"/>
          </p:cNvSpPr>
          <p:nvPr/>
        </p:nvSpPr>
        <p:spPr>
          <a:xfrm>
            <a:off x="35496" y="3881906"/>
            <a:ext cx="4455089" cy="915246"/>
          </a:xfrm>
          <a:prstGeom prst="roundRect">
            <a:avLst/>
          </a:prstGeom>
          <a:solidFill>
            <a:schemeClr val="accent5">
              <a:lumMod val="75000"/>
            </a:schemeClr>
          </a:solidFill>
        </p:spPr>
        <p:txBody>
          <a:bodyPr vert="horz" wrap="square" lIns="0" tIns="0" rIns="0" bIns="0" rtlCol="0">
            <a:noAutofit/>
          </a:bodyPr>
          <a:lstStyle/>
          <a:p>
            <a:pPr marL="8890" marR="0" lvl="0" indent="0" algn="ctr" defTabSz="914400" rtl="0" eaLnBrk="1" fontAlgn="auto" latinLnBrk="0" hangingPunct="1">
              <a:lnSpc>
                <a:spcPts val="1620"/>
              </a:lnSpc>
              <a:spcBef>
                <a:spcPts val="1000"/>
              </a:spcBef>
              <a:spcAft>
                <a:spcPts val="60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Outcome 3</a:t>
            </a:r>
            <a:endParaRPr kumimoji="0" lang="en-ZA" sz="14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8890" marR="0" lvl="0" indent="0" algn="just" defTabSz="914400" rtl="0" eaLnBrk="1" fontAlgn="auto" latinLnBrk="0" hangingPunct="1">
              <a:lnSpc>
                <a:spcPts val="1620"/>
              </a:lnSpc>
              <a:spcBef>
                <a:spcPts val="1000"/>
              </a:spcBef>
              <a:spcAft>
                <a:spcPts val="60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rPr>
              <a:t>Recognition as a trusted and engaged research partner within scientific communities and civil society</a:t>
            </a:r>
            <a:endParaRPr kumimoji="0" lang="en-ZA" sz="14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ext Placeholder 2">
            <a:extLst>
              <a:ext uri="{FF2B5EF4-FFF2-40B4-BE49-F238E27FC236}">
                <a16:creationId xmlns:a16="http://schemas.microsoft.com/office/drawing/2014/main" xmlns="" id="{07DCD9AF-844B-1157-A018-584553E966A3}"/>
              </a:ext>
            </a:extLst>
          </p:cNvPr>
          <p:cNvSpPr>
            <a:spLocks noGrp="1"/>
          </p:cNvSpPr>
          <p:nvPr/>
        </p:nvSpPr>
        <p:spPr>
          <a:xfrm>
            <a:off x="35496" y="4923060"/>
            <a:ext cx="4455089" cy="666180"/>
          </a:xfrm>
          <a:prstGeom prst="roundRect">
            <a:avLst/>
          </a:prstGeom>
          <a:solidFill>
            <a:schemeClr val="accent5">
              <a:lumMod val="75000"/>
            </a:schemeClr>
          </a:solidFill>
        </p:spPr>
        <p:txBody>
          <a:bodyPr vert="horz" wrap="square" lIns="0" tIns="0" rIns="0" bIns="0" rtlCol="0">
            <a:noAutofit/>
          </a:bodyPr>
          <a:lstStyle/>
          <a:p>
            <a:pPr marL="8890" marR="0" lvl="0" indent="0" algn="ctr" defTabSz="914400" rtl="0" eaLnBrk="1" fontAlgn="auto" latinLnBrk="0" hangingPunct="1">
              <a:lnSpc>
                <a:spcPts val="1620"/>
              </a:lnSpc>
              <a:spcBef>
                <a:spcPts val="1000"/>
              </a:spcBef>
              <a:spcAft>
                <a:spcPts val="60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Outcome 4</a:t>
            </a:r>
            <a:endParaRPr kumimoji="0" lang="en-ZA" sz="14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8890" marR="0" lvl="0" indent="0" algn="l" defTabSz="914400" rtl="0" eaLnBrk="1" fontAlgn="auto" latinLnBrk="0" hangingPunct="1">
              <a:lnSpc>
                <a:spcPts val="1620"/>
              </a:lnSpc>
              <a:spcBef>
                <a:spcPts val="1000"/>
              </a:spcBef>
              <a:spcAft>
                <a:spcPts val="60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Transformed research capabilities.</a:t>
            </a:r>
            <a:endParaRPr kumimoji="0" lang="en-ZA" sz="14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 Placeholder 2">
            <a:extLst>
              <a:ext uri="{FF2B5EF4-FFF2-40B4-BE49-F238E27FC236}">
                <a16:creationId xmlns:a16="http://schemas.microsoft.com/office/drawing/2014/main" xmlns="" id="{CFC4AF87-4908-5D38-32F1-0B6ADBEA65BF}"/>
              </a:ext>
            </a:extLst>
          </p:cNvPr>
          <p:cNvSpPr>
            <a:spLocks noGrp="1"/>
          </p:cNvSpPr>
          <p:nvPr/>
        </p:nvSpPr>
        <p:spPr>
          <a:xfrm>
            <a:off x="35497" y="5733257"/>
            <a:ext cx="4455089" cy="725776"/>
          </a:xfrm>
          <a:prstGeom prst="roundRect">
            <a:avLst/>
          </a:prstGeom>
          <a:solidFill>
            <a:schemeClr val="accent5">
              <a:lumMod val="75000"/>
            </a:schemeClr>
          </a:solidFill>
        </p:spPr>
        <p:txBody>
          <a:bodyPr vert="horz" wrap="square" lIns="0" tIns="0" rIns="0" bIns="0" rtlCol="0">
            <a:noAutofit/>
          </a:bodyPr>
          <a:lstStyle/>
          <a:p>
            <a:pPr marL="8890" marR="0" lvl="0" indent="0" algn="ctr" defTabSz="914400" rtl="0" eaLnBrk="1" fontAlgn="auto" latinLnBrk="0" hangingPunct="1">
              <a:lnSpc>
                <a:spcPts val="1620"/>
              </a:lnSpc>
              <a:spcBef>
                <a:spcPts val="1000"/>
              </a:spcBef>
              <a:spcAft>
                <a:spcPts val="60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Outcome 5</a:t>
            </a:r>
            <a:endParaRPr kumimoji="0" lang="en-ZA" sz="14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8890" marR="0" lvl="0" indent="0" algn="l" defTabSz="914400" rtl="0" eaLnBrk="1" fontAlgn="auto" latinLnBrk="0" hangingPunct="1">
              <a:lnSpc>
                <a:spcPts val="1620"/>
              </a:lnSpc>
              <a:spcBef>
                <a:spcPts val="1000"/>
              </a:spcBef>
              <a:spcAft>
                <a:spcPts val="60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Sustainable income streams</a:t>
            </a:r>
            <a:endParaRPr kumimoji="0" lang="en-ZA" sz="14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60855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A444-F2AF-8AD5-9B80-4C351249F958}"/>
              </a:ext>
            </a:extLst>
          </p:cNvPr>
          <p:cNvSpPr>
            <a:spLocks noGrp="1"/>
          </p:cNvSpPr>
          <p:nvPr>
            <p:ph type="title"/>
          </p:nvPr>
        </p:nvSpPr>
        <p:spPr>
          <a:xfrm>
            <a:off x="457200" y="97160"/>
            <a:ext cx="8229600" cy="1143000"/>
          </a:xfrm>
        </p:spPr>
        <p:txBody>
          <a:bodyPr/>
          <a:lstStyle/>
          <a:p>
            <a:pPr>
              <a:defRPr/>
            </a:pPr>
            <a:r>
              <a:rPr lang="en-US" sz="4800" dirty="0">
                <a:cs typeface="Calibri" panose="020F0502020204030204" pitchFamily="34" charset="0"/>
              </a:rPr>
              <a:t>Programme 1:</a:t>
            </a:r>
            <a:br>
              <a:rPr lang="en-US" sz="4800" dirty="0">
                <a:cs typeface="Calibri" panose="020F0502020204030204" pitchFamily="34" charset="0"/>
              </a:rPr>
            </a:br>
            <a:r>
              <a:rPr lang="en-US" sz="4800" dirty="0">
                <a:cs typeface="Calibri" panose="020F0502020204030204" pitchFamily="34" charset="0"/>
              </a:rPr>
              <a:t>Administration</a:t>
            </a:r>
          </a:p>
        </p:txBody>
      </p:sp>
      <p:graphicFrame>
        <p:nvGraphicFramePr>
          <p:cNvPr id="9" name="Content Placeholder 6">
            <a:extLst>
              <a:ext uri="{FF2B5EF4-FFF2-40B4-BE49-F238E27FC236}">
                <a16:creationId xmlns:a16="http://schemas.microsoft.com/office/drawing/2014/main" xmlns="" id="{CA8E8288-A7D9-1C48-D1E0-0A118841C51D}"/>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xmlns="" id="{2949E9B1-0621-3470-2301-A505500717A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EEC938-0FAC-F94B-9560-9B059A58220E}" type="slidenum">
              <a:rPr kumimoji="0" lang="es-ES" altLang="en-US" sz="9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s-ES" alt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0970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A444-F2AF-8AD5-9B80-4C351249F958}"/>
              </a:ext>
            </a:extLst>
          </p:cNvPr>
          <p:cNvSpPr>
            <a:spLocks noGrp="1"/>
          </p:cNvSpPr>
          <p:nvPr>
            <p:ph type="title"/>
          </p:nvPr>
        </p:nvSpPr>
        <p:spPr>
          <a:xfrm>
            <a:off x="457200" y="97160"/>
            <a:ext cx="8229600" cy="1143000"/>
          </a:xfrm>
        </p:spPr>
        <p:txBody>
          <a:bodyPr/>
          <a:lstStyle/>
          <a:p>
            <a:pPr>
              <a:defRPr/>
            </a:pPr>
            <a:r>
              <a:rPr lang="en-US" sz="4800">
                <a:cs typeface="Calibri" panose="020F0502020204030204" pitchFamily="34" charset="0"/>
              </a:rPr>
              <a:t>Presentation overview</a:t>
            </a:r>
            <a:endParaRPr lang="en-US" sz="4800" dirty="0">
              <a:cs typeface="Calibri" panose="020F0502020204030204" pitchFamily="34" charset="0"/>
            </a:endParaRPr>
          </a:p>
        </p:txBody>
      </p:sp>
      <p:graphicFrame>
        <p:nvGraphicFramePr>
          <p:cNvPr id="9" name="Content Placeholder 6">
            <a:extLst>
              <a:ext uri="{FF2B5EF4-FFF2-40B4-BE49-F238E27FC236}">
                <a16:creationId xmlns:a16="http://schemas.microsoft.com/office/drawing/2014/main" xmlns="" id="{DAC9F8AB-A7BC-17A5-5370-AD5626EC201E}"/>
              </a:ext>
            </a:extLst>
          </p:cNvPr>
          <p:cNvGraphicFramePr>
            <a:graphicFrameLocks noGrp="1"/>
          </p:cNvGraphicFramePr>
          <p:nvPr>
            <p:ph idx="1"/>
            <p:extLst>
              <p:ext uri="{D42A27DB-BD31-4B8C-83A1-F6EECF244321}">
                <p14:modId xmlns:p14="http://schemas.microsoft.com/office/powerpoint/2010/main" xmlns="" val="13396765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xmlns="" id="{69700AA8-F2AC-2293-3F6E-6651CE71F0FA}"/>
              </a:ext>
            </a:extLst>
          </p:cNvPr>
          <p:cNvSpPr>
            <a:spLocks noGrp="1"/>
          </p:cNvSpPr>
          <p:nvPr>
            <p:ph type="sldNum" sz="quarter" idx="12"/>
          </p:nvPr>
        </p:nvSpPr>
        <p:spPr/>
        <p:txBody>
          <a:bodyPr/>
          <a:lstStyle/>
          <a:p>
            <a:pPr>
              <a:defRPr/>
            </a:pPr>
            <a:fld id="{08EEC938-0FAC-F94B-9560-9B059A58220E}" type="slidenum">
              <a:rPr lang="es-ES" altLang="en-US" smtClean="0"/>
              <a:pPr>
                <a:defRPr/>
              </a:pPr>
              <a:t>2</a:t>
            </a:fld>
            <a:endParaRPr lang="es-E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50C16A-7135-6DD8-1ECE-B251E247840F}"/>
              </a:ext>
            </a:extLst>
          </p:cNvPr>
          <p:cNvSpPr>
            <a:spLocks noGrp="1"/>
          </p:cNvSpPr>
          <p:nvPr>
            <p:ph type="title"/>
          </p:nvPr>
        </p:nvSpPr>
        <p:spPr/>
        <p:txBody>
          <a:bodyPr/>
          <a:lstStyle/>
          <a:p>
            <a:endParaRPr lang="en-ZA"/>
          </a:p>
        </p:txBody>
      </p:sp>
      <p:sp>
        <p:nvSpPr>
          <p:cNvPr id="4" name="Slide Number Placeholder 3">
            <a:extLst>
              <a:ext uri="{FF2B5EF4-FFF2-40B4-BE49-F238E27FC236}">
                <a16:creationId xmlns:a16="http://schemas.microsoft.com/office/drawing/2014/main" xmlns="" id="{4175D267-50DE-8EFF-1AFB-627F1C876239}"/>
              </a:ext>
            </a:extLst>
          </p:cNvPr>
          <p:cNvSpPr>
            <a:spLocks noGrp="1"/>
          </p:cNvSpPr>
          <p:nvPr>
            <p:ph type="sldNum" sz="quarter" idx="12"/>
          </p:nvPr>
        </p:nvSpPr>
        <p:spPr/>
        <p:txBody>
          <a:bodyPr/>
          <a:lstStyle/>
          <a:p>
            <a:pPr>
              <a:defRPr/>
            </a:pPr>
            <a:fld id="{08EEC938-0FAC-F94B-9560-9B059A58220E}" type="slidenum">
              <a:rPr lang="es-ES" altLang="en-US" smtClean="0"/>
              <a:pPr>
                <a:defRPr/>
              </a:pPr>
              <a:t>20</a:t>
            </a:fld>
            <a:endParaRPr lang="es-ES" altLang="en-US" dirty="0"/>
          </a:p>
        </p:txBody>
      </p:sp>
      <p:graphicFrame>
        <p:nvGraphicFramePr>
          <p:cNvPr id="9" name="Table 3">
            <a:extLst>
              <a:ext uri="{FF2B5EF4-FFF2-40B4-BE49-F238E27FC236}">
                <a16:creationId xmlns:a16="http://schemas.microsoft.com/office/drawing/2014/main" xmlns="" id="{EB84A701-3DEB-7D02-B8E4-D740D936FA5D}"/>
              </a:ext>
            </a:extLst>
          </p:cNvPr>
          <p:cNvGraphicFramePr>
            <a:graphicFrameLocks noGrp="1"/>
          </p:cNvGraphicFramePr>
          <p:nvPr>
            <p:extLst>
              <p:ext uri="{D42A27DB-BD31-4B8C-83A1-F6EECF244321}">
                <p14:modId xmlns:p14="http://schemas.microsoft.com/office/powerpoint/2010/main" xmlns="" val="3170275022"/>
              </p:ext>
            </p:extLst>
          </p:nvPr>
        </p:nvGraphicFramePr>
        <p:xfrm>
          <a:off x="0" y="0"/>
          <a:ext cx="9153962" cy="6877405"/>
        </p:xfrm>
        <a:graphic>
          <a:graphicData uri="http://schemas.openxmlformats.org/drawingml/2006/table">
            <a:tbl>
              <a:tblPr firstRow="1" bandRow="1">
                <a:tableStyleId>{0660B408-B3CF-4A94-85FC-2B1E0A45F4A2}</a:tableStyleId>
              </a:tblPr>
              <a:tblGrid>
                <a:gridCol w="2771800">
                  <a:extLst>
                    <a:ext uri="{9D8B030D-6E8A-4147-A177-3AD203B41FA5}">
                      <a16:colId xmlns:a16="http://schemas.microsoft.com/office/drawing/2014/main" xmlns="" val="2209985211"/>
                    </a:ext>
                  </a:extLst>
                </a:gridCol>
                <a:gridCol w="5615790">
                  <a:extLst>
                    <a:ext uri="{9D8B030D-6E8A-4147-A177-3AD203B41FA5}">
                      <a16:colId xmlns:a16="http://schemas.microsoft.com/office/drawing/2014/main" xmlns="" val="2019316271"/>
                    </a:ext>
                  </a:extLst>
                </a:gridCol>
                <a:gridCol w="766372">
                  <a:extLst>
                    <a:ext uri="{9D8B030D-6E8A-4147-A177-3AD203B41FA5}">
                      <a16:colId xmlns:a16="http://schemas.microsoft.com/office/drawing/2014/main" xmlns="" val="2121913905"/>
                    </a:ext>
                  </a:extLst>
                </a:gridCol>
              </a:tblGrid>
              <a:tr h="332656">
                <a:tc>
                  <a:txBody>
                    <a:bodyPr/>
                    <a:lstStyle/>
                    <a:p>
                      <a:r>
                        <a:rPr lang="en-US" sz="1400" dirty="0"/>
                        <a:t>Outcomes</a:t>
                      </a:r>
                      <a:endParaRPr lang="en-ZA" sz="1400" dirty="0"/>
                    </a:p>
                  </a:txBody>
                  <a:tcPr/>
                </a:tc>
                <a:tc>
                  <a:txBody>
                    <a:bodyPr/>
                    <a:lstStyle/>
                    <a:p>
                      <a:r>
                        <a:rPr lang="en-US" sz="1400" dirty="0"/>
                        <a:t>Output indicators (Programme 1: Administration)</a:t>
                      </a:r>
                      <a:endParaRPr lang="en-ZA" sz="1400" dirty="0"/>
                    </a:p>
                  </a:txBody>
                  <a:tcPr/>
                </a:tc>
                <a:tc>
                  <a:txBody>
                    <a:bodyPr/>
                    <a:lstStyle/>
                    <a:p>
                      <a:r>
                        <a:rPr lang="en-US" sz="1400" dirty="0"/>
                        <a:t>Target</a:t>
                      </a:r>
                      <a:endParaRPr lang="en-ZA" sz="1400" dirty="0"/>
                    </a:p>
                  </a:txBody>
                  <a:tcPr/>
                </a:tc>
                <a:extLst>
                  <a:ext uri="{0D108BD9-81ED-4DB2-BD59-A6C34878D82A}">
                    <a16:rowId xmlns:a16="http://schemas.microsoft.com/office/drawing/2014/main" xmlns="" val="1885700001"/>
                  </a:ext>
                </a:extLst>
              </a:tr>
              <a:tr h="642899">
                <a:tc rowSpan="3">
                  <a:txBody>
                    <a:bodyPr/>
                    <a:lstStyle/>
                    <a:p>
                      <a:r>
                        <a:rPr lang="en-US" sz="1400" dirty="0"/>
                        <a:t>National, regional and global leadership in the production and use of targeted knowledge to support the eradication of poverty, the reduction of inequalities and the promotion of employment</a:t>
                      </a:r>
                    </a:p>
                  </a:txBody>
                  <a:tcPr/>
                </a:tc>
                <a:tc>
                  <a:txBody>
                    <a:bodyPr/>
                    <a:lstStyle/>
                    <a:p>
                      <a:r>
                        <a:rPr lang="en-US" sz="1400" dirty="0"/>
                        <a:t>1.5 The number of HSRC research articles that have achieved a citation count of at least 10 within five years of initial publication</a:t>
                      </a:r>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170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360399431"/>
                  </a:ext>
                </a:extLst>
              </a:tr>
              <a:tr h="438304">
                <a:tc vMerge="1">
                  <a:txBody>
                    <a:bodyPr/>
                    <a:lstStyle/>
                    <a:p>
                      <a:endParaRPr lang="en-ZA" sz="1400" dirty="0"/>
                    </a:p>
                  </a:txBody>
                  <a:tcPr/>
                </a:tc>
                <a:tc>
                  <a:txBody>
                    <a:bodyPr/>
                    <a:lstStyle/>
                    <a:p>
                      <a:r>
                        <a:rPr lang="en-US" sz="1400" dirty="0"/>
                        <a:t>1.6 The number of curated datasets downloaded for secondary use</a:t>
                      </a:r>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603</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89481718"/>
                  </a:ext>
                </a:extLst>
              </a:tr>
              <a:tr h="791005">
                <a:tc vMerge="1">
                  <a:txBody>
                    <a:bodyPr/>
                    <a:lstStyle/>
                    <a:p>
                      <a:endParaRPr lang="en-ZA" sz="1400" dirty="0"/>
                    </a:p>
                  </a:txBody>
                  <a:tcPr/>
                </a:tc>
                <a:tc>
                  <a:txBody>
                    <a:bodyPr/>
                    <a:lstStyle/>
                    <a:p>
                      <a:r>
                        <a:rPr lang="en-US" sz="1400" dirty="0"/>
                        <a:t>1.7 The number of events dealing with the eradication of poverty, reduction of inequalities and/or promotion of employment convened by the HSRC</a:t>
                      </a:r>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135149991"/>
                  </a:ext>
                </a:extLst>
              </a:tr>
              <a:tr h="1035511">
                <a:tc>
                  <a:txBody>
                    <a:bodyPr/>
                    <a:lstStyle/>
                    <a:p>
                      <a:r>
                        <a:rPr lang="en-US" sz="1400" dirty="0"/>
                        <a:t>Recognition as a trusted and engaged research partner within scientific communities and civil society</a:t>
                      </a:r>
                    </a:p>
                  </a:txBody>
                  <a:tcPr/>
                </a:tc>
                <a:tc>
                  <a:txBody>
                    <a:bodyPr/>
                    <a:lstStyle/>
                    <a:p>
                      <a:r>
                        <a:rPr lang="en-US" sz="1400" dirty="0"/>
                        <a:t>3.4 The number of collaborative research projects with universities (including HDIs) and science councils in South Africa</a:t>
                      </a:r>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7</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135242422"/>
                  </a:ext>
                </a:extLst>
              </a:tr>
              <a:tr h="438304">
                <a:tc rowSpan="5">
                  <a:txBody>
                    <a:bodyPr/>
                    <a:lstStyle/>
                    <a:p>
                      <a:r>
                        <a:rPr lang="en-ZA" sz="1400" dirty="0"/>
                        <a:t>Transformed research capabilities</a:t>
                      </a:r>
                    </a:p>
                  </a:txBody>
                  <a:tcPr/>
                </a:tc>
                <a:tc>
                  <a:txBody>
                    <a:bodyPr/>
                    <a:lstStyle/>
                    <a:p>
                      <a:r>
                        <a:rPr lang="en-US" sz="1400" dirty="0"/>
                        <a:t>4.1 The percentage of senior researchers (SRS/SRM+) who are black</a:t>
                      </a:r>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53%</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979648009"/>
                  </a:ext>
                </a:extLst>
              </a:tr>
              <a:tr h="438304">
                <a:tc vMerge="1">
                  <a:txBody>
                    <a:bodyPr/>
                    <a:lstStyle/>
                    <a:p>
                      <a:endParaRPr lang="en-ZA" sz="1400" dirty="0"/>
                    </a:p>
                  </a:txBody>
                  <a:tcPr/>
                </a:tc>
                <a:tc>
                  <a:txBody>
                    <a:bodyPr/>
                    <a:lstStyle/>
                    <a:p>
                      <a:r>
                        <a:rPr lang="en-US" sz="1400" dirty="0"/>
                        <a:t>4.2 The percentage of senior researchers (SRS/SRM+) who are female</a:t>
                      </a:r>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42%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264196988"/>
                  </a:ext>
                </a:extLst>
              </a:tr>
              <a:tr h="438304">
                <a:tc vMerge="1">
                  <a:txBody>
                    <a:bodyPr/>
                    <a:lstStyle/>
                    <a:p>
                      <a:endParaRPr lang="en-ZA" sz="1400" dirty="0"/>
                    </a:p>
                  </a:txBody>
                  <a:tcPr/>
                </a:tc>
                <a:tc>
                  <a:txBody>
                    <a:bodyPr/>
                    <a:lstStyle/>
                    <a:p>
                      <a:r>
                        <a:rPr lang="en-US" sz="1400" dirty="0"/>
                        <a:t>4.3 The percentage of researchers (excluding trainees) with PhDs</a:t>
                      </a:r>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78%</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265623116"/>
                  </a:ext>
                </a:extLst>
              </a:tr>
              <a:tr h="438304">
                <a:tc vMerge="1">
                  <a:txBody>
                    <a:bodyPr/>
                    <a:lstStyle/>
                    <a:p>
                      <a:endParaRPr lang="en-ZA" sz="1400" dirty="0"/>
                    </a:p>
                  </a:txBody>
                  <a:tcPr/>
                </a:tc>
                <a:tc>
                  <a:txBody>
                    <a:bodyPr/>
                    <a:lstStyle/>
                    <a:p>
                      <a:r>
                        <a:rPr lang="en-US" sz="1400" dirty="0"/>
                        <a:t>4.4 The number of PhD trainees</a:t>
                      </a:r>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30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740740066"/>
                  </a:ext>
                </a:extLst>
              </a:tr>
              <a:tr h="642899">
                <a:tc vMerge="1">
                  <a:txBody>
                    <a:bodyPr/>
                    <a:lstStyle/>
                    <a:p>
                      <a:endParaRPr lang="en-ZA" sz="1400" dirty="0"/>
                    </a:p>
                  </a:txBody>
                  <a:tcPr/>
                </a:tc>
                <a:tc>
                  <a:txBody>
                    <a:bodyPr/>
                    <a:lstStyle/>
                    <a:p>
                      <a:r>
                        <a:rPr lang="en-US" sz="1400" dirty="0"/>
                        <a:t>4.5 The number of conferences or training academies for emerging scholars</a:t>
                      </a:r>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89587805"/>
                  </a:ext>
                </a:extLst>
              </a:tr>
              <a:tr h="438304">
                <a:tc rowSpan="2">
                  <a:txBody>
                    <a:bodyPr/>
                    <a:lstStyle/>
                    <a:p>
                      <a:r>
                        <a:rPr lang="en-ZA" sz="1400" dirty="0"/>
                        <a:t>Sustainable income streams</a:t>
                      </a:r>
                    </a:p>
                  </a:txBody>
                  <a:tcPr/>
                </a:tc>
                <a:tc>
                  <a:txBody>
                    <a:bodyPr/>
                    <a:lstStyle/>
                    <a:p>
                      <a:r>
                        <a:rPr lang="en-US" sz="1400" dirty="0"/>
                        <a:t>5.1 The percentage of total income that is extra-parliamentary</a:t>
                      </a:r>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47%</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599147145"/>
                  </a:ext>
                </a:extLst>
              </a:tr>
              <a:tr h="642899">
                <a:tc vMerge="1">
                  <a:txBody>
                    <a:bodyPr/>
                    <a:lstStyle/>
                    <a:p>
                      <a:endParaRPr lang="en-ZA" sz="1400" dirty="0"/>
                    </a:p>
                  </a:txBody>
                  <a:tcPr/>
                </a:tc>
                <a:tc>
                  <a:txBody>
                    <a:bodyPr/>
                    <a:lstStyle/>
                    <a:p>
                      <a:r>
                        <a:rPr lang="en-US" sz="1400" dirty="0"/>
                        <a:t>5.2 The number of internationally funded collaborative projects involving multi-year grants of R5 million or more</a:t>
                      </a:r>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7</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9810591"/>
                  </a:ext>
                </a:extLst>
              </a:tr>
            </a:tbl>
          </a:graphicData>
        </a:graphic>
      </p:graphicFrame>
    </p:spTree>
    <p:extLst>
      <p:ext uri="{BB962C8B-B14F-4D97-AF65-F5344CB8AC3E}">
        <p14:creationId xmlns:p14="http://schemas.microsoft.com/office/powerpoint/2010/main" xmlns="" val="2084864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A444-F2AF-8AD5-9B80-4C351249F958}"/>
              </a:ext>
            </a:extLst>
          </p:cNvPr>
          <p:cNvSpPr>
            <a:spLocks noGrp="1"/>
          </p:cNvSpPr>
          <p:nvPr>
            <p:ph type="title"/>
          </p:nvPr>
        </p:nvSpPr>
        <p:spPr>
          <a:xfrm>
            <a:off x="457200" y="97160"/>
            <a:ext cx="8229600" cy="1143000"/>
          </a:xfrm>
        </p:spPr>
        <p:txBody>
          <a:bodyPr/>
          <a:lstStyle/>
          <a:p>
            <a:pPr>
              <a:defRPr/>
            </a:pPr>
            <a:r>
              <a:rPr lang="en-US" sz="3600">
                <a:cs typeface="Calibri" panose="020F0502020204030204" pitchFamily="34" charset="0"/>
              </a:rPr>
              <a:t>Programme 2:</a:t>
            </a:r>
            <a:br>
              <a:rPr lang="en-US" sz="3600">
                <a:cs typeface="Calibri" panose="020F0502020204030204" pitchFamily="34" charset="0"/>
              </a:rPr>
            </a:br>
            <a:r>
              <a:rPr lang="en-US" sz="3600">
                <a:cs typeface="Calibri" panose="020F0502020204030204" pitchFamily="34" charset="0"/>
              </a:rPr>
              <a:t>Research Development and Innovation</a:t>
            </a:r>
            <a:endParaRPr lang="en-US" sz="3600" dirty="0">
              <a:cs typeface="Calibri" panose="020F0502020204030204" pitchFamily="34" charset="0"/>
            </a:endParaRPr>
          </a:p>
        </p:txBody>
      </p:sp>
      <p:graphicFrame>
        <p:nvGraphicFramePr>
          <p:cNvPr id="9" name="Content Placeholder 6">
            <a:extLst>
              <a:ext uri="{FF2B5EF4-FFF2-40B4-BE49-F238E27FC236}">
                <a16:creationId xmlns:a16="http://schemas.microsoft.com/office/drawing/2014/main" xmlns="" id="{E5833165-537C-88C9-1EA4-869D41D07628}"/>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xmlns="" id="{2949E9B1-0621-3470-2301-A505500717A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EEC938-0FAC-F94B-9560-9B059A58220E}" type="slidenum">
              <a:rPr kumimoji="0" lang="es-ES" altLang="en-US" sz="9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s-ES" alt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CC8CD4B6-5482-CD87-08E3-30DF1974492A}"/>
              </a:ext>
            </a:extLst>
          </p:cNvPr>
          <p:cNvPicPr>
            <a:picLocks noChangeAspect="1"/>
          </p:cNvPicPr>
          <p:nvPr/>
        </p:nvPicPr>
        <p:blipFill>
          <a:blip r:embed="rId8"/>
          <a:stretch>
            <a:fillRect/>
          </a:stretch>
        </p:blipFill>
        <p:spPr>
          <a:xfrm>
            <a:off x="7325264" y="1340768"/>
            <a:ext cx="1377815" cy="4523624"/>
          </a:xfrm>
          <a:prstGeom prst="rect">
            <a:avLst/>
          </a:prstGeom>
        </p:spPr>
      </p:pic>
    </p:spTree>
    <p:extLst>
      <p:ext uri="{BB962C8B-B14F-4D97-AF65-F5344CB8AC3E}">
        <p14:creationId xmlns:p14="http://schemas.microsoft.com/office/powerpoint/2010/main" xmlns="" val="624220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949E9B1-0621-3470-2301-A505500717A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EEC938-0FAC-F94B-9560-9B059A58220E}" type="slidenum">
              <a:rPr kumimoji="0" lang="es-ES" altLang="en-US" sz="9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s-ES" alt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xmlns="" id="{7690E2F2-ED0E-C1C9-C8C5-937FCD8C650C}"/>
              </a:ext>
            </a:extLst>
          </p:cNvPr>
          <p:cNvGraphicFramePr>
            <a:graphicFrameLocks noGrp="1"/>
          </p:cNvGraphicFramePr>
          <p:nvPr>
            <p:extLst>
              <p:ext uri="{D42A27DB-BD31-4B8C-83A1-F6EECF244321}">
                <p14:modId xmlns:p14="http://schemas.microsoft.com/office/powerpoint/2010/main" xmlns="" val="1295261166"/>
              </p:ext>
            </p:extLst>
          </p:nvPr>
        </p:nvGraphicFramePr>
        <p:xfrm>
          <a:off x="1" y="0"/>
          <a:ext cx="9143999" cy="6857997"/>
        </p:xfrm>
        <a:graphic>
          <a:graphicData uri="http://schemas.openxmlformats.org/drawingml/2006/table">
            <a:tbl>
              <a:tblPr firstRow="1" bandRow="1">
                <a:tableStyleId>{0660B408-B3CF-4A94-85FC-2B1E0A45F4A2}</a:tableStyleId>
              </a:tblPr>
              <a:tblGrid>
                <a:gridCol w="3680828">
                  <a:extLst>
                    <a:ext uri="{9D8B030D-6E8A-4147-A177-3AD203B41FA5}">
                      <a16:colId xmlns:a16="http://schemas.microsoft.com/office/drawing/2014/main" xmlns="" val="2209985211"/>
                    </a:ext>
                  </a:extLst>
                </a:gridCol>
                <a:gridCol w="4695155">
                  <a:extLst>
                    <a:ext uri="{9D8B030D-6E8A-4147-A177-3AD203B41FA5}">
                      <a16:colId xmlns:a16="http://schemas.microsoft.com/office/drawing/2014/main" xmlns="" val="2019316271"/>
                    </a:ext>
                  </a:extLst>
                </a:gridCol>
                <a:gridCol w="768016">
                  <a:extLst>
                    <a:ext uri="{9D8B030D-6E8A-4147-A177-3AD203B41FA5}">
                      <a16:colId xmlns:a16="http://schemas.microsoft.com/office/drawing/2014/main" xmlns="" val="2121913905"/>
                    </a:ext>
                  </a:extLst>
                </a:gridCol>
              </a:tblGrid>
              <a:tr h="446101">
                <a:tc>
                  <a:txBody>
                    <a:bodyPr/>
                    <a:lstStyle/>
                    <a:p>
                      <a:r>
                        <a:rPr lang="en-US" sz="1400" dirty="0"/>
                        <a:t>Outcomes</a:t>
                      </a:r>
                      <a:endParaRPr lang="en-ZA" sz="1400" dirty="0"/>
                    </a:p>
                  </a:txBody>
                  <a:tcPr/>
                </a:tc>
                <a:tc>
                  <a:txBody>
                    <a:bodyPr/>
                    <a:lstStyle/>
                    <a:p>
                      <a:r>
                        <a:rPr lang="en-US" sz="1400" dirty="0"/>
                        <a:t>Output indicator (Programme 2: RDI)</a:t>
                      </a:r>
                      <a:endParaRPr lang="en-ZA" sz="1400" dirty="0"/>
                    </a:p>
                  </a:txBody>
                  <a:tcPr/>
                </a:tc>
                <a:tc>
                  <a:txBody>
                    <a:bodyPr/>
                    <a:lstStyle/>
                    <a:p>
                      <a:r>
                        <a:rPr lang="en-US" sz="1400" dirty="0"/>
                        <a:t>Target</a:t>
                      </a:r>
                      <a:endParaRPr lang="en-ZA" sz="1400" dirty="0"/>
                    </a:p>
                  </a:txBody>
                  <a:tcPr/>
                </a:tc>
                <a:extLst>
                  <a:ext uri="{0D108BD9-81ED-4DB2-BD59-A6C34878D82A}">
                    <a16:rowId xmlns:a16="http://schemas.microsoft.com/office/drawing/2014/main" xmlns="" val="1885700001"/>
                  </a:ext>
                </a:extLst>
              </a:tr>
              <a:tr h="623318">
                <a:tc rowSpan="4">
                  <a:txBody>
                    <a:bodyPr/>
                    <a:lstStyle/>
                    <a:p>
                      <a:r>
                        <a:rPr lang="en-US" sz="1400" dirty="0"/>
                        <a:t>1</a:t>
                      </a:r>
                    </a:p>
                    <a:p>
                      <a:r>
                        <a:rPr lang="en-US" sz="1400" dirty="0"/>
                        <a:t>National, regional and global leadership in the production and use of targeted knowledge to support the eradication of poverty, the reduction of inequalities and the promotion of employment</a:t>
                      </a:r>
                    </a:p>
                    <a:p>
                      <a:endParaRPr lang="en-US" sz="1400" dirty="0"/>
                    </a:p>
                  </a:txBody>
                  <a:tcPr/>
                </a:tc>
                <a:tc>
                  <a:txBody>
                    <a:bodyPr/>
                    <a:lstStyle/>
                    <a:p>
                      <a:r>
                        <a:rPr lang="en-US" sz="1400" dirty="0"/>
                        <a:t>1.1 The number of peer-reviewed journal articles published per HSRC researcher</a:t>
                      </a:r>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1.1 (133)</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103124261"/>
                  </a:ext>
                </a:extLst>
              </a:tr>
              <a:tr h="782045">
                <a:tc vMerge="1">
                  <a:txBody>
                    <a:bodyPr/>
                    <a:lstStyle/>
                    <a:p>
                      <a:endParaRPr lang="en-ZA" sz="1400" dirty="0"/>
                    </a:p>
                  </a:txBody>
                  <a:tcPr/>
                </a:tc>
                <a:tc>
                  <a:txBody>
                    <a:bodyPr/>
                    <a:lstStyle/>
                    <a:p>
                      <a:r>
                        <a:rPr lang="en-US" sz="1400" dirty="0"/>
                        <a:t>1.2 The number of peer-reviewed journal articles published with at least one non-HSRC co-author from an African country other than South Africa</a:t>
                      </a:r>
                      <a:endParaRPr lang="en-ZA" sz="1400" dirty="0"/>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18</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24654113"/>
                  </a:ext>
                </a:extLst>
              </a:tr>
              <a:tr h="553949">
                <a:tc vMerge="1">
                  <a:txBody>
                    <a:bodyPr/>
                    <a:lstStyle/>
                    <a:p>
                      <a:endParaRPr lang="en-ZA" sz="1400" dirty="0"/>
                    </a:p>
                  </a:txBody>
                  <a:tcPr/>
                </a:tc>
                <a:tc>
                  <a:txBody>
                    <a:bodyPr/>
                    <a:lstStyle/>
                    <a:p>
                      <a:r>
                        <a:rPr lang="en-US" sz="1400" dirty="0"/>
                        <a:t>1.3 The number of scholarly books published by HSRC researchers</a:t>
                      </a:r>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9</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316098842"/>
                  </a:ext>
                </a:extLst>
              </a:tr>
              <a:tr h="553949">
                <a:tc vMerge="1">
                  <a:txBody>
                    <a:bodyPr/>
                    <a:lstStyle/>
                    <a:p>
                      <a:endParaRPr lang="en-ZA" sz="1400" dirty="0"/>
                    </a:p>
                  </a:txBody>
                  <a:tcPr/>
                </a:tc>
                <a:tc>
                  <a:txBody>
                    <a:bodyPr/>
                    <a:lstStyle/>
                    <a:p>
                      <a:r>
                        <a:rPr lang="en-US" sz="1400" dirty="0"/>
                        <a:t>1.4 The number of scholarly book chapters published by HSRC researchers</a:t>
                      </a:r>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49</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571319593"/>
                  </a:ext>
                </a:extLst>
              </a:tr>
              <a:tr h="623318">
                <a:tc rowSpan="2">
                  <a:txBody>
                    <a:bodyPr/>
                    <a:lstStyle/>
                    <a:p>
                      <a:r>
                        <a:rPr lang="en-US" sz="1400" dirty="0"/>
                        <a:t>2</a:t>
                      </a:r>
                    </a:p>
                    <a:p>
                      <a:r>
                        <a:rPr lang="en-US" sz="1400" dirty="0"/>
                        <a:t>A consolidated relationship of trust and influence with government to help guide and inform policy</a:t>
                      </a:r>
                    </a:p>
                    <a:p>
                      <a:endParaRPr lang="en-ZA" sz="1400" dirty="0"/>
                    </a:p>
                  </a:txBody>
                  <a:tcPr/>
                </a:tc>
                <a:tc>
                  <a:txBody>
                    <a:bodyPr/>
                    <a:lstStyle/>
                    <a:p>
                      <a:r>
                        <a:rPr lang="en-US" sz="1400" dirty="0"/>
                        <a:t>2.1 The number of policy briefs and/or evidence reviews completed and published</a:t>
                      </a:r>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829348430"/>
                  </a:ext>
                </a:extLst>
              </a:tr>
              <a:tr h="623318">
                <a:tc vMerge="1">
                  <a:txBody>
                    <a:bodyPr/>
                    <a:lstStyle/>
                    <a:p>
                      <a:endParaRPr lang="en-ZA" sz="1400" dirty="0"/>
                    </a:p>
                  </a:txBody>
                  <a:tcPr/>
                </a:tc>
                <a:tc>
                  <a:txBody>
                    <a:bodyPr/>
                    <a:lstStyle/>
                    <a:p>
                      <a:r>
                        <a:rPr lang="en-US" sz="1400" dirty="0"/>
                        <a:t>2.2 The number of structured research engagements with government, policy makers and implementers</a:t>
                      </a:r>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8</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019822392"/>
                  </a:ext>
                </a:extLst>
              </a:tr>
              <a:tr h="623318">
                <a:tc rowSpan="4">
                  <a:txBody>
                    <a:bodyPr/>
                    <a:lstStyle/>
                    <a:p>
                      <a:r>
                        <a:rPr lang="en-US" sz="1400" dirty="0"/>
                        <a:t>3</a:t>
                      </a:r>
                    </a:p>
                    <a:p>
                      <a:r>
                        <a:rPr lang="en-US" sz="1400" dirty="0"/>
                        <a:t>Recognition as a trusted and engaged research partner within scientific communities and civil society</a:t>
                      </a:r>
                    </a:p>
                    <a:p>
                      <a:endParaRPr lang="en-ZA" sz="1400" dirty="0"/>
                    </a:p>
                  </a:txBody>
                  <a:tcPr/>
                </a:tc>
                <a:tc>
                  <a:txBody>
                    <a:bodyPr/>
                    <a:lstStyle/>
                    <a:p>
                      <a:r>
                        <a:rPr lang="en-US" sz="1400" dirty="0"/>
                        <a:t>3.1 The number of research-related engagements with communities and civil society forums</a:t>
                      </a:r>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8</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324274715"/>
                  </a:ext>
                </a:extLst>
              </a:tr>
              <a:tr h="782045">
                <a:tc vMerge="1">
                  <a:txBody>
                    <a:bodyPr/>
                    <a:lstStyle/>
                    <a:p>
                      <a:endParaRPr lang="en-ZA" sz="1400" dirty="0"/>
                    </a:p>
                  </a:txBody>
                  <a:tcPr/>
                </a:tc>
                <a:tc>
                  <a:txBody>
                    <a:bodyPr/>
                    <a:lstStyle/>
                    <a:p>
                      <a:r>
                        <a:rPr lang="en-US" sz="1400" dirty="0"/>
                        <a:t>3.2 The number of solution-orientated communities of practice created or supported with active involvement of HSRC researchers</a:t>
                      </a:r>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063136441"/>
                  </a:ext>
                </a:extLst>
              </a:tr>
              <a:tr h="623318">
                <a:tc vMerge="1">
                  <a:txBody>
                    <a:bodyPr/>
                    <a:lstStyle/>
                    <a:p>
                      <a:endParaRPr lang="en-ZA" sz="1400" dirty="0"/>
                    </a:p>
                  </a:txBody>
                  <a:tcPr/>
                </a:tc>
                <a:tc>
                  <a:txBody>
                    <a:bodyPr/>
                    <a:lstStyle/>
                    <a:p>
                      <a:r>
                        <a:rPr lang="en-US" sz="1400" dirty="0"/>
                        <a:t>3.3 The number of community innovations supported or enabled by HSRC research</a:t>
                      </a:r>
                      <a:endParaRPr lang="en-ZA" sz="1400" dirty="0"/>
                    </a:p>
                  </a:txBody>
                  <a:tcPr/>
                </a:tc>
                <a:tc>
                  <a:txBody>
                    <a:bodyPr/>
                    <a:lstStyle/>
                    <a:p>
                      <a:pPr algn="ct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896918144"/>
                  </a:ext>
                </a:extLst>
              </a:tr>
              <a:tr h="623318">
                <a:tc vMerge="1">
                  <a:txBody>
                    <a:bodyPr/>
                    <a:lstStyle/>
                    <a:p>
                      <a:endParaRPr lang="en-ZA" sz="1400" dirty="0"/>
                    </a:p>
                  </a:txBody>
                  <a:tcPr/>
                </a:tc>
                <a:tc>
                  <a:txBody>
                    <a:bodyPr/>
                    <a:lstStyle/>
                    <a:p>
                      <a:r>
                        <a:rPr lang="en-US" sz="1400" dirty="0"/>
                        <a:t>3.5 The number of incoming international exchange visits or fellowships active during the period under review</a:t>
                      </a:r>
                    </a:p>
                  </a:txBody>
                  <a:tcPr/>
                </a:tc>
                <a:tc>
                  <a:txBody>
                    <a:bodyPr/>
                    <a:lstStyle/>
                    <a:p>
                      <a:pPr algn="ctr"/>
                      <a:r>
                        <a:rPr lang="en-ZA" sz="1400" dirty="0"/>
                        <a:t>8</a:t>
                      </a:r>
                    </a:p>
                  </a:txBody>
                  <a:tcPr/>
                </a:tc>
                <a:extLst>
                  <a:ext uri="{0D108BD9-81ED-4DB2-BD59-A6C34878D82A}">
                    <a16:rowId xmlns:a16="http://schemas.microsoft.com/office/drawing/2014/main" xmlns="" val="3130275281"/>
                  </a:ext>
                </a:extLst>
              </a:tr>
            </a:tbl>
          </a:graphicData>
        </a:graphic>
      </p:graphicFrame>
    </p:spTree>
    <p:extLst>
      <p:ext uri="{BB962C8B-B14F-4D97-AF65-F5344CB8AC3E}">
        <p14:creationId xmlns:p14="http://schemas.microsoft.com/office/powerpoint/2010/main" xmlns="" val="3689101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EEEF9EC-2670-9BCC-739E-BC4C5F8DEE8F}"/>
              </a:ext>
            </a:extLst>
          </p:cNvPr>
          <p:cNvSpPr/>
          <p:nvPr/>
        </p:nvSpPr>
        <p:spPr>
          <a:xfrm>
            <a:off x="0" y="313385"/>
            <a:ext cx="9144000" cy="6231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6DA897DA-A2D8-1586-B989-A24BBF082F34}"/>
              </a:ext>
            </a:extLst>
          </p:cNvPr>
          <p:cNvSpPr>
            <a:spLocks noGrp="1"/>
          </p:cNvSpPr>
          <p:nvPr>
            <p:ph type="sldNum" sz="quarter" idx="12"/>
          </p:nvPr>
        </p:nvSpPr>
        <p:spPr/>
        <p:txBody>
          <a:bodyPr/>
          <a:lstStyle/>
          <a:p>
            <a:pPr>
              <a:defRPr/>
            </a:pPr>
            <a:fld id="{08EEC938-0FAC-F94B-9560-9B059A58220E}" type="slidenum">
              <a:rPr lang="es-ES" altLang="en-US" smtClean="0"/>
              <a:pPr>
                <a:defRPr/>
              </a:pPr>
              <a:t>23</a:t>
            </a:fld>
            <a:endParaRPr lang="es-ES" altLang="en-US" dirty="0"/>
          </a:p>
        </p:txBody>
      </p:sp>
      <p:sp>
        <p:nvSpPr>
          <p:cNvPr id="2" name="Rectangle 1">
            <a:extLst>
              <a:ext uri="{FF2B5EF4-FFF2-40B4-BE49-F238E27FC236}">
                <a16:creationId xmlns:a16="http://schemas.microsoft.com/office/drawing/2014/main" xmlns="" id="{5FA5F4E3-CD3E-16C6-673C-A76C42B9F2CC}"/>
              </a:ext>
            </a:extLst>
          </p:cNvPr>
          <p:cNvSpPr/>
          <p:nvPr/>
        </p:nvSpPr>
        <p:spPr>
          <a:xfrm>
            <a:off x="179512" y="764704"/>
            <a:ext cx="8865569" cy="1200329"/>
          </a:xfrm>
          <a:prstGeom prst="rect">
            <a:avLst/>
          </a:prstGeom>
          <a:noFill/>
        </p:spPr>
        <p:txBody>
          <a:bodyPr wrap="none" lIns="91440" tIns="45720" rIns="91440" bIns="45720">
            <a:spAutoFit/>
          </a:bodyPr>
          <a:lstStyle/>
          <a:p>
            <a:pPr marL="342900" indent="-342900">
              <a:buFont typeface="Arial" panose="020B0604020202020204" pitchFamily="34" charset="0"/>
              <a:buChar char="•"/>
            </a:pPr>
            <a:r>
              <a:rPr lang="en-GB" sz="2400" b="0" cap="none" spc="0" dirty="0">
                <a:ln w="0"/>
                <a:solidFill>
                  <a:srgbClr val="134378"/>
                </a:solidFill>
                <a:effectLst>
                  <a:outerShdw blurRad="38100" dist="19050" dir="2700000" algn="tl" rotWithShape="0">
                    <a:schemeClr val="dk1">
                      <a:alpha val="40000"/>
                    </a:schemeClr>
                  </a:outerShdw>
                </a:effectLst>
              </a:rPr>
              <a:t>Capacity Building: Women, Youth and People with disabilities</a:t>
            </a:r>
          </a:p>
          <a:p>
            <a:pPr marL="342900" indent="-342900">
              <a:buFont typeface="Arial" panose="020B0604020202020204" pitchFamily="34" charset="0"/>
              <a:buChar char="•"/>
            </a:pPr>
            <a:r>
              <a:rPr lang="en-GB" sz="2400" dirty="0">
                <a:ln w="0"/>
                <a:solidFill>
                  <a:srgbClr val="134378"/>
                </a:solidFill>
                <a:effectLst>
                  <a:outerShdw blurRad="38100" dist="19050" dir="2700000" algn="tl" rotWithShape="0">
                    <a:schemeClr val="dk1">
                      <a:alpha val="40000"/>
                    </a:schemeClr>
                  </a:outerShdw>
                </a:effectLst>
              </a:rPr>
              <a:t>District Development Model</a:t>
            </a:r>
          </a:p>
          <a:p>
            <a:pPr marL="342900" indent="-342900">
              <a:buFont typeface="Arial" panose="020B0604020202020204" pitchFamily="34" charset="0"/>
              <a:buChar char="•"/>
            </a:pPr>
            <a:r>
              <a:rPr lang="en-GB" sz="2400" b="0" cap="none" spc="0" dirty="0">
                <a:ln w="0"/>
                <a:solidFill>
                  <a:srgbClr val="134378"/>
                </a:solidFill>
                <a:effectLst>
                  <a:outerShdw blurRad="38100" dist="19050" dir="2700000" algn="tl" rotWithShape="0">
                    <a:schemeClr val="dk1">
                      <a:alpha val="40000"/>
                    </a:schemeClr>
                  </a:outerShdw>
                </a:effectLst>
              </a:rPr>
              <a:t>STI </a:t>
            </a:r>
            <a:r>
              <a:rPr lang="en-GB" sz="2400" b="0" cap="none" spc="0" dirty="0" err="1">
                <a:ln w="0"/>
                <a:solidFill>
                  <a:srgbClr val="134378"/>
                </a:solidFill>
                <a:effectLst>
                  <a:outerShdw blurRad="38100" dist="19050" dir="2700000" algn="tl" rotWithShape="0">
                    <a:schemeClr val="dk1">
                      <a:alpha val="40000"/>
                    </a:schemeClr>
                  </a:outerShdw>
                </a:effectLst>
              </a:rPr>
              <a:t>Decadel</a:t>
            </a:r>
            <a:r>
              <a:rPr lang="en-GB" sz="2400" b="0" cap="none" spc="0" dirty="0">
                <a:ln w="0"/>
                <a:solidFill>
                  <a:srgbClr val="134378"/>
                </a:solidFill>
                <a:effectLst>
                  <a:outerShdw blurRad="38100" dist="19050" dir="2700000" algn="tl" rotWithShape="0">
                    <a:schemeClr val="dk1">
                      <a:alpha val="40000"/>
                    </a:schemeClr>
                  </a:outerShdw>
                </a:effectLst>
              </a:rPr>
              <a:t> Plan</a:t>
            </a:r>
          </a:p>
        </p:txBody>
      </p:sp>
      <p:pic>
        <p:nvPicPr>
          <p:cNvPr id="7" name="Picture 6">
            <a:extLst>
              <a:ext uri="{FF2B5EF4-FFF2-40B4-BE49-F238E27FC236}">
                <a16:creationId xmlns:a16="http://schemas.microsoft.com/office/drawing/2014/main" xmlns="" id="{551C6FAA-2C26-1614-CD8C-C8513971EBC7}"/>
              </a:ext>
            </a:extLst>
          </p:cNvPr>
          <p:cNvPicPr>
            <a:picLocks noChangeAspect="1"/>
          </p:cNvPicPr>
          <p:nvPr/>
        </p:nvPicPr>
        <p:blipFill>
          <a:blip r:embed="rId3"/>
          <a:stretch>
            <a:fillRect/>
          </a:stretch>
        </p:blipFill>
        <p:spPr>
          <a:xfrm>
            <a:off x="3048000" y="2188311"/>
            <a:ext cx="6096000" cy="4356100"/>
          </a:xfrm>
          <a:prstGeom prst="rect">
            <a:avLst/>
          </a:prstGeom>
        </p:spPr>
      </p:pic>
    </p:spTree>
    <p:extLst>
      <p:ext uri="{BB962C8B-B14F-4D97-AF65-F5344CB8AC3E}">
        <p14:creationId xmlns:p14="http://schemas.microsoft.com/office/powerpoint/2010/main" xmlns="" val="322482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A444-F2AF-8AD5-9B80-4C351249F958}"/>
              </a:ext>
            </a:extLst>
          </p:cNvPr>
          <p:cNvSpPr>
            <a:spLocks noGrp="1"/>
          </p:cNvSpPr>
          <p:nvPr>
            <p:ph type="title"/>
          </p:nvPr>
        </p:nvSpPr>
        <p:spPr>
          <a:xfrm>
            <a:off x="457200" y="97160"/>
            <a:ext cx="8229600" cy="1143000"/>
          </a:xfrm>
        </p:spPr>
        <p:txBody>
          <a:bodyPr/>
          <a:lstStyle/>
          <a:p>
            <a:pPr>
              <a:defRPr/>
            </a:pPr>
            <a:r>
              <a:rPr lang="en-US" sz="4800" dirty="0">
                <a:cs typeface="Calibri" panose="020F0502020204030204" pitchFamily="34" charset="0"/>
              </a:rPr>
              <a:t>Women, youth and people with disabilities</a:t>
            </a:r>
          </a:p>
        </p:txBody>
      </p:sp>
      <p:sp>
        <p:nvSpPr>
          <p:cNvPr id="7" name="Content Placeholder 6">
            <a:extLst>
              <a:ext uri="{FF2B5EF4-FFF2-40B4-BE49-F238E27FC236}">
                <a16:creationId xmlns:a16="http://schemas.microsoft.com/office/drawing/2014/main" xmlns="" id="{04D53348-D583-B7D3-34AA-97FE312CA2FD}"/>
              </a:ext>
            </a:extLst>
          </p:cNvPr>
          <p:cNvSpPr>
            <a:spLocks noGrp="1"/>
          </p:cNvSpPr>
          <p:nvPr>
            <p:ph idx="1"/>
          </p:nvPr>
        </p:nvSpPr>
        <p:spPr>
          <a:xfrm>
            <a:off x="457200" y="1455738"/>
            <a:ext cx="8229600" cy="4349080"/>
          </a:xfrm>
        </p:spPr>
        <p:txBody>
          <a:bodyPr/>
          <a:lstStyle/>
          <a:p>
            <a:r>
              <a:rPr lang="en-US" dirty="0"/>
              <a:t>The annual African Young Graduates Scholars Conference for emerging African researchers and scholars.</a:t>
            </a:r>
          </a:p>
          <a:p>
            <a:r>
              <a:rPr lang="en-US" dirty="0"/>
              <a:t>Participation of young people in accessing dignified and decent work</a:t>
            </a:r>
          </a:p>
          <a:p>
            <a:pPr lvl="1"/>
            <a:r>
              <a:rPr lang="en-US" dirty="0"/>
              <a:t>Global South Youth Studies Scholars Community of Practice</a:t>
            </a:r>
          </a:p>
          <a:p>
            <a:pPr lvl="1"/>
            <a:r>
              <a:rPr lang="en-ZA" dirty="0"/>
              <a:t>The Imprint of Education</a:t>
            </a:r>
          </a:p>
          <a:p>
            <a:pPr lvl="1"/>
            <a:r>
              <a:rPr lang="en-ZA" dirty="0"/>
              <a:t>Youth Livelihood Policy Dialogues</a:t>
            </a:r>
          </a:p>
        </p:txBody>
      </p:sp>
      <p:sp>
        <p:nvSpPr>
          <p:cNvPr id="3" name="Slide Number Placeholder 2">
            <a:extLst>
              <a:ext uri="{FF2B5EF4-FFF2-40B4-BE49-F238E27FC236}">
                <a16:creationId xmlns:a16="http://schemas.microsoft.com/office/drawing/2014/main" xmlns="" id="{2949E9B1-0621-3470-2301-A505500717A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EEC938-0FAC-F94B-9560-9B059A58220E}" type="slidenum">
              <a:rPr kumimoji="0" lang="es-ES" altLang="en-US" sz="9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s-ES" alt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35593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A444-F2AF-8AD5-9B80-4C351249F958}"/>
              </a:ext>
            </a:extLst>
          </p:cNvPr>
          <p:cNvSpPr>
            <a:spLocks noGrp="1"/>
          </p:cNvSpPr>
          <p:nvPr>
            <p:ph type="title"/>
          </p:nvPr>
        </p:nvSpPr>
        <p:spPr>
          <a:xfrm>
            <a:off x="457200" y="97160"/>
            <a:ext cx="8229600" cy="1143000"/>
          </a:xfrm>
        </p:spPr>
        <p:txBody>
          <a:bodyPr/>
          <a:lstStyle/>
          <a:p>
            <a:pPr>
              <a:defRPr/>
            </a:pPr>
            <a:r>
              <a:rPr lang="en-US" sz="4800" dirty="0">
                <a:cs typeface="Calibri" panose="020F0502020204030204" pitchFamily="34" charset="0"/>
              </a:rPr>
              <a:t>Women, youth and people with disabilities cont.</a:t>
            </a:r>
          </a:p>
        </p:txBody>
      </p:sp>
      <p:sp>
        <p:nvSpPr>
          <p:cNvPr id="7" name="Content Placeholder 6">
            <a:extLst>
              <a:ext uri="{FF2B5EF4-FFF2-40B4-BE49-F238E27FC236}">
                <a16:creationId xmlns:a16="http://schemas.microsoft.com/office/drawing/2014/main" xmlns="" id="{04D53348-D583-B7D3-34AA-97FE312CA2FD}"/>
              </a:ext>
            </a:extLst>
          </p:cNvPr>
          <p:cNvSpPr>
            <a:spLocks noGrp="1"/>
          </p:cNvSpPr>
          <p:nvPr>
            <p:ph idx="1"/>
          </p:nvPr>
        </p:nvSpPr>
        <p:spPr/>
        <p:txBody>
          <a:bodyPr/>
          <a:lstStyle/>
          <a:p>
            <a:pPr marL="0" indent="0">
              <a:buNone/>
            </a:pPr>
            <a:r>
              <a:rPr lang="en-US" sz="2800" dirty="0"/>
              <a:t>Focused interventions to advance an understanding of the experiences of people with disabilities</a:t>
            </a:r>
            <a:r>
              <a:rPr lang="en-US" sz="2400" dirty="0"/>
              <a:t>:</a:t>
            </a:r>
          </a:p>
          <a:p>
            <a:pPr>
              <a:buFont typeface="Arial" panose="020B0604020202020204" pitchFamily="34" charset="0"/>
              <a:buChar char="•"/>
            </a:pPr>
            <a:r>
              <a:rPr lang="en-US" sz="2400" dirty="0"/>
              <a:t>The impact of COVID-19 and subsequent interventions on people with disabilities in South Africa</a:t>
            </a:r>
          </a:p>
          <a:p>
            <a:pPr>
              <a:buFont typeface="Arial" panose="020B0604020202020204" pitchFamily="34" charset="0"/>
              <a:buChar char="•"/>
            </a:pPr>
            <a:r>
              <a:rPr lang="en-US" sz="2400" dirty="0"/>
              <a:t>Socio-Economic Wellbeing and Human Rights-Related Experiences of People with Disabilities in COVID-19 Times in South Africa (Published January 2022)</a:t>
            </a:r>
          </a:p>
          <a:p>
            <a:pPr>
              <a:buFont typeface="Arial" panose="020B0604020202020204" pitchFamily="34" charset="0"/>
              <a:buChar char="•"/>
            </a:pPr>
            <a:r>
              <a:rPr lang="en-US" sz="2400" dirty="0"/>
              <a:t>Disability and Employment Community of Practice</a:t>
            </a:r>
          </a:p>
          <a:p>
            <a:pPr marL="0" indent="0">
              <a:buNone/>
            </a:pPr>
            <a:endParaRPr lang="en-ZA" sz="2400" dirty="0"/>
          </a:p>
        </p:txBody>
      </p:sp>
      <p:sp>
        <p:nvSpPr>
          <p:cNvPr id="3" name="Slide Number Placeholder 2">
            <a:extLst>
              <a:ext uri="{FF2B5EF4-FFF2-40B4-BE49-F238E27FC236}">
                <a16:creationId xmlns:a16="http://schemas.microsoft.com/office/drawing/2014/main" xmlns="" id="{2949E9B1-0621-3470-2301-A505500717A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EEC938-0FAC-F94B-9560-9B059A58220E}" type="slidenum">
              <a:rPr kumimoji="0" lang="es-ES" altLang="en-US" sz="9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s-ES" alt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61767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A444-F2AF-8AD5-9B80-4C351249F958}"/>
              </a:ext>
            </a:extLst>
          </p:cNvPr>
          <p:cNvSpPr>
            <a:spLocks noGrp="1"/>
          </p:cNvSpPr>
          <p:nvPr>
            <p:ph type="title"/>
          </p:nvPr>
        </p:nvSpPr>
        <p:spPr>
          <a:xfrm>
            <a:off x="457200" y="97160"/>
            <a:ext cx="8229600" cy="1143000"/>
          </a:xfrm>
        </p:spPr>
        <p:txBody>
          <a:bodyPr/>
          <a:lstStyle/>
          <a:p>
            <a:pPr>
              <a:defRPr/>
            </a:pPr>
            <a:r>
              <a:rPr lang="en-US" sz="4800" dirty="0">
                <a:cs typeface="Calibri" panose="020F0502020204030204" pitchFamily="34" charset="0"/>
              </a:rPr>
              <a:t>Women, youth and people with disabilities cont.</a:t>
            </a:r>
          </a:p>
        </p:txBody>
      </p:sp>
      <p:sp>
        <p:nvSpPr>
          <p:cNvPr id="3" name="Slide Number Placeholder 2">
            <a:extLst>
              <a:ext uri="{FF2B5EF4-FFF2-40B4-BE49-F238E27FC236}">
                <a16:creationId xmlns:a16="http://schemas.microsoft.com/office/drawing/2014/main" xmlns="" id="{2949E9B1-0621-3470-2301-A505500717A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EEC938-0FAC-F94B-9560-9B059A58220E}" type="slidenum">
              <a:rPr kumimoji="0" lang="es-ES" altLang="en-US" sz="9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s-ES" alt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xmlns="" id="{E1FC758A-35AA-4142-9569-38EF7485E22E}"/>
              </a:ext>
            </a:extLst>
          </p:cNvPr>
          <p:cNvGraphicFramePr>
            <a:graphicFrameLocks noGrp="1"/>
          </p:cNvGraphicFramePr>
          <p:nvPr>
            <p:ph idx="1"/>
            <p:extLst>
              <p:ext uri="{D42A27DB-BD31-4B8C-83A1-F6EECF244321}">
                <p14:modId xmlns:p14="http://schemas.microsoft.com/office/powerpoint/2010/main" xmlns="" val="1586813767"/>
              </p:ext>
            </p:extLst>
          </p:nvPr>
        </p:nvGraphicFramePr>
        <p:xfrm>
          <a:off x="0" y="1340769"/>
          <a:ext cx="9144000" cy="48411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419716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A444-F2AF-8AD5-9B80-4C351249F958}"/>
              </a:ext>
            </a:extLst>
          </p:cNvPr>
          <p:cNvSpPr>
            <a:spLocks noGrp="1"/>
          </p:cNvSpPr>
          <p:nvPr>
            <p:ph type="title"/>
          </p:nvPr>
        </p:nvSpPr>
        <p:spPr>
          <a:xfrm>
            <a:off x="457200" y="97160"/>
            <a:ext cx="8229600" cy="1143000"/>
          </a:xfrm>
        </p:spPr>
        <p:txBody>
          <a:bodyPr/>
          <a:lstStyle/>
          <a:p>
            <a:pPr>
              <a:defRPr/>
            </a:pPr>
            <a:r>
              <a:rPr lang="en-US" sz="4800" dirty="0">
                <a:cs typeface="Calibri" panose="020F0502020204030204" pitchFamily="34" charset="0"/>
              </a:rPr>
              <a:t>Women, youth and people with disabilities cont.</a:t>
            </a:r>
          </a:p>
        </p:txBody>
      </p:sp>
      <p:sp>
        <p:nvSpPr>
          <p:cNvPr id="3" name="Slide Number Placeholder 2">
            <a:extLst>
              <a:ext uri="{FF2B5EF4-FFF2-40B4-BE49-F238E27FC236}">
                <a16:creationId xmlns:a16="http://schemas.microsoft.com/office/drawing/2014/main" xmlns="" id="{2949E9B1-0621-3470-2301-A505500717A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EEC938-0FAC-F94B-9560-9B059A58220E}" type="slidenum">
              <a:rPr kumimoji="0" lang="es-ES" altLang="en-US" sz="9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s-ES" alt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xmlns="" id="{C1DB19D1-54C9-FA74-48B6-4473F03B8BCD}"/>
              </a:ext>
            </a:extLst>
          </p:cNvPr>
          <p:cNvGraphicFramePr>
            <a:graphicFrameLocks noGrp="1"/>
          </p:cNvGraphicFramePr>
          <p:nvPr>
            <p:ph idx="1"/>
            <p:extLst>
              <p:ext uri="{D42A27DB-BD31-4B8C-83A1-F6EECF244321}">
                <p14:modId xmlns:p14="http://schemas.microsoft.com/office/powerpoint/2010/main" xmlns="" val="1914813676"/>
              </p:ext>
            </p:extLst>
          </p:nvPr>
        </p:nvGraphicFramePr>
        <p:xfrm>
          <a:off x="0" y="1412776"/>
          <a:ext cx="9144000" cy="49580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xmlns="" id="{9E4BCF64-3228-B0C3-D19C-E4387E6319B1}"/>
              </a:ext>
            </a:extLst>
          </p:cNvPr>
          <p:cNvSpPr txBox="1"/>
          <p:nvPr/>
        </p:nvSpPr>
        <p:spPr>
          <a:xfrm>
            <a:off x="251520" y="1617961"/>
            <a:ext cx="8568952" cy="369332"/>
          </a:xfrm>
          <a:prstGeom prst="rect">
            <a:avLst/>
          </a:prstGeom>
          <a:noFill/>
        </p:spPr>
        <p:txBody>
          <a:bodyPr wrap="square">
            <a:spAutoFit/>
          </a:bodyPr>
          <a:lstStyle/>
          <a:p>
            <a:pPr algn="ctr"/>
            <a:r>
              <a:rPr lang="en-US" b="1" dirty="0"/>
              <a:t>DSI/HSRC Intern three-year targets and placement as at September 2022</a:t>
            </a:r>
          </a:p>
        </p:txBody>
      </p:sp>
    </p:spTree>
    <p:extLst>
      <p:ext uri="{BB962C8B-B14F-4D97-AF65-F5344CB8AC3E}">
        <p14:creationId xmlns:p14="http://schemas.microsoft.com/office/powerpoint/2010/main" xmlns="" val="2838894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6342BA4-7BA0-30D8-B050-0C15B45BC285}"/>
              </a:ext>
            </a:extLst>
          </p:cNvPr>
          <p:cNvPicPr>
            <a:picLocks noChangeAspect="1"/>
          </p:cNvPicPr>
          <p:nvPr/>
        </p:nvPicPr>
        <p:blipFill>
          <a:blip r:embed="rId3"/>
          <a:stretch>
            <a:fillRect/>
          </a:stretch>
        </p:blipFill>
        <p:spPr>
          <a:xfrm>
            <a:off x="1403648" y="1409361"/>
            <a:ext cx="7389523" cy="5043159"/>
          </a:xfrm>
          <a:prstGeom prst="rect">
            <a:avLst/>
          </a:prstGeom>
        </p:spPr>
      </p:pic>
      <p:sp>
        <p:nvSpPr>
          <p:cNvPr id="2" name="Title 1">
            <a:extLst>
              <a:ext uri="{FF2B5EF4-FFF2-40B4-BE49-F238E27FC236}">
                <a16:creationId xmlns:a16="http://schemas.microsoft.com/office/drawing/2014/main" xmlns="" id="{B24BA444-F2AF-8AD5-9B80-4C351249F958}"/>
              </a:ext>
            </a:extLst>
          </p:cNvPr>
          <p:cNvSpPr>
            <a:spLocks noGrp="1"/>
          </p:cNvSpPr>
          <p:nvPr>
            <p:ph type="title"/>
          </p:nvPr>
        </p:nvSpPr>
        <p:spPr>
          <a:xfrm>
            <a:off x="628651" y="423025"/>
            <a:ext cx="7886699" cy="648072"/>
          </a:xfrm>
        </p:spPr>
        <p:txBody>
          <a:bodyPr vert="horz" lIns="91440" tIns="45720" rIns="91440" bIns="45720" rtlCol="0" anchor="b">
            <a:normAutofit/>
          </a:bodyPr>
          <a:lstStyle/>
          <a:p>
            <a:pPr eaLnBrk="1" hangingPunct="1">
              <a:lnSpc>
                <a:spcPct val="90000"/>
              </a:lnSpc>
              <a:defRPr/>
            </a:pPr>
            <a:r>
              <a:rPr lang="en-US" sz="4000" kern="1200" dirty="0">
                <a:latin typeface="+mj-lt"/>
                <a:ea typeface="+mj-ea"/>
                <a:cs typeface="+mj-cs"/>
              </a:rPr>
              <a:t>District Development Model</a:t>
            </a:r>
          </a:p>
        </p:txBody>
      </p:sp>
      <p:sp>
        <p:nvSpPr>
          <p:cNvPr id="7" name="Content Placeholder 6">
            <a:extLst>
              <a:ext uri="{FF2B5EF4-FFF2-40B4-BE49-F238E27FC236}">
                <a16:creationId xmlns:a16="http://schemas.microsoft.com/office/drawing/2014/main" xmlns="" id="{04D53348-D583-B7D3-34AA-97FE312CA2FD}"/>
              </a:ext>
            </a:extLst>
          </p:cNvPr>
          <p:cNvSpPr>
            <a:spLocks noGrp="1"/>
          </p:cNvSpPr>
          <p:nvPr>
            <p:ph idx="1"/>
          </p:nvPr>
        </p:nvSpPr>
        <p:spPr>
          <a:xfrm>
            <a:off x="-324544" y="1700808"/>
            <a:ext cx="3672408" cy="1296144"/>
          </a:xfrm>
        </p:spPr>
        <p:txBody>
          <a:bodyPr vert="horz" lIns="91440" tIns="45720" rIns="91440" bIns="45720" rtlCol="0">
            <a:noAutofit/>
          </a:bodyPr>
          <a:lstStyle/>
          <a:p>
            <a:pPr marL="0" indent="0" algn="ctr" eaLnBrk="1" hangingPunct="1">
              <a:lnSpc>
                <a:spcPct val="90000"/>
              </a:lnSpc>
              <a:spcBef>
                <a:spcPts val="1000"/>
              </a:spcBef>
              <a:buNone/>
            </a:pPr>
            <a:r>
              <a:rPr lang="en-US" sz="2800" kern="1200" dirty="0">
                <a:solidFill>
                  <a:schemeClr val="tx1"/>
                </a:solidFill>
                <a:latin typeface="+mn-lt"/>
                <a:ea typeface="+mn-ea"/>
                <a:cs typeface="+mn-cs"/>
              </a:rPr>
              <a:t>HSRC support for DSI DDM impact areas</a:t>
            </a:r>
          </a:p>
        </p:txBody>
      </p:sp>
      <p:sp>
        <p:nvSpPr>
          <p:cNvPr id="3" name="Slide Number Placeholder 2">
            <a:extLst>
              <a:ext uri="{FF2B5EF4-FFF2-40B4-BE49-F238E27FC236}">
                <a16:creationId xmlns:a16="http://schemas.microsoft.com/office/drawing/2014/main" xmlns="" id="{2949E9B1-0621-3470-2301-A505500717A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marR="0" lvl="0" indent="0" fontAlgn="base">
              <a:spcBef>
                <a:spcPct val="0"/>
              </a:spcBef>
              <a:spcAft>
                <a:spcPts val="600"/>
              </a:spcAft>
              <a:buClrTx/>
              <a:buSzTx/>
              <a:buFontTx/>
              <a:buNone/>
              <a:tabLst/>
              <a:defRPr/>
            </a:pPr>
            <a:fld id="{08EEC938-0FAC-F94B-9560-9B059A58220E}" type="slidenum">
              <a:rPr kumimoji="0" lang="en-US" altLang="en-US" sz="1200" b="0" i="0" u="none" strike="noStrike" cap="none" spc="0" normalizeH="0" baseline="0" noProof="0" smtClean="0">
                <a:ln>
                  <a:noFill/>
                </a:ln>
                <a:solidFill>
                  <a:schemeClr val="tx1">
                    <a:tint val="75000"/>
                  </a:schemeClr>
                </a:solidFill>
                <a:effectLst/>
                <a:uLnTx/>
                <a:uFillTx/>
                <a:latin typeface="+mn-lt"/>
                <a:cs typeface="+mn-cs"/>
              </a:rPr>
              <a:pPr marR="0" lvl="0" indent="0" fontAlgn="base">
                <a:spcBef>
                  <a:spcPct val="0"/>
                </a:spcBef>
                <a:spcAft>
                  <a:spcPts val="600"/>
                </a:spcAft>
                <a:buClrTx/>
                <a:buSzTx/>
                <a:buFontTx/>
                <a:buNone/>
                <a:tabLst/>
                <a:defRPr/>
              </a:pPr>
              <a:t>28</a:t>
            </a:fld>
            <a:endParaRPr kumimoji="0" lang="en-US" altLang="en-US" sz="1200" b="0" i="0" u="none" strike="noStrike" cap="none" spc="0" normalizeH="0" baseline="0" noProof="0">
              <a:ln>
                <a:noFill/>
              </a:ln>
              <a:solidFill>
                <a:schemeClr val="tx1">
                  <a:tint val="75000"/>
                </a:schemeClr>
              </a:solidFill>
              <a:effectLst/>
              <a:uLnTx/>
              <a:uFillTx/>
              <a:latin typeface="+mn-lt"/>
              <a:cs typeface="+mn-cs"/>
            </a:endParaRPr>
          </a:p>
        </p:txBody>
      </p:sp>
    </p:spTree>
    <p:extLst>
      <p:ext uri="{BB962C8B-B14F-4D97-AF65-F5344CB8AC3E}">
        <p14:creationId xmlns:p14="http://schemas.microsoft.com/office/powerpoint/2010/main" xmlns="" val="2013183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A444-F2AF-8AD5-9B80-4C351249F958}"/>
              </a:ext>
            </a:extLst>
          </p:cNvPr>
          <p:cNvSpPr>
            <a:spLocks noGrp="1"/>
          </p:cNvSpPr>
          <p:nvPr>
            <p:ph type="title"/>
          </p:nvPr>
        </p:nvSpPr>
        <p:spPr>
          <a:xfrm>
            <a:off x="457200" y="97160"/>
            <a:ext cx="8229600" cy="1143000"/>
          </a:xfrm>
        </p:spPr>
        <p:txBody>
          <a:bodyPr/>
          <a:lstStyle/>
          <a:p>
            <a:pPr>
              <a:defRPr/>
            </a:pPr>
            <a:r>
              <a:rPr lang="en-US" sz="4800" dirty="0">
                <a:cs typeface="Calibri" panose="020F0502020204030204" pitchFamily="34" charset="0"/>
              </a:rPr>
              <a:t>District Development Model cont.</a:t>
            </a:r>
          </a:p>
        </p:txBody>
      </p:sp>
      <p:sp>
        <p:nvSpPr>
          <p:cNvPr id="7" name="Content Placeholder 6">
            <a:extLst>
              <a:ext uri="{FF2B5EF4-FFF2-40B4-BE49-F238E27FC236}">
                <a16:creationId xmlns:a16="http://schemas.microsoft.com/office/drawing/2014/main" xmlns="" id="{04D53348-D583-B7D3-34AA-97FE312CA2FD}"/>
              </a:ext>
            </a:extLst>
          </p:cNvPr>
          <p:cNvSpPr>
            <a:spLocks noGrp="1"/>
          </p:cNvSpPr>
          <p:nvPr>
            <p:ph idx="1"/>
          </p:nvPr>
        </p:nvSpPr>
        <p:spPr/>
        <p:txBody>
          <a:bodyPr/>
          <a:lstStyle/>
          <a:p>
            <a:pPr marL="0" indent="0">
              <a:buNone/>
            </a:pPr>
            <a:r>
              <a:rPr lang="en-US" sz="2400" dirty="0"/>
              <a:t>Synthesis Evaluation Study of the District Development Model (DDM) in three piloted municipalities in Limpopo, the Eastern Cape and Kwa-Zulu Natal provinces completed</a:t>
            </a:r>
          </a:p>
          <a:p>
            <a:r>
              <a:rPr lang="en-US" sz="2400" dirty="0"/>
              <a:t>Desktop and empirical study to determine response to service delivery and development in a concerted and coherent manner;</a:t>
            </a:r>
          </a:p>
          <a:p>
            <a:r>
              <a:rPr lang="en-US" sz="2400" dirty="0"/>
              <a:t>Review the Ethiopian Agriculture Led- Industrialization from which South Africa developed the DDM; and</a:t>
            </a:r>
          </a:p>
          <a:p>
            <a:r>
              <a:rPr lang="en-US" sz="2400" dirty="0"/>
              <a:t>Propose policy options or recommendations to inform the implementation of the DDM in response to the developmental local government mandate.</a:t>
            </a:r>
          </a:p>
          <a:p>
            <a:pPr marL="0" indent="0">
              <a:buNone/>
            </a:pPr>
            <a:endParaRPr lang="en-ZA" sz="2400" dirty="0"/>
          </a:p>
        </p:txBody>
      </p:sp>
      <p:sp>
        <p:nvSpPr>
          <p:cNvPr id="3" name="Slide Number Placeholder 2">
            <a:extLst>
              <a:ext uri="{FF2B5EF4-FFF2-40B4-BE49-F238E27FC236}">
                <a16:creationId xmlns:a16="http://schemas.microsoft.com/office/drawing/2014/main" xmlns="" id="{2949E9B1-0621-3470-2301-A505500717A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EEC938-0FAC-F94B-9560-9B059A58220E}" type="slidenum">
              <a:rPr kumimoji="0" lang="es-ES" altLang="en-US" sz="9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s-ES" alt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21972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EEEF9EC-2670-9BCC-739E-BC4C5F8DEE8F}"/>
              </a:ext>
            </a:extLst>
          </p:cNvPr>
          <p:cNvSpPr/>
          <p:nvPr/>
        </p:nvSpPr>
        <p:spPr>
          <a:xfrm>
            <a:off x="0" y="260648"/>
            <a:ext cx="9144000" cy="6231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6DA897DA-A2D8-1586-B989-A24BBF082F34}"/>
              </a:ext>
            </a:extLst>
          </p:cNvPr>
          <p:cNvSpPr>
            <a:spLocks noGrp="1"/>
          </p:cNvSpPr>
          <p:nvPr>
            <p:ph type="sldNum" sz="quarter" idx="12"/>
          </p:nvPr>
        </p:nvSpPr>
        <p:spPr/>
        <p:txBody>
          <a:bodyPr/>
          <a:lstStyle/>
          <a:p>
            <a:pPr>
              <a:defRPr/>
            </a:pPr>
            <a:fld id="{08EEC938-0FAC-F94B-9560-9B059A58220E}" type="slidenum">
              <a:rPr lang="es-ES" altLang="en-US" smtClean="0"/>
              <a:pPr>
                <a:defRPr/>
              </a:pPr>
              <a:t>3</a:t>
            </a:fld>
            <a:endParaRPr lang="es-ES" altLang="en-US" dirty="0"/>
          </a:p>
        </p:txBody>
      </p:sp>
      <p:sp>
        <p:nvSpPr>
          <p:cNvPr id="10" name="Rectangle 9">
            <a:extLst>
              <a:ext uri="{FF2B5EF4-FFF2-40B4-BE49-F238E27FC236}">
                <a16:creationId xmlns:a16="http://schemas.microsoft.com/office/drawing/2014/main" xmlns="" id="{6516862D-BC26-4AE7-4D85-4F8B2827E68F}"/>
              </a:ext>
            </a:extLst>
          </p:cNvPr>
          <p:cNvSpPr/>
          <p:nvPr/>
        </p:nvSpPr>
        <p:spPr>
          <a:xfrm>
            <a:off x="5806481" y="3068960"/>
            <a:ext cx="2880319" cy="923330"/>
          </a:xfrm>
          <a:prstGeom prst="rect">
            <a:avLst/>
          </a:prstGeom>
          <a:noFill/>
        </p:spPr>
        <p:txBody>
          <a:bodyPr wrap="square" lIns="91440" tIns="45720" rIns="91440" bIns="45720">
            <a:spAutoFit/>
          </a:bodyPr>
          <a:lstStyle/>
          <a:p>
            <a:pPr algn="ctr"/>
            <a:r>
              <a:rPr lang="en-GB" sz="5400" b="0" cap="none" spc="0" dirty="0">
                <a:ln w="0"/>
                <a:solidFill>
                  <a:srgbClr val="134378"/>
                </a:solidFill>
                <a:effectLst>
                  <a:outerShdw blurRad="38100" dist="19050" dir="2700000" algn="tl" rotWithShape="0">
                    <a:schemeClr val="dk1">
                      <a:alpha val="40000"/>
                    </a:schemeClr>
                  </a:outerShdw>
                </a:effectLst>
              </a:rPr>
              <a:t>Mandate</a:t>
            </a:r>
          </a:p>
        </p:txBody>
      </p:sp>
      <p:pic>
        <p:nvPicPr>
          <p:cNvPr id="38" name="Picture 37">
            <a:extLst>
              <a:ext uri="{FF2B5EF4-FFF2-40B4-BE49-F238E27FC236}">
                <a16:creationId xmlns:a16="http://schemas.microsoft.com/office/drawing/2014/main" xmlns="" id="{F4595047-733A-2692-F5EB-2080CF43BF0E}"/>
              </a:ext>
            </a:extLst>
          </p:cNvPr>
          <p:cNvPicPr>
            <a:picLocks noChangeAspect="1"/>
          </p:cNvPicPr>
          <p:nvPr/>
        </p:nvPicPr>
        <p:blipFill>
          <a:blip r:embed="rId3"/>
          <a:stretch>
            <a:fillRect/>
          </a:stretch>
        </p:blipFill>
        <p:spPr>
          <a:xfrm>
            <a:off x="0" y="2135777"/>
            <a:ext cx="6096000" cy="4356100"/>
          </a:xfrm>
          <a:prstGeom prst="rect">
            <a:avLst/>
          </a:prstGeom>
        </p:spPr>
      </p:pic>
    </p:spTree>
    <p:extLst>
      <p:ext uri="{BB962C8B-B14F-4D97-AF65-F5344CB8AC3E}">
        <p14:creationId xmlns:p14="http://schemas.microsoft.com/office/powerpoint/2010/main" xmlns="" val="3653288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A444-F2AF-8AD5-9B80-4C351249F958}"/>
              </a:ext>
            </a:extLst>
          </p:cNvPr>
          <p:cNvSpPr>
            <a:spLocks noGrp="1"/>
          </p:cNvSpPr>
          <p:nvPr>
            <p:ph type="title"/>
          </p:nvPr>
        </p:nvSpPr>
        <p:spPr>
          <a:xfrm>
            <a:off x="457200" y="97160"/>
            <a:ext cx="8229600" cy="1143000"/>
          </a:xfrm>
        </p:spPr>
        <p:txBody>
          <a:bodyPr/>
          <a:lstStyle/>
          <a:p>
            <a:pPr>
              <a:defRPr/>
            </a:pPr>
            <a:r>
              <a:rPr lang="en-US" sz="4800" dirty="0">
                <a:cs typeface="Calibri" panose="020F0502020204030204" pitchFamily="34" charset="0"/>
              </a:rPr>
              <a:t>District Development Model cont.</a:t>
            </a:r>
          </a:p>
        </p:txBody>
      </p:sp>
      <p:sp>
        <p:nvSpPr>
          <p:cNvPr id="7" name="Content Placeholder 6">
            <a:extLst>
              <a:ext uri="{FF2B5EF4-FFF2-40B4-BE49-F238E27FC236}">
                <a16:creationId xmlns:a16="http://schemas.microsoft.com/office/drawing/2014/main" xmlns="" id="{04D53348-D583-B7D3-34AA-97FE312CA2FD}"/>
              </a:ext>
            </a:extLst>
          </p:cNvPr>
          <p:cNvSpPr>
            <a:spLocks noGrp="1"/>
          </p:cNvSpPr>
          <p:nvPr>
            <p:ph idx="1"/>
          </p:nvPr>
        </p:nvSpPr>
        <p:spPr/>
        <p:txBody>
          <a:bodyPr/>
          <a:lstStyle/>
          <a:p>
            <a:pPr marL="0" indent="0">
              <a:buNone/>
            </a:pPr>
            <a:r>
              <a:rPr lang="en-US" sz="2400" dirty="0"/>
              <a:t>Plans for the next 6-18 months:</a:t>
            </a:r>
          </a:p>
          <a:p>
            <a:r>
              <a:rPr lang="en-US" sz="2400" dirty="0"/>
              <a:t>Impact assessment of the DDM on just transition implementation in the Waterberg through the green hydrogen economy study.</a:t>
            </a:r>
          </a:p>
          <a:p>
            <a:r>
              <a:rPr lang="en-US" sz="2400" dirty="0"/>
              <a:t>Consultation to </a:t>
            </a:r>
            <a:r>
              <a:rPr lang="en-US" sz="2400" dirty="0" err="1"/>
              <a:t>conceptualise</a:t>
            </a:r>
            <a:r>
              <a:rPr lang="en-US" sz="2400" dirty="0"/>
              <a:t> an M&amp;E mechanism across 52 municipal spaces to assess whether and how the DDM has made a palpable difference to service delivery and improved the lives of citizens.</a:t>
            </a:r>
          </a:p>
          <a:p>
            <a:r>
              <a:rPr lang="en-US" sz="2400" dirty="0"/>
              <a:t>Continuing support to the DSI DDM committee.</a:t>
            </a:r>
            <a:endParaRPr lang="en-ZA" sz="2400" dirty="0"/>
          </a:p>
        </p:txBody>
      </p:sp>
      <p:sp>
        <p:nvSpPr>
          <p:cNvPr id="3" name="Slide Number Placeholder 2">
            <a:extLst>
              <a:ext uri="{FF2B5EF4-FFF2-40B4-BE49-F238E27FC236}">
                <a16:creationId xmlns:a16="http://schemas.microsoft.com/office/drawing/2014/main" xmlns="" id="{2949E9B1-0621-3470-2301-A505500717A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EEC938-0FAC-F94B-9560-9B059A58220E}" type="slidenum">
              <a:rPr kumimoji="0" lang="es-ES" altLang="en-US" sz="9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s-ES" alt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95853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A444-F2AF-8AD5-9B80-4C351249F958}"/>
              </a:ext>
            </a:extLst>
          </p:cNvPr>
          <p:cNvSpPr>
            <a:spLocks noGrp="1"/>
          </p:cNvSpPr>
          <p:nvPr>
            <p:ph type="title"/>
          </p:nvPr>
        </p:nvSpPr>
        <p:spPr>
          <a:xfrm>
            <a:off x="457200" y="274638"/>
            <a:ext cx="8229600" cy="778098"/>
          </a:xfrm>
        </p:spPr>
        <p:txBody>
          <a:bodyPr/>
          <a:lstStyle/>
          <a:p>
            <a:pPr>
              <a:defRPr/>
            </a:pPr>
            <a:r>
              <a:rPr lang="en-US" sz="4800" dirty="0">
                <a:cs typeface="Calibri" panose="020F0502020204030204" pitchFamily="34" charset="0"/>
              </a:rPr>
              <a:t>STI Decadal Plan</a:t>
            </a:r>
          </a:p>
        </p:txBody>
      </p:sp>
      <p:sp>
        <p:nvSpPr>
          <p:cNvPr id="3" name="Slide Number Placeholder 2">
            <a:extLst>
              <a:ext uri="{FF2B5EF4-FFF2-40B4-BE49-F238E27FC236}">
                <a16:creationId xmlns:a16="http://schemas.microsoft.com/office/drawing/2014/main" xmlns="" id="{2949E9B1-0621-3470-2301-A505500717A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EEC938-0FAC-F94B-9560-9B059A58220E}" type="slidenum">
              <a:rPr kumimoji="0" lang="es-ES" altLang="en-US" sz="9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s-ES" alt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aphicFrame>
        <p:nvGraphicFramePr>
          <p:cNvPr id="22" name="Table 21">
            <a:extLst>
              <a:ext uri="{FF2B5EF4-FFF2-40B4-BE49-F238E27FC236}">
                <a16:creationId xmlns:a16="http://schemas.microsoft.com/office/drawing/2014/main" xmlns="" id="{25656DCA-878D-EB14-2869-FAC0BF71264E}"/>
              </a:ext>
            </a:extLst>
          </p:cNvPr>
          <p:cNvGraphicFramePr>
            <a:graphicFrameLocks noGrp="1"/>
          </p:cNvGraphicFramePr>
          <p:nvPr>
            <p:extLst>
              <p:ext uri="{D42A27DB-BD31-4B8C-83A1-F6EECF244321}">
                <p14:modId xmlns:p14="http://schemas.microsoft.com/office/powerpoint/2010/main" xmlns="" val="1032520321"/>
              </p:ext>
            </p:extLst>
          </p:nvPr>
        </p:nvGraphicFramePr>
        <p:xfrm>
          <a:off x="899592" y="1556792"/>
          <a:ext cx="7513228" cy="4104456"/>
        </p:xfrm>
        <a:graphic>
          <a:graphicData uri="http://schemas.openxmlformats.org/drawingml/2006/table">
            <a:tbl>
              <a:tblPr firstRow="1" firstCol="1" bandRow="1">
                <a:tableStyleId>{9D7B26C5-4107-4FEC-AEDC-1716B250A1EF}</a:tableStyleId>
              </a:tblPr>
              <a:tblGrid>
                <a:gridCol w="3692722">
                  <a:extLst>
                    <a:ext uri="{9D8B030D-6E8A-4147-A177-3AD203B41FA5}">
                      <a16:colId xmlns:a16="http://schemas.microsoft.com/office/drawing/2014/main" xmlns="" val="1098340730"/>
                    </a:ext>
                  </a:extLst>
                </a:gridCol>
                <a:gridCol w="3820506">
                  <a:extLst>
                    <a:ext uri="{9D8B030D-6E8A-4147-A177-3AD203B41FA5}">
                      <a16:colId xmlns:a16="http://schemas.microsoft.com/office/drawing/2014/main" xmlns="" val="2326998464"/>
                    </a:ext>
                  </a:extLst>
                </a:gridCol>
              </a:tblGrid>
              <a:tr h="325237">
                <a:tc>
                  <a:txBody>
                    <a:bodyPr/>
                    <a:lstStyle/>
                    <a:p>
                      <a:pPr marL="457200" algn="just">
                        <a:lnSpc>
                          <a:spcPct val="115000"/>
                        </a:lnSpc>
                      </a:pPr>
                      <a:r>
                        <a:rPr lang="en-GB" sz="1400" b="1" dirty="0">
                          <a:solidFill>
                            <a:srgbClr val="404040"/>
                          </a:solidFill>
                          <a:effectLst/>
                        </a:rPr>
                        <a:t>6-12 Months</a:t>
                      </a:r>
                      <a:endParaRPr lang="en-ZA"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600"/>
                        </a:spcAft>
                      </a:pPr>
                      <a:r>
                        <a:rPr lang="en-GB" sz="1400" b="1" dirty="0">
                          <a:solidFill>
                            <a:srgbClr val="404040"/>
                          </a:solidFill>
                          <a:effectLst/>
                        </a:rPr>
                        <a:t>12-18 Months</a:t>
                      </a:r>
                      <a:endParaRPr lang="en-ZA"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93657960"/>
                  </a:ext>
                </a:extLst>
              </a:tr>
              <a:tr h="1715791">
                <a:tc>
                  <a:txBody>
                    <a:bodyPr/>
                    <a:lstStyle/>
                    <a:p>
                      <a:pPr marL="457200" algn="l">
                        <a:lnSpc>
                          <a:spcPct val="115000"/>
                        </a:lnSpc>
                      </a:pPr>
                      <a:r>
                        <a:rPr lang="en-GB" sz="1400" b="1" dirty="0">
                          <a:solidFill>
                            <a:srgbClr val="404040"/>
                          </a:solidFill>
                          <a:effectLst/>
                        </a:rPr>
                        <a:t>2023 Conference on Green Hydrogen and Just Energy Transition</a:t>
                      </a:r>
                      <a:endParaRPr lang="en-ZA"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lnSpc>
                          <a:spcPct val="115000"/>
                        </a:lnSpc>
                        <a:spcAft>
                          <a:spcPts val="600"/>
                        </a:spcAft>
                      </a:pPr>
                      <a:r>
                        <a:rPr lang="en-GB" sz="1400" dirty="0">
                          <a:solidFill>
                            <a:srgbClr val="404040"/>
                          </a:solidFill>
                          <a:effectLst/>
                        </a:rPr>
                        <a:t>Human Dimensions of Climate Change –development and testing of community-based mitigation and adaption initiatives &amp; finalisation of just energy transition pathways/models</a:t>
                      </a:r>
                      <a:endParaRPr lang="en-ZA"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13828928"/>
                  </a:ext>
                </a:extLst>
              </a:tr>
              <a:tr h="2063428">
                <a:tc>
                  <a:txBody>
                    <a:bodyPr/>
                    <a:lstStyle/>
                    <a:p>
                      <a:pPr marL="457200" algn="l">
                        <a:lnSpc>
                          <a:spcPct val="115000"/>
                        </a:lnSpc>
                      </a:pPr>
                      <a:r>
                        <a:rPr lang="en-GB" sz="1400" b="1">
                          <a:solidFill>
                            <a:srgbClr val="404040"/>
                          </a:solidFill>
                          <a:effectLst/>
                        </a:rPr>
                        <a:t>Examining Prospects of Just Transition and the District Development Model in The Waterberg District: The Case of Eskom’s Green Hydrogen Production</a:t>
                      </a:r>
                      <a:endParaRPr lang="en-ZA" sz="14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lnSpc>
                          <a:spcPct val="115000"/>
                        </a:lnSpc>
                      </a:pPr>
                      <a:r>
                        <a:rPr lang="en-GB" sz="1400" dirty="0">
                          <a:solidFill>
                            <a:srgbClr val="404040"/>
                          </a:solidFill>
                          <a:effectLst/>
                        </a:rPr>
                        <a:t>Governance Index and Constitutional Dialogues:</a:t>
                      </a:r>
                      <a:endParaRPr lang="en-ZA" sz="1400" dirty="0">
                        <a:solidFill>
                          <a:srgbClr val="404040"/>
                        </a:solidFill>
                        <a:effectLst/>
                      </a:endParaRPr>
                    </a:p>
                    <a:p>
                      <a:pPr marL="457200" algn="l">
                        <a:lnSpc>
                          <a:spcPct val="115000"/>
                        </a:lnSpc>
                        <a:spcAft>
                          <a:spcPts val="600"/>
                        </a:spcAft>
                      </a:pPr>
                      <a:r>
                        <a:rPr lang="en-GB" sz="1400" dirty="0">
                          <a:solidFill>
                            <a:srgbClr val="404040"/>
                          </a:solidFill>
                          <a:effectLst/>
                        </a:rPr>
                        <a:t>Climate change governance - Impact of the just energy transition on realising basic socio-economic rights SERs to water and clean air.</a:t>
                      </a:r>
                      <a:endParaRPr lang="en-ZA"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60418751"/>
                  </a:ext>
                </a:extLst>
              </a:tr>
            </a:tbl>
          </a:graphicData>
        </a:graphic>
      </p:graphicFrame>
    </p:spTree>
    <p:extLst>
      <p:ext uri="{BB962C8B-B14F-4D97-AF65-F5344CB8AC3E}">
        <p14:creationId xmlns:p14="http://schemas.microsoft.com/office/powerpoint/2010/main" xmlns="" val="2752528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EEEF9EC-2670-9BCC-739E-BC4C5F8DEE8F}"/>
              </a:ext>
            </a:extLst>
          </p:cNvPr>
          <p:cNvSpPr/>
          <p:nvPr/>
        </p:nvSpPr>
        <p:spPr>
          <a:xfrm>
            <a:off x="0" y="313385"/>
            <a:ext cx="9144000" cy="6231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6DA897DA-A2D8-1586-B989-A24BBF082F34}"/>
              </a:ext>
            </a:extLst>
          </p:cNvPr>
          <p:cNvSpPr>
            <a:spLocks noGrp="1"/>
          </p:cNvSpPr>
          <p:nvPr>
            <p:ph type="sldNum" sz="quarter" idx="12"/>
          </p:nvPr>
        </p:nvSpPr>
        <p:spPr/>
        <p:txBody>
          <a:bodyPr/>
          <a:lstStyle/>
          <a:p>
            <a:pPr>
              <a:defRPr/>
            </a:pPr>
            <a:fld id="{08EEC938-0FAC-F94B-9560-9B059A58220E}" type="slidenum">
              <a:rPr lang="es-ES" altLang="en-US" smtClean="0"/>
              <a:pPr>
                <a:defRPr/>
              </a:pPr>
              <a:t>32</a:t>
            </a:fld>
            <a:endParaRPr lang="es-ES" altLang="en-US" dirty="0"/>
          </a:p>
        </p:txBody>
      </p:sp>
      <p:sp>
        <p:nvSpPr>
          <p:cNvPr id="2" name="Rectangle 1">
            <a:extLst>
              <a:ext uri="{FF2B5EF4-FFF2-40B4-BE49-F238E27FC236}">
                <a16:creationId xmlns:a16="http://schemas.microsoft.com/office/drawing/2014/main" xmlns="" id="{5FA5F4E3-CD3E-16C6-673C-A76C42B9F2CC}"/>
              </a:ext>
            </a:extLst>
          </p:cNvPr>
          <p:cNvSpPr/>
          <p:nvPr/>
        </p:nvSpPr>
        <p:spPr>
          <a:xfrm>
            <a:off x="683568" y="620688"/>
            <a:ext cx="7956024" cy="923330"/>
          </a:xfrm>
          <a:prstGeom prst="rect">
            <a:avLst/>
          </a:prstGeom>
          <a:noFill/>
        </p:spPr>
        <p:txBody>
          <a:bodyPr wrap="none" lIns="91440" tIns="45720" rIns="91440" bIns="45720">
            <a:spAutoFit/>
          </a:bodyPr>
          <a:lstStyle/>
          <a:p>
            <a:pPr algn="ctr"/>
            <a:r>
              <a:rPr lang="en-GB" sz="5400" dirty="0">
                <a:ln w="0"/>
                <a:solidFill>
                  <a:srgbClr val="134378"/>
                </a:solidFill>
                <a:effectLst>
                  <a:outerShdw blurRad="38100" dist="19050" dir="2700000" algn="tl" rotWithShape="0">
                    <a:schemeClr val="dk1">
                      <a:alpha val="40000"/>
                    </a:schemeClr>
                  </a:outerShdw>
                </a:effectLst>
              </a:rPr>
              <a:t>Resource Considerations</a:t>
            </a:r>
            <a:endParaRPr lang="en-GB" sz="5400" b="0" cap="none" spc="0" dirty="0">
              <a:ln w="0"/>
              <a:solidFill>
                <a:srgbClr val="134378"/>
              </a:solidFill>
              <a:effectLst>
                <a:outerShdw blurRad="38100" dist="19050" dir="2700000" algn="tl" rotWithShape="0">
                  <a:schemeClr val="dk1">
                    <a:alpha val="40000"/>
                  </a:schemeClr>
                </a:outerShdw>
              </a:effectLst>
            </a:endParaRPr>
          </a:p>
        </p:txBody>
      </p:sp>
      <p:pic>
        <p:nvPicPr>
          <p:cNvPr id="8" name="Picture 7">
            <a:extLst>
              <a:ext uri="{FF2B5EF4-FFF2-40B4-BE49-F238E27FC236}">
                <a16:creationId xmlns:a16="http://schemas.microsoft.com/office/drawing/2014/main" xmlns="" id="{825B8340-A2E3-BADF-43E5-32191FD0B5B5}"/>
              </a:ext>
            </a:extLst>
          </p:cNvPr>
          <p:cNvPicPr>
            <a:picLocks noChangeAspect="1"/>
          </p:cNvPicPr>
          <p:nvPr/>
        </p:nvPicPr>
        <p:blipFill>
          <a:blip r:embed="rId3"/>
          <a:stretch>
            <a:fillRect/>
          </a:stretch>
        </p:blipFill>
        <p:spPr>
          <a:xfrm>
            <a:off x="0" y="2215032"/>
            <a:ext cx="6096000" cy="4356100"/>
          </a:xfrm>
          <a:prstGeom prst="rect">
            <a:avLst/>
          </a:prstGeom>
        </p:spPr>
      </p:pic>
    </p:spTree>
    <p:extLst>
      <p:ext uri="{BB962C8B-B14F-4D97-AF65-F5344CB8AC3E}">
        <p14:creationId xmlns:p14="http://schemas.microsoft.com/office/powerpoint/2010/main" xmlns="" val="2178951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A444-F2AF-8AD5-9B80-4C351249F958}"/>
              </a:ext>
            </a:extLst>
          </p:cNvPr>
          <p:cNvSpPr>
            <a:spLocks noGrp="1"/>
          </p:cNvSpPr>
          <p:nvPr>
            <p:ph type="title"/>
          </p:nvPr>
        </p:nvSpPr>
        <p:spPr>
          <a:xfrm>
            <a:off x="457200" y="97160"/>
            <a:ext cx="8229600" cy="1143000"/>
          </a:xfrm>
        </p:spPr>
        <p:txBody>
          <a:bodyPr/>
          <a:lstStyle/>
          <a:p>
            <a:pPr>
              <a:defRPr/>
            </a:pPr>
            <a:r>
              <a:rPr lang="en-US" sz="4800" dirty="0">
                <a:cs typeface="Calibri" panose="020F0502020204030204" pitchFamily="34" charset="0"/>
              </a:rPr>
              <a:t>ENE Revenue Estimates</a:t>
            </a:r>
          </a:p>
        </p:txBody>
      </p:sp>
      <p:sp>
        <p:nvSpPr>
          <p:cNvPr id="3" name="Slide Number Placeholder 2">
            <a:extLst>
              <a:ext uri="{FF2B5EF4-FFF2-40B4-BE49-F238E27FC236}">
                <a16:creationId xmlns:a16="http://schemas.microsoft.com/office/drawing/2014/main" xmlns="" id="{2949E9B1-0621-3470-2301-A505500717A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EEC938-0FAC-F94B-9560-9B059A58220E}" type="slidenum">
              <a:rPr kumimoji="0" lang="es-ES" altLang="en-US" sz="9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s-ES" alt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xmlns="" id="{D31CF5D8-3B43-2531-3D5E-71EE50EA71CA}"/>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xmlns="" id="{F2E1BF4F-62FD-2527-7225-5FFC463C2B76}"/>
              </a:ext>
            </a:extLst>
          </p:cNvPr>
          <p:cNvGraphicFramePr/>
          <p:nvPr/>
        </p:nvGraphicFramePr>
        <p:xfrm>
          <a:off x="2799" y="1412776"/>
          <a:ext cx="8928992" cy="4408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15410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8">
                                            <p:graphicEl>
                                              <a:chart seriesIdx="0" categoryIdx="0" bldStep="ptInSeries"/>
                                            </p:graphic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8">
                                            <p:graphicEl>
                                              <a:chart seriesIdx="0" categoryIdx="1" bldStep="ptInSeries"/>
                                            </p:graphic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8">
                                            <p:graphicEl>
                                              <a:chart seriesIdx="0" categoryIdx="2" bldStep="ptInSeries"/>
                                            </p:graphic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8">
                                            <p:graphicEl>
                                              <a:chart seriesIdx="0" categoryIdx="3" bldStep="ptInSeries"/>
                                            </p:graphic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8">
                                            <p:graphicEl>
                                              <a:chart seriesIdx="0" categoryIdx="4" bldStep="ptInSeries"/>
                                            </p:graphic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8">
                                            <p:graphicEl>
                                              <a:chart seriesIdx="0" categoryIdx="5" bldStep="ptInSeries"/>
                                            </p:graphicEl>
                                          </p:spTgt>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8">
                                            <p:graphicEl>
                                              <a:chart seriesIdx="0" categoryIdx="6" bldStep="ptInSeries"/>
                                            </p:graphic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1000"/>
                                  </p:stCondLst>
                                  <p:childTnLst>
                                    <p:set>
                                      <p:cBhvr>
                                        <p:cTn id="31" dur="1" fill="hold">
                                          <p:stCondLst>
                                            <p:cond delay="0"/>
                                          </p:stCondLst>
                                        </p:cTn>
                                        <p:tgtEl>
                                          <p:spTgt spid="8">
                                            <p:graphicEl>
                                              <a:chart seriesIdx="1" categoryIdx="0" bldStep="ptInSeries"/>
                                            </p:graphicEl>
                                          </p:spTgt>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1000"/>
                                  </p:stCondLst>
                                  <p:childTnLst>
                                    <p:set>
                                      <p:cBhvr>
                                        <p:cTn id="34" dur="1" fill="hold">
                                          <p:stCondLst>
                                            <p:cond delay="0"/>
                                          </p:stCondLst>
                                        </p:cTn>
                                        <p:tgtEl>
                                          <p:spTgt spid="8">
                                            <p:graphicEl>
                                              <a:chart seriesIdx="1" categoryIdx="1" bldStep="ptInSeries"/>
                                            </p:graphicEl>
                                          </p:spTgt>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0"/>
                                          </p:stCondLst>
                                        </p:cTn>
                                        <p:tgtEl>
                                          <p:spTgt spid="8">
                                            <p:graphicEl>
                                              <a:chart seriesIdx="1" categoryIdx="2" bldStep="ptInSeries"/>
                                            </p:graphicEl>
                                          </p:spTgt>
                                        </p:tgtEl>
                                        <p:attrNameLst>
                                          <p:attrName>style.visibility</p:attrName>
                                        </p:attrNameLst>
                                      </p:cBhvr>
                                      <p:to>
                                        <p:strVal val="visible"/>
                                      </p:to>
                                    </p:set>
                                  </p:childTnLst>
                                </p:cTn>
                              </p:par>
                            </p:childTnLst>
                          </p:cTn>
                        </p:par>
                        <p:par>
                          <p:cTn id="38" fill="hold">
                            <p:stCondLst>
                              <p:cond delay="3000"/>
                            </p:stCondLst>
                            <p:childTnLst>
                              <p:par>
                                <p:cTn id="39" presetID="1" presetClass="entr" presetSubtype="0" fill="hold" grpId="0" nodeType="afterEffect">
                                  <p:stCondLst>
                                    <p:cond delay="1000"/>
                                  </p:stCondLst>
                                  <p:childTnLst>
                                    <p:set>
                                      <p:cBhvr>
                                        <p:cTn id="40" dur="1" fill="hold">
                                          <p:stCondLst>
                                            <p:cond delay="0"/>
                                          </p:stCondLst>
                                        </p:cTn>
                                        <p:tgtEl>
                                          <p:spTgt spid="8">
                                            <p:graphicEl>
                                              <a:chart seriesIdx="1" categoryIdx="3" bldStep="ptInSeries"/>
                                            </p:graphicEl>
                                          </p:spTgt>
                                        </p:tgtEl>
                                        <p:attrNameLst>
                                          <p:attrName>style.visibility</p:attrName>
                                        </p:attrNameLst>
                                      </p:cBhvr>
                                      <p:to>
                                        <p:strVal val="visible"/>
                                      </p:to>
                                    </p:set>
                                  </p:childTnLst>
                                </p:cTn>
                              </p:par>
                            </p:childTnLst>
                          </p:cTn>
                        </p:par>
                        <p:par>
                          <p:cTn id="41" fill="hold">
                            <p:stCondLst>
                              <p:cond delay="4000"/>
                            </p:stCondLst>
                            <p:childTnLst>
                              <p:par>
                                <p:cTn id="42" presetID="1" presetClass="entr" presetSubtype="0" fill="hold" grpId="0" nodeType="afterEffect">
                                  <p:stCondLst>
                                    <p:cond delay="1000"/>
                                  </p:stCondLst>
                                  <p:childTnLst>
                                    <p:set>
                                      <p:cBhvr>
                                        <p:cTn id="43" dur="1" fill="hold">
                                          <p:stCondLst>
                                            <p:cond delay="0"/>
                                          </p:stCondLst>
                                        </p:cTn>
                                        <p:tgtEl>
                                          <p:spTgt spid="8">
                                            <p:graphicEl>
                                              <a:chart seriesIdx="1" categoryIdx="4" bldStep="ptInSeries"/>
                                            </p:graphicEl>
                                          </p:spTgt>
                                        </p:tgtEl>
                                        <p:attrNameLst>
                                          <p:attrName>style.visibility</p:attrName>
                                        </p:attrNameLst>
                                      </p:cBhvr>
                                      <p:to>
                                        <p:strVal val="visible"/>
                                      </p:to>
                                    </p:set>
                                  </p:childTnLst>
                                </p:cTn>
                              </p:par>
                            </p:childTnLst>
                          </p:cTn>
                        </p:par>
                        <p:par>
                          <p:cTn id="44" fill="hold">
                            <p:stCondLst>
                              <p:cond delay="5000"/>
                            </p:stCondLst>
                            <p:childTnLst>
                              <p:par>
                                <p:cTn id="45" presetID="1" presetClass="entr" presetSubtype="0" fill="hold" grpId="0" nodeType="afterEffect">
                                  <p:stCondLst>
                                    <p:cond delay="1000"/>
                                  </p:stCondLst>
                                  <p:childTnLst>
                                    <p:set>
                                      <p:cBhvr>
                                        <p:cTn id="46" dur="1" fill="hold">
                                          <p:stCondLst>
                                            <p:cond delay="0"/>
                                          </p:stCondLst>
                                        </p:cTn>
                                        <p:tgtEl>
                                          <p:spTgt spid="8">
                                            <p:graphicEl>
                                              <a:chart seriesIdx="1" categoryIdx="5" bldStep="ptInSeries"/>
                                            </p:graphicEl>
                                          </p:spTgt>
                                        </p:tgtEl>
                                        <p:attrNameLst>
                                          <p:attrName>style.visibility</p:attrName>
                                        </p:attrNameLst>
                                      </p:cBhvr>
                                      <p:to>
                                        <p:strVal val="visible"/>
                                      </p:to>
                                    </p:set>
                                  </p:childTnLst>
                                </p:cTn>
                              </p:par>
                              <p:par>
                                <p:cTn id="47" presetID="1" presetClass="entr" presetSubtype="0" fill="hold" grpId="0" nodeType="withEffect">
                                  <p:stCondLst>
                                    <p:cond delay="1000"/>
                                  </p:stCondLst>
                                  <p:childTnLst>
                                    <p:set>
                                      <p:cBhvr>
                                        <p:cTn id="48" dur="1" fill="hold">
                                          <p:stCondLst>
                                            <p:cond delay="0"/>
                                          </p:stCondLst>
                                        </p:cTn>
                                        <p:tgtEl>
                                          <p:spTgt spid="8">
                                            <p:graphicEl>
                                              <a:chart seriesIdx="1" categoryIdx="6" bldStep="ptInSeries"/>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graphicEl>
                                              <a:chart seriesIdx="2" categoryIdx="0" bldStep="ptInSeries"/>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graphicEl>
                                              <a:chart seriesIdx="2" categoryIdx="1" bldStep="ptInSeries"/>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graphicEl>
                                              <a:chart seriesIdx="2" categoryIdx="2" bldStep="ptInSeries"/>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
                                            <p:graphicEl>
                                              <a:chart seriesIdx="2" categoryIdx="3" bldStep="ptInSeries"/>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
                                            <p:graphicEl>
                                              <a:chart seriesIdx="2" categoryIdx="4" bldStep="ptInSeries"/>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graphicEl>
                                              <a:chart seriesIdx="2" categoryIdx="5" bldStep="ptInSeries"/>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
                                            <p:graphicEl>
                                              <a:chart seriesIdx="2" categoryIdx="6"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El"/>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A444-F2AF-8AD5-9B80-4C351249F958}"/>
              </a:ext>
            </a:extLst>
          </p:cNvPr>
          <p:cNvSpPr>
            <a:spLocks noGrp="1"/>
          </p:cNvSpPr>
          <p:nvPr>
            <p:ph type="title"/>
          </p:nvPr>
        </p:nvSpPr>
        <p:spPr>
          <a:xfrm>
            <a:off x="457200" y="97160"/>
            <a:ext cx="8229600" cy="1143000"/>
          </a:xfrm>
        </p:spPr>
        <p:txBody>
          <a:bodyPr/>
          <a:lstStyle/>
          <a:p>
            <a:pPr>
              <a:defRPr/>
            </a:pPr>
            <a:r>
              <a:rPr lang="en-US" sz="4800" dirty="0">
                <a:cs typeface="Calibri" panose="020F0502020204030204" pitchFamily="34" charset="0"/>
              </a:rPr>
              <a:t>ENE Expenditure Estimates</a:t>
            </a:r>
          </a:p>
        </p:txBody>
      </p:sp>
      <p:sp>
        <p:nvSpPr>
          <p:cNvPr id="3" name="Slide Number Placeholder 2">
            <a:extLst>
              <a:ext uri="{FF2B5EF4-FFF2-40B4-BE49-F238E27FC236}">
                <a16:creationId xmlns:a16="http://schemas.microsoft.com/office/drawing/2014/main" xmlns="" id="{2949E9B1-0621-3470-2301-A505500717A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EEC938-0FAC-F94B-9560-9B059A58220E}" type="slidenum">
              <a:rPr kumimoji="0" lang="es-ES" altLang="en-US" sz="9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s-ES" alt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xmlns="" id="{D31CF5D8-3B43-2531-3D5E-71EE50EA71CA}"/>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xmlns="" id="{F2E1BF4F-62FD-2527-7225-5FFC463C2B76}"/>
              </a:ext>
            </a:extLst>
          </p:cNvPr>
          <p:cNvGraphicFramePr/>
          <p:nvPr/>
        </p:nvGraphicFramePr>
        <p:xfrm>
          <a:off x="2799" y="1412776"/>
          <a:ext cx="8928992" cy="4408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02172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8">
                                            <p:graphicEl>
                                              <a:chart seriesIdx="0" categoryIdx="0" bldStep="ptInSeries"/>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8">
                                            <p:graphicEl>
                                              <a:chart seriesIdx="0" categoryIdx="1" bldStep="ptInSeries"/>
                                            </p:graphic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8">
                                            <p:graphicEl>
                                              <a:chart seriesIdx="0" categoryIdx="2" bldStep="ptInSeries"/>
                                            </p:graphic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8">
                                            <p:graphicEl>
                                              <a:chart seriesIdx="0" categoryIdx="3" bldStep="ptInSeries"/>
                                            </p:graphicEl>
                                          </p:spTgt>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8">
                                            <p:graphicEl>
                                              <a:chart seriesIdx="0" categoryIdx="4" bldStep="ptInSeries"/>
                                            </p:graphicEl>
                                          </p:spTgt>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8">
                                            <p:graphicEl>
                                              <a:chart seriesIdx="0" categoryIdx="5" bldStep="ptInSeries"/>
                                            </p:graphicEl>
                                          </p:spTgt>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8">
                                            <p:graphicEl>
                                              <a:chart seriesIdx="0" categoryIdx="6" bldStep="ptInSeries"/>
                                            </p:graphic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1000"/>
                                  </p:stCondLst>
                                  <p:childTnLst>
                                    <p:set>
                                      <p:cBhvr>
                                        <p:cTn id="31" dur="1" fill="hold">
                                          <p:stCondLst>
                                            <p:cond delay="0"/>
                                          </p:stCondLst>
                                        </p:cTn>
                                        <p:tgtEl>
                                          <p:spTgt spid="8">
                                            <p:graphicEl>
                                              <a:chart seriesIdx="1" categoryIdx="0" bldStep="ptInSeries"/>
                                            </p:graphicEl>
                                          </p:spTgt>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1000"/>
                                  </p:stCondLst>
                                  <p:childTnLst>
                                    <p:set>
                                      <p:cBhvr>
                                        <p:cTn id="34" dur="1" fill="hold">
                                          <p:stCondLst>
                                            <p:cond delay="0"/>
                                          </p:stCondLst>
                                        </p:cTn>
                                        <p:tgtEl>
                                          <p:spTgt spid="8">
                                            <p:graphicEl>
                                              <a:chart seriesIdx="1" categoryIdx="1" bldStep="ptInSeries"/>
                                            </p:graphicEl>
                                          </p:spTgt>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0"/>
                                          </p:stCondLst>
                                        </p:cTn>
                                        <p:tgtEl>
                                          <p:spTgt spid="8">
                                            <p:graphicEl>
                                              <a:chart seriesIdx="1" categoryIdx="2" bldStep="ptInSeries"/>
                                            </p:graphicEl>
                                          </p:spTgt>
                                        </p:tgtEl>
                                        <p:attrNameLst>
                                          <p:attrName>style.visibility</p:attrName>
                                        </p:attrNameLst>
                                      </p:cBhvr>
                                      <p:to>
                                        <p:strVal val="visible"/>
                                      </p:to>
                                    </p:set>
                                  </p:childTnLst>
                                </p:cTn>
                              </p:par>
                            </p:childTnLst>
                          </p:cTn>
                        </p:par>
                        <p:par>
                          <p:cTn id="38" fill="hold">
                            <p:stCondLst>
                              <p:cond delay="3000"/>
                            </p:stCondLst>
                            <p:childTnLst>
                              <p:par>
                                <p:cTn id="39" presetID="1" presetClass="entr" presetSubtype="0" fill="hold" grpId="0" nodeType="afterEffect">
                                  <p:stCondLst>
                                    <p:cond delay="1000"/>
                                  </p:stCondLst>
                                  <p:childTnLst>
                                    <p:set>
                                      <p:cBhvr>
                                        <p:cTn id="40" dur="1" fill="hold">
                                          <p:stCondLst>
                                            <p:cond delay="0"/>
                                          </p:stCondLst>
                                        </p:cTn>
                                        <p:tgtEl>
                                          <p:spTgt spid="8">
                                            <p:graphicEl>
                                              <a:chart seriesIdx="1" categoryIdx="3" bldStep="ptInSeries"/>
                                            </p:graphicEl>
                                          </p:spTgt>
                                        </p:tgtEl>
                                        <p:attrNameLst>
                                          <p:attrName>style.visibility</p:attrName>
                                        </p:attrNameLst>
                                      </p:cBhvr>
                                      <p:to>
                                        <p:strVal val="visible"/>
                                      </p:to>
                                    </p:set>
                                  </p:childTnLst>
                                </p:cTn>
                              </p:par>
                            </p:childTnLst>
                          </p:cTn>
                        </p:par>
                        <p:par>
                          <p:cTn id="41" fill="hold">
                            <p:stCondLst>
                              <p:cond delay="4000"/>
                            </p:stCondLst>
                            <p:childTnLst>
                              <p:par>
                                <p:cTn id="42" presetID="1" presetClass="entr" presetSubtype="0" fill="hold" grpId="0" nodeType="afterEffect">
                                  <p:stCondLst>
                                    <p:cond delay="1000"/>
                                  </p:stCondLst>
                                  <p:childTnLst>
                                    <p:set>
                                      <p:cBhvr>
                                        <p:cTn id="43" dur="1" fill="hold">
                                          <p:stCondLst>
                                            <p:cond delay="0"/>
                                          </p:stCondLst>
                                        </p:cTn>
                                        <p:tgtEl>
                                          <p:spTgt spid="8">
                                            <p:graphicEl>
                                              <a:chart seriesIdx="1" categoryIdx="4" bldStep="ptInSeries"/>
                                            </p:graphicEl>
                                          </p:spTgt>
                                        </p:tgtEl>
                                        <p:attrNameLst>
                                          <p:attrName>style.visibility</p:attrName>
                                        </p:attrNameLst>
                                      </p:cBhvr>
                                      <p:to>
                                        <p:strVal val="visible"/>
                                      </p:to>
                                    </p:set>
                                  </p:childTnLst>
                                </p:cTn>
                              </p:par>
                            </p:childTnLst>
                          </p:cTn>
                        </p:par>
                        <p:par>
                          <p:cTn id="44" fill="hold">
                            <p:stCondLst>
                              <p:cond delay="5000"/>
                            </p:stCondLst>
                            <p:childTnLst>
                              <p:par>
                                <p:cTn id="45" presetID="1" presetClass="entr" presetSubtype="0" fill="hold" grpId="0" nodeType="afterEffect">
                                  <p:stCondLst>
                                    <p:cond delay="1000"/>
                                  </p:stCondLst>
                                  <p:childTnLst>
                                    <p:set>
                                      <p:cBhvr>
                                        <p:cTn id="46" dur="1" fill="hold">
                                          <p:stCondLst>
                                            <p:cond delay="0"/>
                                          </p:stCondLst>
                                        </p:cTn>
                                        <p:tgtEl>
                                          <p:spTgt spid="8">
                                            <p:graphicEl>
                                              <a:chart seriesIdx="1" categoryIdx="5" bldStep="ptInSeries"/>
                                            </p:graphicEl>
                                          </p:spTgt>
                                        </p:tgtEl>
                                        <p:attrNameLst>
                                          <p:attrName>style.visibility</p:attrName>
                                        </p:attrNameLst>
                                      </p:cBhvr>
                                      <p:to>
                                        <p:strVal val="visible"/>
                                      </p:to>
                                    </p:set>
                                  </p:childTnLst>
                                </p:cTn>
                              </p:par>
                            </p:childTnLst>
                          </p:cTn>
                        </p:par>
                        <p:par>
                          <p:cTn id="47" fill="hold">
                            <p:stCondLst>
                              <p:cond delay="6000"/>
                            </p:stCondLst>
                            <p:childTnLst>
                              <p:par>
                                <p:cTn id="48" presetID="1" presetClass="entr" presetSubtype="0" fill="hold" grpId="0" nodeType="afterEffect">
                                  <p:stCondLst>
                                    <p:cond delay="1000"/>
                                  </p:stCondLst>
                                  <p:childTnLst>
                                    <p:set>
                                      <p:cBhvr>
                                        <p:cTn id="49" dur="1" fill="hold">
                                          <p:stCondLst>
                                            <p:cond delay="0"/>
                                          </p:stCondLst>
                                        </p:cTn>
                                        <p:tgtEl>
                                          <p:spTgt spid="8">
                                            <p:graphicEl>
                                              <a:chart seriesIdx="1" categoryIdx="6"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El"/>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A444-F2AF-8AD5-9B80-4C351249F958}"/>
              </a:ext>
            </a:extLst>
          </p:cNvPr>
          <p:cNvSpPr>
            <a:spLocks noGrp="1"/>
          </p:cNvSpPr>
          <p:nvPr>
            <p:ph type="title"/>
          </p:nvPr>
        </p:nvSpPr>
        <p:spPr>
          <a:xfrm>
            <a:off x="457200" y="97160"/>
            <a:ext cx="8229600" cy="1143000"/>
          </a:xfrm>
        </p:spPr>
        <p:txBody>
          <a:bodyPr/>
          <a:lstStyle/>
          <a:p>
            <a:pPr>
              <a:defRPr/>
            </a:pPr>
            <a:r>
              <a:rPr lang="en-US" sz="4800" dirty="0">
                <a:cs typeface="Calibri" panose="020F0502020204030204" pitchFamily="34" charset="0"/>
              </a:rPr>
              <a:t>ENE Expenditure ratios 2023/24</a:t>
            </a:r>
          </a:p>
        </p:txBody>
      </p:sp>
      <p:sp>
        <p:nvSpPr>
          <p:cNvPr id="3" name="Slide Number Placeholder 2">
            <a:extLst>
              <a:ext uri="{FF2B5EF4-FFF2-40B4-BE49-F238E27FC236}">
                <a16:creationId xmlns:a16="http://schemas.microsoft.com/office/drawing/2014/main" xmlns="" id="{2949E9B1-0621-3470-2301-A505500717A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EEC938-0FAC-F94B-9560-9B059A58220E}" type="slidenum">
              <a:rPr kumimoji="0" lang="es-ES" altLang="en-US" sz="9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s-ES" alt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xmlns="" id="{D31CF5D8-3B43-2531-3D5E-71EE50EA71CA}"/>
              </a:ext>
            </a:extLst>
          </p:cNvPr>
          <p:cNvGraphicFramePr>
            <a:graphicFrameLocks noGrp="1"/>
          </p:cNvGraphicFramePr>
          <p:nvPr>
            <p:ph idx="1"/>
          </p:nvPr>
        </p:nvGraphicFramePr>
        <p:xfrm>
          <a:off x="1835696" y="1656665"/>
          <a:ext cx="8229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8">
            <a:extLst>
              <a:ext uri="{FF2B5EF4-FFF2-40B4-BE49-F238E27FC236}">
                <a16:creationId xmlns:a16="http://schemas.microsoft.com/office/drawing/2014/main" xmlns="" id="{55C5F056-152C-BB0C-E344-BA4EBFBC95A0}"/>
              </a:ext>
            </a:extLst>
          </p:cNvPr>
          <p:cNvGraphicFramePr>
            <a:graphicFrameLocks/>
          </p:cNvGraphicFramePr>
          <p:nvPr/>
        </p:nvGraphicFramePr>
        <p:xfrm>
          <a:off x="0" y="1124744"/>
          <a:ext cx="10476656" cy="54729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31485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A444-F2AF-8AD5-9B80-4C351249F958}"/>
              </a:ext>
            </a:extLst>
          </p:cNvPr>
          <p:cNvSpPr>
            <a:spLocks noGrp="1"/>
          </p:cNvSpPr>
          <p:nvPr>
            <p:ph type="title"/>
          </p:nvPr>
        </p:nvSpPr>
        <p:spPr>
          <a:xfrm>
            <a:off x="457200" y="97160"/>
            <a:ext cx="8229600" cy="1143000"/>
          </a:xfrm>
        </p:spPr>
        <p:txBody>
          <a:bodyPr/>
          <a:lstStyle/>
          <a:p>
            <a:pPr>
              <a:defRPr/>
            </a:pPr>
            <a:r>
              <a:rPr lang="en-US" sz="4800" dirty="0">
                <a:cs typeface="Calibri" panose="020F0502020204030204" pitchFamily="34" charset="0"/>
              </a:rPr>
              <a:t>ENE Expenditure ratios 2023/24</a:t>
            </a:r>
          </a:p>
        </p:txBody>
      </p:sp>
      <p:sp>
        <p:nvSpPr>
          <p:cNvPr id="3" name="Slide Number Placeholder 2">
            <a:extLst>
              <a:ext uri="{FF2B5EF4-FFF2-40B4-BE49-F238E27FC236}">
                <a16:creationId xmlns:a16="http://schemas.microsoft.com/office/drawing/2014/main" xmlns="" id="{2949E9B1-0621-3470-2301-A505500717A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EEC938-0FAC-F94B-9560-9B059A58220E}" type="slidenum">
              <a:rPr kumimoji="0" lang="es-ES" altLang="en-US" sz="9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s-ES" alt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xmlns="" id="{D31CF5D8-3B43-2531-3D5E-71EE50EA71CA}"/>
              </a:ext>
            </a:extLst>
          </p:cNvPr>
          <p:cNvGraphicFramePr>
            <a:graphicFrameLocks noGrp="1"/>
          </p:cNvGraphicFramePr>
          <p:nvPr>
            <p:ph idx="1"/>
          </p:nvPr>
        </p:nvGraphicFramePr>
        <p:xfrm>
          <a:off x="1835696" y="1656665"/>
          <a:ext cx="8229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8">
            <a:extLst>
              <a:ext uri="{FF2B5EF4-FFF2-40B4-BE49-F238E27FC236}">
                <a16:creationId xmlns:a16="http://schemas.microsoft.com/office/drawing/2014/main" xmlns="" id="{BB1F9CD8-191C-B19A-1FF9-988077E049EC}"/>
              </a:ext>
            </a:extLst>
          </p:cNvPr>
          <p:cNvGraphicFramePr>
            <a:graphicFrameLocks/>
          </p:cNvGraphicFramePr>
          <p:nvPr/>
        </p:nvGraphicFramePr>
        <p:xfrm>
          <a:off x="0" y="1412776"/>
          <a:ext cx="9108504"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59007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0"/>
                                  </p:stCondLst>
                                  <p:childTnLst>
                                    <p:set>
                                      <p:cBhvr>
                                        <p:cTn id="18"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EEEF9EC-2670-9BCC-739E-BC4C5F8DEE8F}"/>
              </a:ext>
            </a:extLst>
          </p:cNvPr>
          <p:cNvSpPr/>
          <p:nvPr/>
        </p:nvSpPr>
        <p:spPr>
          <a:xfrm>
            <a:off x="0" y="313385"/>
            <a:ext cx="9144000" cy="6231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6DA897DA-A2D8-1586-B989-A24BBF082F34}"/>
              </a:ext>
            </a:extLst>
          </p:cNvPr>
          <p:cNvSpPr>
            <a:spLocks noGrp="1"/>
          </p:cNvSpPr>
          <p:nvPr>
            <p:ph type="sldNum" sz="quarter" idx="12"/>
          </p:nvPr>
        </p:nvSpPr>
        <p:spPr/>
        <p:txBody>
          <a:bodyPr/>
          <a:lstStyle/>
          <a:p>
            <a:pPr>
              <a:defRPr/>
            </a:pPr>
            <a:fld id="{08EEC938-0FAC-F94B-9560-9B059A58220E}" type="slidenum">
              <a:rPr lang="es-ES" altLang="en-US" smtClean="0"/>
              <a:pPr>
                <a:defRPr/>
              </a:pPr>
              <a:t>37</a:t>
            </a:fld>
            <a:endParaRPr lang="es-ES" altLang="en-US" dirty="0"/>
          </a:p>
        </p:txBody>
      </p:sp>
      <p:sp>
        <p:nvSpPr>
          <p:cNvPr id="2" name="Rectangle 1">
            <a:extLst>
              <a:ext uri="{FF2B5EF4-FFF2-40B4-BE49-F238E27FC236}">
                <a16:creationId xmlns:a16="http://schemas.microsoft.com/office/drawing/2014/main" xmlns="" id="{5FA5F4E3-CD3E-16C6-673C-A76C42B9F2CC}"/>
              </a:ext>
            </a:extLst>
          </p:cNvPr>
          <p:cNvSpPr/>
          <p:nvPr/>
        </p:nvSpPr>
        <p:spPr>
          <a:xfrm>
            <a:off x="971600" y="3140968"/>
            <a:ext cx="1877438" cy="923330"/>
          </a:xfrm>
          <a:prstGeom prst="rect">
            <a:avLst/>
          </a:prstGeom>
          <a:noFill/>
        </p:spPr>
        <p:txBody>
          <a:bodyPr wrap="none" lIns="91440" tIns="45720" rIns="91440" bIns="45720">
            <a:spAutoFit/>
          </a:bodyPr>
          <a:lstStyle/>
          <a:p>
            <a:pPr algn="ctr"/>
            <a:r>
              <a:rPr lang="en-GB" sz="5400" dirty="0">
                <a:ln w="0"/>
                <a:solidFill>
                  <a:srgbClr val="134378"/>
                </a:solidFill>
                <a:effectLst>
                  <a:outerShdw blurRad="38100" dist="19050" dir="2700000" algn="tl" rotWithShape="0">
                    <a:schemeClr val="dk1">
                      <a:alpha val="40000"/>
                    </a:schemeClr>
                  </a:outerShdw>
                </a:effectLst>
              </a:rPr>
              <a:t>Risks</a:t>
            </a:r>
            <a:endParaRPr lang="en-GB" sz="5400" b="0" cap="none" spc="0" dirty="0">
              <a:ln w="0"/>
              <a:solidFill>
                <a:srgbClr val="134378"/>
              </a:solidFill>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xmlns="" id="{CAAEDAA0-1337-7974-8B86-7263CE779F0D}"/>
              </a:ext>
            </a:extLst>
          </p:cNvPr>
          <p:cNvPicPr>
            <a:picLocks noChangeAspect="1"/>
          </p:cNvPicPr>
          <p:nvPr/>
        </p:nvPicPr>
        <p:blipFill>
          <a:blip r:embed="rId3"/>
          <a:stretch>
            <a:fillRect/>
          </a:stretch>
        </p:blipFill>
        <p:spPr>
          <a:xfrm>
            <a:off x="3048000" y="2188514"/>
            <a:ext cx="6096000" cy="4356100"/>
          </a:xfrm>
          <a:prstGeom prst="rect">
            <a:avLst/>
          </a:prstGeom>
        </p:spPr>
      </p:pic>
    </p:spTree>
    <p:extLst>
      <p:ext uri="{BB962C8B-B14F-4D97-AF65-F5344CB8AC3E}">
        <p14:creationId xmlns:p14="http://schemas.microsoft.com/office/powerpoint/2010/main" xmlns="" val="849880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A444-F2AF-8AD5-9B80-4C351249F958}"/>
              </a:ext>
            </a:extLst>
          </p:cNvPr>
          <p:cNvSpPr>
            <a:spLocks noGrp="1"/>
          </p:cNvSpPr>
          <p:nvPr>
            <p:ph type="title"/>
          </p:nvPr>
        </p:nvSpPr>
        <p:spPr>
          <a:xfrm>
            <a:off x="457200" y="97160"/>
            <a:ext cx="8229600" cy="1143000"/>
          </a:xfrm>
        </p:spPr>
        <p:txBody>
          <a:bodyPr/>
          <a:lstStyle/>
          <a:p>
            <a:pPr>
              <a:defRPr/>
            </a:pPr>
            <a:r>
              <a:rPr lang="en-US" sz="4800">
                <a:cs typeface="Calibri" panose="020F0502020204030204" pitchFamily="34" charset="0"/>
              </a:rPr>
              <a:t>Risks</a:t>
            </a:r>
            <a:endParaRPr lang="en-US" sz="4800" dirty="0">
              <a:cs typeface="Calibri" panose="020F0502020204030204" pitchFamily="34" charset="0"/>
            </a:endParaRPr>
          </a:p>
        </p:txBody>
      </p:sp>
      <p:sp>
        <p:nvSpPr>
          <p:cNvPr id="3" name="Slide Number Placeholder 2">
            <a:extLst>
              <a:ext uri="{FF2B5EF4-FFF2-40B4-BE49-F238E27FC236}">
                <a16:creationId xmlns:a16="http://schemas.microsoft.com/office/drawing/2014/main" xmlns="" id="{2949E9B1-0621-3470-2301-A505500717A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EEC938-0FAC-F94B-9560-9B059A58220E}" type="slidenum">
              <a:rPr kumimoji="0" lang="es-ES" altLang="en-US" sz="9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s-ES" alt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aphicFrame>
        <p:nvGraphicFramePr>
          <p:cNvPr id="9" name="Content Placeholder 8">
            <a:extLst>
              <a:ext uri="{FF2B5EF4-FFF2-40B4-BE49-F238E27FC236}">
                <a16:creationId xmlns:a16="http://schemas.microsoft.com/office/drawing/2014/main" xmlns="" id="{18E121CA-0C23-A970-E0CA-511243384EF1}"/>
              </a:ext>
            </a:extLst>
          </p:cNvPr>
          <p:cNvGraphicFramePr>
            <a:graphicFrameLocks noGrp="1"/>
          </p:cNvGraphicFramePr>
          <p:nvPr>
            <p:ph idx="1"/>
          </p:nvPr>
        </p:nvGraphicFramePr>
        <p:xfrm>
          <a:off x="434109" y="1412776"/>
          <a:ext cx="82296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513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1000"/>
                                  </p:stCondLst>
                                  <p:childTnLst>
                                    <p:set>
                                      <p:cBhvr>
                                        <p:cTn id="6" dur="1" fill="hold">
                                          <p:stCondLst>
                                            <p:cond delay="0"/>
                                          </p:stCondLst>
                                        </p:cTn>
                                        <p:tgtEl>
                                          <p:spTgt spid="9">
                                            <p:graphicEl>
                                              <a:dgm id="{B93D055F-E7A9-445C-9535-A18CF1D0FA45}"/>
                                            </p:graphicEl>
                                          </p:spTgt>
                                        </p:tgtEl>
                                        <p:attrNameLst>
                                          <p:attrName>style.visibility</p:attrName>
                                        </p:attrNameLst>
                                      </p:cBhvr>
                                      <p:to>
                                        <p:strVal val="visible"/>
                                      </p:to>
                                    </p:set>
                                    <p:anim calcmode="lin" valueType="num">
                                      <p:cBhvr additive="base">
                                        <p:cTn id="7" dur="500" fill="hold"/>
                                        <p:tgtEl>
                                          <p:spTgt spid="9">
                                            <p:graphicEl>
                                              <a:dgm id="{B93D055F-E7A9-445C-9535-A18CF1D0FA4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dgm id="{B93D055F-E7A9-445C-9535-A18CF1D0FA45}"/>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1000"/>
                                  </p:stCondLst>
                                  <p:childTnLst>
                                    <p:set>
                                      <p:cBhvr>
                                        <p:cTn id="12" dur="1" fill="hold">
                                          <p:stCondLst>
                                            <p:cond delay="0"/>
                                          </p:stCondLst>
                                        </p:cTn>
                                        <p:tgtEl>
                                          <p:spTgt spid="9">
                                            <p:graphicEl>
                                              <a:dgm id="{8BEE789A-E12B-47F7-A09E-12EA194B9C36}"/>
                                            </p:graphicEl>
                                          </p:spTgt>
                                        </p:tgtEl>
                                        <p:attrNameLst>
                                          <p:attrName>style.visibility</p:attrName>
                                        </p:attrNameLst>
                                      </p:cBhvr>
                                      <p:to>
                                        <p:strVal val="visible"/>
                                      </p:to>
                                    </p:set>
                                    <p:anim calcmode="lin" valueType="num">
                                      <p:cBhvr additive="base">
                                        <p:cTn id="13" dur="500" fill="hold"/>
                                        <p:tgtEl>
                                          <p:spTgt spid="9">
                                            <p:graphicEl>
                                              <a:dgm id="{8BEE789A-E12B-47F7-A09E-12EA194B9C36}"/>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graphicEl>
                                              <a:dgm id="{8BEE789A-E12B-47F7-A09E-12EA194B9C36}"/>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1000"/>
                                  </p:stCondLst>
                                  <p:childTnLst>
                                    <p:set>
                                      <p:cBhvr>
                                        <p:cTn id="18" dur="1" fill="hold">
                                          <p:stCondLst>
                                            <p:cond delay="0"/>
                                          </p:stCondLst>
                                        </p:cTn>
                                        <p:tgtEl>
                                          <p:spTgt spid="9">
                                            <p:graphicEl>
                                              <a:dgm id="{1831DAF1-3411-4963-BC01-840CD5DDE64F}"/>
                                            </p:graphicEl>
                                          </p:spTgt>
                                        </p:tgtEl>
                                        <p:attrNameLst>
                                          <p:attrName>style.visibility</p:attrName>
                                        </p:attrNameLst>
                                      </p:cBhvr>
                                      <p:to>
                                        <p:strVal val="visible"/>
                                      </p:to>
                                    </p:set>
                                    <p:anim calcmode="lin" valueType="num">
                                      <p:cBhvr additive="base">
                                        <p:cTn id="19" dur="500" fill="hold"/>
                                        <p:tgtEl>
                                          <p:spTgt spid="9">
                                            <p:graphicEl>
                                              <a:dgm id="{1831DAF1-3411-4963-BC01-840CD5DDE64F}"/>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graphicEl>
                                              <a:dgm id="{1831DAF1-3411-4963-BC01-840CD5DDE64F}"/>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1000"/>
                                  </p:stCondLst>
                                  <p:childTnLst>
                                    <p:set>
                                      <p:cBhvr>
                                        <p:cTn id="24" dur="1" fill="hold">
                                          <p:stCondLst>
                                            <p:cond delay="0"/>
                                          </p:stCondLst>
                                        </p:cTn>
                                        <p:tgtEl>
                                          <p:spTgt spid="9">
                                            <p:graphicEl>
                                              <a:dgm id="{E06443B5-D3D7-464D-900C-CF8ADF92F82D}"/>
                                            </p:graphicEl>
                                          </p:spTgt>
                                        </p:tgtEl>
                                        <p:attrNameLst>
                                          <p:attrName>style.visibility</p:attrName>
                                        </p:attrNameLst>
                                      </p:cBhvr>
                                      <p:to>
                                        <p:strVal val="visible"/>
                                      </p:to>
                                    </p:set>
                                    <p:anim calcmode="lin" valueType="num">
                                      <p:cBhvr additive="base">
                                        <p:cTn id="25" dur="500" fill="hold"/>
                                        <p:tgtEl>
                                          <p:spTgt spid="9">
                                            <p:graphicEl>
                                              <a:dgm id="{E06443B5-D3D7-464D-900C-CF8ADF92F82D}"/>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graphicEl>
                                              <a:dgm id="{E06443B5-D3D7-464D-900C-CF8ADF92F82D}"/>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1000"/>
                                  </p:stCondLst>
                                  <p:childTnLst>
                                    <p:set>
                                      <p:cBhvr>
                                        <p:cTn id="30" dur="1" fill="hold">
                                          <p:stCondLst>
                                            <p:cond delay="0"/>
                                          </p:stCondLst>
                                        </p:cTn>
                                        <p:tgtEl>
                                          <p:spTgt spid="9">
                                            <p:graphicEl>
                                              <a:dgm id="{0F1C7D3E-31E5-4793-BA35-16F4BB73320C}"/>
                                            </p:graphicEl>
                                          </p:spTgt>
                                        </p:tgtEl>
                                        <p:attrNameLst>
                                          <p:attrName>style.visibility</p:attrName>
                                        </p:attrNameLst>
                                      </p:cBhvr>
                                      <p:to>
                                        <p:strVal val="visible"/>
                                      </p:to>
                                    </p:set>
                                    <p:anim calcmode="lin" valueType="num">
                                      <p:cBhvr additive="base">
                                        <p:cTn id="31" dur="500" fill="hold"/>
                                        <p:tgtEl>
                                          <p:spTgt spid="9">
                                            <p:graphicEl>
                                              <a:dgm id="{0F1C7D3E-31E5-4793-BA35-16F4BB73320C}"/>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graphicEl>
                                              <a:dgm id="{0F1C7D3E-31E5-4793-BA35-16F4BB73320C}"/>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1000"/>
                                  </p:stCondLst>
                                  <p:childTnLst>
                                    <p:set>
                                      <p:cBhvr>
                                        <p:cTn id="36" dur="1" fill="hold">
                                          <p:stCondLst>
                                            <p:cond delay="0"/>
                                          </p:stCondLst>
                                        </p:cTn>
                                        <p:tgtEl>
                                          <p:spTgt spid="9">
                                            <p:graphicEl>
                                              <a:dgm id="{0EE4A32A-8821-408B-A75C-E28EECA20A83}"/>
                                            </p:graphicEl>
                                          </p:spTgt>
                                        </p:tgtEl>
                                        <p:attrNameLst>
                                          <p:attrName>style.visibility</p:attrName>
                                        </p:attrNameLst>
                                      </p:cBhvr>
                                      <p:to>
                                        <p:strVal val="visible"/>
                                      </p:to>
                                    </p:set>
                                    <p:anim calcmode="lin" valueType="num">
                                      <p:cBhvr additive="base">
                                        <p:cTn id="37" dur="500" fill="hold"/>
                                        <p:tgtEl>
                                          <p:spTgt spid="9">
                                            <p:graphicEl>
                                              <a:dgm id="{0EE4A32A-8821-408B-A75C-E28EECA20A83}"/>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graphicEl>
                                              <a:dgm id="{0EE4A32A-8821-408B-A75C-E28EECA20A83}"/>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1000"/>
                                  </p:stCondLst>
                                  <p:childTnLst>
                                    <p:set>
                                      <p:cBhvr>
                                        <p:cTn id="42" dur="1" fill="hold">
                                          <p:stCondLst>
                                            <p:cond delay="0"/>
                                          </p:stCondLst>
                                        </p:cTn>
                                        <p:tgtEl>
                                          <p:spTgt spid="9">
                                            <p:graphicEl>
                                              <a:dgm id="{2DA73F6A-BF66-4669-8E18-9BB4A0631C96}"/>
                                            </p:graphicEl>
                                          </p:spTgt>
                                        </p:tgtEl>
                                        <p:attrNameLst>
                                          <p:attrName>style.visibility</p:attrName>
                                        </p:attrNameLst>
                                      </p:cBhvr>
                                      <p:to>
                                        <p:strVal val="visible"/>
                                      </p:to>
                                    </p:set>
                                    <p:anim calcmode="lin" valueType="num">
                                      <p:cBhvr additive="base">
                                        <p:cTn id="43" dur="500" fill="hold"/>
                                        <p:tgtEl>
                                          <p:spTgt spid="9">
                                            <p:graphicEl>
                                              <a:dgm id="{2DA73F6A-BF66-4669-8E18-9BB4A0631C96}"/>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
                                            <p:graphicEl>
                                              <a:dgm id="{2DA73F6A-BF66-4669-8E18-9BB4A0631C96}"/>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1000"/>
                                  </p:stCondLst>
                                  <p:childTnLst>
                                    <p:set>
                                      <p:cBhvr>
                                        <p:cTn id="48" dur="1" fill="hold">
                                          <p:stCondLst>
                                            <p:cond delay="0"/>
                                          </p:stCondLst>
                                        </p:cTn>
                                        <p:tgtEl>
                                          <p:spTgt spid="9">
                                            <p:graphicEl>
                                              <a:dgm id="{B1E3BBF9-479E-4944-A943-9FB54D950CE6}"/>
                                            </p:graphicEl>
                                          </p:spTgt>
                                        </p:tgtEl>
                                        <p:attrNameLst>
                                          <p:attrName>style.visibility</p:attrName>
                                        </p:attrNameLst>
                                      </p:cBhvr>
                                      <p:to>
                                        <p:strVal val="visible"/>
                                      </p:to>
                                    </p:set>
                                    <p:anim calcmode="lin" valueType="num">
                                      <p:cBhvr additive="base">
                                        <p:cTn id="49" dur="500" fill="hold"/>
                                        <p:tgtEl>
                                          <p:spTgt spid="9">
                                            <p:graphicEl>
                                              <a:dgm id="{B1E3BBF9-479E-4944-A943-9FB54D950CE6}"/>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
                                            <p:graphicEl>
                                              <a:dgm id="{B1E3BBF9-479E-4944-A943-9FB54D950CE6}"/>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xmlns="" id="{2F7CE7EA-8034-3186-1551-944E5DE3CEFE}"/>
              </a:ext>
            </a:extLst>
          </p:cNvPr>
          <p:cNvPicPr>
            <a:picLocks noChangeAspect="1"/>
          </p:cNvPicPr>
          <p:nvPr/>
        </p:nvPicPr>
        <p:blipFill>
          <a:blip r:embed="rId3"/>
          <a:stretch>
            <a:fillRect/>
          </a:stretch>
        </p:blipFill>
        <p:spPr>
          <a:xfrm>
            <a:off x="3844618" y="1556792"/>
            <a:ext cx="5292080" cy="4795948"/>
          </a:xfrm>
          <a:prstGeom prst="rect">
            <a:avLst/>
          </a:prstGeom>
        </p:spPr>
      </p:pic>
      <p:pic>
        <p:nvPicPr>
          <p:cNvPr id="56" name="Picture 55">
            <a:extLst>
              <a:ext uri="{FF2B5EF4-FFF2-40B4-BE49-F238E27FC236}">
                <a16:creationId xmlns:a16="http://schemas.microsoft.com/office/drawing/2014/main" xmlns="" id="{12815AC5-D9A2-2DBD-3B42-2EC718098CAF}"/>
              </a:ext>
            </a:extLst>
          </p:cNvPr>
          <p:cNvPicPr>
            <a:picLocks noChangeAspect="1"/>
          </p:cNvPicPr>
          <p:nvPr/>
        </p:nvPicPr>
        <p:blipFill>
          <a:blip r:embed="rId4">
            <a:alphaModFix amt="20000"/>
          </a:blip>
          <a:stretch>
            <a:fillRect/>
          </a:stretch>
        </p:blipFill>
        <p:spPr>
          <a:xfrm rot="13686201">
            <a:off x="1958523" y="-299891"/>
            <a:ext cx="1957674" cy="1957674"/>
          </a:xfrm>
          <a:prstGeom prst="rect">
            <a:avLst/>
          </a:prstGeom>
        </p:spPr>
      </p:pic>
      <p:pic>
        <p:nvPicPr>
          <p:cNvPr id="58" name="Picture 57">
            <a:extLst>
              <a:ext uri="{FF2B5EF4-FFF2-40B4-BE49-F238E27FC236}">
                <a16:creationId xmlns:a16="http://schemas.microsoft.com/office/drawing/2014/main" xmlns="" id="{649323DD-C7CA-C4FE-BFA2-A91BB3F66CE0}"/>
              </a:ext>
            </a:extLst>
          </p:cNvPr>
          <p:cNvPicPr>
            <a:picLocks noChangeAspect="1"/>
          </p:cNvPicPr>
          <p:nvPr/>
        </p:nvPicPr>
        <p:blipFill>
          <a:blip r:embed="rId5">
            <a:alphaModFix amt="20000"/>
          </a:blip>
          <a:stretch>
            <a:fillRect/>
          </a:stretch>
        </p:blipFill>
        <p:spPr>
          <a:xfrm rot="16200000">
            <a:off x="3154814" y="1407367"/>
            <a:ext cx="2076290" cy="2076290"/>
          </a:xfrm>
          <a:prstGeom prst="rect">
            <a:avLst/>
          </a:prstGeom>
        </p:spPr>
      </p:pic>
      <p:pic>
        <p:nvPicPr>
          <p:cNvPr id="60" name="Picture 59">
            <a:extLst>
              <a:ext uri="{FF2B5EF4-FFF2-40B4-BE49-F238E27FC236}">
                <a16:creationId xmlns:a16="http://schemas.microsoft.com/office/drawing/2014/main" xmlns="" id="{5956D565-9CB2-150C-7359-6BF3E42F4423}"/>
              </a:ext>
            </a:extLst>
          </p:cNvPr>
          <p:cNvPicPr>
            <a:picLocks noChangeAspect="1"/>
          </p:cNvPicPr>
          <p:nvPr/>
        </p:nvPicPr>
        <p:blipFill>
          <a:blip r:embed="rId6">
            <a:alphaModFix amt="20000"/>
          </a:blip>
          <a:stretch>
            <a:fillRect/>
          </a:stretch>
        </p:blipFill>
        <p:spPr>
          <a:xfrm rot="16200000">
            <a:off x="1599813" y="3582953"/>
            <a:ext cx="2309154" cy="2309154"/>
          </a:xfrm>
          <a:prstGeom prst="rect">
            <a:avLst/>
          </a:prstGeom>
        </p:spPr>
      </p:pic>
      <p:sp>
        <p:nvSpPr>
          <p:cNvPr id="3" name="Slide Number Placeholder 2">
            <a:extLst>
              <a:ext uri="{FF2B5EF4-FFF2-40B4-BE49-F238E27FC236}">
                <a16:creationId xmlns:a16="http://schemas.microsoft.com/office/drawing/2014/main" xmlns="" id="{4114C618-DBA6-D465-A315-9F6F4608A1EC}"/>
              </a:ext>
            </a:extLst>
          </p:cNvPr>
          <p:cNvSpPr>
            <a:spLocks noGrp="1"/>
          </p:cNvSpPr>
          <p:nvPr>
            <p:ph type="sldNum" sz="quarter" idx="12"/>
          </p:nvPr>
        </p:nvSpPr>
        <p:spPr>
          <a:xfrm>
            <a:off x="6876256" y="6585994"/>
            <a:ext cx="2057400" cy="227382"/>
          </a:xfrm>
        </p:spPr>
        <p:txBody>
          <a:bodyPr>
            <a:normAutofit lnSpcReduction="10000"/>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08EEC938-0FAC-F94B-9560-9B059A58220E}" type="slidenum">
              <a:rPr kumimoji="0" lang="es-ES" altLang="en-US" sz="900" b="0" i="0" u="none" strike="noStrike" kern="1200" cap="none" spc="0" normalizeH="0" baseline="0" noProof="0">
                <a:ln>
                  <a:noFill/>
                </a:ln>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ts val="600"/>
                </a:spcAft>
                <a:buClrTx/>
                <a:buSzTx/>
                <a:buFontTx/>
                <a:buNone/>
                <a:tabLst/>
                <a:defRPr/>
              </a:pPr>
              <a:t>39</a:t>
            </a:fld>
            <a:endParaRPr kumimoji="0" lang="es-ES" altLang="en-US" sz="9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52" name="Picture 51">
            <a:extLst>
              <a:ext uri="{FF2B5EF4-FFF2-40B4-BE49-F238E27FC236}">
                <a16:creationId xmlns:a16="http://schemas.microsoft.com/office/drawing/2014/main" xmlns="" id="{B55ED00C-769E-1063-25A5-D5333598C915}"/>
              </a:ext>
            </a:extLst>
          </p:cNvPr>
          <p:cNvPicPr>
            <a:picLocks noChangeAspect="1"/>
          </p:cNvPicPr>
          <p:nvPr/>
        </p:nvPicPr>
        <p:blipFill>
          <a:blip r:embed="rId7">
            <a:alphaModFix amt="20000"/>
          </a:blip>
          <a:stretch>
            <a:fillRect/>
          </a:stretch>
        </p:blipFill>
        <p:spPr>
          <a:xfrm>
            <a:off x="-5650" y="-5974"/>
            <a:ext cx="1769338" cy="2383691"/>
          </a:xfrm>
          <a:prstGeom prst="rect">
            <a:avLst/>
          </a:prstGeom>
        </p:spPr>
      </p:pic>
      <p:pic>
        <p:nvPicPr>
          <p:cNvPr id="62" name="Picture 61">
            <a:extLst>
              <a:ext uri="{FF2B5EF4-FFF2-40B4-BE49-F238E27FC236}">
                <a16:creationId xmlns:a16="http://schemas.microsoft.com/office/drawing/2014/main" xmlns="" id="{A64C50E7-87B7-64AA-92DB-58D91462289F}"/>
              </a:ext>
            </a:extLst>
          </p:cNvPr>
          <p:cNvPicPr>
            <a:picLocks noChangeAspect="1"/>
          </p:cNvPicPr>
          <p:nvPr/>
        </p:nvPicPr>
        <p:blipFill>
          <a:blip r:embed="rId8">
            <a:alphaModFix amt="20000"/>
          </a:blip>
          <a:stretch>
            <a:fillRect/>
          </a:stretch>
        </p:blipFill>
        <p:spPr>
          <a:xfrm>
            <a:off x="-5650" y="2848899"/>
            <a:ext cx="1621893" cy="2383691"/>
          </a:xfrm>
          <a:prstGeom prst="rect">
            <a:avLst/>
          </a:prstGeom>
        </p:spPr>
      </p:pic>
      <p:pic>
        <p:nvPicPr>
          <p:cNvPr id="64" name="Picture 63">
            <a:extLst>
              <a:ext uri="{FF2B5EF4-FFF2-40B4-BE49-F238E27FC236}">
                <a16:creationId xmlns:a16="http://schemas.microsoft.com/office/drawing/2014/main" xmlns="" id="{C3FD59C6-11FE-FE73-7D9F-9C33FFF8BC43}"/>
              </a:ext>
            </a:extLst>
          </p:cNvPr>
          <p:cNvPicPr>
            <a:picLocks noChangeAspect="1"/>
          </p:cNvPicPr>
          <p:nvPr/>
        </p:nvPicPr>
        <p:blipFill>
          <a:blip r:embed="rId9">
            <a:alphaModFix amt="20000"/>
          </a:blip>
          <a:stretch>
            <a:fillRect/>
          </a:stretch>
        </p:blipFill>
        <p:spPr>
          <a:xfrm>
            <a:off x="778472" y="1480487"/>
            <a:ext cx="2302056" cy="2302056"/>
          </a:xfrm>
          <a:prstGeom prst="rect">
            <a:avLst/>
          </a:prstGeom>
        </p:spPr>
      </p:pic>
      <p:pic>
        <p:nvPicPr>
          <p:cNvPr id="66" name="Picture 65">
            <a:extLst>
              <a:ext uri="{FF2B5EF4-FFF2-40B4-BE49-F238E27FC236}">
                <a16:creationId xmlns:a16="http://schemas.microsoft.com/office/drawing/2014/main" xmlns="" id="{7D94D5F6-4BA5-660B-6EB6-BE3EA41A7A88}"/>
              </a:ext>
            </a:extLst>
          </p:cNvPr>
          <p:cNvPicPr>
            <a:picLocks noChangeAspect="1"/>
          </p:cNvPicPr>
          <p:nvPr/>
        </p:nvPicPr>
        <p:blipFill>
          <a:blip r:embed="rId10">
            <a:alphaModFix amt="20000"/>
          </a:blip>
          <a:stretch>
            <a:fillRect/>
          </a:stretch>
        </p:blipFill>
        <p:spPr>
          <a:xfrm>
            <a:off x="4084960" y="-4324"/>
            <a:ext cx="2413000" cy="1244600"/>
          </a:xfrm>
          <a:prstGeom prst="rect">
            <a:avLst/>
          </a:prstGeom>
        </p:spPr>
      </p:pic>
      <p:pic>
        <p:nvPicPr>
          <p:cNvPr id="69" name="Picture 68">
            <a:extLst>
              <a:ext uri="{FF2B5EF4-FFF2-40B4-BE49-F238E27FC236}">
                <a16:creationId xmlns:a16="http://schemas.microsoft.com/office/drawing/2014/main" xmlns="" id="{7707DDE4-4C0C-E480-B8CE-9522542C2E23}"/>
              </a:ext>
            </a:extLst>
          </p:cNvPr>
          <p:cNvPicPr>
            <a:picLocks noChangeAspect="1"/>
          </p:cNvPicPr>
          <p:nvPr/>
        </p:nvPicPr>
        <p:blipFill>
          <a:blip r:embed="rId4">
            <a:alphaModFix amt="20000"/>
          </a:blip>
          <a:stretch>
            <a:fillRect/>
          </a:stretch>
        </p:blipFill>
        <p:spPr>
          <a:xfrm rot="13686201">
            <a:off x="6695073" y="-332052"/>
            <a:ext cx="2008452" cy="2008452"/>
          </a:xfrm>
          <a:prstGeom prst="rect">
            <a:avLst/>
          </a:prstGeom>
        </p:spPr>
      </p:pic>
    </p:spTree>
    <p:extLst>
      <p:ext uri="{BB962C8B-B14F-4D97-AF65-F5344CB8AC3E}">
        <p14:creationId xmlns:p14="http://schemas.microsoft.com/office/powerpoint/2010/main" xmlns="" val="1133352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A444-F2AF-8AD5-9B80-4C351249F958}"/>
              </a:ext>
            </a:extLst>
          </p:cNvPr>
          <p:cNvSpPr>
            <a:spLocks noGrp="1"/>
          </p:cNvSpPr>
          <p:nvPr>
            <p:ph type="title"/>
          </p:nvPr>
        </p:nvSpPr>
        <p:spPr>
          <a:xfrm>
            <a:off x="457200" y="97160"/>
            <a:ext cx="8229600" cy="1143000"/>
          </a:xfrm>
        </p:spPr>
        <p:txBody>
          <a:bodyPr/>
          <a:lstStyle/>
          <a:p>
            <a:pPr>
              <a:defRPr/>
            </a:pPr>
            <a:r>
              <a:rPr lang="en-US" sz="4800" dirty="0">
                <a:cs typeface="Calibri" panose="020F0502020204030204" pitchFamily="34" charset="0"/>
              </a:rPr>
              <a:t>HSRC Mandate</a:t>
            </a:r>
          </a:p>
        </p:txBody>
      </p:sp>
      <p:sp>
        <p:nvSpPr>
          <p:cNvPr id="3" name="Slide Number Placeholder 2">
            <a:extLst>
              <a:ext uri="{FF2B5EF4-FFF2-40B4-BE49-F238E27FC236}">
                <a16:creationId xmlns:a16="http://schemas.microsoft.com/office/drawing/2014/main" xmlns="" id="{C801DEEA-FEBF-5FD2-FAA6-E72FD57C00D1}"/>
              </a:ext>
            </a:extLst>
          </p:cNvPr>
          <p:cNvSpPr>
            <a:spLocks noGrp="1"/>
          </p:cNvSpPr>
          <p:nvPr>
            <p:ph type="sldNum" sz="quarter" idx="12"/>
          </p:nvPr>
        </p:nvSpPr>
        <p:spPr/>
        <p:txBody>
          <a:bodyPr/>
          <a:lstStyle/>
          <a:p>
            <a:pPr>
              <a:defRPr/>
            </a:pPr>
            <a:fld id="{08EEC938-0FAC-F94B-9560-9B059A58220E}" type="slidenum">
              <a:rPr lang="es-ES" altLang="en-US" smtClean="0"/>
              <a:pPr>
                <a:defRPr/>
              </a:pPr>
              <a:t>4</a:t>
            </a:fld>
            <a:endParaRPr lang="es-ES" altLang="en-US" dirty="0"/>
          </a:p>
        </p:txBody>
      </p:sp>
      <p:graphicFrame>
        <p:nvGraphicFramePr>
          <p:cNvPr id="4" name="Table 3">
            <a:extLst>
              <a:ext uri="{FF2B5EF4-FFF2-40B4-BE49-F238E27FC236}">
                <a16:creationId xmlns:a16="http://schemas.microsoft.com/office/drawing/2014/main" xmlns="" id="{12886D6A-E26D-1ECB-3E58-64B82AFE1E94}"/>
              </a:ext>
            </a:extLst>
          </p:cNvPr>
          <p:cNvGraphicFramePr>
            <a:graphicFrameLocks noGrp="1"/>
          </p:cNvGraphicFramePr>
          <p:nvPr/>
        </p:nvGraphicFramePr>
        <p:xfrm>
          <a:off x="107504" y="1916832"/>
          <a:ext cx="8928993" cy="4598686"/>
        </p:xfrm>
        <a:graphic>
          <a:graphicData uri="http://schemas.openxmlformats.org/drawingml/2006/table">
            <a:tbl>
              <a:tblPr firstRow="1" bandRow="1">
                <a:tableStyleId>{5940675A-B579-460E-94D1-54222C63F5DA}</a:tableStyleId>
              </a:tblPr>
              <a:tblGrid>
                <a:gridCol w="2976331">
                  <a:extLst>
                    <a:ext uri="{9D8B030D-6E8A-4147-A177-3AD203B41FA5}">
                      <a16:colId xmlns:a16="http://schemas.microsoft.com/office/drawing/2014/main" xmlns="" val="2833792473"/>
                    </a:ext>
                  </a:extLst>
                </a:gridCol>
                <a:gridCol w="2976331">
                  <a:extLst>
                    <a:ext uri="{9D8B030D-6E8A-4147-A177-3AD203B41FA5}">
                      <a16:colId xmlns:a16="http://schemas.microsoft.com/office/drawing/2014/main" xmlns="" val="1381395755"/>
                    </a:ext>
                  </a:extLst>
                </a:gridCol>
                <a:gridCol w="2976331">
                  <a:extLst>
                    <a:ext uri="{9D8B030D-6E8A-4147-A177-3AD203B41FA5}">
                      <a16:colId xmlns:a16="http://schemas.microsoft.com/office/drawing/2014/main" xmlns="" val="805051711"/>
                    </a:ext>
                  </a:extLst>
                </a:gridCol>
              </a:tblGrid>
              <a:tr h="1506863">
                <a:tc>
                  <a:txBody>
                    <a:bodyPr/>
                    <a:lstStyle/>
                    <a:p>
                      <a:pPr algn="ctr"/>
                      <a:endParaRPr lang="en-US" sz="1400" b="0" dirty="0">
                        <a:solidFill>
                          <a:srgbClr val="757A88"/>
                        </a:solidFill>
                      </a:endParaRPr>
                    </a:p>
                    <a:p>
                      <a:pPr algn="ctr"/>
                      <a:endParaRPr lang="en-US" sz="1400" b="0" dirty="0">
                        <a:solidFill>
                          <a:srgbClr val="757A88"/>
                        </a:solidFill>
                      </a:endParaRPr>
                    </a:p>
                    <a:p>
                      <a:pPr algn="ctr"/>
                      <a:r>
                        <a:rPr lang="en-US" sz="1400" b="0" dirty="0">
                          <a:solidFill>
                            <a:srgbClr val="757A88"/>
                          </a:solidFill>
                        </a:rPr>
                        <a:t>Initiate, undertake and foster strategic basic and applied research in human sciences</a:t>
                      </a:r>
                      <a:endParaRPr lang="en-ZA" sz="1400" b="0" i="0" dirty="0">
                        <a:solidFill>
                          <a:srgbClr val="757A88"/>
                        </a:solidFill>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b="0" dirty="0">
                        <a:solidFill>
                          <a:srgbClr val="757A88"/>
                        </a:solidFill>
                      </a:endParaRPr>
                    </a:p>
                    <a:p>
                      <a:pPr algn="ctr"/>
                      <a:endParaRPr lang="en-US" sz="1400" b="0" dirty="0">
                        <a:solidFill>
                          <a:srgbClr val="757A88"/>
                        </a:solidFill>
                      </a:endParaRPr>
                    </a:p>
                    <a:p>
                      <a:pPr algn="ctr"/>
                      <a:r>
                        <a:rPr lang="en-US" sz="1400" b="0" dirty="0">
                          <a:solidFill>
                            <a:srgbClr val="757A88"/>
                          </a:solidFill>
                        </a:rPr>
                        <a:t>Address developmental challenges by means of projects linked to public sector-oriented collaborative programmes</a:t>
                      </a:r>
                      <a:endParaRPr lang="en-ZA" sz="1400" b="0" i="0" dirty="0">
                        <a:solidFill>
                          <a:srgbClr val="757A88"/>
                        </a:solidFill>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b="0" dirty="0">
                        <a:solidFill>
                          <a:srgbClr val="757A88"/>
                        </a:solidFill>
                      </a:endParaRPr>
                    </a:p>
                    <a:p>
                      <a:pPr algn="ctr"/>
                      <a:endParaRPr lang="en-US" sz="1400" b="0" dirty="0">
                        <a:solidFill>
                          <a:srgbClr val="757A88"/>
                        </a:solidFill>
                      </a:endParaRPr>
                    </a:p>
                    <a:p>
                      <a:pPr algn="ctr"/>
                      <a:r>
                        <a:rPr lang="en-US" sz="1400" b="0" dirty="0">
                          <a:solidFill>
                            <a:srgbClr val="757A88"/>
                          </a:solidFill>
                        </a:rPr>
                        <a:t>Inform the effective formulation and monitoring of policy, as well as to evaluate the implementation thereof</a:t>
                      </a:r>
                      <a:endParaRPr lang="en-ZA" sz="1400" b="0" dirty="0">
                        <a:solidFill>
                          <a:srgbClr val="757A88"/>
                        </a:solidFill>
                      </a:endParaRPr>
                    </a:p>
                    <a:p>
                      <a:pPr algn="ctr"/>
                      <a:endParaRPr lang="en-ZA" sz="1400" b="0" i="0" dirty="0">
                        <a:solidFill>
                          <a:srgbClr val="757A88"/>
                        </a:solidFill>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9907291"/>
                  </a:ext>
                </a:extLst>
              </a:tr>
              <a:tr h="1506863">
                <a:tc>
                  <a:txBody>
                    <a:bodyPr/>
                    <a:lstStyle/>
                    <a:p>
                      <a:pPr algn="ctr"/>
                      <a:endParaRPr lang="en-US" sz="1400" b="0" dirty="0">
                        <a:solidFill>
                          <a:srgbClr val="757A88"/>
                        </a:solidFill>
                      </a:endParaRPr>
                    </a:p>
                    <a:p>
                      <a:pPr algn="ctr"/>
                      <a:endParaRPr lang="en-US" sz="1400" b="0" dirty="0">
                        <a:solidFill>
                          <a:srgbClr val="757A88"/>
                        </a:solidFill>
                      </a:endParaRPr>
                    </a:p>
                    <a:p>
                      <a:pPr algn="ctr"/>
                      <a:r>
                        <a:rPr lang="en-US" sz="1400" b="0" dirty="0">
                          <a:solidFill>
                            <a:srgbClr val="757A88"/>
                          </a:solidFill>
                        </a:rPr>
                        <a:t>Stimulate public debate through the effective dissemination of fact-based research results</a:t>
                      </a:r>
                      <a:endParaRPr lang="en-ZA" sz="1400" b="0" i="0" dirty="0">
                        <a:solidFill>
                          <a:srgbClr val="757A88"/>
                        </a:solidFill>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b="0" dirty="0">
                        <a:solidFill>
                          <a:srgbClr val="757A88"/>
                        </a:solidFill>
                      </a:endParaRPr>
                    </a:p>
                    <a:p>
                      <a:pPr algn="ctr"/>
                      <a:endParaRPr lang="en-US" sz="1400" b="0" dirty="0">
                        <a:solidFill>
                          <a:srgbClr val="757A88"/>
                        </a:solidFill>
                      </a:endParaRPr>
                    </a:p>
                    <a:p>
                      <a:pPr algn="ctr"/>
                      <a:r>
                        <a:rPr lang="en-US" sz="1400" b="0" dirty="0">
                          <a:solidFill>
                            <a:srgbClr val="757A88"/>
                          </a:solidFill>
                        </a:rPr>
                        <a:t>Help build research capacity and infrastructure for the human sciences</a:t>
                      </a:r>
                      <a:endParaRPr lang="en-ZA" sz="1400" b="0" i="0" dirty="0">
                        <a:solidFill>
                          <a:srgbClr val="757A88"/>
                        </a:solidFill>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ZA" sz="1400" b="0" dirty="0">
                        <a:solidFill>
                          <a:srgbClr val="757A88"/>
                        </a:solidFill>
                      </a:endParaRPr>
                    </a:p>
                    <a:p>
                      <a:pPr algn="ctr"/>
                      <a:endParaRPr lang="en-ZA" sz="1400" b="0" dirty="0">
                        <a:solidFill>
                          <a:srgbClr val="757A88"/>
                        </a:solidFill>
                      </a:endParaRPr>
                    </a:p>
                    <a:p>
                      <a:pPr algn="ctr"/>
                      <a:r>
                        <a:rPr lang="en-ZA" sz="1400" b="0" dirty="0">
                          <a:solidFill>
                            <a:srgbClr val="757A88"/>
                          </a:solidFill>
                        </a:rPr>
                        <a:t>Foster research collaboration, networks and institutional linkages</a:t>
                      </a:r>
                      <a:endParaRPr lang="en-ZA" sz="1400" b="0" i="0" dirty="0">
                        <a:solidFill>
                          <a:srgbClr val="757A88"/>
                        </a:solidFill>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279849131"/>
                  </a:ext>
                </a:extLst>
              </a:tr>
              <a:tr h="1506863">
                <a:tc>
                  <a:txBody>
                    <a:bodyPr/>
                    <a:lstStyle/>
                    <a:p>
                      <a:pPr algn="ctr"/>
                      <a:endParaRPr lang="en-US" sz="1400" b="0" dirty="0">
                        <a:solidFill>
                          <a:srgbClr val="757A88"/>
                        </a:solidFill>
                      </a:endParaRPr>
                    </a:p>
                    <a:p>
                      <a:pPr algn="ctr"/>
                      <a:endParaRPr lang="en-US" sz="1400" b="0" dirty="0">
                        <a:solidFill>
                          <a:srgbClr val="757A88"/>
                        </a:solidFill>
                      </a:endParaRPr>
                    </a:p>
                    <a:p>
                      <a:pPr algn="ctr"/>
                      <a:r>
                        <a:rPr lang="en-US" sz="1400" b="0" dirty="0">
                          <a:solidFill>
                            <a:srgbClr val="757A88"/>
                          </a:solidFill>
                        </a:rPr>
                        <a:t>Respond to the needs of vulnerable and marginalised groups in society</a:t>
                      </a:r>
                      <a:endParaRPr lang="en-ZA" sz="1400" b="0" i="0" dirty="0">
                        <a:solidFill>
                          <a:srgbClr val="757A88"/>
                        </a:solidFill>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b="0" dirty="0">
                        <a:solidFill>
                          <a:srgbClr val="757A88"/>
                        </a:solidFill>
                      </a:endParaRPr>
                    </a:p>
                    <a:p>
                      <a:pPr algn="ctr"/>
                      <a:endParaRPr lang="en-US" sz="1400" b="0" dirty="0">
                        <a:solidFill>
                          <a:srgbClr val="757A88"/>
                        </a:solidFill>
                      </a:endParaRPr>
                    </a:p>
                    <a:p>
                      <a:pPr algn="ctr"/>
                      <a:r>
                        <a:rPr lang="en-US" sz="1400" b="0" dirty="0">
                          <a:solidFill>
                            <a:srgbClr val="757A88"/>
                          </a:solidFill>
                        </a:rPr>
                        <a:t>Develop and make available data sets underpinning research, policy development and public discussion of developmental issues</a:t>
                      </a:r>
                      <a:endParaRPr lang="en-ZA" sz="1400" b="0" i="0" dirty="0">
                        <a:solidFill>
                          <a:srgbClr val="757A88"/>
                        </a:solidFill>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b="0" dirty="0">
                        <a:solidFill>
                          <a:srgbClr val="757A88"/>
                        </a:solidFill>
                      </a:endParaRPr>
                    </a:p>
                    <a:p>
                      <a:pPr algn="ctr"/>
                      <a:endParaRPr lang="en-US" sz="1400" b="0" dirty="0">
                        <a:solidFill>
                          <a:srgbClr val="757A88"/>
                        </a:solidFill>
                      </a:endParaRPr>
                    </a:p>
                    <a:p>
                      <a:pPr algn="ctr"/>
                      <a:r>
                        <a:rPr lang="en-US" sz="1400" b="0" dirty="0">
                          <a:solidFill>
                            <a:srgbClr val="757A88"/>
                          </a:solidFill>
                        </a:rPr>
                        <a:t>Develop new and improved methodologies for use in the development of such data sets</a:t>
                      </a:r>
                    </a:p>
                    <a:p>
                      <a:pPr algn="ctr"/>
                      <a:endParaRPr lang="en-ZA" sz="1400" b="0" i="0" dirty="0">
                        <a:solidFill>
                          <a:srgbClr val="757A88"/>
                        </a:solidFill>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756317711"/>
                  </a:ext>
                </a:extLst>
              </a:tr>
            </a:tbl>
          </a:graphicData>
        </a:graphic>
      </p:graphicFrame>
      <p:pic>
        <p:nvPicPr>
          <p:cNvPr id="5" name="Graphic 4" descr="Lightbulb and pencil outline">
            <a:extLst>
              <a:ext uri="{FF2B5EF4-FFF2-40B4-BE49-F238E27FC236}">
                <a16:creationId xmlns:a16="http://schemas.microsoft.com/office/drawing/2014/main" xmlns="" id="{546403C0-F68A-67B4-3163-2738B1EFC4BD}"/>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1203582" y="1660160"/>
            <a:ext cx="492195" cy="492195"/>
          </a:xfrm>
          <a:prstGeom prst="rect">
            <a:avLst/>
          </a:prstGeom>
        </p:spPr>
      </p:pic>
      <p:pic>
        <p:nvPicPr>
          <p:cNvPr id="6" name="Graphic 5" descr="Business Growth outline">
            <a:extLst>
              <a:ext uri="{FF2B5EF4-FFF2-40B4-BE49-F238E27FC236}">
                <a16:creationId xmlns:a16="http://schemas.microsoft.com/office/drawing/2014/main" xmlns="" id="{EBA8E777-1606-3B89-27B8-FB3F8BA9704A}"/>
              </a:ext>
            </a:extLst>
          </p:cNvPr>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4326633" y="1660068"/>
            <a:ext cx="490732" cy="490732"/>
          </a:xfrm>
          <a:prstGeom prst="rect">
            <a:avLst/>
          </a:prstGeom>
        </p:spPr>
      </p:pic>
      <p:pic>
        <p:nvPicPr>
          <p:cNvPr id="8" name="Graphic 7" descr="Clipboard Mixed outline">
            <a:extLst>
              <a:ext uri="{FF2B5EF4-FFF2-40B4-BE49-F238E27FC236}">
                <a16:creationId xmlns:a16="http://schemas.microsoft.com/office/drawing/2014/main" xmlns="" id="{D2417E6B-38C2-2C37-09BA-4684C9D71A58}"/>
              </a:ext>
            </a:extLst>
          </p:cNvPr>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7494119" y="1660068"/>
            <a:ext cx="490732" cy="490732"/>
          </a:xfrm>
          <a:prstGeom prst="rect">
            <a:avLst/>
          </a:prstGeom>
        </p:spPr>
      </p:pic>
      <p:pic>
        <p:nvPicPr>
          <p:cNvPr id="9" name="Graphic 8" descr="Customer review outline">
            <a:extLst>
              <a:ext uri="{FF2B5EF4-FFF2-40B4-BE49-F238E27FC236}">
                <a16:creationId xmlns:a16="http://schemas.microsoft.com/office/drawing/2014/main" xmlns="" id="{A4C67BA2-52EE-521F-5E57-03C959CE3759}"/>
              </a:ext>
            </a:extLst>
          </p:cNvPr>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1203536" y="3267392"/>
            <a:ext cx="490732" cy="490732"/>
          </a:xfrm>
          <a:prstGeom prst="rect">
            <a:avLst/>
          </a:prstGeom>
        </p:spPr>
      </p:pic>
      <p:pic>
        <p:nvPicPr>
          <p:cNvPr id="10" name="Graphic 9" descr="Group brainstorm outline">
            <a:extLst>
              <a:ext uri="{FF2B5EF4-FFF2-40B4-BE49-F238E27FC236}">
                <a16:creationId xmlns:a16="http://schemas.microsoft.com/office/drawing/2014/main" xmlns="" id="{E286A0FF-7F12-3A53-5124-B0277EFCDFBD}"/>
              </a:ext>
            </a:extLst>
          </p:cNvPr>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p:blipFill>
        <p:spPr>
          <a:xfrm>
            <a:off x="4326633" y="3267392"/>
            <a:ext cx="490732" cy="490732"/>
          </a:xfrm>
          <a:prstGeom prst="rect">
            <a:avLst/>
          </a:prstGeom>
        </p:spPr>
      </p:pic>
      <p:pic>
        <p:nvPicPr>
          <p:cNvPr id="11" name="Graphic 10" descr="Connections outline">
            <a:extLst>
              <a:ext uri="{FF2B5EF4-FFF2-40B4-BE49-F238E27FC236}">
                <a16:creationId xmlns:a16="http://schemas.microsoft.com/office/drawing/2014/main" xmlns="" id="{A78E0DA7-18F1-6F89-A952-20D8C8E7F060}"/>
              </a:ext>
            </a:extLst>
          </p:cNvPr>
          <p:cNvPicPr>
            <a:picLocks noChangeAspect="1"/>
          </p:cNvPicPr>
          <p:nvPr/>
        </p:nvPicPr>
        <p:blipFill>
          <a:blip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p:blipFill>
        <p:spPr>
          <a:xfrm>
            <a:off x="7494119" y="3300049"/>
            <a:ext cx="490732" cy="490732"/>
          </a:xfrm>
          <a:prstGeom prst="rect">
            <a:avLst/>
          </a:prstGeom>
        </p:spPr>
      </p:pic>
      <p:pic>
        <p:nvPicPr>
          <p:cNvPr id="12" name="Graphic 11" descr="Care outline">
            <a:extLst>
              <a:ext uri="{FF2B5EF4-FFF2-40B4-BE49-F238E27FC236}">
                <a16:creationId xmlns:a16="http://schemas.microsoft.com/office/drawing/2014/main" xmlns="" id="{B1C0A4B7-6733-70D2-F1B3-F256B5E092E3}"/>
              </a:ext>
            </a:extLst>
          </p:cNvPr>
          <p:cNvPicPr>
            <a:picLocks noChangeAspect="1"/>
          </p:cNvPicPr>
          <p:nvPr/>
        </p:nvPicPr>
        <p:blipFill>
          <a:blip r:embed="rId15">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tretch>
            <a:fillRect/>
          </a:stretch>
        </p:blipFill>
        <p:spPr>
          <a:xfrm>
            <a:off x="1203536" y="4868039"/>
            <a:ext cx="490732" cy="490732"/>
          </a:xfrm>
          <a:prstGeom prst="rect">
            <a:avLst/>
          </a:prstGeom>
        </p:spPr>
      </p:pic>
      <p:pic>
        <p:nvPicPr>
          <p:cNvPr id="13" name="Graphic 12" descr="Disk outline">
            <a:extLst>
              <a:ext uri="{FF2B5EF4-FFF2-40B4-BE49-F238E27FC236}">
                <a16:creationId xmlns:a16="http://schemas.microsoft.com/office/drawing/2014/main" xmlns="" id="{BDF45979-91B9-1D38-2529-115193AE3A70}"/>
              </a:ext>
            </a:extLst>
          </p:cNvPr>
          <p:cNvPicPr>
            <a:picLocks noChangeAspect="1"/>
          </p:cNvPicPr>
          <p:nvPr/>
        </p:nvPicPr>
        <p:blipFill>
          <a:blip r:embed="rId17">
            <a:extLst>
              <a:ext uri="{28A0092B-C50C-407E-A947-70E740481C1C}">
                <a14:useLocalDpi xmlns:a14="http://schemas.microsoft.com/office/drawing/2010/main" xmlns="" val="0"/>
              </a:ext>
              <a:ext uri="{96DAC541-7B7A-43D3-8B79-37D633B846F1}">
                <asvg:svgBlip xmlns:asvg="http://schemas.microsoft.com/office/drawing/2016/SVG/main" xmlns="" r:embed="rId18"/>
              </a:ext>
            </a:extLst>
          </a:blip>
          <a:stretch>
            <a:fillRect/>
          </a:stretch>
        </p:blipFill>
        <p:spPr>
          <a:xfrm>
            <a:off x="4326633" y="4868039"/>
            <a:ext cx="490732" cy="490732"/>
          </a:xfrm>
          <a:prstGeom prst="rect">
            <a:avLst/>
          </a:prstGeom>
        </p:spPr>
      </p:pic>
      <p:pic>
        <p:nvPicPr>
          <p:cNvPr id="14" name="Graphic 13" descr="Lightbulb and gear outline">
            <a:extLst>
              <a:ext uri="{FF2B5EF4-FFF2-40B4-BE49-F238E27FC236}">
                <a16:creationId xmlns:a16="http://schemas.microsoft.com/office/drawing/2014/main" xmlns="" id="{DCC55065-0AAA-8D56-6855-6D141063E821}"/>
              </a:ext>
            </a:extLst>
          </p:cNvPr>
          <p:cNvPicPr>
            <a:picLocks noChangeAspect="1"/>
          </p:cNvPicPr>
          <p:nvPr/>
        </p:nvPicPr>
        <p:blipFill>
          <a:blip r:embed="rId19">
            <a:extLst>
              <a:ext uri="{28A0092B-C50C-407E-A947-70E740481C1C}">
                <a14:useLocalDpi xmlns:a14="http://schemas.microsoft.com/office/drawing/2010/main" xmlns="" val="0"/>
              </a:ext>
              <a:ext uri="{96DAC541-7B7A-43D3-8B79-37D633B846F1}">
                <asvg:svgBlip xmlns:asvg="http://schemas.microsoft.com/office/drawing/2016/SVG/main" xmlns="" r:embed="rId20"/>
              </a:ext>
            </a:extLst>
          </a:blip>
          <a:stretch>
            <a:fillRect/>
          </a:stretch>
        </p:blipFill>
        <p:spPr>
          <a:xfrm>
            <a:off x="7494119" y="4868039"/>
            <a:ext cx="490732" cy="490732"/>
          </a:xfrm>
          <a:prstGeom prst="rect">
            <a:avLst/>
          </a:prstGeom>
        </p:spPr>
      </p:pic>
    </p:spTree>
    <p:extLst>
      <p:ext uri="{BB962C8B-B14F-4D97-AF65-F5344CB8AC3E}">
        <p14:creationId xmlns:p14="http://schemas.microsoft.com/office/powerpoint/2010/main" xmlns="" val="1579026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949E9B1-0621-3470-2301-A505500717A6}"/>
              </a:ext>
            </a:extLst>
          </p:cNvPr>
          <p:cNvSpPr>
            <a:spLocks noGrp="1"/>
          </p:cNvSpPr>
          <p:nvPr>
            <p:ph type="sldNum" sz="quarter" idx="12"/>
          </p:nvPr>
        </p:nvSpPr>
        <p:spPr/>
        <p:txBody>
          <a:bodyPr/>
          <a:lstStyle/>
          <a:p>
            <a:pPr>
              <a:defRPr/>
            </a:pPr>
            <a:fld id="{08EEC938-0FAC-F94B-9560-9B059A58220E}" type="slidenum">
              <a:rPr lang="es-ES" altLang="en-US" smtClean="0"/>
              <a:pPr>
                <a:defRPr/>
              </a:pPr>
              <a:t>5</a:t>
            </a:fld>
            <a:endParaRPr lang="es-ES" altLang="en-US" dirty="0"/>
          </a:p>
        </p:txBody>
      </p:sp>
      <p:grpSp>
        <p:nvGrpSpPr>
          <p:cNvPr id="83" name="Group 82">
            <a:extLst>
              <a:ext uri="{FF2B5EF4-FFF2-40B4-BE49-F238E27FC236}">
                <a16:creationId xmlns:a16="http://schemas.microsoft.com/office/drawing/2014/main" xmlns="" id="{8EEC8D4E-6B85-2268-6EB6-33D60F386175}"/>
              </a:ext>
            </a:extLst>
          </p:cNvPr>
          <p:cNvGrpSpPr/>
          <p:nvPr/>
        </p:nvGrpSpPr>
        <p:grpSpPr>
          <a:xfrm>
            <a:off x="156001" y="0"/>
            <a:ext cx="8880496" cy="6858000"/>
            <a:chOff x="156000" y="33971"/>
            <a:chExt cx="11151535" cy="6789555"/>
          </a:xfrm>
        </p:grpSpPr>
        <p:sp>
          <p:nvSpPr>
            <p:cNvPr id="84" name="Rectangle: Rounded Corners 83">
              <a:extLst>
                <a:ext uri="{FF2B5EF4-FFF2-40B4-BE49-F238E27FC236}">
                  <a16:creationId xmlns:a16="http://schemas.microsoft.com/office/drawing/2014/main" xmlns="" id="{8617337C-9061-12A3-8941-469F8DD7FC8C}"/>
                </a:ext>
              </a:extLst>
            </p:cNvPr>
            <p:cNvSpPr/>
            <p:nvPr/>
          </p:nvSpPr>
          <p:spPr>
            <a:xfrm>
              <a:off x="8560252" y="4010428"/>
              <a:ext cx="2735036" cy="661307"/>
            </a:xfrm>
            <a:prstGeom prst="roundRect">
              <a:avLst/>
            </a:prstGeom>
            <a:solidFill>
              <a:srgbClr val="005C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Priority 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Consolidating the Social Wage through Reliable and Quality Basic Services</a:t>
              </a:r>
            </a:p>
          </p:txBody>
        </p:sp>
        <p:sp>
          <p:nvSpPr>
            <p:cNvPr id="85" name="Rectangle: Rounded Corners 84">
              <a:extLst>
                <a:ext uri="{FF2B5EF4-FFF2-40B4-BE49-F238E27FC236}">
                  <a16:creationId xmlns:a16="http://schemas.microsoft.com/office/drawing/2014/main" xmlns="" id="{34393FE5-5ED3-B22B-55C6-101722DA56C1}"/>
                </a:ext>
              </a:extLst>
            </p:cNvPr>
            <p:cNvSpPr/>
            <p:nvPr/>
          </p:nvSpPr>
          <p:spPr>
            <a:xfrm>
              <a:off x="8560252" y="4708862"/>
              <a:ext cx="2735036" cy="661307"/>
            </a:xfrm>
            <a:prstGeom prst="roundRect">
              <a:avLst/>
            </a:prstGeom>
            <a:solidFill>
              <a:srgbClr val="005C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Priority 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Spatial Development, Human Settlements and Local Government</a:t>
              </a:r>
            </a:p>
          </p:txBody>
        </p:sp>
        <p:sp>
          <p:nvSpPr>
            <p:cNvPr id="86" name="Rectangle: Rounded Corners 85">
              <a:extLst>
                <a:ext uri="{FF2B5EF4-FFF2-40B4-BE49-F238E27FC236}">
                  <a16:creationId xmlns:a16="http://schemas.microsoft.com/office/drawing/2014/main" xmlns="" id="{F3FEBB2F-B423-70C9-F77B-C11BC398C65C}"/>
                </a:ext>
              </a:extLst>
            </p:cNvPr>
            <p:cNvSpPr/>
            <p:nvPr/>
          </p:nvSpPr>
          <p:spPr>
            <a:xfrm>
              <a:off x="2932338" y="4700699"/>
              <a:ext cx="2735036" cy="661307"/>
            </a:xfrm>
            <a:prstGeom prst="roundRect">
              <a:avLst/>
            </a:prstGeom>
            <a:solidFill>
              <a:srgbClr val="005C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Priority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Education, Skills and Health</a:t>
              </a:r>
            </a:p>
          </p:txBody>
        </p:sp>
        <p:sp>
          <p:nvSpPr>
            <p:cNvPr id="87" name="Rectangle: Rounded Corners 86">
              <a:extLst>
                <a:ext uri="{FF2B5EF4-FFF2-40B4-BE49-F238E27FC236}">
                  <a16:creationId xmlns:a16="http://schemas.microsoft.com/office/drawing/2014/main" xmlns="" id="{C598AACC-CA58-0899-15D6-73E6506B6C47}"/>
                </a:ext>
              </a:extLst>
            </p:cNvPr>
            <p:cNvSpPr/>
            <p:nvPr/>
          </p:nvSpPr>
          <p:spPr>
            <a:xfrm>
              <a:off x="2932338" y="3996141"/>
              <a:ext cx="2735036" cy="661307"/>
            </a:xfrm>
            <a:prstGeom prst="roundRect">
              <a:avLst/>
            </a:prstGeom>
            <a:solidFill>
              <a:srgbClr val="005C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Priority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Economic Transformation and Job Creation</a:t>
              </a:r>
            </a:p>
          </p:txBody>
        </p:sp>
        <p:sp>
          <p:nvSpPr>
            <p:cNvPr id="88" name="Rectangle: Rounded Corners 87">
              <a:extLst>
                <a:ext uri="{FF2B5EF4-FFF2-40B4-BE49-F238E27FC236}">
                  <a16:creationId xmlns:a16="http://schemas.microsoft.com/office/drawing/2014/main" xmlns="" id="{A90685B5-2A8E-7A2F-3525-9E04C457F538}"/>
                </a:ext>
              </a:extLst>
            </p:cNvPr>
            <p:cNvSpPr/>
            <p:nvPr/>
          </p:nvSpPr>
          <p:spPr>
            <a:xfrm>
              <a:off x="8560252" y="5427207"/>
              <a:ext cx="2735036" cy="661307"/>
            </a:xfrm>
            <a:prstGeom prst="roundRect">
              <a:avLst/>
            </a:prstGeom>
            <a:solidFill>
              <a:srgbClr val="005C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Priority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A Capable, Ethical and Developmental State</a:t>
              </a:r>
            </a:p>
          </p:txBody>
        </p:sp>
        <p:sp>
          <p:nvSpPr>
            <p:cNvPr id="89" name="Rectangle: Rounded Corners 88">
              <a:extLst>
                <a:ext uri="{FF2B5EF4-FFF2-40B4-BE49-F238E27FC236}">
                  <a16:creationId xmlns:a16="http://schemas.microsoft.com/office/drawing/2014/main" xmlns="" id="{A06E2876-C6B8-A440-94D2-C8767145D993}"/>
                </a:ext>
              </a:extLst>
            </p:cNvPr>
            <p:cNvSpPr/>
            <p:nvPr/>
          </p:nvSpPr>
          <p:spPr>
            <a:xfrm>
              <a:off x="5746295" y="5096554"/>
              <a:ext cx="2735036" cy="661307"/>
            </a:xfrm>
            <a:prstGeom prst="roundRect">
              <a:avLst/>
            </a:prstGeom>
            <a:solidFill>
              <a:srgbClr val="005C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Priority 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Social Cohesion, Safer Communities</a:t>
              </a:r>
            </a:p>
          </p:txBody>
        </p:sp>
        <p:sp>
          <p:nvSpPr>
            <p:cNvPr id="90" name="Rectangle: Rounded Corners 89">
              <a:extLst>
                <a:ext uri="{FF2B5EF4-FFF2-40B4-BE49-F238E27FC236}">
                  <a16:creationId xmlns:a16="http://schemas.microsoft.com/office/drawing/2014/main" xmlns="" id="{B327BE77-D88E-22A3-10BF-F518966E6E99}"/>
                </a:ext>
              </a:extLst>
            </p:cNvPr>
            <p:cNvSpPr/>
            <p:nvPr/>
          </p:nvSpPr>
          <p:spPr>
            <a:xfrm>
              <a:off x="5746295" y="4359883"/>
              <a:ext cx="2735036" cy="661307"/>
            </a:xfrm>
            <a:prstGeom prst="roundRect">
              <a:avLst/>
            </a:prstGeom>
            <a:solidFill>
              <a:srgbClr val="005C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Priority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Education, Skills and Health</a:t>
              </a:r>
            </a:p>
          </p:txBody>
        </p:sp>
        <p:sp>
          <p:nvSpPr>
            <p:cNvPr id="91" name="Rectangle: Rounded Corners 90">
              <a:extLst>
                <a:ext uri="{FF2B5EF4-FFF2-40B4-BE49-F238E27FC236}">
                  <a16:creationId xmlns:a16="http://schemas.microsoft.com/office/drawing/2014/main" xmlns="" id="{2836FD89-2958-A726-6C8A-76589A7D5A6B}"/>
                </a:ext>
              </a:extLst>
            </p:cNvPr>
            <p:cNvSpPr/>
            <p:nvPr/>
          </p:nvSpPr>
          <p:spPr>
            <a:xfrm>
              <a:off x="2932338" y="5412920"/>
              <a:ext cx="2735036" cy="661307"/>
            </a:xfrm>
            <a:prstGeom prst="roundRect">
              <a:avLst/>
            </a:prstGeom>
            <a:solidFill>
              <a:srgbClr val="005C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Priority 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Spatial Development, Human Settlements and Local Government</a:t>
              </a:r>
            </a:p>
          </p:txBody>
        </p:sp>
        <p:sp>
          <p:nvSpPr>
            <p:cNvPr id="92" name="Rectangle: Rounded Corners 91">
              <a:extLst>
                <a:ext uri="{FF2B5EF4-FFF2-40B4-BE49-F238E27FC236}">
                  <a16:creationId xmlns:a16="http://schemas.microsoft.com/office/drawing/2014/main" xmlns="" id="{F4A8C658-AB06-FD98-83FF-5D1424D085E4}"/>
                </a:ext>
              </a:extLst>
            </p:cNvPr>
            <p:cNvSpPr/>
            <p:nvPr/>
          </p:nvSpPr>
          <p:spPr>
            <a:xfrm>
              <a:off x="156000" y="3996141"/>
              <a:ext cx="2735036" cy="2827385"/>
            </a:xfrm>
            <a:prstGeom prst="roundRect">
              <a:avLst/>
            </a:prstGeom>
            <a:solidFill>
              <a:srgbClr val="FFFFFF"/>
            </a:solidFill>
            <a:ln w="12700" cap="flat" cmpd="sng" algn="ctr">
              <a:solidFill>
                <a:srgbClr val="005CA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5CA9"/>
                  </a:solidFill>
                  <a:effectLst/>
                  <a:uLnTx/>
                  <a:uFillTx/>
                  <a:latin typeface="Calibri" panose="020F0502020204030204"/>
                  <a:ea typeface="+mn-ea"/>
                  <a:cs typeface="+mn-cs"/>
                </a:rPr>
                <a:t>Medium-term Strategic Framework 2019-2024 Priorities</a:t>
              </a:r>
            </a:p>
          </p:txBody>
        </p:sp>
        <p:sp>
          <p:nvSpPr>
            <p:cNvPr id="93" name="Rectangle: Rounded Corners 92">
              <a:extLst>
                <a:ext uri="{FF2B5EF4-FFF2-40B4-BE49-F238E27FC236}">
                  <a16:creationId xmlns:a16="http://schemas.microsoft.com/office/drawing/2014/main" xmlns="" id="{49EEE9BD-995D-4A8C-EB52-08E4186B68D6}"/>
                </a:ext>
              </a:extLst>
            </p:cNvPr>
            <p:cNvSpPr/>
            <p:nvPr/>
          </p:nvSpPr>
          <p:spPr>
            <a:xfrm>
              <a:off x="2932338" y="6162219"/>
              <a:ext cx="8362950" cy="661307"/>
            </a:xfrm>
            <a:prstGeom prst="roundRect">
              <a:avLst/>
            </a:prstGeom>
            <a:solidFill>
              <a:srgbClr val="005C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Priority 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A Better Africa and A Better World</a:t>
              </a:r>
            </a:p>
          </p:txBody>
        </p:sp>
        <p:sp>
          <p:nvSpPr>
            <p:cNvPr id="94" name="Rectangle: Rounded Corners 93">
              <a:extLst>
                <a:ext uri="{FF2B5EF4-FFF2-40B4-BE49-F238E27FC236}">
                  <a16:creationId xmlns:a16="http://schemas.microsoft.com/office/drawing/2014/main" xmlns="" id="{4ECE0DCF-0413-8062-1D5B-9F3065369B73}"/>
                </a:ext>
              </a:extLst>
            </p:cNvPr>
            <p:cNvSpPr/>
            <p:nvPr/>
          </p:nvSpPr>
          <p:spPr>
            <a:xfrm>
              <a:off x="2944585" y="3530008"/>
              <a:ext cx="2735036" cy="387911"/>
            </a:xfrm>
            <a:prstGeom prst="roundRect">
              <a:avLst/>
            </a:prstGeom>
            <a:solidFill>
              <a:srgbClr val="E841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Equitable Education</a:t>
              </a:r>
            </a:p>
          </p:txBody>
        </p:sp>
        <p:sp>
          <p:nvSpPr>
            <p:cNvPr id="95" name="Rectangle: Rounded Corners 94">
              <a:extLst>
                <a:ext uri="{FF2B5EF4-FFF2-40B4-BE49-F238E27FC236}">
                  <a16:creationId xmlns:a16="http://schemas.microsoft.com/office/drawing/2014/main" xmlns="" id="{4F36E430-A021-0E16-1359-91DE120D8D20}"/>
                </a:ext>
              </a:extLst>
            </p:cNvPr>
            <p:cNvSpPr/>
            <p:nvPr/>
          </p:nvSpPr>
          <p:spPr>
            <a:xfrm>
              <a:off x="5746295" y="3544291"/>
              <a:ext cx="2735036" cy="387911"/>
            </a:xfrm>
            <a:prstGeom prst="roundRect">
              <a:avLst/>
            </a:prstGeom>
            <a:solidFill>
              <a:srgbClr val="E841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Identity and Belonging</a:t>
              </a:r>
            </a:p>
          </p:txBody>
        </p:sp>
        <p:sp>
          <p:nvSpPr>
            <p:cNvPr id="96" name="Rectangle: Rounded Corners 95">
              <a:extLst>
                <a:ext uri="{FF2B5EF4-FFF2-40B4-BE49-F238E27FC236}">
                  <a16:creationId xmlns:a16="http://schemas.microsoft.com/office/drawing/2014/main" xmlns="" id="{B9F3AD03-A1DB-0A32-4B5D-9D6222807B4B}"/>
                </a:ext>
              </a:extLst>
            </p:cNvPr>
            <p:cNvSpPr/>
            <p:nvPr/>
          </p:nvSpPr>
          <p:spPr>
            <a:xfrm>
              <a:off x="8572499" y="3069727"/>
              <a:ext cx="2735036" cy="387911"/>
            </a:xfrm>
            <a:prstGeom prst="roundRect">
              <a:avLst/>
            </a:prstGeom>
            <a:solidFill>
              <a:srgbClr val="E841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Sustainable Human Security</a:t>
              </a:r>
            </a:p>
          </p:txBody>
        </p:sp>
        <p:sp>
          <p:nvSpPr>
            <p:cNvPr id="97" name="Rectangle: Rounded Corners 96">
              <a:extLst>
                <a:ext uri="{FF2B5EF4-FFF2-40B4-BE49-F238E27FC236}">
                  <a16:creationId xmlns:a16="http://schemas.microsoft.com/office/drawing/2014/main" xmlns="" id="{21FEC78E-B7E3-32BB-872F-FA12F05F22A7}"/>
                </a:ext>
              </a:extLst>
            </p:cNvPr>
            <p:cNvSpPr/>
            <p:nvPr/>
          </p:nvSpPr>
          <p:spPr>
            <a:xfrm>
              <a:off x="5758542" y="3075851"/>
              <a:ext cx="2735036" cy="387911"/>
            </a:xfrm>
            <a:prstGeom prst="roundRect">
              <a:avLst/>
            </a:prstGeom>
            <a:solidFill>
              <a:srgbClr val="E841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Health and Wellbeing</a:t>
              </a:r>
            </a:p>
          </p:txBody>
        </p:sp>
        <p:sp>
          <p:nvSpPr>
            <p:cNvPr id="98" name="Rectangle: Rounded Corners 97">
              <a:extLst>
                <a:ext uri="{FF2B5EF4-FFF2-40B4-BE49-F238E27FC236}">
                  <a16:creationId xmlns:a16="http://schemas.microsoft.com/office/drawing/2014/main" xmlns="" id="{0A38A4B0-5408-7AB1-6275-A215FC52D91B}"/>
                </a:ext>
              </a:extLst>
            </p:cNvPr>
            <p:cNvSpPr/>
            <p:nvPr/>
          </p:nvSpPr>
          <p:spPr>
            <a:xfrm>
              <a:off x="8560252" y="3538171"/>
              <a:ext cx="2735036" cy="387911"/>
            </a:xfrm>
            <a:prstGeom prst="roundRect">
              <a:avLst/>
            </a:prstGeom>
            <a:solidFill>
              <a:srgbClr val="E841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Democracy, Governance and Citizenship</a:t>
              </a:r>
            </a:p>
          </p:txBody>
        </p:sp>
        <p:sp>
          <p:nvSpPr>
            <p:cNvPr id="99" name="Rectangle: Rounded Corners 98">
              <a:extLst>
                <a:ext uri="{FF2B5EF4-FFF2-40B4-BE49-F238E27FC236}">
                  <a16:creationId xmlns:a16="http://schemas.microsoft.com/office/drawing/2014/main" xmlns="" id="{1C3D43A1-4E89-884B-8729-E7A8B2EA8DE0}"/>
                </a:ext>
              </a:extLst>
            </p:cNvPr>
            <p:cNvSpPr/>
            <p:nvPr/>
          </p:nvSpPr>
          <p:spPr>
            <a:xfrm>
              <a:off x="2956832" y="3076555"/>
              <a:ext cx="2735036" cy="387911"/>
            </a:xfrm>
            <a:prstGeom prst="roundRect">
              <a:avLst/>
            </a:prstGeom>
            <a:solidFill>
              <a:srgbClr val="E841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a:solidFill>
                    <a:srgbClr val="FFFFFF"/>
                  </a:solidFill>
                  <a:latin typeface="Calibri" panose="020F0502020204030204"/>
                  <a:cs typeface="+mn-cs"/>
                </a:rPr>
                <a:t>Equitable </a:t>
              </a: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Economies</a:t>
              </a:r>
            </a:p>
          </p:txBody>
        </p:sp>
        <p:sp>
          <p:nvSpPr>
            <p:cNvPr id="100" name="Rectangle: Rounded Corners 99">
              <a:extLst>
                <a:ext uri="{FF2B5EF4-FFF2-40B4-BE49-F238E27FC236}">
                  <a16:creationId xmlns:a16="http://schemas.microsoft.com/office/drawing/2014/main" xmlns="" id="{BB9B0DC5-9B58-2FF2-5FDB-83B54719F4D3}"/>
                </a:ext>
              </a:extLst>
            </p:cNvPr>
            <p:cNvSpPr/>
            <p:nvPr/>
          </p:nvSpPr>
          <p:spPr>
            <a:xfrm>
              <a:off x="2956832" y="2639658"/>
              <a:ext cx="8338456" cy="387911"/>
            </a:xfrm>
            <a:prstGeom prst="roundRect">
              <a:avLst/>
            </a:prstGeom>
            <a:solidFill>
              <a:srgbClr val="F3932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Africa Focus, 4IR and People-</a:t>
              </a:r>
              <a:r>
                <a:rPr kumimoji="0" lang="en-US" sz="1100" b="0" i="0" u="none" strike="noStrike" kern="0" cap="none" spc="0" normalizeH="0" baseline="0" noProof="0" dirty="0" err="1">
                  <a:ln>
                    <a:noFill/>
                  </a:ln>
                  <a:solidFill>
                    <a:srgbClr val="FFFFFF"/>
                  </a:solidFill>
                  <a:effectLst/>
                  <a:uLnTx/>
                  <a:uFillTx/>
                  <a:latin typeface="Calibri" panose="020F0502020204030204"/>
                  <a:ea typeface="+mn-ea"/>
                  <a:cs typeface="+mn-cs"/>
                </a:rPr>
                <a:t>Centred</a:t>
              </a: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 Innovation</a:t>
              </a:r>
            </a:p>
          </p:txBody>
        </p:sp>
        <p:sp>
          <p:nvSpPr>
            <p:cNvPr id="101" name="Rectangle: Rounded Corners 100">
              <a:extLst>
                <a:ext uri="{FF2B5EF4-FFF2-40B4-BE49-F238E27FC236}">
                  <a16:creationId xmlns:a16="http://schemas.microsoft.com/office/drawing/2014/main" xmlns="" id="{4B96AAEC-E160-603D-1589-B4D63B21297D}"/>
                </a:ext>
              </a:extLst>
            </p:cNvPr>
            <p:cNvSpPr/>
            <p:nvPr/>
          </p:nvSpPr>
          <p:spPr>
            <a:xfrm>
              <a:off x="2944585" y="2189519"/>
              <a:ext cx="2735036" cy="387911"/>
            </a:xfrm>
            <a:prstGeom prst="roundRect">
              <a:avLst/>
            </a:prstGeom>
            <a:solidFill>
              <a:srgbClr val="C2B5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Equitable Education and Economies</a:t>
              </a:r>
            </a:p>
          </p:txBody>
        </p:sp>
        <p:sp>
          <p:nvSpPr>
            <p:cNvPr id="102" name="Rectangle: Rounded Corners 101">
              <a:extLst>
                <a:ext uri="{FF2B5EF4-FFF2-40B4-BE49-F238E27FC236}">
                  <a16:creationId xmlns:a16="http://schemas.microsoft.com/office/drawing/2014/main" xmlns="" id="{91D13629-7265-9EF0-D325-663193EEBAB3}"/>
                </a:ext>
              </a:extLst>
            </p:cNvPr>
            <p:cNvSpPr/>
            <p:nvPr/>
          </p:nvSpPr>
          <p:spPr>
            <a:xfrm>
              <a:off x="5758542" y="2190739"/>
              <a:ext cx="2735036" cy="387911"/>
            </a:xfrm>
            <a:prstGeom prst="roundRect">
              <a:avLst/>
            </a:prstGeom>
            <a:solidFill>
              <a:srgbClr val="C2B5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Public Health, Societies &amp; Belonging</a:t>
              </a:r>
            </a:p>
          </p:txBody>
        </p:sp>
        <p:sp>
          <p:nvSpPr>
            <p:cNvPr id="103" name="Rectangle: Rounded Corners 102">
              <a:extLst>
                <a:ext uri="{FF2B5EF4-FFF2-40B4-BE49-F238E27FC236}">
                  <a16:creationId xmlns:a16="http://schemas.microsoft.com/office/drawing/2014/main" xmlns="" id="{DC9BFEE0-06DD-2115-0780-4ADBA0EDCBA9}"/>
                </a:ext>
              </a:extLst>
            </p:cNvPr>
            <p:cNvSpPr/>
            <p:nvPr/>
          </p:nvSpPr>
          <p:spPr>
            <a:xfrm>
              <a:off x="8560252" y="2189518"/>
              <a:ext cx="2735036" cy="387911"/>
            </a:xfrm>
            <a:prstGeom prst="roundRect">
              <a:avLst/>
            </a:prstGeom>
            <a:solidFill>
              <a:srgbClr val="C2B5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Developmental, Capable &amp; Ethical State</a:t>
              </a:r>
            </a:p>
          </p:txBody>
        </p:sp>
        <p:sp>
          <p:nvSpPr>
            <p:cNvPr id="104" name="Rectangle: Rounded Corners 103">
              <a:extLst>
                <a:ext uri="{FF2B5EF4-FFF2-40B4-BE49-F238E27FC236}">
                  <a16:creationId xmlns:a16="http://schemas.microsoft.com/office/drawing/2014/main" xmlns="" id="{2A402AF3-3C7A-F8AC-EBB0-A11FB325690F}"/>
                </a:ext>
              </a:extLst>
            </p:cNvPr>
            <p:cNvSpPr/>
            <p:nvPr/>
          </p:nvSpPr>
          <p:spPr>
            <a:xfrm>
              <a:off x="156000" y="2639659"/>
              <a:ext cx="2735036" cy="1262807"/>
            </a:xfrm>
            <a:prstGeom prst="roundRect">
              <a:avLst/>
            </a:prstGeom>
            <a:solidFill>
              <a:srgbClr val="FFFFFF"/>
            </a:solidFill>
            <a:ln w="12700" cap="flat" cmpd="sng" algn="ctr">
              <a:solidFill>
                <a:srgbClr val="E8413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E84133"/>
                  </a:solidFill>
                  <a:effectLst/>
                  <a:uLnTx/>
                  <a:uFillTx/>
                  <a:latin typeface="Calibri" panose="020F0502020204030204"/>
                  <a:ea typeface="+mn-ea"/>
                  <a:cs typeface="+mn-cs"/>
                </a:rPr>
                <a:t>HSRC Programmatic approach</a:t>
              </a:r>
            </a:p>
          </p:txBody>
        </p:sp>
        <p:sp>
          <p:nvSpPr>
            <p:cNvPr id="105" name="Rectangle: Rounded Corners 104">
              <a:extLst>
                <a:ext uri="{FF2B5EF4-FFF2-40B4-BE49-F238E27FC236}">
                  <a16:creationId xmlns:a16="http://schemas.microsoft.com/office/drawing/2014/main" xmlns="" id="{99BAA83D-5BC8-A563-7CF4-C7F603E0EA8F}"/>
                </a:ext>
              </a:extLst>
            </p:cNvPr>
            <p:cNvSpPr/>
            <p:nvPr/>
          </p:nvSpPr>
          <p:spPr>
            <a:xfrm>
              <a:off x="156000" y="2189519"/>
              <a:ext cx="2735036" cy="403302"/>
            </a:xfrm>
            <a:prstGeom prst="roundRect">
              <a:avLst/>
            </a:prstGeom>
            <a:solidFill>
              <a:srgbClr val="FFFFFF"/>
            </a:solidFill>
            <a:ln w="12700" cap="flat" cmpd="sng" algn="ctr">
              <a:solidFill>
                <a:srgbClr val="C2B59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C2B59B">
                      <a:lumMod val="75000"/>
                    </a:srgbClr>
                  </a:solidFill>
                  <a:effectLst/>
                  <a:uLnTx/>
                  <a:uFillTx/>
                  <a:latin typeface="Calibri" panose="020F0502020204030204"/>
                  <a:ea typeface="+mn-ea"/>
                  <a:cs typeface="+mn-cs"/>
                </a:rPr>
                <a:t>HSRC Organisational Divisions </a:t>
              </a:r>
            </a:p>
          </p:txBody>
        </p:sp>
        <p:sp>
          <p:nvSpPr>
            <p:cNvPr id="106" name="Rectangle: Rounded Corners 105">
              <a:extLst>
                <a:ext uri="{FF2B5EF4-FFF2-40B4-BE49-F238E27FC236}">
                  <a16:creationId xmlns:a16="http://schemas.microsoft.com/office/drawing/2014/main" xmlns="" id="{98672CAA-0859-02AA-CBD0-DD220A1822A0}"/>
                </a:ext>
              </a:extLst>
            </p:cNvPr>
            <p:cNvSpPr/>
            <p:nvPr/>
          </p:nvSpPr>
          <p:spPr>
            <a:xfrm>
              <a:off x="2944584" y="1246077"/>
              <a:ext cx="2735036" cy="865219"/>
            </a:xfrm>
            <a:prstGeom prst="round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Calibri" panose="020F0502020204030204"/>
                  <a:ea typeface="+mn-ea"/>
                  <a:cs typeface="+mn-cs"/>
                </a:rPr>
                <a:t>National, regional and global leadership in the production and use of targeted knowledge to support the eradication of poverty, the reduction of inequalities and the promotion of employment</a:t>
              </a:r>
            </a:p>
          </p:txBody>
        </p:sp>
        <p:sp>
          <p:nvSpPr>
            <p:cNvPr id="107" name="Rectangle: Rounded Corners 106">
              <a:extLst>
                <a:ext uri="{FF2B5EF4-FFF2-40B4-BE49-F238E27FC236}">
                  <a16:creationId xmlns:a16="http://schemas.microsoft.com/office/drawing/2014/main" xmlns="" id="{E3F809FF-B4F9-A328-F3CE-32A701D8A02A}"/>
                </a:ext>
              </a:extLst>
            </p:cNvPr>
            <p:cNvSpPr/>
            <p:nvPr/>
          </p:nvSpPr>
          <p:spPr>
            <a:xfrm>
              <a:off x="5772149" y="1254240"/>
              <a:ext cx="2735036" cy="846007"/>
            </a:xfrm>
            <a:prstGeom prst="round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Calibri" panose="020F0502020204030204"/>
                  <a:ea typeface="+mn-ea"/>
                  <a:cs typeface="+mn-cs"/>
                </a:rPr>
                <a:t>Recognition as a trusted and engaged research partner within scientific communities and civil society</a:t>
              </a:r>
            </a:p>
          </p:txBody>
        </p:sp>
        <p:sp>
          <p:nvSpPr>
            <p:cNvPr id="108" name="Rectangle: Rounded Corners 107">
              <a:extLst>
                <a:ext uri="{FF2B5EF4-FFF2-40B4-BE49-F238E27FC236}">
                  <a16:creationId xmlns:a16="http://schemas.microsoft.com/office/drawing/2014/main" xmlns="" id="{4F01D8FC-A3B5-A78D-1D45-2938B235B06F}"/>
                </a:ext>
              </a:extLst>
            </p:cNvPr>
            <p:cNvSpPr/>
            <p:nvPr/>
          </p:nvSpPr>
          <p:spPr>
            <a:xfrm>
              <a:off x="8560252" y="1246077"/>
              <a:ext cx="2735036" cy="859097"/>
            </a:xfrm>
            <a:prstGeom prst="round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Calibri" panose="020F0502020204030204"/>
                  <a:ea typeface="+mn-ea"/>
                  <a:cs typeface="+mn-cs"/>
                </a:rPr>
                <a:t>A consolidated relationship of trust and influence with government to help guide and inform policy</a:t>
              </a:r>
            </a:p>
          </p:txBody>
        </p:sp>
        <p:sp>
          <p:nvSpPr>
            <p:cNvPr id="109" name="Rectangle: Rounded Corners 108">
              <a:extLst>
                <a:ext uri="{FF2B5EF4-FFF2-40B4-BE49-F238E27FC236}">
                  <a16:creationId xmlns:a16="http://schemas.microsoft.com/office/drawing/2014/main" xmlns="" id="{1AE62503-AE12-80B0-6018-1A6AD589BA77}"/>
                </a:ext>
              </a:extLst>
            </p:cNvPr>
            <p:cNvSpPr/>
            <p:nvPr/>
          </p:nvSpPr>
          <p:spPr>
            <a:xfrm>
              <a:off x="156000" y="1254240"/>
              <a:ext cx="2735036" cy="841604"/>
            </a:xfrm>
            <a:prstGeom prst="roundRect">
              <a:avLst/>
            </a:prstGeom>
            <a:solidFill>
              <a:srgbClr val="FFFFFF"/>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B0F0"/>
                  </a:solidFill>
                  <a:effectLst/>
                  <a:uLnTx/>
                  <a:uFillTx/>
                  <a:latin typeface="Calibri" panose="020F0502020204030204"/>
                  <a:ea typeface="+mn-ea"/>
                  <a:cs typeface="+mn-cs"/>
                </a:rPr>
                <a:t>HSRC Outcomes</a:t>
              </a:r>
            </a:p>
          </p:txBody>
        </p:sp>
        <p:sp>
          <p:nvSpPr>
            <p:cNvPr id="110" name="Rectangle: Rounded Corners 109">
              <a:extLst>
                <a:ext uri="{FF2B5EF4-FFF2-40B4-BE49-F238E27FC236}">
                  <a16:creationId xmlns:a16="http://schemas.microsoft.com/office/drawing/2014/main" xmlns="" id="{9429998C-BFB5-A184-D108-62B2F3730E71}"/>
                </a:ext>
              </a:extLst>
            </p:cNvPr>
            <p:cNvSpPr/>
            <p:nvPr/>
          </p:nvSpPr>
          <p:spPr>
            <a:xfrm>
              <a:off x="2932338" y="730196"/>
              <a:ext cx="2735036" cy="387911"/>
            </a:xfrm>
            <a:prstGeom prst="round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Inclusive Economic Growth</a:t>
              </a:r>
            </a:p>
          </p:txBody>
        </p:sp>
        <p:sp>
          <p:nvSpPr>
            <p:cNvPr id="111" name="Rectangle: Rounded Corners 110">
              <a:extLst>
                <a:ext uri="{FF2B5EF4-FFF2-40B4-BE49-F238E27FC236}">
                  <a16:creationId xmlns:a16="http://schemas.microsoft.com/office/drawing/2014/main" xmlns="" id="{3378ED37-1DBA-7031-4507-65568F8EF015}"/>
                </a:ext>
              </a:extLst>
            </p:cNvPr>
            <p:cNvSpPr/>
            <p:nvPr/>
          </p:nvSpPr>
          <p:spPr>
            <a:xfrm>
              <a:off x="5758542" y="737654"/>
              <a:ext cx="2735036" cy="387911"/>
            </a:xfrm>
            <a:prstGeom prst="round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Capabilities of South Africans</a:t>
              </a:r>
            </a:p>
          </p:txBody>
        </p:sp>
        <p:sp>
          <p:nvSpPr>
            <p:cNvPr id="112" name="Rectangle: Rounded Corners 111">
              <a:extLst>
                <a:ext uri="{FF2B5EF4-FFF2-40B4-BE49-F238E27FC236}">
                  <a16:creationId xmlns:a16="http://schemas.microsoft.com/office/drawing/2014/main" xmlns="" id="{49A1078E-AA41-B48F-7E56-78634D941BA8}"/>
                </a:ext>
              </a:extLst>
            </p:cNvPr>
            <p:cNvSpPr/>
            <p:nvPr/>
          </p:nvSpPr>
          <p:spPr>
            <a:xfrm>
              <a:off x="8560252" y="737654"/>
              <a:ext cx="2735036" cy="387911"/>
            </a:xfrm>
            <a:prstGeom prst="round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Capable State</a:t>
              </a:r>
            </a:p>
          </p:txBody>
        </p:sp>
        <p:sp>
          <p:nvSpPr>
            <p:cNvPr id="113" name="Rectangle: Rounded Corners 112">
              <a:extLst>
                <a:ext uri="{FF2B5EF4-FFF2-40B4-BE49-F238E27FC236}">
                  <a16:creationId xmlns:a16="http://schemas.microsoft.com/office/drawing/2014/main" xmlns="" id="{9830A3B2-DE61-FB4E-4984-222CBB1DB666}"/>
                </a:ext>
              </a:extLst>
            </p:cNvPr>
            <p:cNvSpPr/>
            <p:nvPr/>
          </p:nvSpPr>
          <p:spPr>
            <a:xfrm>
              <a:off x="156000" y="730197"/>
              <a:ext cx="2735036" cy="395369"/>
            </a:xfrm>
            <a:prstGeom prst="roundRect">
              <a:avLst/>
            </a:prstGeom>
            <a:solidFill>
              <a:srgbClr val="FFFFFF"/>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7030A0"/>
                  </a:solidFill>
                  <a:effectLst/>
                  <a:uLnTx/>
                  <a:uFillTx/>
                  <a:latin typeface="Calibri" panose="020F0502020204030204"/>
                  <a:ea typeface="+mn-ea"/>
                  <a:cs typeface="+mn-cs"/>
                </a:rPr>
                <a:t>NDP Implementation Pillars</a:t>
              </a:r>
            </a:p>
          </p:txBody>
        </p:sp>
        <p:sp>
          <p:nvSpPr>
            <p:cNvPr id="114" name="Arrow: Up 113">
              <a:extLst>
                <a:ext uri="{FF2B5EF4-FFF2-40B4-BE49-F238E27FC236}">
                  <a16:creationId xmlns:a16="http://schemas.microsoft.com/office/drawing/2014/main" xmlns="" id="{3189CA44-A98A-DF61-2A18-E99E19E2FD49}"/>
                </a:ext>
              </a:extLst>
            </p:cNvPr>
            <p:cNvSpPr/>
            <p:nvPr/>
          </p:nvSpPr>
          <p:spPr>
            <a:xfrm>
              <a:off x="4144735" y="1151858"/>
              <a:ext cx="310242" cy="212324"/>
            </a:xfrm>
            <a:prstGeom prst="upArrow">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5" name="Arrow: Up 114">
              <a:extLst>
                <a:ext uri="{FF2B5EF4-FFF2-40B4-BE49-F238E27FC236}">
                  <a16:creationId xmlns:a16="http://schemas.microsoft.com/office/drawing/2014/main" xmlns="" id="{28B3D9B6-F898-F164-56C4-F8A1760167CA}"/>
                </a:ext>
              </a:extLst>
            </p:cNvPr>
            <p:cNvSpPr/>
            <p:nvPr/>
          </p:nvSpPr>
          <p:spPr>
            <a:xfrm>
              <a:off x="6974339" y="1142698"/>
              <a:ext cx="310242" cy="212324"/>
            </a:xfrm>
            <a:prstGeom prst="upArrow">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6" name="Arrow: Up 115">
              <a:extLst>
                <a:ext uri="{FF2B5EF4-FFF2-40B4-BE49-F238E27FC236}">
                  <a16:creationId xmlns:a16="http://schemas.microsoft.com/office/drawing/2014/main" xmlns="" id="{9C2A64B8-F6D2-0EE7-63CC-6215B8B4A96D}"/>
                </a:ext>
              </a:extLst>
            </p:cNvPr>
            <p:cNvSpPr/>
            <p:nvPr/>
          </p:nvSpPr>
          <p:spPr>
            <a:xfrm>
              <a:off x="9772649" y="1153787"/>
              <a:ext cx="310242" cy="212324"/>
            </a:xfrm>
            <a:prstGeom prst="upArrow">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7" name="Rectangle: Rounded Corners 116">
              <a:extLst>
                <a:ext uri="{FF2B5EF4-FFF2-40B4-BE49-F238E27FC236}">
                  <a16:creationId xmlns:a16="http://schemas.microsoft.com/office/drawing/2014/main" xmlns="" id="{4BF463A9-F308-5A63-E527-CCADB63A43E2}"/>
                </a:ext>
              </a:extLst>
            </p:cNvPr>
            <p:cNvSpPr/>
            <p:nvPr/>
          </p:nvSpPr>
          <p:spPr>
            <a:xfrm>
              <a:off x="2932338" y="33971"/>
              <a:ext cx="8338456" cy="663914"/>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18" name="Rectangle: Rounded Corners 117">
              <a:extLst>
                <a:ext uri="{FF2B5EF4-FFF2-40B4-BE49-F238E27FC236}">
                  <a16:creationId xmlns:a16="http://schemas.microsoft.com/office/drawing/2014/main" xmlns="" id="{9CF16010-AF50-365A-F7B2-BF826D923FB5}"/>
                </a:ext>
              </a:extLst>
            </p:cNvPr>
            <p:cNvSpPr/>
            <p:nvPr/>
          </p:nvSpPr>
          <p:spPr>
            <a:xfrm>
              <a:off x="3450771" y="66116"/>
              <a:ext cx="2735036" cy="387911"/>
            </a:xfrm>
            <a:prstGeom prst="roundRect">
              <a:avLst/>
            </a:prstGeom>
            <a:solidFill>
              <a:srgbClr val="F3932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Zero Poverty</a:t>
              </a:r>
            </a:p>
          </p:txBody>
        </p:sp>
        <p:sp>
          <p:nvSpPr>
            <p:cNvPr id="119" name="Rectangle: Rounded Corners 118">
              <a:extLst>
                <a:ext uri="{FF2B5EF4-FFF2-40B4-BE49-F238E27FC236}">
                  <a16:creationId xmlns:a16="http://schemas.microsoft.com/office/drawing/2014/main" xmlns="" id="{8F892CB9-4D95-7C28-F413-AC1B3DD28221}"/>
                </a:ext>
              </a:extLst>
            </p:cNvPr>
            <p:cNvSpPr/>
            <p:nvPr/>
          </p:nvSpPr>
          <p:spPr>
            <a:xfrm>
              <a:off x="7985355" y="69103"/>
              <a:ext cx="2735036" cy="387911"/>
            </a:xfrm>
            <a:prstGeom prst="roundRect">
              <a:avLst/>
            </a:prstGeom>
            <a:solidFill>
              <a:srgbClr val="F3932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Reduced Inequality</a:t>
              </a:r>
            </a:p>
          </p:txBody>
        </p:sp>
        <p:sp>
          <p:nvSpPr>
            <p:cNvPr id="120" name="Rectangle: Rounded Corners 119">
              <a:extLst>
                <a:ext uri="{FF2B5EF4-FFF2-40B4-BE49-F238E27FC236}">
                  <a16:creationId xmlns:a16="http://schemas.microsoft.com/office/drawing/2014/main" xmlns="" id="{9851FA98-26C1-1530-AD56-CD3851AC628B}"/>
                </a:ext>
              </a:extLst>
            </p:cNvPr>
            <p:cNvSpPr/>
            <p:nvPr/>
          </p:nvSpPr>
          <p:spPr>
            <a:xfrm>
              <a:off x="6288581" y="358119"/>
              <a:ext cx="1604962" cy="387911"/>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a:ea typeface="+mn-ea"/>
                  <a:cs typeface="+mn-cs"/>
                </a:rPr>
                <a:t>Employment Creation</a:t>
              </a:r>
            </a:p>
          </p:txBody>
        </p:sp>
        <p:cxnSp>
          <p:nvCxnSpPr>
            <p:cNvPr id="121" name="Connector: Elbow 120">
              <a:extLst>
                <a:ext uri="{FF2B5EF4-FFF2-40B4-BE49-F238E27FC236}">
                  <a16:creationId xmlns:a16="http://schemas.microsoft.com/office/drawing/2014/main" xmlns="" id="{BE4D36D7-AD09-B82A-A737-F3B8F7568D0E}"/>
                </a:ext>
              </a:extLst>
            </p:cNvPr>
            <p:cNvCxnSpPr>
              <a:cxnSpLocks/>
            </p:cNvCxnSpPr>
            <p:nvPr/>
          </p:nvCxnSpPr>
          <p:spPr>
            <a:xfrm rot="10800000">
              <a:off x="5354748" y="466621"/>
              <a:ext cx="1000809" cy="137709"/>
            </a:xfrm>
            <a:prstGeom prst="bentConnector3">
              <a:avLst>
                <a:gd name="adj1" fmla="val 99354"/>
              </a:avLst>
            </a:prstGeom>
            <a:noFill/>
            <a:ln w="6350" cap="flat" cmpd="sng" algn="ctr">
              <a:solidFill>
                <a:srgbClr val="FFFFFF"/>
              </a:solidFill>
              <a:prstDash val="solid"/>
              <a:miter lim="800000"/>
              <a:tailEnd type="triangle"/>
            </a:ln>
            <a:effectLst/>
          </p:spPr>
        </p:cxnSp>
        <p:cxnSp>
          <p:nvCxnSpPr>
            <p:cNvPr id="122" name="Connector: Elbow 121">
              <a:extLst>
                <a:ext uri="{FF2B5EF4-FFF2-40B4-BE49-F238E27FC236}">
                  <a16:creationId xmlns:a16="http://schemas.microsoft.com/office/drawing/2014/main" xmlns="" id="{1118E6A5-1AC4-4DC9-2CA0-6B041E608C15}"/>
                </a:ext>
              </a:extLst>
            </p:cNvPr>
            <p:cNvCxnSpPr>
              <a:cxnSpLocks/>
            </p:cNvCxnSpPr>
            <p:nvPr/>
          </p:nvCxnSpPr>
          <p:spPr>
            <a:xfrm flipV="1">
              <a:off x="7802336" y="485350"/>
              <a:ext cx="843643" cy="140960"/>
            </a:xfrm>
            <a:prstGeom prst="bentConnector3">
              <a:avLst>
                <a:gd name="adj1" fmla="val 100323"/>
              </a:avLst>
            </a:prstGeom>
            <a:noFill/>
            <a:ln w="6350" cap="flat" cmpd="sng" algn="ctr">
              <a:solidFill>
                <a:srgbClr val="FFFFFF"/>
              </a:solidFill>
              <a:prstDash val="solid"/>
              <a:miter lim="800000"/>
              <a:tailEnd type="triangle"/>
            </a:ln>
            <a:effectLst/>
          </p:spPr>
        </p:cxnSp>
        <p:sp>
          <p:nvSpPr>
            <p:cNvPr id="123" name="Rectangle: Rounded Corners 122">
              <a:extLst>
                <a:ext uri="{FF2B5EF4-FFF2-40B4-BE49-F238E27FC236}">
                  <a16:creationId xmlns:a16="http://schemas.microsoft.com/office/drawing/2014/main" xmlns="" id="{A2527D9C-A739-A832-7EF5-FD1EAA4A3CA7}"/>
                </a:ext>
              </a:extLst>
            </p:cNvPr>
            <p:cNvSpPr/>
            <p:nvPr/>
          </p:nvSpPr>
          <p:spPr>
            <a:xfrm>
              <a:off x="156000" y="33972"/>
              <a:ext cx="2735036" cy="649387"/>
            </a:xfrm>
            <a:prstGeom prst="roundRect">
              <a:avLst/>
            </a:prstGeom>
            <a:solidFill>
              <a:srgbClr val="FFFFFF"/>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C00000"/>
                  </a:solidFill>
                  <a:effectLst/>
                  <a:uLnTx/>
                  <a:uFillTx/>
                  <a:latin typeface="Calibri" panose="020F0502020204030204"/>
                  <a:ea typeface="+mn-ea"/>
                  <a:cs typeface="+mn-cs"/>
                </a:rPr>
                <a:t>National Development Plan (NDP)</a:t>
              </a:r>
            </a:p>
          </p:txBody>
        </p:sp>
      </p:grpSp>
    </p:spTree>
    <p:extLst>
      <p:ext uri="{BB962C8B-B14F-4D97-AF65-F5344CB8AC3E}">
        <p14:creationId xmlns:p14="http://schemas.microsoft.com/office/powerpoint/2010/main" xmlns="" val="2984797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EEEF9EC-2670-9BCC-739E-BC4C5F8DEE8F}"/>
              </a:ext>
            </a:extLst>
          </p:cNvPr>
          <p:cNvSpPr/>
          <p:nvPr/>
        </p:nvSpPr>
        <p:spPr>
          <a:xfrm>
            <a:off x="0" y="313385"/>
            <a:ext cx="9144000" cy="6231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6DA897DA-A2D8-1586-B989-A24BBF082F34}"/>
              </a:ext>
            </a:extLst>
          </p:cNvPr>
          <p:cNvSpPr>
            <a:spLocks noGrp="1"/>
          </p:cNvSpPr>
          <p:nvPr>
            <p:ph type="sldNum" sz="quarter" idx="12"/>
          </p:nvPr>
        </p:nvSpPr>
        <p:spPr/>
        <p:txBody>
          <a:bodyPr/>
          <a:lstStyle/>
          <a:p>
            <a:pPr>
              <a:defRPr/>
            </a:pPr>
            <a:fld id="{08EEC938-0FAC-F94B-9560-9B059A58220E}" type="slidenum">
              <a:rPr lang="es-ES" altLang="en-US" smtClean="0"/>
              <a:pPr>
                <a:defRPr/>
              </a:pPr>
              <a:t>6</a:t>
            </a:fld>
            <a:endParaRPr lang="es-ES" altLang="en-US" dirty="0"/>
          </a:p>
        </p:txBody>
      </p:sp>
      <p:sp>
        <p:nvSpPr>
          <p:cNvPr id="2" name="Rectangle 1">
            <a:extLst>
              <a:ext uri="{FF2B5EF4-FFF2-40B4-BE49-F238E27FC236}">
                <a16:creationId xmlns:a16="http://schemas.microsoft.com/office/drawing/2014/main" xmlns="" id="{5FA5F4E3-CD3E-16C6-673C-A76C42B9F2CC}"/>
              </a:ext>
            </a:extLst>
          </p:cNvPr>
          <p:cNvSpPr/>
          <p:nvPr/>
        </p:nvSpPr>
        <p:spPr>
          <a:xfrm>
            <a:off x="18661" y="473133"/>
            <a:ext cx="9033435" cy="1754326"/>
          </a:xfrm>
          <a:prstGeom prst="rect">
            <a:avLst/>
          </a:prstGeom>
          <a:noFill/>
        </p:spPr>
        <p:txBody>
          <a:bodyPr wrap="none" lIns="91440" tIns="45720" rIns="91440" bIns="45720">
            <a:spAutoFit/>
          </a:bodyPr>
          <a:lstStyle/>
          <a:p>
            <a:pPr algn="ctr"/>
            <a:r>
              <a:rPr lang="en-GB" sz="5400" b="0" cap="none" spc="0" dirty="0">
                <a:ln w="0"/>
                <a:solidFill>
                  <a:srgbClr val="134378"/>
                </a:solidFill>
                <a:effectLst>
                  <a:outerShdw blurRad="38100" dist="19050" dir="2700000" algn="tl" rotWithShape="0">
                    <a:schemeClr val="dk1">
                      <a:alpha val="40000"/>
                    </a:schemeClr>
                  </a:outerShdw>
                </a:effectLst>
              </a:rPr>
              <a:t>Strategic Plan</a:t>
            </a:r>
          </a:p>
          <a:p>
            <a:pPr algn="ctr"/>
            <a:r>
              <a:rPr lang="en-GB" sz="5400" dirty="0">
                <a:ln w="0"/>
                <a:solidFill>
                  <a:srgbClr val="134378"/>
                </a:solidFill>
                <a:effectLst>
                  <a:outerShdw blurRad="38100" dist="19050" dir="2700000" algn="tl" rotWithShape="0">
                    <a:schemeClr val="dk1">
                      <a:alpha val="40000"/>
                    </a:schemeClr>
                  </a:outerShdw>
                </a:effectLst>
              </a:rPr>
              <a:t>2020-2025 Mid-Term Review</a:t>
            </a:r>
            <a:endParaRPr lang="en-GB" sz="5400" b="0" cap="none" spc="0" dirty="0">
              <a:ln w="0"/>
              <a:solidFill>
                <a:srgbClr val="134378"/>
              </a:solidFill>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xmlns="" id="{CEB33511-234F-BF48-D69B-2E57069937B7}"/>
              </a:ext>
            </a:extLst>
          </p:cNvPr>
          <p:cNvPicPr>
            <a:picLocks noChangeAspect="1"/>
          </p:cNvPicPr>
          <p:nvPr/>
        </p:nvPicPr>
        <p:blipFill>
          <a:blip r:embed="rId3"/>
          <a:stretch>
            <a:fillRect/>
          </a:stretch>
        </p:blipFill>
        <p:spPr>
          <a:xfrm>
            <a:off x="3060171" y="2201090"/>
            <a:ext cx="6096000" cy="4356100"/>
          </a:xfrm>
          <a:prstGeom prst="rect">
            <a:avLst/>
          </a:prstGeom>
        </p:spPr>
      </p:pic>
    </p:spTree>
    <p:extLst>
      <p:ext uri="{BB962C8B-B14F-4D97-AF65-F5344CB8AC3E}">
        <p14:creationId xmlns:p14="http://schemas.microsoft.com/office/powerpoint/2010/main" xmlns="" val="252993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04EA5C-8195-F7A5-5155-0889EAB99835}"/>
              </a:ext>
            </a:extLst>
          </p:cNvPr>
          <p:cNvSpPr>
            <a:spLocks noGrp="1"/>
          </p:cNvSpPr>
          <p:nvPr>
            <p:ph type="title"/>
          </p:nvPr>
        </p:nvSpPr>
        <p:spPr>
          <a:xfrm>
            <a:off x="509720" y="116632"/>
            <a:ext cx="8229600" cy="1143000"/>
          </a:xfrm>
        </p:spPr>
        <p:txBody>
          <a:bodyPr/>
          <a:lstStyle/>
          <a:p>
            <a:pPr algn="ctr"/>
            <a:r>
              <a:rPr lang="en-ZA" sz="3200" dirty="0"/>
              <a:t>The HSRC’s 2022 mid-term review process</a:t>
            </a:r>
          </a:p>
        </p:txBody>
      </p:sp>
      <p:sp>
        <p:nvSpPr>
          <p:cNvPr id="3" name="Content Placeholder 2">
            <a:extLst>
              <a:ext uri="{FF2B5EF4-FFF2-40B4-BE49-F238E27FC236}">
                <a16:creationId xmlns:a16="http://schemas.microsoft.com/office/drawing/2014/main" xmlns="" id="{28CDC57C-CCEC-071B-672D-A351625D75B9}"/>
              </a:ext>
            </a:extLst>
          </p:cNvPr>
          <p:cNvSpPr>
            <a:spLocks noGrp="1"/>
          </p:cNvSpPr>
          <p:nvPr>
            <p:ph idx="1"/>
          </p:nvPr>
        </p:nvSpPr>
        <p:spPr>
          <a:xfrm>
            <a:off x="509720" y="1628800"/>
            <a:ext cx="8229600" cy="4248472"/>
          </a:xfrm>
        </p:spPr>
        <p:txBody>
          <a:bodyPr/>
          <a:lstStyle/>
          <a:p>
            <a:pPr marL="571500" indent="-571500">
              <a:buFont typeface="+mj-lt"/>
              <a:buAutoNum type="romanLcPeriod"/>
            </a:pPr>
            <a:r>
              <a:rPr lang="en-US" sz="2800" dirty="0" err="1"/>
              <a:t>Synthesising</a:t>
            </a:r>
            <a:r>
              <a:rPr lang="en-US" sz="2800" dirty="0"/>
              <a:t> a quantitative and qualitative reflection of progress made against its five outcomes, as measured through seven outcome indicators for which a five-year quantitative target was set; and</a:t>
            </a:r>
          </a:p>
          <a:p>
            <a:pPr marL="571500" indent="-571500">
              <a:buFont typeface="+mj-lt"/>
              <a:buAutoNum type="romanLcPeriod"/>
            </a:pPr>
            <a:r>
              <a:rPr lang="en-US" sz="2800" dirty="0"/>
              <a:t>Assessing its programmatic approach to implementation of the Strategic Plan, as given form through a realigned </a:t>
            </a:r>
            <a:r>
              <a:rPr lang="en-US" sz="2800" dirty="0" err="1"/>
              <a:t>organisational</a:t>
            </a:r>
            <a:r>
              <a:rPr lang="en-US" sz="2800" dirty="0"/>
              <a:t> structure implemented in 2020.</a:t>
            </a:r>
          </a:p>
          <a:p>
            <a:endParaRPr lang="en-US" dirty="0"/>
          </a:p>
        </p:txBody>
      </p:sp>
      <p:sp>
        <p:nvSpPr>
          <p:cNvPr id="4" name="Slide Number Placeholder 3">
            <a:extLst>
              <a:ext uri="{FF2B5EF4-FFF2-40B4-BE49-F238E27FC236}">
                <a16:creationId xmlns:a16="http://schemas.microsoft.com/office/drawing/2014/main" xmlns="" id="{B27FC046-826E-D1B2-2A20-C8A26F8F9F67}"/>
              </a:ext>
            </a:extLst>
          </p:cNvPr>
          <p:cNvSpPr>
            <a:spLocks noGrp="1"/>
          </p:cNvSpPr>
          <p:nvPr>
            <p:ph type="sldNum" sz="quarter" idx="12"/>
          </p:nvPr>
        </p:nvSpPr>
        <p:spPr/>
        <p:txBody>
          <a:bodyPr/>
          <a:lstStyle/>
          <a:p>
            <a:pPr>
              <a:defRPr/>
            </a:pPr>
            <a:fld id="{08EEC938-0FAC-F94B-9560-9B059A58220E}" type="slidenum">
              <a:rPr lang="es-ES" altLang="en-US" smtClean="0"/>
              <a:pPr>
                <a:defRPr/>
              </a:pPr>
              <a:t>7</a:t>
            </a:fld>
            <a:endParaRPr lang="es-ES" altLang="en-US" dirty="0"/>
          </a:p>
        </p:txBody>
      </p:sp>
    </p:spTree>
    <p:extLst>
      <p:ext uri="{BB962C8B-B14F-4D97-AF65-F5344CB8AC3E}">
        <p14:creationId xmlns:p14="http://schemas.microsoft.com/office/powerpoint/2010/main" xmlns="" val="1394607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04EA5C-8195-F7A5-5155-0889EAB99835}"/>
              </a:ext>
            </a:extLst>
          </p:cNvPr>
          <p:cNvSpPr>
            <a:spLocks noGrp="1"/>
          </p:cNvSpPr>
          <p:nvPr>
            <p:ph type="title"/>
          </p:nvPr>
        </p:nvSpPr>
        <p:spPr>
          <a:xfrm>
            <a:off x="467544" y="116632"/>
            <a:ext cx="8229600" cy="1143000"/>
          </a:xfrm>
        </p:spPr>
        <p:txBody>
          <a:bodyPr/>
          <a:lstStyle/>
          <a:p>
            <a:pPr algn="ctr"/>
            <a:r>
              <a:rPr lang="en-ZA" sz="4800" dirty="0"/>
              <a:t>Measuring our performance</a:t>
            </a:r>
          </a:p>
        </p:txBody>
      </p:sp>
      <p:graphicFrame>
        <p:nvGraphicFramePr>
          <p:cNvPr id="6" name="Content Placeholder 2">
            <a:extLst>
              <a:ext uri="{FF2B5EF4-FFF2-40B4-BE49-F238E27FC236}">
                <a16:creationId xmlns:a16="http://schemas.microsoft.com/office/drawing/2014/main" xmlns="" id="{E7D20A7D-8025-3A4F-AF90-403F593D7146}"/>
              </a:ext>
            </a:extLst>
          </p:cNvPr>
          <p:cNvGraphicFramePr>
            <a:graphicFrameLocks noGrp="1"/>
          </p:cNvGraphicFramePr>
          <p:nvPr>
            <p:ph idx="1"/>
            <p:extLst>
              <p:ext uri="{D42A27DB-BD31-4B8C-83A1-F6EECF244321}">
                <p14:modId xmlns:p14="http://schemas.microsoft.com/office/powerpoint/2010/main" xmlns="" val="748679394"/>
              </p:ext>
            </p:extLst>
          </p:nvPr>
        </p:nvGraphicFramePr>
        <p:xfrm>
          <a:off x="251520" y="2204864"/>
          <a:ext cx="8496944"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xmlns="" id="{37D255D8-109D-1F41-C806-D3BCEB4E60F7}"/>
              </a:ext>
            </a:extLst>
          </p:cNvPr>
          <p:cNvSpPr>
            <a:spLocks noGrp="1"/>
          </p:cNvSpPr>
          <p:nvPr>
            <p:ph type="sldNum" sz="quarter" idx="12"/>
          </p:nvPr>
        </p:nvSpPr>
        <p:spPr/>
        <p:txBody>
          <a:bodyPr/>
          <a:lstStyle/>
          <a:p>
            <a:pPr>
              <a:defRPr/>
            </a:pPr>
            <a:fld id="{08EEC938-0FAC-F94B-9560-9B059A58220E}" type="slidenum">
              <a:rPr lang="es-ES" altLang="en-US" smtClean="0"/>
              <a:pPr>
                <a:defRPr/>
              </a:pPr>
              <a:t>8</a:t>
            </a:fld>
            <a:endParaRPr lang="es-ES" altLang="en-US" dirty="0"/>
          </a:p>
        </p:txBody>
      </p:sp>
    </p:spTree>
    <p:extLst>
      <p:ext uri="{BB962C8B-B14F-4D97-AF65-F5344CB8AC3E}">
        <p14:creationId xmlns:p14="http://schemas.microsoft.com/office/powerpoint/2010/main" xmlns="" val="338711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48574D-04E1-836C-46A4-570CD4F72535}"/>
              </a:ext>
            </a:extLst>
          </p:cNvPr>
          <p:cNvSpPr>
            <a:spLocks noGrp="1"/>
          </p:cNvSpPr>
          <p:nvPr>
            <p:ph type="title"/>
          </p:nvPr>
        </p:nvSpPr>
        <p:spPr>
          <a:xfrm>
            <a:off x="457200" y="274638"/>
            <a:ext cx="8229600" cy="994122"/>
          </a:xfrm>
        </p:spPr>
        <p:txBody>
          <a:bodyPr/>
          <a:lstStyle/>
          <a:p>
            <a:r>
              <a:rPr lang="en-US" sz="2000" dirty="0">
                <a:latin typeface="+mj-lt"/>
              </a:rPr>
              <a:t>National, regional and global leadership in the production and use of knowledge to support the eradication of poverty, the reduction of inequalities and the promotion of employment</a:t>
            </a:r>
            <a:r>
              <a:rPr lang="en-ZA" sz="2000" dirty="0">
                <a:latin typeface="+mj-lt"/>
              </a:rPr>
              <a:t/>
            </a:r>
            <a:br>
              <a:rPr lang="en-ZA" sz="2000" dirty="0">
                <a:latin typeface="+mj-lt"/>
              </a:rPr>
            </a:br>
            <a:endParaRPr lang="en-US" sz="2000" dirty="0"/>
          </a:p>
        </p:txBody>
      </p:sp>
      <p:sp>
        <p:nvSpPr>
          <p:cNvPr id="3" name="Content Placeholder 2">
            <a:extLst>
              <a:ext uri="{FF2B5EF4-FFF2-40B4-BE49-F238E27FC236}">
                <a16:creationId xmlns:a16="http://schemas.microsoft.com/office/drawing/2014/main" xmlns="" id="{7E5EB4CD-79E5-B8DC-68E8-7AA4D5D59009}"/>
              </a:ext>
            </a:extLst>
          </p:cNvPr>
          <p:cNvSpPr>
            <a:spLocks noGrp="1"/>
          </p:cNvSpPr>
          <p:nvPr>
            <p:ph idx="1"/>
          </p:nvPr>
        </p:nvSpPr>
        <p:spPr>
          <a:xfrm>
            <a:off x="4932040" y="1600200"/>
            <a:ext cx="3898776" cy="4171602"/>
          </a:xfrm>
        </p:spPr>
        <p:txBody>
          <a:bodyPr/>
          <a:lstStyle/>
          <a:p>
            <a:pPr marL="0" indent="0" algn="ctr">
              <a:buNone/>
            </a:pPr>
            <a:r>
              <a:rPr lang="en-US" sz="3600" dirty="0">
                <a:solidFill>
                  <a:srgbClr val="134378"/>
                </a:solidFill>
                <a:effectLst/>
              </a:rPr>
              <a:t>The</a:t>
            </a:r>
            <a:r>
              <a:rPr lang="en-US" sz="3600" spc="-20" dirty="0">
                <a:solidFill>
                  <a:srgbClr val="134378"/>
                </a:solidFill>
                <a:effectLst/>
              </a:rPr>
              <a:t> </a:t>
            </a:r>
            <a:r>
              <a:rPr lang="en-US" sz="3600" spc="-5" dirty="0">
                <a:solidFill>
                  <a:srgbClr val="134378"/>
                </a:solidFill>
                <a:effectLst/>
              </a:rPr>
              <a:t>number</a:t>
            </a:r>
            <a:r>
              <a:rPr lang="en-US" sz="3600" spc="-25" dirty="0">
                <a:solidFill>
                  <a:srgbClr val="134378"/>
                </a:solidFill>
                <a:effectLst/>
              </a:rPr>
              <a:t> </a:t>
            </a:r>
            <a:r>
              <a:rPr lang="en-US" sz="3600" spc="-5" dirty="0">
                <a:solidFill>
                  <a:srgbClr val="134378"/>
                </a:solidFill>
                <a:effectLst/>
              </a:rPr>
              <a:t>of</a:t>
            </a:r>
            <a:r>
              <a:rPr lang="en-US" sz="3600" spc="100" dirty="0">
                <a:solidFill>
                  <a:srgbClr val="134378"/>
                </a:solidFill>
                <a:effectLst/>
              </a:rPr>
              <a:t> </a:t>
            </a:r>
            <a:r>
              <a:rPr lang="en-US" sz="3600" spc="-10" dirty="0">
                <a:solidFill>
                  <a:srgbClr val="134378"/>
                </a:solidFill>
                <a:effectLst/>
              </a:rPr>
              <a:t>research</a:t>
            </a:r>
            <a:r>
              <a:rPr lang="en-US" sz="3600" spc="135" dirty="0">
                <a:solidFill>
                  <a:srgbClr val="134378"/>
                </a:solidFill>
                <a:effectLst/>
              </a:rPr>
              <a:t> </a:t>
            </a:r>
            <a:r>
              <a:rPr lang="en-US" sz="3600" dirty="0">
                <a:solidFill>
                  <a:srgbClr val="134378"/>
                </a:solidFill>
                <a:effectLst/>
              </a:rPr>
              <a:t>articles</a:t>
            </a:r>
            <a:r>
              <a:rPr lang="en-US" sz="3600" spc="-30" dirty="0">
                <a:solidFill>
                  <a:srgbClr val="134378"/>
                </a:solidFill>
                <a:effectLst/>
              </a:rPr>
              <a:t> </a:t>
            </a:r>
            <a:r>
              <a:rPr lang="en-US" sz="3600" dirty="0">
                <a:solidFill>
                  <a:srgbClr val="134378"/>
                </a:solidFill>
                <a:effectLst/>
              </a:rPr>
              <a:t>that</a:t>
            </a:r>
            <a:r>
              <a:rPr lang="en-US" sz="3600" spc="-25" dirty="0">
                <a:solidFill>
                  <a:srgbClr val="134378"/>
                </a:solidFill>
                <a:effectLst/>
              </a:rPr>
              <a:t> </a:t>
            </a:r>
            <a:r>
              <a:rPr lang="en-US" sz="3600" spc="-10" dirty="0">
                <a:solidFill>
                  <a:srgbClr val="134378"/>
                </a:solidFill>
                <a:effectLst/>
              </a:rPr>
              <a:t>achieved</a:t>
            </a:r>
            <a:r>
              <a:rPr lang="en-US" sz="3600" spc="-20" dirty="0">
                <a:solidFill>
                  <a:srgbClr val="134378"/>
                </a:solidFill>
                <a:effectLst/>
              </a:rPr>
              <a:t> </a:t>
            </a:r>
            <a:r>
              <a:rPr lang="en-US" sz="3600" dirty="0">
                <a:solidFill>
                  <a:srgbClr val="134378"/>
                </a:solidFill>
                <a:effectLst/>
              </a:rPr>
              <a:t>a</a:t>
            </a:r>
            <a:r>
              <a:rPr lang="en-US" sz="3600" spc="130" dirty="0">
                <a:solidFill>
                  <a:srgbClr val="134378"/>
                </a:solidFill>
                <a:effectLst/>
              </a:rPr>
              <a:t> </a:t>
            </a:r>
            <a:r>
              <a:rPr lang="en-US" sz="3600" dirty="0">
                <a:solidFill>
                  <a:srgbClr val="134378"/>
                </a:solidFill>
                <a:effectLst/>
              </a:rPr>
              <a:t>citation</a:t>
            </a:r>
            <a:r>
              <a:rPr lang="en-US" sz="3600" spc="-30" dirty="0">
                <a:solidFill>
                  <a:srgbClr val="134378"/>
                </a:solidFill>
                <a:effectLst/>
              </a:rPr>
              <a:t> </a:t>
            </a:r>
            <a:r>
              <a:rPr lang="en-US" sz="3600" dirty="0">
                <a:solidFill>
                  <a:srgbClr val="134378"/>
                </a:solidFill>
                <a:effectLst/>
              </a:rPr>
              <a:t>count</a:t>
            </a:r>
            <a:r>
              <a:rPr lang="en-US" sz="3600" spc="-20" dirty="0">
                <a:solidFill>
                  <a:srgbClr val="134378"/>
                </a:solidFill>
                <a:effectLst/>
              </a:rPr>
              <a:t> </a:t>
            </a:r>
            <a:r>
              <a:rPr lang="en-US" sz="3600" spc="-5" dirty="0">
                <a:solidFill>
                  <a:srgbClr val="134378"/>
                </a:solidFill>
                <a:effectLst/>
              </a:rPr>
              <a:t>of</a:t>
            </a:r>
            <a:r>
              <a:rPr lang="en-US" sz="3600" spc="95" dirty="0">
                <a:solidFill>
                  <a:srgbClr val="134378"/>
                </a:solidFill>
                <a:effectLst/>
              </a:rPr>
              <a:t> </a:t>
            </a:r>
            <a:r>
              <a:rPr lang="en-US" sz="3600" dirty="0">
                <a:solidFill>
                  <a:srgbClr val="134378"/>
                </a:solidFill>
                <a:effectLst/>
              </a:rPr>
              <a:t>10</a:t>
            </a:r>
            <a:r>
              <a:rPr lang="en-US" sz="3600" spc="105" dirty="0">
                <a:solidFill>
                  <a:srgbClr val="134378"/>
                </a:solidFill>
                <a:effectLst/>
              </a:rPr>
              <a:t> </a:t>
            </a:r>
            <a:r>
              <a:rPr lang="en-US" sz="3600" dirty="0">
                <a:solidFill>
                  <a:srgbClr val="134378"/>
                </a:solidFill>
                <a:effectLst/>
              </a:rPr>
              <a:t>within</a:t>
            </a:r>
            <a:r>
              <a:rPr lang="en-US" sz="3600" spc="-5" dirty="0">
                <a:solidFill>
                  <a:srgbClr val="134378"/>
                </a:solidFill>
                <a:effectLst/>
              </a:rPr>
              <a:t> </a:t>
            </a:r>
            <a:r>
              <a:rPr lang="en-US" sz="3600" spc="-10" dirty="0">
                <a:solidFill>
                  <a:srgbClr val="134378"/>
                </a:solidFill>
                <a:effectLst/>
              </a:rPr>
              <a:t>five</a:t>
            </a:r>
            <a:r>
              <a:rPr lang="en-US" sz="3600" spc="-5" dirty="0">
                <a:solidFill>
                  <a:srgbClr val="134378"/>
                </a:solidFill>
                <a:effectLst/>
              </a:rPr>
              <a:t> </a:t>
            </a:r>
            <a:r>
              <a:rPr lang="en-US" sz="3600" dirty="0">
                <a:solidFill>
                  <a:srgbClr val="134378"/>
                </a:solidFill>
                <a:effectLst/>
              </a:rPr>
              <a:t>years</a:t>
            </a:r>
            <a:r>
              <a:rPr lang="en-US" sz="3600" spc="-5" dirty="0">
                <a:solidFill>
                  <a:srgbClr val="134378"/>
                </a:solidFill>
                <a:effectLst/>
              </a:rPr>
              <a:t> </a:t>
            </a:r>
            <a:r>
              <a:rPr lang="en-US" sz="3600" dirty="0">
                <a:solidFill>
                  <a:srgbClr val="134378"/>
                </a:solidFill>
                <a:effectLst/>
              </a:rPr>
              <a:t>of</a:t>
            </a:r>
            <a:r>
              <a:rPr lang="en-US" sz="3600" spc="115" dirty="0">
                <a:solidFill>
                  <a:srgbClr val="134378"/>
                </a:solidFill>
                <a:effectLst/>
              </a:rPr>
              <a:t> </a:t>
            </a:r>
            <a:r>
              <a:rPr lang="en-US" sz="3600" dirty="0">
                <a:solidFill>
                  <a:srgbClr val="134378"/>
                </a:solidFill>
                <a:effectLst/>
              </a:rPr>
              <a:t>initial </a:t>
            </a:r>
            <a:r>
              <a:rPr lang="en-US" sz="3600" spc="-5" dirty="0">
                <a:solidFill>
                  <a:srgbClr val="134378"/>
                </a:solidFill>
                <a:effectLst/>
              </a:rPr>
              <a:t>publication</a:t>
            </a:r>
            <a:endParaRPr lang="en-US" sz="3600" dirty="0">
              <a:solidFill>
                <a:srgbClr val="134378"/>
              </a:solidFill>
              <a:effectLst/>
            </a:endParaRPr>
          </a:p>
          <a:p>
            <a:pPr marL="0" indent="0" algn="ctr">
              <a:buNone/>
            </a:pPr>
            <a:endParaRPr lang="en-US" dirty="0"/>
          </a:p>
        </p:txBody>
      </p:sp>
      <p:sp>
        <p:nvSpPr>
          <p:cNvPr id="5" name="Slide Number Placeholder 4">
            <a:extLst>
              <a:ext uri="{FF2B5EF4-FFF2-40B4-BE49-F238E27FC236}">
                <a16:creationId xmlns:a16="http://schemas.microsoft.com/office/drawing/2014/main" xmlns="" id="{BB20001F-A70E-634B-EB5D-1C97B4CCD70B}"/>
              </a:ext>
            </a:extLst>
          </p:cNvPr>
          <p:cNvSpPr>
            <a:spLocks noGrp="1"/>
          </p:cNvSpPr>
          <p:nvPr>
            <p:ph type="sldNum" sz="quarter" idx="12"/>
          </p:nvPr>
        </p:nvSpPr>
        <p:spPr/>
        <p:txBody>
          <a:bodyPr/>
          <a:lstStyle/>
          <a:p>
            <a:pPr>
              <a:defRPr/>
            </a:pPr>
            <a:fld id="{08EEC938-0FAC-F94B-9560-9B059A58220E}" type="slidenum">
              <a:rPr lang="es-ES" altLang="en-US" smtClean="0"/>
              <a:pPr>
                <a:defRPr/>
              </a:pPr>
              <a:t>9</a:t>
            </a:fld>
            <a:endParaRPr lang="es-ES" altLang="en-US" dirty="0"/>
          </a:p>
        </p:txBody>
      </p:sp>
      <p:graphicFrame>
        <p:nvGraphicFramePr>
          <p:cNvPr id="6" name="Chart 5">
            <a:extLst>
              <a:ext uri="{FF2B5EF4-FFF2-40B4-BE49-F238E27FC236}">
                <a16:creationId xmlns:a16="http://schemas.microsoft.com/office/drawing/2014/main" xmlns="" id="{640C4B71-DCC9-F7C7-BA16-72545552DC78}"/>
              </a:ext>
            </a:extLst>
          </p:cNvPr>
          <p:cNvGraphicFramePr>
            <a:graphicFrameLocks/>
          </p:cNvGraphicFramePr>
          <p:nvPr>
            <p:extLst>
              <p:ext uri="{D42A27DB-BD31-4B8C-83A1-F6EECF244321}">
                <p14:modId xmlns:p14="http://schemas.microsoft.com/office/powerpoint/2010/main" xmlns="" val="361865014"/>
              </p:ext>
            </p:extLst>
          </p:nvPr>
        </p:nvGraphicFramePr>
        <p:xfrm>
          <a:off x="539552" y="1772816"/>
          <a:ext cx="4608512"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517986995"/>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41875</TotalTime>
  <Words>3947</Words>
  <Application>Microsoft Office PowerPoint</Application>
  <PresentationFormat>On-screen Show (4:3)</PresentationFormat>
  <Paragraphs>514</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Diseño predeterminado</vt:lpstr>
      <vt:lpstr>Annual Performance Plan 2023/24</vt:lpstr>
      <vt:lpstr>Presentation overview</vt:lpstr>
      <vt:lpstr>Slide 3</vt:lpstr>
      <vt:lpstr>HSRC Mandate</vt:lpstr>
      <vt:lpstr>Slide 5</vt:lpstr>
      <vt:lpstr>Slide 6</vt:lpstr>
      <vt:lpstr>The HSRC’s 2022 mid-term review process</vt:lpstr>
      <vt:lpstr>Measuring our performance</vt:lpstr>
      <vt:lpstr>National, regional and global leadership in the production and use of knowledge to support the eradication of poverty, the reduction of inequalities and the promotion of employment </vt:lpstr>
      <vt:lpstr>National, regional and global leadership in the production and use of knowledge to support the eradication of poverty, the reduction of inequalities and the promotion of employment </vt:lpstr>
      <vt:lpstr>National, regional and global leadership in the production and use of knowledge to support the eradication of poverty, the reduction of inequalities and the promotion of employment </vt:lpstr>
      <vt:lpstr>A consolidated relationship of trust and influence with government to help guide and inform policy  </vt:lpstr>
      <vt:lpstr>Recognition as a trusted and engaged research partner with scientific communities and civil society   </vt:lpstr>
      <vt:lpstr>Transformed research capabilities    </vt:lpstr>
      <vt:lpstr>Sustainable income streams     </vt:lpstr>
      <vt:lpstr>Conclusion on Mid-Term Review</vt:lpstr>
      <vt:lpstr>Slide 17</vt:lpstr>
      <vt:lpstr>HSRC Planned Outcomes</vt:lpstr>
      <vt:lpstr>Programme 1: Administration</vt:lpstr>
      <vt:lpstr>Slide 20</vt:lpstr>
      <vt:lpstr>Programme 2: Research Development and Innovation</vt:lpstr>
      <vt:lpstr>Slide 22</vt:lpstr>
      <vt:lpstr>Slide 23</vt:lpstr>
      <vt:lpstr>Women, youth and people with disabilities</vt:lpstr>
      <vt:lpstr>Women, youth and people with disabilities cont.</vt:lpstr>
      <vt:lpstr>Women, youth and people with disabilities cont.</vt:lpstr>
      <vt:lpstr>Women, youth and people with disabilities cont.</vt:lpstr>
      <vt:lpstr>District Development Model</vt:lpstr>
      <vt:lpstr>District Development Model cont.</vt:lpstr>
      <vt:lpstr>District Development Model cont.</vt:lpstr>
      <vt:lpstr>STI Decadal Plan</vt:lpstr>
      <vt:lpstr>Slide 32</vt:lpstr>
      <vt:lpstr>ENE Revenue Estimates</vt:lpstr>
      <vt:lpstr>ENE Expenditure Estimates</vt:lpstr>
      <vt:lpstr>ENE Expenditure ratios 2023/24</vt:lpstr>
      <vt:lpstr>ENE Expenditure ratios 2023/24</vt:lpstr>
      <vt:lpstr>Slide 37</vt:lpstr>
      <vt:lpstr>Risks</vt:lpstr>
      <vt:lpstr>Slide 39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USER</cp:lastModifiedBy>
  <cp:revision>773</cp:revision>
  <cp:lastPrinted>2023-02-03T12:49:28Z</cp:lastPrinted>
  <dcterms:created xsi:type="dcterms:W3CDTF">2010-05-23T14:28:12Z</dcterms:created>
  <dcterms:modified xsi:type="dcterms:W3CDTF">2023-04-20T10:24:42Z</dcterms:modified>
</cp:coreProperties>
</file>