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7" r:id="rId6"/>
    <p:sldMasterId id="2147483671" r:id="rId7"/>
    <p:sldMasterId id="2147483675" r:id="rId8"/>
  </p:sldMasterIdLst>
  <p:notesMasterIdLst>
    <p:notesMasterId r:id="rId51"/>
  </p:notesMasterIdLst>
  <p:handoutMasterIdLst>
    <p:handoutMasterId r:id="rId52"/>
  </p:handoutMasterIdLst>
  <p:sldIdLst>
    <p:sldId id="256" r:id="rId9"/>
    <p:sldId id="257" r:id="rId10"/>
    <p:sldId id="331" r:id="rId11"/>
    <p:sldId id="258" r:id="rId12"/>
    <p:sldId id="259" r:id="rId13"/>
    <p:sldId id="260" r:id="rId14"/>
    <p:sldId id="330"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99" r:id="rId30"/>
    <p:sldId id="329" r:id="rId31"/>
    <p:sldId id="315" r:id="rId32"/>
    <p:sldId id="309" r:id="rId33"/>
    <p:sldId id="316" r:id="rId34"/>
    <p:sldId id="281" r:id="rId35"/>
    <p:sldId id="322" r:id="rId36"/>
    <p:sldId id="327" r:id="rId37"/>
    <p:sldId id="323" r:id="rId38"/>
    <p:sldId id="285" r:id="rId39"/>
    <p:sldId id="332" r:id="rId40"/>
    <p:sldId id="287" r:id="rId41"/>
    <p:sldId id="335" r:id="rId42"/>
    <p:sldId id="336" r:id="rId43"/>
    <p:sldId id="325" r:id="rId44"/>
    <p:sldId id="337" r:id="rId45"/>
    <p:sldId id="328" r:id="rId46"/>
    <p:sldId id="338" r:id="rId47"/>
    <p:sldId id="333" r:id="rId48"/>
    <p:sldId id="334" r:id="rId49"/>
    <p:sldId id="29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99" userDrawn="1">
          <p15:clr>
            <a:srgbClr val="A4A3A4"/>
          </p15:clr>
        </p15:guide>
        <p15:guide id="3" orient="horz" pos="3430" userDrawn="1">
          <p15:clr>
            <a:srgbClr val="A4A3A4"/>
          </p15:clr>
        </p15:guide>
        <p15:guide id="4" pos="7129" userDrawn="1">
          <p15:clr>
            <a:srgbClr val="A4A3A4"/>
          </p15:clr>
        </p15:guide>
        <p15:guide id="6" pos="415" userDrawn="1">
          <p15:clr>
            <a:srgbClr val="A4A3A4"/>
          </p15:clr>
        </p15:guide>
        <p15:guide id="7" pos="1958" userDrawn="1">
          <p15:clr>
            <a:srgbClr val="A4A3A4"/>
          </p15:clr>
        </p15:guide>
        <p15:guide id="8" pos="4112" userDrawn="1">
          <p15:clr>
            <a:srgbClr val="A4A3A4"/>
          </p15:clr>
        </p15:guide>
        <p15:guide id="9" pos="5110" userDrawn="1">
          <p15:clr>
            <a:srgbClr val="A4A3A4"/>
          </p15:clr>
        </p15:guide>
        <p15:guide id="11" orient="horz" pos="1139" userDrawn="1">
          <p15:clr>
            <a:srgbClr val="A4A3A4"/>
          </p15:clr>
        </p15:guide>
        <p15:guide id="12" orient="horz" pos="4156" userDrawn="1">
          <p15:clr>
            <a:srgbClr val="A4A3A4"/>
          </p15:clr>
        </p15:guide>
        <p15:guide id="13" pos="6471" userDrawn="1">
          <p15:clr>
            <a:srgbClr val="A4A3A4"/>
          </p15:clr>
        </p15:guide>
        <p15:guide id="14" pos="5813"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A49325-E9DC-BDD7-0940-262193005AE2}" name="Unathi Mzwakali" initials="UM" userId="S::UMzwakali@csir.co.za::3c66f55f-2e0d-4a8e-afd1-eecdcda716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1D3D2"/>
    <a:srgbClr val="032C50"/>
    <a:srgbClr val="1F325A"/>
    <a:srgbClr val="9DC3E6"/>
    <a:srgbClr val="E6ED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9"/>
    <p:restoredTop sz="78323" autoAdjust="0"/>
  </p:normalViewPr>
  <p:slideViewPr>
    <p:cSldViewPr snapToGrid="0">
      <p:cViewPr varScale="1">
        <p:scale>
          <a:sx n="56" d="100"/>
          <a:sy n="56" d="100"/>
        </p:scale>
        <p:origin x="-1332" y="-96"/>
      </p:cViewPr>
      <p:guideLst>
        <p:guide orient="horz" pos="799"/>
        <p:guide orient="horz" pos="3430"/>
        <p:guide orient="horz" pos="1139"/>
        <p:guide orient="horz" pos="4156"/>
        <p:guide pos="7129"/>
        <p:guide pos="415"/>
        <p:guide pos="1958"/>
        <p:guide pos="4112"/>
        <p:guide pos="5110"/>
        <p:guide pos="6471"/>
        <p:guide pos="581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E427CD2-888D-ED63-831E-0271AA529C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AD3E75C-2C5A-9551-19CF-522224D21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5D1D26-3768-A947-AA57-85092D69E7E8}" type="datetimeFigureOut">
              <a:rPr lang="en-US" smtClean="0"/>
              <a:pPr/>
              <a:t>4/20/2023</a:t>
            </a:fld>
            <a:endParaRPr lang="en-US"/>
          </a:p>
        </p:txBody>
      </p:sp>
      <p:sp>
        <p:nvSpPr>
          <p:cNvPr id="4" name="Footer Placeholder 3">
            <a:extLst>
              <a:ext uri="{FF2B5EF4-FFF2-40B4-BE49-F238E27FC236}">
                <a16:creationId xmlns:a16="http://schemas.microsoft.com/office/drawing/2014/main" xmlns="" id="{A515DA7C-D1CB-7D8B-0F5E-E8D52EF5A1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2D3F383-75E1-D21F-25E4-F71A8DF6DB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68DAA2-B7E1-8849-B344-D7A8E2B4AC33}" type="slidenum">
              <a:rPr lang="en-US" smtClean="0"/>
              <a:pPr/>
              <a:t>‹#›</a:t>
            </a:fld>
            <a:endParaRPr lang="en-US"/>
          </a:p>
        </p:txBody>
      </p:sp>
    </p:spTree>
    <p:extLst>
      <p:ext uri="{BB962C8B-B14F-4D97-AF65-F5344CB8AC3E}">
        <p14:creationId xmlns:p14="http://schemas.microsoft.com/office/powerpoint/2010/main" xmlns="" val="381488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04B31-DAAC-D645-AC1B-E2BBEEC7B10C}" type="datetimeFigureOut">
              <a:rPr lang="en-US" smtClean="0"/>
              <a:pPr/>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15B6B-C728-854C-898A-3148DA4E93F8}" type="slidenum">
              <a:rPr lang="en-US" smtClean="0"/>
              <a:pPr/>
              <a:t>‹#›</a:t>
            </a:fld>
            <a:endParaRPr lang="en-US"/>
          </a:p>
        </p:txBody>
      </p:sp>
    </p:spTree>
    <p:extLst>
      <p:ext uri="{BB962C8B-B14F-4D97-AF65-F5344CB8AC3E}">
        <p14:creationId xmlns:p14="http://schemas.microsoft.com/office/powerpoint/2010/main" xmlns="" val="256293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915B6B-C728-854C-898A-3148DA4E93F8}" type="slidenum">
              <a:rPr lang="en-US" smtClean="0"/>
              <a:pPr/>
              <a:t>2</a:t>
            </a:fld>
            <a:endParaRPr lang="en-US"/>
          </a:p>
        </p:txBody>
      </p:sp>
    </p:spTree>
    <p:extLst>
      <p:ext uri="{BB962C8B-B14F-4D97-AF65-F5344CB8AC3E}">
        <p14:creationId xmlns:p14="http://schemas.microsoft.com/office/powerpoint/2010/main" xmlns="" val="34015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35</a:t>
            </a:fld>
            <a:endParaRPr lang="en-US"/>
          </a:p>
        </p:txBody>
      </p:sp>
    </p:spTree>
    <p:extLst>
      <p:ext uri="{BB962C8B-B14F-4D97-AF65-F5344CB8AC3E}">
        <p14:creationId xmlns:p14="http://schemas.microsoft.com/office/powerpoint/2010/main" xmlns="" val="427633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37</a:t>
            </a:fld>
            <a:endParaRPr lang="en-US"/>
          </a:p>
        </p:txBody>
      </p:sp>
    </p:spTree>
    <p:extLst>
      <p:ext uri="{BB962C8B-B14F-4D97-AF65-F5344CB8AC3E}">
        <p14:creationId xmlns:p14="http://schemas.microsoft.com/office/powerpoint/2010/main" xmlns="" val="378130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0915B6B-C728-854C-898A-3148DA4E93F8}" type="slidenum">
              <a:rPr lang="en-US" smtClean="0"/>
              <a:pPr/>
              <a:t>3</a:t>
            </a:fld>
            <a:endParaRPr lang="en-US"/>
          </a:p>
        </p:txBody>
      </p:sp>
    </p:spTree>
    <p:extLst>
      <p:ext uri="{BB962C8B-B14F-4D97-AF65-F5344CB8AC3E}">
        <p14:creationId xmlns:p14="http://schemas.microsoft.com/office/powerpoint/2010/main" xmlns="" val="295721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7</a:t>
            </a:fld>
            <a:endParaRPr lang="en-US"/>
          </a:p>
        </p:txBody>
      </p:sp>
    </p:spTree>
    <p:extLst>
      <p:ext uri="{BB962C8B-B14F-4D97-AF65-F5344CB8AC3E}">
        <p14:creationId xmlns:p14="http://schemas.microsoft.com/office/powerpoint/2010/main" xmlns="" val="21507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17</a:t>
            </a:fld>
            <a:endParaRPr lang="en-US"/>
          </a:p>
        </p:txBody>
      </p:sp>
    </p:spTree>
    <p:extLst>
      <p:ext uri="{BB962C8B-B14F-4D97-AF65-F5344CB8AC3E}">
        <p14:creationId xmlns:p14="http://schemas.microsoft.com/office/powerpoint/2010/main" xmlns="" val="75511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23</a:t>
            </a:fld>
            <a:endParaRPr lang="en-US"/>
          </a:p>
        </p:txBody>
      </p:sp>
    </p:spTree>
    <p:extLst>
      <p:ext uri="{BB962C8B-B14F-4D97-AF65-F5344CB8AC3E}">
        <p14:creationId xmlns:p14="http://schemas.microsoft.com/office/powerpoint/2010/main" xmlns="" val="192189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26</a:t>
            </a:fld>
            <a:endParaRPr lang="en-US"/>
          </a:p>
        </p:txBody>
      </p:sp>
    </p:spTree>
    <p:extLst>
      <p:ext uri="{BB962C8B-B14F-4D97-AF65-F5344CB8AC3E}">
        <p14:creationId xmlns:p14="http://schemas.microsoft.com/office/powerpoint/2010/main" xmlns="" val="216090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15B6B-C728-854C-898A-3148DA4E9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01484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33</a:t>
            </a:fld>
            <a:endParaRPr lang="en-US"/>
          </a:p>
        </p:txBody>
      </p:sp>
    </p:spTree>
    <p:extLst>
      <p:ext uri="{BB962C8B-B14F-4D97-AF65-F5344CB8AC3E}">
        <p14:creationId xmlns:p14="http://schemas.microsoft.com/office/powerpoint/2010/main" xmlns="" val="342753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15B6B-C728-854C-898A-3148DA4E93F8}" type="slidenum">
              <a:rPr lang="en-US" smtClean="0"/>
              <a:pPr/>
              <a:t>34</a:t>
            </a:fld>
            <a:endParaRPr lang="en-US"/>
          </a:p>
        </p:txBody>
      </p:sp>
    </p:spTree>
    <p:extLst>
      <p:ext uri="{BB962C8B-B14F-4D97-AF65-F5344CB8AC3E}">
        <p14:creationId xmlns:p14="http://schemas.microsoft.com/office/powerpoint/2010/main" xmlns="" val="1191294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37C43-A587-554A-87BC-753B0ACCE9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D38578E-4D1F-4442-B800-9136C67EC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3E302A5-5341-664D-BDF1-0B247DF23A70}"/>
              </a:ext>
            </a:extLst>
          </p:cNvPr>
          <p:cNvSpPr>
            <a:spLocks noGrp="1"/>
          </p:cNvSpPr>
          <p:nvPr>
            <p:ph type="dt" sz="half" idx="10"/>
          </p:nvPr>
        </p:nvSpPr>
        <p:spPr/>
        <p:txBody>
          <a:bodyPr/>
          <a:lstStyle/>
          <a:p>
            <a:fld id="{61A476D9-61CE-A045-8E60-53578E220E83}" type="datetimeFigureOut">
              <a:rPr lang="en-US" smtClean="0"/>
              <a:pPr/>
              <a:t>4/20/2023</a:t>
            </a:fld>
            <a:endParaRPr lang="en-US"/>
          </a:p>
        </p:txBody>
      </p:sp>
      <p:sp>
        <p:nvSpPr>
          <p:cNvPr id="5" name="Footer Placeholder 4">
            <a:extLst>
              <a:ext uri="{FF2B5EF4-FFF2-40B4-BE49-F238E27FC236}">
                <a16:creationId xmlns:a16="http://schemas.microsoft.com/office/drawing/2014/main" xmlns="" id="{9C2DC9C4-3D5F-1943-B2CC-EE2C503DB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2FDB9-DE66-4B44-AAFF-B07BA7435480}"/>
              </a:ext>
            </a:extLst>
          </p:cNvPr>
          <p:cNvSpPr>
            <a:spLocks noGrp="1"/>
          </p:cNvSpPr>
          <p:nvPr>
            <p:ph type="sldNum" sz="quarter" idx="12"/>
          </p:nvPr>
        </p:nvSpPr>
        <p:spPr/>
        <p:txBody>
          <a:body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358292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543F8-9D0C-6F0F-8301-9325C542BB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053C200-ADD7-9F2E-B36A-15BB66954F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A71BD697-7E76-3F56-5762-7639BD31F4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9D8FCF84-32EC-5957-9599-9C02C01E300A}"/>
              </a:ext>
            </a:extLst>
          </p:cNvPr>
          <p:cNvSpPr>
            <a:spLocks noGrp="1"/>
          </p:cNvSpPr>
          <p:nvPr>
            <p:ph type="dt" sz="half" idx="10"/>
          </p:nvPr>
        </p:nvSpPr>
        <p:spPr/>
        <p:txBody>
          <a:bodyPr/>
          <a:lstStyle/>
          <a:p>
            <a:fld id="{47E606E2-96A0-7E48-B59C-29652A3C3D49}" type="datetimeFigureOut">
              <a:rPr lang="en-US" smtClean="0"/>
              <a:pPr/>
              <a:t>4/20/2023</a:t>
            </a:fld>
            <a:endParaRPr lang="en-US"/>
          </a:p>
        </p:txBody>
      </p:sp>
      <p:sp>
        <p:nvSpPr>
          <p:cNvPr id="6" name="Footer Placeholder 5">
            <a:extLst>
              <a:ext uri="{FF2B5EF4-FFF2-40B4-BE49-F238E27FC236}">
                <a16:creationId xmlns:a16="http://schemas.microsoft.com/office/drawing/2014/main" xmlns="" id="{42532BEB-0941-E51E-87C3-9A376CC17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8AF7C6-2986-7AB9-4C29-6ED4A7CA8943}"/>
              </a:ext>
            </a:extLst>
          </p:cNvPr>
          <p:cNvSpPr>
            <a:spLocks noGrp="1"/>
          </p:cNvSpPr>
          <p:nvPr>
            <p:ph type="sldNum" sz="quarter" idx="12"/>
          </p:nvPr>
        </p:nvSpPr>
        <p:spPr/>
        <p:txBody>
          <a:bodyPr/>
          <a:lstStyle/>
          <a:p>
            <a:fld id="{A264EC9E-A5F5-DF42-84C4-3B5C6DF9CDED}" type="slidenum">
              <a:rPr lang="en-US" smtClean="0"/>
              <a:pPr/>
              <a:t>‹#›</a:t>
            </a:fld>
            <a:endParaRPr lang="en-US"/>
          </a:p>
        </p:txBody>
      </p:sp>
    </p:spTree>
    <p:extLst>
      <p:ext uri="{BB962C8B-B14F-4D97-AF65-F5344CB8AC3E}">
        <p14:creationId xmlns:p14="http://schemas.microsoft.com/office/powerpoint/2010/main" xmlns="" val="320520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586427C0-84CC-3F28-3B1B-E411A0C5C432}"/>
              </a:ext>
            </a:extLst>
          </p:cNvPr>
          <p:cNvSpPr/>
          <p:nvPr userDrawn="1"/>
        </p:nvSpPr>
        <p:spPr>
          <a:xfrm>
            <a:off x="263524"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a:t>
            </a:fld>
            <a:endParaRPr lang="en-US" sz="1400" b="0">
              <a:solidFill>
                <a:srgbClr val="032C50"/>
              </a:solidFill>
              <a:latin typeface="Arial"/>
              <a:cs typeface="Arial"/>
            </a:endParaRPr>
          </a:p>
        </p:txBody>
      </p:sp>
      <p:pic>
        <p:nvPicPr>
          <p:cNvPr id="6" name="Picture 5">
            <a:extLst>
              <a:ext uri="{FF2B5EF4-FFF2-40B4-BE49-F238E27FC236}">
                <a16:creationId xmlns:a16="http://schemas.microsoft.com/office/drawing/2014/main" xmlns="" id="{B94A8AE9-8A54-D4AA-3C8A-CD4665FCECBE}"/>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740400"/>
            <a:ext cx="2598909" cy="901165"/>
          </a:xfrm>
          <a:prstGeom prst="rect">
            <a:avLst/>
          </a:prstGeom>
        </p:spPr>
      </p:pic>
      <p:sp>
        <p:nvSpPr>
          <p:cNvPr id="7" name="Parallelogram 6">
            <a:extLst>
              <a:ext uri="{FF2B5EF4-FFF2-40B4-BE49-F238E27FC236}">
                <a16:creationId xmlns:a16="http://schemas.microsoft.com/office/drawing/2014/main" xmlns="" id="{CD1579F2-2144-49CB-658D-821DB60CE95A}"/>
              </a:ext>
            </a:extLst>
          </p:cNvPr>
          <p:cNvSpPr/>
          <p:nvPr userDrawn="1"/>
        </p:nvSpPr>
        <p:spPr>
          <a:xfrm>
            <a:off x="-478156"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3496798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6450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60FC86D-8ADD-E290-006A-18D15A14F21E}"/>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740400"/>
            <a:ext cx="2598909" cy="901165"/>
          </a:xfrm>
          <a:prstGeom prst="rect">
            <a:avLst/>
          </a:prstGeom>
        </p:spPr>
      </p:pic>
    </p:spTree>
    <p:extLst>
      <p:ext uri="{BB962C8B-B14F-4D97-AF65-F5344CB8AC3E}">
        <p14:creationId xmlns:p14="http://schemas.microsoft.com/office/powerpoint/2010/main" xmlns="" val="99391155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1E6B6-0F82-41A6-4EC1-757574B7DC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C811815-AF92-C559-A1E9-4EDA88A1F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FB534A7-699D-6EAE-8848-C65C557B1955}"/>
              </a:ext>
            </a:extLst>
          </p:cNvPr>
          <p:cNvSpPr>
            <a:spLocks noGrp="1"/>
          </p:cNvSpPr>
          <p:nvPr>
            <p:ph type="dt" sz="half" idx="10"/>
          </p:nvPr>
        </p:nvSpPr>
        <p:spPr/>
        <p:txBody>
          <a:bodyPr/>
          <a:lstStyle/>
          <a:p>
            <a:fld id="{47E606E2-96A0-7E48-B59C-29652A3C3D49}" type="datetimeFigureOut">
              <a:rPr lang="en-US" smtClean="0"/>
              <a:pPr/>
              <a:t>4/20/2023</a:t>
            </a:fld>
            <a:endParaRPr lang="en-US"/>
          </a:p>
        </p:txBody>
      </p:sp>
      <p:sp>
        <p:nvSpPr>
          <p:cNvPr id="5" name="Footer Placeholder 4">
            <a:extLst>
              <a:ext uri="{FF2B5EF4-FFF2-40B4-BE49-F238E27FC236}">
                <a16:creationId xmlns:a16="http://schemas.microsoft.com/office/drawing/2014/main" xmlns="" id="{32F06C3E-E2D5-CBA1-3B16-36E5673CB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9C99F6-6F4F-7A99-3953-6E54E6A4B4EC}"/>
              </a:ext>
            </a:extLst>
          </p:cNvPr>
          <p:cNvSpPr>
            <a:spLocks noGrp="1"/>
          </p:cNvSpPr>
          <p:nvPr>
            <p:ph type="sldNum" sz="quarter" idx="12"/>
          </p:nvPr>
        </p:nvSpPr>
        <p:spPr/>
        <p:txBody>
          <a:bodyPr/>
          <a:lstStyle/>
          <a:p>
            <a:fld id="{A264EC9E-A5F5-DF42-84C4-3B5C6DF9CDED}" type="slidenum">
              <a:rPr lang="en-US" smtClean="0"/>
              <a:pPr/>
              <a:t>‹#›</a:t>
            </a:fld>
            <a:endParaRPr lang="en-US"/>
          </a:p>
        </p:txBody>
      </p:sp>
    </p:spTree>
    <p:extLst>
      <p:ext uri="{BB962C8B-B14F-4D97-AF65-F5344CB8AC3E}">
        <p14:creationId xmlns:p14="http://schemas.microsoft.com/office/powerpoint/2010/main" xmlns="" val="21277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28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60FC86D-8ADD-E290-006A-18D15A14F21E}"/>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740400"/>
            <a:ext cx="2598909" cy="901165"/>
          </a:xfrm>
          <a:prstGeom prst="rect">
            <a:avLst/>
          </a:prstGeom>
        </p:spPr>
      </p:pic>
      <p:sp>
        <p:nvSpPr>
          <p:cNvPr id="2" name="Parallelogram 1">
            <a:extLst>
              <a:ext uri="{FF2B5EF4-FFF2-40B4-BE49-F238E27FC236}">
                <a16:creationId xmlns:a16="http://schemas.microsoft.com/office/drawing/2014/main" xmlns="" id="{22082E27-6A19-C673-570F-9A06F71E1EE0}"/>
              </a:ext>
            </a:extLst>
          </p:cNvPr>
          <p:cNvSpPr/>
          <p:nvPr userDrawn="1"/>
        </p:nvSpPr>
        <p:spPr>
          <a:xfrm>
            <a:off x="263524"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a:t>
            </a:fld>
            <a:endParaRPr lang="en-US" sz="1400" b="0">
              <a:solidFill>
                <a:srgbClr val="032C50"/>
              </a:solidFill>
              <a:latin typeface="Arial"/>
              <a:cs typeface="Arial"/>
            </a:endParaRPr>
          </a:p>
        </p:txBody>
      </p:sp>
      <p:sp>
        <p:nvSpPr>
          <p:cNvPr id="3" name="Parallelogram 2">
            <a:extLst>
              <a:ext uri="{FF2B5EF4-FFF2-40B4-BE49-F238E27FC236}">
                <a16:creationId xmlns:a16="http://schemas.microsoft.com/office/drawing/2014/main" xmlns="" id="{E35B00D8-D983-0C0C-6C41-493138479049}"/>
              </a:ext>
            </a:extLst>
          </p:cNvPr>
          <p:cNvSpPr/>
          <p:nvPr userDrawn="1"/>
        </p:nvSpPr>
        <p:spPr>
          <a:xfrm>
            <a:off x="-478156"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491455865"/>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1E6B6-0F82-41A6-4EC1-757574B7DC6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C811815-AF92-C559-A1E9-4EDA88A1F4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FB534A7-699D-6EAE-8848-C65C557B1955}"/>
              </a:ext>
            </a:extLst>
          </p:cNvPr>
          <p:cNvSpPr>
            <a:spLocks noGrp="1"/>
          </p:cNvSpPr>
          <p:nvPr>
            <p:ph type="dt" sz="half" idx="10"/>
          </p:nvPr>
        </p:nvSpPr>
        <p:spPr>
          <a:xfrm>
            <a:off x="838200" y="6356350"/>
            <a:ext cx="2743200" cy="365125"/>
          </a:xfrm>
          <a:prstGeom prst="rect">
            <a:avLst/>
          </a:prstGeom>
        </p:spPr>
        <p:txBody>
          <a:bodyPr/>
          <a:lstStyle/>
          <a:p>
            <a:fld id="{47E606E2-96A0-7E48-B59C-29652A3C3D49}" type="datetimeFigureOut">
              <a:rPr lang="en-US" smtClean="0"/>
              <a:pPr/>
              <a:t>4/20/2023</a:t>
            </a:fld>
            <a:endParaRPr lang="en-US"/>
          </a:p>
        </p:txBody>
      </p:sp>
      <p:sp>
        <p:nvSpPr>
          <p:cNvPr id="5" name="Footer Placeholder 4">
            <a:extLst>
              <a:ext uri="{FF2B5EF4-FFF2-40B4-BE49-F238E27FC236}">
                <a16:creationId xmlns:a16="http://schemas.microsoft.com/office/drawing/2014/main" xmlns="" id="{32F06C3E-E2D5-CBA1-3B16-36E5673CBC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39C99F6-6F4F-7A99-3953-6E54E6A4B4EC}"/>
              </a:ext>
            </a:extLst>
          </p:cNvPr>
          <p:cNvSpPr>
            <a:spLocks noGrp="1"/>
          </p:cNvSpPr>
          <p:nvPr>
            <p:ph type="sldNum" sz="quarter" idx="12"/>
          </p:nvPr>
        </p:nvSpPr>
        <p:spPr>
          <a:xfrm>
            <a:off x="8610600" y="6356350"/>
            <a:ext cx="2743200" cy="365125"/>
          </a:xfrm>
          <a:prstGeom prst="rect">
            <a:avLst/>
          </a:prstGeom>
        </p:spPr>
        <p:txBody>
          <a:bodyPr/>
          <a:lstStyle/>
          <a:p>
            <a:fld id="{A264EC9E-A5F5-DF42-84C4-3B5C6DF9CDED}" type="slidenum">
              <a:rPr lang="en-US" smtClean="0"/>
              <a:pPr/>
              <a:t>‹#›</a:t>
            </a:fld>
            <a:endParaRPr lang="en-US"/>
          </a:p>
        </p:txBody>
      </p:sp>
    </p:spTree>
    <p:extLst>
      <p:ext uri="{BB962C8B-B14F-4D97-AF65-F5344CB8AC3E}">
        <p14:creationId xmlns:p14="http://schemas.microsoft.com/office/powerpoint/2010/main" xmlns="" val="3106918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37C43-A587-554A-87BC-753B0ACCE9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D38578E-4D1F-4442-B800-9136C67EC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3E302A5-5341-664D-BDF1-0B247DF23A70}"/>
              </a:ext>
            </a:extLst>
          </p:cNvPr>
          <p:cNvSpPr>
            <a:spLocks noGrp="1"/>
          </p:cNvSpPr>
          <p:nvPr>
            <p:ph type="dt" sz="half" idx="10"/>
          </p:nvPr>
        </p:nvSpPr>
        <p:spPr/>
        <p:txBody>
          <a:bodyPr/>
          <a:lstStyle/>
          <a:p>
            <a:fld id="{61A476D9-61CE-A045-8E60-53578E220E83}" type="datetimeFigureOut">
              <a:rPr lang="en-US" smtClean="0"/>
              <a:pPr/>
              <a:t>4/20/2023</a:t>
            </a:fld>
            <a:endParaRPr lang="en-US"/>
          </a:p>
        </p:txBody>
      </p:sp>
      <p:sp>
        <p:nvSpPr>
          <p:cNvPr id="5" name="Footer Placeholder 4">
            <a:extLst>
              <a:ext uri="{FF2B5EF4-FFF2-40B4-BE49-F238E27FC236}">
                <a16:creationId xmlns:a16="http://schemas.microsoft.com/office/drawing/2014/main" xmlns="" id="{9C2DC9C4-3D5F-1943-B2CC-EE2C503DB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2FDB9-DE66-4B44-AAFF-B07BA7435480}"/>
              </a:ext>
            </a:extLst>
          </p:cNvPr>
          <p:cNvSpPr>
            <a:spLocks noGrp="1"/>
          </p:cNvSpPr>
          <p:nvPr>
            <p:ph type="sldNum" sz="quarter" idx="12"/>
          </p:nvPr>
        </p:nvSpPr>
        <p:spPr/>
        <p:txBody>
          <a:body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4171104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946E7-26F4-5D47-9562-1103E8FF5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505B36-8CC4-424B-9CA9-C123535C68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A2FFDA-9EC7-6D42-B238-806114709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3C6AE62-0D68-674B-8973-8840EEED4576}"/>
              </a:ext>
            </a:extLst>
          </p:cNvPr>
          <p:cNvSpPr>
            <a:spLocks noGrp="1"/>
          </p:cNvSpPr>
          <p:nvPr>
            <p:ph type="dt" sz="half" idx="10"/>
          </p:nvPr>
        </p:nvSpPr>
        <p:spPr/>
        <p:txBody>
          <a:bodyPr/>
          <a:lstStyle/>
          <a:p>
            <a:fld id="{61A476D9-61CE-A045-8E60-53578E220E83}" type="datetimeFigureOut">
              <a:rPr lang="en-US" smtClean="0"/>
              <a:pPr/>
              <a:t>4/20/2023</a:t>
            </a:fld>
            <a:endParaRPr lang="en-US"/>
          </a:p>
        </p:txBody>
      </p:sp>
      <p:sp>
        <p:nvSpPr>
          <p:cNvPr id="6" name="Footer Placeholder 5">
            <a:extLst>
              <a:ext uri="{FF2B5EF4-FFF2-40B4-BE49-F238E27FC236}">
                <a16:creationId xmlns:a16="http://schemas.microsoft.com/office/drawing/2014/main" xmlns="" id="{99501ACC-9196-5140-9995-C15866FCF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8B11A2-A19E-BE4E-8704-4D5608693C48}"/>
              </a:ext>
            </a:extLst>
          </p:cNvPr>
          <p:cNvSpPr>
            <a:spLocks noGrp="1"/>
          </p:cNvSpPr>
          <p:nvPr>
            <p:ph type="sldNum" sz="quarter" idx="12"/>
          </p:nvPr>
        </p:nvSpPr>
        <p:spPr/>
        <p:txBody>
          <a:body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392016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946E7-26F4-5D47-9562-1103E8FF5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505B36-8CC4-424B-9CA9-C123535C68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A2FFDA-9EC7-6D42-B238-806114709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3C6AE62-0D68-674B-8973-8840EEED4576}"/>
              </a:ext>
            </a:extLst>
          </p:cNvPr>
          <p:cNvSpPr>
            <a:spLocks noGrp="1"/>
          </p:cNvSpPr>
          <p:nvPr>
            <p:ph type="dt" sz="half" idx="10"/>
          </p:nvPr>
        </p:nvSpPr>
        <p:spPr/>
        <p:txBody>
          <a:bodyPr/>
          <a:lstStyle/>
          <a:p>
            <a:fld id="{61A476D9-61CE-A045-8E60-53578E220E83}" type="datetimeFigureOut">
              <a:rPr lang="en-US" smtClean="0"/>
              <a:pPr/>
              <a:t>4/20/2023</a:t>
            </a:fld>
            <a:endParaRPr lang="en-US"/>
          </a:p>
        </p:txBody>
      </p:sp>
      <p:sp>
        <p:nvSpPr>
          <p:cNvPr id="6" name="Footer Placeholder 5">
            <a:extLst>
              <a:ext uri="{FF2B5EF4-FFF2-40B4-BE49-F238E27FC236}">
                <a16:creationId xmlns:a16="http://schemas.microsoft.com/office/drawing/2014/main" xmlns="" id="{99501ACC-9196-5140-9995-C15866FCF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98B11A2-A19E-BE4E-8704-4D5608693C48}"/>
              </a:ext>
            </a:extLst>
          </p:cNvPr>
          <p:cNvSpPr>
            <a:spLocks noGrp="1"/>
          </p:cNvSpPr>
          <p:nvPr>
            <p:ph type="sldNum" sz="quarter" idx="12"/>
          </p:nvPr>
        </p:nvSpPr>
        <p:spPr/>
        <p:txBody>
          <a:body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1013855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8FD404-4009-534C-A1EC-8DA65865BB43}"/>
              </a:ext>
            </a:extLst>
          </p:cNvPr>
          <p:cNvSpPr>
            <a:spLocks noGrp="1"/>
          </p:cNvSpPr>
          <p:nvPr>
            <p:ph type="dt" sz="half" idx="10"/>
          </p:nvPr>
        </p:nvSpPr>
        <p:spPr/>
        <p:txBody>
          <a:bodyPr/>
          <a:lstStyle/>
          <a:p>
            <a:fld id="{61A476D9-61CE-A045-8E60-53578E220E83}" type="datetimeFigureOut">
              <a:rPr lang="en-US" smtClean="0"/>
              <a:pPr/>
              <a:t>4/20/2023</a:t>
            </a:fld>
            <a:endParaRPr lang="en-US"/>
          </a:p>
        </p:txBody>
      </p:sp>
      <p:sp>
        <p:nvSpPr>
          <p:cNvPr id="3" name="Footer Placeholder 2">
            <a:extLst>
              <a:ext uri="{FF2B5EF4-FFF2-40B4-BE49-F238E27FC236}">
                <a16:creationId xmlns:a16="http://schemas.microsoft.com/office/drawing/2014/main" xmlns="" id="{07EDB02F-7149-2E42-A95C-285A3387C6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D37DEE-B7CD-3544-947B-A23E7894D880}"/>
              </a:ext>
            </a:extLst>
          </p:cNvPr>
          <p:cNvSpPr>
            <a:spLocks noGrp="1"/>
          </p:cNvSpPr>
          <p:nvPr>
            <p:ph type="sldNum" sz="quarter" idx="12"/>
          </p:nvPr>
        </p:nvSpPr>
        <p:spPr/>
        <p:txBody>
          <a:body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101918953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586427C0-84CC-3F28-3B1B-E411A0C5C432}"/>
              </a:ext>
            </a:extLst>
          </p:cNvPr>
          <p:cNvSpPr/>
          <p:nvPr userDrawn="1"/>
        </p:nvSpPr>
        <p:spPr>
          <a:xfrm>
            <a:off x="263524"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a:t>
            </a:fld>
            <a:endParaRPr lang="en-US" sz="1400" b="0">
              <a:solidFill>
                <a:srgbClr val="032C50"/>
              </a:solidFill>
              <a:latin typeface="Arial"/>
              <a:cs typeface="Arial"/>
            </a:endParaRPr>
          </a:p>
        </p:txBody>
      </p:sp>
      <p:sp>
        <p:nvSpPr>
          <p:cNvPr id="7" name="Parallelogram 6">
            <a:extLst>
              <a:ext uri="{FF2B5EF4-FFF2-40B4-BE49-F238E27FC236}">
                <a16:creationId xmlns:a16="http://schemas.microsoft.com/office/drawing/2014/main" xmlns="" id="{CD1579F2-2144-49CB-658D-821DB60CE95A}"/>
              </a:ext>
            </a:extLst>
          </p:cNvPr>
          <p:cNvSpPr/>
          <p:nvPr userDrawn="1"/>
        </p:nvSpPr>
        <p:spPr>
          <a:xfrm>
            <a:off x="-478156"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pic>
        <p:nvPicPr>
          <p:cNvPr id="3" name="Picture 2" descr="Logo&#10;&#10;Description automatically generated">
            <a:extLst>
              <a:ext uri="{FF2B5EF4-FFF2-40B4-BE49-F238E27FC236}">
                <a16:creationId xmlns:a16="http://schemas.microsoft.com/office/drawing/2014/main" xmlns="" id="{4324356D-DF53-BCB6-681E-0DA9D04A427C}"/>
              </a:ext>
            </a:extLst>
          </p:cNvPr>
          <p:cNvPicPr>
            <a:picLocks noChangeAspect="1"/>
          </p:cNvPicPr>
          <p:nvPr userDrawn="1"/>
        </p:nvPicPr>
        <p:blipFill>
          <a:blip r:embed="rId2" cstate="hqprint">
            <a:extLst>
              <a:ext uri="{28A0092B-C50C-407E-A947-70E740481C1C}">
                <a14:useLocalDpi xmlns:a14="http://schemas.microsoft.com/office/drawing/2010/main" xmlns=""/>
              </a:ext>
            </a:extLst>
          </a:blip>
          <a:stretch>
            <a:fillRect/>
          </a:stretch>
        </p:blipFill>
        <p:spPr>
          <a:xfrm>
            <a:off x="9255830" y="5813792"/>
            <a:ext cx="2571948" cy="827773"/>
          </a:xfrm>
          <a:prstGeom prst="rect">
            <a:avLst/>
          </a:prstGeom>
        </p:spPr>
      </p:pic>
    </p:spTree>
    <p:extLst>
      <p:ext uri="{BB962C8B-B14F-4D97-AF65-F5344CB8AC3E}">
        <p14:creationId xmlns:p14="http://schemas.microsoft.com/office/powerpoint/2010/main" xmlns="" val="210293511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12DDEB66-F676-F201-DE49-498BA552D06C}"/>
              </a:ext>
            </a:extLst>
          </p:cNvPr>
          <p:cNvSpPr/>
          <p:nvPr userDrawn="1"/>
        </p:nvSpPr>
        <p:spPr>
          <a:xfrm>
            <a:off x="263524"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a:t>
            </a:fld>
            <a:endParaRPr lang="en-US" sz="1400" b="0">
              <a:solidFill>
                <a:srgbClr val="032C50"/>
              </a:solidFill>
              <a:latin typeface="Arial"/>
              <a:cs typeface="Arial"/>
            </a:endParaRPr>
          </a:p>
        </p:txBody>
      </p:sp>
      <p:sp>
        <p:nvSpPr>
          <p:cNvPr id="4" name="Parallelogram 3">
            <a:extLst>
              <a:ext uri="{FF2B5EF4-FFF2-40B4-BE49-F238E27FC236}">
                <a16:creationId xmlns:a16="http://schemas.microsoft.com/office/drawing/2014/main" xmlns="" id="{76BC5FB8-E7EC-05BF-C252-1DD8F9EDC427}"/>
              </a:ext>
            </a:extLst>
          </p:cNvPr>
          <p:cNvSpPr/>
          <p:nvPr userDrawn="1"/>
        </p:nvSpPr>
        <p:spPr>
          <a:xfrm>
            <a:off x="-478156"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147238124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48FD404-4009-534C-A1EC-8DA65865BB43}"/>
              </a:ext>
            </a:extLst>
          </p:cNvPr>
          <p:cNvSpPr>
            <a:spLocks noGrp="1"/>
          </p:cNvSpPr>
          <p:nvPr>
            <p:ph type="dt" sz="half" idx="10"/>
          </p:nvPr>
        </p:nvSpPr>
        <p:spPr/>
        <p:txBody>
          <a:bodyPr/>
          <a:lstStyle/>
          <a:p>
            <a:fld id="{61A476D9-61CE-A045-8E60-53578E220E83}" type="datetimeFigureOut">
              <a:rPr lang="en-US" smtClean="0"/>
              <a:pPr/>
              <a:t>4/20/2023</a:t>
            </a:fld>
            <a:endParaRPr lang="en-US"/>
          </a:p>
        </p:txBody>
      </p:sp>
      <p:sp>
        <p:nvSpPr>
          <p:cNvPr id="3" name="Footer Placeholder 2">
            <a:extLst>
              <a:ext uri="{FF2B5EF4-FFF2-40B4-BE49-F238E27FC236}">
                <a16:creationId xmlns:a16="http://schemas.microsoft.com/office/drawing/2014/main" xmlns="" id="{07EDB02F-7149-2E42-A95C-285A3387C6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D37DEE-B7CD-3544-947B-A23E7894D880}"/>
              </a:ext>
            </a:extLst>
          </p:cNvPr>
          <p:cNvSpPr>
            <a:spLocks noGrp="1"/>
          </p:cNvSpPr>
          <p:nvPr>
            <p:ph type="sldNum" sz="quarter" idx="12"/>
          </p:nvPr>
        </p:nvSpPr>
        <p:spPr/>
        <p:txBody>
          <a:body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2297057314"/>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586427C0-84CC-3F28-3B1B-E411A0C5C432}"/>
              </a:ext>
            </a:extLst>
          </p:cNvPr>
          <p:cNvSpPr/>
          <p:nvPr userDrawn="1"/>
        </p:nvSpPr>
        <p:spPr>
          <a:xfrm>
            <a:off x="279082"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a:t>
            </a:fld>
            <a:endParaRPr lang="en-US" sz="1400" b="0">
              <a:solidFill>
                <a:srgbClr val="032C50"/>
              </a:solidFill>
              <a:latin typeface="Arial"/>
              <a:cs typeface="Arial"/>
            </a:endParaRPr>
          </a:p>
        </p:txBody>
      </p:sp>
      <p:pic>
        <p:nvPicPr>
          <p:cNvPr id="6" name="Picture 5">
            <a:extLst>
              <a:ext uri="{FF2B5EF4-FFF2-40B4-BE49-F238E27FC236}">
                <a16:creationId xmlns:a16="http://schemas.microsoft.com/office/drawing/2014/main" xmlns="" id="{B94A8AE9-8A54-D4AA-3C8A-CD4665FCECBE}"/>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740400"/>
            <a:ext cx="2598909" cy="901165"/>
          </a:xfrm>
          <a:prstGeom prst="rect">
            <a:avLst/>
          </a:prstGeom>
        </p:spPr>
      </p:pic>
      <p:sp>
        <p:nvSpPr>
          <p:cNvPr id="7" name="Parallelogram 6">
            <a:extLst>
              <a:ext uri="{FF2B5EF4-FFF2-40B4-BE49-F238E27FC236}">
                <a16:creationId xmlns:a16="http://schemas.microsoft.com/office/drawing/2014/main" xmlns="" id="{CD1579F2-2144-49CB-658D-821DB60CE95A}"/>
              </a:ext>
            </a:extLst>
          </p:cNvPr>
          <p:cNvSpPr/>
          <p:nvPr userDrawn="1"/>
        </p:nvSpPr>
        <p:spPr>
          <a:xfrm>
            <a:off x="-462598"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90633163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xmlns="" id="{12DDEB66-F676-F201-DE49-498BA552D06C}"/>
              </a:ext>
            </a:extLst>
          </p:cNvPr>
          <p:cNvSpPr/>
          <p:nvPr userDrawn="1"/>
        </p:nvSpPr>
        <p:spPr>
          <a:xfrm>
            <a:off x="263524"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a:t>
            </a:fld>
            <a:endParaRPr lang="en-US" sz="1400" b="0">
              <a:solidFill>
                <a:srgbClr val="032C50"/>
              </a:solidFill>
              <a:latin typeface="Arial"/>
              <a:cs typeface="Arial"/>
            </a:endParaRPr>
          </a:p>
        </p:txBody>
      </p:sp>
      <p:sp>
        <p:nvSpPr>
          <p:cNvPr id="4" name="Parallelogram 3">
            <a:extLst>
              <a:ext uri="{FF2B5EF4-FFF2-40B4-BE49-F238E27FC236}">
                <a16:creationId xmlns:a16="http://schemas.microsoft.com/office/drawing/2014/main" xmlns="" id="{76BC5FB8-E7EC-05BF-C252-1DD8F9EDC427}"/>
              </a:ext>
            </a:extLst>
          </p:cNvPr>
          <p:cNvSpPr/>
          <p:nvPr userDrawn="1"/>
        </p:nvSpPr>
        <p:spPr>
          <a:xfrm>
            <a:off x="-478156"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2845402654"/>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B51298-8905-DDB5-5224-B7C7376A7C3C}"/>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740400"/>
            <a:ext cx="2598909" cy="901165"/>
          </a:xfrm>
          <a:prstGeom prst="rect">
            <a:avLst/>
          </a:prstGeom>
        </p:spPr>
      </p:pic>
    </p:spTree>
    <p:extLst>
      <p:ext uri="{BB962C8B-B14F-4D97-AF65-F5344CB8AC3E}">
        <p14:creationId xmlns:p14="http://schemas.microsoft.com/office/powerpoint/2010/main" xmlns="" val="426059437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3482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60FC86D-8ADD-E290-006A-18D15A14F21E}"/>
              </a:ext>
            </a:extLst>
          </p:cNvPr>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9220918" y="5740400"/>
            <a:ext cx="2598909" cy="901165"/>
          </a:xfrm>
          <a:prstGeom prst="rect">
            <a:avLst/>
          </a:prstGeom>
        </p:spPr>
      </p:pic>
    </p:spTree>
    <p:extLst>
      <p:ext uri="{BB962C8B-B14F-4D97-AF65-F5344CB8AC3E}">
        <p14:creationId xmlns:p14="http://schemas.microsoft.com/office/powerpoint/2010/main" xmlns="" val="409323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1E6B6-0F82-41A6-4EC1-757574B7DC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C811815-AF92-C559-A1E9-4EDA88A1F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FB534A7-699D-6EAE-8848-C65C557B1955}"/>
              </a:ext>
            </a:extLst>
          </p:cNvPr>
          <p:cNvSpPr>
            <a:spLocks noGrp="1"/>
          </p:cNvSpPr>
          <p:nvPr>
            <p:ph type="dt" sz="half" idx="10"/>
          </p:nvPr>
        </p:nvSpPr>
        <p:spPr/>
        <p:txBody>
          <a:bodyPr/>
          <a:lstStyle/>
          <a:p>
            <a:fld id="{47E606E2-96A0-7E48-B59C-29652A3C3D49}" type="datetimeFigureOut">
              <a:rPr lang="en-US" smtClean="0"/>
              <a:pPr/>
              <a:t>4/20/2023</a:t>
            </a:fld>
            <a:endParaRPr lang="en-US"/>
          </a:p>
        </p:txBody>
      </p:sp>
      <p:sp>
        <p:nvSpPr>
          <p:cNvPr id="5" name="Footer Placeholder 4">
            <a:extLst>
              <a:ext uri="{FF2B5EF4-FFF2-40B4-BE49-F238E27FC236}">
                <a16:creationId xmlns:a16="http://schemas.microsoft.com/office/drawing/2014/main" xmlns="" id="{32F06C3E-E2D5-CBA1-3B16-36E5673CB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9C99F6-6F4F-7A99-3953-6E54E6A4B4EC}"/>
              </a:ext>
            </a:extLst>
          </p:cNvPr>
          <p:cNvSpPr>
            <a:spLocks noGrp="1"/>
          </p:cNvSpPr>
          <p:nvPr>
            <p:ph type="sldNum" sz="quarter" idx="12"/>
          </p:nvPr>
        </p:nvSpPr>
        <p:spPr/>
        <p:txBody>
          <a:bodyPr/>
          <a:lstStyle/>
          <a:p>
            <a:fld id="{A264EC9E-A5F5-DF42-84C4-3B5C6DF9CDED}" type="slidenum">
              <a:rPr lang="en-US" smtClean="0"/>
              <a:pPr/>
              <a:t>‹#›</a:t>
            </a:fld>
            <a:endParaRPr lang="en-US"/>
          </a:p>
        </p:txBody>
      </p:sp>
    </p:spTree>
    <p:extLst>
      <p:ext uri="{BB962C8B-B14F-4D97-AF65-F5344CB8AC3E}">
        <p14:creationId xmlns:p14="http://schemas.microsoft.com/office/powerpoint/2010/main" xmlns="" val="110159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8E8FF7-FC60-D840-9A6B-6B4B8D69D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70182E-94C5-2345-8EEB-66AB62BB9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ECC498-90C1-4F48-A9F3-1A9F5D83D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476D9-61CE-A045-8E60-53578E220E83}" type="datetimeFigureOut">
              <a:rPr lang="en-US" smtClean="0"/>
              <a:pPr/>
              <a:t>4/20/2023</a:t>
            </a:fld>
            <a:endParaRPr lang="en-US"/>
          </a:p>
        </p:txBody>
      </p:sp>
      <p:sp>
        <p:nvSpPr>
          <p:cNvPr id="5" name="Footer Placeholder 4">
            <a:extLst>
              <a:ext uri="{FF2B5EF4-FFF2-40B4-BE49-F238E27FC236}">
                <a16:creationId xmlns:a16="http://schemas.microsoft.com/office/drawing/2014/main" xmlns="" id="{7B003BC0-6E29-E348-9026-B8347E56D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CB2DC6A-6ECF-2B4D-B889-B22E36E7C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78419829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0" r:id="rId4"/>
    <p:sldLayoutId id="2147483661" r:id="rId5"/>
    <p:sldLayoutId id="214748368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3815289-9696-500F-EA73-93AEC56F2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11A3363-E1A5-9A9B-E915-54118ECA2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65EC0EA-023B-0F6F-1C0A-0BC499838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606E2-96A0-7E48-B59C-29652A3C3D49}" type="datetimeFigureOut">
              <a:rPr lang="en-US" smtClean="0"/>
              <a:pPr/>
              <a:t>4/20/2023</a:t>
            </a:fld>
            <a:endParaRPr lang="en-US"/>
          </a:p>
        </p:txBody>
      </p:sp>
      <p:sp>
        <p:nvSpPr>
          <p:cNvPr id="5" name="Footer Placeholder 4">
            <a:extLst>
              <a:ext uri="{FF2B5EF4-FFF2-40B4-BE49-F238E27FC236}">
                <a16:creationId xmlns:a16="http://schemas.microsoft.com/office/drawing/2014/main" xmlns="" id="{82767B2A-9CF3-9BA9-E04F-D5FB9E506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79C2773-6753-57FC-8705-1C7428DFB6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4EC9E-A5F5-DF42-84C4-3B5C6DF9CDED}" type="slidenum">
              <a:rPr lang="en-US" smtClean="0"/>
              <a:pPr/>
              <a:t>‹#›</a:t>
            </a:fld>
            <a:endParaRPr lang="en-US"/>
          </a:p>
        </p:txBody>
      </p:sp>
      <p:pic>
        <p:nvPicPr>
          <p:cNvPr id="8" name="Picture 7">
            <a:extLst>
              <a:ext uri="{FF2B5EF4-FFF2-40B4-BE49-F238E27FC236}">
                <a16:creationId xmlns:a16="http://schemas.microsoft.com/office/drawing/2014/main" xmlns="" id="{9A3D207D-3840-9DD8-5F49-313E8EBB45E2}"/>
              </a:ext>
            </a:extLst>
          </p:cNvPr>
          <p:cNvPicPr>
            <a:picLocks noChangeAspect="1"/>
          </p:cNvPicPr>
          <p:nvPr userDrawn="1"/>
        </p:nvPicPr>
        <p:blipFill>
          <a:blip r:embed="rId7"/>
          <a:stretch>
            <a:fillRect/>
          </a:stretch>
        </p:blipFill>
        <p:spPr>
          <a:xfrm>
            <a:off x="-8150" y="-9940"/>
            <a:ext cx="12242317" cy="6867939"/>
          </a:xfrm>
          <a:prstGeom prst="rect">
            <a:avLst/>
          </a:prstGeom>
        </p:spPr>
      </p:pic>
    </p:spTree>
    <p:extLst>
      <p:ext uri="{BB962C8B-B14F-4D97-AF65-F5344CB8AC3E}">
        <p14:creationId xmlns:p14="http://schemas.microsoft.com/office/powerpoint/2010/main" xmlns="" val="21683248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2FACFA8-3913-A008-4F3C-F8B9753B6DF8}"/>
              </a:ext>
            </a:extLst>
          </p:cNvPr>
          <p:cNvPicPr>
            <a:picLocks noChangeAspect="1"/>
          </p:cNvPicPr>
          <p:nvPr userDrawn="1"/>
        </p:nvPicPr>
        <p:blipFill>
          <a:blip r:embed="rId5"/>
          <a:stretch>
            <a:fillRect/>
          </a:stretch>
        </p:blipFill>
        <p:spPr>
          <a:xfrm>
            <a:off x="-1" y="7924"/>
            <a:ext cx="12206123" cy="6850075"/>
          </a:xfrm>
          <a:prstGeom prst="rect">
            <a:avLst/>
          </a:prstGeom>
        </p:spPr>
      </p:pic>
      <p:sp>
        <p:nvSpPr>
          <p:cNvPr id="2" name="Title Placeholder 1">
            <a:extLst>
              <a:ext uri="{FF2B5EF4-FFF2-40B4-BE49-F238E27FC236}">
                <a16:creationId xmlns:a16="http://schemas.microsoft.com/office/drawing/2014/main" xmlns="" id="{B3815289-9696-500F-EA73-93AEC56F2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11A3363-E1A5-9A9B-E915-54118ECA2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65EC0EA-023B-0F6F-1C0A-0BC499838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606E2-96A0-7E48-B59C-29652A3C3D49}" type="datetimeFigureOut">
              <a:rPr lang="en-US" smtClean="0"/>
              <a:pPr/>
              <a:t>4/20/2023</a:t>
            </a:fld>
            <a:endParaRPr lang="en-US"/>
          </a:p>
        </p:txBody>
      </p:sp>
      <p:sp>
        <p:nvSpPr>
          <p:cNvPr id="5" name="Footer Placeholder 4">
            <a:extLst>
              <a:ext uri="{FF2B5EF4-FFF2-40B4-BE49-F238E27FC236}">
                <a16:creationId xmlns:a16="http://schemas.microsoft.com/office/drawing/2014/main" xmlns="" id="{82767B2A-9CF3-9BA9-E04F-D5FB9E506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79C2773-6753-57FC-8705-1C7428DFB6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4EC9E-A5F5-DF42-84C4-3B5C6DF9CDED}" type="slidenum">
              <a:rPr lang="en-US" smtClean="0"/>
              <a:pPr/>
              <a:t>‹#›</a:t>
            </a:fld>
            <a:endParaRPr lang="en-US"/>
          </a:p>
        </p:txBody>
      </p:sp>
      <p:sp>
        <p:nvSpPr>
          <p:cNvPr id="10" name="Parallelogram 9">
            <a:extLst>
              <a:ext uri="{FF2B5EF4-FFF2-40B4-BE49-F238E27FC236}">
                <a16:creationId xmlns:a16="http://schemas.microsoft.com/office/drawing/2014/main" xmlns="" id="{A16E1B84-E7BE-8314-0138-B08857140005}"/>
              </a:ext>
            </a:extLst>
          </p:cNvPr>
          <p:cNvSpPr/>
          <p:nvPr userDrawn="1"/>
        </p:nvSpPr>
        <p:spPr>
          <a:xfrm>
            <a:off x="253888" y="347959"/>
            <a:ext cx="1003413" cy="695914"/>
          </a:xfrm>
          <a:prstGeom prst="parallelogram">
            <a:avLst>
              <a:gd name="adj" fmla="val 45145"/>
            </a:avLst>
          </a:prstGeom>
          <a:solidFill>
            <a:srgbClr val="1F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xmlns="" id="{B00D2EFC-8DE1-033E-8915-53E766CB894B}"/>
              </a:ext>
            </a:extLst>
          </p:cNvPr>
          <p:cNvSpPr/>
          <p:nvPr userDrawn="1"/>
        </p:nvSpPr>
        <p:spPr>
          <a:xfrm>
            <a:off x="1003412" y="347959"/>
            <a:ext cx="11188588" cy="695914"/>
          </a:xfrm>
          <a:prstGeom prst="parallelogram">
            <a:avLst>
              <a:gd name="adj" fmla="val 45145"/>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EAEF874-EA4C-220E-FCA8-F9615ACAFC70}"/>
              </a:ext>
            </a:extLst>
          </p:cNvPr>
          <p:cNvSpPr/>
          <p:nvPr userDrawn="1"/>
        </p:nvSpPr>
        <p:spPr>
          <a:xfrm>
            <a:off x="11321411" y="347959"/>
            <a:ext cx="884711" cy="695914"/>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078210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9BC7B7E-91FD-BC5B-BF7C-58627089BCFB}"/>
              </a:ext>
            </a:extLst>
          </p:cNvPr>
          <p:cNvPicPr>
            <a:picLocks noChangeAspect="1"/>
          </p:cNvPicPr>
          <p:nvPr userDrawn="1"/>
        </p:nvPicPr>
        <p:blipFill>
          <a:blip r:embed="rId5"/>
          <a:stretch>
            <a:fillRect/>
          </a:stretch>
        </p:blipFill>
        <p:spPr>
          <a:xfrm>
            <a:off x="-1" y="0"/>
            <a:ext cx="12206123" cy="6850075"/>
          </a:xfrm>
          <a:prstGeom prst="rect">
            <a:avLst/>
          </a:prstGeom>
        </p:spPr>
      </p:pic>
      <p:sp>
        <p:nvSpPr>
          <p:cNvPr id="10" name="Parallelogram 9">
            <a:extLst>
              <a:ext uri="{FF2B5EF4-FFF2-40B4-BE49-F238E27FC236}">
                <a16:creationId xmlns:a16="http://schemas.microsoft.com/office/drawing/2014/main" xmlns="" id="{A16E1B84-E7BE-8314-0138-B08857140005}"/>
              </a:ext>
            </a:extLst>
          </p:cNvPr>
          <p:cNvSpPr/>
          <p:nvPr userDrawn="1"/>
        </p:nvSpPr>
        <p:spPr>
          <a:xfrm>
            <a:off x="253888" y="347959"/>
            <a:ext cx="1003413" cy="695914"/>
          </a:xfrm>
          <a:prstGeom prst="parallelogram">
            <a:avLst>
              <a:gd name="adj" fmla="val 45145"/>
            </a:avLst>
          </a:prstGeom>
          <a:solidFill>
            <a:srgbClr val="1F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xmlns="" id="{B00D2EFC-8DE1-033E-8915-53E766CB894B}"/>
              </a:ext>
            </a:extLst>
          </p:cNvPr>
          <p:cNvSpPr/>
          <p:nvPr userDrawn="1"/>
        </p:nvSpPr>
        <p:spPr>
          <a:xfrm>
            <a:off x="1003412" y="347959"/>
            <a:ext cx="11188588" cy="695914"/>
          </a:xfrm>
          <a:prstGeom prst="parallelogram">
            <a:avLst>
              <a:gd name="adj" fmla="val 45145"/>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EAEF874-EA4C-220E-FCA8-F9615ACAFC70}"/>
              </a:ext>
            </a:extLst>
          </p:cNvPr>
          <p:cNvSpPr/>
          <p:nvPr userDrawn="1"/>
        </p:nvSpPr>
        <p:spPr>
          <a:xfrm>
            <a:off x="11321411" y="347959"/>
            <a:ext cx="884711" cy="695914"/>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155690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8E8FF7-FC60-D840-9A6B-6B4B8D69D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70182E-94C5-2345-8EEB-66AB62BB9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ECC498-90C1-4F48-A9F3-1A9F5D83D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476D9-61CE-A045-8E60-53578E220E83}" type="datetimeFigureOut">
              <a:rPr lang="en-US" smtClean="0"/>
              <a:pPr/>
              <a:t>4/20/2023</a:t>
            </a:fld>
            <a:endParaRPr lang="en-US"/>
          </a:p>
        </p:txBody>
      </p:sp>
      <p:sp>
        <p:nvSpPr>
          <p:cNvPr id="5" name="Footer Placeholder 4">
            <a:extLst>
              <a:ext uri="{FF2B5EF4-FFF2-40B4-BE49-F238E27FC236}">
                <a16:creationId xmlns:a16="http://schemas.microsoft.com/office/drawing/2014/main" xmlns="" id="{7B003BC0-6E29-E348-9026-B8347E56D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CB2DC6A-6ECF-2B4D-B889-B22E36E7C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1DB8E-4BFA-C148-8617-68B7223A85DB}" type="slidenum">
              <a:rPr lang="en-US" smtClean="0"/>
              <a:pPr/>
              <a:t>‹#›</a:t>
            </a:fld>
            <a:endParaRPr lang="en-US"/>
          </a:p>
        </p:txBody>
      </p:sp>
    </p:spTree>
    <p:extLst>
      <p:ext uri="{BB962C8B-B14F-4D97-AF65-F5344CB8AC3E}">
        <p14:creationId xmlns:p14="http://schemas.microsoft.com/office/powerpoint/2010/main" xmlns="" val="38916546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svg"/><Relationship Id="rId7" Type="http://schemas.openxmlformats.org/officeDocument/2006/relationships/image" Target="../media/image25.png"/><Relationship Id="rId12" Type="http://schemas.openxmlformats.org/officeDocument/2006/relationships/image" Target="../media/image32.sv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34A300E-F55A-DD49-AB1C-CDA6B3CEF0AA}"/>
              </a:ext>
            </a:extLst>
          </p:cNvPr>
          <p:cNvSpPr/>
          <p:nvPr/>
        </p:nvSpPr>
        <p:spPr>
          <a:xfrm>
            <a:off x="262655" y="335892"/>
            <a:ext cx="6096000" cy="2631490"/>
          </a:xfrm>
          <a:prstGeom prst="rect">
            <a:avLst/>
          </a:prstGeom>
        </p:spPr>
        <p:txBody>
          <a:bodyPr>
            <a:spAutoFit/>
          </a:bodyPr>
          <a:lstStyle/>
          <a:p>
            <a:r>
              <a:rPr lang="en-ZA" sz="4000" b="1">
                <a:solidFill>
                  <a:srgbClr val="ABBDC7"/>
                </a:solidFill>
                <a:effectLst/>
                <a:latin typeface="Arial" panose="020B0604020202020204" pitchFamily="34" charset="0"/>
                <a:cs typeface="Arial" panose="020B0604020202020204" pitchFamily="34" charset="0"/>
              </a:rPr>
              <a:t>CSIR</a:t>
            </a:r>
            <a:endParaRPr lang="en-ZA" sz="4000">
              <a:solidFill>
                <a:srgbClr val="ABBDC7"/>
              </a:solidFill>
              <a:effectLst/>
              <a:latin typeface="Arial" panose="020B0604020202020204" pitchFamily="34" charset="0"/>
              <a:cs typeface="Arial" panose="020B0604020202020204" pitchFamily="34" charset="0"/>
            </a:endParaRPr>
          </a:p>
          <a:p>
            <a:pPr>
              <a:spcAft>
                <a:spcPts val="800"/>
              </a:spcAft>
            </a:pPr>
            <a:r>
              <a:rPr lang="en-ZA" sz="4000" b="1">
                <a:solidFill>
                  <a:schemeClr val="bg1"/>
                </a:solidFill>
                <a:effectLst/>
                <a:latin typeface="Arial" panose="020B0604020202020204" pitchFamily="34" charset="0"/>
                <a:cs typeface="Arial" panose="020B0604020202020204" pitchFamily="34" charset="0"/>
              </a:rPr>
              <a:t>SHAREHOLDER’S</a:t>
            </a:r>
            <a:r>
              <a:rPr lang="en-ZA" sz="4000" b="1">
                <a:solidFill>
                  <a:schemeClr val="bg1"/>
                </a:solidFill>
                <a:latin typeface="Arial" panose="020B0604020202020204" pitchFamily="34" charset="0"/>
                <a:cs typeface="Arial" panose="020B0604020202020204" pitchFamily="34" charset="0"/>
              </a:rPr>
              <a:t> </a:t>
            </a:r>
            <a:r>
              <a:rPr lang="en-ZA" sz="4000" b="1">
                <a:solidFill>
                  <a:schemeClr val="bg1"/>
                </a:solidFill>
                <a:effectLst/>
                <a:latin typeface="Arial" panose="020B0604020202020204" pitchFamily="34" charset="0"/>
                <a:cs typeface="Arial" panose="020B0604020202020204" pitchFamily="34" charset="0"/>
              </a:rPr>
              <a:t>COMPACT</a:t>
            </a:r>
          </a:p>
          <a:p>
            <a:r>
              <a:rPr lang="en-ZA" sz="4000" b="1">
                <a:solidFill>
                  <a:srgbClr val="ABBDC7"/>
                </a:solidFill>
                <a:effectLst/>
                <a:latin typeface="Arial" panose="020B0604020202020204" pitchFamily="34" charset="0"/>
                <a:cs typeface="Arial" panose="020B0604020202020204" pitchFamily="34" charset="0"/>
              </a:rPr>
              <a:t>2023/24</a:t>
            </a:r>
            <a:endParaRPr lang="en-ZA" sz="4000">
              <a:solidFill>
                <a:srgbClr val="ABBDC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094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0D7AB-DF56-349B-3CBD-6C8D86401277}"/>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solidFill>
                  <a:schemeClr val="accent1">
                    <a:lumMod val="50000"/>
                  </a:schemeClr>
                </a:solidFill>
                <a:latin typeface="Arial"/>
                <a:cs typeface="Arial"/>
              </a:rPr>
              <a:t>Pillars of the CSIR strategy </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grpSp>
        <p:nvGrpSpPr>
          <p:cNvPr id="27" name="Group 26">
            <a:extLst>
              <a:ext uri="{FF2B5EF4-FFF2-40B4-BE49-F238E27FC236}">
                <a16:creationId xmlns:a16="http://schemas.microsoft.com/office/drawing/2014/main" xmlns="" id="{AFD5F359-C85A-15A8-1F6C-184EE37DB326}"/>
              </a:ext>
            </a:extLst>
          </p:cNvPr>
          <p:cNvGrpSpPr/>
          <p:nvPr/>
        </p:nvGrpSpPr>
        <p:grpSpPr>
          <a:xfrm>
            <a:off x="285147" y="1139498"/>
            <a:ext cx="2115738" cy="4937532"/>
            <a:chOff x="491132" y="1335766"/>
            <a:chExt cx="2115738" cy="4937532"/>
          </a:xfrm>
        </p:grpSpPr>
        <p:sp>
          <p:nvSpPr>
            <p:cNvPr id="12" name="TextBox 11">
              <a:extLst>
                <a:ext uri="{FF2B5EF4-FFF2-40B4-BE49-F238E27FC236}">
                  <a16:creationId xmlns:a16="http://schemas.microsoft.com/office/drawing/2014/main" xmlns="" id="{4EC5429E-0FEC-87C7-C9BF-F3A7E1C09EEB}"/>
                </a:ext>
              </a:extLst>
            </p:cNvPr>
            <p:cNvSpPr txBox="1"/>
            <p:nvPr/>
          </p:nvSpPr>
          <p:spPr>
            <a:xfrm>
              <a:off x="491132" y="2245914"/>
              <a:ext cx="2115608" cy="3981981"/>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a:spcAft>
                  <a:spcPts val="600"/>
                </a:spcAft>
                <a:defRPr/>
              </a:pPr>
              <a:r>
                <a:rPr lang="en-US" dirty="0">
                  <a:solidFill>
                    <a:srgbClr val="032C50"/>
                  </a:solidFill>
                </a:rPr>
                <a:t>STRATEGIC CLUSTERS</a:t>
              </a:r>
            </a:p>
            <a:p>
              <a:pPr marL="15875" lvl="1" algn="ctr">
                <a:spcAft>
                  <a:spcPts val="600"/>
                </a:spcAft>
                <a:defRPr/>
              </a:pPr>
              <a:r>
                <a:rPr lang="en-US" b="0" dirty="0">
                  <a:solidFill>
                    <a:srgbClr val="032C50"/>
                  </a:solidFill>
                  <a:ea typeface="ＭＳ Ｐゴシック" charset="0"/>
                </a:rPr>
                <a:t> Delivering the CSIR Strategic Objectives</a:t>
              </a:r>
              <a:endParaRPr lang="en-ZA" b="0" dirty="0">
                <a:solidFill>
                  <a:srgbClr val="032C50"/>
                </a:solidFill>
                <a:ea typeface="ＭＳ Ｐゴシック" charset="0"/>
              </a:endParaRPr>
            </a:p>
          </p:txBody>
        </p:sp>
        <p:sp>
          <p:nvSpPr>
            <p:cNvPr id="3" name="Oval 2">
              <a:extLst>
                <a:ext uri="{FF2B5EF4-FFF2-40B4-BE49-F238E27FC236}">
                  <a16:creationId xmlns:a16="http://schemas.microsoft.com/office/drawing/2014/main" xmlns="" id="{26701EFF-1253-42FF-82A7-BF0FA70C3D74}"/>
                </a:ext>
              </a:extLst>
            </p:cNvPr>
            <p:cNvSpPr/>
            <p:nvPr/>
          </p:nvSpPr>
          <p:spPr>
            <a:xfrm>
              <a:off x="775777" y="1335766"/>
              <a:ext cx="1546578" cy="1546578"/>
            </a:xfrm>
            <a:prstGeom prst="ellipse">
              <a:avLst/>
            </a:prstGeom>
            <a:solidFill>
              <a:srgbClr val="032C50"/>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onnections outline">
              <a:extLst>
                <a:ext uri="{FF2B5EF4-FFF2-40B4-BE49-F238E27FC236}">
                  <a16:creationId xmlns:a16="http://schemas.microsoft.com/office/drawing/2014/main" xmlns="" id="{1EEAC94E-7FDF-07A7-1D6F-CD18B4E22BB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91736" y="1691939"/>
              <a:ext cx="914400" cy="914400"/>
            </a:xfrm>
            <a:prstGeom prst="rect">
              <a:avLst/>
            </a:prstGeom>
          </p:spPr>
        </p:pic>
        <p:sp>
          <p:nvSpPr>
            <p:cNvPr id="16" name="Rectangle 15">
              <a:extLst>
                <a:ext uri="{FF2B5EF4-FFF2-40B4-BE49-F238E27FC236}">
                  <a16:creationId xmlns:a16="http://schemas.microsoft.com/office/drawing/2014/main" xmlns="" id="{9F85C295-48A9-A61F-3D4B-7DE8BE015FC8}"/>
                </a:ext>
              </a:extLst>
            </p:cNvPr>
            <p:cNvSpPr/>
            <p:nvPr/>
          </p:nvSpPr>
          <p:spPr>
            <a:xfrm>
              <a:off x="491262" y="6176302"/>
              <a:ext cx="2115608"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xmlns="" id="{005A8857-5144-6906-46EB-99425653D76E}"/>
              </a:ext>
            </a:extLst>
          </p:cNvPr>
          <p:cNvGrpSpPr/>
          <p:nvPr/>
        </p:nvGrpSpPr>
        <p:grpSpPr>
          <a:xfrm>
            <a:off x="7431167" y="1139498"/>
            <a:ext cx="2117284" cy="4937532"/>
            <a:chOff x="3521431" y="2109055"/>
            <a:chExt cx="2117284" cy="4937532"/>
          </a:xfrm>
        </p:grpSpPr>
        <p:sp>
          <p:nvSpPr>
            <p:cNvPr id="13" name="TextBox 12">
              <a:extLst>
                <a:ext uri="{FF2B5EF4-FFF2-40B4-BE49-F238E27FC236}">
                  <a16:creationId xmlns:a16="http://schemas.microsoft.com/office/drawing/2014/main" xmlns="" id="{BDCBE479-BD16-0CB5-0B77-92CF51D51F6C}"/>
                </a:ext>
              </a:extLst>
            </p:cNvPr>
            <p:cNvSpPr txBox="1"/>
            <p:nvPr/>
          </p:nvSpPr>
          <p:spPr>
            <a:xfrm>
              <a:off x="3521431" y="3019203"/>
              <a:ext cx="2115608" cy="3981981"/>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a:spcAft>
                  <a:spcPts val="600"/>
                </a:spcAft>
                <a:defRPr/>
              </a:pPr>
              <a:r>
                <a:rPr lang="en-US">
                  <a:solidFill>
                    <a:srgbClr val="032C50"/>
                  </a:solidFill>
                </a:rPr>
                <a:t>CAPABILITY DEVELOPMENT</a:t>
              </a:r>
            </a:p>
            <a:p>
              <a:pPr marL="15875" lvl="1" algn="ctr">
                <a:defRPr/>
              </a:pPr>
              <a:r>
                <a:rPr lang="en-US" b="0">
                  <a:solidFill>
                    <a:srgbClr val="032C50"/>
                  </a:solidFill>
                </a:rPr>
                <a:t>Investing in a relevant, future-facing portfolio of strategic offerings</a:t>
              </a:r>
            </a:p>
          </p:txBody>
        </p:sp>
        <p:sp>
          <p:nvSpPr>
            <p:cNvPr id="4" name="Oval 3">
              <a:extLst>
                <a:ext uri="{FF2B5EF4-FFF2-40B4-BE49-F238E27FC236}">
                  <a16:creationId xmlns:a16="http://schemas.microsoft.com/office/drawing/2014/main" xmlns="" id="{BB7BADBB-2B45-70BC-0E31-F6DCD27F036A}"/>
                </a:ext>
              </a:extLst>
            </p:cNvPr>
            <p:cNvSpPr/>
            <p:nvPr/>
          </p:nvSpPr>
          <p:spPr>
            <a:xfrm>
              <a:off x="3805946" y="2109055"/>
              <a:ext cx="1546578" cy="1546578"/>
            </a:xfrm>
            <a:prstGeom prst="ellipse">
              <a:avLst/>
            </a:prstGeom>
            <a:solidFill>
              <a:schemeClr val="accent1">
                <a:lumMod val="75000"/>
              </a:schemeClr>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Lightbulb and gear outline">
              <a:extLst>
                <a:ext uri="{FF2B5EF4-FFF2-40B4-BE49-F238E27FC236}">
                  <a16:creationId xmlns:a16="http://schemas.microsoft.com/office/drawing/2014/main" xmlns="" id="{2E105F37-6DD2-0FFA-F691-A7ABF87E937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70143" y="2413885"/>
              <a:ext cx="914400" cy="914400"/>
            </a:xfrm>
            <a:prstGeom prst="rect">
              <a:avLst/>
            </a:prstGeom>
          </p:spPr>
        </p:pic>
        <p:sp>
          <p:nvSpPr>
            <p:cNvPr id="17" name="Rectangle 16">
              <a:extLst>
                <a:ext uri="{FF2B5EF4-FFF2-40B4-BE49-F238E27FC236}">
                  <a16:creationId xmlns:a16="http://schemas.microsoft.com/office/drawing/2014/main" xmlns="" id="{2BAB9139-6F50-7C42-CCD6-A579816FE746}"/>
                </a:ext>
              </a:extLst>
            </p:cNvPr>
            <p:cNvSpPr/>
            <p:nvPr/>
          </p:nvSpPr>
          <p:spPr>
            <a:xfrm>
              <a:off x="3523107" y="6949591"/>
              <a:ext cx="2115608" cy="9699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xmlns="" id="{9942A153-2A00-35DF-4288-DD7C91A858B4}"/>
              </a:ext>
            </a:extLst>
          </p:cNvPr>
          <p:cNvGrpSpPr/>
          <p:nvPr/>
        </p:nvGrpSpPr>
        <p:grpSpPr>
          <a:xfrm>
            <a:off x="2667079" y="1139498"/>
            <a:ext cx="2116092" cy="4937532"/>
            <a:chOff x="6151224" y="1335766"/>
            <a:chExt cx="2116092" cy="4937532"/>
          </a:xfrm>
        </p:grpSpPr>
        <p:sp>
          <p:nvSpPr>
            <p:cNvPr id="14" name="TextBox 13">
              <a:extLst>
                <a:ext uri="{FF2B5EF4-FFF2-40B4-BE49-F238E27FC236}">
                  <a16:creationId xmlns:a16="http://schemas.microsoft.com/office/drawing/2014/main" xmlns="" id="{915701F0-FF2C-7FE3-3F47-E09B75A259CD}"/>
                </a:ext>
              </a:extLst>
            </p:cNvPr>
            <p:cNvSpPr txBox="1"/>
            <p:nvPr/>
          </p:nvSpPr>
          <p:spPr>
            <a:xfrm>
              <a:off x="6151224" y="2245914"/>
              <a:ext cx="2115608" cy="3981980"/>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2700" lvl="1" algn="ctr" defTabSz="914400" eaLnBrk="0" fontAlgn="base" hangingPunct="0">
                <a:spcBef>
                  <a:spcPct val="0"/>
                </a:spcBef>
                <a:spcAft>
                  <a:spcPts val="600"/>
                </a:spcAft>
                <a:defRPr/>
              </a:pPr>
              <a:r>
                <a:rPr lang="en-ZA" b="1">
                  <a:solidFill>
                    <a:srgbClr val="032C50"/>
                  </a:solidFill>
                  <a:latin typeface="Arial" panose="020B0604020202020204" pitchFamily="34" charset="0"/>
                  <a:ea typeface="ＭＳ Ｐゴシック" charset="0"/>
                  <a:cs typeface="Arial" panose="020B0604020202020204" pitchFamily="34" charset="0"/>
                </a:rPr>
                <a:t>HUMAN CAPITAL DEVELOPMENT</a:t>
              </a:r>
            </a:p>
            <a:p>
              <a:pPr marL="12700" lvl="1" algn="ctr" defTabSz="914400" eaLnBrk="0" fontAlgn="base" hangingPunct="0">
                <a:spcBef>
                  <a:spcPct val="0"/>
                </a:spcBef>
                <a:spcAft>
                  <a:spcPct val="0"/>
                </a:spcAft>
                <a:defRPr/>
              </a:pPr>
              <a:r>
                <a:rPr lang="en-ZA" b="0">
                  <a:solidFill>
                    <a:srgbClr val="032C50"/>
                  </a:solidFill>
                  <a:latin typeface="Arial" panose="020B0604020202020204" pitchFamily="34" charset="0"/>
                  <a:ea typeface="ＭＳ Ｐゴシック" charset="0"/>
                  <a:cs typeface="Arial" panose="020B0604020202020204" pitchFamily="34" charset="0"/>
                </a:rPr>
                <a:t>Development of relevant skills to support industrial development </a:t>
              </a:r>
            </a:p>
          </p:txBody>
        </p:sp>
        <p:sp>
          <p:nvSpPr>
            <p:cNvPr id="5" name="Oval 4">
              <a:extLst>
                <a:ext uri="{FF2B5EF4-FFF2-40B4-BE49-F238E27FC236}">
                  <a16:creationId xmlns:a16="http://schemas.microsoft.com/office/drawing/2014/main" xmlns="" id="{ECCC61CA-3494-D551-1C9F-5C72F4C66F28}"/>
                </a:ext>
              </a:extLst>
            </p:cNvPr>
            <p:cNvSpPr/>
            <p:nvPr/>
          </p:nvSpPr>
          <p:spPr>
            <a:xfrm>
              <a:off x="6435739" y="1335766"/>
              <a:ext cx="1546578" cy="1546578"/>
            </a:xfrm>
            <a:prstGeom prst="ellipse">
              <a:avLst/>
            </a:prstGeom>
            <a:solidFill>
              <a:schemeClr val="accent1">
                <a:lumMod val="75000"/>
              </a:schemeClr>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0CC707A-AD23-2AB9-A48D-E25F5EC7F695}"/>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751605" y="1585785"/>
              <a:ext cx="1052470" cy="1035311"/>
            </a:xfrm>
            <a:prstGeom prst="rect">
              <a:avLst/>
            </a:prstGeom>
          </p:spPr>
        </p:pic>
        <p:sp>
          <p:nvSpPr>
            <p:cNvPr id="18" name="Rectangle 17">
              <a:extLst>
                <a:ext uri="{FF2B5EF4-FFF2-40B4-BE49-F238E27FC236}">
                  <a16:creationId xmlns:a16="http://schemas.microsoft.com/office/drawing/2014/main" xmlns="" id="{C9500122-A133-B759-9B49-BF857BE6786F}"/>
                </a:ext>
              </a:extLst>
            </p:cNvPr>
            <p:cNvSpPr/>
            <p:nvPr/>
          </p:nvSpPr>
          <p:spPr>
            <a:xfrm>
              <a:off x="6151708" y="6176302"/>
              <a:ext cx="2115608" cy="9699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xmlns="" id="{F3113F12-51F7-9386-B6C4-92CB998517BB}"/>
              </a:ext>
            </a:extLst>
          </p:cNvPr>
          <p:cNvGrpSpPr/>
          <p:nvPr/>
        </p:nvGrpSpPr>
        <p:grpSpPr>
          <a:xfrm>
            <a:off x="5049365" y="1145142"/>
            <a:ext cx="2115608" cy="4931888"/>
            <a:chOff x="8397094" y="1341410"/>
            <a:chExt cx="2115608" cy="4931888"/>
          </a:xfrm>
        </p:grpSpPr>
        <p:sp>
          <p:nvSpPr>
            <p:cNvPr id="15" name="TextBox 14">
              <a:extLst>
                <a:ext uri="{FF2B5EF4-FFF2-40B4-BE49-F238E27FC236}">
                  <a16:creationId xmlns:a16="http://schemas.microsoft.com/office/drawing/2014/main" xmlns="" id="{EF442E50-D721-F116-293B-9838D2B7F1B3}"/>
                </a:ext>
              </a:extLst>
            </p:cNvPr>
            <p:cNvSpPr txBox="1"/>
            <p:nvPr/>
          </p:nvSpPr>
          <p:spPr>
            <a:xfrm>
              <a:off x="8397094" y="2245914"/>
              <a:ext cx="2115608" cy="3981979"/>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defTabSz="914400" eaLnBrk="0" fontAlgn="base" hangingPunct="0">
                <a:spcBef>
                  <a:spcPct val="0"/>
                </a:spcBef>
                <a:spcAft>
                  <a:spcPts val="600"/>
                </a:spcAft>
                <a:defRPr/>
              </a:pPr>
              <a:r>
                <a:rPr lang="en-ZA" b="1">
                  <a:solidFill>
                    <a:srgbClr val="032C50"/>
                  </a:solidFill>
                  <a:latin typeface="Arial" panose="020B0604020202020204" pitchFamily="34" charset="0"/>
                  <a:ea typeface="ＭＳ Ｐゴシック" charset="0"/>
                  <a:cs typeface="Arial" panose="020B0604020202020204" pitchFamily="34" charset="0"/>
                </a:rPr>
                <a:t>STRATEGIC INFRASTRUCTURE</a:t>
              </a:r>
              <a:endParaRPr lang="en-ZA">
                <a:solidFill>
                  <a:srgbClr val="032C50"/>
                </a:solidFill>
                <a:ea typeface="ＭＳ Ｐゴシック" charset="0"/>
              </a:endParaRPr>
            </a:p>
            <a:p>
              <a:pPr marL="15875" lvl="1" algn="ctr" defTabSz="914400" eaLnBrk="0" fontAlgn="base" hangingPunct="0">
                <a:spcBef>
                  <a:spcPct val="0"/>
                </a:spcBef>
                <a:spcAft>
                  <a:spcPct val="0"/>
                </a:spcAft>
                <a:defRPr/>
              </a:pPr>
              <a:r>
                <a:rPr lang="en-ZA" b="0">
                  <a:solidFill>
                    <a:srgbClr val="032C50"/>
                  </a:solidFill>
                  <a:latin typeface="Arial" panose="020B0604020202020204" pitchFamily="34" charset="0"/>
                  <a:ea typeface="ＭＳ Ｐゴシック" charset="0"/>
                  <a:cs typeface="Arial" panose="020B0604020202020204" pitchFamily="34" charset="0"/>
                </a:rPr>
                <a:t>Infrastructure to strengthen scientific and industrial development </a:t>
              </a:r>
            </a:p>
          </p:txBody>
        </p:sp>
        <p:sp>
          <p:nvSpPr>
            <p:cNvPr id="6" name="Oval 5">
              <a:extLst>
                <a:ext uri="{FF2B5EF4-FFF2-40B4-BE49-F238E27FC236}">
                  <a16:creationId xmlns:a16="http://schemas.microsoft.com/office/drawing/2014/main" xmlns="" id="{8DAFE53F-F990-F0F2-7FEB-1FB2F0A8C998}"/>
                </a:ext>
              </a:extLst>
            </p:cNvPr>
            <p:cNvSpPr/>
            <p:nvPr/>
          </p:nvSpPr>
          <p:spPr>
            <a:xfrm>
              <a:off x="8681609" y="1341410"/>
              <a:ext cx="1546578" cy="1546578"/>
            </a:xfrm>
            <a:prstGeom prst="ellipse">
              <a:avLst/>
            </a:prstGeom>
            <a:solidFill>
              <a:srgbClr val="032C50"/>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Microscope outline">
              <a:extLst>
                <a:ext uri="{FF2B5EF4-FFF2-40B4-BE49-F238E27FC236}">
                  <a16:creationId xmlns:a16="http://schemas.microsoft.com/office/drawing/2014/main" xmlns="" id="{7DD43FF3-F539-2FCB-0C47-349C20559C2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997829" y="1640596"/>
              <a:ext cx="914400" cy="914400"/>
            </a:xfrm>
            <a:prstGeom prst="rect">
              <a:avLst/>
            </a:prstGeom>
          </p:spPr>
        </p:pic>
        <p:sp>
          <p:nvSpPr>
            <p:cNvPr id="19" name="Rectangle 18">
              <a:extLst>
                <a:ext uri="{FF2B5EF4-FFF2-40B4-BE49-F238E27FC236}">
                  <a16:creationId xmlns:a16="http://schemas.microsoft.com/office/drawing/2014/main" xmlns="" id="{5D975425-E8D0-3266-3861-405488DB78E5}"/>
                </a:ext>
              </a:extLst>
            </p:cNvPr>
            <p:cNvSpPr/>
            <p:nvPr/>
          </p:nvSpPr>
          <p:spPr>
            <a:xfrm>
              <a:off x="8397094" y="6176302"/>
              <a:ext cx="2115608"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xmlns="" id="{372B62D7-BE86-D16B-8689-CBDAB96D115D}"/>
              </a:ext>
            </a:extLst>
          </p:cNvPr>
          <p:cNvSpPr txBox="1"/>
          <p:nvPr/>
        </p:nvSpPr>
        <p:spPr>
          <a:xfrm>
            <a:off x="9814645" y="2034091"/>
            <a:ext cx="2115608" cy="3981979"/>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defTabSz="914400" eaLnBrk="0" fontAlgn="base" hangingPunct="0">
              <a:spcBef>
                <a:spcPct val="0"/>
              </a:spcBef>
              <a:spcAft>
                <a:spcPts val="600"/>
              </a:spcAft>
              <a:defRPr/>
            </a:pPr>
            <a:r>
              <a:rPr lang="en-ZA" dirty="0"/>
              <a:t>ENABLING SUPPORT</a:t>
            </a:r>
          </a:p>
          <a:p>
            <a:pPr marL="15875" lvl="1" algn="ctr" defTabSz="914400" eaLnBrk="0" fontAlgn="base" hangingPunct="0">
              <a:spcBef>
                <a:spcPct val="0"/>
              </a:spcBef>
              <a:spcAft>
                <a:spcPts val="600"/>
              </a:spcAft>
              <a:defRPr/>
            </a:pPr>
            <a:r>
              <a:rPr lang="en-ZA" b="0" dirty="0">
                <a:solidFill>
                  <a:srgbClr val="032C50"/>
                </a:solidFill>
                <a:latin typeface="Arial" panose="020B0604020202020204" pitchFamily="34" charset="0"/>
                <a:ea typeface="ＭＳ Ｐゴシック" charset="0"/>
                <a:cs typeface="Arial" panose="020B0604020202020204" pitchFamily="34" charset="0"/>
              </a:rPr>
              <a:t>Support that is agile, digitally enabled, efficient, cost-effective and fit for purpose</a:t>
            </a:r>
          </a:p>
        </p:txBody>
      </p:sp>
      <p:sp>
        <p:nvSpPr>
          <p:cNvPr id="20" name="Oval 19">
            <a:extLst>
              <a:ext uri="{FF2B5EF4-FFF2-40B4-BE49-F238E27FC236}">
                <a16:creationId xmlns:a16="http://schemas.microsoft.com/office/drawing/2014/main" xmlns="" id="{947ACA00-7011-ED47-B00D-7AAFBC02BE2A}"/>
              </a:ext>
            </a:extLst>
          </p:cNvPr>
          <p:cNvSpPr/>
          <p:nvPr/>
        </p:nvSpPr>
        <p:spPr>
          <a:xfrm>
            <a:off x="10099160" y="1190547"/>
            <a:ext cx="1546578" cy="1546578"/>
          </a:xfrm>
          <a:prstGeom prst="ellipse">
            <a:avLst/>
          </a:prstGeom>
          <a:solidFill>
            <a:srgbClr val="032C50"/>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9664D47-A949-2D80-1E86-BA3F4B918F79}"/>
              </a:ext>
            </a:extLst>
          </p:cNvPr>
          <p:cNvSpPr/>
          <p:nvPr/>
        </p:nvSpPr>
        <p:spPr>
          <a:xfrm>
            <a:off x="9814645" y="5984799"/>
            <a:ext cx="2115608"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Graphic 28" descr="Open hand">
            <a:extLst>
              <a:ext uri="{FF2B5EF4-FFF2-40B4-BE49-F238E27FC236}">
                <a16:creationId xmlns:a16="http://schemas.microsoft.com/office/drawing/2014/main" xmlns="" id="{33211A66-C78D-2297-E9EF-B28D8920E1E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416396" y="1753026"/>
            <a:ext cx="914400" cy="914400"/>
          </a:xfrm>
          <a:prstGeom prst="rect">
            <a:avLst/>
          </a:prstGeom>
        </p:spPr>
      </p:pic>
      <p:pic>
        <p:nvPicPr>
          <p:cNvPr id="31" name="Graphic 30" descr="Users">
            <a:extLst>
              <a:ext uri="{FF2B5EF4-FFF2-40B4-BE49-F238E27FC236}">
                <a16:creationId xmlns:a16="http://schemas.microsoft.com/office/drawing/2014/main" xmlns="" id="{AEDFD6F8-0B47-9FB0-9073-6053C07B845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501399" y="1465832"/>
            <a:ext cx="744394" cy="744394"/>
          </a:xfrm>
          <a:prstGeom prst="rect">
            <a:avLst/>
          </a:prstGeom>
        </p:spPr>
      </p:pic>
    </p:spTree>
    <p:extLst>
      <p:ext uri="{BB962C8B-B14F-4D97-AF65-F5344CB8AC3E}">
        <p14:creationId xmlns:p14="http://schemas.microsoft.com/office/powerpoint/2010/main" xmlns="" val="79626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F6CCB36-5366-927E-5693-6F8918D44599}"/>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2400">
                <a:solidFill>
                  <a:schemeClr val="accent1">
                    <a:lumMod val="50000"/>
                  </a:schemeClr>
                </a:solidFill>
              </a:rPr>
              <a:t>CSIR STRATEGIC CLUSTERS</a:t>
            </a:r>
            <a:r>
              <a:rPr lang="en-US" sz="2700">
                <a:solidFill>
                  <a:schemeClr val="accent1">
                    <a:lumMod val="50000"/>
                  </a:schemeClr>
                </a:solidFill>
              </a:rPr>
              <a:t/>
            </a:r>
            <a:br>
              <a:rPr lang="en-US" sz="2700">
                <a:solidFill>
                  <a:schemeClr val="accent1">
                    <a:lumMod val="50000"/>
                  </a:schemeClr>
                </a:solidFill>
              </a:rPr>
            </a:br>
            <a:r>
              <a:rPr lang="en-US" sz="2000">
                <a:solidFill>
                  <a:schemeClr val="accent1">
                    <a:lumMod val="50000"/>
                  </a:schemeClr>
                </a:solidFill>
              </a:rPr>
              <a:t>Positioned to drive South Africa’s </a:t>
            </a:r>
            <a:r>
              <a:rPr lang="en-US" sz="2000" err="1">
                <a:solidFill>
                  <a:schemeClr val="accent1">
                    <a:lumMod val="50000"/>
                  </a:schemeClr>
                </a:solidFill>
              </a:rPr>
              <a:t>industrialisation</a:t>
            </a:r>
            <a:endParaRPr kumimoji="0" lang="en-US" sz="2000" i="0" u="none" strike="noStrike" kern="1200" cap="none" spc="0" normalizeH="0" baseline="0" noProof="0">
              <a:ln>
                <a:noFill/>
              </a:ln>
              <a:solidFill>
                <a:srgbClr val="032C50"/>
              </a:solidFill>
              <a:effectLst/>
              <a:uLnTx/>
              <a:uFillTx/>
              <a:latin typeface="Arial"/>
              <a:ea typeface="+mj-ea"/>
              <a:cs typeface="Arial"/>
            </a:endParaRPr>
          </a:p>
        </p:txBody>
      </p:sp>
      <p:sp>
        <p:nvSpPr>
          <p:cNvPr id="48" name="Round Same Side Corner Rectangle 6">
            <a:extLst>
              <a:ext uri="{FF2B5EF4-FFF2-40B4-BE49-F238E27FC236}">
                <a16:creationId xmlns:a16="http://schemas.microsoft.com/office/drawing/2014/main" xmlns="" id="{0EB430AE-CC2F-A1E1-214D-1B8189D918EE}"/>
              </a:ext>
            </a:extLst>
          </p:cNvPr>
          <p:cNvSpPr/>
          <p:nvPr/>
        </p:nvSpPr>
        <p:spPr>
          <a:xfrm rot="16200000">
            <a:off x="5128424" y="-5586"/>
            <a:ext cx="1826460" cy="11465893"/>
          </a:xfrm>
          <a:prstGeom prst="roundRect">
            <a:avLst>
              <a:gd name="adj" fmla="val 6047"/>
            </a:avLst>
          </a:prstGeom>
          <a:solidFill>
            <a:schemeClr val="bg1">
              <a:lumMod val="95000"/>
            </a:schemeClr>
          </a:solidFill>
          <a:ln w="6350" cap="flat" cmpd="sng" algn="ctr">
            <a:solidFill>
              <a:srgbClr val="032C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ound Same Side Corner Rectangle 5">
            <a:extLst>
              <a:ext uri="{FF2B5EF4-FFF2-40B4-BE49-F238E27FC236}">
                <a16:creationId xmlns:a16="http://schemas.microsoft.com/office/drawing/2014/main" xmlns="" id="{2F80DE53-65E3-C77A-BA78-CBBD20EB8C2C}"/>
              </a:ext>
            </a:extLst>
          </p:cNvPr>
          <p:cNvSpPr/>
          <p:nvPr/>
        </p:nvSpPr>
        <p:spPr>
          <a:xfrm rot="16200000">
            <a:off x="4294914" y="-2728643"/>
            <a:ext cx="3493477" cy="11465893"/>
          </a:xfrm>
          <a:prstGeom prst="roundRect">
            <a:avLst>
              <a:gd name="adj" fmla="val 2390"/>
            </a:avLst>
          </a:prstGeom>
          <a:solidFill>
            <a:schemeClr val="bg1">
              <a:lumMod val="95000"/>
            </a:schemeClr>
          </a:solidFill>
          <a:ln w="635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xmlns="" id="{5A0D889A-D403-E865-B5E6-F99B9991DE70}"/>
              </a:ext>
            </a:extLst>
          </p:cNvPr>
          <p:cNvSpPr txBox="1"/>
          <p:nvPr/>
        </p:nvSpPr>
        <p:spPr>
          <a:xfrm rot="5400000">
            <a:off x="10246382" y="1867292"/>
            <a:ext cx="1617784" cy="577081"/>
          </a:xfrm>
          <a:prstGeom prst="rect">
            <a:avLst/>
          </a:prstGeom>
          <a:solidFill>
            <a:srgbClr val="032C50"/>
          </a:solidFill>
          <a:ln>
            <a:noFill/>
          </a:ln>
        </p:spPr>
        <p:txBody>
          <a:bodyPr wrap="square" rtlCol="0" anchor="ctr">
            <a:noAutofit/>
          </a:bodyPr>
          <a:lstStyle/>
          <a:p>
            <a:pPr algn="ctr"/>
            <a:r>
              <a:rPr lang="en-ZA" sz="1050" b="1">
                <a:solidFill>
                  <a:schemeClr val="bg1"/>
                </a:solidFill>
                <a:latin typeface="Arial" panose="020B0604020202020204" pitchFamily="34" charset="0"/>
                <a:cs typeface="Arial" panose="020B0604020202020204" pitchFamily="34" charset="0"/>
              </a:rPr>
              <a:t>Advanced Chemistry and Life Sciences</a:t>
            </a:r>
            <a:endParaRPr lang="en-US" sz="1050" b="1">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C3C45F3D-D8D0-CE0F-2A00-6DFD1005152A}"/>
              </a:ext>
            </a:extLst>
          </p:cNvPr>
          <p:cNvSpPr txBox="1"/>
          <p:nvPr/>
        </p:nvSpPr>
        <p:spPr>
          <a:xfrm rot="5400000">
            <a:off x="10293958" y="3566510"/>
            <a:ext cx="1522632" cy="577081"/>
          </a:xfrm>
          <a:prstGeom prst="rect">
            <a:avLst/>
          </a:prstGeom>
          <a:solidFill>
            <a:schemeClr val="accent1">
              <a:lumMod val="75000"/>
            </a:schemeClr>
          </a:solidFill>
          <a:ln>
            <a:solidFill>
              <a:srgbClr val="032C50"/>
            </a:solidFill>
          </a:ln>
        </p:spPr>
        <p:txBody>
          <a:bodyPr wrap="square" rtlCol="0">
            <a:spAutoFit/>
          </a:bodyPr>
          <a:lstStyle/>
          <a:p>
            <a:pPr algn="ctr"/>
            <a:r>
              <a:rPr lang="en-ZA" sz="1050" b="1">
                <a:solidFill>
                  <a:schemeClr val="bg1"/>
                </a:solidFill>
                <a:latin typeface="Arial" panose="020B0604020202020204" pitchFamily="34" charset="0"/>
                <a:cs typeface="Arial" panose="020B0604020202020204" pitchFamily="34" charset="0"/>
              </a:rPr>
              <a:t>Advanced Production and Security</a:t>
            </a:r>
            <a:endParaRPr lang="en-US" sz="1050" b="1">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D02130AC-6357-E124-F596-B50C45E549E1}"/>
              </a:ext>
            </a:extLst>
          </p:cNvPr>
          <p:cNvSpPr txBox="1"/>
          <p:nvPr/>
        </p:nvSpPr>
        <p:spPr>
          <a:xfrm rot="5400000">
            <a:off x="10248404" y="5411482"/>
            <a:ext cx="1613743" cy="577082"/>
          </a:xfrm>
          <a:prstGeom prst="rect">
            <a:avLst/>
          </a:prstGeom>
          <a:solidFill>
            <a:srgbClr val="00689A"/>
          </a:solidFill>
          <a:ln>
            <a:solidFill>
              <a:srgbClr val="032C50"/>
            </a:solidFill>
          </a:ln>
        </p:spPr>
        <p:txBody>
          <a:bodyPr wrap="square" rtlCol="0" anchor="ctr">
            <a:noAutofit/>
          </a:bodyPr>
          <a:lstStyle/>
          <a:p>
            <a:pPr algn="ctr"/>
            <a:r>
              <a:rPr lang="en-ZA" sz="1050" b="1">
                <a:solidFill>
                  <a:schemeClr val="bg1"/>
                </a:solidFill>
                <a:latin typeface="Arial" panose="020B0604020202020204" pitchFamily="34" charset="0"/>
                <a:cs typeface="Arial" panose="020B0604020202020204" pitchFamily="34" charset="0"/>
              </a:rPr>
              <a:t>Smart Society</a:t>
            </a:r>
            <a:endParaRPr lang="en-US" sz="1050" b="1">
              <a:solidFill>
                <a:schemeClr val="bg1"/>
              </a:solidFill>
              <a:latin typeface="Arial" panose="020B0604020202020204" pitchFamily="34" charset="0"/>
              <a:cs typeface="Arial" panose="020B0604020202020204" pitchFamily="34" charset="0"/>
            </a:endParaRPr>
          </a:p>
        </p:txBody>
      </p:sp>
      <p:sp>
        <p:nvSpPr>
          <p:cNvPr id="53" name="Rounded Rectangle 25">
            <a:extLst>
              <a:ext uri="{FF2B5EF4-FFF2-40B4-BE49-F238E27FC236}">
                <a16:creationId xmlns:a16="http://schemas.microsoft.com/office/drawing/2014/main" xmlns="" id="{3872D84A-2166-30BA-E7AE-11EE0424FA11}"/>
              </a:ext>
            </a:extLst>
          </p:cNvPr>
          <p:cNvSpPr/>
          <p:nvPr/>
        </p:nvSpPr>
        <p:spPr>
          <a:xfrm>
            <a:off x="1307531" y="4890173"/>
            <a:ext cx="2704586" cy="1617785"/>
          </a:xfrm>
          <a:prstGeom prst="roundRect">
            <a:avLst>
              <a:gd name="adj" fmla="val 8824"/>
            </a:avLst>
          </a:prstGeom>
          <a:solidFill>
            <a:schemeClr val="bg1">
              <a:lumMod val="95000"/>
            </a:schemeClr>
          </a:solidFill>
          <a:ln>
            <a:solidFill>
              <a:srgbClr val="00689A"/>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23">
            <a:extLst>
              <a:ext uri="{FF2B5EF4-FFF2-40B4-BE49-F238E27FC236}">
                <a16:creationId xmlns:a16="http://schemas.microsoft.com/office/drawing/2014/main" xmlns="" id="{E0250F24-9883-E234-BFE1-8C88E84C55A0}"/>
              </a:ext>
            </a:extLst>
          </p:cNvPr>
          <p:cNvSpPr/>
          <p:nvPr/>
        </p:nvSpPr>
        <p:spPr>
          <a:xfrm>
            <a:off x="1326399" y="3109457"/>
            <a:ext cx="2704586" cy="1497936"/>
          </a:xfrm>
          <a:prstGeom prst="roundRect">
            <a:avLst>
              <a:gd name="adj" fmla="val 8824"/>
            </a:avLst>
          </a:prstGeom>
          <a:solidFill>
            <a:schemeClr val="bg1">
              <a:lumMod val="95000"/>
            </a:schemeClr>
          </a:solidFill>
          <a:ln>
            <a:solidFill>
              <a:schemeClr val="accent1">
                <a:lumMod val="75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24">
            <a:extLst>
              <a:ext uri="{FF2B5EF4-FFF2-40B4-BE49-F238E27FC236}">
                <a16:creationId xmlns:a16="http://schemas.microsoft.com/office/drawing/2014/main" xmlns="" id="{769F9FA8-4C14-61CB-EC5C-F2C7D4C6CA14}"/>
              </a:ext>
            </a:extLst>
          </p:cNvPr>
          <p:cNvSpPr/>
          <p:nvPr/>
        </p:nvSpPr>
        <p:spPr>
          <a:xfrm>
            <a:off x="7912816" y="3115003"/>
            <a:ext cx="2704586" cy="1497936"/>
          </a:xfrm>
          <a:prstGeom prst="roundRect">
            <a:avLst>
              <a:gd name="adj" fmla="val 8824"/>
            </a:avLst>
          </a:prstGeom>
          <a:solidFill>
            <a:schemeClr val="bg1">
              <a:lumMod val="95000"/>
            </a:schemeClr>
          </a:solidFill>
          <a:ln>
            <a:solidFill>
              <a:schemeClr val="accent1">
                <a:lumMod val="75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7">
            <a:extLst>
              <a:ext uri="{FF2B5EF4-FFF2-40B4-BE49-F238E27FC236}">
                <a16:creationId xmlns:a16="http://schemas.microsoft.com/office/drawing/2014/main" xmlns="" id="{B6D848D3-B6B7-21A6-0E39-A67878F7C53F}"/>
              </a:ext>
            </a:extLst>
          </p:cNvPr>
          <p:cNvSpPr/>
          <p:nvPr/>
        </p:nvSpPr>
        <p:spPr>
          <a:xfrm>
            <a:off x="4684748" y="1346942"/>
            <a:ext cx="2704586" cy="1617785"/>
          </a:xfrm>
          <a:prstGeom prst="roundRect">
            <a:avLst>
              <a:gd name="adj" fmla="val 8824"/>
            </a:avLst>
          </a:prstGeom>
          <a:solidFill>
            <a:schemeClr val="bg1">
              <a:lumMod val="95000"/>
            </a:schemeClr>
          </a:solidFill>
          <a:ln>
            <a:solidFill>
              <a:srgbClr val="032C5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8">
            <a:extLst>
              <a:ext uri="{FF2B5EF4-FFF2-40B4-BE49-F238E27FC236}">
                <a16:creationId xmlns:a16="http://schemas.microsoft.com/office/drawing/2014/main" xmlns="" id="{CEE3A07C-EE9D-44F6-8B73-7824D59BBE3B}"/>
              </a:ext>
            </a:extLst>
          </p:cNvPr>
          <p:cNvSpPr/>
          <p:nvPr/>
        </p:nvSpPr>
        <p:spPr>
          <a:xfrm>
            <a:off x="7912818" y="1346942"/>
            <a:ext cx="2704586" cy="1617785"/>
          </a:xfrm>
          <a:prstGeom prst="roundRect">
            <a:avLst>
              <a:gd name="adj" fmla="val 8824"/>
            </a:avLst>
          </a:prstGeom>
          <a:solidFill>
            <a:schemeClr val="bg1">
              <a:lumMod val="95000"/>
            </a:schemeClr>
          </a:solidFill>
          <a:ln>
            <a:solidFill>
              <a:srgbClr val="032C5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20">
            <a:extLst>
              <a:ext uri="{FF2B5EF4-FFF2-40B4-BE49-F238E27FC236}">
                <a16:creationId xmlns:a16="http://schemas.microsoft.com/office/drawing/2014/main" xmlns="" id="{716816A3-5DD4-03F1-A01C-B420107397AF}"/>
              </a:ext>
            </a:extLst>
          </p:cNvPr>
          <p:cNvSpPr/>
          <p:nvPr/>
        </p:nvSpPr>
        <p:spPr>
          <a:xfrm>
            <a:off x="4684751" y="3093734"/>
            <a:ext cx="2704586" cy="1497936"/>
          </a:xfrm>
          <a:prstGeom prst="roundRect">
            <a:avLst>
              <a:gd name="adj" fmla="val 8824"/>
            </a:avLst>
          </a:prstGeom>
          <a:solidFill>
            <a:schemeClr val="bg1">
              <a:lumMod val="95000"/>
            </a:schemeClr>
          </a:solidFill>
          <a:ln>
            <a:solidFill>
              <a:schemeClr val="accent1">
                <a:lumMod val="75000"/>
              </a:schemeClr>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21">
            <a:extLst>
              <a:ext uri="{FF2B5EF4-FFF2-40B4-BE49-F238E27FC236}">
                <a16:creationId xmlns:a16="http://schemas.microsoft.com/office/drawing/2014/main" xmlns="" id="{57C16360-F390-6303-2C34-32F09BA75E53}"/>
              </a:ext>
            </a:extLst>
          </p:cNvPr>
          <p:cNvSpPr/>
          <p:nvPr/>
        </p:nvSpPr>
        <p:spPr>
          <a:xfrm>
            <a:off x="4684751" y="4889110"/>
            <a:ext cx="2704586" cy="1617785"/>
          </a:xfrm>
          <a:prstGeom prst="roundRect">
            <a:avLst>
              <a:gd name="adj" fmla="val 8824"/>
            </a:avLst>
          </a:prstGeom>
          <a:solidFill>
            <a:schemeClr val="bg1">
              <a:lumMod val="95000"/>
            </a:schemeClr>
          </a:solidFill>
          <a:ln>
            <a:solidFill>
              <a:srgbClr val="00689A"/>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2">
            <a:extLst>
              <a:ext uri="{FF2B5EF4-FFF2-40B4-BE49-F238E27FC236}">
                <a16:creationId xmlns:a16="http://schemas.microsoft.com/office/drawing/2014/main" xmlns="" id="{F6848758-A546-9294-1614-A8652A6AA9E6}"/>
              </a:ext>
            </a:extLst>
          </p:cNvPr>
          <p:cNvSpPr/>
          <p:nvPr/>
        </p:nvSpPr>
        <p:spPr>
          <a:xfrm>
            <a:off x="7912816" y="4904597"/>
            <a:ext cx="2704586" cy="1617785"/>
          </a:xfrm>
          <a:prstGeom prst="roundRect">
            <a:avLst>
              <a:gd name="adj" fmla="val 8824"/>
            </a:avLst>
          </a:prstGeom>
          <a:solidFill>
            <a:schemeClr val="bg1">
              <a:lumMod val="95000"/>
            </a:schemeClr>
          </a:solidFill>
          <a:ln>
            <a:solidFill>
              <a:srgbClr val="00689A"/>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Same Side Corner Rectangle 28">
            <a:extLst>
              <a:ext uri="{FF2B5EF4-FFF2-40B4-BE49-F238E27FC236}">
                <a16:creationId xmlns:a16="http://schemas.microsoft.com/office/drawing/2014/main" xmlns="" id="{4B291A1C-21E3-6935-623D-DCA2BFC50C16}"/>
              </a:ext>
            </a:extLst>
          </p:cNvPr>
          <p:cNvSpPr/>
          <p:nvPr/>
        </p:nvSpPr>
        <p:spPr>
          <a:xfrm rot="16200000">
            <a:off x="-296797" y="5381112"/>
            <a:ext cx="2120896" cy="692497"/>
          </a:xfrm>
          <a:prstGeom prst="round2SameRect">
            <a:avLst>
              <a:gd name="adj1" fmla="val 0"/>
              <a:gd name="adj2" fmla="val 0"/>
            </a:avLst>
          </a:prstGeom>
          <a:noFill/>
          <a:ln w="12700" cap="flat" cmpd="sng" algn="ctr">
            <a:noFill/>
            <a:prstDash val="solid"/>
            <a:miter lim="800000"/>
          </a:ln>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INDUSTRY AND SOCIETY-ENABLING CLUSTERS</a:t>
            </a:r>
          </a:p>
        </p:txBody>
      </p:sp>
      <p:sp>
        <p:nvSpPr>
          <p:cNvPr id="62" name="Rounded Rectangle 29">
            <a:extLst>
              <a:ext uri="{FF2B5EF4-FFF2-40B4-BE49-F238E27FC236}">
                <a16:creationId xmlns:a16="http://schemas.microsoft.com/office/drawing/2014/main" xmlns="" id="{DCC9E7DF-DC93-5056-A1B4-2FF7425C1683}"/>
              </a:ext>
            </a:extLst>
          </p:cNvPr>
          <p:cNvSpPr/>
          <p:nvPr/>
        </p:nvSpPr>
        <p:spPr>
          <a:xfrm rot="16200000">
            <a:off x="-816417" y="2697238"/>
            <a:ext cx="2953852" cy="492443"/>
          </a:xfrm>
          <a:prstGeom prst="roundRect">
            <a:avLst>
              <a:gd name="adj" fmla="val 0"/>
            </a:avLst>
          </a:prstGeom>
          <a:noFill/>
          <a:ln w="6350" cap="flat" cmpd="sng" algn="ctr">
            <a:noFill/>
            <a:prstDash val="solid"/>
            <a:miter lim="800000"/>
          </a:ln>
          <a:effectLst/>
        </p:spPr>
        <p:txBody>
          <a:bodyPr rtlCol="0"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32C50"/>
                </a:solidFill>
                <a:effectLst/>
                <a:uLnTx/>
                <a:uFillTx/>
                <a:latin typeface="Arial" panose="020B0604020202020204" pitchFamily="34" charset="0"/>
                <a:ea typeface="+mn-ea"/>
                <a:cs typeface="Arial" panose="020B0604020202020204" pitchFamily="34" charset="0"/>
              </a:rPr>
              <a:t>INDUSTRY ADVANCEMENT CLUSTERS</a:t>
            </a:r>
          </a:p>
        </p:txBody>
      </p:sp>
      <p:graphicFrame>
        <p:nvGraphicFramePr>
          <p:cNvPr id="63" name="Table 62">
            <a:extLst>
              <a:ext uri="{FF2B5EF4-FFF2-40B4-BE49-F238E27FC236}">
                <a16:creationId xmlns:a16="http://schemas.microsoft.com/office/drawing/2014/main" xmlns="" id="{CB304DD8-7313-5EDB-192D-04BAB726B2F7}"/>
              </a:ext>
            </a:extLst>
          </p:cNvPr>
          <p:cNvGraphicFramePr>
            <a:graphicFrameLocks noGrp="1"/>
          </p:cNvGraphicFramePr>
          <p:nvPr/>
        </p:nvGraphicFramePr>
        <p:xfrm>
          <a:off x="4690106" y="1497218"/>
          <a:ext cx="2704586" cy="1629120"/>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45827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 Future Production: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Chemicals</a:t>
                      </a:r>
                      <a:endParaRPr lang="en-US"/>
                    </a:p>
                  </a:txBody>
                  <a:tcPr marL="324000" marT="72000" marB="72000">
                    <a:lnL w="12700" cmpd="sng">
                      <a:noFill/>
                    </a:lnL>
                    <a:lnR w="12700" cmpd="sng">
                      <a:noFill/>
                    </a:lnR>
                    <a:lnT w="12700" cmpd="sng">
                      <a:noFill/>
                    </a:lnT>
                    <a:lnB w="19050" cap="flat" cmpd="sng" algn="ctr">
                      <a:solidFill>
                        <a:srgbClr val="032C50"/>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rPr>
                        <a:t>Strengthen local pharmaceutical, chemical and other industries  through advanced product, process and materials development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endParaRPr>
                    </a:p>
                  </a:txBody>
                  <a:tcPr marT="72000" marB="72000">
                    <a:lnL w="12700" cmpd="sng">
                      <a:noFill/>
                    </a:lnL>
                    <a:lnR w="12700" cmpd="sng">
                      <a:noFill/>
                    </a:lnR>
                    <a:lnT w="19050" cap="flat" cmpd="sng" algn="ctr">
                      <a:solidFill>
                        <a:srgbClr val="032C50"/>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graphicFrame>
        <p:nvGraphicFramePr>
          <p:cNvPr id="64" name="Table 7">
            <a:extLst>
              <a:ext uri="{FF2B5EF4-FFF2-40B4-BE49-F238E27FC236}">
                <a16:creationId xmlns:a16="http://schemas.microsoft.com/office/drawing/2014/main" xmlns="" id="{6E3C5622-4276-7B0D-B349-2435687489E5}"/>
              </a:ext>
            </a:extLst>
          </p:cNvPr>
          <p:cNvGraphicFramePr>
            <a:graphicFrameLocks noGrp="1"/>
          </p:cNvGraphicFramePr>
          <p:nvPr/>
        </p:nvGraphicFramePr>
        <p:xfrm>
          <a:off x="7912818" y="1497218"/>
          <a:ext cx="2704586" cy="144738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 NextGen Health</a:t>
                      </a:r>
                    </a:p>
                  </a:txBody>
                  <a:tcPr marL="324000" marT="72000" marB="72000">
                    <a:lnL w="12700" cmpd="sng">
                      <a:noFill/>
                    </a:lnL>
                    <a:lnR w="12700" cmpd="sng">
                      <a:noFill/>
                    </a:lnR>
                    <a:lnT w="12700" cmpd="sng">
                      <a:noFill/>
                    </a:lnT>
                    <a:lnB w="19050" cap="flat" cmpd="sng" algn="ctr">
                      <a:solidFill>
                        <a:srgbClr val="032C50"/>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dirty="0">
                          <a:ln>
                            <a:noFill/>
                          </a:ln>
                          <a:solidFill>
                            <a:srgbClr val="032C50"/>
                          </a:solidFill>
                          <a:effectLst/>
                          <a:uLnTx/>
                          <a:uFillTx/>
                          <a:latin typeface="Arial"/>
                          <a:ea typeface="ＭＳ Ｐゴシック" charset="0"/>
                          <a:cs typeface="Arial"/>
                        </a:rPr>
                        <a:t>Strengthen South Africa’s health security by locally developing vaccines, biologics and precision-medicine based treatments</a:t>
                      </a:r>
                      <a:r>
                        <a:rPr kumimoji="0" lang="en-US" sz="1200" b="0" i="0" u="none" strike="noStrike" kern="0" cap="none" spc="0" normalizeH="0" baseline="0" noProof="0" dirty="0">
                          <a:ln>
                            <a:noFill/>
                          </a:ln>
                          <a:solidFill>
                            <a:srgbClr val="032C50"/>
                          </a:solidFill>
                          <a:effectLst/>
                          <a:uLnTx/>
                          <a:uFillTx/>
                          <a:latin typeface="Arial"/>
                          <a:ea typeface="ＭＳ Ｐゴシック" charset="0"/>
                          <a:cs typeface="Arial"/>
                        </a:rPr>
                        <a:t> </a:t>
                      </a:r>
                      <a:endPar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endParaRPr>
                    </a:p>
                  </a:txBody>
                  <a:tcPr marT="72000" marB="72000">
                    <a:lnL w="12700" cmpd="sng">
                      <a:noFill/>
                    </a:lnL>
                    <a:lnR w="12700" cmpd="sng">
                      <a:noFill/>
                    </a:lnR>
                    <a:lnT w="19050" cap="flat" cmpd="sng" algn="ctr">
                      <a:solidFill>
                        <a:srgbClr val="032C50"/>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sp>
        <p:nvSpPr>
          <p:cNvPr id="65" name="Rounded Rectangle 9">
            <a:extLst>
              <a:ext uri="{FF2B5EF4-FFF2-40B4-BE49-F238E27FC236}">
                <a16:creationId xmlns:a16="http://schemas.microsoft.com/office/drawing/2014/main" xmlns="" id="{A195E22A-D378-AED2-3598-AB75134B68B7}"/>
              </a:ext>
            </a:extLst>
          </p:cNvPr>
          <p:cNvSpPr/>
          <p:nvPr/>
        </p:nvSpPr>
        <p:spPr>
          <a:xfrm>
            <a:off x="1293412" y="1346942"/>
            <a:ext cx="2704586" cy="1617785"/>
          </a:xfrm>
          <a:prstGeom prst="roundRect">
            <a:avLst>
              <a:gd name="adj" fmla="val 8824"/>
            </a:avLst>
          </a:prstGeom>
          <a:solidFill>
            <a:schemeClr val="bg1">
              <a:lumMod val="95000"/>
            </a:schemeClr>
          </a:solidFill>
          <a:ln>
            <a:solidFill>
              <a:srgbClr val="032C50"/>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Table 7">
            <a:extLst>
              <a:ext uri="{FF2B5EF4-FFF2-40B4-BE49-F238E27FC236}">
                <a16:creationId xmlns:a16="http://schemas.microsoft.com/office/drawing/2014/main" xmlns="" id="{38319524-F708-6404-361C-5BF295EC578C}"/>
              </a:ext>
            </a:extLst>
          </p:cNvPr>
          <p:cNvGraphicFramePr>
            <a:graphicFrameLocks noGrp="1"/>
          </p:cNvGraphicFramePr>
          <p:nvPr/>
        </p:nvGraphicFramePr>
        <p:xfrm>
          <a:off x="1293393" y="1383764"/>
          <a:ext cx="2704586" cy="154915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67363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 Advanced Agriculture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and Food</a:t>
                      </a:r>
                    </a:p>
                  </a:txBody>
                  <a:tcPr marL="324000" marT="72000" marB="72000">
                    <a:lnL w="12700" cmpd="sng">
                      <a:noFill/>
                    </a:lnL>
                    <a:lnR w="12700" cmpd="sng">
                      <a:noFill/>
                    </a:lnR>
                    <a:lnT w="12700" cmpd="sng">
                      <a:noFill/>
                    </a:lnT>
                    <a:lnB w="19050" cap="flat" cmpd="sng" algn="ctr">
                      <a:solidFill>
                        <a:srgbClr val="032C50"/>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rPr>
                        <a:t>Improve production through precision agriculture; add value and reduce waste through advanced (</a:t>
                      </a:r>
                      <a:r>
                        <a:rPr kumimoji="0" lang="en-GB" sz="1200" b="0" i="0" u="none" strike="noStrike" kern="0" cap="none" spc="0" normalizeH="0" baseline="0" noProof="0" dirty="0" err="1">
                          <a:ln>
                            <a:noFill/>
                          </a:ln>
                          <a:solidFill>
                            <a:srgbClr val="032C50"/>
                          </a:solidFill>
                          <a:effectLst/>
                          <a:uLnTx/>
                          <a:uFillTx/>
                          <a:latin typeface="Arial"/>
                          <a:ea typeface="ＭＳ Ｐゴシック" charset="0"/>
                          <a:cs typeface="Arial"/>
                        </a:rPr>
                        <a:t>agro</a:t>
                      </a:r>
                      <a:r>
                        <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rPr>
                        <a:t>) processing</a:t>
                      </a:r>
                      <a:endParaRPr kumimoji="0" lang="en-ZA" sz="1200" b="0" i="0" u="none" strike="noStrike" kern="0" cap="none" spc="0" normalizeH="0" baseline="0" noProof="0" dirty="0">
                        <a:ln>
                          <a:noFill/>
                        </a:ln>
                        <a:solidFill>
                          <a:srgbClr val="032C50"/>
                        </a:solidFill>
                        <a:effectLst/>
                        <a:uLnTx/>
                        <a:uFillTx/>
                        <a:latin typeface="Arial"/>
                        <a:ea typeface="ＭＳ Ｐゴシック" charset="0"/>
                        <a:cs typeface="Arial"/>
                      </a:endParaRPr>
                    </a:p>
                  </a:txBody>
                  <a:tcPr marT="72000" marB="72000">
                    <a:lnL w="12700" cmpd="sng">
                      <a:noFill/>
                    </a:lnL>
                    <a:lnR w="12700" cmpd="sng">
                      <a:noFill/>
                    </a:lnR>
                    <a:lnT w="19050" cap="flat" cmpd="sng" algn="ctr">
                      <a:solidFill>
                        <a:srgbClr val="032C50"/>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graphicFrame>
        <p:nvGraphicFramePr>
          <p:cNvPr id="67" name="Table 7">
            <a:extLst>
              <a:ext uri="{FF2B5EF4-FFF2-40B4-BE49-F238E27FC236}">
                <a16:creationId xmlns:a16="http://schemas.microsoft.com/office/drawing/2014/main" xmlns="" id="{31D0FDA6-F308-38CD-2A2E-7180117395C7}"/>
              </a:ext>
            </a:extLst>
          </p:cNvPr>
          <p:cNvGraphicFramePr>
            <a:graphicFrameLocks noGrp="1"/>
          </p:cNvGraphicFramePr>
          <p:nvPr/>
        </p:nvGraphicFramePr>
        <p:xfrm>
          <a:off x="1293393" y="5006728"/>
          <a:ext cx="2704586" cy="126450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Smart Places</a:t>
                      </a:r>
                    </a:p>
                  </a:txBody>
                  <a:tcPr marL="324000" marT="72000" marB="72000">
                    <a:lnL w="12700" cmpd="sng">
                      <a:noFill/>
                    </a:lnL>
                    <a:lnR w="12700" cmpd="sng">
                      <a:noFill/>
                    </a:lnR>
                    <a:lnT w="12700" cmpd="sng">
                      <a:noFill/>
                    </a:lnT>
                    <a:lnB w="19050" cap="flat" cmpd="sng" algn="ctr">
                      <a:solidFill>
                        <a:srgbClr val="00689A"/>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rPr>
                        <a:t>Enable smarter natural resource use, environmental sustainability and smart infrastructure </a:t>
                      </a:r>
                    </a:p>
                  </a:txBody>
                  <a:tcPr marT="72000" marB="72000">
                    <a:lnL w="12700" cmpd="sng">
                      <a:noFill/>
                    </a:lnL>
                    <a:lnR w="12700" cmpd="sng">
                      <a:noFill/>
                    </a:lnR>
                    <a:lnT w="19050" cap="flat" cmpd="sng" algn="ctr">
                      <a:solidFill>
                        <a:srgbClr val="00689A"/>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graphicFrame>
        <p:nvGraphicFramePr>
          <p:cNvPr id="68" name="Table 7">
            <a:extLst>
              <a:ext uri="{FF2B5EF4-FFF2-40B4-BE49-F238E27FC236}">
                <a16:creationId xmlns:a16="http://schemas.microsoft.com/office/drawing/2014/main" xmlns="" id="{51E3F2E9-B92C-6868-31E6-E3C5457748B9}"/>
              </a:ext>
            </a:extLst>
          </p:cNvPr>
          <p:cNvGraphicFramePr>
            <a:graphicFrameLocks noGrp="1"/>
          </p:cNvGraphicFramePr>
          <p:nvPr/>
        </p:nvGraphicFramePr>
        <p:xfrm>
          <a:off x="4684748" y="5006728"/>
          <a:ext cx="2704586" cy="144738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Smart Mobility</a:t>
                      </a:r>
                    </a:p>
                  </a:txBody>
                  <a:tcPr marL="324000" marT="72000" marB="72000">
                    <a:lnL w="12700" cmpd="sng">
                      <a:noFill/>
                    </a:lnL>
                    <a:lnR w="12700" cmpd="sng">
                      <a:noFill/>
                    </a:lnR>
                    <a:lnT w="12700" cmpd="sng">
                      <a:noFill/>
                    </a:lnT>
                    <a:lnB w="19050" cap="flat" cmpd="sng" algn="ctr">
                      <a:solidFill>
                        <a:srgbClr val="00689A"/>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algn="ctr"/>
                      <a:r>
                        <a:rPr kumimoji="0" lang="en-US" sz="1200" b="0" i="0" u="none" strike="noStrike" kern="0" cap="none" spc="0" normalizeH="0" baseline="0" dirty="0">
                          <a:ln>
                            <a:noFill/>
                          </a:ln>
                          <a:solidFill>
                            <a:srgbClr val="032C50"/>
                          </a:solidFill>
                          <a:effectLst/>
                          <a:uLnTx/>
                          <a:uFillTx/>
                          <a:latin typeface="Arial"/>
                          <a:ea typeface="ＭＳ Ｐゴシック" charset="0"/>
                          <a:cs typeface="Arial"/>
                        </a:rPr>
                        <a:t>Enable South Africa to have an efficient, effective, integrated, safe and competitive Transport and Logistics sector</a:t>
                      </a:r>
                      <a:endParaRPr kumimoji="0" lang="en-ZA" sz="1200" b="0" i="0" u="none" strike="noStrike" kern="0" cap="none" spc="0" normalizeH="0" baseline="0" dirty="0">
                        <a:ln>
                          <a:noFill/>
                        </a:ln>
                        <a:solidFill>
                          <a:srgbClr val="032C50"/>
                        </a:solidFill>
                        <a:effectLst/>
                        <a:uLnTx/>
                        <a:uFillTx/>
                        <a:latin typeface="Arial"/>
                        <a:ea typeface="ＭＳ Ｐゴシック" charset="0"/>
                        <a:cs typeface="Arial"/>
                      </a:endParaRPr>
                    </a:p>
                  </a:txBody>
                  <a:tcPr marT="72000" marB="72000">
                    <a:lnL w="12700" cmpd="sng">
                      <a:noFill/>
                    </a:lnL>
                    <a:lnR w="12700" cmpd="sng">
                      <a:noFill/>
                    </a:lnR>
                    <a:lnT w="19050" cap="flat" cmpd="sng" algn="ctr">
                      <a:solidFill>
                        <a:srgbClr val="00689A"/>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graphicFrame>
        <p:nvGraphicFramePr>
          <p:cNvPr id="69" name="Table 7">
            <a:extLst>
              <a:ext uri="{FF2B5EF4-FFF2-40B4-BE49-F238E27FC236}">
                <a16:creationId xmlns:a16="http://schemas.microsoft.com/office/drawing/2014/main" xmlns="" id="{953D64E4-5C66-D10F-E447-099418D1ED24}"/>
              </a:ext>
            </a:extLst>
          </p:cNvPr>
          <p:cNvGraphicFramePr>
            <a:graphicFrameLocks noGrp="1"/>
          </p:cNvGraphicFramePr>
          <p:nvPr/>
        </p:nvGraphicFramePr>
        <p:xfrm>
          <a:off x="7912816" y="5022215"/>
          <a:ext cx="2704586" cy="126450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NextGen Enterprises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and Institutions</a:t>
                      </a:r>
                    </a:p>
                  </a:txBody>
                  <a:tcPr marL="324000" marT="72000" marB="72000">
                    <a:lnL w="12700" cmpd="sng">
                      <a:noFill/>
                    </a:lnL>
                    <a:lnR w="12700" cmpd="sng">
                      <a:noFill/>
                    </a:lnR>
                    <a:lnT w="12700" cmpd="sng">
                      <a:noFill/>
                    </a:lnT>
                    <a:lnB w="19050" cap="flat" cmpd="sng" algn="ctr">
                      <a:solidFill>
                        <a:srgbClr val="00689A"/>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algn="ctr" defTabSz="457200" rtl="0" eaLnBrk="1" latinLnBrk="0" hangingPunct="1"/>
                      <a:r>
                        <a:rPr kumimoji="0" lang="en-US" sz="1200" b="0" i="0" u="none" strike="noStrike" kern="0" cap="none" spc="0" normalizeH="0" baseline="0" dirty="0">
                          <a:ln>
                            <a:noFill/>
                          </a:ln>
                          <a:solidFill>
                            <a:srgbClr val="032C50"/>
                          </a:solidFill>
                          <a:effectLst/>
                          <a:uLnTx/>
                          <a:uFillTx/>
                          <a:latin typeface="Arial"/>
                          <a:ea typeface="ＭＳ Ｐゴシック" charset="0"/>
                          <a:cs typeface="Arial"/>
                        </a:rPr>
                        <a:t>Enable digital transformation in government, public institutions and industry</a:t>
                      </a:r>
                      <a:endParaRPr kumimoji="0" lang="en-ZA" sz="1200" b="0" i="0" u="none" strike="noStrike" kern="0" cap="none" spc="0" normalizeH="0" baseline="0" dirty="0">
                        <a:ln>
                          <a:noFill/>
                        </a:ln>
                        <a:solidFill>
                          <a:srgbClr val="032C50"/>
                        </a:solidFill>
                        <a:effectLst/>
                        <a:uLnTx/>
                        <a:uFillTx/>
                        <a:latin typeface="Arial"/>
                        <a:ea typeface="ＭＳ Ｐゴシック" charset="0"/>
                        <a:cs typeface="Arial"/>
                      </a:endParaRPr>
                    </a:p>
                  </a:txBody>
                  <a:tcPr marT="72000" marB="72000">
                    <a:lnL w="12700" cmpd="sng">
                      <a:noFill/>
                    </a:lnL>
                    <a:lnR w="12700" cmpd="sng">
                      <a:noFill/>
                    </a:lnR>
                    <a:lnT w="19050" cap="flat" cmpd="sng" algn="ctr">
                      <a:solidFill>
                        <a:srgbClr val="00689A"/>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sp>
        <p:nvSpPr>
          <p:cNvPr id="70" name="Oval 69">
            <a:extLst>
              <a:ext uri="{FF2B5EF4-FFF2-40B4-BE49-F238E27FC236}">
                <a16:creationId xmlns:a16="http://schemas.microsoft.com/office/drawing/2014/main" xmlns="" id="{996CE622-86B4-1714-1CDD-32BB6D8998E6}"/>
              </a:ext>
            </a:extLst>
          </p:cNvPr>
          <p:cNvSpPr/>
          <p:nvPr/>
        </p:nvSpPr>
        <p:spPr>
          <a:xfrm>
            <a:off x="4462611" y="1233489"/>
            <a:ext cx="704024" cy="704024"/>
          </a:xfrm>
          <a:prstGeom prst="ellipse">
            <a:avLst/>
          </a:prstGeom>
          <a:solidFill>
            <a:srgbClr val="032C50"/>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xmlns="" id="{1CD206DF-DBDD-DAA8-602A-5278B7EA48E5}"/>
              </a:ext>
            </a:extLst>
          </p:cNvPr>
          <p:cNvPicPr>
            <a:picLocks noChangeAspect="1"/>
          </p:cNvPicPr>
          <p:nvPr/>
        </p:nvPicPr>
        <p:blipFill>
          <a:blip r:embed="rId2"/>
          <a:stretch>
            <a:fillRect/>
          </a:stretch>
        </p:blipFill>
        <p:spPr>
          <a:xfrm>
            <a:off x="4599264" y="1388651"/>
            <a:ext cx="457200" cy="393700"/>
          </a:xfrm>
          <a:prstGeom prst="rect">
            <a:avLst/>
          </a:prstGeom>
        </p:spPr>
      </p:pic>
      <p:sp>
        <p:nvSpPr>
          <p:cNvPr id="72" name="Oval 71">
            <a:extLst>
              <a:ext uri="{FF2B5EF4-FFF2-40B4-BE49-F238E27FC236}">
                <a16:creationId xmlns:a16="http://schemas.microsoft.com/office/drawing/2014/main" xmlns="" id="{9CA26116-C160-1DAC-DD94-6F975B31AA25}"/>
              </a:ext>
            </a:extLst>
          </p:cNvPr>
          <p:cNvSpPr/>
          <p:nvPr/>
        </p:nvSpPr>
        <p:spPr>
          <a:xfrm>
            <a:off x="7671810" y="1233489"/>
            <a:ext cx="704024" cy="704024"/>
          </a:xfrm>
          <a:prstGeom prst="ellipse">
            <a:avLst/>
          </a:prstGeom>
          <a:solidFill>
            <a:srgbClr val="032C50"/>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BBC45D30-F2E5-69B2-D697-62289FA05AAA}"/>
              </a:ext>
            </a:extLst>
          </p:cNvPr>
          <p:cNvSpPr/>
          <p:nvPr/>
        </p:nvSpPr>
        <p:spPr>
          <a:xfrm>
            <a:off x="1065692" y="1233489"/>
            <a:ext cx="704024" cy="704024"/>
          </a:xfrm>
          <a:prstGeom prst="ellipse">
            <a:avLst/>
          </a:prstGeom>
          <a:solidFill>
            <a:srgbClr val="032C50"/>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xmlns="" id="{AEE86E1C-C4A6-B5F3-B4EB-C803842E597C}"/>
              </a:ext>
            </a:extLst>
          </p:cNvPr>
          <p:cNvPicPr>
            <a:picLocks noChangeAspect="1"/>
          </p:cNvPicPr>
          <p:nvPr/>
        </p:nvPicPr>
        <p:blipFill>
          <a:blip r:embed="rId3"/>
          <a:stretch>
            <a:fillRect/>
          </a:stretch>
        </p:blipFill>
        <p:spPr>
          <a:xfrm>
            <a:off x="1204195" y="1415249"/>
            <a:ext cx="368300" cy="368300"/>
          </a:xfrm>
          <a:prstGeom prst="rect">
            <a:avLst/>
          </a:prstGeom>
        </p:spPr>
      </p:pic>
      <p:sp>
        <p:nvSpPr>
          <p:cNvPr id="75" name="Oval 74">
            <a:extLst>
              <a:ext uri="{FF2B5EF4-FFF2-40B4-BE49-F238E27FC236}">
                <a16:creationId xmlns:a16="http://schemas.microsoft.com/office/drawing/2014/main" xmlns="" id="{4E769DDC-82C7-CA0B-0CCD-0012917524C7}"/>
              </a:ext>
            </a:extLst>
          </p:cNvPr>
          <p:cNvSpPr/>
          <p:nvPr/>
        </p:nvSpPr>
        <p:spPr>
          <a:xfrm>
            <a:off x="1065692" y="2980280"/>
            <a:ext cx="704024" cy="704024"/>
          </a:xfrm>
          <a:prstGeom prst="ellipse">
            <a:avLst/>
          </a:prstGeom>
          <a:solidFill>
            <a:schemeClr val="accent1">
              <a:lumMod val="75000"/>
            </a:schemeClr>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DDDBECFB-1870-A7F4-7B82-9E647E3E7D90}"/>
              </a:ext>
            </a:extLst>
          </p:cNvPr>
          <p:cNvSpPr/>
          <p:nvPr/>
        </p:nvSpPr>
        <p:spPr>
          <a:xfrm>
            <a:off x="4462611" y="2980280"/>
            <a:ext cx="704024" cy="704024"/>
          </a:xfrm>
          <a:prstGeom prst="ellipse">
            <a:avLst/>
          </a:prstGeom>
          <a:solidFill>
            <a:schemeClr val="accent1">
              <a:lumMod val="75000"/>
            </a:schemeClr>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xmlns="" id="{17B9A713-E109-81EB-A1F7-98156753268F}"/>
              </a:ext>
            </a:extLst>
          </p:cNvPr>
          <p:cNvPicPr>
            <a:picLocks noChangeAspect="1"/>
          </p:cNvPicPr>
          <p:nvPr/>
        </p:nvPicPr>
        <p:blipFill>
          <a:blip r:embed="rId4"/>
          <a:stretch>
            <a:fillRect/>
          </a:stretch>
        </p:blipFill>
        <p:spPr>
          <a:xfrm>
            <a:off x="1125604" y="3183283"/>
            <a:ext cx="584200" cy="279400"/>
          </a:xfrm>
          <a:prstGeom prst="rect">
            <a:avLst/>
          </a:prstGeom>
        </p:spPr>
      </p:pic>
      <p:pic>
        <p:nvPicPr>
          <p:cNvPr id="78" name="Picture 77">
            <a:extLst>
              <a:ext uri="{FF2B5EF4-FFF2-40B4-BE49-F238E27FC236}">
                <a16:creationId xmlns:a16="http://schemas.microsoft.com/office/drawing/2014/main" xmlns="" id="{319D7157-6E85-38CA-1ABB-DFDD670C02D4}"/>
              </a:ext>
            </a:extLst>
          </p:cNvPr>
          <p:cNvPicPr>
            <a:picLocks noChangeAspect="1"/>
          </p:cNvPicPr>
          <p:nvPr/>
        </p:nvPicPr>
        <p:blipFill>
          <a:blip r:embed="rId5"/>
          <a:stretch>
            <a:fillRect/>
          </a:stretch>
        </p:blipFill>
        <p:spPr>
          <a:xfrm>
            <a:off x="7734604" y="1429415"/>
            <a:ext cx="571500" cy="406400"/>
          </a:xfrm>
          <a:prstGeom prst="rect">
            <a:avLst/>
          </a:prstGeom>
        </p:spPr>
      </p:pic>
      <p:pic>
        <p:nvPicPr>
          <p:cNvPr id="79" name="Picture 78">
            <a:extLst>
              <a:ext uri="{FF2B5EF4-FFF2-40B4-BE49-F238E27FC236}">
                <a16:creationId xmlns:a16="http://schemas.microsoft.com/office/drawing/2014/main" xmlns="" id="{47126A60-0A1D-A1F1-46E7-484B42B9AF88}"/>
              </a:ext>
            </a:extLst>
          </p:cNvPr>
          <p:cNvPicPr>
            <a:picLocks noChangeAspect="1"/>
          </p:cNvPicPr>
          <p:nvPr/>
        </p:nvPicPr>
        <p:blipFill>
          <a:blip r:embed="rId6"/>
          <a:stretch>
            <a:fillRect/>
          </a:stretch>
        </p:blipFill>
        <p:spPr>
          <a:xfrm>
            <a:off x="4581585" y="3097342"/>
            <a:ext cx="495300" cy="469900"/>
          </a:xfrm>
          <a:prstGeom prst="rect">
            <a:avLst/>
          </a:prstGeom>
        </p:spPr>
      </p:pic>
      <p:sp>
        <p:nvSpPr>
          <p:cNvPr id="80" name="Oval 79">
            <a:extLst>
              <a:ext uri="{FF2B5EF4-FFF2-40B4-BE49-F238E27FC236}">
                <a16:creationId xmlns:a16="http://schemas.microsoft.com/office/drawing/2014/main" xmlns="" id="{79EEB30B-75C2-3CF0-58D5-A89F5799FFBC}"/>
              </a:ext>
            </a:extLst>
          </p:cNvPr>
          <p:cNvSpPr/>
          <p:nvPr/>
        </p:nvSpPr>
        <p:spPr>
          <a:xfrm>
            <a:off x="7671810" y="2980280"/>
            <a:ext cx="704024" cy="704024"/>
          </a:xfrm>
          <a:prstGeom prst="ellipse">
            <a:avLst/>
          </a:prstGeom>
          <a:solidFill>
            <a:schemeClr val="accent1">
              <a:lumMod val="75000"/>
            </a:schemeClr>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AF621762-48CF-4E04-D48A-094F6608C528}"/>
              </a:ext>
            </a:extLst>
          </p:cNvPr>
          <p:cNvSpPr/>
          <p:nvPr/>
        </p:nvSpPr>
        <p:spPr>
          <a:xfrm>
            <a:off x="1065692" y="4742999"/>
            <a:ext cx="704024" cy="704024"/>
          </a:xfrm>
          <a:prstGeom prst="ellipse">
            <a:avLst/>
          </a:prstGeom>
          <a:solidFill>
            <a:srgbClr val="00689A"/>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xmlns="" id="{BDD46704-9A93-20B8-F71E-482BDFAE4A20}"/>
              </a:ext>
            </a:extLst>
          </p:cNvPr>
          <p:cNvSpPr/>
          <p:nvPr/>
        </p:nvSpPr>
        <p:spPr>
          <a:xfrm>
            <a:off x="4462611" y="4742999"/>
            <a:ext cx="704024" cy="704024"/>
          </a:xfrm>
          <a:prstGeom prst="ellipse">
            <a:avLst/>
          </a:prstGeom>
          <a:solidFill>
            <a:srgbClr val="00689A"/>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xmlns="" id="{500D3427-8E0F-3846-A092-6B7CD0B8A8DC}"/>
              </a:ext>
            </a:extLst>
          </p:cNvPr>
          <p:cNvSpPr/>
          <p:nvPr/>
        </p:nvSpPr>
        <p:spPr>
          <a:xfrm>
            <a:off x="7671808" y="4758486"/>
            <a:ext cx="704024" cy="704024"/>
          </a:xfrm>
          <a:prstGeom prst="ellipse">
            <a:avLst/>
          </a:prstGeom>
          <a:solidFill>
            <a:srgbClr val="00689A"/>
          </a:solidFill>
          <a:ln w="254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a:extLst>
              <a:ext uri="{FF2B5EF4-FFF2-40B4-BE49-F238E27FC236}">
                <a16:creationId xmlns:a16="http://schemas.microsoft.com/office/drawing/2014/main" xmlns="" id="{4DE8AEC4-FD28-4EA7-5B63-6989DD1F372C}"/>
              </a:ext>
            </a:extLst>
          </p:cNvPr>
          <p:cNvPicPr>
            <a:picLocks noChangeAspect="1"/>
          </p:cNvPicPr>
          <p:nvPr/>
        </p:nvPicPr>
        <p:blipFill>
          <a:blip r:embed="rId7"/>
          <a:stretch>
            <a:fillRect/>
          </a:stretch>
        </p:blipFill>
        <p:spPr>
          <a:xfrm>
            <a:off x="7791754" y="3102546"/>
            <a:ext cx="457200" cy="457200"/>
          </a:xfrm>
          <a:prstGeom prst="rect">
            <a:avLst/>
          </a:prstGeom>
        </p:spPr>
      </p:pic>
      <p:pic>
        <p:nvPicPr>
          <p:cNvPr id="85" name="Picture 84">
            <a:extLst>
              <a:ext uri="{FF2B5EF4-FFF2-40B4-BE49-F238E27FC236}">
                <a16:creationId xmlns:a16="http://schemas.microsoft.com/office/drawing/2014/main" xmlns="" id="{3199E9C4-72B9-E0D8-94C4-7C18435A0303}"/>
              </a:ext>
            </a:extLst>
          </p:cNvPr>
          <p:cNvPicPr>
            <a:picLocks noChangeAspect="1"/>
          </p:cNvPicPr>
          <p:nvPr/>
        </p:nvPicPr>
        <p:blipFill>
          <a:blip r:embed="rId8"/>
          <a:stretch>
            <a:fillRect/>
          </a:stretch>
        </p:blipFill>
        <p:spPr>
          <a:xfrm>
            <a:off x="1181358" y="4874889"/>
            <a:ext cx="444500" cy="444500"/>
          </a:xfrm>
          <a:prstGeom prst="rect">
            <a:avLst/>
          </a:prstGeom>
        </p:spPr>
      </p:pic>
      <p:pic>
        <p:nvPicPr>
          <p:cNvPr id="86" name="Picture 85">
            <a:extLst>
              <a:ext uri="{FF2B5EF4-FFF2-40B4-BE49-F238E27FC236}">
                <a16:creationId xmlns:a16="http://schemas.microsoft.com/office/drawing/2014/main" xmlns="" id="{EE797762-996D-88F7-91D4-A247F811367D}"/>
              </a:ext>
            </a:extLst>
          </p:cNvPr>
          <p:cNvPicPr>
            <a:picLocks noChangeAspect="1"/>
          </p:cNvPicPr>
          <p:nvPr/>
        </p:nvPicPr>
        <p:blipFill>
          <a:blip r:embed="rId9"/>
          <a:stretch>
            <a:fillRect/>
          </a:stretch>
        </p:blipFill>
        <p:spPr>
          <a:xfrm>
            <a:off x="4556185" y="4942611"/>
            <a:ext cx="520700" cy="304800"/>
          </a:xfrm>
          <a:prstGeom prst="rect">
            <a:avLst/>
          </a:prstGeom>
        </p:spPr>
      </p:pic>
      <p:pic>
        <p:nvPicPr>
          <p:cNvPr id="87" name="Picture 86">
            <a:extLst>
              <a:ext uri="{FF2B5EF4-FFF2-40B4-BE49-F238E27FC236}">
                <a16:creationId xmlns:a16="http://schemas.microsoft.com/office/drawing/2014/main" xmlns="" id="{6C2CE018-C2FA-80B0-EF1C-752B9CEDEC6C}"/>
              </a:ext>
            </a:extLst>
          </p:cNvPr>
          <p:cNvPicPr>
            <a:picLocks noChangeAspect="1"/>
          </p:cNvPicPr>
          <p:nvPr/>
        </p:nvPicPr>
        <p:blipFill>
          <a:blip r:embed="rId10"/>
          <a:stretch>
            <a:fillRect/>
          </a:stretch>
        </p:blipFill>
        <p:spPr>
          <a:xfrm>
            <a:off x="7804452" y="4869198"/>
            <a:ext cx="431800" cy="482600"/>
          </a:xfrm>
          <a:prstGeom prst="rect">
            <a:avLst/>
          </a:prstGeom>
        </p:spPr>
      </p:pic>
      <p:graphicFrame>
        <p:nvGraphicFramePr>
          <p:cNvPr id="88" name="Table 7">
            <a:extLst>
              <a:ext uri="{FF2B5EF4-FFF2-40B4-BE49-F238E27FC236}">
                <a16:creationId xmlns:a16="http://schemas.microsoft.com/office/drawing/2014/main" xmlns="" id="{4EE1DE3E-499F-D1CF-DE2E-610BBC2F2327}"/>
              </a:ext>
            </a:extLst>
          </p:cNvPr>
          <p:cNvGraphicFramePr>
            <a:graphicFrameLocks noGrp="1"/>
          </p:cNvGraphicFramePr>
          <p:nvPr/>
        </p:nvGraphicFramePr>
        <p:xfrm>
          <a:off x="1309722" y="3133643"/>
          <a:ext cx="2704586" cy="126450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Future Production: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Manufacturing</a:t>
                      </a:r>
                      <a:endParaRPr kumimoji="0" lang="en-GB" sz="1400" b="1" i="0" u="none" strike="noStrike" kern="0" cap="none" spc="0" normalizeH="0" baseline="0" noProof="0">
                        <a:ln>
                          <a:noFill/>
                        </a:ln>
                        <a:solidFill>
                          <a:srgbClr val="032C50"/>
                        </a:solidFill>
                        <a:effectLst/>
                        <a:uLnTx/>
                        <a:uFillTx/>
                        <a:latin typeface="Arial"/>
                        <a:ea typeface="ＭＳ Ｐゴシック" charset="0"/>
                        <a:cs typeface="Arial"/>
                      </a:endParaRPr>
                    </a:p>
                  </a:txBody>
                  <a:tcPr marL="324000" marT="72000" marB="72000">
                    <a:lnL w="12700" cmpd="sng">
                      <a:noFill/>
                    </a:lnL>
                    <a:lnR w="12700" cmpd="sng">
                      <a:noFill/>
                    </a:lnR>
                    <a:lnT w="12700" cmpd="sng">
                      <a:noFill/>
                    </a:lnT>
                    <a:lnB w="19050" cap="flat" cmpd="sng" algn="ctr">
                      <a:solidFill>
                        <a:srgbClr val="00689A"/>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32C50"/>
                          </a:solidFill>
                          <a:effectLst/>
                          <a:uLnTx/>
                          <a:uFillTx/>
                          <a:latin typeface="Arial"/>
                          <a:ea typeface="ＭＳ Ｐゴシック" charset="0"/>
                          <a:cs typeface="Arial"/>
                        </a:rPr>
                        <a:t>Enhance manufacturing industry competitiveness through digital transformation and 4IR technologies</a:t>
                      </a:r>
                      <a:endPar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endParaRPr>
                    </a:p>
                  </a:txBody>
                  <a:tcPr marT="72000" marB="72000">
                    <a:lnL w="12700" cmpd="sng">
                      <a:noFill/>
                    </a:lnL>
                    <a:lnR w="12700" cmpd="sng">
                      <a:noFill/>
                    </a:lnR>
                    <a:lnT w="19050" cap="flat" cmpd="sng" algn="ctr">
                      <a:solidFill>
                        <a:srgbClr val="00689A"/>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graphicFrame>
        <p:nvGraphicFramePr>
          <p:cNvPr id="89" name="Table 7">
            <a:extLst>
              <a:ext uri="{FF2B5EF4-FFF2-40B4-BE49-F238E27FC236}">
                <a16:creationId xmlns:a16="http://schemas.microsoft.com/office/drawing/2014/main" xmlns="" id="{0DBF8850-51E3-529D-8A05-1B9F8E5AE272}"/>
              </a:ext>
            </a:extLst>
          </p:cNvPr>
          <p:cNvGraphicFramePr>
            <a:graphicFrameLocks noGrp="1"/>
          </p:cNvGraphicFramePr>
          <p:nvPr/>
        </p:nvGraphicFramePr>
        <p:xfrm>
          <a:off x="4701077" y="3133643"/>
          <a:ext cx="2704586" cy="108162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Future Production: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Mining</a:t>
                      </a:r>
                    </a:p>
                  </a:txBody>
                  <a:tcPr marL="324000" marT="72000" marB="72000">
                    <a:lnL w="12700" cmpd="sng">
                      <a:noFill/>
                    </a:lnL>
                    <a:lnR w="12700" cmpd="sng">
                      <a:noFill/>
                    </a:lnR>
                    <a:lnT w="12700" cmpd="sng">
                      <a:noFill/>
                    </a:lnT>
                    <a:lnB w="19050" cap="flat" cmpd="sng" algn="ctr">
                      <a:solidFill>
                        <a:srgbClr val="00689A"/>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rPr>
                        <a:t>Support the growth and revitalisation of the mining industry </a:t>
                      </a:r>
                    </a:p>
                  </a:txBody>
                  <a:tcPr marT="72000" marB="72000">
                    <a:lnL w="12700" cmpd="sng">
                      <a:noFill/>
                    </a:lnL>
                    <a:lnR w="12700" cmpd="sng">
                      <a:noFill/>
                    </a:lnR>
                    <a:lnT w="19050" cap="flat" cmpd="sng" algn="ctr">
                      <a:solidFill>
                        <a:srgbClr val="00689A"/>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graphicFrame>
        <p:nvGraphicFramePr>
          <p:cNvPr id="90" name="Table 7">
            <a:extLst>
              <a:ext uri="{FF2B5EF4-FFF2-40B4-BE49-F238E27FC236}">
                <a16:creationId xmlns:a16="http://schemas.microsoft.com/office/drawing/2014/main" xmlns="" id="{0C163F09-EAAD-B413-DADA-B9F4FB2971A9}"/>
              </a:ext>
            </a:extLst>
          </p:cNvPr>
          <p:cNvGraphicFramePr>
            <a:graphicFrameLocks noGrp="1"/>
          </p:cNvGraphicFramePr>
          <p:nvPr/>
        </p:nvGraphicFramePr>
        <p:xfrm>
          <a:off x="7929145" y="3149130"/>
          <a:ext cx="2704586" cy="1264506"/>
        </p:xfrm>
        <a:graphic>
          <a:graphicData uri="http://schemas.openxmlformats.org/drawingml/2006/table">
            <a:tbl>
              <a:tblPr firstRow="1" bandRow="1">
                <a:tableStyleId>{5C22544A-7EE6-4342-B048-85BDC9FD1C3A}</a:tableStyleId>
              </a:tblPr>
              <a:tblGrid>
                <a:gridCol w="2704586">
                  <a:extLst>
                    <a:ext uri="{9D8B030D-6E8A-4147-A177-3AD203B41FA5}">
                      <a16:colId xmlns:a16="http://schemas.microsoft.com/office/drawing/2014/main" xmlns="" val="1619814804"/>
                    </a:ext>
                  </a:extLst>
                </a:gridCol>
              </a:tblGrid>
              <a:tr h="571866">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ZA" sz="1400" b="1" i="0" u="none" strike="noStrike" kern="0" cap="none" spc="0" normalizeH="0" baseline="0" noProof="0">
                          <a:ln>
                            <a:noFill/>
                          </a:ln>
                          <a:solidFill>
                            <a:srgbClr val="032C50"/>
                          </a:solidFill>
                          <a:effectLst/>
                          <a:uLnTx/>
                          <a:uFillTx/>
                          <a:latin typeface="Arial"/>
                          <a:ea typeface="ＭＳ Ｐゴシック" charset="0"/>
                          <a:cs typeface="Arial"/>
                        </a:rPr>
                        <a:t>Defence and Security</a:t>
                      </a:r>
                      <a:endParaRPr kumimoji="0" lang="en-GB" sz="1400" b="1" i="0" u="none" strike="noStrike" kern="0" cap="none" spc="0" normalizeH="0" baseline="0" noProof="0">
                        <a:ln>
                          <a:noFill/>
                        </a:ln>
                        <a:solidFill>
                          <a:srgbClr val="032C50"/>
                        </a:solidFill>
                        <a:effectLst/>
                        <a:uLnTx/>
                        <a:uFillTx/>
                        <a:latin typeface="Arial"/>
                        <a:ea typeface="ＭＳ Ｐゴシック" charset="0"/>
                        <a:cs typeface="Arial"/>
                      </a:endParaRPr>
                    </a:p>
                  </a:txBody>
                  <a:tcPr marL="324000" marT="72000" marB="72000">
                    <a:lnL w="12700" cmpd="sng">
                      <a:noFill/>
                    </a:lnL>
                    <a:lnR w="12700" cmpd="sng">
                      <a:noFill/>
                    </a:lnR>
                    <a:lnT w="12700" cmpd="sng">
                      <a:noFill/>
                    </a:lnT>
                    <a:lnB w="19050" cap="flat" cmpd="sng" algn="ctr">
                      <a:solidFill>
                        <a:srgbClr val="00689A"/>
                      </a:solidFill>
                      <a:prstDash val="solid"/>
                      <a:round/>
                      <a:headEnd type="none" w="med" len="med"/>
                      <a:tailEnd type="none" w="med" len="med"/>
                    </a:lnB>
                    <a:noFill/>
                  </a:tcPr>
                </a:tc>
                <a:extLst>
                  <a:ext uri="{0D108BD9-81ED-4DB2-BD59-A6C34878D82A}">
                    <a16:rowId xmlns:a16="http://schemas.microsoft.com/office/drawing/2014/main" xmlns="" val="2725569788"/>
                  </a:ext>
                </a:extLst>
              </a:tr>
              <a:tr h="370840">
                <a:tc>
                  <a:txBody>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32C50"/>
                          </a:solidFill>
                          <a:effectLst/>
                          <a:uLnTx/>
                          <a:uFillTx/>
                          <a:latin typeface="Arial"/>
                          <a:ea typeface="ＭＳ Ｐゴシック" charset="0"/>
                          <a:cs typeface="Arial"/>
                        </a:rPr>
                        <a:t>Build resilient defence and security capabilities in support of national security imperatives</a:t>
                      </a:r>
                    </a:p>
                  </a:txBody>
                  <a:tcPr marT="72000" marB="72000">
                    <a:lnL w="12700" cmpd="sng">
                      <a:noFill/>
                    </a:lnL>
                    <a:lnR w="12700" cmpd="sng">
                      <a:noFill/>
                    </a:lnR>
                    <a:lnT w="19050" cap="flat" cmpd="sng" algn="ctr">
                      <a:solidFill>
                        <a:srgbClr val="00689A"/>
                      </a:solidFill>
                      <a:prstDash val="solid"/>
                      <a:round/>
                      <a:headEnd type="none" w="med" len="med"/>
                      <a:tailEnd type="none" w="med" len="med"/>
                    </a:lnT>
                    <a:lnB w="12700" cmpd="sng">
                      <a:noFill/>
                    </a:lnB>
                    <a:noFill/>
                  </a:tcPr>
                </a:tc>
                <a:extLst>
                  <a:ext uri="{0D108BD9-81ED-4DB2-BD59-A6C34878D82A}">
                    <a16:rowId xmlns:a16="http://schemas.microsoft.com/office/drawing/2014/main" xmlns="" val="3962949594"/>
                  </a:ext>
                </a:extLst>
              </a:tr>
            </a:tbl>
          </a:graphicData>
        </a:graphic>
      </p:graphicFrame>
      <p:sp>
        <p:nvSpPr>
          <p:cNvPr id="91" name="Rounded Rectangle 29">
            <a:extLst>
              <a:ext uri="{FF2B5EF4-FFF2-40B4-BE49-F238E27FC236}">
                <a16:creationId xmlns:a16="http://schemas.microsoft.com/office/drawing/2014/main" xmlns="" id="{CBA8F04C-2557-ABE0-6641-3881CB56443B}"/>
              </a:ext>
            </a:extLst>
          </p:cNvPr>
          <p:cNvSpPr/>
          <p:nvPr/>
        </p:nvSpPr>
        <p:spPr>
          <a:xfrm rot="5400000">
            <a:off x="10067386" y="2797266"/>
            <a:ext cx="2953852" cy="292388"/>
          </a:xfrm>
          <a:prstGeom prst="roundRect">
            <a:avLst>
              <a:gd name="adj" fmla="val 0"/>
            </a:avLst>
          </a:prstGeom>
          <a:noFill/>
          <a:ln w="6350" cap="flat" cmpd="sng" algn="ctr">
            <a:noFill/>
            <a:prstDash val="solid"/>
            <a:miter lim="800000"/>
          </a:ln>
          <a:effectLst/>
        </p:spPr>
        <p:txBody>
          <a:bodyPr rtlCol="0"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32C50"/>
                </a:solidFill>
                <a:effectLst/>
                <a:uLnTx/>
                <a:uFillTx/>
                <a:latin typeface="Arial" panose="020B0604020202020204" pitchFamily="34" charset="0"/>
                <a:ea typeface="+mn-ea"/>
                <a:cs typeface="Arial" panose="020B0604020202020204" pitchFamily="34" charset="0"/>
              </a:rPr>
              <a:t>DIVISIONS</a:t>
            </a:r>
          </a:p>
        </p:txBody>
      </p:sp>
      <p:sp>
        <p:nvSpPr>
          <p:cNvPr id="92" name="Rounded Rectangle 29">
            <a:extLst>
              <a:ext uri="{FF2B5EF4-FFF2-40B4-BE49-F238E27FC236}">
                <a16:creationId xmlns:a16="http://schemas.microsoft.com/office/drawing/2014/main" xmlns="" id="{A8AF8889-657C-5BB2-EEDD-E35735E9A805}"/>
              </a:ext>
            </a:extLst>
          </p:cNvPr>
          <p:cNvSpPr/>
          <p:nvPr/>
        </p:nvSpPr>
        <p:spPr>
          <a:xfrm rot="5400000">
            <a:off x="10727676" y="5559552"/>
            <a:ext cx="1633272" cy="292388"/>
          </a:xfrm>
          <a:prstGeom prst="roundRect">
            <a:avLst>
              <a:gd name="adj" fmla="val 0"/>
            </a:avLst>
          </a:prstGeom>
          <a:noFill/>
          <a:ln w="6350" cap="flat" cmpd="sng" algn="ctr">
            <a:noFill/>
            <a:prstDash val="solid"/>
            <a:miter lim="800000"/>
          </a:ln>
          <a:effectLst/>
        </p:spPr>
        <p:txBody>
          <a:bodyPr wrap="square" rtlCol="0" anchor="ct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srgbClr val="032C50"/>
                </a:solidFill>
                <a:effectLst/>
                <a:uLnTx/>
                <a:uFillTx/>
                <a:latin typeface="Arial" panose="020B0604020202020204" pitchFamily="34" charset="0"/>
                <a:ea typeface="+mn-ea"/>
                <a:cs typeface="Arial" panose="020B0604020202020204" pitchFamily="34" charset="0"/>
              </a:rPr>
              <a:t>DIVISIONS</a:t>
            </a:r>
          </a:p>
        </p:txBody>
      </p:sp>
    </p:spTree>
    <p:extLst>
      <p:ext uri="{BB962C8B-B14F-4D97-AF65-F5344CB8AC3E}">
        <p14:creationId xmlns:p14="http://schemas.microsoft.com/office/powerpoint/2010/main" xmlns="" val="270426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F52B5BE-1EFE-AA00-E4E5-B384997EBEA4}"/>
              </a:ext>
            </a:extLst>
          </p:cNvPr>
          <p:cNvSpPr txBox="1">
            <a:spLocks/>
          </p:cNvSpPr>
          <p:nvPr/>
        </p:nvSpPr>
        <p:spPr>
          <a:xfrm>
            <a:off x="1773032" y="1360746"/>
            <a:ext cx="8645936" cy="1569660"/>
          </a:xfrm>
          <a:prstGeom prst="rect">
            <a:avLst/>
          </a:prstGeom>
        </p:spPr>
        <p:txBody>
          <a:bodyPr vert="horz" lIns="91440" tIns="45720" rIns="91440" bIns="45720" rtlCol="0" anchor="ctr">
            <a:sp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lgn="ctr"/>
            <a:r>
              <a:rPr lang="en-US" sz="4800">
                <a:solidFill>
                  <a:schemeClr val="bg1"/>
                </a:solidFill>
              </a:rPr>
              <a:t>KEY PERFORMANCE INDICATORS</a:t>
            </a:r>
          </a:p>
        </p:txBody>
      </p:sp>
    </p:spTree>
    <p:extLst>
      <p:ext uri="{BB962C8B-B14F-4D97-AF65-F5344CB8AC3E}">
        <p14:creationId xmlns:p14="http://schemas.microsoft.com/office/powerpoint/2010/main" xmlns="" val="29046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2F46E1B-9B11-8554-F2D4-E73610E2A41D}"/>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2400">
                <a:solidFill>
                  <a:schemeClr val="accent1">
                    <a:lumMod val="50000"/>
                  </a:schemeClr>
                </a:solidFill>
              </a:rPr>
              <a:t>SO1: Conduct RDI of transformative technologies and </a:t>
            </a:r>
            <a:br>
              <a:rPr lang="en-US" sz="2400">
                <a:solidFill>
                  <a:schemeClr val="accent1">
                    <a:lumMod val="50000"/>
                  </a:schemeClr>
                </a:solidFill>
              </a:rPr>
            </a:br>
            <a:r>
              <a:rPr lang="en-US" sz="2400">
                <a:solidFill>
                  <a:schemeClr val="accent1">
                    <a:lumMod val="50000"/>
                  </a:schemeClr>
                </a:solidFill>
              </a:rPr>
              <a:t>accelerate their diffusion </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graphicFrame>
        <p:nvGraphicFramePr>
          <p:cNvPr id="7" name="Table 6">
            <a:extLst>
              <a:ext uri="{FF2B5EF4-FFF2-40B4-BE49-F238E27FC236}">
                <a16:creationId xmlns:a16="http://schemas.microsoft.com/office/drawing/2014/main" xmlns="" id="{9E29187D-EC09-4206-A545-76533A6D0C2A}"/>
              </a:ext>
            </a:extLst>
          </p:cNvPr>
          <p:cNvGraphicFramePr>
            <a:graphicFrameLocks noGrp="1"/>
          </p:cNvGraphicFramePr>
          <p:nvPr>
            <p:extLst>
              <p:ext uri="{D42A27DB-BD31-4B8C-83A1-F6EECF244321}">
                <p14:modId xmlns:p14="http://schemas.microsoft.com/office/powerpoint/2010/main" xmlns="" val="2055946036"/>
              </p:ext>
            </p:extLst>
          </p:nvPr>
        </p:nvGraphicFramePr>
        <p:xfrm>
          <a:off x="3108325" y="1268413"/>
          <a:ext cx="8227731" cy="3762829"/>
        </p:xfrm>
        <a:graphic>
          <a:graphicData uri="http://schemas.openxmlformats.org/drawingml/2006/table">
            <a:tbl>
              <a:tblPr>
                <a:tableStyleId>{5C22544A-7EE6-4342-B048-85BDC9FD1C3A}</a:tableStyleId>
              </a:tblPr>
              <a:tblGrid>
                <a:gridCol w="5058645">
                  <a:extLst>
                    <a:ext uri="{9D8B030D-6E8A-4147-A177-3AD203B41FA5}">
                      <a16:colId xmlns:a16="http://schemas.microsoft.com/office/drawing/2014/main" xmlns="" val="1266748617"/>
                    </a:ext>
                  </a:extLst>
                </a:gridCol>
                <a:gridCol w="1056362">
                  <a:extLst>
                    <a:ext uri="{9D8B030D-6E8A-4147-A177-3AD203B41FA5}">
                      <a16:colId xmlns:a16="http://schemas.microsoft.com/office/drawing/2014/main" xmlns="" val="2262189861"/>
                    </a:ext>
                  </a:extLst>
                </a:gridCol>
                <a:gridCol w="1056362">
                  <a:extLst>
                    <a:ext uri="{9D8B030D-6E8A-4147-A177-3AD203B41FA5}">
                      <a16:colId xmlns:a16="http://schemas.microsoft.com/office/drawing/2014/main" xmlns="" val="2419287298"/>
                    </a:ext>
                  </a:extLst>
                </a:gridCol>
                <a:gridCol w="1056362">
                  <a:extLst>
                    <a:ext uri="{9D8B030D-6E8A-4147-A177-3AD203B41FA5}">
                      <a16:colId xmlns:a16="http://schemas.microsoft.com/office/drawing/2014/main" xmlns="" val="1934076792"/>
                    </a:ext>
                  </a:extLst>
                </a:gridCol>
              </a:tblGrid>
              <a:tr h="602094">
                <a:tc>
                  <a:txBody>
                    <a:bodyPr/>
                    <a:lstStyle/>
                    <a:p>
                      <a:pPr algn="ctr" fontAlgn="ctr">
                        <a:lnSpc>
                          <a:spcPct val="100000"/>
                        </a:lnSpc>
                      </a:pPr>
                      <a:r>
                        <a:rPr lang="en-ZA" sz="1600" b="1" i="0" u="none" strike="noStrike" dirty="0">
                          <a:solidFill>
                            <a:schemeClr val="bg1"/>
                          </a:solidFill>
                          <a:effectLst/>
                          <a:latin typeface="Arial" panose="020B0604020202020204" pitchFamily="34" charset="0"/>
                        </a:rPr>
                        <a:t>KPI</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2021/22 </a:t>
                      </a:r>
                    </a:p>
                    <a:p>
                      <a:pPr algn="ctr" fontAlgn="ctr">
                        <a:lnSpc>
                          <a:spcPct val="100000"/>
                        </a:lnSpc>
                      </a:pPr>
                      <a:r>
                        <a:rPr lang="en-ZA" sz="1600" b="1" i="0" u="none" strike="noStrike">
                          <a:solidFill>
                            <a:schemeClr val="bg1"/>
                          </a:solidFill>
                          <a:effectLst/>
                          <a:latin typeface="Arial" panose="020B0604020202020204" pitchFamily="34" charset="0"/>
                        </a:rPr>
                        <a:t>Actual </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2022/23</a:t>
                      </a:r>
                    </a:p>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solidFill>
                      <a:srgbClr val="032C50"/>
                    </a:solidFill>
                  </a:tcPr>
                </a:tc>
                <a:tc>
                  <a:txBody>
                    <a:bodyPr/>
                    <a:lstStyle/>
                    <a:p>
                      <a:pPr algn="ctr" fontAlgn="ctr">
                        <a:lnSpc>
                          <a:spcPct val="100000"/>
                        </a:lnSpc>
                      </a:pPr>
                      <a:r>
                        <a:rPr lang="en-ZA" sz="1600" b="1" i="0" u="none" strike="noStrike" dirty="0">
                          <a:solidFill>
                            <a:schemeClr val="bg1"/>
                          </a:solidFill>
                          <a:effectLst/>
                          <a:latin typeface="Arial" panose="020B0604020202020204" pitchFamily="34" charset="0"/>
                          <a:cs typeface="Arial" panose="020B0604020202020204" pitchFamily="34" charset="0"/>
                        </a:rPr>
                        <a:t>2023/24 </a:t>
                      </a:r>
                    </a:p>
                    <a:p>
                      <a:pPr algn="ctr" fontAlgn="ctr">
                        <a:lnSpc>
                          <a:spcPct val="100000"/>
                        </a:lnSpc>
                      </a:pPr>
                      <a:r>
                        <a:rPr lang="en-ZA" sz="1600" b="1" i="0" u="none" strike="noStrike" dirty="0">
                          <a:solidFill>
                            <a:schemeClr val="bg1"/>
                          </a:solidFill>
                          <a:effectLst/>
                          <a:latin typeface="Arial" panose="020B0604020202020204" pitchFamily="34" charset="0"/>
                          <a:cs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solidFill>
                      <a:srgbClr val="032C50"/>
                    </a:solidFill>
                  </a:tcPr>
                </a:tc>
                <a:extLst>
                  <a:ext uri="{0D108BD9-81ED-4DB2-BD59-A6C34878D82A}">
                    <a16:rowId xmlns:a16="http://schemas.microsoft.com/office/drawing/2014/main" xmlns="" val="2151205308"/>
                  </a:ext>
                </a:extLst>
              </a:tr>
              <a:tr h="632147">
                <a:tc>
                  <a:txBody>
                    <a:bodyPr/>
                    <a:lstStyle/>
                    <a:p>
                      <a:pPr algn="l" fontAlgn="ctr"/>
                      <a:r>
                        <a:rPr lang="en-ZA" sz="1400" b="1" i="0" u="none" strike="noStrike" dirty="0">
                          <a:solidFill>
                            <a:srgbClr val="032C50"/>
                          </a:solidFill>
                          <a:effectLst/>
                          <a:latin typeface="Arial" panose="020B0604020202020204" pitchFamily="34" charset="0"/>
                          <a:cs typeface="Arial" panose="020B0604020202020204" pitchFamily="34" charset="0"/>
                        </a:rPr>
                        <a:t>KPI 1:</a:t>
                      </a:r>
                      <a:r>
                        <a:rPr lang="en-ZA" sz="1400" b="0" i="0" u="none" strike="noStrike" dirty="0">
                          <a:solidFill>
                            <a:srgbClr val="032C50"/>
                          </a:solidFill>
                          <a:effectLst/>
                          <a:latin typeface="Arial" panose="020B0604020202020204" pitchFamily="34" charset="0"/>
                          <a:cs typeface="Arial" panose="020B0604020202020204" pitchFamily="34" charset="0"/>
                        </a:rPr>
                        <a:t> Publication equivalents </a:t>
                      </a:r>
                      <a:endParaRPr lang="en-ZA"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422.5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304.5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1" i="0" u="none" strike="noStrike">
                          <a:solidFill>
                            <a:srgbClr val="032C50"/>
                          </a:solidFill>
                          <a:effectLst/>
                          <a:latin typeface="Arial" panose="020B0604020202020204" pitchFamily="34" charset="0"/>
                          <a:cs typeface="Arial" panose="020B0604020202020204" pitchFamily="34" charset="0"/>
                        </a:rPr>
                        <a:t>408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99142916"/>
                  </a:ext>
                </a:extLst>
              </a:tr>
              <a:tr h="632147">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2:</a:t>
                      </a:r>
                      <a:r>
                        <a:rPr lang="en-US" sz="1400" b="0" i="0" u="none" strike="noStrike">
                          <a:solidFill>
                            <a:srgbClr val="032C50"/>
                          </a:solidFill>
                          <a:effectLst/>
                          <a:latin typeface="Arial" panose="020B0604020202020204" pitchFamily="34" charset="0"/>
                          <a:cs typeface="Arial" panose="020B0604020202020204" pitchFamily="34" charset="0"/>
                        </a:rPr>
                        <a:t> New priority patent applications filed</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7</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7</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a:solidFill>
                            <a:srgbClr val="032C50"/>
                          </a:solidFill>
                          <a:effectLst/>
                          <a:latin typeface="Arial" panose="020B0604020202020204" pitchFamily="34" charset="0"/>
                          <a:cs typeface="Arial" panose="020B0604020202020204" pitchFamily="34" charset="0"/>
                        </a:rPr>
                        <a:t>8</a:t>
                      </a:r>
                      <a:endParaRPr lang="en-ZA" sz="1400" b="1" i="0" u="none" strike="noStrike">
                        <a:solidFill>
                          <a:srgbClr val="032C50"/>
                        </a:solidFill>
                        <a:effectLst/>
                        <a:latin typeface="Arial" panose="020B0604020202020204" pitchFamily="34" charset="0"/>
                        <a:cs typeface="Arial" panose="020B0604020202020204" pitchFamily="34" charset="0"/>
                      </a:endParaRP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3007338"/>
                  </a:ext>
                </a:extLst>
              </a:tr>
              <a:tr h="632147">
                <a:tc>
                  <a:txBody>
                    <a:bodyPr/>
                    <a:lstStyle/>
                    <a:p>
                      <a:pPr algn="l" fontAlgn="ctr"/>
                      <a:r>
                        <a:rPr lang="en-US" sz="1400" b="1" i="0" u="none" strike="noStrike" dirty="0">
                          <a:solidFill>
                            <a:srgbClr val="032C50"/>
                          </a:solidFill>
                          <a:effectLst/>
                          <a:latin typeface="Arial" panose="020B0604020202020204" pitchFamily="34" charset="0"/>
                          <a:cs typeface="Arial" panose="020B0604020202020204" pitchFamily="34" charset="0"/>
                        </a:rPr>
                        <a:t>KPI 3:</a:t>
                      </a:r>
                      <a:r>
                        <a:rPr lang="en-US" sz="1400" b="0" i="0" u="none" strike="noStrike" dirty="0">
                          <a:solidFill>
                            <a:srgbClr val="032C50"/>
                          </a:solidFill>
                          <a:effectLst/>
                          <a:latin typeface="Arial" panose="020B0604020202020204" pitchFamily="34" charset="0"/>
                          <a:cs typeface="Arial" panose="020B0604020202020204" pitchFamily="34" charset="0"/>
                        </a:rPr>
                        <a:t> New patents granted</a:t>
                      </a:r>
                      <a:endParaRPr lang="en-US"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16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1" i="0" u="none" strike="noStrike">
                          <a:solidFill>
                            <a:srgbClr val="032C50"/>
                          </a:solidFill>
                          <a:effectLst/>
                          <a:latin typeface="Arial" panose="020B0604020202020204" pitchFamily="34" charset="0"/>
                          <a:cs typeface="Arial" panose="020B0604020202020204" pitchFamily="34" charset="0"/>
                        </a:rPr>
                        <a:t>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75415358"/>
                  </a:ext>
                </a:extLst>
              </a:tr>
              <a:tr h="632147">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4:</a:t>
                      </a:r>
                      <a:r>
                        <a:rPr lang="en-US" sz="1400" b="0" i="0" u="none" strike="noStrike">
                          <a:solidFill>
                            <a:srgbClr val="032C50"/>
                          </a:solidFill>
                          <a:effectLst/>
                          <a:latin typeface="Arial" panose="020B0604020202020204" pitchFamily="34" charset="0"/>
                          <a:cs typeface="Arial" panose="020B0604020202020204" pitchFamily="34" charset="0"/>
                        </a:rPr>
                        <a:t> New technology demonstrators</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55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54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1" i="0" u="none" strike="noStrike">
                          <a:solidFill>
                            <a:srgbClr val="032C50"/>
                          </a:solidFill>
                          <a:effectLst/>
                          <a:latin typeface="Arial" panose="020B0604020202020204" pitchFamily="34" charset="0"/>
                          <a:cs typeface="Arial" panose="020B0604020202020204" pitchFamily="34" charset="0"/>
                        </a:rPr>
                        <a:t>56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9816256"/>
                  </a:ext>
                </a:extLst>
              </a:tr>
              <a:tr h="632147">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5: </a:t>
                      </a:r>
                      <a:r>
                        <a:rPr lang="en-US" sz="1400" b="0" i="0" u="none" strike="noStrike">
                          <a:solidFill>
                            <a:srgbClr val="032C50"/>
                          </a:solidFill>
                          <a:effectLst/>
                          <a:latin typeface="Arial" panose="020B0604020202020204" pitchFamily="34" charset="0"/>
                          <a:cs typeface="Arial" panose="020B0604020202020204" pitchFamily="34" charset="0"/>
                        </a:rPr>
                        <a:t>Number of technology </a:t>
                      </a:r>
                      <a:r>
                        <a:rPr lang="en-US" sz="1400" b="0" i="0" u="none" strike="noStrike" err="1">
                          <a:solidFill>
                            <a:srgbClr val="032C50"/>
                          </a:solidFill>
                          <a:effectLst/>
                          <a:latin typeface="Arial" panose="020B0604020202020204" pitchFamily="34" charset="0"/>
                          <a:cs typeface="Arial" panose="020B0604020202020204" pitchFamily="34" charset="0"/>
                        </a:rPr>
                        <a:t>licence</a:t>
                      </a:r>
                      <a:r>
                        <a:rPr lang="en-US" sz="1400" b="0" i="0" u="none" strike="noStrike">
                          <a:solidFill>
                            <a:srgbClr val="032C50"/>
                          </a:solidFill>
                          <a:effectLst/>
                          <a:latin typeface="Arial" panose="020B0604020202020204" pitchFamily="34" charset="0"/>
                          <a:cs typeface="Arial" panose="020B0604020202020204" pitchFamily="34" charset="0"/>
                        </a:rPr>
                        <a:t> agreements signed</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12</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38010990"/>
                  </a:ext>
                </a:extLst>
              </a:tr>
            </a:tbl>
          </a:graphicData>
        </a:graphic>
      </p:graphicFrame>
      <p:pic>
        <p:nvPicPr>
          <p:cNvPr id="2" name="Picture 1" descr="A picture containing diagram&#10;&#10;Description automatically generated">
            <a:extLst>
              <a:ext uri="{FF2B5EF4-FFF2-40B4-BE49-F238E27FC236}">
                <a16:creationId xmlns:a16="http://schemas.microsoft.com/office/drawing/2014/main" xmlns="" id="{E66D2E34-4571-810E-650F-BF050967C106}"/>
              </a:ext>
            </a:extLst>
          </p:cNvPr>
          <p:cNvPicPr>
            <a:picLocks noChangeAspect="1"/>
          </p:cNvPicPr>
          <p:nvPr/>
        </p:nvPicPr>
        <p:blipFill rotWithShape="1">
          <a:blip r:embed="rId2" cstate="hqprint">
            <a:extLst>
              <a:ext uri="{28A0092B-C50C-407E-A947-70E740481C1C}">
                <a14:useLocalDpi xmlns:a14="http://schemas.microsoft.com/office/drawing/2010/main" xmlns=""/>
              </a:ext>
            </a:extLst>
          </a:blip>
          <a:srcRect/>
          <a:stretch/>
        </p:blipFill>
        <p:spPr>
          <a:xfrm>
            <a:off x="825306" y="3388349"/>
            <a:ext cx="1908635" cy="214321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5" name="Picture 4">
            <a:extLst>
              <a:ext uri="{FF2B5EF4-FFF2-40B4-BE49-F238E27FC236}">
                <a16:creationId xmlns:a16="http://schemas.microsoft.com/office/drawing/2014/main" xmlns="" id="{91D6B606-50DB-8622-EF48-4D8094EE1A94}"/>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825306" y="1268413"/>
            <a:ext cx="1916667" cy="199806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187120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3AE778D-C0B8-8534-8138-AB975B284C6E}"/>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2400">
                <a:solidFill>
                  <a:schemeClr val="accent1">
                    <a:lumMod val="50000"/>
                  </a:schemeClr>
                </a:solidFill>
              </a:rPr>
              <a:t>SO2: Collaboratively improve the competitiveness of high-</a:t>
            </a:r>
            <a:br>
              <a:rPr lang="en-US" sz="2400">
                <a:solidFill>
                  <a:schemeClr val="accent1">
                    <a:lumMod val="50000"/>
                  </a:schemeClr>
                </a:solidFill>
              </a:rPr>
            </a:br>
            <a:r>
              <a:rPr lang="en-US" sz="2400">
                <a:solidFill>
                  <a:schemeClr val="accent1">
                    <a:lumMod val="50000"/>
                  </a:schemeClr>
                </a:solidFill>
              </a:rPr>
              <a:t>impact industries to support SA’s re-</a:t>
            </a:r>
            <a:r>
              <a:rPr lang="en-US" sz="2400" err="1">
                <a:solidFill>
                  <a:schemeClr val="accent1">
                    <a:lumMod val="50000"/>
                  </a:schemeClr>
                </a:solidFill>
              </a:rPr>
              <a:t>industrialisation</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graphicFrame>
        <p:nvGraphicFramePr>
          <p:cNvPr id="5" name="Table 4">
            <a:extLst>
              <a:ext uri="{FF2B5EF4-FFF2-40B4-BE49-F238E27FC236}">
                <a16:creationId xmlns:a16="http://schemas.microsoft.com/office/drawing/2014/main" xmlns="" id="{42F5310F-E6AF-3CF7-F1F7-09852D878056}"/>
              </a:ext>
            </a:extLst>
          </p:cNvPr>
          <p:cNvGraphicFramePr>
            <a:graphicFrameLocks noGrp="1"/>
          </p:cNvGraphicFramePr>
          <p:nvPr>
            <p:extLst>
              <p:ext uri="{D42A27DB-BD31-4B8C-83A1-F6EECF244321}">
                <p14:modId xmlns:p14="http://schemas.microsoft.com/office/powerpoint/2010/main" xmlns="" val="66834563"/>
              </p:ext>
            </p:extLst>
          </p:nvPr>
        </p:nvGraphicFramePr>
        <p:xfrm>
          <a:off x="3108325" y="1268413"/>
          <a:ext cx="8240255" cy="3109331"/>
        </p:xfrm>
        <a:graphic>
          <a:graphicData uri="http://schemas.openxmlformats.org/drawingml/2006/table">
            <a:tbl>
              <a:tblPr>
                <a:tableStyleId>{5C22544A-7EE6-4342-B048-85BDC9FD1C3A}</a:tableStyleId>
              </a:tblPr>
              <a:tblGrid>
                <a:gridCol w="5047250">
                  <a:extLst>
                    <a:ext uri="{9D8B030D-6E8A-4147-A177-3AD203B41FA5}">
                      <a16:colId xmlns:a16="http://schemas.microsoft.com/office/drawing/2014/main" xmlns="" val="1266748617"/>
                    </a:ext>
                  </a:extLst>
                </a:gridCol>
                <a:gridCol w="1064335">
                  <a:extLst>
                    <a:ext uri="{9D8B030D-6E8A-4147-A177-3AD203B41FA5}">
                      <a16:colId xmlns:a16="http://schemas.microsoft.com/office/drawing/2014/main" xmlns="" val="2511921179"/>
                    </a:ext>
                  </a:extLst>
                </a:gridCol>
                <a:gridCol w="1064335">
                  <a:extLst>
                    <a:ext uri="{9D8B030D-6E8A-4147-A177-3AD203B41FA5}">
                      <a16:colId xmlns:a16="http://schemas.microsoft.com/office/drawing/2014/main" xmlns="" val="4114424654"/>
                    </a:ext>
                  </a:extLst>
                </a:gridCol>
                <a:gridCol w="1064335">
                  <a:extLst>
                    <a:ext uri="{9D8B030D-6E8A-4147-A177-3AD203B41FA5}">
                      <a16:colId xmlns:a16="http://schemas.microsoft.com/office/drawing/2014/main" xmlns="" val="3998639244"/>
                    </a:ext>
                  </a:extLst>
                </a:gridCol>
              </a:tblGrid>
              <a:tr h="591725">
                <a:tc>
                  <a:txBody>
                    <a:bodyPr/>
                    <a:lstStyle/>
                    <a:p>
                      <a:pPr marL="180000" algn="l" fontAlgn="ctr">
                        <a:lnSpc>
                          <a:spcPct val="100000"/>
                        </a:lnSpc>
                      </a:pPr>
                      <a:r>
                        <a:rPr lang="en-ZA" sz="1600" b="1" i="0" u="none" strike="noStrike" dirty="0">
                          <a:solidFill>
                            <a:schemeClr val="bg1"/>
                          </a:solidFill>
                          <a:effectLst/>
                          <a:latin typeface="Arial" panose="020B0604020202020204" pitchFamily="34" charset="0"/>
                        </a:rPr>
                        <a:t>KPI</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032C50"/>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2021/22</a:t>
                      </a:r>
                    </a:p>
                    <a:p>
                      <a:pPr algn="ctr" fontAlgn="ctr">
                        <a:lnSpc>
                          <a:spcPct val="100000"/>
                        </a:lnSpc>
                      </a:pPr>
                      <a:r>
                        <a:rPr lang="en-ZA" sz="1600" b="1" i="0" u="none" strike="noStrike">
                          <a:solidFill>
                            <a:schemeClr val="bg1"/>
                          </a:solidFill>
                          <a:effectLst/>
                          <a:latin typeface="Arial" panose="020B0604020202020204" pitchFamily="34" charset="0"/>
                        </a:rPr>
                        <a:t>Actual</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032C50"/>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2022/23 </a:t>
                      </a:r>
                    </a:p>
                    <a:p>
                      <a:pPr algn="ctr" fontAlgn="ctr">
                        <a:lnSpc>
                          <a:spcPct val="100000"/>
                        </a:lnSpc>
                      </a:pPr>
                      <a:r>
                        <a:rPr lang="en-ZA" sz="1600" b="1" i="0" u="none" strike="noStrike">
                          <a:solidFill>
                            <a:schemeClr val="bg1"/>
                          </a:solidFill>
                          <a:effectLst/>
                          <a:latin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032C50"/>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2023/24 </a:t>
                      </a:r>
                    </a:p>
                    <a:p>
                      <a:pPr algn="ctr" fontAlgn="ctr">
                        <a:lnSpc>
                          <a:spcPct val="100000"/>
                        </a:lnSpc>
                      </a:pPr>
                      <a:r>
                        <a:rPr lang="en-ZA" sz="1600" b="1" i="0" u="none" strike="noStrike">
                          <a:solidFill>
                            <a:schemeClr val="bg1"/>
                          </a:solidFill>
                          <a:effectLst/>
                          <a:latin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032C50"/>
                    </a:solidFill>
                  </a:tcPr>
                </a:tc>
                <a:extLst>
                  <a:ext uri="{0D108BD9-81ED-4DB2-BD59-A6C34878D82A}">
                    <a16:rowId xmlns:a16="http://schemas.microsoft.com/office/drawing/2014/main" xmlns="" val="2151205308"/>
                  </a:ext>
                </a:extLst>
              </a:tr>
              <a:tr h="839202">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6: </a:t>
                      </a:r>
                      <a:r>
                        <a:rPr lang="en-US" sz="1400" b="0" i="0" u="none" strike="noStrike">
                          <a:solidFill>
                            <a:srgbClr val="032C50"/>
                          </a:solidFill>
                          <a:effectLst/>
                          <a:latin typeface="Arial" panose="020B0604020202020204" pitchFamily="34" charset="0"/>
                          <a:cs typeface="Arial" panose="020B0604020202020204" pitchFamily="34" charset="0"/>
                        </a:rPr>
                        <a:t>Number of </a:t>
                      </a:r>
                      <a:r>
                        <a:rPr lang="en-US" sz="1400" b="0" i="0" u="none" strike="noStrike" err="1">
                          <a:solidFill>
                            <a:srgbClr val="032C50"/>
                          </a:solidFill>
                          <a:effectLst/>
                          <a:latin typeface="Arial" panose="020B0604020202020204" pitchFamily="34" charset="0"/>
                          <a:cs typeface="Arial" panose="020B0604020202020204" pitchFamily="34" charset="0"/>
                        </a:rPr>
                        <a:t>localised</a:t>
                      </a:r>
                      <a:r>
                        <a:rPr lang="en-US" sz="1400" b="0" i="0" u="none" strike="noStrike">
                          <a:solidFill>
                            <a:srgbClr val="032C50"/>
                          </a:solidFill>
                          <a:effectLst/>
                          <a:latin typeface="Arial" panose="020B0604020202020204" pitchFamily="34" charset="0"/>
                          <a:cs typeface="Arial" panose="020B0604020202020204" pitchFamily="34" charset="0"/>
                        </a:rPr>
                        <a:t> technologies</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a:solidFill>
                            <a:srgbClr val="032C50"/>
                          </a:solidFill>
                          <a:effectLst/>
                          <a:latin typeface="Arial" panose="020B0604020202020204" pitchFamily="34" charset="0"/>
                          <a:cs typeface="Arial" panose="020B0604020202020204" pitchFamily="34" charset="0"/>
                        </a:rPr>
                        <a:t>15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2336218920"/>
                  </a:ext>
                </a:extLst>
              </a:tr>
              <a:tr h="839202">
                <a:tc>
                  <a:txBody>
                    <a:bodyPr/>
                    <a:lstStyle/>
                    <a:p>
                      <a:pPr algn="l" fontAlgn="ctr">
                        <a:lnSpc>
                          <a:spcPct val="150000"/>
                        </a:lnSpc>
                      </a:pPr>
                      <a:r>
                        <a:rPr lang="en-US" sz="1400" b="1" i="0" u="none" strike="noStrike">
                          <a:solidFill>
                            <a:srgbClr val="032C50"/>
                          </a:solidFill>
                          <a:effectLst/>
                          <a:latin typeface="Arial" panose="020B0604020202020204" pitchFamily="34" charset="0"/>
                          <a:cs typeface="Arial" panose="020B0604020202020204" pitchFamily="34" charset="0"/>
                        </a:rPr>
                        <a:t>KPI 7:</a:t>
                      </a:r>
                      <a:r>
                        <a:rPr lang="en-US" sz="1400" b="0" i="0" u="none" strike="noStrike">
                          <a:solidFill>
                            <a:srgbClr val="032C50"/>
                          </a:solidFill>
                          <a:effectLst/>
                          <a:latin typeface="Arial" panose="020B0604020202020204" pitchFamily="34" charset="0"/>
                          <a:cs typeface="Arial" panose="020B0604020202020204" pitchFamily="34" charset="0"/>
                        </a:rPr>
                        <a:t> Number of joint technology development agreements being implemented for industry</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50000"/>
                        </a:lnSpc>
                      </a:pPr>
                      <a:r>
                        <a:rPr lang="en-ZA" sz="1400" b="0" i="0" u="none" strike="noStrike">
                          <a:solidFill>
                            <a:srgbClr val="032C50"/>
                          </a:solidFill>
                          <a:effectLst/>
                          <a:latin typeface="Arial" panose="020B0604020202020204" pitchFamily="34" charset="0"/>
                          <a:cs typeface="Arial" panose="020B0604020202020204" pitchFamily="34" charset="0"/>
                        </a:rPr>
                        <a:t>25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50000"/>
                        </a:lnSpc>
                      </a:pPr>
                      <a:r>
                        <a:rPr lang="en-ZA" sz="1400" b="0" i="0" u="none" strike="noStrike">
                          <a:solidFill>
                            <a:srgbClr val="032C50"/>
                          </a:solidFill>
                          <a:effectLst/>
                          <a:latin typeface="Arial" panose="020B0604020202020204" pitchFamily="34" charset="0"/>
                          <a:cs typeface="Arial" panose="020B0604020202020204" pitchFamily="34" charset="0"/>
                        </a:rPr>
                        <a:t>27</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50000"/>
                        </a:lnSpc>
                      </a:pPr>
                      <a:r>
                        <a:rPr lang="en-US" sz="1400" b="1" i="0" u="none" strike="noStrike">
                          <a:solidFill>
                            <a:srgbClr val="032C50"/>
                          </a:solidFill>
                          <a:effectLst/>
                          <a:latin typeface="Arial" panose="020B0604020202020204" pitchFamily="34" charset="0"/>
                          <a:cs typeface="Arial" panose="020B0604020202020204" pitchFamily="34" charset="0"/>
                        </a:rPr>
                        <a:t>3</a:t>
                      </a:r>
                      <a:r>
                        <a:rPr lang="en-ZA" sz="1400" b="1" i="0" u="none" strike="noStrike">
                          <a:solidFill>
                            <a:srgbClr val="032C50"/>
                          </a:solidFill>
                          <a:effectLst/>
                          <a:latin typeface="Arial" panose="020B0604020202020204" pitchFamily="34" charset="0"/>
                          <a:cs typeface="Arial" panose="020B0604020202020204" pitchFamily="34" charset="0"/>
                        </a:rPr>
                        <a:t>0</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799142916"/>
                  </a:ext>
                </a:extLst>
              </a:tr>
              <a:tr h="839202">
                <a:tc>
                  <a:txBody>
                    <a:bodyPr/>
                    <a:lstStyle/>
                    <a:p>
                      <a:pPr algn="l" fontAlgn="ctr">
                        <a:lnSpc>
                          <a:spcPts val="100"/>
                        </a:lnSpc>
                      </a:pPr>
                      <a:r>
                        <a:rPr lang="en-US" sz="1400" b="1" i="0" u="none" strike="noStrike" dirty="0">
                          <a:solidFill>
                            <a:srgbClr val="032C50"/>
                          </a:solidFill>
                          <a:effectLst/>
                          <a:latin typeface="Arial" panose="020B0604020202020204" pitchFamily="34" charset="0"/>
                          <a:cs typeface="Arial" panose="020B0604020202020204" pitchFamily="34" charset="0"/>
                        </a:rPr>
                        <a:t>KPI 8:</a:t>
                      </a:r>
                      <a:r>
                        <a:rPr lang="en-US" sz="1400" b="0" i="0" u="none" strike="noStrike" dirty="0">
                          <a:solidFill>
                            <a:srgbClr val="032C50"/>
                          </a:solidFill>
                          <a:effectLst/>
                          <a:latin typeface="Arial" panose="020B0604020202020204" pitchFamily="34" charset="0"/>
                          <a:cs typeface="Arial" panose="020B0604020202020204" pitchFamily="34" charset="0"/>
                        </a:rPr>
                        <a:t> Number of SMMEs supported</a:t>
                      </a: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ts val="100"/>
                        </a:lnSpc>
                      </a:pPr>
                      <a:r>
                        <a:rPr lang="en-ZA" sz="1400" b="0" i="0" u="none" strike="noStrike">
                          <a:solidFill>
                            <a:srgbClr val="032C50"/>
                          </a:solidFill>
                          <a:effectLst/>
                          <a:latin typeface="Arial" panose="020B0604020202020204" pitchFamily="34" charset="0"/>
                          <a:cs typeface="Arial" panose="020B0604020202020204" pitchFamily="34" charset="0"/>
                        </a:rPr>
                        <a:t>99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ts val="100"/>
                        </a:lnSpc>
                      </a:pPr>
                      <a:r>
                        <a:rPr lang="en-ZA" sz="1400" b="0" i="0" u="none" strike="noStrike">
                          <a:solidFill>
                            <a:srgbClr val="032C50"/>
                          </a:solidFill>
                          <a:effectLst/>
                          <a:latin typeface="Arial" panose="020B0604020202020204" pitchFamily="34" charset="0"/>
                          <a:cs typeface="Arial" panose="020B0604020202020204" pitchFamily="34" charset="0"/>
                        </a:rPr>
                        <a:t>72</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ts val="100"/>
                        </a:lnSpc>
                      </a:pPr>
                      <a:r>
                        <a:rPr lang="en-ZA" sz="1400" b="1" i="0" u="none" strike="noStrike" dirty="0">
                          <a:solidFill>
                            <a:srgbClr val="032C50"/>
                          </a:solidFill>
                          <a:effectLst/>
                          <a:latin typeface="Arial" panose="020B0604020202020204" pitchFamily="34" charset="0"/>
                          <a:cs typeface="Arial" panose="020B0604020202020204" pitchFamily="34" charset="0"/>
                        </a:rPr>
                        <a:t>90</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693007338"/>
                  </a:ext>
                </a:extLst>
              </a:tr>
            </a:tbl>
          </a:graphicData>
        </a:graphic>
      </p:graphicFrame>
      <p:pic>
        <p:nvPicPr>
          <p:cNvPr id="2" name="Picture 1">
            <a:extLst>
              <a:ext uri="{FF2B5EF4-FFF2-40B4-BE49-F238E27FC236}">
                <a16:creationId xmlns:a16="http://schemas.microsoft.com/office/drawing/2014/main" xmlns="" id="{919AEF4F-A011-8287-CA81-559650D90D86}"/>
              </a:ext>
            </a:extLst>
          </p:cNvPr>
          <p:cNvPicPr>
            <a:picLocks noChangeAspect="1"/>
          </p:cNvPicPr>
          <p:nvPr/>
        </p:nvPicPr>
        <p:blipFill rotWithShape="1">
          <a:blip r:embed="rId2" cstate="hqprint">
            <a:extLst>
              <a:ext uri="{28A0092B-C50C-407E-A947-70E740481C1C}">
                <a14:useLocalDpi xmlns:a14="http://schemas.microsoft.com/office/drawing/2010/main" xmlns=""/>
              </a:ext>
            </a:extLst>
          </a:blip>
          <a:srcRect/>
          <a:stretch/>
        </p:blipFill>
        <p:spPr>
          <a:xfrm>
            <a:off x="803275" y="1268413"/>
            <a:ext cx="1944688" cy="183631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4" name="Picture 3">
            <a:extLst>
              <a:ext uri="{FF2B5EF4-FFF2-40B4-BE49-F238E27FC236}">
                <a16:creationId xmlns:a16="http://schemas.microsoft.com/office/drawing/2014/main" xmlns="" id="{C974B6F0-FF74-FF6A-3F0D-C46713FAD897}"/>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803275" y="3183049"/>
            <a:ext cx="1944688" cy="148964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155561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2ADF53C-47A5-DD4C-5075-A9DE705F51D9}"/>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en-US" sz="2400" dirty="0">
                <a:solidFill>
                  <a:schemeClr val="accent1">
                    <a:lumMod val="50000"/>
                  </a:schemeClr>
                </a:solidFill>
              </a:rPr>
              <a:t>SO3: Drive socioeconomic transformation through RDI that supports the development of a capable state</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graphicFrame>
        <p:nvGraphicFramePr>
          <p:cNvPr id="6" name="Table 5">
            <a:extLst>
              <a:ext uri="{FF2B5EF4-FFF2-40B4-BE49-F238E27FC236}">
                <a16:creationId xmlns:a16="http://schemas.microsoft.com/office/drawing/2014/main" xmlns="" id="{FA0F1755-AD2B-2935-D81E-423089AA72E6}"/>
              </a:ext>
            </a:extLst>
          </p:cNvPr>
          <p:cNvGraphicFramePr>
            <a:graphicFrameLocks noGrp="1"/>
          </p:cNvGraphicFramePr>
          <p:nvPr>
            <p:extLst>
              <p:ext uri="{D42A27DB-BD31-4B8C-83A1-F6EECF244321}">
                <p14:modId xmlns:p14="http://schemas.microsoft.com/office/powerpoint/2010/main" xmlns="" val="2416631226"/>
              </p:ext>
            </p:extLst>
          </p:nvPr>
        </p:nvGraphicFramePr>
        <p:xfrm>
          <a:off x="3108325" y="1268413"/>
          <a:ext cx="8208720" cy="3303600"/>
        </p:xfrm>
        <a:graphic>
          <a:graphicData uri="http://schemas.openxmlformats.org/drawingml/2006/table">
            <a:tbl>
              <a:tblPr>
                <a:tableStyleId>{5C22544A-7EE6-4342-B048-85BDC9FD1C3A}</a:tableStyleId>
              </a:tblPr>
              <a:tblGrid>
                <a:gridCol w="5046119">
                  <a:extLst>
                    <a:ext uri="{9D8B030D-6E8A-4147-A177-3AD203B41FA5}">
                      <a16:colId xmlns:a16="http://schemas.microsoft.com/office/drawing/2014/main" xmlns="" val="1266748617"/>
                    </a:ext>
                  </a:extLst>
                </a:gridCol>
                <a:gridCol w="1064712">
                  <a:extLst>
                    <a:ext uri="{9D8B030D-6E8A-4147-A177-3AD203B41FA5}">
                      <a16:colId xmlns:a16="http://schemas.microsoft.com/office/drawing/2014/main" xmlns="" val="2999125506"/>
                    </a:ext>
                  </a:extLst>
                </a:gridCol>
                <a:gridCol w="1064712">
                  <a:extLst>
                    <a:ext uri="{9D8B030D-6E8A-4147-A177-3AD203B41FA5}">
                      <a16:colId xmlns:a16="http://schemas.microsoft.com/office/drawing/2014/main" xmlns="" val="2713388284"/>
                    </a:ext>
                  </a:extLst>
                </a:gridCol>
                <a:gridCol w="1033177">
                  <a:extLst>
                    <a:ext uri="{9D8B030D-6E8A-4147-A177-3AD203B41FA5}">
                      <a16:colId xmlns:a16="http://schemas.microsoft.com/office/drawing/2014/main" xmlns="" val="1456383675"/>
                    </a:ext>
                  </a:extLst>
                </a:gridCol>
              </a:tblGrid>
              <a:tr h="603600">
                <a:tc>
                  <a:txBody>
                    <a:bodyPr/>
                    <a:lstStyle/>
                    <a:p>
                      <a:pPr marL="180000" algn="l" fontAlgn="ctr">
                        <a:lnSpc>
                          <a:spcPct val="100000"/>
                        </a:lnSpc>
                      </a:pPr>
                      <a:r>
                        <a:rPr lang="en-ZA" sz="1600" b="1" i="0" u="none" strike="noStrike">
                          <a:solidFill>
                            <a:schemeClr val="bg1"/>
                          </a:solidFill>
                          <a:effectLst/>
                          <a:latin typeface="Arial" panose="020B0604020202020204" pitchFamily="34" charset="0"/>
                        </a:rPr>
                        <a:t>KPI</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2021/22 </a:t>
                      </a:r>
                    </a:p>
                    <a:p>
                      <a:pPr algn="ctr" fontAlgn="ctr">
                        <a:lnSpc>
                          <a:spcPct val="100000"/>
                        </a:lnSpc>
                      </a:pPr>
                      <a:r>
                        <a:rPr lang="en-ZA" sz="1600" b="1" i="0" u="none" strike="noStrike">
                          <a:solidFill>
                            <a:schemeClr val="bg1"/>
                          </a:solidFill>
                          <a:effectLst/>
                          <a:latin typeface="Arial" panose="020B0604020202020204" pitchFamily="34" charset="0"/>
                        </a:rPr>
                        <a:t>Actual</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2022/23 </a:t>
                      </a:r>
                    </a:p>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2023/24 </a:t>
                      </a:r>
                    </a:p>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extLst>
                  <a:ext uri="{0D108BD9-81ED-4DB2-BD59-A6C34878D82A}">
                    <a16:rowId xmlns:a16="http://schemas.microsoft.com/office/drawing/2014/main" xmlns="" val="2151205308"/>
                  </a:ext>
                </a:extLst>
              </a:tr>
              <a:tr h="900000">
                <a:tc>
                  <a:txBody>
                    <a:bodyPr/>
                    <a:lstStyle/>
                    <a:p>
                      <a:pPr algn="l" fontAlgn="ctr">
                        <a:lnSpc>
                          <a:spcPct val="100000"/>
                        </a:lnSpc>
                      </a:pPr>
                      <a:r>
                        <a:rPr lang="en-US" sz="1400" b="1" i="0" u="none" strike="noStrike">
                          <a:solidFill>
                            <a:schemeClr val="accent1">
                              <a:lumMod val="50000"/>
                            </a:schemeClr>
                          </a:solidFill>
                          <a:effectLst/>
                          <a:latin typeface="Arial" panose="020B0604020202020204" pitchFamily="34" charset="0"/>
                          <a:cs typeface="Arial" panose="020B0604020202020204" pitchFamily="34" charset="0"/>
                        </a:rPr>
                        <a:t>KPI 9: </a:t>
                      </a:r>
                      <a:r>
                        <a:rPr lang="en-US" sz="1400" b="0" i="0" u="none" strike="noStrike">
                          <a:solidFill>
                            <a:schemeClr val="accent1">
                              <a:lumMod val="50000"/>
                            </a:schemeClr>
                          </a:solidFill>
                          <a:effectLst/>
                          <a:latin typeface="Arial" panose="020B0604020202020204" pitchFamily="34" charset="0"/>
                          <a:cs typeface="Arial" panose="020B0604020202020204" pitchFamily="34" charset="0"/>
                        </a:rPr>
                        <a:t>Number of reports contributing to national policy development</a:t>
                      </a:r>
                      <a:endParaRPr lang="en-US" sz="14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144000" marR="72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22</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13</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US" sz="1400" b="1" i="0" u="none" strike="noStrike">
                          <a:solidFill>
                            <a:schemeClr val="accent1">
                              <a:lumMod val="50000"/>
                            </a:schemeClr>
                          </a:solidFill>
                          <a:effectLst/>
                          <a:latin typeface="Arial" panose="020B0604020202020204" pitchFamily="34" charset="0"/>
                          <a:cs typeface="Arial" panose="020B0604020202020204" pitchFamily="34" charset="0"/>
                        </a:rPr>
                        <a:t>2</a:t>
                      </a:r>
                      <a:r>
                        <a:rPr lang="en-ZA" sz="1400" b="1" i="0" u="none" strike="noStrike">
                          <a:solidFill>
                            <a:schemeClr val="accent1">
                              <a:lumMod val="50000"/>
                            </a:schemeClr>
                          </a:solidFill>
                          <a:effectLst/>
                          <a:latin typeface="Arial" panose="020B0604020202020204" pitchFamily="34" charset="0"/>
                          <a:cs typeface="Arial" panose="020B0604020202020204" pitchFamily="34" charset="0"/>
                        </a:rPr>
                        <a:t>2</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799142916"/>
                  </a:ext>
                </a:extLst>
              </a:tr>
              <a:tr h="900000">
                <a:tc>
                  <a:txBody>
                    <a:bodyPr/>
                    <a:lstStyle/>
                    <a:p>
                      <a:pPr algn="l" fontAlgn="ctr">
                        <a:lnSpc>
                          <a:spcPct val="100000"/>
                        </a:lnSpc>
                      </a:pPr>
                      <a:r>
                        <a:rPr lang="en-US" sz="1400" b="1" i="0" u="none" strike="noStrike">
                          <a:solidFill>
                            <a:schemeClr val="accent1">
                              <a:lumMod val="50000"/>
                            </a:schemeClr>
                          </a:solidFill>
                          <a:effectLst/>
                          <a:latin typeface="Arial" panose="020B0604020202020204" pitchFamily="34" charset="0"/>
                          <a:cs typeface="Arial" panose="020B0604020202020204" pitchFamily="34" charset="0"/>
                        </a:rPr>
                        <a:t>KPI 10:</a:t>
                      </a:r>
                      <a:r>
                        <a:rPr lang="en-US" sz="1400" b="0" i="0" u="none" strike="noStrike">
                          <a:solidFill>
                            <a:schemeClr val="accent1">
                              <a:lumMod val="50000"/>
                            </a:schemeClr>
                          </a:solidFill>
                          <a:effectLst/>
                          <a:latin typeface="Arial" panose="020B0604020202020204" pitchFamily="34" charset="0"/>
                          <a:cs typeface="Arial" panose="020B0604020202020204" pitchFamily="34" charset="0"/>
                        </a:rPr>
                        <a:t> Number of standards delivered or contributed in support of the state</a:t>
                      </a:r>
                      <a:endParaRPr lang="en-US" sz="14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144000" marR="72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US" sz="1400" b="1" i="0" u="none" strike="noStrike">
                          <a:solidFill>
                            <a:schemeClr val="accent1">
                              <a:lumMod val="50000"/>
                            </a:schemeClr>
                          </a:solidFill>
                          <a:effectLst/>
                          <a:latin typeface="Arial" panose="020B0604020202020204" pitchFamily="34" charset="0"/>
                          <a:cs typeface="Arial" panose="020B0604020202020204" pitchFamily="34" charset="0"/>
                        </a:rPr>
                        <a:t>9</a:t>
                      </a:r>
                      <a:endParaRPr lang="en-ZA" sz="1400" b="1" i="0" u="none" strike="noStrike">
                        <a:solidFill>
                          <a:schemeClr val="accent1">
                            <a:lumMod val="50000"/>
                          </a:schemeClr>
                        </a:solidFill>
                        <a:effectLst/>
                        <a:latin typeface="Arial" panose="020B0604020202020204" pitchFamily="34" charset="0"/>
                        <a:cs typeface="Arial" panose="020B0604020202020204" pitchFamily="34" charset="0"/>
                      </a:endParaRP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693007338"/>
                  </a:ext>
                </a:extLst>
              </a:tr>
              <a:tr h="900000">
                <a:tc>
                  <a:txBody>
                    <a:bodyPr/>
                    <a:lstStyle/>
                    <a:p>
                      <a:pPr algn="l" fontAlgn="ctr">
                        <a:lnSpc>
                          <a:spcPct val="100000"/>
                        </a:lnSpc>
                      </a:pPr>
                      <a:r>
                        <a:rPr lang="en-US" sz="1400" b="1" i="0" u="none" strike="noStrike" dirty="0">
                          <a:solidFill>
                            <a:schemeClr val="accent1">
                              <a:lumMod val="50000"/>
                            </a:schemeClr>
                          </a:solidFill>
                          <a:effectLst/>
                          <a:latin typeface="Arial" panose="020B0604020202020204" pitchFamily="34" charset="0"/>
                          <a:cs typeface="Arial" panose="020B0604020202020204" pitchFamily="34" charset="0"/>
                        </a:rPr>
                        <a:t>KPI 11: </a:t>
                      </a:r>
                      <a:r>
                        <a:rPr lang="en-US" sz="1400" b="0" i="0" u="none" strike="noStrike" dirty="0">
                          <a:solidFill>
                            <a:schemeClr val="accent1">
                              <a:lumMod val="50000"/>
                            </a:schemeClr>
                          </a:solidFill>
                          <a:effectLst/>
                          <a:latin typeface="Arial" panose="020B0604020202020204" pitchFamily="34" charset="0"/>
                          <a:cs typeface="Arial" panose="020B0604020202020204" pitchFamily="34" charset="0"/>
                        </a:rPr>
                        <a:t>Number of projects implemented to increase the capability of the state</a:t>
                      </a:r>
                      <a:r>
                        <a:rPr lang="en-US" sz="1400" b="1" i="0" u="none" strike="noStrike" dirty="0">
                          <a:solidFill>
                            <a:schemeClr val="accent1">
                              <a:lumMod val="50000"/>
                            </a:schemeClr>
                          </a:solidFill>
                          <a:effectLst/>
                          <a:latin typeface="Arial" panose="020B0604020202020204" pitchFamily="34" charset="0"/>
                          <a:cs typeface="Arial" panose="020B0604020202020204" pitchFamily="34" charset="0"/>
                        </a:rPr>
                        <a:t> </a:t>
                      </a:r>
                    </a:p>
                  </a:txBody>
                  <a:tcPr marL="144000" marR="72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0" i="0" u="none" strike="noStrike" dirty="0">
                          <a:solidFill>
                            <a:schemeClr val="accent1">
                              <a:lumMod val="50000"/>
                            </a:schemeClr>
                          </a:solidFill>
                          <a:effectLst/>
                          <a:latin typeface="Arial" panose="020B0604020202020204" pitchFamily="34" charset="0"/>
                          <a:cs typeface="Arial" panose="020B0604020202020204" pitchFamily="34" charset="0"/>
                        </a:rPr>
                        <a:t>86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0" i="0" u="none" strike="noStrike" dirty="0">
                          <a:solidFill>
                            <a:schemeClr val="accent1">
                              <a:lumMod val="50000"/>
                            </a:schemeClr>
                          </a:solidFill>
                          <a:effectLst/>
                          <a:latin typeface="Arial" panose="020B0604020202020204" pitchFamily="34" charset="0"/>
                          <a:cs typeface="Arial" panose="020B0604020202020204" pitchFamily="34" charset="0"/>
                        </a:rPr>
                        <a:t>45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lnSpc>
                          <a:spcPct val="100000"/>
                        </a:lnSpc>
                      </a:pPr>
                      <a:r>
                        <a:rPr lang="en-ZA" sz="1400" b="1" i="0" u="none" strike="noStrike" dirty="0">
                          <a:solidFill>
                            <a:schemeClr val="accent1">
                              <a:lumMod val="50000"/>
                            </a:schemeClr>
                          </a:solidFill>
                          <a:effectLst/>
                          <a:latin typeface="Arial" panose="020B0604020202020204" pitchFamily="34" charset="0"/>
                          <a:cs typeface="Arial" panose="020B0604020202020204" pitchFamily="34" charset="0"/>
                        </a:rPr>
                        <a:t>60</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475415358"/>
                  </a:ext>
                </a:extLst>
              </a:tr>
            </a:tbl>
          </a:graphicData>
        </a:graphic>
      </p:graphicFrame>
      <p:pic>
        <p:nvPicPr>
          <p:cNvPr id="8" name="Picture 7">
            <a:extLst>
              <a:ext uri="{FF2B5EF4-FFF2-40B4-BE49-F238E27FC236}">
                <a16:creationId xmlns:a16="http://schemas.microsoft.com/office/drawing/2014/main" xmlns="" id="{54B2FDA2-C61C-1A4C-B7EA-AD80ED8F62BF}"/>
              </a:ext>
            </a:extLst>
          </p:cNvPr>
          <p:cNvPicPr>
            <a:picLocks noChangeAspect="1"/>
          </p:cNvPicPr>
          <p:nvPr/>
        </p:nvPicPr>
        <p:blipFill rotWithShape="1">
          <a:blip r:embed="rId2" cstate="hqprint">
            <a:extLst>
              <a:ext uri="{28A0092B-C50C-407E-A947-70E740481C1C}">
                <a14:useLocalDpi xmlns:a14="http://schemas.microsoft.com/office/drawing/2010/main" xmlns=""/>
              </a:ext>
            </a:extLst>
          </a:blip>
          <a:srcRect/>
          <a:stretch/>
        </p:blipFill>
        <p:spPr>
          <a:xfrm>
            <a:off x="803275" y="1268413"/>
            <a:ext cx="1960495" cy="192043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10" name="Picture 9">
            <a:extLst>
              <a:ext uri="{FF2B5EF4-FFF2-40B4-BE49-F238E27FC236}">
                <a16:creationId xmlns:a16="http://schemas.microsoft.com/office/drawing/2014/main" xmlns="" id="{0EE90AC0-3121-A4B9-5FEA-4E7A682AAF5C}"/>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796403" y="3320786"/>
            <a:ext cx="1963783" cy="2088893"/>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426454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0E34D063-335D-3A71-CF83-A60945D5B926}"/>
              </a:ext>
            </a:extLst>
          </p:cNvPr>
          <p:cNvGraphicFramePr>
            <a:graphicFrameLocks noGrp="1"/>
          </p:cNvGraphicFramePr>
          <p:nvPr>
            <p:extLst>
              <p:ext uri="{D42A27DB-BD31-4B8C-83A1-F6EECF244321}">
                <p14:modId xmlns:p14="http://schemas.microsoft.com/office/powerpoint/2010/main" xmlns="" val="1089745033"/>
              </p:ext>
            </p:extLst>
          </p:nvPr>
        </p:nvGraphicFramePr>
        <p:xfrm>
          <a:off x="3108325" y="1268413"/>
          <a:ext cx="8208720" cy="3808595"/>
        </p:xfrm>
        <a:graphic>
          <a:graphicData uri="http://schemas.openxmlformats.org/drawingml/2006/table">
            <a:tbl>
              <a:tblPr>
                <a:tableStyleId>{5C22544A-7EE6-4342-B048-85BDC9FD1C3A}</a:tableStyleId>
              </a:tblPr>
              <a:tblGrid>
                <a:gridCol w="5058645">
                  <a:extLst>
                    <a:ext uri="{9D8B030D-6E8A-4147-A177-3AD203B41FA5}">
                      <a16:colId xmlns:a16="http://schemas.microsoft.com/office/drawing/2014/main" xmlns="" val="1266748617"/>
                    </a:ext>
                  </a:extLst>
                </a:gridCol>
                <a:gridCol w="1050025">
                  <a:extLst>
                    <a:ext uri="{9D8B030D-6E8A-4147-A177-3AD203B41FA5}">
                      <a16:colId xmlns:a16="http://schemas.microsoft.com/office/drawing/2014/main" xmlns="" val="3870903787"/>
                    </a:ext>
                  </a:extLst>
                </a:gridCol>
                <a:gridCol w="1050025">
                  <a:extLst>
                    <a:ext uri="{9D8B030D-6E8A-4147-A177-3AD203B41FA5}">
                      <a16:colId xmlns:a16="http://schemas.microsoft.com/office/drawing/2014/main" xmlns="" val="2958118122"/>
                    </a:ext>
                  </a:extLst>
                </a:gridCol>
                <a:gridCol w="1050025">
                  <a:extLst>
                    <a:ext uri="{9D8B030D-6E8A-4147-A177-3AD203B41FA5}">
                      <a16:colId xmlns:a16="http://schemas.microsoft.com/office/drawing/2014/main" xmlns="" val="3235126705"/>
                    </a:ext>
                  </a:extLst>
                </a:gridCol>
              </a:tblGrid>
              <a:tr h="542927">
                <a:tc>
                  <a:txBody>
                    <a:bodyPr/>
                    <a:lstStyle/>
                    <a:p>
                      <a:pPr marL="180000" algn="l" fontAlgn="ctr">
                        <a:lnSpc>
                          <a:spcPct val="100000"/>
                        </a:lnSpc>
                      </a:pPr>
                      <a:r>
                        <a:rPr lang="en-ZA" sz="1600" b="1" i="0" u="none" strike="noStrike" dirty="0">
                          <a:solidFill>
                            <a:schemeClr val="bg1"/>
                          </a:solidFill>
                          <a:effectLst/>
                          <a:latin typeface="Arial" panose="020B0604020202020204" pitchFamily="34" charset="0"/>
                        </a:rPr>
                        <a:t>KPI</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dirty="0">
                          <a:solidFill>
                            <a:schemeClr val="bg1"/>
                          </a:solidFill>
                          <a:effectLst/>
                          <a:latin typeface="Arial" panose="020B0604020202020204" pitchFamily="34" charset="0"/>
                        </a:rPr>
                        <a:t>2021/22 </a:t>
                      </a:r>
                    </a:p>
                    <a:p>
                      <a:pPr algn="ctr" fontAlgn="ctr">
                        <a:lnSpc>
                          <a:spcPct val="100000"/>
                        </a:lnSpc>
                      </a:pPr>
                      <a:r>
                        <a:rPr lang="en-ZA" sz="1600" b="1" i="0" u="none" strike="noStrike" dirty="0">
                          <a:solidFill>
                            <a:schemeClr val="bg1"/>
                          </a:solidFill>
                          <a:effectLst/>
                          <a:latin typeface="Arial" panose="020B0604020202020204" pitchFamily="34" charset="0"/>
                        </a:rPr>
                        <a:t>Actual</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dirty="0">
                          <a:solidFill>
                            <a:schemeClr val="bg1"/>
                          </a:solidFill>
                          <a:effectLst/>
                          <a:latin typeface="Arial" panose="020B0604020202020204" pitchFamily="34" charset="0"/>
                        </a:rPr>
                        <a:t>2022/23 </a:t>
                      </a:r>
                    </a:p>
                    <a:p>
                      <a:pPr algn="ctr" fontAlgn="ctr">
                        <a:lnSpc>
                          <a:spcPct val="100000"/>
                        </a:lnSpc>
                      </a:pPr>
                      <a:r>
                        <a:rPr lang="en-ZA" sz="1600" b="1" i="0" u="none" strike="noStrike" dirty="0">
                          <a:solidFill>
                            <a:schemeClr val="bg1"/>
                          </a:solidFill>
                          <a:effectLst/>
                          <a:latin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dirty="0">
                          <a:solidFill>
                            <a:schemeClr val="bg1"/>
                          </a:solidFill>
                          <a:effectLst/>
                          <a:latin typeface="Arial" panose="020B0604020202020204" pitchFamily="34" charset="0"/>
                        </a:rPr>
                        <a:t>2023/24 </a:t>
                      </a:r>
                    </a:p>
                    <a:p>
                      <a:pPr algn="ctr" fontAlgn="ctr">
                        <a:lnSpc>
                          <a:spcPct val="100000"/>
                        </a:lnSpc>
                      </a:pPr>
                      <a:r>
                        <a:rPr lang="en-ZA" sz="1600" b="1" i="0" u="none" strike="noStrike" dirty="0">
                          <a:solidFill>
                            <a:schemeClr val="bg1"/>
                          </a:solidFill>
                          <a:effectLst/>
                          <a:latin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extLst>
                  <a:ext uri="{0D108BD9-81ED-4DB2-BD59-A6C34878D82A}">
                    <a16:rowId xmlns:a16="http://schemas.microsoft.com/office/drawing/2014/main" xmlns="" val="2151205308"/>
                  </a:ext>
                </a:extLst>
              </a:tr>
              <a:tr h="466524">
                <a:tc>
                  <a:txBody>
                    <a:bodyPr/>
                    <a:lstStyle/>
                    <a:p>
                      <a:pPr algn="l" fontAlgn="ctr"/>
                      <a:r>
                        <a:rPr lang="en-US" sz="1400" b="1" i="0" u="none" strike="noStrike" dirty="0">
                          <a:solidFill>
                            <a:schemeClr val="accent1">
                              <a:lumMod val="50000"/>
                            </a:schemeClr>
                          </a:solidFill>
                          <a:effectLst/>
                          <a:latin typeface="Arial" panose="020B0604020202020204" pitchFamily="34" charset="0"/>
                          <a:cs typeface="Arial" panose="020B0604020202020204" pitchFamily="34" charset="0"/>
                        </a:rPr>
                        <a:t>KPI 12: </a:t>
                      </a:r>
                      <a:r>
                        <a:rPr lang="en-US" sz="1400" b="0" i="0" u="none" strike="noStrike" dirty="0">
                          <a:solidFill>
                            <a:schemeClr val="accent1">
                              <a:lumMod val="50000"/>
                            </a:schemeClr>
                          </a:solidFill>
                          <a:effectLst/>
                          <a:latin typeface="Arial" panose="020B0604020202020204" pitchFamily="34" charset="0"/>
                          <a:cs typeface="Arial" panose="020B0604020202020204" pitchFamily="34" charset="0"/>
                        </a:rPr>
                        <a:t>Total SET staff</a:t>
                      </a: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1 551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chemeClr val="accent1">
                              <a:lumMod val="50000"/>
                            </a:schemeClr>
                          </a:solidFill>
                          <a:effectLst/>
                          <a:latin typeface="Arial" panose="020B0604020202020204" pitchFamily="34" charset="0"/>
                          <a:cs typeface="Arial" panose="020B0604020202020204" pitchFamily="34" charset="0"/>
                        </a:rPr>
                        <a:t>1 598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chemeClr val="accent1">
                              <a:lumMod val="50000"/>
                            </a:schemeClr>
                          </a:solidFill>
                          <a:effectLst/>
                          <a:latin typeface="Arial" panose="020B0604020202020204" pitchFamily="34" charset="0"/>
                          <a:cs typeface="Arial" panose="020B0604020202020204" pitchFamily="34" charset="0"/>
                        </a:rPr>
                        <a:t>1 598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799142916"/>
                  </a:ext>
                </a:extLst>
              </a:tr>
              <a:tr h="466524">
                <a:tc>
                  <a:txBody>
                    <a:bodyPr/>
                    <a:lstStyle/>
                    <a:p>
                      <a:pPr algn="l" fontAlgn="ctr"/>
                      <a:r>
                        <a:rPr lang="en-US" sz="1400" b="1" i="0" u="none" strike="noStrike" dirty="0">
                          <a:solidFill>
                            <a:srgbClr val="032C50"/>
                          </a:solidFill>
                          <a:effectLst/>
                          <a:latin typeface="Arial" panose="020B0604020202020204" pitchFamily="34" charset="0"/>
                          <a:cs typeface="Arial" panose="020B0604020202020204" pitchFamily="34" charset="0"/>
                        </a:rPr>
                        <a:t>KPI 13:</a:t>
                      </a:r>
                      <a:r>
                        <a:rPr lang="en-US" sz="1400" b="0" i="0" u="none" strike="noStrike" dirty="0">
                          <a:solidFill>
                            <a:srgbClr val="032C50"/>
                          </a:solidFill>
                          <a:effectLst/>
                          <a:latin typeface="Arial" panose="020B0604020202020204" pitchFamily="34" charset="0"/>
                          <a:cs typeface="Arial" panose="020B0604020202020204" pitchFamily="34" charset="0"/>
                        </a:rPr>
                        <a:t> Percentage of black SET staff</a:t>
                      </a:r>
                      <a:endParaRPr lang="en-US"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68%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67%</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67%</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693007338"/>
                  </a:ext>
                </a:extLst>
              </a:tr>
              <a:tr h="466524">
                <a:tc>
                  <a:txBody>
                    <a:bodyPr/>
                    <a:lstStyle/>
                    <a:p>
                      <a:pPr algn="l" fontAlgn="ctr"/>
                      <a:r>
                        <a:rPr lang="en-US" sz="1400" b="1" i="0" u="none" strike="noStrike" dirty="0">
                          <a:solidFill>
                            <a:srgbClr val="032C50"/>
                          </a:solidFill>
                          <a:effectLst/>
                          <a:latin typeface="Arial" panose="020B0604020202020204" pitchFamily="34" charset="0"/>
                          <a:cs typeface="Arial" panose="020B0604020202020204" pitchFamily="34" charset="0"/>
                        </a:rPr>
                        <a:t>KPI 14</a:t>
                      </a:r>
                      <a:r>
                        <a:rPr lang="en-US" sz="1400" b="0" i="0" u="none" strike="noStrike" dirty="0">
                          <a:solidFill>
                            <a:srgbClr val="032C50"/>
                          </a:solidFill>
                          <a:effectLst/>
                          <a:latin typeface="Arial" panose="020B0604020202020204" pitchFamily="34" charset="0"/>
                          <a:cs typeface="Arial" panose="020B0604020202020204" pitchFamily="34" charset="0"/>
                        </a:rPr>
                        <a:t>: Percentage of female SET staff</a:t>
                      </a:r>
                      <a:endParaRPr lang="en-US"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39%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38%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38%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475415358"/>
                  </a:ext>
                </a:extLst>
              </a:tr>
              <a:tr h="466524">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15</a:t>
                      </a:r>
                      <a:r>
                        <a:rPr lang="en-US" sz="1400" b="0" i="0" u="none" strike="noStrike">
                          <a:solidFill>
                            <a:srgbClr val="032C50"/>
                          </a:solidFill>
                          <a:effectLst/>
                          <a:latin typeface="Arial" panose="020B0604020202020204" pitchFamily="34" charset="0"/>
                          <a:cs typeface="Arial" panose="020B0604020202020204" pitchFamily="34" charset="0"/>
                        </a:rPr>
                        <a:t>: Percentage of SET staff with PhDs  </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21%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21%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21%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029000689"/>
                  </a:ext>
                </a:extLst>
              </a:tr>
              <a:tr h="466524">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16: </a:t>
                      </a:r>
                      <a:r>
                        <a:rPr lang="en-US" sz="1400" b="0" i="0" u="none" strike="noStrike">
                          <a:solidFill>
                            <a:srgbClr val="032C50"/>
                          </a:solidFill>
                          <a:effectLst/>
                          <a:latin typeface="Arial" panose="020B0604020202020204" pitchFamily="34" charset="0"/>
                          <a:cs typeface="Arial" panose="020B0604020202020204" pitchFamily="34" charset="0"/>
                        </a:rPr>
                        <a:t>Total chief researchers</a:t>
                      </a: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267385295"/>
                  </a:ext>
                </a:extLst>
              </a:tr>
              <a:tr h="466524">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17:</a:t>
                      </a:r>
                      <a:r>
                        <a:rPr lang="en-US" sz="1400" b="0" i="0" u="none" strike="noStrike">
                          <a:solidFill>
                            <a:srgbClr val="032C50"/>
                          </a:solidFill>
                          <a:effectLst/>
                          <a:latin typeface="Arial" panose="020B0604020202020204" pitchFamily="34" charset="0"/>
                          <a:cs typeface="Arial" panose="020B0604020202020204" pitchFamily="34" charset="0"/>
                        </a:rPr>
                        <a:t> Percentage of black</a:t>
                      </a:r>
                      <a:r>
                        <a:rPr lang="en-US" sz="1400" b="0" i="0" u="none" strike="noStrike" baseline="0">
                          <a:solidFill>
                            <a:srgbClr val="032C50"/>
                          </a:solidFill>
                          <a:effectLst/>
                          <a:latin typeface="Arial" panose="020B0604020202020204" pitchFamily="34" charset="0"/>
                          <a:cs typeface="Arial" panose="020B0604020202020204" pitchFamily="34" charset="0"/>
                        </a:rPr>
                        <a:t> c</a:t>
                      </a:r>
                      <a:r>
                        <a:rPr lang="en-US" sz="1400" b="0" i="0" u="none" strike="noStrike">
                          <a:solidFill>
                            <a:srgbClr val="032C50"/>
                          </a:solidFill>
                          <a:effectLst/>
                          <a:latin typeface="Arial" panose="020B0604020202020204" pitchFamily="34" charset="0"/>
                          <a:cs typeface="Arial" panose="020B0604020202020204" pitchFamily="34" charset="0"/>
                        </a:rPr>
                        <a:t>hief researchers  </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13%</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726139474"/>
                  </a:ext>
                </a:extLst>
              </a:tr>
              <a:tr h="466524">
                <a:tc>
                  <a:txBody>
                    <a:bodyPr/>
                    <a:lstStyle/>
                    <a:p>
                      <a:pPr algn="l" fontAlgn="ctr"/>
                      <a:r>
                        <a:rPr lang="en-US" sz="1400" b="1" i="0" u="none" strike="noStrike" dirty="0">
                          <a:solidFill>
                            <a:srgbClr val="032C50"/>
                          </a:solidFill>
                          <a:effectLst/>
                          <a:latin typeface="Arial" panose="020B0604020202020204" pitchFamily="34" charset="0"/>
                          <a:cs typeface="Arial" panose="020B0604020202020204" pitchFamily="34" charset="0"/>
                        </a:rPr>
                        <a:t>KPI 18:</a:t>
                      </a:r>
                      <a:r>
                        <a:rPr lang="en-US" sz="1400" b="0" i="0" u="none" strike="noStrike" dirty="0">
                          <a:solidFill>
                            <a:srgbClr val="032C50"/>
                          </a:solidFill>
                          <a:effectLst/>
                          <a:latin typeface="Arial" panose="020B0604020202020204" pitchFamily="34" charset="0"/>
                          <a:cs typeface="Arial" panose="020B0604020202020204" pitchFamily="34" charset="0"/>
                        </a:rPr>
                        <a:t> Percentage of female</a:t>
                      </a:r>
                      <a:r>
                        <a:rPr lang="en-US" sz="1400" b="0" i="0" u="none" strike="noStrike" baseline="0" dirty="0">
                          <a:solidFill>
                            <a:srgbClr val="032C50"/>
                          </a:solidFill>
                          <a:effectLst/>
                          <a:latin typeface="Arial" panose="020B0604020202020204" pitchFamily="34" charset="0"/>
                          <a:cs typeface="Arial" panose="020B0604020202020204" pitchFamily="34" charset="0"/>
                        </a:rPr>
                        <a:t> c</a:t>
                      </a:r>
                      <a:r>
                        <a:rPr lang="en-US" sz="1400" b="0" i="0" u="none" strike="noStrike" dirty="0">
                          <a:solidFill>
                            <a:srgbClr val="032C50"/>
                          </a:solidFill>
                          <a:effectLst/>
                          <a:latin typeface="Arial" panose="020B0604020202020204" pitchFamily="34" charset="0"/>
                          <a:cs typeface="Arial" panose="020B0604020202020204" pitchFamily="34" charset="0"/>
                        </a:rPr>
                        <a:t>hief researchers  </a:t>
                      </a:r>
                      <a:endParaRPr lang="en-US"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13%</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13%</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13%</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2902316389"/>
                  </a:ext>
                </a:extLst>
              </a:tr>
            </a:tbl>
          </a:graphicData>
        </a:graphic>
      </p:graphicFrame>
      <p:sp>
        <p:nvSpPr>
          <p:cNvPr id="3" name="Title 1">
            <a:extLst>
              <a:ext uri="{FF2B5EF4-FFF2-40B4-BE49-F238E27FC236}">
                <a16:creationId xmlns:a16="http://schemas.microsoft.com/office/drawing/2014/main" xmlns="" id="{FAF34C64-AA08-00D6-A990-EBC201C443C5}"/>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dirty="0">
                <a:solidFill>
                  <a:schemeClr val="accent1">
                    <a:lumMod val="50000"/>
                  </a:schemeClr>
                </a:solidFill>
              </a:rPr>
              <a:t>SO4: Build and transform human capital and infrastructure</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pic>
        <p:nvPicPr>
          <p:cNvPr id="2" name="Picture 1">
            <a:extLst>
              <a:ext uri="{FF2B5EF4-FFF2-40B4-BE49-F238E27FC236}">
                <a16:creationId xmlns:a16="http://schemas.microsoft.com/office/drawing/2014/main" xmlns="" id="{228E176F-69F6-2A48-95C6-B2D07829BF94}"/>
              </a:ext>
            </a:extLst>
          </p:cNvPr>
          <p:cNvPicPr>
            <a:picLocks noChangeAspect="1"/>
          </p:cNvPicPr>
          <p:nvPr/>
        </p:nvPicPr>
        <p:blipFill>
          <a:blip r:embed="rId2" cstate="hqprint">
            <a:extLst>
              <a:ext uri="{28A0092B-C50C-407E-A947-70E740481C1C}">
                <a14:useLocalDpi xmlns:a14="http://schemas.microsoft.com/office/drawing/2010/main" xmlns=""/>
              </a:ext>
            </a:extLst>
          </a:blip>
          <a:srcRect/>
          <a:stretch/>
        </p:blipFill>
        <p:spPr>
          <a:xfrm>
            <a:off x="811566" y="1268413"/>
            <a:ext cx="1924703" cy="221214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5" name="Picture 4">
            <a:extLst>
              <a:ext uri="{FF2B5EF4-FFF2-40B4-BE49-F238E27FC236}">
                <a16:creationId xmlns:a16="http://schemas.microsoft.com/office/drawing/2014/main" xmlns="" id="{E50501AB-B7F0-2004-E2C9-1A25558653A1}"/>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803275" y="3805881"/>
            <a:ext cx="1924702" cy="1700054"/>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223051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5FDEB78-58F8-9130-1D00-202642AE97C3}"/>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solidFill>
                  <a:schemeClr val="accent1">
                    <a:lumMod val="50000"/>
                  </a:schemeClr>
                </a:solidFill>
              </a:rPr>
              <a:t>SO4: Build and transform human capital and infrastructure</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graphicFrame>
        <p:nvGraphicFramePr>
          <p:cNvPr id="5" name="Table 4">
            <a:extLst>
              <a:ext uri="{FF2B5EF4-FFF2-40B4-BE49-F238E27FC236}">
                <a16:creationId xmlns:a16="http://schemas.microsoft.com/office/drawing/2014/main" xmlns="" id="{6BF8C483-7E02-652C-F4C5-8E3FEA309581}"/>
              </a:ext>
            </a:extLst>
          </p:cNvPr>
          <p:cNvGraphicFramePr>
            <a:graphicFrameLocks noGrp="1"/>
          </p:cNvGraphicFramePr>
          <p:nvPr>
            <p:extLst>
              <p:ext uri="{D42A27DB-BD31-4B8C-83A1-F6EECF244321}">
                <p14:modId xmlns:p14="http://schemas.microsoft.com/office/powerpoint/2010/main" xmlns="" val="736726719"/>
              </p:ext>
            </p:extLst>
          </p:nvPr>
        </p:nvGraphicFramePr>
        <p:xfrm>
          <a:off x="3108325" y="1268413"/>
          <a:ext cx="8197961" cy="3532539"/>
        </p:xfrm>
        <a:graphic>
          <a:graphicData uri="http://schemas.openxmlformats.org/drawingml/2006/table">
            <a:tbl>
              <a:tblPr>
                <a:tableStyleId>{5C22544A-7EE6-4342-B048-85BDC9FD1C3A}</a:tableStyleId>
              </a:tblPr>
              <a:tblGrid>
                <a:gridCol w="5038148">
                  <a:extLst>
                    <a:ext uri="{9D8B030D-6E8A-4147-A177-3AD203B41FA5}">
                      <a16:colId xmlns:a16="http://schemas.microsoft.com/office/drawing/2014/main" xmlns="" val="1266748617"/>
                    </a:ext>
                  </a:extLst>
                </a:gridCol>
                <a:gridCol w="1053271">
                  <a:extLst>
                    <a:ext uri="{9D8B030D-6E8A-4147-A177-3AD203B41FA5}">
                      <a16:colId xmlns:a16="http://schemas.microsoft.com/office/drawing/2014/main" xmlns="" val="3870903787"/>
                    </a:ext>
                  </a:extLst>
                </a:gridCol>
                <a:gridCol w="1053271">
                  <a:extLst>
                    <a:ext uri="{9D8B030D-6E8A-4147-A177-3AD203B41FA5}">
                      <a16:colId xmlns:a16="http://schemas.microsoft.com/office/drawing/2014/main" xmlns="" val="2395456547"/>
                    </a:ext>
                  </a:extLst>
                </a:gridCol>
                <a:gridCol w="1053271">
                  <a:extLst>
                    <a:ext uri="{9D8B030D-6E8A-4147-A177-3AD203B41FA5}">
                      <a16:colId xmlns:a16="http://schemas.microsoft.com/office/drawing/2014/main" xmlns="" val="3586491359"/>
                    </a:ext>
                  </a:extLst>
                </a:gridCol>
              </a:tblGrid>
              <a:tr h="541914">
                <a:tc>
                  <a:txBody>
                    <a:bodyPr/>
                    <a:lstStyle/>
                    <a:p>
                      <a:pPr marL="180000" algn="l" fontAlgn="ctr">
                        <a:lnSpc>
                          <a:spcPct val="100000"/>
                        </a:lnSpc>
                      </a:pPr>
                      <a:r>
                        <a:rPr lang="en-ZA" sz="1600" b="1" i="0" u="none" strike="noStrike">
                          <a:solidFill>
                            <a:schemeClr val="bg1"/>
                          </a:solidFill>
                          <a:effectLst/>
                          <a:latin typeface="Arial" panose="020B0604020202020204" pitchFamily="34" charset="0"/>
                        </a:rPr>
                        <a:t>KPI</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2021/22 </a:t>
                      </a:r>
                    </a:p>
                    <a:p>
                      <a:pPr algn="ctr" fontAlgn="ctr">
                        <a:lnSpc>
                          <a:spcPct val="100000"/>
                        </a:lnSpc>
                      </a:pPr>
                      <a:r>
                        <a:rPr lang="en-ZA" sz="1600" b="1" i="0" u="none" strike="noStrike">
                          <a:solidFill>
                            <a:schemeClr val="bg1"/>
                          </a:solidFill>
                          <a:effectLst/>
                          <a:latin typeface="Arial" panose="020B0604020202020204" pitchFamily="34" charset="0"/>
                        </a:rPr>
                        <a:t>Actual</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2022/23 </a:t>
                      </a:r>
                    </a:p>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cs typeface="Arial" panose="020B0604020202020204" pitchFamily="34" charset="0"/>
                        </a:rPr>
                        <a:t>2023/24 </a:t>
                      </a:r>
                      <a:br>
                        <a:rPr lang="en-ZA" sz="1600" b="1" i="0" u="none" strike="noStrike">
                          <a:solidFill>
                            <a:schemeClr val="bg1"/>
                          </a:solidFill>
                          <a:effectLst/>
                          <a:latin typeface="Arial" panose="020B0604020202020204" pitchFamily="34" charset="0"/>
                          <a:cs typeface="Arial" panose="020B0604020202020204" pitchFamily="34" charset="0"/>
                        </a:rPr>
                      </a:br>
                      <a:r>
                        <a:rPr lang="en-ZA" sz="1600" b="1" i="0" u="none" strike="noStrike">
                          <a:solidFill>
                            <a:schemeClr val="bg1"/>
                          </a:solidFill>
                          <a:effectLst/>
                          <a:latin typeface="Arial" panose="020B0604020202020204" pitchFamily="34" charset="0"/>
                          <a:cs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extLst>
                  <a:ext uri="{0D108BD9-81ED-4DB2-BD59-A6C34878D82A}">
                    <a16:rowId xmlns:a16="http://schemas.microsoft.com/office/drawing/2014/main" xmlns="" val="2151205308"/>
                  </a:ext>
                </a:extLst>
              </a:tr>
              <a:tr h="598125">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  KPI 19: </a:t>
                      </a:r>
                      <a:r>
                        <a:rPr lang="en-US" sz="1400" b="0" i="0" u="none" strike="noStrike">
                          <a:solidFill>
                            <a:srgbClr val="032C50"/>
                          </a:solidFill>
                          <a:effectLst/>
                          <a:latin typeface="Arial" panose="020B0604020202020204" pitchFamily="34" charset="0"/>
                          <a:cs typeface="Arial" panose="020B0604020202020204" pitchFamily="34" charset="0"/>
                        </a:rPr>
                        <a:t>Total principal researchers</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188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189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189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094245060"/>
                  </a:ext>
                </a:extLst>
              </a:tr>
              <a:tr h="598125">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  KPI 20:</a:t>
                      </a:r>
                      <a:r>
                        <a:rPr lang="en-US" sz="1400" b="0" i="0" u="none" strike="noStrike">
                          <a:solidFill>
                            <a:srgbClr val="032C50"/>
                          </a:solidFill>
                          <a:effectLst/>
                          <a:latin typeface="Arial" panose="020B0604020202020204" pitchFamily="34" charset="0"/>
                          <a:cs typeface="Arial" panose="020B0604020202020204" pitchFamily="34" charset="0"/>
                        </a:rPr>
                        <a:t> Percentage of</a:t>
                      </a:r>
                      <a:r>
                        <a:rPr lang="en-US" sz="1400" b="0" i="0" u="none" strike="noStrike" baseline="0">
                          <a:solidFill>
                            <a:srgbClr val="032C50"/>
                          </a:solidFill>
                          <a:effectLst/>
                          <a:latin typeface="Arial" panose="020B0604020202020204" pitchFamily="34" charset="0"/>
                          <a:cs typeface="Arial" panose="020B0604020202020204" pitchFamily="34" charset="0"/>
                        </a:rPr>
                        <a:t> b</a:t>
                      </a:r>
                      <a:r>
                        <a:rPr lang="en-US" sz="1400" b="0" i="0" u="none" strike="noStrike">
                          <a:solidFill>
                            <a:srgbClr val="032C50"/>
                          </a:solidFill>
                          <a:effectLst/>
                          <a:latin typeface="Arial" panose="020B0604020202020204" pitchFamily="34" charset="0"/>
                          <a:cs typeface="Arial" panose="020B0604020202020204" pitchFamily="34" charset="0"/>
                        </a:rPr>
                        <a:t>lack principal researchers  </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34%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US" sz="1400" b="0" i="0" u="none" strike="noStrike">
                          <a:solidFill>
                            <a:srgbClr val="032C50"/>
                          </a:solidFill>
                          <a:effectLst/>
                          <a:latin typeface="Arial" panose="020B0604020202020204" pitchFamily="34" charset="0"/>
                          <a:cs typeface="Arial" panose="020B0604020202020204" pitchFamily="34" charset="0"/>
                        </a:rPr>
                        <a:t>34%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US" sz="1400" b="1" i="0" u="none" strike="noStrike" dirty="0">
                          <a:solidFill>
                            <a:srgbClr val="032C50"/>
                          </a:solidFill>
                          <a:effectLst/>
                          <a:latin typeface="Arial" panose="020B0604020202020204" pitchFamily="34" charset="0"/>
                          <a:cs typeface="Arial" panose="020B0604020202020204" pitchFamily="34" charset="0"/>
                        </a:rPr>
                        <a:t>35%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847075804"/>
                  </a:ext>
                </a:extLst>
              </a:tr>
              <a:tr h="598125">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  KPI 21: </a:t>
                      </a:r>
                      <a:r>
                        <a:rPr lang="en-US" sz="1400" b="0" i="0" u="none" strike="noStrike">
                          <a:solidFill>
                            <a:srgbClr val="032C50"/>
                          </a:solidFill>
                          <a:effectLst/>
                          <a:latin typeface="Arial" panose="020B0604020202020204" pitchFamily="34" charset="0"/>
                          <a:cs typeface="Arial" panose="020B0604020202020204" pitchFamily="34" charset="0"/>
                        </a:rPr>
                        <a:t>Percentage of female</a:t>
                      </a:r>
                      <a:r>
                        <a:rPr lang="en-US" sz="1400" b="0" i="0" u="none" strike="noStrike" baseline="0">
                          <a:solidFill>
                            <a:srgbClr val="032C50"/>
                          </a:solidFill>
                          <a:effectLst/>
                          <a:latin typeface="Arial" panose="020B0604020202020204" pitchFamily="34" charset="0"/>
                          <a:cs typeface="Arial" panose="020B0604020202020204" pitchFamily="34" charset="0"/>
                        </a:rPr>
                        <a:t> p</a:t>
                      </a:r>
                      <a:r>
                        <a:rPr lang="en-US" sz="1400" b="0" i="0" u="none" strike="noStrike">
                          <a:solidFill>
                            <a:srgbClr val="032C50"/>
                          </a:solidFill>
                          <a:effectLst/>
                          <a:latin typeface="Arial" panose="020B0604020202020204" pitchFamily="34" charset="0"/>
                          <a:cs typeface="Arial" panose="020B0604020202020204" pitchFamily="34" charset="0"/>
                        </a:rPr>
                        <a:t>rincipal researchers</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US" sz="1400" b="0" i="0" u="none" strike="noStrike">
                          <a:solidFill>
                            <a:srgbClr val="032C50"/>
                          </a:solidFill>
                          <a:effectLst/>
                          <a:latin typeface="Arial" panose="020B0604020202020204" pitchFamily="34" charset="0"/>
                          <a:cs typeface="Arial" panose="020B0604020202020204" pitchFamily="34" charset="0"/>
                        </a:rPr>
                        <a:t>20%</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US" sz="1400" b="1" i="0" u="none" strike="noStrike" dirty="0">
                          <a:solidFill>
                            <a:srgbClr val="032C50"/>
                          </a:solidFill>
                          <a:effectLst/>
                          <a:latin typeface="Arial" panose="020B0604020202020204" pitchFamily="34" charset="0"/>
                          <a:cs typeface="Arial" panose="020B0604020202020204" pitchFamily="34" charset="0"/>
                        </a:rPr>
                        <a:t>20%</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510806369"/>
                  </a:ext>
                </a:extLst>
              </a:tr>
              <a:tr h="598125">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  KPI 22: </a:t>
                      </a:r>
                      <a:r>
                        <a:rPr lang="en-US" sz="1400" b="0" i="0" u="none" strike="noStrike">
                          <a:solidFill>
                            <a:srgbClr val="032C50"/>
                          </a:solidFill>
                          <a:effectLst/>
                          <a:latin typeface="Arial" panose="020B0604020202020204" pitchFamily="34" charset="0"/>
                          <a:cs typeface="Arial" panose="020B0604020202020204" pitchFamily="34" charset="0"/>
                        </a:rPr>
                        <a:t>Number of exchange </a:t>
                      </a:r>
                      <a:r>
                        <a:rPr lang="en-US" sz="1400" b="0" i="0" u="none" strike="noStrike" err="1">
                          <a:solidFill>
                            <a:srgbClr val="032C50"/>
                          </a:solidFill>
                          <a:effectLst/>
                          <a:latin typeface="Arial" panose="020B0604020202020204" pitchFamily="34" charset="0"/>
                          <a:cs typeface="Arial" panose="020B0604020202020204" pitchFamily="34" charset="0"/>
                        </a:rPr>
                        <a:t>programmes</a:t>
                      </a:r>
                      <a:r>
                        <a:rPr lang="en-US" sz="1400" b="0" i="0" u="none" strike="noStrike">
                          <a:solidFill>
                            <a:srgbClr val="032C50"/>
                          </a:solidFill>
                          <a:effectLst/>
                          <a:latin typeface="Arial" panose="020B0604020202020204" pitchFamily="34" charset="0"/>
                          <a:cs typeface="Arial" panose="020B0604020202020204" pitchFamily="34" charset="0"/>
                        </a:rPr>
                        <a:t> with industry</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31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marL="0" algn="ctr" defTabSz="914400" rtl="0" eaLnBrk="1" fontAlgn="ctr" latinLnBrk="0" hangingPunct="1"/>
                      <a:r>
                        <a:rPr lang="en-ZA" sz="1400" b="0" i="0" u="none" strike="noStrike" kern="1200">
                          <a:solidFill>
                            <a:srgbClr val="032C50"/>
                          </a:solidFill>
                          <a:effectLst/>
                          <a:latin typeface="Arial" panose="020B0604020202020204" pitchFamily="34" charset="0"/>
                          <a:ea typeface="+mn-ea"/>
                          <a:cs typeface="Arial" panose="020B0604020202020204" pitchFamily="34" charset="0"/>
                        </a:rPr>
                        <a:t>26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marL="0" algn="ctr" defTabSz="914400" rtl="0" eaLnBrk="1" fontAlgn="ctr" latinLnBrk="0" hangingPunct="1"/>
                      <a:r>
                        <a:rPr lang="en-ZA" sz="1400" b="1" i="0" u="none" strike="noStrike" kern="1200" dirty="0">
                          <a:solidFill>
                            <a:srgbClr val="032C50"/>
                          </a:solidFill>
                          <a:effectLst/>
                          <a:latin typeface="Arial" panose="020B0604020202020204" pitchFamily="34" charset="0"/>
                          <a:ea typeface="+mn-ea"/>
                          <a:cs typeface="Arial" panose="020B0604020202020204" pitchFamily="34" charset="0"/>
                        </a:rPr>
                        <a:t>31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760185951"/>
                  </a:ext>
                </a:extLst>
              </a:tr>
              <a:tr h="598125">
                <a:tc>
                  <a:txBody>
                    <a:bodyPr/>
                    <a:lstStyle/>
                    <a:p>
                      <a:pPr algn="l" fontAlgn="ctr"/>
                      <a:r>
                        <a:rPr lang="en-US" sz="1400" b="1" i="0" u="none" strike="noStrike" dirty="0">
                          <a:solidFill>
                            <a:srgbClr val="032C50"/>
                          </a:solidFill>
                          <a:effectLst/>
                          <a:latin typeface="Arial" panose="020B0604020202020204" pitchFamily="34" charset="0"/>
                          <a:cs typeface="Arial" panose="020B0604020202020204" pitchFamily="34" charset="0"/>
                        </a:rPr>
                        <a:t>  KPI 23: </a:t>
                      </a:r>
                      <a:r>
                        <a:rPr lang="en-US" sz="1400" b="0" i="0" u="none" strike="noStrike" dirty="0">
                          <a:solidFill>
                            <a:srgbClr val="032C50"/>
                          </a:solidFill>
                          <a:effectLst/>
                          <a:latin typeface="Arial" panose="020B0604020202020204" pitchFamily="34" charset="0"/>
                          <a:cs typeface="Arial" panose="020B0604020202020204" pitchFamily="34" charset="0"/>
                        </a:rPr>
                        <a:t>PPE investment (Rm)*</a:t>
                      </a:r>
                      <a:endParaRPr lang="en-US" sz="1400" b="1" i="0" u="none" strike="noStrike" dirty="0">
                        <a:solidFill>
                          <a:srgbClr val="032C50"/>
                        </a:solidFill>
                        <a:effectLst/>
                        <a:latin typeface="Arial" panose="020B0604020202020204" pitchFamily="34" charset="0"/>
                        <a:cs typeface="Arial" panose="020B0604020202020204" pitchFamily="34" charset="0"/>
                      </a:endParaRP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104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US" sz="1400" b="0" i="0" u="none" strike="noStrike">
                          <a:solidFill>
                            <a:srgbClr val="032C50"/>
                          </a:solidFill>
                          <a:effectLst/>
                          <a:latin typeface="Arial" panose="020B0604020202020204" pitchFamily="34" charset="0"/>
                          <a:cs typeface="Arial" panose="020B0604020202020204" pitchFamily="34" charset="0"/>
                        </a:rPr>
                        <a:t>260</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US" sz="1400" b="1" i="0" u="none" strike="noStrike" dirty="0">
                          <a:solidFill>
                            <a:srgbClr val="032C50"/>
                          </a:solidFill>
                          <a:effectLst/>
                          <a:latin typeface="Arial" panose="020B0604020202020204" pitchFamily="34" charset="0"/>
                          <a:cs typeface="Arial" panose="020B0604020202020204" pitchFamily="34" charset="0"/>
                        </a:rPr>
                        <a:t>148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1349420660"/>
                  </a:ext>
                </a:extLst>
              </a:tr>
            </a:tbl>
          </a:graphicData>
        </a:graphic>
      </p:graphicFrame>
      <p:pic>
        <p:nvPicPr>
          <p:cNvPr id="8" name="Picture 7">
            <a:extLst>
              <a:ext uri="{FF2B5EF4-FFF2-40B4-BE49-F238E27FC236}">
                <a16:creationId xmlns:a16="http://schemas.microsoft.com/office/drawing/2014/main" xmlns="" id="{21F0EABF-A064-C880-C032-A35426B05271}"/>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803275" y="3682581"/>
            <a:ext cx="1944688" cy="1443185"/>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10" name="Picture 9">
            <a:extLst>
              <a:ext uri="{FF2B5EF4-FFF2-40B4-BE49-F238E27FC236}">
                <a16:creationId xmlns:a16="http://schemas.microsoft.com/office/drawing/2014/main" xmlns="" id="{7C8B6305-58B2-F909-284D-F2DE32A3CD97}"/>
              </a:ext>
            </a:extLst>
          </p:cNvPr>
          <p:cNvPicPr>
            <a:picLocks noChangeAspect="1"/>
          </p:cNvPicPr>
          <p:nvPr/>
        </p:nvPicPr>
        <p:blipFill>
          <a:blip r:embed="rId4" cstate="hqprint">
            <a:extLst>
              <a:ext uri="{28A0092B-C50C-407E-A947-70E740481C1C}">
                <a14:useLocalDpi xmlns:a14="http://schemas.microsoft.com/office/drawing/2010/main" xmlns=""/>
              </a:ext>
            </a:extLst>
          </a:blip>
          <a:srcRect/>
          <a:stretch/>
        </p:blipFill>
        <p:spPr>
          <a:xfrm>
            <a:off x="803275" y="1268413"/>
            <a:ext cx="1958974" cy="225153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392323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0A2F2-7919-0FCC-347C-E1BE6E38BF05}"/>
              </a:ext>
            </a:extLst>
          </p:cNvPr>
          <p:cNvSpPr txBox="1">
            <a:spLocks/>
          </p:cNvSpPr>
          <p:nvPr/>
        </p:nvSpPr>
        <p:spPr>
          <a:xfrm>
            <a:off x="1336527" y="197953"/>
            <a:ext cx="10758193"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b="1" dirty="0">
                <a:solidFill>
                  <a:schemeClr val="accent1">
                    <a:lumMod val="50000"/>
                  </a:schemeClr>
                </a:solidFill>
                <a:latin typeface="Arial" panose="020B0604020202020204" pitchFamily="34" charset="0"/>
                <a:cs typeface="Arial" panose="020B0604020202020204" pitchFamily="34" charset="0"/>
              </a:rPr>
              <a:t>SO5: Diversify income, maintain financial sustainability and </a:t>
            </a:r>
            <a:br>
              <a:rPr lang="en-US" sz="2400" b="1" dirty="0">
                <a:solidFill>
                  <a:schemeClr val="accent1">
                    <a:lumMod val="50000"/>
                  </a:schemeClr>
                </a:solidFill>
                <a:latin typeface="Arial" panose="020B0604020202020204" pitchFamily="34" charset="0"/>
                <a:cs typeface="Arial" panose="020B0604020202020204" pitchFamily="34" charset="0"/>
              </a:rPr>
            </a:br>
            <a:r>
              <a:rPr lang="en-US" sz="2400" b="1" dirty="0">
                <a:solidFill>
                  <a:schemeClr val="accent1">
                    <a:lumMod val="50000"/>
                  </a:schemeClr>
                </a:solidFill>
                <a:latin typeface="Arial" panose="020B0604020202020204" pitchFamily="34" charset="0"/>
                <a:cs typeface="Arial" panose="020B0604020202020204" pitchFamily="34" charset="0"/>
              </a:rPr>
              <a:t>good governance</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graphicFrame>
        <p:nvGraphicFramePr>
          <p:cNvPr id="5" name="Table 4">
            <a:extLst>
              <a:ext uri="{FF2B5EF4-FFF2-40B4-BE49-F238E27FC236}">
                <a16:creationId xmlns:a16="http://schemas.microsoft.com/office/drawing/2014/main" xmlns="" id="{8534C9F3-1878-67C6-638C-B255505782ED}"/>
              </a:ext>
            </a:extLst>
          </p:cNvPr>
          <p:cNvGraphicFramePr>
            <a:graphicFrameLocks noGrp="1"/>
          </p:cNvGraphicFramePr>
          <p:nvPr>
            <p:extLst>
              <p:ext uri="{D42A27DB-BD31-4B8C-83A1-F6EECF244321}">
                <p14:modId xmlns:p14="http://schemas.microsoft.com/office/powerpoint/2010/main" xmlns="" val="3609481728"/>
              </p:ext>
            </p:extLst>
          </p:nvPr>
        </p:nvGraphicFramePr>
        <p:xfrm>
          <a:off x="3108325" y="1268413"/>
          <a:ext cx="8240394" cy="4780147"/>
        </p:xfrm>
        <a:graphic>
          <a:graphicData uri="http://schemas.openxmlformats.org/drawingml/2006/table">
            <a:tbl>
              <a:tblPr>
                <a:tableStyleId>{5C22544A-7EE6-4342-B048-85BDC9FD1C3A}</a:tableStyleId>
              </a:tblPr>
              <a:tblGrid>
                <a:gridCol w="5050155">
                  <a:extLst>
                    <a:ext uri="{9D8B030D-6E8A-4147-A177-3AD203B41FA5}">
                      <a16:colId xmlns:a16="http://schemas.microsoft.com/office/drawing/2014/main" xmlns="" val="1266748617"/>
                    </a:ext>
                  </a:extLst>
                </a:gridCol>
                <a:gridCol w="1063413">
                  <a:extLst>
                    <a:ext uri="{9D8B030D-6E8A-4147-A177-3AD203B41FA5}">
                      <a16:colId xmlns:a16="http://schemas.microsoft.com/office/drawing/2014/main" xmlns="" val="2409328080"/>
                    </a:ext>
                  </a:extLst>
                </a:gridCol>
                <a:gridCol w="1063413">
                  <a:extLst>
                    <a:ext uri="{9D8B030D-6E8A-4147-A177-3AD203B41FA5}">
                      <a16:colId xmlns:a16="http://schemas.microsoft.com/office/drawing/2014/main" xmlns="" val="3202908041"/>
                    </a:ext>
                  </a:extLst>
                </a:gridCol>
                <a:gridCol w="1063413">
                  <a:extLst>
                    <a:ext uri="{9D8B030D-6E8A-4147-A177-3AD203B41FA5}">
                      <a16:colId xmlns:a16="http://schemas.microsoft.com/office/drawing/2014/main" xmlns="" val="2665174305"/>
                    </a:ext>
                  </a:extLst>
                </a:gridCol>
              </a:tblGrid>
              <a:tr h="540067">
                <a:tc>
                  <a:txBody>
                    <a:bodyPr/>
                    <a:lstStyle/>
                    <a:p>
                      <a:pPr marL="180000" algn="l" fontAlgn="ctr">
                        <a:lnSpc>
                          <a:spcPct val="100000"/>
                        </a:lnSpc>
                      </a:pPr>
                      <a:r>
                        <a:rPr lang="en-ZA" sz="1600" b="1" i="0" u="none" strike="noStrike" dirty="0">
                          <a:solidFill>
                            <a:schemeClr val="bg1"/>
                          </a:solidFill>
                          <a:effectLst/>
                          <a:latin typeface="Arial" panose="020B0604020202020204" pitchFamily="34" charset="0"/>
                        </a:rPr>
                        <a:t>KPI</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2021/22 </a:t>
                      </a:r>
                    </a:p>
                    <a:p>
                      <a:pPr algn="ctr" fontAlgn="ctr">
                        <a:lnSpc>
                          <a:spcPct val="100000"/>
                        </a:lnSpc>
                      </a:pPr>
                      <a:r>
                        <a:rPr lang="en-ZA" sz="1600" b="1" i="0" u="none" strike="noStrike">
                          <a:solidFill>
                            <a:schemeClr val="bg1"/>
                          </a:solidFill>
                          <a:effectLst/>
                          <a:latin typeface="Arial" panose="020B0604020202020204" pitchFamily="34" charset="0"/>
                        </a:rPr>
                        <a:t>Actual</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2022/23 </a:t>
                      </a:r>
                    </a:p>
                    <a:p>
                      <a:pPr algn="ctr" fontAlgn="ctr">
                        <a:lnSpc>
                          <a:spcPct val="100000"/>
                        </a:lnSpc>
                      </a:pPr>
                      <a:r>
                        <a:rPr lang="en-ZA" sz="1600" b="1" i="0" u="none" strike="noStrike">
                          <a:solidFill>
                            <a:schemeClr val="bg1"/>
                          </a:solidFill>
                          <a:effectLst/>
                          <a:latin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tc>
                  <a:txBody>
                    <a:bodyPr/>
                    <a:lstStyle/>
                    <a:p>
                      <a:pPr algn="ctr" fontAlgn="ctr">
                        <a:lnSpc>
                          <a:spcPct val="100000"/>
                        </a:lnSpc>
                      </a:pPr>
                      <a:r>
                        <a:rPr lang="en-ZA" sz="1600" b="1" i="0" u="none" strike="noStrike">
                          <a:solidFill>
                            <a:schemeClr val="bg1"/>
                          </a:solidFill>
                          <a:effectLst/>
                          <a:latin typeface="Arial" panose="020B0604020202020204" pitchFamily="34" charset="0"/>
                        </a:rPr>
                        <a:t>2023/24 </a:t>
                      </a:r>
                    </a:p>
                    <a:p>
                      <a:pPr algn="ctr" fontAlgn="ctr">
                        <a:lnSpc>
                          <a:spcPct val="100000"/>
                        </a:lnSpc>
                      </a:pPr>
                      <a:r>
                        <a:rPr lang="en-ZA" sz="1600" b="1" i="0" u="none" strike="noStrike">
                          <a:solidFill>
                            <a:schemeClr val="bg1"/>
                          </a:solidFill>
                          <a:effectLst/>
                          <a:latin typeface="Arial" panose="020B0604020202020204" pitchFamily="34" charset="0"/>
                        </a:rPr>
                        <a:t>Target</a:t>
                      </a:r>
                    </a:p>
                  </a:txBody>
                  <a:tcPr marL="6350" marR="6350" marT="6350" marB="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solidFill>
                      <a:srgbClr val="17375E"/>
                    </a:solidFill>
                  </a:tcPr>
                </a:tc>
                <a:extLst>
                  <a:ext uri="{0D108BD9-81ED-4DB2-BD59-A6C34878D82A}">
                    <a16:rowId xmlns:a16="http://schemas.microsoft.com/office/drawing/2014/main" xmlns="" val="2151205308"/>
                  </a:ext>
                </a:extLst>
              </a:tr>
              <a:tr h="504000">
                <a:tc>
                  <a:txBody>
                    <a:bodyPr/>
                    <a:lstStyle/>
                    <a:p>
                      <a:pPr algn="l" fontAlgn="ctr"/>
                      <a:r>
                        <a:rPr lang="en-ZA" sz="1400" b="1" i="0" u="none" strike="noStrike">
                          <a:solidFill>
                            <a:srgbClr val="032C50"/>
                          </a:solidFill>
                          <a:effectLst/>
                          <a:latin typeface="Arial" panose="020B0604020202020204" pitchFamily="34" charset="0"/>
                          <a:cs typeface="Arial" panose="020B0604020202020204" pitchFamily="34" charset="0"/>
                        </a:rPr>
                        <a:t>KPI 24:</a:t>
                      </a:r>
                      <a:r>
                        <a:rPr lang="en-ZA" sz="1400" b="0" i="0" u="none" strike="noStrike">
                          <a:solidFill>
                            <a:srgbClr val="032C50"/>
                          </a:solidFill>
                          <a:effectLst/>
                          <a:latin typeface="Arial" panose="020B0604020202020204" pitchFamily="34" charset="0"/>
                          <a:cs typeface="Arial" panose="020B0604020202020204" pitchFamily="34" charset="0"/>
                        </a:rPr>
                        <a:t> Total income (Rm)</a:t>
                      </a:r>
                      <a:endParaRPr lang="en-ZA"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2 654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2 903</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3 104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799142916"/>
                  </a:ext>
                </a:extLst>
              </a:tr>
              <a:tr h="504000">
                <a:tc>
                  <a:txBody>
                    <a:bodyPr/>
                    <a:lstStyle/>
                    <a:p>
                      <a:pPr algn="l" fontAlgn="ctr"/>
                      <a:r>
                        <a:rPr lang="nl-NL" sz="1400" b="1" i="0" u="none" strike="noStrike" dirty="0">
                          <a:solidFill>
                            <a:srgbClr val="032C50"/>
                          </a:solidFill>
                          <a:effectLst/>
                          <a:latin typeface="Arial" panose="020B0604020202020204" pitchFamily="34" charset="0"/>
                          <a:cs typeface="Arial" panose="020B0604020202020204" pitchFamily="34" charset="0"/>
                        </a:rPr>
                        <a:t>KPI 25:</a:t>
                      </a:r>
                      <a:r>
                        <a:rPr lang="nl-NL" sz="1400" b="0" i="0" u="none" strike="noStrike" dirty="0">
                          <a:solidFill>
                            <a:srgbClr val="032C50"/>
                          </a:solidFill>
                          <a:effectLst/>
                          <a:latin typeface="Arial" panose="020B0604020202020204" pitchFamily="34" charset="0"/>
                          <a:cs typeface="Arial" panose="020B0604020202020204" pitchFamily="34" charset="0"/>
                        </a:rPr>
                        <a:t> Net profit (Rm) </a:t>
                      </a:r>
                      <a:endParaRPr lang="nl-NL"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137</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-5.4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11.5</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693007338"/>
                  </a:ext>
                </a:extLst>
              </a:tr>
              <a:tr h="504000">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26:</a:t>
                      </a:r>
                      <a:r>
                        <a:rPr lang="en-US" sz="1400" b="0" i="0" u="none" strike="noStrike">
                          <a:solidFill>
                            <a:srgbClr val="032C50"/>
                          </a:solidFill>
                          <a:effectLst/>
                          <a:latin typeface="Arial" panose="020B0604020202020204" pitchFamily="34" charset="0"/>
                          <a:cs typeface="Arial" panose="020B0604020202020204" pitchFamily="34" charset="0"/>
                        </a:rPr>
                        <a:t> SA public sector income (% Total income) </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56%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51%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56%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475415358"/>
                  </a:ext>
                </a:extLst>
              </a:tr>
              <a:tr h="504000">
                <a:tc>
                  <a:txBody>
                    <a:bodyPr/>
                    <a:lstStyle/>
                    <a:p>
                      <a:pPr algn="l" fontAlgn="ctr"/>
                      <a:r>
                        <a:rPr lang="en-ZA" sz="1400" b="1" i="0" u="none" strike="noStrike">
                          <a:solidFill>
                            <a:srgbClr val="032C50"/>
                          </a:solidFill>
                          <a:effectLst/>
                          <a:latin typeface="Arial" panose="020B0604020202020204" pitchFamily="34" charset="0"/>
                          <a:cs typeface="Arial" panose="020B0604020202020204" pitchFamily="34" charset="0"/>
                        </a:rPr>
                        <a:t>KPI 27:</a:t>
                      </a:r>
                      <a:r>
                        <a:rPr lang="en-ZA" sz="1400" b="0" i="0" u="none" strike="noStrike">
                          <a:solidFill>
                            <a:srgbClr val="032C50"/>
                          </a:solidFill>
                          <a:effectLst/>
                          <a:latin typeface="Arial" panose="020B0604020202020204" pitchFamily="34" charset="0"/>
                          <a:cs typeface="Arial" panose="020B0604020202020204" pitchFamily="34" charset="0"/>
                        </a:rPr>
                        <a:t> SA private sector income (% Total income)</a:t>
                      </a:r>
                      <a:endParaRPr lang="en-ZA"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12%</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029000689"/>
                  </a:ext>
                </a:extLst>
              </a:tr>
              <a:tr h="504000">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28:</a:t>
                      </a:r>
                      <a:r>
                        <a:rPr lang="en-US" sz="1400" b="0" i="0" u="none" strike="noStrike">
                          <a:solidFill>
                            <a:srgbClr val="032C50"/>
                          </a:solidFill>
                          <a:effectLst/>
                          <a:latin typeface="Arial" panose="020B0604020202020204" pitchFamily="34" charset="0"/>
                          <a:cs typeface="Arial" panose="020B0604020202020204" pitchFamily="34" charset="0"/>
                        </a:rPr>
                        <a:t> International contract income (% Total Income)</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8%</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9%</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2030179109"/>
                  </a:ext>
                </a:extLst>
              </a:tr>
              <a:tr h="504000">
                <a:tc>
                  <a:txBody>
                    <a:bodyPr/>
                    <a:lstStyle/>
                    <a:p>
                      <a:pPr algn="l" fontAlgn="ctr"/>
                      <a:r>
                        <a:rPr lang="en-ZA" sz="1400" b="1" i="0" u="none" strike="noStrike">
                          <a:solidFill>
                            <a:srgbClr val="032C50"/>
                          </a:solidFill>
                          <a:effectLst/>
                          <a:latin typeface="Arial" panose="020B0604020202020204" pitchFamily="34" charset="0"/>
                          <a:cs typeface="Arial" panose="020B0604020202020204" pitchFamily="34" charset="0"/>
                        </a:rPr>
                        <a:t>KPI 29</a:t>
                      </a:r>
                      <a:r>
                        <a:rPr lang="en-ZA" sz="1400" b="0" i="0" u="none" strike="noStrike">
                          <a:solidFill>
                            <a:srgbClr val="032C50"/>
                          </a:solidFill>
                          <a:effectLst/>
                          <a:latin typeface="Arial" panose="020B0604020202020204" pitchFamily="34" charset="0"/>
                          <a:cs typeface="Arial" panose="020B0604020202020204" pitchFamily="34" charset="0"/>
                        </a:rPr>
                        <a:t>: B-BBEE rating*</a:t>
                      </a:r>
                      <a:endParaRPr lang="en-ZA"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dirty="0">
                          <a:solidFill>
                            <a:srgbClr val="032C50"/>
                          </a:solidFill>
                          <a:effectLst/>
                          <a:latin typeface="Arial" panose="020B0604020202020204" pitchFamily="34" charset="0"/>
                          <a:cs typeface="Arial" panose="020B0604020202020204" pitchFamily="34" charset="0"/>
                        </a:rPr>
                        <a:t>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1993453448"/>
                  </a:ext>
                </a:extLst>
              </a:tr>
              <a:tr h="504000">
                <a:tc>
                  <a:txBody>
                    <a:bodyPr/>
                    <a:lstStyle/>
                    <a:p>
                      <a:pPr algn="l" fontAlgn="ctr"/>
                      <a:r>
                        <a:rPr lang="en-US" sz="1400" b="1" i="0" u="none" strike="noStrike">
                          <a:solidFill>
                            <a:srgbClr val="032C50"/>
                          </a:solidFill>
                          <a:effectLst/>
                          <a:latin typeface="Arial" panose="020B0604020202020204" pitchFamily="34" charset="0"/>
                          <a:cs typeface="Arial" panose="020B0604020202020204" pitchFamily="34" charset="0"/>
                        </a:rPr>
                        <a:t>KPI 30</a:t>
                      </a:r>
                      <a:r>
                        <a:rPr lang="en-US" sz="1400" b="0" i="0" u="none" strike="noStrike">
                          <a:solidFill>
                            <a:srgbClr val="032C50"/>
                          </a:solidFill>
                          <a:effectLst/>
                          <a:latin typeface="Arial" panose="020B0604020202020204" pitchFamily="34" charset="0"/>
                          <a:cs typeface="Arial" panose="020B0604020202020204" pitchFamily="34" charset="0"/>
                        </a:rPr>
                        <a:t>: Recordable incident rate*</a:t>
                      </a:r>
                      <a:endParaRPr lang="en-US" sz="1400" b="1" i="0" u="none" strike="noStrike">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0.14</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 1</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1" i="0" u="none" strike="noStrike">
                          <a:solidFill>
                            <a:srgbClr val="032C50"/>
                          </a:solidFill>
                          <a:effectLst/>
                          <a:latin typeface="Arial" panose="020B0604020202020204" pitchFamily="34" charset="0"/>
                          <a:cs typeface="Arial" panose="020B0604020202020204" pitchFamily="34" charset="0"/>
                        </a:rPr>
                        <a:t>≤ 0.6</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3774963386"/>
                  </a:ext>
                </a:extLst>
              </a:tr>
              <a:tr h="504000">
                <a:tc>
                  <a:txBody>
                    <a:bodyPr/>
                    <a:lstStyle/>
                    <a:p>
                      <a:pPr algn="l" fontAlgn="ctr"/>
                      <a:r>
                        <a:rPr lang="en-ZA" sz="1400" b="1" i="0" u="none" strike="noStrike" dirty="0">
                          <a:solidFill>
                            <a:srgbClr val="032C50"/>
                          </a:solidFill>
                          <a:effectLst/>
                          <a:latin typeface="Arial" panose="020B0604020202020204" pitchFamily="34" charset="0"/>
                          <a:cs typeface="Arial" panose="020B0604020202020204" pitchFamily="34" charset="0"/>
                        </a:rPr>
                        <a:t>KPI 31</a:t>
                      </a:r>
                      <a:r>
                        <a:rPr lang="en-ZA" sz="1400" b="0" i="0" u="none" strike="noStrike" dirty="0">
                          <a:solidFill>
                            <a:srgbClr val="032C50"/>
                          </a:solidFill>
                          <a:effectLst/>
                          <a:latin typeface="Arial" panose="020B0604020202020204" pitchFamily="34" charset="0"/>
                          <a:cs typeface="Arial" panose="020B0604020202020204" pitchFamily="34" charset="0"/>
                        </a:rPr>
                        <a:t>: Audit opinion </a:t>
                      </a:r>
                      <a:endParaRPr lang="en-ZA" sz="1400" b="1" i="0" u="none" strike="noStrike" dirty="0">
                        <a:solidFill>
                          <a:srgbClr val="032C50"/>
                        </a:solidFill>
                        <a:effectLst/>
                        <a:latin typeface="Arial" panose="020B0604020202020204" pitchFamily="34" charset="0"/>
                        <a:cs typeface="Arial" panose="020B0604020202020204" pitchFamily="34" charset="0"/>
                      </a:endParaRPr>
                    </a:p>
                  </a:txBody>
                  <a:tcPr marL="144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Unqualified </a:t>
                      </a:r>
                    </a:p>
                    <a:p>
                      <a:pPr algn="ctr" fontAlgn="ctr"/>
                      <a:r>
                        <a:rPr lang="en-ZA" sz="1400" b="0" i="0" u="none" strike="noStrike">
                          <a:solidFill>
                            <a:srgbClr val="032C50"/>
                          </a:solidFill>
                          <a:effectLst/>
                          <a:latin typeface="Arial" panose="020B0604020202020204" pitchFamily="34" charset="0"/>
                          <a:cs typeface="Arial" panose="020B0604020202020204" pitchFamily="34" charset="0"/>
                        </a:rPr>
                        <a:t>audit opinion</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a:solidFill>
                            <a:srgbClr val="032C50"/>
                          </a:solidFill>
                          <a:effectLst/>
                          <a:latin typeface="Arial" panose="020B0604020202020204" pitchFamily="34" charset="0"/>
                          <a:cs typeface="Arial" panose="020B0604020202020204" pitchFamily="34" charset="0"/>
                        </a:rPr>
                        <a:t>Unqualified </a:t>
                      </a:r>
                    </a:p>
                    <a:p>
                      <a:pPr algn="ctr" fontAlgn="ctr"/>
                      <a:r>
                        <a:rPr lang="en-ZA" sz="1400" b="0" i="0" u="none" strike="noStrike">
                          <a:solidFill>
                            <a:srgbClr val="032C50"/>
                          </a:solidFill>
                          <a:effectLst/>
                          <a:latin typeface="Arial" panose="020B0604020202020204" pitchFamily="34" charset="0"/>
                          <a:cs typeface="Arial" panose="020B0604020202020204" pitchFamily="34" charset="0"/>
                        </a:rPr>
                        <a:t>audit opinion</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tc>
                  <a:txBody>
                    <a:bodyPr/>
                    <a:lstStyle/>
                    <a:p>
                      <a:pPr algn="ctr" fontAlgn="ctr"/>
                      <a:r>
                        <a:rPr lang="en-ZA" sz="1400" b="0" i="0" u="none" strike="noStrike" dirty="0">
                          <a:solidFill>
                            <a:srgbClr val="032C50"/>
                          </a:solidFill>
                          <a:effectLst/>
                          <a:latin typeface="Arial" panose="020B0604020202020204" pitchFamily="34" charset="0"/>
                          <a:cs typeface="Arial" panose="020B0604020202020204" pitchFamily="34" charset="0"/>
                        </a:rPr>
                        <a:t>Unqualified </a:t>
                      </a:r>
                    </a:p>
                    <a:p>
                      <a:pPr algn="ctr" fontAlgn="ctr"/>
                      <a:r>
                        <a:rPr lang="en-ZA" sz="1400" b="0" i="0" u="none" strike="noStrike" dirty="0">
                          <a:solidFill>
                            <a:srgbClr val="032C50"/>
                          </a:solidFill>
                          <a:effectLst/>
                          <a:latin typeface="Arial" panose="020B0604020202020204" pitchFamily="34" charset="0"/>
                          <a:cs typeface="Arial" panose="020B0604020202020204" pitchFamily="34" charset="0"/>
                        </a:rPr>
                        <a:t>audit opinion</a:t>
                      </a:r>
                    </a:p>
                  </a:txBody>
                  <a:tcPr marL="36000" marR="36000" marT="36000" marB="36000" anchor="ctr">
                    <a:lnL w="12700" cap="flat" cmpd="sng" algn="ctr">
                      <a:solidFill>
                        <a:srgbClr val="31859C"/>
                      </a:solidFill>
                      <a:prstDash val="solid"/>
                      <a:round/>
                      <a:headEnd type="none" w="med" len="med"/>
                      <a:tailEnd type="none" w="med" len="med"/>
                    </a:lnL>
                    <a:lnR w="12700" cap="flat" cmpd="sng" algn="ctr">
                      <a:solidFill>
                        <a:srgbClr val="31859C"/>
                      </a:solidFill>
                      <a:prstDash val="solid"/>
                      <a:round/>
                      <a:headEnd type="none" w="med" len="med"/>
                      <a:tailEnd type="none" w="med" len="med"/>
                    </a:lnR>
                    <a:lnT w="12700" cap="flat" cmpd="sng" algn="ctr">
                      <a:solidFill>
                        <a:srgbClr val="31859C"/>
                      </a:solidFill>
                      <a:prstDash val="solid"/>
                      <a:round/>
                      <a:headEnd type="none" w="med" len="med"/>
                      <a:tailEnd type="none" w="med" len="med"/>
                    </a:lnT>
                    <a:lnB w="12700" cap="flat" cmpd="sng" algn="ctr">
                      <a:solidFill>
                        <a:srgbClr val="31859C"/>
                      </a:solidFill>
                      <a:prstDash val="solid"/>
                      <a:round/>
                      <a:headEnd type="none" w="med" len="med"/>
                      <a:tailEnd type="none" w="med" len="med"/>
                    </a:lnB>
                    <a:noFill/>
                  </a:tcPr>
                </a:tc>
                <a:extLst>
                  <a:ext uri="{0D108BD9-81ED-4DB2-BD59-A6C34878D82A}">
                    <a16:rowId xmlns:a16="http://schemas.microsoft.com/office/drawing/2014/main" xmlns="" val="1429986286"/>
                  </a:ext>
                </a:extLst>
              </a:tr>
            </a:tbl>
          </a:graphicData>
        </a:graphic>
      </p:graphicFrame>
      <p:pic>
        <p:nvPicPr>
          <p:cNvPr id="3" name="Picture 2">
            <a:extLst>
              <a:ext uri="{FF2B5EF4-FFF2-40B4-BE49-F238E27FC236}">
                <a16:creationId xmlns:a16="http://schemas.microsoft.com/office/drawing/2014/main" xmlns="" id="{B946FACF-3450-70FE-266B-521130A7DD73}"/>
              </a:ext>
            </a:extLst>
          </p:cNvPr>
          <p:cNvPicPr>
            <a:picLocks noChangeAspect="1" noChangeArrowheads="1"/>
          </p:cNvPicPr>
          <p:nvPr/>
        </p:nvPicPr>
        <p:blipFill rotWithShape="1">
          <a:blip r:embed="rId2" cstate="hqprint">
            <a:extLst>
              <a:ext uri="{28A0092B-C50C-407E-A947-70E740481C1C}">
                <a14:useLocalDpi xmlns:a14="http://schemas.microsoft.com/office/drawing/2010/main" xmlns=""/>
              </a:ext>
            </a:extLst>
          </a:blip>
          <a:srcRect/>
          <a:stretch/>
        </p:blipFill>
        <p:spPr bwMode="auto">
          <a:xfrm>
            <a:off x="803275" y="1268413"/>
            <a:ext cx="1817843" cy="180501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xmlns="" id="{64BBDB05-33CA-C6E0-DB6C-0BFC5C313A0A}"/>
              </a:ext>
            </a:extLst>
          </p:cNvPr>
          <p:cNvPicPr>
            <a:picLocks noChangeAspect="1"/>
          </p:cNvPicPr>
          <p:nvPr/>
        </p:nvPicPr>
        <p:blipFill>
          <a:blip r:embed="rId3"/>
          <a:srcRect/>
          <a:stretch/>
        </p:blipFill>
        <p:spPr>
          <a:xfrm>
            <a:off x="811004" y="3555215"/>
            <a:ext cx="1817761" cy="164388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167569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89C5559-D543-5699-8A60-AFC58BCB0203}"/>
              </a:ext>
            </a:extLst>
          </p:cNvPr>
          <p:cNvSpPr txBox="1">
            <a:spLocks/>
          </p:cNvSpPr>
          <p:nvPr/>
        </p:nvSpPr>
        <p:spPr>
          <a:xfrm>
            <a:off x="1773032" y="1268413"/>
            <a:ext cx="8645936" cy="1569660"/>
          </a:xfrm>
          <a:prstGeom prst="rect">
            <a:avLst/>
          </a:prstGeom>
        </p:spPr>
        <p:txBody>
          <a:bodyPr vert="horz" lIns="91440" tIns="45720" rIns="91440" bIns="45720" rtlCol="0" anchor="ctr">
            <a:sp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lgn="ctr"/>
            <a:r>
              <a:rPr lang="en-US" sz="4800">
                <a:solidFill>
                  <a:schemeClr val="bg1"/>
                </a:solidFill>
              </a:rPr>
              <a:t>KEY STRATEGIC INITIATIVES</a:t>
            </a:r>
          </a:p>
        </p:txBody>
      </p:sp>
    </p:spTree>
    <p:extLst>
      <p:ext uri="{BB962C8B-B14F-4D97-AF65-F5344CB8AC3E}">
        <p14:creationId xmlns:p14="http://schemas.microsoft.com/office/powerpoint/2010/main" xmlns="" val="410080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FD5D18-4822-3D4E-169C-D182194C25B2}"/>
              </a:ext>
            </a:extLst>
          </p:cNvPr>
          <p:cNvSpPr txBox="1"/>
          <p:nvPr/>
        </p:nvSpPr>
        <p:spPr>
          <a:xfrm>
            <a:off x="803276" y="1316372"/>
            <a:ext cx="5677038" cy="3884397"/>
          </a:xfrm>
          <a:prstGeom prst="rect">
            <a:avLst/>
          </a:prstGeom>
          <a:solidFill>
            <a:schemeClr val="bg1">
              <a:lumMod val="95000"/>
              <a:alpha val="56000"/>
            </a:schemeClr>
          </a:solidFill>
        </p:spPr>
        <p:txBody>
          <a:bodyPr wrap="square" rtlCol="0">
            <a:spAutoFit/>
          </a:bodyPr>
          <a:lstStyle/>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Chairman’s overview</a:t>
            </a:r>
          </a:p>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CSIR mandate and strategic focus</a:t>
            </a:r>
          </a:p>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Key performance indicators (KPIs)</a:t>
            </a:r>
          </a:p>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Key strategic initiatives</a:t>
            </a:r>
          </a:p>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Human capital initiatives</a:t>
            </a:r>
          </a:p>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Key infrastructure projects</a:t>
            </a:r>
          </a:p>
          <a:p>
            <a:pPr marL="0" lvl="1" indent="-393744">
              <a:lnSpc>
                <a:spcPct val="200000"/>
              </a:lnSpc>
              <a:buFont typeface="Arial" panose="020B0604020202020204" pitchFamily="34" charset="0"/>
              <a:buChar char="•"/>
            </a:pPr>
            <a:r>
              <a:rPr lang="en-US" b="1" dirty="0">
                <a:solidFill>
                  <a:srgbClr val="032C50"/>
                </a:solidFill>
                <a:latin typeface="Arial" panose="020B0604020202020204" pitchFamily="34" charset="0"/>
                <a:cs typeface="Arial" panose="020B0604020202020204" pitchFamily="34" charset="0"/>
              </a:rPr>
              <a:t>Financial sustainability and good governance</a:t>
            </a:r>
          </a:p>
        </p:txBody>
      </p:sp>
      <p:sp>
        <p:nvSpPr>
          <p:cNvPr id="6" name="Title 1">
            <a:extLst>
              <a:ext uri="{FF2B5EF4-FFF2-40B4-BE49-F238E27FC236}">
                <a16:creationId xmlns:a16="http://schemas.microsoft.com/office/drawing/2014/main" xmlns="" id="{D3D121DB-259F-ACA8-5311-821BB1FF871D}"/>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solidFill>
                  <a:schemeClr val="accent1">
                    <a:lumMod val="50000"/>
                  </a:schemeClr>
                </a:solidFill>
              </a:rPr>
              <a:t>Presentation Outline</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sp>
        <p:nvSpPr>
          <p:cNvPr id="29" name="Rectangle 28">
            <a:extLst>
              <a:ext uri="{FF2B5EF4-FFF2-40B4-BE49-F238E27FC236}">
                <a16:creationId xmlns:a16="http://schemas.microsoft.com/office/drawing/2014/main" xmlns="" id="{F6E7DEB0-CDDB-0265-F536-5A88E0B55030}"/>
              </a:ext>
            </a:extLst>
          </p:cNvPr>
          <p:cNvSpPr/>
          <p:nvPr/>
        </p:nvSpPr>
        <p:spPr>
          <a:xfrm>
            <a:off x="803275" y="5464136"/>
            <a:ext cx="5677038" cy="77492"/>
          </a:xfrm>
          <a:prstGeom prst="rect">
            <a:avLst/>
          </a:prstGeom>
          <a:solidFill>
            <a:srgbClr val="1F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331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0427F-3C15-C367-32F4-5FAF2C0C4204}"/>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Strategic capabilities for local manufacture of pharmaceuticals </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sp>
        <p:nvSpPr>
          <p:cNvPr id="3" name="Rectangle 2">
            <a:extLst>
              <a:ext uri="{FF2B5EF4-FFF2-40B4-BE49-F238E27FC236}">
                <a16:creationId xmlns:a16="http://schemas.microsoft.com/office/drawing/2014/main" xmlns="" id="{46C53E73-4427-B4CC-166E-F36A3738B7E2}"/>
              </a:ext>
            </a:extLst>
          </p:cNvPr>
          <p:cNvSpPr/>
          <p:nvPr/>
        </p:nvSpPr>
        <p:spPr>
          <a:xfrm>
            <a:off x="882900" y="1241549"/>
            <a:ext cx="8280000" cy="4861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OBJECTIVE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The CSIR is building product prototypes, strategic infrastructure and skills to support the local manufacture of vaccines and therapeutics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MILESTONES FOR </a:t>
            </a:r>
            <a:r>
              <a:rPr lang="en-US" sz="1600" b="1" dirty="0">
                <a:solidFill>
                  <a:srgbClr val="032C50"/>
                </a:solidFill>
                <a:latin typeface="Arial" panose="020B0604020202020204" pitchFamily="34" charset="0"/>
                <a:cs typeface="Arial" panose="020B0604020202020204" pitchFamily="34" charset="0"/>
              </a:rPr>
              <a:t>2023/24</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Establishment of a virus-like particle vaccine platform to pave the way for future human health vaccine products</a:t>
            </a:r>
            <a:endPar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Complete </a:t>
            </a:r>
            <a:r>
              <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construction, commissioning and launch of the </a:t>
            </a:r>
            <a:r>
              <a:rPr kumimoji="0" lang="en-ZA"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FuturePharma</a:t>
            </a:r>
            <a:r>
              <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pharmaceuticals production facilities, including ISO7 clean rooms for early phase clinical trials, and the first continuous flow chemistry pilot facility in South Africa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Launch of the African Biomanufacturing Workforce Training </a:t>
            </a:r>
            <a:r>
              <a:rPr kumimoji="0" lang="en-ZA" sz="160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Program</a:t>
            </a:r>
            <a:r>
              <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supported by the Gates Foundation, </a:t>
            </a:r>
            <a:r>
              <a:rPr lang="en-ZA" sz="1600" dirty="0">
                <a:solidFill>
                  <a:srgbClr val="032C50"/>
                </a:solidFill>
                <a:latin typeface="Arial" panose="020B0604020202020204" pitchFamily="34" charset="0"/>
                <a:cs typeface="Arial" panose="020B0604020202020204" pitchFamily="34" charset="0"/>
              </a:rPr>
              <a:t>to</a:t>
            </a:r>
            <a:r>
              <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a:t>
            </a:r>
            <a:r>
              <a:rPr lang="en-ZA" sz="1600" dirty="0">
                <a:solidFill>
                  <a:srgbClr val="032C50"/>
                </a:solidFill>
                <a:latin typeface="Arial" panose="020B0604020202020204" pitchFamily="34" charset="0"/>
                <a:cs typeface="Arial" panose="020B0604020202020204" pitchFamily="34" charset="0"/>
              </a:rPr>
              <a:t>drive</a:t>
            </a:r>
            <a:r>
              <a:rPr kumimoji="0" lang="en-ZA"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the production of biopharmaceuticals, vaccines, biologics and reagents</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on the continent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IMPACT AND BENEFITS FOR SA </a:t>
            </a:r>
          </a:p>
          <a:p>
            <a:pPr marL="285750" marR="0" lvl="0"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Establish and entrench capabilities for local vaccine, therapeutic and drug manufacture for the country and the continent’s health security</a:t>
            </a:r>
          </a:p>
          <a:p>
            <a:pPr marL="0" marR="0" lvl="0" indent="0" algn="l" defTabSz="457200" rtl="0" eaLnBrk="1" fontAlgn="auto" latinLnBrk="0" hangingPunct="1">
              <a:lnSpc>
                <a:spcPct val="100000"/>
              </a:lnSpc>
              <a:spcBef>
                <a:spcPts val="600"/>
              </a:spcBef>
              <a:spcAft>
                <a:spcPts val="0"/>
              </a:spcAft>
              <a:buClr>
                <a:srgbClr val="1F497D"/>
              </a:buClr>
              <a:buSzPct val="100000"/>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NATIONAL PRIORITIES SUPPORTED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Industrialisation through localisation</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468000" marR="0" lvl="0" indent="-612000" algn="l" defTabSz="457200" rtl="0" eaLnBrk="1" fontAlgn="auto" latinLnBrk="0" hangingPunct="1">
              <a:lnSpc>
                <a:spcPct val="100000"/>
              </a:lnSpc>
              <a:spcBef>
                <a:spcPts val="0"/>
              </a:spcBef>
              <a:spcAft>
                <a:spcPts val="600"/>
              </a:spcAft>
              <a:buClr>
                <a:srgbClr val="1F497D"/>
              </a:buClr>
              <a:buSzPct val="100000"/>
              <a:buFontTx/>
              <a:buNone/>
              <a:tabLst/>
              <a:defRPr/>
            </a:pPr>
            <a:endParaRPr kumimoji="0" lang="en-US" sz="18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a:endParaRPr>
          </a:p>
        </p:txBody>
      </p:sp>
      <p:pic>
        <p:nvPicPr>
          <p:cNvPr id="4" name="Picture 3">
            <a:extLst>
              <a:ext uri="{FF2B5EF4-FFF2-40B4-BE49-F238E27FC236}">
                <a16:creationId xmlns:a16="http://schemas.microsoft.com/office/drawing/2014/main" xmlns="" id="{BB34555E-DCDF-748D-884F-CB7AB720DCF5}"/>
              </a:ext>
            </a:extLst>
          </p:cNvPr>
          <p:cNvPicPr>
            <a:picLocks noChangeAspect="1"/>
          </p:cNvPicPr>
          <p:nvPr/>
        </p:nvPicPr>
        <p:blipFill>
          <a:blip r:embed="rId2" cstate="hqprint">
            <a:extLst>
              <a:ext uri="{28A0092B-C50C-407E-A947-70E740481C1C}">
                <a14:useLocalDpi xmlns:a14="http://schemas.microsoft.com/office/drawing/2010/main" xmlns=""/>
              </a:ext>
            </a:extLst>
          </a:blip>
          <a:srcRect/>
          <a:stretch/>
        </p:blipFill>
        <p:spPr>
          <a:xfrm>
            <a:off x="9333721" y="1268413"/>
            <a:ext cx="2463800" cy="198965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5" name="Picture 2" descr="Picture 2">
            <a:extLst>
              <a:ext uri="{FF2B5EF4-FFF2-40B4-BE49-F238E27FC236}">
                <a16:creationId xmlns:a16="http://schemas.microsoft.com/office/drawing/2014/main" xmlns="" id="{018969EB-531D-76C5-B8CE-7857B4587DA2}"/>
              </a:ext>
            </a:extLst>
          </p:cNvPr>
          <p:cNvPicPr>
            <a:picLocks noChangeAspect="1"/>
          </p:cNvPicPr>
          <p:nvPr/>
        </p:nvPicPr>
        <p:blipFill>
          <a:blip r:embed="rId3"/>
          <a:stretch>
            <a:fillRect/>
          </a:stretch>
        </p:blipFill>
        <p:spPr>
          <a:xfrm>
            <a:off x="9333721" y="3562547"/>
            <a:ext cx="2463800" cy="188257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87443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02185-A021-8376-F994-FB8E3DEFF992}"/>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Hemp and medicinal cannabis industries</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3" name="Rectangle 2">
            <a:extLst>
              <a:ext uri="{FF2B5EF4-FFF2-40B4-BE49-F238E27FC236}">
                <a16:creationId xmlns:a16="http://schemas.microsoft.com/office/drawing/2014/main" xmlns="" id="{FDD3A34F-2FDD-000A-F9F3-782600FC9482}"/>
              </a:ext>
            </a:extLst>
          </p:cNvPr>
          <p:cNvSpPr/>
          <p:nvPr/>
        </p:nvSpPr>
        <p:spPr>
          <a:xfrm>
            <a:off x="882900" y="1246104"/>
            <a:ext cx="8280000" cy="531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OBJECTIVE</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To develop processes and value-added products from hemp and cannabis for the emerging cannabis industry</a:t>
            </a:r>
          </a:p>
          <a:p>
            <a:pPr marL="0" marR="0" lvl="0" indent="0" algn="l" defTabSz="914400" rtl="0" eaLnBrk="1" fontAlgn="auto" latinLnBrk="0" hangingPunct="1">
              <a:spcBef>
                <a:spcPts val="0"/>
              </a:spcBef>
              <a:spcAft>
                <a:spcPts val="60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MILESTONES FOR </a:t>
            </a:r>
            <a:r>
              <a:rPr lang="en-US" sz="1600" b="1" dirty="0">
                <a:solidFill>
                  <a:srgbClr val="032C50"/>
                </a:solidFill>
                <a:latin typeface="Arial" panose="020B0604020202020204" pitchFamily="34" charset="0"/>
                <a:cs typeface="Arial" panose="020B0604020202020204" pitchFamily="34" charset="0"/>
              </a:rPr>
              <a:t>2023/24</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Development of high-value pharmaceutical, cosmetic and oil products from cannabis using supercritical carbon dioxide technologies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The CSIR and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Coega</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Special Economic Zone (SEZ) are developing an industrial research facility for commercially viable bio-</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fibre</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products and bio-</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fibre</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industrial applications through the joint establishment of a special-purpose vehicle in the SEZ</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Product and process development support for small, medium and micro enterprises (SMMEs) through the open-access Bioindustry Development Centre to create high-value hemp and cannabis products</a:t>
            </a:r>
          </a:p>
          <a:p>
            <a:pPr marL="0" marR="0" lvl="0" indent="0" algn="l" defTabSz="914400" rtl="0" eaLnBrk="0" fontAlgn="base" latinLnBrk="0" hangingPunct="0">
              <a:spcBef>
                <a:spcPct val="0"/>
              </a:spcBef>
              <a:spcAft>
                <a:spcPts val="60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IMPACT AND BENEFITS FOR SA </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Support the establishment of a thriving, transformed hemp and cannabis industry through the development of high-value products</a:t>
            </a:r>
          </a:p>
          <a:p>
            <a:pPr marL="0" marR="0" lvl="0" indent="0" algn="l" defTabSz="457200" rtl="0" eaLnBrk="1" fontAlgn="auto" latinLnBrk="0" hangingPunct="1">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NATIONAL PRIORITIES SUPPORTED</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Industrialisation through localisation </a:t>
            </a:r>
            <a:endParaRPr lang="en-US" sz="1600" dirty="0">
              <a:solidFill>
                <a:srgbClr val="032C50"/>
              </a:solidFill>
              <a:latin typeface="Arial" panose="020B0604020202020204" pitchFamily="34" charset="0"/>
              <a:ea typeface="ＭＳ Ｐゴシック" charset="0"/>
              <a:cs typeface="Arial" panose="020B0604020202020204" pitchFamily="34" charset="0"/>
            </a:endParaRP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Gender equality and economic inclusion of women and youth</a:t>
            </a:r>
          </a:p>
          <a:p>
            <a:pPr marL="468000" marR="0" lvl="0" indent="-612000" algn="l" defTabSz="457200" rtl="0" eaLnBrk="1" fontAlgn="auto" latinLnBrk="0" hangingPunct="1">
              <a:lnSpc>
                <a:spcPct val="100000"/>
              </a:lnSpc>
              <a:spcBef>
                <a:spcPts val="0"/>
              </a:spcBef>
              <a:spcAft>
                <a:spcPts val="600"/>
              </a:spcAft>
              <a:buClr>
                <a:srgbClr val="1F497D"/>
              </a:buClr>
              <a:buSzPct val="100000"/>
              <a:buFontTx/>
              <a:buNone/>
              <a:tabLst/>
              <a:defRPr/>
            </a:pPr>
            <a:endPar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a:endParaRPr>
          </a:p>
        </p:txBody>
      </p:sp>
      <p:pic>
        <p:nvPicPr>
          <p:cNvPr id="4" name="Content Placeholder 8">
            <a:extLst>
              <a:ext uri="{FF2B5EF4-FFF2-40B4-BE49-F238E27FC236}">
                <a16:creationId xmlns:a16="http://schemas.microsoft.com/office/drawing/2014/main" xmlns="" id="{32E64456-84EC-7B73-6A2A-67FEFF771BA7}"/>
              </a:ext>
            </a:extLst>
          </p:cNvPr>
          <p:cNvPicPr>
            <a:picLocks noChangeAspect="1"/>
          </p:cNvPicPr>
          <p:nvPr/>
        </p:nvPicPr>
        <p:blipFill>
          <a:blip r:embed="rId2"/>
          <a:srcRect t="60" b="60"/>
          <a:stretch/>
        </p:blipFill>
        <p:spPr bwMode="auto">
          <a:xfrm>
            <a:off x="9320214" y="1256961"/>
            <a:ext cx="2463799" cy="1848659"/>
          </a:xfrm>
          <a:prstGeom prst="roundRect">
            <a:avLst>
              <a:gd name="adj" fmla="val 10044"/>
            </a:avLst>
          </a:prstGeom>
          <a:noFill/>
          <a:ln>
            <a:noFill/>
          </a:ln>
        </p:spPr>
      </p:pic>
      <p:pic>
        <p:nvPicPr>
          <p:cNvPr id="5" name="Content Placeholder 8">
            <a:extLst>
              <a:ext uri="{FF2B5EF4-FFF2-40B4-BE49-F238E27FC236}">
                <a16:creationId xmlns:a16="http://schemas.microsoft.com/office/drawing/2014/main" xmlns="" id="{4E0AF9E5-670F-7091-01BE-33BA1B69C247}"/>
              </a:ext>
            </a:extLst>
          </p:cNvPr>
          <p:cNvPicPr>
            <a:picLocks noChangeAspect="1"/>
          </p:cNvPicPr>
          <p:nvPr/>
        </p:nvPicPr>
        <p:blipFill>
          <a:blip r:embed="rId3"/>
          <a:srcRect t="61" b="61"/>
          <a:stretch/>
        </p:blipFill>
        <p:spPr bwMode="auto">
          <a:xfrm>
            <a:off x="9320213" y="3271180"/>
            <a:ext cx="2463800" cy="1848659"/>
          </a:xfrm>
          <a:prstGeom prst="roundRect">
            <a:avLst>
              <a:gd name="adj" fmla="val 10044"/>
            </a:avLst>
          </a:prstGeom>
          <a:noFill/>
          <a:ln>
            <a:noFill/>
          </a:ln>
        </p:spPr>
      </p:pic>
    </p:spTree>
    <p:extLst>
      <p:ext uri="{BB962C8B-B14F-4D97-AF65-F5344CB8AC3E}">
        <p14:creationId xmlns:p14="http://schemas.microsoft.com/office/powerpoint/2010/main" xmlns="" val="325145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75AC11A-931B-B755-C148-1B63E8DFE2F3}"/>
              </a:ext>
            </a:extLst>
          </p:cNvPr>
          <p:cNvSpPr txBox="1"/>
          <p:nvPr/>
        </p:nvSpPr>
        <p:spPr>
          <a:xfrm>
            <a:off x="865761" y="1262552"/>
            <a:ext cx="8587111" cy="5224507"/>
          </a:xfrm>
          <a:prstGeom prst="rect">
            <a:avLst/>
          </a:prstGeom>
        </p:spPr>
        <p:txBody>
          <a:bodyPr wrap="square" lIns="91440" tIns="45720" rIns="91440" bIns="45720" anchor="t">
            <a:spAutoFit/>
          </a:bodyPr>
          <a:lstStyle/>
          <a:p>
            <a:pPr defTabSz="457200">
              <a:spcAft>
                <a:spcPts val="600"/>
              </a:spcAft>
              <a:buClr>
                <a:srgbClr val="1F497D"/>
              </a:buClr>
              <a:buSzPct val="100000"/>
              <a:defRPr/>
            </a:pPr>
            <a:r>
              <a:rPr lang="en-US" sz="1600" b="1" dirty="0">
                <a:solidFill>
                  <a:srgbClr val="032C50"/>
                </a:solidFill>
                <a:latin typeface="Arial" panose="020B0604020202020204" pitchFamily="34" charset="0"/>
                <a:cs typeface="Arial"/>
              </a:rPr>
              <a:t>OBJECTIVE</a:t>
            </a:r>
          </a:p>
          <a:p>
            <a:pPr marL="285750" indent="-285750">
              <a:spcAft>
                <a:spcPts val="6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Collaborate with industry and entities to develop competency in human-</a:t>
            </a:r>
            <a:r>
              <a:rPr lang="en-US" sz="1600" dirty="0" err="1">
                <a:solidFill>
                  <a:srgbClr val="032C50"/>
                </a:solidFill>
                <a:latin typeface="Arial" panose="020B0604020202020204" pitchFamily="34" charset="0"/>
                <a:cs typeface="Arial" panose="020B0604020202020204" pitchFamily="34" charset="0"/>
              </a:rPr>
              <a:t>centred</a:t>
            </a:r>
            <a:r>
              <a:rPr lang="en-US" sz="1600" dirty="0">
                <a:solidFill>
                  <a:srgbClr val="032C50"/>
                </a:solidFill>
                <a:latin typeface="Arial" panose="020B0604020202020204" pitchFamily="34" charset="0"/>
                <a:cs typeface="Arial" panose="020B0604020202020204" pitchFamily="34" charset="0"/>
              </a:rPr>
              <a:t> automation and enhance uptake of fourth industrial revolution (4IR) technologies</a:t>
            </a:r>
            <a:endPar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a:p>
            <a:pPr defTabSz="457200">
              <a:spcAft>
                <a:spcPts val="600"/>
              </a:spcAft>
              <a:buClr>
                <a:srgbClr val="1F497D"/>
              </a:buClr>
              <a:buSzPct val="100000"/>
              <a:defRPr/>
            </a:pPr>
            <a:r>
              <a:rPr lang="en-US" sz="1600" b="1" dirty="0">
                <a:solidFill>
                  <a:srgbClr val="032C50"/>
                </a:solidFill>
                <a:latin typeface="Arial" panose="020B0604020202020204" pitchFamily="34" charset="0"/>
                <a:cs typeface="Arial"/>
              </a:rPr>
              <a:t>MILESTONES FOR 2023/24</a:t>
            </a:r>
          </a:p>
          <a:p>
            <a:pPr marL="285750" indent="-285750">
              <a:spcAft>
                <a:spcPts val="6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Several collaborations within the manufacturing and mining sectors</a:t>
            </a:r>
          </a:p>
          <a:p>
            <a:pPr marL="285750" indent="-285750">
              <a:spcAft>
                <a:spcPts val="6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Eighteen Learning Factories ( LFs) planned at Technical Vocational Education and Training (TVET) colleges; piloting at </a:t>
            </a:r>
            <a:r>
              <a:rPr lang="en-ZA" sz="1600" dirty="0" err="1">
                <a:solidFill>
                  <a:srgbClr val="032C50"/>
                </a:solidFill>
                <a:latin typeface="Arial" panose="020B0604020202020204" pitchFamily="34" charset="0"/>
                <a:ea typeface="Calibri" panose="020F0502020204030204" pitchFamily="34" charset="0"/>
                <a:cs typeface="Arial" panose="020B0604020202020204" pitchFamily="34" charset="0"/>
              </a:rPr>
              <a:t>Eastcape</a:t>
            </a:r>
            <a:r>
              <a:rPr lang="en-ZA" sz="1600" dirty="0">
                <a:solidFill>
                  <a:srgbClr val="032C50"/>
                </a:solidFill>
                <a:latin typeface="Arial" panose="020B0604020202020204" pitchFamily="34" charset="0"/>
                <a:ea typeface="Calibri" panose="020F0502020204030204" pitchFamily="34" charset="0"/>
                <a:cs typeface="Arial" panose="020B0604020202020204" pitchFamily="34" charset="0"/>
              </a:rPr>
              <a:t> Midlands TVET College</a:t>
            </a:r>
            <a:endParaRPr lang="en-US" sz="1600" dirty="0">
              <a:solidFill>
                <a:srgbClr val="032C50"/>
              </a:solidFill>
              <a:latin typeface="Arial" panose="020B0604020202020204" pitchFamily="34" charset="0"/>
              <a:ea typeface="Calibri" panose="020F050202020403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Establishing a pilot mining LF in Limpopo to support the implementation and operation of modern technologies</a:t>
            </a:r>
          </a:p>
          <a:p>
            <a:pPr marL="285750" indent="-285750">
              <a:spcAft>
                <a:spcPts val="600"/>
              </a:spcAft>
              <a:buFont typeface="Arial" panose="020B0604020202020204" pitchFamily="34" charset="0"/>
              <a:buChar char="•"/>
            </a:pPr>
            <a:r>
              <a:rPr lang="en-US" sz="1600" dirty="0">
                <a:solidFill>
                  <a:srgbClr val="032C50"/>
                </a:solidFill>
                <a:latin typeface="Arial" panose="020B0604020202020204" pitchFamily="34" charset="0"/>
                <a:ea typeface="Calibri" panose="020F0502020204030204" pitchFamily="34" charset="0"/>
                <a:cs typeface="Arial" panose="020B0604020202020204" pitchFamily="34" charset="0"/>
              </a:rPr>
              <a:t>Development of </a:t>
            </a:r>
            <a:r>
              <a:rPr lang="en-US" sz="1600" dirty="0">
                <a:solidFill>
                  <a:srgbClr val="032C50"/>
                </a:solidFill>
                <a:latin typeface="Arial" panose="020B0604020202020204" pitchFamily="34" charset="0"/>
                <a:cs typeface="Arial" panose="020B0604020202020204" pitchFamily="34" charset="0"/>
              </a:rPr>
              <a:t>mine safety training </a:t>
            </a:r>
            <a:r>
              <a:rPr lang="en-US" sz="1600" dirty="0" err="1">
                <a:solidFill>
                  <a:srgbClr val="032C50"/>
                </a:solidFill>
                <a:latin typeface="Arial" panose="020B0604020202020204" pitchFamily="34" charset="0"/>
                <a:cs typeface="Arial" panose="020B0604020202020204" pitchFamily="34" charset="0"/>
              </a:rPr>
              <a:t>programmes</a:t>
            </a:r>
            <a:r>
              <a:rPr lang="en-US" sz="1600" dirty="0">
                <a:solidFill>
                  <a:srgbClr val="032C50"/>
                </a:solidFill>
                <a:latin typeface="Arial" panose="020B0604020202020204" pitchFamily="34" charset="0"/>
                <a:cs typeface="Arial" panose="020B0604020202020204" pitchFamily="34" charset="0"/>
              </a:rPr>
              <a:t> with </a:t>
            </a:r>
            <a:r>
              <a:rPr lang="en-US" sz="1600" dirty="0">
                <a:solidFill>
                  <a:srgbClr val="032C50"/>
                </a:solidFill>
                <a:latin typeface="Arial" panose="020B0604020202020204" pitchFamily="34" charset="0"/>
                <a:ea typeface="Calibri" panose="020F0502020204030204" pitchFamily="34" charset="0"/>
                <a:cs typeface="Arial" panose="020B0604020202020204" pitchFamily="34" charset="0"/>
              </a:rPr>
              <a:t>virtual reality and augmented reality technologies to simulate emergency situations, including fire and explosions </a:t>
            </a:r>
          </a:p>
          <a:p>
            <a:pPr marL="285750" indent="-285750">
              <a:spcAft>
                <a:spcPts val="6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Decision-support technologies for collision prevention of mine trackless mobile machines</a:t>
            </a:r>
          </a:p>
          <a:p>
            <a:pPr defTabSz="457200" fontAlgn="auto">
              <a:spcAft>
                <a:spcPts val="600"/>
              </a:spcAft>
              <a:buClr>
                <a:srgbClr val="1F497D"/>
              </a:buClr>
              <a:buSzPct val="100000"/>
              <a:defRPr/>
            </a:pPr>
            <a:r>
              <a:rPr lang="en-US" sz="1600" b="1" dirty="0">
                <a:solidFill>
                  <a:srgbClr val="032C50"/>
                </a:solidFill>
                <a:latin typeface="Arial" panose="020B0604020202020204" pitchFamily="34" charset="0"/>
                <a:cs typeface="Arial"/>
              </a:rPr>
              <a:t>IMPACT AND BENEFITS FOR SA </a:t>
            </a:r>
          </a:p>
          <a:p>
            <a:pPr marL="285750"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panose="020B0604020202020204" pitchFamily="34" charset="0"/>
              </a:rPr>
              <a:t>Skills development in 4IR fields for </a:t>
            </a:r>
            <a:r>
              <a:rPr lang="en-US" sz="1600" dirty="0" err="1">
                <a:solidFill>
                  <a:srgbClr val="032C50"/>
                </a:solidFill>
                <a:latin typeface="Arial" panose="020B0604020202020204" pitchFamily="34" charset="0"/>
                <a:cs typeface="Arial" panose="020B0604020202020204" pitchFamily="34" charset="0"/>
              </a:rPr>
              <a:t>digitalisation</a:t>
            </a:r>
            <a:r>
              <a:rPr lang="en-US" sz="1600" dirty="0">
                <a:solidFill>
                  <a:srgbClr val="032C50"/>
                </a:solidFill>
                <a:latin typeface="Arial" panose="020B0604020202020204" pitchFamily="34" charset="0"/>
                <a:cs typeface="Arial" panose="020B0604020202020204" pitchFamily="34" charset="0"/>
              </a:rPr>
              <a:t> in industry and job creation</a:t>
            </a:r>
          </a:p>
          <a:p>
            <a:pPr marL="285750"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panose="020B0604020202020204" pitchFamily="34" charset="0"/>
              </a:rPr>
              <a:t>Developing entrepreneurs in 4IR-related fields</a:t>
            </a:r>
          </a:p>
          <a:p>
            <a:pPr defTabSz="457200">
              <a:lnSpc>
                <a:spcPts val="1500"/>
              </a:lnSpc>
              <a:spcBef>
                <a:spcPts val="600"/>
              </a:spcBef>
              <a:spcAft>
                <a:spcPts val="600"/>
              </a:spcAft>
              <a:buClr>
                <a:srgbClr val="1F497D"/>
              </a:buClr>
              <a:buSzPct val="100000"/>
              <a:defRPr/>
            </a:pPr>
            <a:r>
              <a:rPr lang="en-US" sz="1600" b="1" dirty="0">
                <a:solidFill>
                  <a:srgbClr val="032C50"/>
                </a:solidFill>
                <a:latin typeface="Arial" panose="020B0604020202020204" pitchFamily="34" charset="0"/>
                <a:cs typeface="Arial"/>
              </a:rPr>
              <a:t>NATIONAL PRIORITIES</a:t>
            </a:r>
          </a:p>
          <a:p>
            <a:pPr marL="285750"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panose="020B0604020202020204" pitchFamily="34" charset="0"/>
              </a:rPr>
              <a:t>Skills development and </a:t>
            </a:r>
            <a:r>
              <a:rPr lang="en-US" sz="1600" dirty="0" err="1">
                <a:solidFill>
                  <a:srgbClr val="032C50"/>
                </a:solidFill>
                <a:latin typeface="Arial" panose="020B0604020202020204" pitchFamily="34" charset="0"/>
                <a:cs typeface="Arial" panose="020B0604020202020204" pitchFamily="34" charset="0"/>
              </a:rPr>
              <a:t>digitalisation</a:t>
            </a:r>
            <a:r>
              <a:rPr lang="en-US" sz="1600" dirty="0">
                <a:solidFill>
                  <a:srgbClr val="032C50"/>
                </a:solidFill>
                <a:latin typeface="Arial" panose="020B0604020202020204" pitchFamily="34" charset="0"/>
                <a:cs typeface="Arial" panose="020B0604020202020204" pitchFamily="34" charset="0"/>
              </a:rPr>
              <a:t> of industry</a:t>
            </a:r>
          </a:p>
        </p:txBody>
      </p:sp>
      <p:sp>
        <p:nvSpPr>
          <p:cNvPr id="7" name="TextBox 6">
            <a:extLst>
              <a:ext uri="{FF2B5EF4-FFF2-40B4-BE49-F238E27FC236}">
                <a16:creationId xmlns:a16="http://schemas.microsoft.com/office/drawing/2014/main" xmlns="" id="{473141AB-13A4-4CBC-C7B9-2AE21D975338}"/>
              </a:ext>
            </a:extLst>
          </p:cNvPr>
          <p:cNvSpPr txBox="1"/>
          <p:nvPr/>
        </p:nvSpPr>
        <p:spPr>
          <a:xfrm>
            <a:off x="1313283" y="463151"/>
            <a:ext cx="10676554" cy="467629"/>
          </a:xfrm>
          <a:prstGeom prst="rect">
            <a:avLst/>
          </a:prstGeom>
          <a:noFill/>
        </p:spPr>
        <p:txBody>
          <a:bodyPr wrap="square">
            <a:spAutoFit/>
          </a:bodyPr>
          <a:lstStyle/>
          <a:p>
            <a:pPr algn="just" fontAlgn="base">
              <a:lnSpc>
                <a:spcPct val="107000"/>
              </a:lnSpc>
              <a:spcAft>
                <a:spcPts val="800"/>
              </a:spcAft>
            </a:pPr>
            <a:r>
              <a:rPr lang="en-ZA" sz="2400" b="1" dirty="0">
                <a:solidFill>
                  <a:srgbClr val="032C50"/>
                </a:solidFill>
                <a:latin typeface="Arial" panose="020B0604020202020204" pitchFamily="34" charset="0"/>
                <a:ea typeface="Times New Roman" panose="02020603050405020304" pitchFamily="18" charset="0"/>
                <a:cs typeface="Arial" panose="020B0604020202020204" pitchFamily="34" charset="0"/>
              </a:rPr>
              <a:t>Learning Factory drives 4IR skills development and adoption</a:t>
            </a:r>
            <a:endParaRPr lang="en-ZA" sz="2400" b="1" dirty="0">
              <a:solidFill>
                <a:srgbClr val="032C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AF79C644-784D-91EA-EB4F-1E29E4363B13}"/>
              </a:ext>
            </a:extLst>
          </p:cNvPr>
          <p:cNvSpPr txBox="1"/>
          <p:nvPr/>
        </p:nvSpPr>
        <p:spPr>
          <a:xfrm>
            <a:off x="9299576" y="1268413"/>
            <a:ext cx="2484438" cy="4465558"/>
          </a:xfrm>
          <a:prstGeom prst="roundRect">
            <a:avLst>
              <a:gd name="adj" fmla="val 10354"/>
            </a:avLst>
          </a:prstGeom>
          <a:solidFill>
            <a:srgbClr val="032C50"/>
          </a:solidFill>
        </p:spPr>
        <p:txBody>
          <a:bodyPr wrap="square">
            <a:spAutoFit/>
          </a:bodyPr>
          <a:lstStyle/>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a:p>
            <a:pPr algn="ctr"/>
            <a:r>
              <a:rPr lang="en-US" sz="1200" dirty="0">
                <a:solidFill>
                  <a:schemeClr val="bg1"/>
                </a:solidFill>
                <a:latin typeface="Arial"/>
                <a:cs typeface="Arial"/>
              </a:rPr>
              <a:t>CSIR and </a:t>
            </a:r>
            <a:r>
              <a:rPr lang="en-US" sz="1200" i="0" dirty="0">
                <a:solidFill>
                  <a:schemeClr val="bg1"/>
                </a:solidFill>
                <a:effectLst/>
                <a:latin typeface="Arial"/>
                <a:cs typeface="Arial"/>
              </a:rPr>
              <a:t>merSETA established the </a:t>
            </a:r>
            <a:r>
              <a:rPr lang="en-US" sz="1200" dirty="0">
                <a:solidFill>
                  <a:schemeClr val="bg1"/>
                </a:solidFill>
                <a:latin typeface="Arial"/>
                <a:cs typeface="Arial"/>
              </a:rPr>
              <a:t>master ‘Learning Factory’ for 4IR-related skills development, awareness and entrepreneurial innovation.</a:t>
            </a:r>
          </a:p>
        </p:txBody>
      </p:sp>
      <p:pic>
        <p:nvPicPr>
          <p:cNvPr id="8" name="Picture 7" descr="A picture containing person, person&#10;&#10;Description automatically generated">
            <a:extLst>
              <a:ext uri="{FF2B5EF4-FFF2-40B4-BE49-F238E27FC236}">
                <a16:creationId xmlns:a16="http://schemas.microsoft.com/office/drawing/2014/main" xmlns="" id="{5176DF41-DC77-37DB-25B9-5FA4E7C0F125}"/>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9416377" y="1434532"/>
            <a:ext cx="2250836" cy="2774611"/>
          </a:xfrm>
          <a:prstGeom prst="roundRect">
            <a:avLst>
              <a:gd name="adj" fmla="val 7902"/>
            </a:avLst>
          </a:prstGeom>
        </p:spPr>
      </p:pic>
    </p:spTree>
    <p:extLst>
      <p:ext uri="{BB962C8B-B14F-4D97-AF65-F5344CB8AC3E}">
        <p14:creationId xmlns:p14="http://schemas.microsoft.com/office/powerpoint/2010/main" xmlns="" val="61669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8BE4E363-8DC4-E5F1-EC2F-F18B8BBD8D92}"/>
              </a:ext>
            </a:extLst>
          </p:cNvPr>
          <p:cNvSpPr>
            <a:spLocks noChangeArrowheads="1"/>
          </p:cNvSpPr>
          <p:nvPr/>
        </p:nvSpPr>
        <p:spPr bwMode="auto">
          <a:xfrm>
            <a:off x="295275" y="4573588"/>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0241315A-47DA-3156-2E29-58AE29E4A309}"/>
              </a:ext>
            </a:extLst>
          </p:cNvPr>
          <p:cNvSpPr txBox="1"/>
          <p:nvPr/>
        </p:nvSpPr>
        <p:spPr>
          <a:xfrm>
            <a:off x="1333499" y="456079"/>
            <a:ext cx="91074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1"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C</a:t>
            </a:r>
            <a:r>
              <a:rPr kumimoji="0" lang="en-US" alt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ombat</a:t>
            </a:r>
            <a:r>
              <a:rPr kumimoji="0" lang="en-US"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 </a:t>
            </a:r>
            <a:r>
              <a:rPr lang="en-US" altLang="en-US" sz="2400" b="1"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u</a:t>
            </a:r>
            <a:r>
              <a:rPr kumimoji="0" lang="en-US" alt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niform</a:t>
            </a:r>
            <a:r>
              <a:rPr kumimoji="0" lang="en-US"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 and boots for the SA </a:t>
            </a:r>
            <a:r>
              <a:rPr lang="en-US" altLang="en-US" sz="2400" b="1"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A</a:t>
            </a:r>
            <a:r>
              <a:rPr kumimoji="0" lang="en-US" alt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rmy</a:t>
            </a:r>
            <a:r>
              <a:rPr kumimoji="0" lang="en-US" alt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ZA"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xmlns="" id="{8D836253-A5C6-2B5C-BD83-41C40F67A7FC}"/>
              </a:ext>
            </a:extLst>
          </p:cNvPr>
          <p:cNvSpPr/>
          <p:nvPr/>
        </p:nvSpPr>
        <p:spPr>
          <a:xfrm>
            <a:off x="856034" y="1307322"/>
            <a:ext cx="8271347" cy="5404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457200" rtl="0" eaLnBrk="1" fontAlgn="auto" latinLnBrk="0" hangingPunct="1">
              <a:lnSpc>
                <a:spcPct val="100000"/>
              </a:lnSpc>
              <a:spcBef>
                <a:spcPts val="0"/>
              </a:spcBef>
              <a:spcAft>
                <a:spcPts val="600"/>
              </a:spcAft>
              <a:buClr>
                <a:srgbClr val="1F497D"/>
              </a:buClr>
              <a:buSzPct val="100000"/>
              <a:buFontTx/>
              <a:buNone/>
              <a:tabLst/>
              <a:defRPr/>
            </a:pPr>
            <a:r>
              <a:rPr lang="en-US" sz="1600" b="1" dirty="0">
                <a:solidFill>
                  <a:srgbClr val="4472C4">
                    <a:lumMod val="50000"/>
                  </a:srgbClr>
                </a:solidFill>
                <a:latin typeface="Arial" panose="020B0604020202020204" pitchFamily="34" charset="0"/>
                <a:cs typeface="Arial" panose="020B0604020202020204" pitchFamily="34" charset="0"/>
              </a:rPr>
              <a:t>OBJECTIVE</a:t>
            </a:r>
          </a:p>
          <a:p>
            <a:pPr marL="285750" indent="-285750" defTabSz="457200">
              <a:spcAft>
                <a:spcPts val="600"/>
              </a:spcAft>
              <a:buClr>
                <a:srgbClr val="1F497D"/>
              </a:buClr>
              <a:buSzPct val="100000"/>
              <a:buFont typeface="Arial" panose="020B0604020202020204" pitchFamily="34" charset="0"/>
              <a:buChar char="•"/>
              <a:defRPr/>
            </a:pPr>
            <a:r>
              <a:rPr lang="en-US" altLang="en-US" sz="1600" dirty="0">
                <a:solidFill>
                  <a:srgbClr val="4472C4">
                    <a:lumMod val="50000"/>
                  </a:srgbClr>
                </a:solidFill>
                <a:latin typeface="Arial" panose="020B0604020202020204" pitchFamily="34" charset="0"/>
                <a:cs typeface="Arial" panose="020B0604020202020204" pitchFamily="34" charset="0"/>
              </a:rPr>
              <a:t>The CSIR, in partnership with industry, the public sector and the SA Army, is evaluating a new camouflage uniform and improved combat boots for the SA Army</a:t>
            </a:r>
          </a:p>
          <a:p>
            <a:pPr marL="0" marR="0" lvl="0" indent="0" defTabSz="457200" rtl="0" eaLnBrk="1" fontAlgn="auto" latinLnBrk="0" hangingPunct="1">
              <a:lnSpc>
                <a:spcPct val="100000"/>
              </a:lnSpc>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STATUS AND MILESTONES FOR 2023/24</a:t>
            </a:r>
          </a:p>
          <a:p>
            <a:pPr marL="285750" indent="-285750" defTabSz="457200">
              <a:spcAft>
                <a:spcPts val="600"/>
              </a:spcAft>
              <a:buClr>
                <a:srgbClr val="1F497D"/>
              </a:buClr>
              <a:buSzPct val="100000"/>
              <a:buFont typeface="Arial" panose="020B0604020202020204" pitchFamily="34" charset="0"/>
              <a:buChar char="•"/>
              <a:defRPr/>
            </a:pPr>
            <a:r>
              <a:rPr lang="en-US" altLang="en-US" sz="1600" dirty="0">
                <a:solidFill>
                  <a:srgbClr val="4472C4">
                    <a:lumMod val="50000"/>
                  </a:srgbClr>
                </a:solidFill>
                <a:latin typeface="Arial" panose="020B0604020202020204" pitchFamily="34" charset="0"/>
                <a:cs typeface="Arial" panose="020B0604020202020204" pitchFamily="34" charset="0"/>
              </a:rPr>
              <a:t>The CSIR supported the SA Army to develop a new uniform and improved combat boots in 2022/23. </a:t>
            </a:r>
          </a:p>
          <a:p>
            <a:pPr marL="285750" indent="-285750" defTabSz="457200">
              <a:spcAft>
                <a:spcPts val="600"/>
              </a:spcAft>
              <a:buClr>
                <a:srgbClr val="1F497D"/>
              </a:buClr>
              <a:buSzPct val="100000"/>
              <a:buFont typeface="Arial" panose="020B0604020202020204" pitchFamily="34" charset="0"/>
              <a:buChar char="•"/>
              <a:defRPr/>
            </a:pPr>
            <a:r>
              <a:rPr lang="en-US" altLang="en-US" sz="1600" dirty="0">
                <a:solidFill>
                  <a:srgbClr val="4472C4">
                    <a:lumMod val="50000"/>
                  </a:srgbClr>
                </a:solidFill>
                <a:latin typeface="Arial" panose="020B0604020202020204" pitchFamily="34" charset="0"/>
                <a:cs typeface="Arial" panose="020B0604020202020204" pitchFamily="34" charset="0"/>
              </a:rPr>
              <a:t>The new uniform features a gendered garment design, updated pattern and </a:t>
            </a:r>
            <a:r>
              <a:rPr lang="en-US" altLang="en-US" sz="1600" dirty="0" err="1">
                <a:solidFill>
                  <a:srgbClr val="4472C4">
                    <a:lumMod val="50000"/>
                  </a:srgbClr>
                </a:solidFill>
                <a:latin typeface="Arial" panose="020B0604020202020204" pitchFamily="34" charset="0"/>
                <a:cs typeface="Arial" panose="020B0604020202020204" pitchFamily="34" charset="0"/>
              </a:rPr>
              <a:t>colours</a:t>
            </a:r>
            <a:r>
              <a:rPr lang="en-US" altLang="en-US" sz="1600" dirty="0">
                <a:solidFill>
                  <a:srgbClr val="4472C4">
                    <a:lumMod val="50000"/>
                  </a:srgbClr>
                </a:solidFill>
                <a:latin typeface="Arial" panose="020B0604020202020204" pitchFamily="34" charset="0"/>
                <a:cs typeface="Arial" panose="020B0604020202020204" pitchFamily="34" charset="0"/>
              </a:rPr>
              <a:t>, as well as new fabric suited to a diversity of operational environments</a:t>
            </a:r>
          </a:p>
          <a:p>
            <a:pPr marL="285750" indent="-285750" defTabSz="457200">
              <a:spcAft>
                <a:spcPts val="600"/>
              </a:spcAft>
              <a:buClr>
                <a:srgbClr val="1F497D"/>
              </a:buClr>
              <a:buSzPct val="100000"/>
              <a:buFont typeface="Arial" panose="020B0604020202020204" pitchFamily="34" charset="0"/>
              <a:buChar char="•"/>
              <a:defRPr/>
            </a:pPr>
            <a:r>
              <a:rPr lang="en-US" altLang="en-US" sz="1600" dirty="0">
                <a:solidFill>
                  <a:srgbClr val="4472C4">
                    <a:lumMod val="50000"/>
                  </a:srgbClr>
                </a:solidFill>
                <a:latin typeface="Arial" panose="020B0604020202020204" pitchFamily="34" charset="0"/>
                <a:cs typeface="Arial" panose="020B0604020202020204" pitchFamily="34" charset="0"/>
              </a:rPr>
              <a:t>The new boots feature an updated gendered design and new sole technology</a:t>
            </a:r>
          </a:p>
          <a:p>
            <a:pPr marL="285750" marR="0" lvl="0" indent="-285750"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lang="en-US" altLang="en-US" sz="1600"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R</a:t>
            </a:r>
            <a:r>
              <a:rPr kumimoji="0" lang="en-US" altLang="en-US" sz="160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igorous</a:t>
            </a:r>
            <a:r>
              <a:rPr kumimoji="0" lang="en-US" altLang="en-US" sz="160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rPr>
              <a:t> field evaluations by the SA Army, in internal and external operational environments, have commenced and will continue in 2023/24</a:t>
            </a:r>
          </a:p>
          <a:p>
            <a:pPr marL="285750" marR="0" lvl="0" indent="-285750"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lang="en-US" altLang="en-US" sz="1600"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Manufacturing of the fabric to be localized, in collaboration with South African industry</a:t>
            </a:r>
          </a:p>
          <a:p>
            <a:pPr marR="0" lvl="0" defTabSz="457200" rtl="0" eaLnBrk="1" fontAlgn="auto" latinLnBrk="0" hangingPunct="1">
              <a:lnSpc>
                <a:spcPct val="100000"/>
              </a:lnSpc>
              <a:spcBef>
                <a:spcPts val="0"/>
              </a:spcBef>
              <a:spcAft>
                <a:spcPts val="600"/>
              </a:spcAft>
              <a:buClr>
                <a:srgbClr val="1F497D"/>
              </a:buClr>
              <a:buSzPct val="100000"/>
              <a:tabLst/>
              <a:defRPr/>
            </a:pPr>
            <a:r>
              <a:rPr lang="en-US" altLang="en-US" sz="1600" b="1"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IMPACT AND BENEFITS FOR SA </a:t>
            </a:r>
          </a:p>
          <a:p>
            <a:pPr marL="285750" marR="0" lvl="0" indent="-285750"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lang="en-US" altLang="en-US" sz="1600"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Uniforms with enhanced </a:t>
            </a:r>
            <a:r>
              <a:rPr lang="en-US" altLang="en-US" sz="1600" dirty="0" err="1">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colour</a:t>
            </a:r>
            <a:r>
              <a:rPr lang="en-US" altLang="en-US" sz="1600"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 and fastness, and light weight for improved mobility</a:t>
            </a:r>
          </a:p>
          <a:p>
            <a:pPr marL="285750" marR="0" lvl="0" indent="-285750"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lang="en-US" altLang="en-US" sz="1600" dirty="0">
                <a:solidFill>
                  <a:srgbClr val="4472C4">
                    <a:lumMod val="50000"/>
                  </a:srgbClr>
                </a:solidFill>
                <a:latin typeface="Arial" panose="020B0604020202020204" pitchFamily="34" charset="0"/>
                <a:ea typeface="Arial" panose="020B0604020202020204" pitchFamily="34" charset="0"/>
                <a:cs typeface="Arial" panose="020B0604020202020204" pitchFamily="34" charset="0"/>
              </a:rPr>
              <a:t>Tailoring accommodates different genders and body types for soldiers’ comfort </a:t>
            </a:r>
            <a:endParaRPr lang="en-US" sz="1600" b="1" dirty="0">
              <a:solidFill>
                <a:schemeClr val="accent1">
                  <a:lumMod val="50000"/>
                </a:schemeClr>
              </a:solidFill>
              <a:latin typeface="Arial" panose="020B0604020202020204" pitchFamily="34" charset="0"/>
              <a:cs typeface="Arial" panose="020B0604020202020204" pitchFamily="34" charset="0"/>
            </a:endParaRPr>
          </a:p>
          <a:p>
            <a:pPr defTabSz="457200">
              <a:spcBef>
                <a:spcPts val="600"/>
              </a:spcBef>
              <a:spcAft>
                <a:spcPts val="600"/>
              </a:spcAft>
              <a:buClr>
                <a:srgbClr val="1F497D"/>
              </a:buClr>
              <a:buSzPct val="100000"/>
            </a:pPr>
            <a:r>
              <a:rPr lang="en-US" sz="1600" b="1" dirty="0">
                <a:solidFill>
                  <a:schemeClr val="accent1">
                    <a:lumMod val="50000"/>
                  </a:schemeClr>
                </a:solidFill>
                <a:latin typeface="Arial" panose="020B0604020202020204" pitchFamily="34" charset="0"/>
                <a:cs typeface="Arial" panose="020B0604020202020204" pitchFamily="34" charset="0"/>
              </a:rPr>
              <a:t>NATIONAL </a:t>
            </a:r>
            <a:r>
              <a:rPr kumimoji="0" lang="en-US" sz="1600" b="1"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PRIORITIES SUPPORTED</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Industrialisation</a:t>
            </a:r>
            <a:r>
              <a:rPr kumimoji="0" 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through </a:t>
            </a:r>
            <a:r>
              <a:rPr kumimoji="0" lang="en-US" sz="16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localisation</a:t>
            </a:r>
            <a:r>
              <a:rPr lang="en-US" sz="1600" dirty="0">
                <a:solidFill>
                  <a:srgbClr val="4472C4">
                    <a:lumMod val="50000"/>
                  </a:srgbClr>
                </a:solidFill>
                <a:latin typeface="Arial" panose="020B0604020202020204" pitchFamily="34" charset="0"/>
                <a:cs typeface="Arial" panose="020B0604020202020204" pitchFamily="34" charset="0"/>
              </a:rPr>
              <a:t> and o</a:t>
            </a:r>
            <a:r>
              <a:rPr kumimoji="0" lang="en-US" sz="1600" b="0"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n-ea"/>
                <a:cs typeface="Arial" panose="020B0604020202020204" pitchFamily="34" charset="0"/>
              </a:rPr>
              <a:t>perational</a:t>
            </a:r>
            <a:r>
              <a:rPr kumimoji="0" 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 support to armed forces</a:t>
            </a:r>
            <a:endParaRPr kumimoji="0" lang="en-US" altLang="en-US" sz="1600" i="0" u="none" strike="noStrike" kern="1200" cap="none" spc="0" normalizeH="0" baseline="0" noProof="0" dirty="0">
              <a:ln>
                <a:noFill/>
              </a:ln>
              <a:solidFill>
                <a:srgbClr val="4472C4">
                  <a:lumMod val="5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025" name="Picture 985284235">
            <a:extLst>
              <a:ext uri="{FF2B5EF4-FFF2-40B4-BE49-F238E27FC236}">
                <a16:creationId xmlns:a16="http://schemas.microsoft.com/office/drawing/2014/main" xmlns="" id="{B5BF0175-3004-ED8C-1311-971CB82DC28E}"/>
              </a:ext>
            </a:extLst>
          </p:cNvPr>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9299575" y="4534679"/>
            <a:ext cx="2484438" cy="1691027"/>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 name="Picture 1" descr="A picture containing indoor, floor, shoes, footwear&#10;&#10;Description automatically generated">
            <a:extLst>
              <a:ext uri="{FF2B5EF4-FFF2-40B4-BE49-F238E27FC236}">
                <a16:creationId xmlns:a16="http://schemas.microsoft.com/office/drawing/2014/main" xmlns="" id="{A7F78E09-9BA9-EB2D-2938-045CB0E4BC58}"/>
              </a:ext>
            </a:extLst>
          </p:cNvPr>
          <p:cNvPicPr>
            <a:picLocks noChangeAspect="1"/>
          </p:cNvPicPr>
          <p:nvPr/>
        </p:nvPicPr>
        <p:blipFill rotWithShape="1">
          <a:blip r:embed="rId4" cstate="hqprint">
            <a:extLst>
              <a:ext uri="{28A0092B-C50C-407E-A947-70E740481C1C}">
                <a14:useLocalDpi xmlns:a14="http://schemas.microsoft.com/office/drawing/2010/main" xmlns=""/>
              </a:ext>
            </a:extLst>
          </a:blip>
          <a:srcRect/>
          <a:stretch/>
        </p:blipFill>
        <p:spPr>
          <a:xfrm>
            <a:off x="9299575" y="1268413"/>
            <a:ext cx="2484438" cy="3091406"/>
          </a:xfrm>
          <a:prstGeom prst="roundRect">
            <a:avLst>
              <a:gd name="adj" fmla="val 11409"/>
            </a:avLst>
          </a:prstGeom>
          <a:noFill/>
        </p:spPr>
      </p:pic>
    </p:spTree>
    <p:extLst>
      <p:ext uri="{BB962C8B-B14F-4D97-AF65-F5344CB8AC3E}">
        <p14:creationId xmlns:p14="http://schemas.microsoft.com/office/powerpoint/2010/main" xmlns="" val="42712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114877-BA45-2249-5ED9-D8D93A18A2B0}"/>
              </a:ext>
            </a:extLst>
          </p:cNvPr>
          <p:cNvSpPr/>
          <p:nvPr/>
        </p:nvSpPr>
        <p:spPr>
          <a:xfrm>
            <a:off x="881266" y="1167163"/>
            <a:ext cx="8280000" cy="493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457200" rtl="0" eaLnBrk="1" fontAlgn="auto" latinLnBrk="0" hangingPunct="1">
              <a:lnSpc>
                <a:spcPct val="150000"/>
              </a:lnSpc>
              <a:spcBef>
                <a:spcPts val="0"/>
              </a:spcBef>
              <a:spcAft>
                <a:spcPts val="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a:ea typeface="+mn-ea"/>
                <a:cs typeface="Arial"/>
              </a:rPr>
              <a:t>OBJECTIVE</a:t>
            </a:r>
          </a:p>
          <a:p>
            <a:pPr marL="285750" marR="0" lvl="0" indent="-285750" algn="l" defTabSz="457200" rtl="0" eaLnBrk="1" fontAlgn="auto" latinLnBrk="0" hangingPunct="1">
              <a:lnSpc>
                <a:spcPct val="100000"/>
              </a:lnSpc>
              <a:spcBef>
                <a:spcPts val="0"/>
              </a:spcBef>
              <a:spcAft>
                <a:spcPts val="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a:ea typeface="+mn-ea"/>
                <a:cs typeface="Arial"/>
              </a:rPr>
              <a:t>Proper monitoring, maintenance and management of tailings storage facilities produced from the waste of mining operations remains a concern, following several incidents in South Africa and globally</a:t>
            </a:r>
          </a:p>
          <a:p>
            <a:pPr defTabSz="457200">
              <a:lnSpc>
                <a:spcPct val="150000"/>
              </a:lnSpc>
              <a:buClr>
                <a:srgbClr val="1F497D"/>
              </a:buClr>
              <a:buSzPct val="100000"/>
              <a:defRPr/>
            </a:pPr>
            <a:r>
              <a:rPr lang="en-US" sz="1600" b="1" dirty="0">
                <a:solidFill>
                  <a:srgbClr val="032C50"/>
                </a:solidFill>
                <a:latin typeface="Arial"/>
                <a:cs typeface="Arial"/>
              </a:rPr>
              <a:t>MILESTONES FOR 2023/24</a:t>
            </a:r>
          </a:p>
          <a:p>
            <a:pPr marL="285750" marR="0" lvl="0" indent="-285750" algn="l" defTabSz="457200" rtl="0" eaLnBrk="1" fontAlgn="auto" latinLnBrk="0" hangingPunct="1">
              <a:lnSpc>
                <a:spcPct val="100000"/>
              </a:lnSpc>
              <a:spcBef>
                <a:spcPts val="600"/>
              </a:spcBef>
              <a:spcAft>
                <a:spcPts val="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a:ea typeface="+mn-ea"/>
                <a:cs typeface="Arial"/>
              </a:rPr>
              <a:t>The CSIR plans to explore the application of electrical resistance tomography to dynamically monitor the movement of the tailings dam wall to develop an early warning system  </a:t>
            </a:r>
          </a:p>
          <a:p>
            <a:pPr marL="0" marR="0" lvl="0" indent="0" algn="l" defTabSz="914400" rtl="0" eaLnBrk="0" fontAlgn="base" latinLnBrk="0" hangingPunct="0">
              <a:lnSpc>
                <a:spcPct val="114000"/>
              </a:lnSpc>
              <a:spcBef>
                <a:spcPts val="1200"/>
              </a:spcBef>
              <a:spcAft>
                <a:spcPct val="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a:ea typeface="ＭＳ Ｐゴシック"/>
                <a:cs typeface="Arial"/>
              </a:rPr>
              <a:t>IMPACT AND BENEFITS FOR SA </a:t>
            </a:r>
          </a:p>
          <a:p>
            <a:pPr marL="285750" marR="0" lvl="0" indent="-285750" algn="l" defTabSz="914400" rtl="0" eaLnBrk="0" fontAlgn="base" latinLnBrk="0" hangingPunct="0">
              <a:lnSpc>
                <a:spcPct val="114000"/>
              </a:lnSpc>
              <a:spcBef>
                <a:spcPts val="6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To provide industry with a dynamic early warning system </a:t>
            </a:r>
            <a:r>
              <a:rPr lang="en-US" sz="1600" dirty="0">
                <a:solidFill>
                  <a:srgbClr val="032C50"/>
                </a:solidFill>
                <a:latin typeface="Arial" panose="020B0604020202020204" pitchFamily="34" charset="0"/>
                <a:ea typeface="ＭＳ Ｐゴシック" charset="0"/>
                <a:cs typeface="Arial" panose="020B0604020202020204" pitchFamily="34" charset="0"/>
              </a:rPr>
              <a:t>for</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 continuous monitoring of geohydrological changes to mitigate disasters caused by sudden mine waste dam failures </a:t>
            </a:r>
          </a:p>
          <a:p>
            <a:pPr marL="285750" marR="0" lvl="0" indent="-285750" algn="l" defTabSz="914400" rtl="0" eaLnBrk="0" fontAlgn="base" latinLnBrk="0" hangingPunct="0">
              <a:lnSpc>
                <a:spcPct val="114000"/>
              </a:lnSpc>
              <a:spcBef>
                <a:spcPts val="60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This </a:t>
            </a:r>
            <a:r>
              <a:rPr lang="en-US" sz="1600" dirty="0">
                <a:solidFill>
                  <a:srgbClr val="032C50"/>
                </a:solidFill>
                <a:latin typeface="Arial" panose="020B0604020202020204" pitchFamily="34" charset="0"/>
                <a:ea typeface="ＭＳ Ｐゴシック" charset="0"/>
                <a:cs typeface="Arial" panose="020B0604020202020204" pitchFamily="34" charset="0"/>
              </a:rPr>
              <a:t>innovation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will assist mining companies</a:t>
            </a:r>
            <a:r>
              <a:rPr lang="en-US" sz="1600" dirty="0">
                <a:solidFill>
                  <a:srgbClr val="032C50"/>
                </a:solidFill>
                <a:latin typeface="Arial" panose="020B0604020202020204" pitchFamily="34" charset="0"/>
                <a:ea typeface="ＭＳ Ｐゴシック" charset="0"/>
                <a:cs typeface="Arial" panose="020B0604020202020204" pitchFamily="34" charset="0"/>
              </a:rPr>
              <a:t>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rPr>
              <a:t>and government in making smarter safety-related decisions throughout the mine lifecycle</a:t>
            </a:r>
          </a:p>
          <a:p>
            <a:pPr marL="0" marR="0" lvl="0" indent="0" algn="l" defTabSz="457200" rtl="0" eaLnBrk="1" fontAlgn="auto" latinLnBrk="0" hangingPunct="1">
              <a:lnSpc>
                <a:spcPct val="100000"/>
              </a:lnSpc>
              <a:spcBef>
                <a:spcPts val="1200"/>
              </a:spcBef>
              <a:spcAft>
                <a:spcPts val="0"/>
              </a:spcAft>
              <a:buClr>
                <a:srgbClr val="1F497D"/>
              </a:buClr>
              <a:buSzPct val="100000"/>
              <a:buFontTx/>
              <a:buNone/>
              <a:tabLst/>
              <a:defRPr/>
            </a:pPr>
            <a:r>
              <a:rPr kumimoji="0" lang="en-US" sz="16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NATIONAL PRIORITIES SUPPORTED</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Climate change and environmental sustainability</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rgbClr val="032C50"/>
              </a:solidFill>
              <a:effectLst/>
              <a:uLnTx/>
              <a:uFillTx/>
              <a:latin typeface="Arial"/>
              <a:ea typeface="+mn-ea"/>
              <a:cs typeface="Arial"/>
            </a:endParaRPr>
          </a:p>
        </p:txBody>
      </p:sp>
      <p:sp>
        <p:nvSpPr>
          <p:cNvPr id="3" name="Title 1">
            <a:extLst>
              <a:ext uri="{FF2B5EF4-FFF2-40B4-BE49-F238E27FC236}">
                <a16:creationId xmlns:a16="http://schemas.microsoft.com/office/drawing/2014/main" xmlns="" id="{D2912DFD-8135-CC8A-7765-62FAA5F10C18}"/>
              </a:ext>
            </a:extLst>
          </p:cNvPr>
          <p:cNvSpPr txBox="1">
            <a:spLocks/>
          </p:cNvSpPr>
          <p:nvPr/>
        </p:nvSpPr>
        <p:spPr>
          <a:xfrm>
            <a:off x="1343016" y="206218"/>
            <a:ext cx="10848984"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a:ea typeface="+mj-ea"/>
                <a:cs typeface="Arial"/>
              </a:rPr>
              <a:t>Development of an early warning system for tailings dam wall failures</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pic>
        <p:nvPicPr>
          <p:cNvPr id="6" name="Picture 5" descr="A picture containing outdoor, sky, nature, highland&#10;&#10;Description automatically generated">
            <a:extLst>
              <a:ext uri="{FF2B5EF4-FFF2-40B4-BE49-F238E27FC236}">
                <a16:creationId xmlns:a16="http://schemas.microsoft.com/office/drawing/2014/main" xmlns="" id="{1CE75FF8-713C-80DC-D46F-F82D15A877E8}"/>
              </a:ext>
            </a:extLst>
          </p:cNvPr>
          <p:cNvPicPr>
            <a:picLocks noChangeAspect="1"/>
          </p:cNvPicPr>
          <p:nvPr/>
        </p:nvPicPr>
        <p:blipFill>
          <a:blip r:embed="rId2"/>
          <a:stretch>
            <a:fillRect/>
          </a:stretch>
        </p:blipFill>
        <p:spPr>
          <a:xfrm>
            <a:off x="9298541" y="1268413"/>
            <a:ext cx="2564383" cy="1196901"/>
          </a:xfrm>
          <a:prstGeom prst="roundRect">
            <a:avLst/>
          </a:prstGeom>
          <a:noFill/>
        </p:spPr>
      </p:pic>
      <p:pic>
        <p:nvPicPr>
          <p:cNvPr id="10" name="Picture 9" descr="A high angle view of a flooded area&#10;&#10;Description automatically generated with low confidence">
            <a:extLst>
              <a:ext uri="{FF2B5EF4-FFF2-40B4-BE49-F238E27FC236}">
                <a16:creationId xmlns:a16="http://schemas.microsoft.com/office/drawing/2014/main" xmlns="" id="{7C24047B-DF0F-F075-0418-81B799564559}"/>
              </a:ext>
            </a:extLst>
          </p:cNvPr>
          <p:cNvPicPr>
            <a:picLocks noChangeAspect="1"/>
          </p:cNvPicPr>
          <p:nvPr/>
        </p:nvPicPr>
        <p:blipFill>
          <a:blip r:embed="rId3"/>
          <a:stretch>
            <a:fillRect/>
          </a:stretch>
        </p:blipFill>
        <p:spPr>
          <a:xfrm>
            <a:off x="9298541" y="2826118"/>
            <a:ext cx="2564383" cy="1629745"/>
          </a:xfrm>
          <a:prstGeom prst="roundRect">
            <a:avLst/>
          </a:prstGeom>
          <a:noFill/>
        </p:spPr>
      </p:pic>
    </p:spTree>
    <p:extLst>
      <p:ext uri="{BB962C8B-B14F-4D97-AF65-F5344CB8AC3E}">
        <p14:creationId xmlns:p14="http://schemas.microsoft.com/office/powerpoint/2010/main" xmlns="" val="160045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8C820-0E09-0CFA-C337-BF164C30D9B7}"/>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dirty="0">
                <a:solidFill>
                  <a:srgbClr val="4472C4">
                    <a:lumMod val="50000"/>
                  </a:srgbClr>
                </a:solidFill>
              </a:rPr>
              <a:t>Research in support of a Just Energy Transition</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5" name="Rectangle 4">
            <a:extLst>
              <a:ext uri="{FF2B5EF4-FFF2-40B4-BE49-F238E27FC236}">
                <a16:creationId xmlns:a16="http://schemas.microsoft.com/office/drawing/2014/main" xmlns="" id="{CDE9940B-8942-A15A-8AF2-D8D64081B89E}"/>
              </a:ext>
            </a:extLst>
          </p:cNvPr>
          <p:cNvSpPr/>
          <p:nvPr/>
        </p:nvSpPr>
        <p:spPr>
          <a:xfrm>
            <a:off x="875488" y="1241548"/>
            <a:ext cx="8253129" cy="5100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457200" rtl="0" eaLnBrk="1" fontAlgn="auto" latinLnBrk="0" hangingPunct="1">
              <a:spcBef>
                <a:spcPts val="0"/>
              </a:spcBef>
              <a:spcAft>
                <a:spcPts val="600"/>
              </a:spcAft>
              <a:buClr>
                <a:srgbClr val="1F497D"/>
              </a:buClr>
              <a:buSzPct val="100000"/>
              <a:buFontTx/>
              <a:buNone/>
              <a:tabLst/>
              <a:defRPr/>
            </a:pPr>
            <a:r>
              <a:rPr lang="en-US" sz="1600" b="1" dirty="0">
                <a:solidFill>
                  <a:srgbClr val="032C50"/>
                </a:solidFill>
                <a:latin typeface="Arial"/>
                <a:cs typeface="Arial"/>
              </a:rPr>
              <a:t>OBJECTIVE</a:t>
            </a:r>
            <a:endParaRPr kumimoji="0" lang="en-US" sz="1600" b="1" i="0" u="none" strike="noStrike" kern="1200" cap="none" spc="0" normalizeH="0" baseline="0" noProof="0" dirty="0">
              <a:ln>
                <a:noFill/>
              </a:ln>
              <a:solidFill>
                <a:srgbClr val="032C50"/>
              </a:solidFill>
              <a:effectLst/>
              <a:uLnTx/>
              <a:uFillTx/>
              <a:latin typeface="Arial"/>
              <a:cs typeface="Arial"/>
            </a:endParaRPr>
          </a:p>
          <a:p>
            <a:pPr marL="285750" indent="-285750">
              <a:spcAft>
                <a:spcPts val="600"/>
              </a:spcAft>
              <a:buFont typeface="Arial" panose="020B0604020202020204" pitchFamily="34" charset="0"/>
              <a:buChar char="•"/>
            </a:pPr>
            <a:r>
              <a:rPr lang="en-US" sz="1600" dirty="0">
                <a:solidFill>
                  <a:srgbClr val="17375E"/>
                </a:solidFill>
                <a:latin typeface="Arial"/>
                <a:cs typeface="Arial"/>
              </a:rPr>
              <a:t>The CSIR is developing a range of capabilities in support of a Just Energy Transition</a:t>
            </a:r>
            <a:endParaRPr lang="en-US" sz="1600" b="1" dirty="0">
              <a:solidFill>
                <a:srgbClr val="032C50"/>
              </a:solidFill>
              <a:latin typeface="Arial"/>
              <a:ea typeface="ＭＳ Ｐゴシック" charset="0"/>
              <a:cs typeface="Arial"/>
            </a:endParaRPr>
          </a:p>
          <a:p>
            <a:pPr>
              <a:spcAft>
                <a:spcPts val="600"/>
              </a:spcAft>
            </a:pPr>
            <a:r>
              <a:rPr lang="en-US" sz="1600" b="1" dirty="0">
                <a:solidFill>
                  <a:srgbClr val="032C50"/>
                </a:solidFill>
                <a:latin typeface="Arial"/>
                <a:cs typeface="Arial"/>
              </a:rPr>
              <a:t>MILESTONES FOR 2023/24</a:t>
            </a:r>
          </a:p>
          <a:p>
            <a:pPr marL="285750" indent="-285750">
              <a:spcAft>
                <a:spcPts val="600"/>
              </a:spcAft>
              <a:buFont typeface="Arial" panose="020B0604020202020204" pitchFamily="34" charset="0"/>
              <a:buChar char="•"/>
              <a:defRPr/>
            </a:pPr>
            <a:r>
              <a:rPr lang="en-US" sz="1600" dirty="0">
                <a:solidFill>
                  <a:srgbClr val="032C50"/>
                </a:solidFill>
                <a:latin typeface="Arial"/>
                <a:cs typeface="Arial"/>
              </a:rPr>
              <a:t>Provide </a:t>
            </a:r>
            <a:r>
              <a:rPr kumimoji="0" lang="en-US" sz="1600" b="0" i="0" u="none" strike="noStrike" kern="1200" cap="none" spc="0" normalizeH="0" baseline="0" noProof="0" dirty="0">
                <a:ln>
                  <a:noFill/>
                </a:ln>
                <a:solidFill>
                  <a:srgbClr val="032C50"/>
                </a:solidFill>
                <a:effectLst/>
                <a:uLnTx/>
                <a:uFillTx/>
                <a:latin typeface="Arial"/>
                <a:cs typeface="Arial"/>
              </a:rPr>
              <a:t>long-term integrated energy systems modelling to provide independent decision support on policy and investments in renewables</a:t>
            </a:r>
            <a:endParaRPr lang="en-US" sz="1600" b="0" i="0" u="none" strike="noStrike" kern="1200" cap="none" spc="0" normalizeH="0" baseline="0" noProof="0" dirty="0">
              <a:ln>
                <a:noFill/>
              </a:ln>
              <a:solidFill>
                <a:srgbClr val="032C50"/>
              </a:solidFill>
              <a:effectLst/>
              <a:uLnTx/>
              <a:uFillTx/>
              <a:latin typeface="Arial"/>
              <a:cs typeface="Arial"/>
            </a:endParaRPr>
          </a:p>
          <a:p>
            <a:pPr marL="285750" indent="-285750">
              <a:spcAft>
                <a:spcPts val="600"/>
              </a:spcAft>
              <a:buFont typeface="Arial" panose="020B0604020202020204" pitchFamily="34" charset="0"/>
              <a:buChar char="•"/>
            </a:pPr>
            <a:r>
              <a:rPr kumimoji="0" lang="en-US" sz="1600" b="0" i="0" u="none" strike="noStrike" kern="1200" cap="none" spc="0" normalizeH="0" baseline="0" noProof="0" dirty="0">
                <a:ln>
                  <a:noFill/>
                </a:ln>
                <a:solidFill>
                  <a:srgbClr val="032C50"/>
                </a:solidFill>
                <a:effectLst/>
                <a:uLnTx/>
                <a:uFillTx/>
                <a:latin typeface="Arial"/>
                <a:cs typeface="Arial"/>
              </a:rPr>
              <a:t>Support government and industry in determining the future role of</a:t>
            </a:r>
            <a:r>
              <a:rPr lang="en-US" sz="1600" dirty="0">
                <a:solidFill>
                  <a:srgbClr val="032C50"/>
                </a:solidFill>
                <a:latin typeface="Arial"/>
                <a:cs typeface="Arial"/>
              </a:rPr>
              <a:t> green energy – solar, wind, hydrogen</a:t>
            </a:r>
            <a:r>
              <a:rPr kumimoji="0" lang="en-US" sz="1600" b="0" i="0" u="none" strike="noStrike" kern="1200" cap="none" spc="0" normalizeH="0" baseline="0" noProof="0" dirty="0">
                <a:ln>
                  <a:noFill/>
                </a:ln>
                <a:solidFill>
                  <a:srgbClr val="032C50"/>
                </a:solidFill>
                <a:effectLst/>
                <a:uLnTx/>
                <a:uFillTx/>
                <a:latin typeface="Arial"/>
                <a:cs typeface="Arial"/>
              </a:rPr>
              <a:t> in the </a:t>
            </a:r>
            <a:r>
              <a:rPr lang="en-US" sz="1600" dirty="0">
                <a:solidFill>
                  <a:srgbClr val="032C50"/>
                </a:solidFill>
                <a:latin typeface="Arial"/>
                <a:cs typeface="Arial"/>
              </a:rPr>
              <a:t>S</a:t>
            </a:r>
            <a:r>
              <a:rPr kumimoji="0" lang="en-US" sz="1600" b="0" i="0" u="none" strike="noStrike" kern="1200" cap="none" spc="0" normalizeH="0" baseline="0" noProof="0" dirty="0" err="1">
                <a:ln>
                  <a:noFill/>
                </a:ln>
                <a:solidFill>
                  <a:srgbClr val="032C50"/>
                </a:solidFill>
                <a:effectLst/>
                <a:uLnTx/>
                <a:uFillTx/>
                <a:latin typeface="Arial"/>
                <a:cs typeface="Arial"/>
              </a:rPr>
              <a:t>outh</a:t>
            </a:r>
            <a:r>
              <a:rPr kumimoji="0" lang="en-US" sz="1600" b="0" i="0" u="none" strike="noStrike" kern="1200" cap="none" spc="0" normalizeH="0" baseline="0" noProof="0" dirty="0">
                <a:ln>
                  <a:noFill/>
                </a:ln>
                <a:solidFill>
                  <a:srgbClr val="032C50"/>
                </a:solidFill>
                <a:effectLst/>
                <a:uLnTx/>
                <a:uFillTx/>
                <a:latin typeface="Arial"/>
                <a:cs typeface="Arial"/>
              </a:rPr>
              <a:t> African energy mix and end-use applications</a:t>
            </a:r>
            <a:endParaRPr lang="en-US" sz="1600" b="0" i="0" u="none" strike="noStrike" kern="1200" cap="none" spc="0" normalizeH="0" baseline="0" noProof="0" dirty="0">
              <a:ln>
                <a:noFill/>
              </a:ln>
              <a:solidFill>
                <a:srgbClr val="032C50"/>
              </a:solidFill>
              <a:effectLst/>
              <a:uLnTx/>
              <a:uFillTx/>
              <a:latin typeface="Arial"/>
              <a:cs typeface="Arial"/>
            </a:endParaRPr>
          </a:p>
          <a:p>
            <a:pPr marL="285750" indent="-285750">
              <a:spcAft>
                <a:spcPts val="600"/>
              </a:spcAft>
              <a:buFont typeface="Arial" panose="020B0604020202020204" pitchFamily="34" charset="0"/>
              <a:buChar char="•"/>
            </a:pPr>
            <a:r>
              <a:rPr kumimoji="0" lang="en-US" sz="1600" b="0" i="0" u="none" strike="noStrike" kern="1200" cap="none" spc="0" normalizeH="0" baseline="0" noProof="0" dirty="0">
                <a:ln>
                  <a:noFill/>
                </a:ln>
                <a:solidFill>
                  <a:srgbClr val="032C50"/>
                </a:solidFill>
                <a:effectLst/>
                <a:uLnTx/>
                <a:uFillTx/>
                <a:latin typeface="Arial"/>
                <a:cs typeface="Arial"/>
              </a:rPr>
              <a:t>The CSIR will continue to enable the Just Energy Transition by supporting the development of SMMEs </a:t>
            </a:r>
            <a:r>
              <a:rPr lang="en-US" sz="1600" dirty="0">
                <a:solidFill>
                  <a:srgbClr val="032C50"/>
                </a:solidFill>
                <a:latin typeface="Arial"/>
                <a:cs typeface="Arial"/>
              </a:rPr>
              <a:t>and communities in</a:t>
            </a:r>
            <a:r>
              <a:rPr kumimoji="0" lang="en-US" sz="1600" b="0" i="0" u="none" strike="noStrike" kern="1200" cap="none" spc="0" normalizeH="0" baseline="0" noProof="0" dirty="0">
                <a:ln>
                  <a:noFill/>
                </a:ln>
                <a:solidFill>
                  <a:srgbClr val="032C50"/>
                </a:solidFill>
                <a:effectLst/>
                <a:uLnTx/>
                <a:uFillTx/>
                <a:latin typeface="Arial"/>
                <a:cs typeface="Arial"/>
              </a:rPr>
              <a:t> regions most adversely affected</a:t>
            </a:r>
            <a:endParaRPr lang="en-US" sz="1600" b="0" i="0" u="none" strike="noStrike" kern="1200" cap="none" spc="0" normalizeH="0" baseline="0" noProof="0" dirty="0">
              <a:ln>
                <a:noFill/>
              </a:ln>
              <a:solidFill>
                <a:srgbClr val="032C50"/>
              </a:solidFill>
              <a:effectLst/>
              <a:uLnTx/>
              <a:uFillTx/>
              <a:latin typeface="Arial"/>
              <a:cs typeface="Arial"/>
            </a:endParaRPr>
          </a:p>
          <a:p>
            <a:pPr marL="285750" indent="-285750">
              <a:spcAft>
                <a:spcPts val="600"/>
              </a:spcAft>
              <a:buFont typeface="Arial" panose="020B0604020202020204" pitchFamily="34" charset="0"/>
              <a:buChar char="•"/>
            </a:pPr>
            <a:r>
              <a:rPr lang="en-US" sz="1600" dirty="0">
                <a:solidFill>
                  <a:srgbClr val="032C50"/>
                </a:solidFill>
                <a:latin typeface="Arial"/>
                <a:cs typeface="Arial"/>
              </a:rPr>
              <a:t>Energy systems support – photovoltaic and battery</a:t>
            </a:r>
            <a:r>
              <a:rPr kumimoji="0" lang="en-US" sz="1600" b="0" i="0" u="none" strike="noStrike" kern="1200" cap="none" spc="0" normalizeH="0" baseline="0" noProof="0" dirty="0">
                <a:ln>
                  <a:noFill/>
                </a:ln>
                <a:solidFill>
                  <a:srgbClr val="032C50"/>
                </a:solidFill>
                <a:effectLst/>
                <a:uLnTx/>
                <a:uFillTx/>
                <a:latin typeface="Arial"/>
                <a:cs typeface="Arial"/>
              </a:rPr>
              <a:t> quality and reliability testing</a:t>
            </a:r>
            <a:endParaRPr lang="en-US" sz="1600" b="0" i="0" u="none" strike="noStrike" kern="1200" cap="none" spc="0" normalizeH="0" baseline="0" noProof="0" dirty="0">
              <a:ln>
                <a:noFill/>
              </a:ln>
              <a:solidFill>
                <a:srgbClr val="032C50"/>
              </a:solidFill>
              <a:effectLst/>
              <a:uLnTx/>
              <a:uFillTx/>
              <a:latin typeface="Arial"/>
              <a:cs typeface="Arial"/>
            </a:endParaRPr>
          </a:p>
          <a:p>
            <a:pPr defTabSz="457200">
              <a:spcAft>
                <a:spcPts val="600"/>
              </a:spcAft>
              <a:defRPr/>
            </a:pPr>
            <a:r>
              <a:rPr lang="en-US" sz="1600" b="1" dirty="0">
                <a:solidFill>
                  <a:srgbClr val="032C50"/>
                </a:solidFill>
                <a:latin typeface="Arial"/>
                <a:cs typeface="Arial"/>
              </a:rPr>
              <a:t>IMPACT AND BENEFITS FOR SA </a:t>
            </a:r>
            <a:endParaRPr lang="en-US" sz="1600" dirty="0">
              <a:ea typeface="+mn-lt"/>
              <a:cs typeface="+mn-lt"/>
            </a:endParaRPr>
          </a:p>
          <a:p>
            <a:pPr marL="285750" indent="-285750" defTabSz="457200">
              <a:spcAft>
                <a:spcPts val="600"/>
              </a:spcAft>
              <a:buFont typeface="Arial,Sans-Serif"/>
              <a:buChar char="•"/>
              <a:defRPr/>
            </a:pPr>
            <a:r>
              <a:rPr lang="en-US" sz="1600" dirty="0">
                <a:solidFill>
                  <a:srgbClr val="032C50"/>
                </a:solidFill>
                <a:latin typeface="Arial"/>
                <a:cs typeface="Arial"/>
              </a:rPr>
              <a:t>Contribute to addressing current energy challenges</a:t>
            </a:r>
          </a:p>
          <a:p>
            <a:pPr marL="285750" indent="-285750" defTabSz="457200">
              <a:spcAft>
                <a:spcPts val="600"/>
              </a:spcAft>
              <a:buFont typeface="Arial,Sans-Serif"/>
              <a:buChar char="•"/>
              <a:defRPr/>
            </a:pPr>
            <a:r>
              <a:rPr lang="en-US" sz="1600" dirty="0">
                <a:solidFill>
                  <a:srgbClr val="032C50"/>
                </a:solidFill>
                <a:latin typeface="Arial"/>
                <a:cs typeface="Arial"/>
              </a:rPr>
              <a:t>Contribute to the diversification of our national energy mix </a:t>
            </a:r>
            <a:endParaRPr lang="en-US" dirty="0"/>
          </a:p>
          <a:p>
            <a:pPr defTabSz="457200">
              <a:spcBef>
                <a:spcPts val="600"/>
              </a:spcBef>
              <a:spcAft>
                <a:spcPts val="600"/>
              </a:spcAft>
              <a:defRPr/>
            </a:pPr>
            <a:r>
              <a:rPr lang="en-US" sz="1600" b="1" dirty="0">
                <a:solidFill>
                  <a:srgbClr val="1F325A"/>
                </a:solidFill>
                <a:latin typeface="Arial"/>
                <a:ea typeface="+mn-lt"/>
                <a:cs typeface="Arial"/>
              </a:rPr>
              <a:t>NATIONAL</a:t>
            </a:r>
            <a:r>
              <a:rPr kumimoji="0" lang="en-US" sz="1600" b="1" i="0" u="none" strike="noStrike" kern="1200" cap="none" spc="0" normalizeH="0" baseline="0" noProof="0" dirty="0">
                <a:ln>
                  <a:noFill/>
                </a:ln>
                <a:solidFill>
                  <a:srgbClr val="1F325A"/>
                </a:solidFill>
                <a:effectLst/>
                <a:uLnTx/>
                <a:uFillTx/>
                <a:latin typeface="Arial"/>
                <a:cs typeface="Arial"/>
              </a:rPr>
              <a:t> PRIORITIES SUPPORTED</a:t>
            </a:r>
            <a:endParaRPr lang="en-US" i="0" u="none" strike="noStrike" kern="1200" cap="none" spc="0" normalizeH="0" baseline="0" noProof="0" dirty="0">
              <a:ln>
                <a:noFill/>
              </a:ln>
              <a:solidFill>
                <a:srgbClr val="1F325A"/>
              </a:solidFill>
              <a:effectLst/>
              <a:uLnTx/>
              <a:uFillTx/>
              <a:latin typeface="Calibri" panose="020F0502020204030204"/>
              <a:cs typeface="Calibri" panose="020F0502020204030204"/>
            </a:endParaRPr>
          </a:p>
          <a:p>
            <a:pPr marL="285750" indent="-285750">
              <a:spcAft>
                <a:spcPts val="600"/>
              </a:spcAft>
              <a:buFont typeface="Arial" panose="020B0604020202020204" pitchFamily="34" charset="0"/>
              <a:buChar char="•"/>
              <a:defRPr/>
            </a:pPr>
            <a:r>
              <a:rPr lang="en-US" sz="1600" dirty="0">
                <a:solidFill>
                  <a:srgbClr val="032C50"/>
                </a:solidFill>
                <a:latin typeface="Arial"/>
                <a:cs typeface="Arial"/>
              </a:rPr>
              <a:t>T</a:t>
            </a:r>
            <a:r>
              <a:rPr kumimoji="0" lang="en-US" sz="1600" b="0" i="0" u="none" strike="noStrike" kern="1200" cap="none" spc="0" normalizeH="0" baseline="0" noProof="0" dirty="0">
                <a:ln>
                  <a:noFill/>
                </a:ln>
                <a:solidFill>
                  <a:srgbClr val="032C50"/>
                </a:solidFill>
                <a:effectLst/>
                <a:uLnTx/>
                <a:uFillTx/>
                <a:latin typeface="Arial"/>
                <a:cs typeface="Arial"/>
              </a:rPr>
              <a:t>ransition to a low-emissions economy</a:t>
            </a:r>
          </a:p>
          <a:p>
            <a:pPr marL="285750" indent="-285750">
              <a:spcAft>
                <a:spcPts val="600"/>
              </a:spcAft>
              <a:buFont typeface="Arial" panose="020B0604020202020204" pitchFamily="34" charset="0"/>
              <a:buChar char="•"/>
              <a:defRPr/>
            </a:pPr>
            <a:r>
              <a:rPr kumimoji="0" lang="en-US" sz="1600" b="0" i="0" u="none" strike="noStrike" kern="1200" cap="none" spc="0" normalizeH="0" baseline="0" noProof="0" dirty="0">
                <a:ln>
                  <a:noFill/>
                </a:ln>
                <a:solidFill>
                  <a:srgbClr val="032C50"/>
                </a:solidFill>
                <a:effectLst/>
                <a:uLnTx/>
                <a:uFillTx/>
                <a:latin typeface="Arial"/>
                <a:cs typeface="Arial"/>
              </a:rPr>
              <a:t>Enable industry competitiveness</a:t>
            </a:r>
            <a:endParaRPr lang="en-US" sz="1600" b="0" i="0" u="none" strike="noStrike" kern="1200" cap="none" spc="0" normalizeH="0" baseline="0" noProof="0" dirty="0">
              <a:ln>
                <a:noFill/>
              </a:ln>
              <a:solidFill>
                <a:srgbClr val="032C50"/>
              </a:solidFill>
              <a:effectLst/>
              <a:uLnTx/>
              <a:uFillTx/>
              <a:latin typeface="Arial"/>
              <a:cs typeface="Arial"/>
            </a:endParaRPr>
          </a:p>
        </p:txBody>
      </p:sp>
      <p:pic>
        <p:nvPicPr>
          <p:cNvPr id="7" name="Picture 6">
            <a:extLst>
              <a:ext uri="{FF2B5EF4-FFF2-40B4-BE49-F238E27FC236}">
                <a16:creationId xmlns:a16="http://schemas.microsoft.com/office/drawing/2014/main" xmlns="" id="{270A3041-2E33-461D-E6DA-2E45876A68B6}"/>
              </a:ext>
            </a:extLst>
          </p:cNvPr>
          <p:cNvPicPr>
            <a:picLocks noChangeAspect="1"/>
          </p:cNvPicPr>
          <p:nvPr/>
        </p:nvPicPr>
        <p:blipFill>
          <a:blip r:embed="rId2" cstate="hqprint">
            <a:extLst>
              <a:ext uri="{28A0092B-C50C-407E-A947-70E740481C1C}">
                <a14:useLocalDpi xmlns:a14="http://schemas.microsoft.com/office/drawing/2010/main" xmlns=""/>
              </a:ext>
            </a:extLst>
          </a:blip>
          <a:stretch>
            <a:fillRect/>
          </a:stretch>
        </p:blipFill>
        <p:spPr>
          <a:xfrm>
            <a:off x="9299575" y="3294547"/>
            <a:ext cx="2484438" cy="1652236"/>
          </a:xfrm>
          <a:prstGeom prst="roundRect">
            <a:avLst/>
          </a:prstGeom>
        </p:spPr>
      </p:pic>
      <p:pic>
        <p:nvPicPr>
          <p:cNvPr id="9" name="Picture 8">
            <a:extLst>
              <a:ext uri="{FF2B5EF4-FFF2-40B4-BE49-F238E27FC236}">
                <a16:creationId xmlns:a16="http://schemas.microsoft.com/office/drawing/2014/main" xmlns="" id="{A599C2CE-647F-04C3-1D91-460508572B91}"/>
              </a:ext>
            </a:extLst>
          </p:cNvPr>
          <p:cNvPicPr>
            <a:picLocks noChangeAspect="1"/>
          </p:cNvPicPr>
          <p:nvPr/>
        </p:nvPicPr>
        <p:blipFill>
          <a:blip r:embed="rId3" cstate="hqprint">
            <a:extLst>
              <a:ext uri="{28A0092B-C50C-407E-A947-70E740481C1C}">
                <a14:useLocalDpi xmlns:a14="http://schemas.microsoft.com/office/drawing/2010/main" xmlns=""/>
              </a:ext>
            </a:extLst>
          </a:blip>
          <a:stretch>
            <a:fillRect/>
          </a:stretch>
        </p:blipFill>
        <p:spPr>
          <a:xfrm>
            <a:off x="9302301" y="1268413"/>
            <a:ext cx="2481712" cy="1652236"/>
          </a:xfrm>
          <a:prstGeom prst="roundRect">
            <a:avLst/>
          </a:prstGeom>
        </p:spPr>
      </p:pic>
    </p:spTree>
    <p:extLst>
      <p:ext uri="{BB962C8B-B14F-4D97-AF65-F5344CB8AC3E}">
        <p14:creationId xmlns:p14="http://schemas.microsoft.com/office/powerpoint/2010/main" xmlns="" val="123936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0427F-3C15-C367-32F4-5FAF2C0C4204}"/>
              </a:ext>
            </a:extLst>
          </p:cNvPr>
          <p:cNvSpPr txBox="1">
            <a:spLocks/>
          </p:cNvSpPr>
          <p:nvPr/>
        </p:nvSpPr>
        <p:spPr>
          <a:xfrm>
            <a:off x="1274920" y="197953"/>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defRPr/>
            </a:pPr>
            <a:r>
              <a:rPr lang="en-US" sz="2400" dirty="0">
                <a:solidFill>
                  <a:srgbClr val="4472C4">
                    <a:lumMod val="50000"/>
                  </a:srgbClr>
                </a:solidFill>
              </a:rPr>
              <a:t>Artificial intelligence for decision support in higher education and training</a:t>
            </a:r>
          </a:p>
        </p:txBody>
      </p:sp>
      <p:sp>
        <p:nvSpPr>
          <p:cNvPr id="3" name="Rectangle 2">
            <a:extLst>
              <a:ext uri="{FF2B5EF4-FFF2-40B4-BE49-F238E27FC236}">
                <a16:creationId xmlns:a16="http://schemas.microsoft.com/office/drawing/2014/main" xmlns="" id="{46C53E73-4427-B4CC-166E-F36A3738B7E2}"/>
              </a:ext>
            </a:extLst>
          </p:cNvPr>
          <p:cNvSpPr/>
          <p:nvPr/>
        </p:nvSpPr>
        <p:spPr>
          <a:xfrm>
            <a:off x="939326" y="1268413"/>
            <a:ext cx="8218742" cy="5551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457200" rtl="0" eaLnBrk="1" fontAlgn="auto" latinLnBrk="0" hangingPunct="1">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a:cs typeface="Arial"/>
              </a:rPr>
              <a:t>OBJECTIVE</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US" sz="1600" dirty="0">
                <a:solidFill>
                  <a:srgbClr val="032C50"/>
                </a:solidFill>
                <a:latin typeface="Arial"/>
                <a:cs typeface="Arial"/>
              </a:rPr>
              <a:t>To enable strategic decision support for the Department of Higher Education and Training (DHET) through the power of artificial intelligence (AI) and augmented reality (AR) for data analytics and </a:t>
            </a:r>
            <a:r>
              <a:rPr lang="en-US" sz="1600" dirty="0" err="1">
                <a:solidFill>
                  <a:srgbClr val="032C50"/>
                </a:solidFill>
                <a:latin typeface="Arial"/>
                <a:cs typeface="Arial"/>
              </a:rPr>
              <a:t>visualisation</a:t>
            </a:r>
            <a:endParaRPr lang="en-US" sz="1600" dirty="0">
              <a:solidFill>
                <a:srgbClr val="032C50"/>
              </a:solidFill>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kumimoji="0" lang="en-US" sz="1600" b="1" i="0" u="none" strike="noStrike" kern="1200" cap="none" spc="0" normalizeH="0" baseline="0" noProof="0" dirty="0">
                <a:ln>
                  <a:noFill/>
                </a:ln>
                <a:solidFill>
                  <a:srgbClr val="032C50"/>
                </a:solidFill>
                <a:effectLst/>
                <a:uLnTx/>
                <a:uFillTx/>
                <a:latin typeface="Arial"/>
                <a:cs typeface="Arial"/>
              </a:rPr>
              <a:t>MILESTONES FOR 2023/24</a:t>
            </a:r>
            <a:endParaRPr kumimoji="0" lang="en-US" sz="1600" b="0" i="0" u="none" strike="noStrike" kern="1200" cap="none" spc="0" normalizeH="0" baseline="0" noProof="0" dirty="0">
              <a:ln>
                <a:noFill/>
              </a:ln>
              <a:solidFill>
                <a:srgbClr val="032C50"/>
              </a:solidFill>
              <a:effectLst/>
              <a:uLnTx/>
              <a:uFillTx/>
              <a:latin typeface="Arial"/>
              <a:cs typeface="Arial"/>
            </a:endParaRPr>
          </a:p>
          <a:p>
            <a:pPr marL="285750" indent="-285750">
              <a:spcAft>
                <a:spcPts val="600"/>
              </a:spcAft>
              <a:buFont typeface="Arial" panose="020B0604020202020204" pitchFamily="34" charset="0"/>
              <a:buChar char="•"/>
              <a:defRPr/>
            </a:pPr>
            <a:r>
              <a:rPr lang="en-US" sz="1600" dirty="0">
                <a:solidFill>
                  <a:srgbClr val="032C50"/>
                </a:solidFill>
                <a:latin typeface="Arial"/>
                <a:cs typeface="Arial"/>
              </a:rPr>
              <a:t>DHET has several needs with regards to policy, strategy and future planning, which include the prediction of future enrolment, alignment of targets with the NDP and resource requirements</a:t>
            </a:r>
          </a:p>
          <a:p>
            <a:pPr marL="285750" indent="-285750">
              <a:spcAft>
                <a:spcPts val="600"/>
              </a:spcAft>
              <a:buFont typeface="Arial" panose="020B0604020202020204" pitchFamily="34" charset="0"/>
              <a:buChar char="•"/>
              <a:defRPr/>
            </a:pPr>
            <a:r>
              <a:rPr lang="en-US" sz="1600" dirty="0">
                <a:solidFill>
                  <a:srgbClr val="032C50"/>
                </a:solidFill>
                <a:latin typeface="Arial"/>
                <a:cs typeface="Arial"/>
              </a:rPr>
              <a:t>The CSIR has developed a platform to enable a</a:t>
            </a:r>
            <a:r>
              <a:rPr lang="en-ZA" sz="1600" dirty="0">
                <a:solidFill>
                  <a:srgbClr val="032C50"/>
                </a:solidFill>
                <a:latin typeface="Arial"/>
                <a:cs typeface="Arial"/>
              </a:rPr>
              <a:t> data-driven approach that provides insight to inform policy and decision making, using tertiary institution data</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US" sz="1600" dirty="0">
                <a:solidFill>
                  <a:srgbClr val="032C50"/>
                </a:solidFill>
                <a:latin typeface="Arial"/>
                <a:cs typeface="Arial"/>
              </a:rPr>
              <a:t>Engaging </a:t>
            </a:r>
            <a:r>
              <a:rPr kumimoji="0" lang="en-US" sz="1600" b="0" i="0" u="none" strike="noStrike" kern="1200" cap="none" spc="0" normalizeH="0" baseline="0" noProof="0" dirty="0">
                <a:ln>
                  <a:noFill/>
                </a:ln>
                <a:solidFill>
                  <a:srgbClr val="032C50"/>
                </a:solidFill>
                <a:effectLst/>
                <a:uLnTx/>
                <a:uFillTx/>
                <a:latin typeface="Arial"/>
                <a:ea typeface="ＭＳ Ｐゴシック"/>
                <a:cs typeface="Arial"/>
              </a:rPr>
              <a:t>with DHET to secure additional datasets to scale the platform in 2023/24 and target priority-use cases</a:t>
            </a:r>
            <a:endParaRPr lang="en-US" sz="1600" b="0" i="0" u="none" strike="noStrike" kern="1200" cap="none" spc="0" normalizeH="0" baseline="0" noProof="0" dirty="0">
              <a:ln>
                <a:noFill/>
              </a:ln>
              <a:solidFill>
                <a:srgbClr val="032C50"/>
              </a:solidFill>
              <a:effectLst/>
              <a:uLnTx/>
              <a:uFillTx/>
              <a:latin typeface="Arial"/>
              <a:ea typeface="ＭＳ Ｐゴシック"/>
              <a:cs typeface="Arial"/>
            </a:endParaRP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a:ea typeface="ＭＳ Ｐゴシック"/>
                <a:cs typeface="Arial"/>
              </a:rPr>
              <a:t>Expand application of the platform to other government departments </a:t>
            </a:r>
            <a:endParaRPr lang="en-US" sz="1600" b="0" i="0" u="none" strike="noStrike" kern="1200" cap="none" spc="0" normalizeH="0" baseline="0" noProof="0" dirty="0">
              <a:ln>
                <a:noFill/>
              </a:ln>
              <a:solidFill>
                <a:srgbClr val="032C50"/>
              </a:solidFill>
              <a:effectLst/>
              <a:uLnTx/>
              <a:uFillTx/>
              <a:latin typeface="Arial"/>
              <a:ea typeface="ＭＳ Ｐゴシック"/>
              <a:cs typeface="Arial"/>
            </a:endParaRPr>
          </a:p>
          <a:p>
            <a:pPr>
              <a:spcAft>
                <a:spcPts val="600"/>
              </a:spcAft>
              <a:defRPr/>
            </a:pPr>
            <a:r>
              <a:rPr kumimoji="0" lang="en-US" sz="1600" b="1" i="0" u="none" strike="noStrike" kern="1200" cap="none" spc="0" normalizeH="0" baseline="0" noProof="0" dirty="0">
                <a:ln>
                  <a:noFill/>
                </a:ln>
                <a:solidFill>
                  <a:srgbClr val="032C50"/>
                </a:solidFill>
                <a:effectLst/>
                <a:uLnTx/>
                <a:uFillTx/>
                <a:latin typeface="Arial"/>
                <a:ea typeface="ＭＳ Ｐゴシック"/>
                <a:cs typeface="Arial"/>
              </a:rPr>
              <a:t>IMPACT AND BENEFITS FOR SA</a:t>
            </a:r>
            <a:r>
              <a:rPr lang="en-US" sz="1600" b="1" dirty="0">
                <a:solidFill>
                  <a:srgbClr val="032C50"/>
                </a:solidFill>
                <a:latin typeface="Arial"/>
                <a:ea typeface="ＭＳ Ｐゴシック"/>
                <a:cs typeface="Arial"/>
              </a:rPr>
              <a:t> </a:t>
            </a:r>
            <a:endParaRPr lang="en-US" sz="1600" b="1" i="0" u="none" strike="noStrike" kern="1200" cap="none" spc="0" normalizeH="0" baseline="0" noProof="0" dirty="0">
              <a:ln>
                <a:noFill/>
              </a:ln>
              <a:solidFill>
                <a:srgbClr val="032C5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just" defTabSz="914400" rtl="0" eaLnBrk="1" fontAlgn="auto" latinLnBrk="0" hangingPunct="1">
              <a:spcBef>
                <a:spcPts val="0"/>
              </a:spcBef>
              <a:spcAft>
                <a:spcPts val="600"/>
              </a:spcAft>
              <a:buClrTx/>
              <a:buSzTx/>
              <a:buFont typeface="Arial" panose="020B0604020202020204" pitchFamily="34" charset="0"/>
              <a:buChar char="•"/>
              <a:tabLst/>
              <a:defRPr/>
            </a:pPr>
            <a:r>
              <a:rPr lang="en-US" sz="1600" dirty="0">
                <a:solidFill>
                  <a:srgbClr val="032C50"/>
                </a:solidFill>
                <a:latin typeface="Arial"/>
                <a:cs typeface="Arial"/>
              </a:rPr>
              <a:t>Unlocking the power of AR and AI to enhance decision-making in government</a:t>
            </a:r>
            <a:endParaRPr lang="en-US" sz="1600" b="0" i="0" u="none" strike="noStrike" kern="1200" cap="none" spc="0" normalizeH="0" baseline="0" noProof="0" dirty="0">
              <a:ln>
                <a:noFill/>
              </a:ln>
              <a:solidFill>
                <a:srgbClr val="032C50"/>
              </a:solidFill>
              <a:effectLst/>
              <a:uLnTx/>
              <a:uFillTx/>
              <a:latin typeface="Arial"/>
              <a:cs typeface="Arial"/>
            </a:endParaRPr>
          </a:p>
          <a:p>
            <a:pPr marL="0" marR="0" lvl="0" indent="0" algn="l" defTabSz="457200" rtl="0" eaLnBrk="1" fontAlgn="auto" latinLnBrk="0" hangingPunct="1">
              <a:spcBef>
                <a:spcPts val="600"/>
              </a:spcBef>
              <a:spcAft>
                <a:spcPts val="600"/>
              </a:spcAft>
              <a:buClr>
                <a:srgbClr val="1F497D"/>
              </a:buClr>
              <a:buSzPct val="100000"/>
              <a:buFontTx/>
              <a:buNone/>
              <a:tabLst/>
              <a:defRPr/>
            </a:pPr>
            <a:r>
              <a:rPr lang="en-US" sz="1600" b="1" dirty="0">
                <a:solidFill>
                  <a:srgbClr val="032C50"/>
                </a:solidFill>
                <a:latin typeface="Arial"/>
                <a:ea typeface="ＭＳ Ｐゴシック"/>
                <a:cs typeface="Arial"/>
              </a:rPr>
              <a:t>NATIONAL PRIORITIES SUPPORTED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solidFill>
                  <a:srgbClr val="032C50"/>
                </a:solidFill>
                <a:latin typeface="Arial" panose="020B0604020202020204" pitchFamily="34" charset="0"/>
                <a:cs typeface="Arial" panose="020B0604020202020204" pitchFamily="34" charset="0"/>
              </a:rPr>
              <a:t>Digitisation</a:t>
            </a:r>
            <a:r>
              <a:rPr lang="en-US" sz="1600" dirty="0">
                <a:solidFill>
                  <a:srgbClr val="032C50"/>
                </a:solidFill>
                <a:latin typeface="Arial" panose="020B0604020202020204" pitchFamily="34" charset="0"/>
                <a:cs typeface="Arial" panose="020B0604020202020204" pitchFamily="34" charset="0"/>
              </a:rPr>
              <a:t> of government in support of a capable state</a:t>
            </a:r>
            <a:endParaRPr lang="en-US" sz="1600" b="0" i="0" u="none" strike="noStrike" baseline="0" dirty="0">
              <a:solidFill>
                <a:srgbClr val="032C5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i="0" u="none" strike="noStrike" kern="1200" cap="none" spc="0" normalizeH="0" baseline="0" noProof="0" dirty="0">
              <a:ln>
                <a:noFill/>
              </a:ln>
              <a:solidFill>
                <a:srgbClr val="032C5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BB34555E-DCDF-748D-884F-CB7AB720DCF5}"/>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9299575" y="1279328"/>
            <a:ext cx="2463800" cy="198965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5" name="Picture 2">
            <a:extLst>
              <a:ext uri="{FF2B5EF4-FFF2-40B4-BE49-F238E27FC236}">
                <a16:creationId xmlns:a16="http://schemas.microsoft.com/office/drawing/2014/main" xmlns="" id="{018969EB-531D-76C5-B8CE-7857B4587DA2}"/>
              </a:ext>
            </a:extLst>
          </p:cNvPr>
          <p:cNvPicPr>
            <a:picLocks noChangeAspect="1"/>
          </p:cNvPicPr>
          <p:nvPr/>
        </p:nvPicPr>
        <p:blipFill>
          <a:blip r:embed="rId4" cstate="hqprint">
            <a:extLst>
              <a:ext uri="{28A0092B-C50C-407E-A947-70E740481C1C}">
                <a14:useLocalDpi xmlns:a14="http://schemas.microsoft.com/office/drawing/2010/main" xmlns=""/>
              </a:ext>
            </a:extLst>
          </a:blip>
          <a:srcRect/>
          <a:stretch/>
        </p:blipFill>
        <p:spPr>
          <a:xfrm>
            <a:off x="9299575" y="3562547"/>
            <a:ext cx="2463800" cy="188257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xmlns="" val="364147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D0E7345-A1DE-6920-13D2-CF0791BBA741}"/>
              </a:ext>
            </a:extLst>
          </p:cNvPr>
          <p:cNvSpPr txBox="1">
            <a:spLocks/>
          </p:cNvSpPr>
          <p:nvPr/>
        </p:nvSpPr>
        <p:spPr>
          <a:xfrm>
            <a:off x="1029144" y="1637745"/>
            <a:ext cx="10133713" cy="1569660"/>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lgn="ctr"/>
            <a:r>
              <a:rPr lang="en-US" sz="4800">
                <a:solidFill>
                  <a:schemeClr val="bg1"/>
                </a:solidFill>
              </a:rPr>
              <a:t>BUILDING AND TRANSFORMING HUMAN CAPITAL</a:t>
            </a:r>
          </a:p>
        </p:txBody>
      </p:sp>
    </p:spTree>
    <p:extLst>
      <p:ext uri="{BB962C8B-B14F-4D97-AF65-F5344CB8AC3E}">
        <p14:creationId xmlns:p14="http://schemas.microsoft.com/office/powerpoint/2010/main" xmlns="" val="171249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30E4B3B-29B6-2DCA-CF24-3E6A4129D589}"/>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32C50"/>
                </a:solidFill>
                <a:effectLst/>
                <a:uLnTx/>
                <a:uFillTx/>
                <a:latin typeface="Arial"/>
                <a:ea typeface="+mj-ea"/>
                <a:cs typeface="Arial"/>
              </a:rPr>
              <a:t>Human capital strategic initiatives </a:t>
            </a:r>
          </a:p>
        </p:txBody>
      </p:sp>
      <p:sp>
        <p:nvSpPr>
          <p:cNvPr id="4" name="Rectangle 3">
            <a:extLst>
              <a:ext uri="{FF2B5EF4-FFF2-40B4-BE49-F238E27FC236}">
                <a16:creationId xmlns:a16="http://schemas.microsoft.com/office/drawing/2014/main" xmlns="" id="{9D1CE488-BEDC-1F5A-C7A1-8FF8A8162344}"/>
              </a:ext>
            </a:extLst>
          </p:cNvPr>
          <p:cNvSpPr/>
          <p:nvPr/>
        </p:nvSpPr>
        <p:spPr>
          <a:xfrm>
            <a:off x="2032166" y="1268413"/>
            <a:ext cx="9517486" cy="3741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RESEARCHER DEVELOPMENT PROGRAMMES</a:t>
            </a:r>
          </a:p>
          <a:p>
            <a:pPr marL="176213" marR="0" lvl="0" indent="-1762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GB" sz="1600" dirty="0">
                <a:solidFill>
                  <a:srgbClr val="032C50"/>
                </a:solidFill>
                <a:latin typeface="Arial" panose="020B0604020202020204" pitchFamily="34" charset="0"/>
                <a:cs typeface="Arial" panose="020B0604020202020204" pitchFamily="34" charset="0"/>
              </a:rPr>
              <a:t>Researcher </a:t>
            </a:r>
            <a:r>
              <a:rPr kumimoji="0" lang="en-GB"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development through to chief researcher level: Principal Researcher Development Programme (12), Accelerated Researcher Development Programme (10), and Capability Investment Development Programme (</a:t>
            </a:r>
            <a:r>
              <a:rPr lang="en-GB" sz="1600" dirty="0">
                <a:solidFill>
                  <a:srgbClr val="032C50"/>
                </a:solidFill>
                <a:latin typeface="Arial" panose="020B0604020202020204" pitchFamily="34" charset="0"/>
                <a:cs typeface="Arial" panose="020B0604020202020204" pitchFamily="34" charset="0"/>
              </a:rPr>
              <a:t>6</a:t>
            </a:r>
            <a:r>
              <a:rPr kumimoji="0" lang="en-GB"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LEADERSHIP AND MANAGEMENT DEVELOPMENT PROGRAMMES (LMDP)</a:t>
            </a:r>
          </a:p>
          <a:p>
            <a:pPr marL="176213" marR="0" lvl="0" indent="-1762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Eighty-two employees participated in the LMPD: 76 (93%) black South Africans and 39 (48%) female South Africans</a:t>
            </a:r>
          </a:p>
          <a:p>
            <a:pPr marL="176213" marR="0" lvl="0" indent="-1762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dirty="0">
                <a:solidFill>
                  <a:srgbClr val="032C50"/>
                </a:solidFill>
                <a:latin typeface="Arial" panose="020B0604020202020204" pitchFamily="34" charset="0"/>
                <a:cs typeface="Arial" panose="020B0604020202020204" pitchFamily="34" charset="0"/>
              </a:rPr>
              <a:t>L</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aunch</a:t>
            </a:r>
            <a:r>
              <a:rPr lang="en-US" sz="1600" dirty="0" err="1">
                <a:solidFill>
                  <a:srgbClr val="032C50"/>
                </a:solidFill>
                <a:latin typeface="Arial" panose="020B0604020202020204" pitchFamily="34" charset="0"/>
                <a:cs typeface="Arial" panose="020B0604020202020204" pitchFamily="34" charset="0"/>
              </a:rPr>
              <a:t>ing</a:t>
            </a:r>
            <a:r>
              <a:rPr lang="en-US" sz="1600" dirty="0">
                <a:solidFill>
                  <a:srgbClr val="032C50"/>
                </a:solidFill>
                <a:latin typeface="Arial" panose="020B0604020202020204" pitchFamily="34" charset="0"/>
                <a:cs typeface="Arial" panose="020B0604020202020204" pitchFamily="34" charset="0"/>
              </a:rPr>
              <a:t> the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Executive Development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Programme</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Executive Coaching and Mentorship-train-the-trainer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Programmes</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BURSARY AND GRADUATES-IN-TRAINING (GIT) PROGRAMMES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Bursaries: 411 currently offered to undergraduates and postgraduate in science, technology, engineering and mathematics fields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GIT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programme</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36 candidates currently supported and 18 planned for absorption in 2023/24  </a:t>
            </a:r>
          </a:p>
        </p:txBody>
      </p:sp>
      <p:pic>
        <p:nvPicPr>
          <p:cNvPr id="6" name="Picture 5">
            <a:extLst>
              <a:ext uri="{FF2B5EF4-FFF2-40B4-BE49-F238E27FC236}">
                <a16:creationId xmlns:a16="http://schemas.microsoft.com/office/drawing/2014/main" xmlns="" id="{C013517D-EB43-47CD-FAC9-B351159E85B5}"/>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1190547"/>
            <a:ext cx="2032166" cy="5595054"/>
          </a:xfrm>
          <a:prstGeom prst="rect">
            <a:avLst/>
          </a:prstGeom>
        </p:spPr>
      </p:pic>
    </p:spTree>
    <p:extLst>
      <p:ext uri="{BB962C8B-B14F-4D97-AF65-F5344CB8AC3E}">
        <p14:creationId xmlns:p14="http://schemas.microsoft.com/office/powerpoint/2010/main" xmlns="" val="3647640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30E4B3B-29B6-2DCA-CF24-3E6A4129D589}"/>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32C50"/>
                </a:solidFill>
                <a:effectLst/>
                <a:uLnTx/>
                <a:uFillTx/>
                <a:latin typeface="Arial"/>
                <a:ea typeface="+mj-ea"/>
                <a:cs typeface="Arial"/>
              </a:rPr>
              <a:t>Human capital strategic initiatives </a:t>
            </a:r>
          </a:p>
        </p:txBody>
      </p:sp>
      <p:sp>
        <p:nvSpPr>
          <p:cNvPr id="4" name="Rectangle 3">
            <a:extLst>
              <a:ext uri="{FF2B5EF4-FFF2-40B4-BE49-F238E27FC236}">
                <a16:creationId xmlns:a16="http://schemas.microsoft.com/office/drawing/2014/main" xmlns="" id="{9D1CE488-BEDC-1F5A-C7A1-8FF8A8162344}"/>
              </a:ext>
            </a:extLst>
          </p:cNvPr>
          <p:cNvSpPr/>
          <p:nvPr/>
        </p:nvSpPr>
        <p:spPr>
          <a:xfrm>
            <a:off x="2032166" y="1268413"/>
            <a:ext cx="9517486" cy="4879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SKILLS DEVELOPMENT STRATEGY</a:t>
            </a:r>
          </a:p>
          <a:p>
            <a:pPr marL="285750" marR="0" lvl="0" indent="-285750" algn="just"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Memorandums of understanding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MoUs</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signed with 70% out of 21 SETAs engaged; National Skills Authority engaged and signing of MoU in 2023/24 </a:t>
            </a:r>
          </a:p>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WORK-BASED LEARNING PROGRAMMES</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One hundred and eleven interns are currently supported; CSIR site approved as training provider for Fitter and Turner apprenticeships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Partnership between CSIR, DSI, DHET, NSA, NSF and SETAs: Theme on “skills of the future” through LFs for TVET colleges</a:t>
            </a:r>
          </a:p>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INITIATIVES AIMED AT YOUTH, WOMEN AND PEOPLE WITH DISABILITIES</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Focus of YES on women and increase of people with disabilities to 2.5%</a:t>
            </a:r>
          </a:p>
        </p:txBody>
      </p:sp>
      <p:pic>
        <p:nvPicPr>
          <p:cNvPr id="6" name="Picture 5">
            <a:extLst>
              <a:ext uri="{FF2B5EF4-FFF2-40B4-BE49-F238E27FC236}">
                <a16:creationId xmlns:a16="http://schemas.microsoft.com/office/drawing/2014/main" xmlns="" id="{C013517D-EB43-47CD-FAC9-B351159E85B5}"/>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1190547"/>
            <a:ext cx="2032166" cy="5595054"/>
          </a:xfrm>
          <a:prstGeom prst="rect">
            <a:avLst/>
          </a:prstGeom>
        </p:spPr>
      </p:pic>
    </p:spTree>
    <p:extLst>
      <p:ext uri="{BB962C8B-B14F-4D97-AF65-F5344CB8AC3E}">
        <p14:creationId xmlns:p14="http://schemas.microsoft.com/office/powerpoint/2010/main" xmlns="" val="13329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3D121DB-259F-ACA8-5311-821BB1FF871D}"/>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solidFill>
                  <a:schemeClr val="accent1">
                    <a:lumMod val="50000"/>
                  </a:schemeClr>
                </a:solidFill>
              </a:rPr>
              <a:t>Chairman’s overview</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2" name="Rectangle 1">
            <a:extLst>
              <a:ext uri="{FF2B5EF4-FFF2-40B4-BE49-F238E27FC236}">
                <a16:creationId xmlns:a16="http://schemas.microsoft.com/office/drawing/2014/main" xmlns="" id="{56C1BDF8-6336-99B3-2E68-370351F75561}"/>
              </a:ext>
            </a:extLst>
          </p:cNvPr>
          <p:cNvSpPr/>
          <p:nvPr/>
        </p:nvSpPr>
        <p:spPr>
          <a:xfrm>
            <a:off x="655320" y="1268413"/>
            <a:ext cx="10876280" cy="637849"/>
          </a:xfrm>
          <a:prstGeom prst="rect">
            <a:avLst/>
          </a:prstGeom>
          <a:solidFill>
            <a:srgbClr val="1F325A"/>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a:spcAft>
                <a:spcPts val="600"/>
              </a:spcAft>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Our strategy to intensify industrialisation in South Africa is aligned with national priorities in the Decadal Plan, Economic Recovery and Reconstruction Plan and the National Development Plan</a:t>
            </a:r>
          </a:p>
        </p:txBody>
      </p:sp>
      <p:sp>
        <p:nvSpPr>
          <p:cNvPr id="3" name="Rectangle 2">
            <a:extLst>
              <a:ext uri="{FF2B5EF4-FFF2-40B4-BE49-F238E27FC236}">
                <a16:creationId xmlns:a16="http://schemas.microsoft.com/office/drawing/2014/main" xmlns="" id="{6EE95AC0-00F1-F5FF-BE40-0AC2E6A48F94}"/>
              </a:ext>
            </a:extLst>
          </p:cNvPr>
          <p:cNvSpPr/>
          <p:nvPr/>
        </p:nvSpPr>
        <p:spPr>
          <a:xfrm>
            <a:off x="655320" y="2019189"/>
            <a:ext cx="10876280" cy="637849"/>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panose="020B0604020202020204" pitchFamily="34" charset="0"/>
              </a:rPr>
              <a:t>We are a critical player in the National System of Innovation to </a:t>
            </a:r>
            <a:r>
              <a:rPr lang="en-US" sz="1600" dirty="0" err="1">
                <a:solidFill>
                  <a:srgbClr val="032C50"/>
                </a:solidFill>
                <a:latin typeface="Arial" panose="020B0604020202020204" pitchFamily="34" charset="0"/>
                <a:cs typeface="Arial" panose="020B0604020202020204" pitchFamily="34" charset="0"/>
              </a:rPr>
              <a:t>commercialise</a:t>
            </a:r>
            <a:r>
              <a:rPr lang="en-US" sz="1600" dirty="0">
                <a:solidFill>
                  <a:srgbClr val="032C50"/>
                </a:solidFill>
                <a:latin typeface="Arial" panose="020B0604020202020204" pitchFamily="34" charset="0"/>
                <a:cs typeface="Arial" panose="020B0604020202020204" pitchFamily="34" charset="0"/>
              </a:rPr>
              <a:t> and translate intellectual property (IP) for impact in industry, government and society</a:t>
            </a:r>
          </a:p>
        </p:txBody>
      </p:sp>
      <p:sp>
        <p:nvSpPr>
          <p:cNvPr id="4" name="Rectangle 3">
            <a:extLst>
              <a:ext uri="{FF2B5EF4-FFF2-40B4-BE49-F238E27FC236}">
                <a16:creationId xmlns:a16="http://schemas.microsoft.com/office/drawing/2014/main" xmlns="" id="{5F45398C-71BC-323C-70B5-3470CAD290B8}"/>
              </a:ext>
            </a:extLst>
          </p:cNvPr>
          <p:cNvSpPr/>
          <p:nvPr/>
        </p:nvSpPr>
        <p:spPr>
          <a:xfrm>
            <a:off x="655320" y="2769965"/>
            <a:ext cx="10876280" cy="884070"/>
          </a:xfrm>
          <a:prstGeom prst="rect">
            <a:avLst/>
          </a:prstGeom>
          <a:solidFill>
            <a:srgbClr val="1F325A"/>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a:spcAft>
                <a:spcPts val="600"/>
              </a:spcAft>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The macro and micro economic climate, </a:t>
            </a:r>
            <a:r>
              <a:rPr lang="en-US" sz="1600" dirty="0" err="1">
                <a:solidFill>
                  <a:schemeClr val="bg1"/>
                </a:solidFill>
                <a:latin typeface="Arial" panose="020B0604020202020204" pitchFamily="34" charset="0"/>
                <a:cs typeface="Arial" panose="020B0604020202020204" pitchFamily="34" charset="0"/>
              </a:rPr>
              <a:t>characterised</a:t>
            </a:r>
            <a:r>
              <a:rPr lang="en-US" sz="1600" dirty="0">
                <a:solidFill>
                  <a:schemeClr val="bg1"/>
                </a:solidFill>
                <a:latin typeface="Arial" panose="020B0604020202020204" pitchFamily="34" charset="0"/>
                <a:cs typeface="Arial" panose="020B0604020202020204" pitchFamily="34" charset="0"/>
              </a:rPr>
              <a:t> by geopolitical instability, low domestic economic growth (&lt;1.5% in 2022 and 2023), decline in Parliamentary Grant in real terms, and increasing </a:t>
            </a:r>
            <a:r>
              <a:rPr lang="en-US" sz="1600" dirty="0" err="1">
                <a:solidFill>
                  <a:schemeClr val="bg1"/>
                </a:solidFill>
                <a:latin typeface="Arial" panose="020B0604020202020204" pitchFamily="34" charset="0"/>
                <a:cs typeface="Arial" panose="020B0604020202020204" pitchFamily="34" charset="0"/>
              </a:rPr>
              <a:t>labour</a:t>
            </a:r>
            <a:r>
              <a:rPr lang="en-US" sz="1600" dirty="0">
                <a:solidFill>
                  <a:schemeClr val="bg1"/>
                </a:solidFill>
                <a:latin typeface="Arial" panose="020B0604020202020204" pitchFamily="34" charset="0"/>
                <a:cs typeface="Arial" panose="020B0604020202020204" pitchFamily="34" charset="0"/>
              </a:rPr>
              <a:t> and utility costs pose a significant risk to long-term sustainability</a:t>
            </a:r>
          </a:p>
        </p:txBody>
      </p:sp>
      <p:sp>
        <p:nvSpPr>
          <p:cNvPr id="5" name="Rectangle 4">
            <a:extLst>
              <a:ext uri="{FF2B5EF4-FFF2-40B4-BE49-F238E27FC236}">
                <a16:creationId xmlns:a16="http://schemas.microsoft.com/office/drawing/2014/main" xmlns="" id="{15D93EFE-C5E5-B540-712D-6A922C82B5DE}"/>
              </a:ext>
            </a:extLst>
          </p:cNvPr>
          <p:cNvSpPr/>
          <p:nvPr/>
        </p:nvSpPr>
        <p:spPr>
          <a:xfrm>
            <a:off x="655320" y="3766962"/>
            <a:ext cx="10876280" cy="637849"/>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panose="020B0604020202020204" pitchFamily="34" charset="0"/>
              </a:rPr>
              <a:t>Competition for experienced scientists and engineers remains a challenge to building competitive capabilities in strategic areas of the </a:t>
            </a:r>
            <a:r>
              <a:rPr lang="en-US" sz="1600" dirty="0" err="1">
                <a:solidFill>
                  <a:srgbClr val="032C50"/>
                </a:solidFill>
                <a:latin typeface="Arial" panose="020B0604020202020204" pitchFamily="34" charset="0"/>
                <a:cs typeface="Arial" panose="020B0604020202020204" pitchFamily="34" charset="0"/>
              </a:rPr>
              <a:t>organisation</a:t>
            </a:r>
            <a:endParaRPr lang="en-US" sz="1600" dirty="0">
              <a:solidFill>
                <a:srgbClr val="032C5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6B7A308F-3DEF-E227-BDD3-53682D18536C}"/>
              </a:ext>
            </a:extLst>
          </p:cNvPr>
          <p:cNvSpPr/>
          <p:nvPr/>
        </p:nvSpPr>
        <p:spPr>
          <a:xfrm>
            <a:off x="655320" y="4517738"/>
            <a:ext cx="10876280" cy="637849"/>
          </a:xfrm>
          <a:prstGeom prst="rect">
            <a:avLst/>
          </a:prstGeom>
          <a:solidFill>
            <a:srgbClr val="1F325A"/>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a:spcAft>
                <a:spcPts val="600"/>
              </a:spcAft>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An ageing infrastructure base, compounded by lack of capital investment, could derail the </a:t>
            </a:r>
            <a:r>
              <a:rPr lang="en-US" sz="1600" dirty="0" err="1">
                <a:solidFill>
                  <a:schemeClr val="bg1"/>
                </a:solidFill>
                <a:latin typeface="Arial" panose="020B0604020202020204" pitchFamily="34" charset="0"/>
                <a:cs typeface="Arial" panose="020B0604020202020204" pitchFamily="34" charset="0"/>
              </a:rPr>
              <a:t>organisation’s</a:t>
            </a:r>
            <a:r>
              <a:rPr lang="en-US" sz="1600" dirty="0">
                <a:solidFill>
                  <a:schemeClr val="bg1"/>
                </a:solidFill>
                <a:latin typeface="Arial" panose="020B0604020202020204" pitchFamily="34" charset="0"/>
                <a:cs typeface="Arial" panose="020B0604020202020204" pitchFamily="34" charset="0"/>
              </a:rPr>
              <a:t> ability to create impact in the long term</a:t>
            </a:r>
          </a:p>
        </p:txBody>
      </p:sp>
      <p:sp>
        <p:nvSpPr>
          <p:cNvPr id="8" name="Rectangle 7">
            <a:extLst>
              <a:ext uri="{FF2B5EF4-FFF2-40B4-BE49-F238E27FC236}">
                <a16:creationId xmlns:a16="http://schemas.microsoft.com/office/drawing/2014/main" xmlns="" id="{50362469-B36F-5A20-6760-85B14445650F}"/>
              </a:ext>
            </a:extLst>
          </p:cNvPr>
          <p:cNvSpPr/>
          <p:nvPr/>
        </p:nvSpPr>
        <p:spPr>
          <a:xfrm>
            <a:off x="655320" y="5268515"/>
            <a:ext cx="10876280" cy="88407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panose="020B0604020202020204" pitchFamily="34" charset="0"/>
              </a:rPr>
              <a:t>In 2023/24, the </a:t>
            </a:r>
            <a:r>
              <a:rPr lang="en-US" sz="1600" dirty="0" err="1">
                <a:solidFill>
                  <a:srgbClr val="032C50"/>
                </a:solidFill>
                <a:latin typeface="Arial" panose="020B0604020202020204" pitchFamily="34" charset="0"/>
                <a:cs typeface="Arial" panose="020B0604020202020204" pitchFamily="34" charset="0"/>
              </a:rPr>
              <a:t>organisation</a:t>
            </a:r>
            <a:r>
              <a:rPr lang="en-US" sz="1600" dirty="0">
                <a:solidFill>
                  <a:srgbClr val="032C50"/>
                </a:solidFill>
                <a:latin typeface="Arial" panose="020B0604020202020204" pitchFamily="34" charset="0"/>
                <a:cs typeface="Arial" panose="020B0604020202020204" pitchFamily="34" charset="0"/>
              </a:rPr>
              <a:t> aims to implement its new </a:t>
            </a:r>
            <a:r>
              <a:rPr lang="en-US" sz="1600" dirty="0" err="1">
                <a:solidFill>
                  <a:srgbClr val="032C50"/>
                </a:solidFill>
                <a:latin typeface="Arial" panose="020B0604020202020204" pitchFamily="34" charset="0"/>
                <a:cs typeface="Arial" panose="020B0604020202020204" pitchFamily="34" charset="0"/>
              </a:rPr>
              <a:t>commercialisation</a:t>
            </a:r>
            <a:r>
              <a:rPr lang="en-US" sz="1600" dirty="0">
                <a:solidFill>
                  <a:srgbClr val="032C50"/>
                </a:solidFill>
                <a:latin typeface="Arial" panose="020B0604020202020204" pitchFamily="34" charset="0"/>
                <a:cs typeface="Arial" panose="020B0604020202020204" pitchFamily="34" charset="0"/>
              </a:rPr>
              <a:t> model, continue with our focused impact on key strategic sectors of the South African economy, develop and implement solutions for government and grow our position internationally through contract research and development (R&amp;D)</a:t>
            </a:r>
          </a:p>
        </p:txBody>
      </p:sp>
    </p:spTree>
    <p:extLst>
      <p:ext uri="{BB962C8B-B14F-4D97-AF65-F5344CB8AC3E}">
        <p14:creationId xmlns:p14="http://schemas.microsoft.com/office/powerpoint/2010/main" xmlns="" val="719476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537F62F3-A5B3-6882-F610-8B6046B607E2}"/>
              </a:ext>
            </a:extLst>
          </p:cNvPr>
          <p:cNvGrpSpPr/>
          <p:nvPr/>
        </p:nvGrpSpPr>
        <p:grpSpPr>
          <a:xfrm>
            <a:off x="392896" y="1247762"/>
            <a:ext cx="2192177" cy="5155869"/>
            <a:chOff x="392896" y="1247762"/>
            <a:chExt cx="2192177" cy="5155869"/>
          </a:xfrm>
        </p:grpSpPr>
        <p:sp>
          <p:nvSpPr>
            <p:cNvPr id="10" name="Right Triangle 9">
              <a:extLst>
                <a:ext uri="{FF2B5EF4-FFF2-40B4-BE49-F238E27FC236}">
                  <a16:creationId xmlns:a16="http://schemas.microsoft.com/office/drawing/2014/main" xmlns="" id="{13DDBC6E-47C1-8C3B-CEFC-02EA21D78391}"/>
                </a:ext>
              </a:extLst>
            </p:cNvPr>
            <p:cNvSpPr/>
            <p:nvPr/>
          </p:nvSpPr>
          <p:spPr>
            <a:xfrm rot="5400000" flipV="1">
              <a:off x="-132337" y="3686221"/>
              <a:ext cx="5148775" cy="286045"/>
            </a:xfrm>
            <a:prstGeom prst="rtTriangle">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61BE1DEE-1449-7C78-403F-B5C31ACD4125}"/>
                </a:ext>
              </a:extLst>
            </p:cNvPr>
            <p:cNvPicPr>
              <a:picLocks noChangeAspect="1"/>
            </p:cNvPicPr>
            <p:nvPr/>
          </p:nvPicPr>
          <p:blipFill>
            <a:blip r:embed="rId3" cstate="hqprint">
              <a:extLst>
                <a:ext uri="{28A0092B-C50C-407E-A947-70E740481C1C}">
                  <a14:useLocalDpi xmlns:a14="http://schemas.microsoft.com/office/drawing/2010/main" xmlns=""/>
                </a:ext>
              </a:extLst>
            </a:blip>
            <a:srcRect/>
            <a:stretch/>
          </p:blipFill>
          <p:spPr>
            <a:xfrm>
              <a:off x="392896" y="1247762"/>
              <a:ext cx="2192171" cy="1688770"/>
            </a:xfrm>
            <a:prstGeom prst="rect">
              <a:avLst/>
            </a:prstGeom>
          </p:spPr>
        </p:pic>
        <p:sp>
          <p:nvSpPr>
            <p:cNvPr id="11" name="Rectangle 10">
              <a:extLst>
                <a:ext uri="{FF2B5EF4-FFF2-40B4-BE49-F238E27FC236}">
                  <a16:creationId xmlns:a16="http://schemas.microsoft.com/office/drawing/2014/main" xmlns="" id="{68C363BC-21ED-F633-4984-26D0223990BB}"/>
                </a:ext>
              </a:extLst>
            </p:cNvPr>
            <p:cNvSpPr/>
            <p:nvPr/>
          </p:nvSpPr>
          <p:spPr>
            <a:xfrm>
              <a:off x="392900" y="2929438"/>
              <a:ext cx="2192173" cy="830997"/>
            </a:xfrm>
            <a:prstGeom prst="rect">
              <a:avLst/>
            </a:prstGeom>
            <a:solidFill>
              <a:srgbClr val="032C50"/>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a:ln>
                    <a:noFill/>
                  </a:ln>
                  <a:solidFill>
                    <a:prstClr val="white"/>
                  </a:solidFill>
                  <a:effectLst/>
                  <a:uLnTx/>
                  <a:uFillTx/>
                  <a:latin typeface="Arial"/>
                  <a:ea typeface="+mn-ea"/>
                  <a:cs typeface="Arial"/>
                </a:rPr>
                <a:t>Twin-Screw Extrusion Line Extruder</a:t>
              </a:r>
            </a:p>
          </p:txBody>
        </p:sp>
        <p:sp>
          <p:nvSpPr>
            <p:cNvPr id="12" name="TextBox 11">
              <a:extLst>
                <a:ext uri="{FF2B5EF4-FFF2-40B4-BE49-F238E27FC236}">
                  <a16:creationId xmlns:a16="http://schemas.microsoft.com/office/drawing/2014/main" xmlns="" id="{96CFE7F8-6C17-88BF-057F-B17C78D87CE4}"/>
                </a:ext>
              </a:extLst>
            </p:cNvPr>
            <p:cNvSpPr txBox="1"/>
            <p:nvPr/>
          </p:nvSpPr>
          <p:spPr>
            <a:xfrm>
              <a:off x="392900" y="3912485"/>
              <a:ext cx="2012675" cy="211424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An instrument for the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optimisation</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of production processes of formulated polymer composites materials at a pilot-scale level</a:t>
              </a:r>
            </a:p>
          </p:txBody>
        </p:sp>
      </p:grpSp>
      <p:sp>
        <p:nvSpPr>
          <p:cNvPr id="21" name="Title 1">
            <a:extLst>
              <a:ext uri="{FF2B5EF4-FFF2-40B4-BE49-F238E27FC236}">
                <a16:creationId xmlns:a16="http://schemas.microsoft.com/office/drawing/2014/main" xmlns="" id="{82826B18-EFC9-0FA5-26A3-F8803547FF1B}"/>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Infrastructure investment plan</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grpSp>
        <p:nvGrpSpPr>
          <p:cNvPr id="4" name="Group 3">
            <a:extLst>
              <a:ext uri="{FF2B5EF4-FFF2-40B4-BE49-F238E27FC236}">
                <a16:creationId xmlns:a16="http://schemas.microsoft.com/office/drawing/2014/main" xmlns="" id="{10BDC6AF-058D-5DE2-5632-5627A8F8EE2F}"/>
              </a:ext>
            </a:extLst>
          </p:cNvPr>
          <p:cNvGrpSpPr/>
          <p:nvPr/>
        </p:nvGrpSpPr>
        <p:grpSpPr>
          <a:xfrm>
            <a:off x="6321230" y="1254856"/>
            <a:ext cx="2197781" cy="5148775"/>
            <a:chOff x="5117294" y="1254856"/>
            <a:chExt cx="2197781" cy="5148775"/>
          </a:xfrm>
        </p:grpSpPr>
        <p:sp>
          <p:nvSpPr>
            <p:cNvPr id="15" name="Right Triangle 14">
              <a:extLst>
                <a:ext uri="{FF2B5EF4-FFF2-40B4-BE49-F238E27FC236}">
                  <a16:creationId xmlns:a16="http://schemas.microsoft.com/office/drawing/2014/main" xmlns="" id="{F576045B-E631-D8F3-C69D-DF0523492673}"/>
                </a:ext>
              </a:extLst>
            </p:cNvPr>
            <p:cNvSpPr/>
            <p:nvPr/>
          </p:nvSpPr>
          <p:spPr>
            <a:xfrm rot="5400000" flipV="1">
              <a:off x="4596416" y="3686221"/>
              <a:ext cx="5148775" cy="286045"/>
            </a:xfrm>
            <a:prstGeom prst="rtTriangle">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04E251D7-6723-6E0F-5ACA-DCC2A122AFC4}"/>
                </a:ext>
              </a:extLst>
            </p:cNvPr>
            <p:cNvPicPr>
              <a:picLocks noChangeAspect="1"/>
            </p:cNvPicPr>
            <p:nvPr/>
          </p:nvPicPr>
          <p:blipFill rotWithShape="1">
            <a:blip r:embed="rId4" cstate="hqprint">
              <a:extLst>
                <a:ext uri="{28A0092B-C50C-407E-A947-70E740481C1C}">
                  <a14:useLocalDpi xmlns:a14="http://schemas.microsoft.com/office/drawing/2010/main" xmlns=""/>
                </a:ext>
              </a:extLst>
            </a:blip>
            <a:srcRect/>
            <a:stretch/>
          </p:blipFill>
          <p:spPr>
            <a:xfrm>
              <a:off x="5122904" y="1254856"/>
              <a:ext cx="2192171" cy="1688770"/>
            </a:xfrm>
            <a:prstGeom prst="rect">
              <a:avLst/>
            </a:prstGeom>
          </p:spPr>
        </p:pic>
        <p:sp>
          <p:nvSpPr>
            <p:cNvPr id="16" name="Rectangle 15">
              <a:extLst>
                <a:ext uri="{FF2B5EF4-FFF2-40B4-BE49-F238E27FC236}">
                  <a16:creationId xmlns:a16="http://schemas.microsoft.com/office/drawing/2014/main" xmlns="" id="{702AD27D-C55E-0F05-229E-79E0776B688B}"/>
                </a:ext>
              </a:extLst>
            </p:cNvPr>
            <p:cNvSpPr/>
            <p:nvPr/>
          </p:nvSpPr>
          <p:spPr>
            <a:xfrm>
              <a:off x="5117294" y="2929438"/>
              <a:ext cx="2192171" cy="830997"/>
            </a:xfrm>
            <a:prstGeom prst="rect">
              <a:avLst/>
            </a:prstGeom>
            <a:solidFill>
              <a:srgbClr val="032C50"/>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a:ea typeface="+mn-ea"/>
                  <a:cs typeface="Arial"/>
                </a:rPr>
                <a:t>Supercritical fluid extraction CO2</a:t>
              </a:r>
            </a:p>
          </p:txBody>
        </p:sp>
        <p:sp>
          <p:nvSpPr>
            <p:cNvPr id="23" name="TextBox 22">
              <a:extLst>
                <a:ext uri="{FF2B5EF4-FFF2-40B4-BE49-F238E27FC236}">
                  <a16:creationId xmlns:a16="http://schemas.microsoft.com/office/drawing/2014/main" xmlns="" id="{F2E122DD-C113-7963-324A-CF6467F328A0}"/>
                </a:ext>
              </a:extLst>
            </p:cNvPr>
            <p:cNvSpPr txBox="1"/>
            <p:nvPr/>
          </p:nvSpPr>
          <p:spPr>
            <a:xfrm>
              <a:off x="5117300" y="3912485"/>
              <a:ext cx="2012675" cy="211424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Intended for cannabis, essential oil and medicinal plant extraction. Increases extraction capacity essential for the CSIR’s ability to support  the cannabis and IKS industry </a:t>
              </a:r>
            </a:p>
          </p:txBody>
        </p:sp>
      </p:grpSp>
      <p:grpSp>
        <p:nvGrpSpPr>
          <p:cNvPr id="3" name="Group 2">
            <a:extLst>
              <a:ext uri="{FF2B5EF4-FFF2-40B4-BE49-F238E27FC236}">
                <a16:creationId xmlns:a16="http://schemas.microsoft.com/office/drawing/2014/main" xmlns="" id="{5B22DC46-4ECF-63F5-7A08-5FBA8039211D}"/>
              </a:ext>
            </a:extLst>
          </p:cNvPr>
          <p:cNvGrpSpPr/>
          <p:nvPr/>
        </p:nvGrpSpPr>
        <p:grpSpPr>
          <a:xfrm>
            <a:off x="9284964" y="1254856"/>
            <a:ext cx="2197783" cy="5162332"/>
            <a:chOff x="9284964" y="1254856"/>
            <a:chExt cx="2197783" cy="5162332"/>
          </a:xfrm>
        </p:grpSpPr>
        <p:sp>
          <p:nvSpPr>
            <p:cNvPr id="17" name="Right Triangle 16">
              <a:extLst>
                <a:ext uri="{FF2B5EF4-FFF2-40B4-BE49-F238E27FC236}">
                  <a16:creationId xmlns:a16="http://schemas.microsoft.com/office/drawing/2014/main" xmlns="" id="{E05FCA33-CE0F-0ED0-C94B-C23CB2C13B5A}"/>
                </a:ext>
              </a:extLst>
            </p:cNvPr>
            <p:cNvSpPr/>
            <p:nvPr/>
          </p:nvSpPr>
          <p:spPr>
            <a:xfrm rot="5400000" flipV="1">
              <a:off x="8765337" y="3699778"/>
              <a:ext cx="5148775" cy="28604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xmlns="" id="{F1287B0E-48B1-4DC8-1FD7-33D437A0E52A}"/>
                </a:ext>
              </a:extLst>
            </p:cNvPr>
            <p:cNvPicPr>
              <a:picLocks noChangeAspect="1"/>
            </p:cNvPicPr>
            <p:nvPr/>
          </p:nvPicPr>
          <p:blipFill rotWithShape="1">
            <a:blip r:embed="rId5" cstate="hqprint">
              <a:extLst>
                <a:ext uri="{28A0092B-C50C-407E-A947-70E740481C1C}">
                  <a14:useLocalDpi xmlns:a14="http://schemas.microsoft.com/office/drawing/2010/main" xmlns=""/>
                </a:ext>
              </a:extLst>
            </a:blip>
            <a:srcRect t="-1"/>
            <a:stretch/>
          </p:blipFill>
          <p:spPr>
            <a:xfrm>
              <a:off x="9284964" y="1254856"/>
              <a:ext cx="2197457" cy="1672008"/>
            </a:xfrm>
            <a:prstGeom prst="rect">
              <a:avLst/>
            </a:prstGeom>
          </p:spPr>
        </p:pic>
        <p:sp>
          <p:nvSpPr>
            <p:cNvPr id="18" name="Rectangle 17">
              <a:extLst>
                <a:ext uri="{FF2B5EF4-FFF2-40B4-BE49-F238E27FC236}">
                  <a16:creationId xmlns:a16="http://schemas.microsoft.com/office/drawing/2014/main" xmlns="" id="{E94ED981-F176-2BD3-4494-E02FB8C05B3F}"/>
                </a:ext>
              </a:extLst>
            </p:cNvPr>
            <p:cNvSpPr/>
            <p:nvPr/>
          </p:nvSpPr>
          <p:spPr>
            <a:xfrm>
              <a:off x="9290574" y="2929438"/>
              <a:ext cx="2192173" cy="830997"/>
            </a:xfrm>
            <a:prstGeom prst="rect">
              <a:avLst/>
            </a:prstGeom>
            <a:solidFill>
              <a:schemeClr val="accent1">
                <a:lumMod val="75000"/>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a:ea typeface="+mn-ea"/>
                  <a:cs typeface="Arial"/>
                </a:rPr>
                <a:t>Ultrasonic Atomisation Facility</a:t>
              </a:r>
            </a:p>
          </p:txBody>
        </p:sp>
        <p:sp>
          <p:nvSpPr>
            <p:cNvPr id="24" name="TextBox 23">
              <a:extLst>
                <a:ext uri="{FF2B5EF4-FFF2-40B4-BE49-F238E27FC236}">
                  <a16:creationId xmlns:a16="http://schemas.microsoft.com/office/drawing/2014/main" xmlns="" id="{CB52F434-E2CE-FB18-5A38-0820ADC161F7}"/>
                </a:ext>
              </a:extLst>
            </p:cNvPr>
            <p:cNvSpPr txBox="1"/>
            <p:nvPr/>
          </p:nvSpPr>
          <p:spPr>
            <a:xfrm>
              <a:off x="9312283" y="3912485"/>
              <a:ext cx="2012675" cy="211424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A unique, compact machine for metal powders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using a novel ultrasonic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automisation</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technology</a:t>
              </a:r>
            </a:p>
          </p:txBody>
        </p:sp>
      </p:grpSp>
      <p:grpSp>
        <p:nvGrpSpPr>
          <p:cNvPr id="6" name="Group 5">
            <a:extLst>
              <a:ext uri="{FF2B5EF4-FFF2-40B4-BE49-F238E27FC236}">
                <a16:creationId xmlns:a16="http://schemas.microsoft.com/office/drawing/2014/main" xmlns="" id="{DBAEA1BF-FFEC-04E5-71DD-5494D03AB3C8}"/>
              </a:ext>
            </a:extLst>
          </p:cNvPr>
          <p:cNvGrpSpPr/>
          <p:nvPr/>
        </p:nvGrpSpPr>
        <p:grpSpPr>
          <a:xfrm>
            <a:off x="3356637" y="1254857"/>
            <a:ext cx="2193029" cy="5162331"/>
            <a:chOff x="2754241" y="1254857"/>
            <a:chExt cx="2193029" cy="5162331"/>
          </a:xfrm>
        </p:grpSpPr>
        <p:sp>
          <p:nvSpPr>
            <p:cNvPr id="13" name="Right Triangle 12">
              <a:extLst>
                <a:ext uri="{FF2B5EF4-FFF2-40B4-BE49-F238E27FC236}">
                  <a16:creationId xmlns:a16="http://schemas.microsoft.com/office/drawing/2014/main" xmlns="" id="{E4F2A844-6A1A-ABD5-A035-C60CA6F55536}"/>
                </a:ext>
              </a:extLst>
            </p:cNvPr>
            <p:cNvSpPr/>
            <p:nvPr/>
          </p:nvSpPr>
          <p:spPr>
            <a:xfrm rot="5400000" flipV="1">
              <a:off x="2229860" y="3699778"/>
              <a:ext cx="5148775" cy="286045"/>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8C9583AF-C047-B325-5C52-AD730276270D}"/>
                </a:ext>
              </a:extLst>
            </p:cNvPr>
            <p:cNvPicPr>
              <a:picLocks noChangeAspect="1"/>
            </p:cNvPicPr>
            <p:nvPr/>
          </p:nvPicPr>
          <p:blipFill rotWithShape="1">
            <a:blip r:embed="rId6" cstate="hqprint">
              <a:extLst>
                <a:ext uri="{28A0092B-C50C-407E-A947-70E740481C1C}">
                  <a14:useLocalDpi xmlns:a14="http://schemas.microsoft.com/office/drawing/2010/main" xmlns=""/>
                </a:ext>
              </a:extLst>
            </a:blip>
            <a:srcRect/>
            <a:stretch/>
          </p:blipFill>
          <p:spPr>
            <a:xfrm>
              <a:off x="2754241" y="1254857"/>
              <a:ext cx="2192400" cy="1688769"/>
            </a:xfrm>
            <a:prstGeom prst="rect">
              <a:avLst/>
            </a:prstGeom>
          </p:spPr>
        </p:pic>
        <p:sp>
          <p:nvSpPr>
            <p:cNvPr id="14" name="Rectangle 13">
              <a:extLst>
                <a:ext uri="{FF2B5EF4-FFF2-40B4-BE49-F238E27FC236}">
                  <a16:creationId xmlns:a16="http://schemas.microsoft.com/office/drawing/2014/main" xmlns="" id="{F18DE45B-DDEF-2CE6-BE24-908C2F1A041E}"/>
                </a:ext>
              </a:extLst>
            </p:cNvPr>
            <p:cNvSpPr/>
            <p:nvPr/>
          </p:nvSpPr>
          <p:spPr>
            <a:xfrm>
              <a:off x="2755097" y="2929438"/>
              <a:ext cx="2192173" cy="830997"/>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a:ea typeface="+mn-ea"/>
                  <a:cs typeface="Arial"/>
                </a:rPr>
                <a:t>Nano-Micro Manufacturing Facility</a:t>
              </a:r>
            </a:p>
          </p:txBody>
        </p:sp>
        <p:sp>
          <p:nvSpPr>
            <p:cNvPr id="9" name="TextBox 8">
              <a:extLst>
                <a:ext uri="{FF2B5EF4-FFF2-40B4-BE49-F238E27FC236}">
                  <a16:creationId xmlns:a16="http://schemas.microsoft.com/office/drawing/2014/main" xmlns="" id="{56F12870-310F-C198-502B-5547C4BFED98}"/>
                </a:ext>
              </a:extLst>
            </p:cNvPr>
            <p:cNvSpPr txBox="1"/>
            <p:nvPr/>
          </p:nvSpPr>
          <p:spPr>
            <a:xfrm>
              <a:off x="2825819" y="3912485"/>
              <a:ext cx="2012675" cy="239103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Supports research and development in nano-micro manufacturing technologies on a national level, a key capability in diagnostic device manufacture</a:t>
              </a:r>
            </a:p>
          </p:txBody>
        </p:sp>
      </p:grpSp>
    </p:spTree>
    <p:extLst>
      <p:ext uri="{BB962C8B-B14F-4D97-AF65-F5344CB8AC3E}">
        <p14:creationId xmlns:p14="http://schemas.microsoft.com/office/powerpoint/2010/main" xmlns="" val="84646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99C23DB-9CE9-8E9D-B98A-5F1C0306BE81}"/>
              </a:ext>
            </a:extLst>
          </p:cNvPr>
          <p:cNvSpPr txBox="1">
            <a:spLocks/>
          </p:cNvSpPr>
          <p:nvPr/>
        </p:nvSpPr>
        <p:spPr>
          <a:xfrm>
            <a:off x="886516" y="1268413"/>
            <a:ext cx="10418968" cy="1569660"/>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lgn="ctr"/>
            <a:r>
              <a:rPr lang="en-US" sz="4800">
                <a:solidFill>
                  <a:schemeClr val="bg1"/>
                </a:solidFill>
              </a:rPr>
              <a:t>FINANCIAL SUSTAINABILITY AND </a:t>
            </a:r>
          </a:p>
          <a:p>
            <a:pPr algn="ctr"/>
            <a:r>
              <a:rPr lang="en-US" sz="4800">
                <a:solidFill>
                  <a:schemeClr val="bg1"/>
                </a:solidFill>
              </a:rPr>
              <a:t>GOOD GOVERNANCE</a:t>
            </a:r>
          </a:p>
        </p:txBody>
      </p:sp>
    </p:spTree>
    <p:extLst>
      <p:ext uri="{BB962C8B-B14F-4D97-AF65-F5344CB8AC3E}">
        <p14:creationId xmlns:p14="http://schemas.microsoft.com/office/powerpoint/2010/main" xmlns="" val="220894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330E4B3B-29B6-2DCA-CF24-3E6A4129D589}"/>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32C50"/>
                </a:solidFill>
                <a:effectLst/>
                <a:uLnTx/>
                <a:uFillTx/>
                <a:latin typeface="Arial"/>
                <a:ea typeface="+mj-ea"/>
                <a:cs typeface="Arial"/>
              </a:rPr>
              <a:t>Financial sustainability </a:t>
            </a:r>
          </a:p>
        </p:txBody>
      </p:sp>
      <p:sp>
        <p:nvSpPr>
          <p:cNvPr id="4" name="Rectangle 3">
            <a:extLst>
              <a:ext uri="{FF2B5EF4-FFF2-40B4-BE49-F238E27FC236}">
                <a16:creationId xmlns:a16="http://schemas.microsoft.com/office/drawing/2014/main" xmlns="" id="{9D1CE488-BEDC-1F5A-C7A1-8FF8A8162344}"/>
              </a:ext>
            </a:extLst>
          </p:cNvPr>
          <p:cNvSpPr/>
          <p:nvPr/>
        </p:nvSpPr>
        <p:spPr>
          <a:xfrm>
            <a:off x="658814" y="1404019"/>
            <a:ext cx="10874374" cy="1534399"/>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96000" bIns="72000" rtlCol="0" anchor="t" anchorCtr="0">
            <a:spAutoFit/>
          </a:bodyPr>
          <a:lstStyle/>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PG for 2023/24 to be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a:rPr>
              <a:t>finalised</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 According to the 2022/23 MTEF allocation letter, PG increases by R2.9 million (0.4%) In the last three years, there has been negligible, nominal PG growth </a:t>
            </a:r>
          </a:p>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With high inflation </a:t>
            </a:r>
            <a:r>
              <a:rPr lang="en-US" sz="1600" dirty="0">
                <a:solidFill>
                  <a:srgbClr val="032C50"/>
                </a:solidFill>
                <a:latin typeface="Arial" panose="020B0604020202020204" pitchFamily="34" charset="0"/>
                <a:cs typeface="Arial"/>
              </a:rPr>
              <a:t>o</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n input costs and above inflation increases on utilities, the CSIR is under pressure to grow contract R&amp;</a:t>
            </a:r>
            <a:r>
              <a:rPr lang="en-US" sz="1600" dirty="0">
                <a:solidFill>
                  <a:srgbClr val="032C50"/>
                </a:solidFill>
                <a:latin typeface="Arial" panose="020B0604020202020204" pitchFamily="34" charset="0"/>
                <a:cs typeface="Arial"/>
              </a:rPr>
              <a:t>D income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to remain financially sustainable</a:t>
            </a:r>
          </a:p>
        </p:txBody>
      </p:sp>
      <p:sp>
        <p:nvSpPr>
          <p:cNvPr id="5" name="TextBox 4">
            <a:extLst>
              <a:ext uri="{FF2B5EF4-FFF2-40B4-BE49-F238E27FC236}">
                <a16:creationId xmlns:a16="http://schemas.microsoft.com/office/drawing/2014/main" xmlns="" id="{67C4C6FF-97CF-F347-73BD-55CA767A5036}"/>
              </a:ext>
            </a:extLst>
          </p:cNvPr>
          <p:cNvSpPr txBox="1"/>
          <p:nvPr/>
        </p:nvSpPr>
        <p:spPr>
          <a:xfrm>
            <a:off x="658813" y="1219353"/>
            <a:ext cx="3545174" cy="369332"/>
          </a:xfrm>
          <a:prstGeom prst="rect">
            <a:avLst/>
          </a:prstGeom>
          <a:solidFill>
            <a:srgbClr val="032C50"/>
          </a:solidFill>
        </p:spPr>
        <p:txBody>
          <a:bodyPr wrap="square">
            <a:spAutoFit/>
          </a:bodyPr>
          <a:lstStyle/>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PARLIAMENTARY GRANT (PG)</a:t>
            </a:r>
          </a:p>
        </p:txBody>
      </p:sp>
      <p:sp>
        <p:nvSpPr>
          <p:cNvPr id="6" name="Rectangle 5">
            <a:extLst>
              <a:ext uri="{FF2B5EF4-FFF2-40B4-BE49-F238E27FC236}">
                <a16:creationId xmlns:a16="http://schemas.microsoft.com/office/drawing/2014/main" xmlns="" id="{6F0647FA-C274-A032-248A-7E4A27FBB5AF}"/>
              </a:ext>
            </a:extLst>
          </p:cNvPr>
          <p:cNvSpPr/>
          <p:nvPr/>
        </p:nvSpPr>
        <p:spPr>
          <a:xfrm>
            <a:off x="658814" y="3292780"/>
            <a:ext cx="10874374" cy="3165615"/>
          </a:xfrm>
          <a:prstGeom prst="rect">
            <a:avLst/>
          </a:prstGeom>
          <a:noFill/>
          <a:ln w="28575">
            <a:solidFill>
              <a:srgbClr val="D1D3D2"/>
            </a:solidFill>
          </a:ln>
        </p:spPr>
        <p:style>
          <a:lnRef idx="2">
            <a:schemeClr val="accent1">
              <a:shade val="50000"/>
            </a:schemeClr>
          </a:lnRef>
          <a:fillRef idx="1">
            <a:schemeClr val="accent1"/>
          </a:fillRef>
          <a:effectRef idx="0">
            <a:schemeClr val="accent1"/>
          </a:effectRef>
          <a:fontRef idx="minor">
            <a:schemeClr val="lt1"/>
          </a:fontRef>
        </p:style>
        <p:txBody>
          <a:bodyPr wrap="square" tIns="396000" bIns="72000" rtlCol="0" anchor="t" anchorCtr="0">
            <a:spAutoFit/>
          </a:bodyPr>
          <a:lstStyle/>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Against the backdrop of a weak economy, South Africa’s gross domestic expenditure on R&amp;D (GERD) has been declining year-on-year, since 2017/18. This impacts the CSIR’s prospects of local income growth</a:t>
            </a:r>
          </a:p>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Internationally, the swift post-Covid-19 economic recovery, supply chain constraints, the war in Ukraine and Chinese Covid-19 restrictions have resulted in soaring global inflation, </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limiting the CSIR’s ability to access new contracts in global markets </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Due to persistent inflation, the South African Reserve Bank raised the benchmark rate from 3.25% in 2021 to 7.25% by January 2023. This, however, does not negate the possibility of a recession this year, which will further impact on revenue growth prospects</a:t>
            </a:r>
          </a:p>
          <a:p>
            <a:pPr marL="536575" indent="-261938" defTabSz="457200">
              <a:spcAft>
                <a:spcPts val="600"/>
              </a:spcAft>
              <a:buClr>
                <a:srgbClr val="1F497D"/>
              </a:buClr>
              <a:buSzPct val="100000"/>
              <a:buFont typeface="Arial" panose="020B0604020202020204" pitchFamily="34" charset="0"/>
              <a:buChar char="•"/>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Energy insecurity and above-inflation increases for utilities remain major themes, impacting directly on productivity and cost</a:t>
            </a:r>
          </a:p>
        </p:txBody>
      </p:sp>
      <p:sp>
        <p:nvSpPr>
          <p:cNvPr id="7" name="TextBox 6">
            <a:extLst>
              <a:ext uri="{FF2B5EF4-FFF2-40B4-BE49-F238E27FC236}">
                <a16:creationId xmlns:a16="http://schemas.microsoft.com/office/drawing/2014/main" xmlns="" id="{9D353F36-4601-8A14-4F4A-51D0430A3516}"/>
              </a:ext>
            </a:extLst>
          </p:cNvPr>
          <p:cNvSpPr txBox="1"/>
          <p:nvPr/>
        </p:nvSpPr>
        <p:spPr>
          <a:xfrm>
            <a:off x="658813" y="3108114"/>
            <a:ext cx="2582681" cy="369332"/>
          </a:xfrm>
          <a:prstGeom prst="rect">
            <a:avLst/>
          </a:prstGeom>
          <a:solidFill>
            <a:srgbClr val="032C50"/>
          </a:solidFill>
        </p:spPr>
        <p:txBody>
          <a:bodyPr wrap="square">
            <a:spAutoFit/>
          </a:bodyPr>
          <a:lstStyle/>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ECONOMIC CLIMATE </a:t>
            </a:r>
          </a:p>
        </p:txBody>
      </p:sp>
    </p:spTree>
    <p:extLst>
      <p:ext uri="{BB962C8B-B14F-4D97-AF65-F5344CB8AC3E}">
        <p14:creationId xmlns:p14="http://schemas.microsoft.com/office/powerpoint/2010/main" xmlns="" val="1551994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BBC19-F26B-67A7-C45E-891A88CBD745}"/>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32C50"/>
                </a:solidFill>
                <a:effectLst/>
                <a:uLnTx/>
                <a:uFillTx/>
                <a:latin typeface="Arial"/>
                <a:ea typeface="+mj-ea"/>
                <a:cs typeface="Arial"/>
              </a:rPr>
              <a:t>Financial sustainability </a:t>
            </a:r>
          </a:p>
        </p:txBody>
      </p:sp>
      <p:sp>
        <p:nvSpPr>
          <p:cNvPr id="4" name="Rectangle 3">
            <a:extLst>
              <a:ext uri="{FF2B5EF4-FFF2-40B4-BE49-F238E27FC236}">
                <a16:creationId xmlns:a16="http://schemas.microsoft.com/office/drawing/2014/main" xmlns="" id="{D975A7FF-27A0-8D6F-CCAF-5A1285B70066}"/>
              </a:ext>
            </a:extLst>
          </p:cNvPr>
          <p:cNvSpPr/>
          <p:nvPr/>
        </p:nvSpPr>
        <p:spPr>
          <a:xfrm>
            <a:off x="658813" y="1404019"/>
            <a:ext cx="10874375" cy="1534399"/>
          </a:xfrm>
          <a:prstGeom prst="rect">
            <a:avLst/>
          </a:prstGeom>
          <a:solidFill>
            <a:schemeClr val="bg1"/>
          </a:solidFill>
          <a:ln w="25400">
            <a:solidFill>
              <a:srgbClr val="D1D3D2"/>
            </a:solidFill>
          </a:ln>
        </p:spPr>
        <p:style>
          <a:lnRef idx="2">
            <a:schemeClr val="accent1">
              <a:shade val="50000"/>
            </a:schemeClr>
          </a:lnRef>
          <a:fillRef idx="1">
            <a:schemeClr val="accent1"/>
          </a:fillRef>
          <a:effectRef idx="0">
            <a:schemeClr val="accent1"/>
          </a:effectRef>
          <a:fontRef idx="minor">
            <a:schemeClr val="lt1"/>
          </a:fontRef>
        </p:style>
        <p:txBody>
          <a:bodyPr wrap="square" tIns="396000" bIns="72000" rtlCol="0" anchor="t" anchorCtr="0">
            <a:spAutoFit/>
          </a:bodyPr>
          <a:lstStyle/>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a:rPr>
              <a:t>Limited funding for R&amp;D infrastructure improvements constrains the ability to improve revenue-generating capabilities</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The CSIR’s financial targets are, therefore, considered stretched targets. Combined with the range of uncertainties indicated, this is likely to impact the ability to retain critical skills within the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organisation</a:t>
            </a:r>
            <a:endPar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0B200C67-F4DD-7297-9197-2C74932A6F96}"/>
              </a:ext>
            </a:extLst>
          </p:cNvPr>
          <p:cNvSpPr txBox="1"/>
          <p:nvPr/>
        </p:nvSpPr>
        <p:spPr>
          <a:xfrm>
            <a:off x="658812" y="1219353"/>
            <a:ext cx="4181268" cy="369332"/>
          </a:xfrm>
          <a:prstGeom prst="rect">
            <a:avLst/>
          </a:prstGeom>
          <a:solidFill>
            <a:srgbClr val="032C50"/>
          </a:solidFill>
        </p:spPr>
        <p:txBody>
          <a:bodyPr wrap="square">
            <a:spAutoFit/>
          </a:bodyPr>
          <a:lstStyle/>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ECONOMIC CLIMATE….CONTINUED</a:t>
            </a:r>
          </a:p>
        </p:txBody>
      </p:sp>
      <p:sp>
        <p:nvSpPr>
          <p:cNvPr id="6" name="Rectangle 5">
            <a:extLst>
              <a:ext uri="{FF2B5EF4-FFF2-40B4-BE49-F238E27FC236}">
                <a16:creationId xmlns:a16="http://schemas.microsoft.com/office/drawing/2014/main" xmlns="" id="{E73BF234-2FD0-6905-C01F-F86B5383F902}"/>
              </a:ext>
            </a:extLst>
          </p:cNvPr>
          <p:cNvSpPr/>
          <p:nvPr/>
        </p:nvSpPr>
        <p:spPr>
          <a:xfrm>
            <a:off x="658813" y="3336556"/>
            <a:ext cx="10874375" cy="3165615"/>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96000" bIns="72000" rtlCol="0" anchor="t" anchorCtr="0">
            <a:spAutoFit/>
          </a:bodyPr>
          <a:lstStyle/>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While there is a strong drive to ensure that procurement by government departments, constitutional institutions and public entities guarantees value for money, as well as open and effective competition and fairness, there are several instances in which direct contracting of the CSIRs strategic capabilities serves the national interest  </a:t>
            </a:r>
          </a:p>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The CSIR, in pursuit of balancing regulatory requirements, its mandate and Shareholder Compact obligations, has been unsuccessful in its attempts to be designated as the preferred supplier for its core mandate services in support of national efforts </a:t>
            </a:r>
          </a:p>
          <a:p>
            <a:pPr marL="285750" marR="0" lvl="0" indent="-285750"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Various requests to National Treasury by the CSIR and various entities to be designated as the preferred service providers of core services and capabilities have been denied </a:t>
            </a:r>
          </a:p>
          <a:p>
            <a:pPr marL="627063" marR="0" lvl="0" indent="-261938" algn="l" defTabSz="457200" rtl="0" eaLnBrk="1" fontAlgn="auto" latinLnBrk="0" hangingPunct="1">
              <a:lnSpc>
                <a:spcPct val="100000"/>
              </a:lnSpc>
              <a:spcBef>
                <a:spcPts val="0"/>
              </a:spcBef>
              <a:spcAft>
                <a:spcPts val="600"/>
              </a:spcAft>
              <a:buClr>
                <a:srgbClr val="1F497D"/>
              </a:buClr>
              <a:buSzPct val="100000"/>
              <a:buFont typeface="Arial" panose="020B0604020202020204" pitchFamily="34" charset="0"/>
              <a:buChar char="•"/>
              <a:defRPr/>
            </a:pP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This has inadvertently led to significant constraints in the </a:t>
            </a:r>
            <a:r>
              <a:rPr kumimoji="0" lang="en-US" sz="1600" b="0" i="0" u="none" strike="noStrike" kern="1200" cap="none" spc="0" normalizeH="0" baseline="0" noProof="0" dirty="0" err="1">
                <a:ln>
                  <a:noFill/>
                </a:ln>
                <a:solidFill>
                  <a:srgbClr val="032C50"/>
                </a:solidFill>
                <a:effectLst/>
                <a:uLnTx/>
                <a:uFillTx/>
                <a:latin typeface="Arial" panose="020B0604020202020204" pitchFamily="34" charset="0"/>
                <a:ea typeface="+mn-ea"/>
                <a:cs typeface="Arial" panose="020B0604020202020204" pitchFamily="34" charset="0"/>
              </a:rPr>
              <a:t>organisation’s</a:t>
            </a:r>
            <a:r>
              <a:rPr kumimoji="0" lang="en-US" sz="1600" b="0"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 ability to execute its core mandate in the national interest</a:t>
            </a:r>
          </a:p>
        </p:txBody>
      </p:sp>
      <p:sp>
        <p:nvSpPr>
          <p:cNvPr id="7" name="TextBox 6">
            <a:extLst>
              <a:ext uri="{FF2B5EF4-FFF2-40B4-BE49-F238E27FC236}">
                <a16:creationId xmlns:a16="http://schemas.microsoft.com/office/drawing/2014/main" xmlns="" id="{686FC585-3DE7-9611-8BB0-41B046AD07F2}"/>
              </a:ext>
            </a:extLst>
          </p:cNvPr>
          <p:cNvSpPr txBox="1"/>
          <p:nvPr/>
        </p:nvSpPr>
        <p:spPr>
          <a:xfrm>
            <a:off x="658813" y="3151890"/>
            <a:ext cx="8003760" cy="369332"/>
          </a:xfrm>
          <a:prstGeom prst="rect">
            <a:avLst/>
          </a:prstGeom>
          <a:solidFill>
            <a:srgbClr val="032C50"/>
          </a:solidFill>
        </p:spPr>
        <p:txBody>
          <a:bodyPr wrap="square">
            <a:spAutoFit/>
          </a:bodyPr>
          <a:lstStyle/>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CONSTRAINTS IMPOSED BY NATIONAL PROCUREMENT LEGISLATION</a:t>
            </a:r>
          </a:p>
        </p:txBody>
      </p:sp>
      <p:sp>
        <p:nvSpPr>
          <p:cNvPr id="3" name="Parallelogram 2">
            <a:extLst>
              <a:ext uri="{FF2B5EF4-FFF2-40B4-BE49-F238E27FC236}">
                <a16:creationId xmlns:a16="http://schemas.microsoft.com/office/drawing/2014/main" xmlns="" id="{A0C76BAA-C5EA-2353-48E8-BEA80E2C7C4D}"/>
              </a:ext>
            </a:extLst>
          </p:cNvPr>
          <p:cNvSpPr/>
          <p:nvPr/>
        </p:nvSpPr>
        <p:spPr>
          <a:xfrm>
            <a:off x="279082"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33</a:t>
            </a:fld>
            <a:endParaRPr lang="en-US" sz="1400" b="0">
              <a:solidFill>
                <a:srgbClr val="032C50"/>
              </a:solidFill>
              <a:latin typeface="Arial"/>
              <a:cs typeface="Arial"/>
            </a:endParaRPr>
          </a:p>
        </p:txBody>
      </p:sp>
      <p:sp>
        <p:nvSpPr>
          <p:cNvPr id="8" name="Parallelogram 7">
            <a:extLst>
              <a:ext uri="{FF2B5EF4-FFF2-40B4-BE49-F238E27FC236}">
                <a16:creationId xmlns:a16="http://schemas.microsoft.com/office/drawing/2014/main" xmlns="" id="{7559E7DC-A873-5E5E-36CB-08497B2EC248}"/>
              </a:ext>
            </a:extLst>
          </p:cNvPr>
          <p:cNvSpPr/>
          <p:nvPr/>
        </p:nvSpPr>
        <p:spPr>
          <a:xfrm>
            <a:off x="-462598"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2841021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BBC19-F26B-67A7-C45E-891A88CBD745}"/>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32C50"/>
                </a:solidFill>
                <a:effectLst/>
                <a:uLnTx/>
                <a:uFillTx/>
                <a:latin typeface="Arial"/>
                <a:ea typeface="+mj-ea"/>
                <a:cs typeface="Arial"/>
              </a:rPr>
              <a:t>Income statement</a:t>
            </a:r>
          </a:p>
        </p:txBody>
      </p:sp>
      <p:sp>
        <p:nvSpPr>
          <p:cNvPr id="4" name="Content Placeholder 2">
            <a:extLst>
              <a:ext uri="{FF2B5EF4-FFF2-40B4-BE49-F238E27FC236}">
                <a16:creationId xmlns:a16="http://schemas.microsoft.com/office/drawing/2014/main" xmlns="" id="{4E861FA3-CFF6-E235-DCB8-BF305F4A15CE}"/>
              </a:ext>
            </a:extLst>
          </p:cNvPr>
          <p:cNvSpPr txBox="1">
            <a:spLocks/>
          </p:cNvSpPr>
          <p:nvPr/>
        </p:nvSpPr>
        <p:spPr>
          <a:xfrm>
            <a:off x="7083738" y="1089252"/>
            <a:ext cx="4996180" cy="5448300"/>
          </a:xfrm>
          <a:prstGeom prst="rect">
            <a:avLst/>
          </a:prstGeom>
          <a:solidFill>
            <a:srgbClr val="032C50"/>
          </a:solidFill>
          <a:ln>
            <a:noFill/>
          </a:ln>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rgbClr val="032C50"/>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32C50"/>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32C50"/>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32C50"/>
                </a:solidFill>
                <a:latin typeface="Arial"/>
                <a:ea typeface="+mn-ea"/>
                <a:cs typeface="Arial"/>
              </a:defRPr>
            </a:lvl4pPr>
            <a:lvl5pPr marL="2057400" indent="-228600" algn="l" defTabSz="457200" rtl="0" eaLnBrk="1" latinLnBrk="0" hangingPunct="1">
              <a:spcBef>
                <a:spcPct val="20000"/>
              </a:spcBef>
              <a:buFont typeface="Arial"/>
              <a:buChar char="»"/>
              <a:defRPr sz="1200" kern="1200">
                <a:solidFill>
                  <a:srgbClr val="032C5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600"/>
              </a:spcAft>
              <a:buFont typeface="Arial"/>
              <a:buNone/>
            </a:pPr>
            <a:r>
              <a:rPr lang="en-US" sz="1600" b="1" dirty="0">
                <a:solidFill>
                  <a:schemeClr val="bg1"/>
                </a:solidFill>
              </a:rPr>
              <a:t>KEY INSIGHTS</a:t>
            </a:r>
          </a:p>
          <a:p>
            <a:pPr marL="0" indent="0" fontAlgn="auto">
              <a:spcBef>
                <a:spcPts val="600"/>
              </a:spcBef>
              <a:spcAft>
                <a:spcPts val="0"/>
              </a:spcAft>
              <a:buFont typeface="Arial"/>
              <a:buNone/>
            </a:pPr>
            <a:r>
              <a:rPr lang="en-US" sz="1400" b="1" dirty="0">
                <a:solidFill>
                  <a:schemeClr val="bg1"/>
                </a:solidFill>
              </a:rPr>
              <a:t>2023/24 Budget</a:t>
            </a:r>
          </a:p>
          <a:p>
            <a:pPr fontAlgn="auto">
              <a:spcAft>
                <a:spcPts val="0"/>
              </a:spcAft>
            </a:pPr>
            <a:r>
              <a:rPr lang="en-US" sz="1200" dirty="0">
                <a:solidFill>
                  <a:schemeClr val="bg1"/>
                </a:solidFill>
              </a:rPr>
              <a:t>Net profit of R11.5m due to:</a:t>
            </a:r>
          </a:p>
          <a:p>
            <a:pPr lvl="1" fontAlgn="auto">
              <a:spcAft>
                <a:spcPts val="0"/>
              </a:spcAft>
              <a:buFont typeface="Arial" panose="020B0604020202020204" pitchFamily="34" charset="0"/>
              <a:buChar char="•"/>
            </a:pPr>
            <a:r>
              <a:rPr lang="en-US" sz="1200" dirty="0">
                <a:solidFill>
                  <a:schemeClr val="bg1"/>
                </a:solidFill>
              </a:rPr>
              <a:t>Total operating revenue of R3.1bn, Investment income of R57.1m and total expenditure of R3.1bn.</a:t>
            </a:r>
          </a:p>
          <a:p>
            <a:pPr lvl="1" fontAlgn="auto">
              <a:spcAft>
                <a:spcPts val="0"/>
              </a:spcAft>
              <a:buFont typeface="Arial" panose="020B0604020202020204" pitchFamily="34" charset="0"/>
              <a:buChar char="•"/>
            </a:pPr>
            <a:r>
              <a:rPr lang="en-US" sz="1200" dirty="0">
                <a:solidFill>
                  <a:schemeClr val="bg1"/>
                </a:solidFill>
              </a:rPr>
              <a:t>Investment income is estimated to remain relatively unchanged as interest rates are forecast to remain at current levels, together with an estimated lower average cash balance compared to the current year</a:t>
            </a:r>
            <a:r>
              <a:rPr lang="en-US" sz="1300" dirty="0">
                <a:solidFill>
                  <a:schemeClr val="bg1"/>
                </a:solidFill>
              </a:rPr>
              <a:t>.</a:t>
            </a:r>
          </a:p>
          <a:p>
            <a:pPr marL="0" indent="0" fontAlgn="auto">
              <a:spcBef>
                <a:spcPts val="600"/>
              </a:spcBef>
              <a:spcAft>
                <a:spcPts val="0"/>
              </a:spcAft>
              <a:buFont typeface="Arial"/>
              <a:buNone/>
            </a:pPr>
            <a:r>
              <a:rPr lang="en-US" sz="1400" b="1" dirty="0">
                <a:solidFill>
                  <a:schemeClr val="bg1"/>
                </a:solidFill>
              </a:rPr>
              <a:t>Vs Forecast 2022/23:</a:t>
            </a:r>
          </a:p>
          <a:p>
            <a:pPr fontAlgn="auto">
              <a:spcAft>
                <a:spcPts val="0"/>
              </a:spcAft>
            </a:pPr>
            <a:r>
              <a:rPr lang="en-US" sz="1200" dirty="0">
                <a:solidFill>
                  <a:schemeClr val="bg1"/>
                </a:solidFill>
              </a:rPr>
              <a:t>Growth of R263.5m (9.3%) in total operating revenue driven by contract R&amp;D (12.4% growth) and is split as follows</a:t>
            </a:r>
          </a:p>
          <a:p>
            <a:pPr lvl="1" fontAlgn="auto">
              <a:spcAft>
                <a:spcPts val="0"/>
              </a:spcAft>
              <a:buFont typeface="Arial" panose="020B0604020202020204" pitchFamily="34" charset="0"/>
              <a:buChar char="•"/>
            </a:pPr>
            <a:r>
              <a:rPr lang="en-US" sz="1200" dirty="0">
                <a:solidFill>
                  <a:schemeClr val="bg1"/>
                </a:solidFill>
              </a:rPr>
              <a:t>R174.9m increase in public sector – R148.3m contract R&amp;D and R26.6m rental income</a:t>
            </a:r>
          </a:p>
          <a:p>
            <a:pPr lvl="1" fontAlgn="auto">
              <a:spcAft>
                <a:spcPts val="0"/>
              </a:spcAft>
              <a:buFont typeface="Arial" panose="020B0604020202020204" pitchFamily="34" charset="0"/>
              <a:buChar char="•"/>
            </a:pPr>
            <a:r>
              <a:rPr lang="en-US" sz="1200" dirty="0">
                <a:solidFill>
                  <a:schemeClr val="bg1"/>
                </a:solidFill>
              </a:rPr>
              <a:t>R22.8m increase in the private sector driven by contract R&amp;D</a:t>
            </a:r>
          </a:p>
          <a:p>
            <a:pPr lvl="1" fontAlgn="auto">
              <a:spcAft>
                <a:spcPts val="0"/>
              </a:spcAft>
              <a:buFont typeface="Arial" panose="020B0604020202020204" pitchFamily="34" charset="0"/>
              <a:buChar char="•"/>
            </a:pPr>
            <a:r>
              <a:rPr lang="en-US" sz="1200" dirty="0">
                <a:solidFill>
                  <a:schemeClr val="bg1"/>
                </a:solidFill>
              </a:rPr>
              <a:t>R61.9m increase in international sector income</a:t>
            </a:r>
          </a:p>
          <a:p>
            <a:pPr fontAlgn="auto">
              <a:spcAft>
                <a:spcPts val="0"/>
              </a:spcAft>
            </a:pPr>
            <a:r>
              <a:rPr lang="en-US" sz="1200" dirty="0">
                <a:solidFill>
                  <a:schemeClr val="bg1"/>
                </a:solidFill>
              </a:rPr>
              <a:t>Minimal increase in Parliamentary Grant of R2.9m (0.4%). </a:t>
            </a:r>
          </a:p>
          <a:p>
            <a:pPr fontAlgn="auto">
              <a:spcAft>
                <a:spcPts val="0"/>
              </a:spcAft>
            </a:pPr>
            <a:r>
              <a:rPr lang="en-US" sz="1200" dirty="0">
                <a:solidFill>
                  <a:schemeClr val="bg1"/>
                </a:solidFill>
              </a:rPr>
              <a:t>Total expenditure growth of 9.4% driven by:</a:t>
            </a:r>
          </a:p>
          <a:p>
            <a:pPr lvl="1" fontAlgn="auto">
              <a:spcAft>
                <a:spcPts val="0"/>
              </a:spcAft>
              <a:buFont typeface="Arial" panose="020B0604020202020204" pitchFamily="34" charset="0"/>
              <a:buChar char="•"/>
            </a:pPr>
            <a:r>
              <a:rPr lang="en-US" sz="1200" dirty="0" err="1">
                <a:solidFill>
                  <a:schemeClr val="bg1"/>
                </a:solidFill>
              </a:rPr>
              <a:t>Labour</a:t>
            </a:r>
            <a:r>
              <a:rPr lang="en-US" sz="1200" dirty="0">
                <a:solidFill>
                  <a:schemeClr val="bg1"/>
                </a:solidFill>
              </a:rPr>
              <a:t> cost: R145.3m (8.8%) increase which includes a 6% cost of living adjustment</a:t>
            </a:r>
          </a:p>
          <a:p>
            <a:pPr lvl="1" fontAlgn="auto">
              <a:spcAft>
                <a:spcPts val="0"/>
              </a:spcAft>
              <a:buFont typeface="Arial" panose="020B0604020202020204" pitchFamily="34" charset="0"/>
              <a:buChar char="•"/>
            </a:pPr>
            <a:r>
              <a:rPr lang="en-US" sz="1200" dirty="0">
                <a:solidFill>
                  <a:schemeClr val="bg1"/>
                </a:solidFill>
              </a:rPr>
              <a:t>Running cost: R91.5m (8.3%) increase</a:t>
            </a:r>
          </a:p>
          <a:p>
            <a:pPr lvl="1" fontAlgn="auto">
              <a:spcAft>
                <a:spcPts val="0"/>
              </a:spcAft>
              <a:buFont typeface="Arial" panose="020B0604020202020204" pitchFamily="34" charset="0"/>
              <a:buChar char="•"/>
            </a:pPr>
            <a:r>
              <a:rPr lang="en-US" sz="1200" dirty="0">
                <a:solidFill>
                  <a:schemeClr val="bg1"/>
                </a:solidFill>
              </a:rPr>
              <a:t>Depreciation: R34m (29.5%) increase</a:t>
            </a:r>
          </a:p>
        </p:txBody>
      </p:sp>
      <p:pic>
        <p:nvPicPr>
          <p:cNvPr id="7" name="Picture 6">
            <a:extLst>
              <a:ext uri="{FF2B5EF4-FFF2-40B4-BE49-F238E27FC236}">
                <a16:creationId xmlns:a16="http://schemas.microsoft.com/office/drawing/2014/main" xmlns="" id="{045545CF-9632-0456-6E68-CD892BBA6F95}"/>
              </a:ext>
            </a:extLst>
          </p:cNvPr>
          <p:cNvPicPr>
            <a:picLocks noChangeAspect="1"/>
          </p:cNvPicPr>
          <p:nvPr/>
        </p:nvPicPr>
        <p:blipFill>
          <a:blip r:embed="rId3"/>
          <a:stretch>
            <a:fillRect/>
          </a:stretch>
        </p:blipFill>
        <p:spPr>
          <a:xfrm>
            <a:off x="263667" y="1089251"/>
            <a:ext cx="6779962" cy="5163267"/>
          </a:xfrm>
          <a:prstGeom prst="rect">
            <a:avLst/>
          </a:prstGeom>
        </p:spPr>
      </p:pic>
    </p:spTree>
    <p:extLst>
      <p:ext uri="{BB962C8B-B14F-4D97-AF65-F5344CB8AC3E}">
        <p14:creationId xmlns:p14="http://schemas.microsoft.com/office/powerpoint/2010/main" xmlns="" val="2491330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BBC19-F26B-67A7-C45E-891A88CBD745}"/>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32C50"/>
                </a:solidFill>
                <a:effectLst/>
                <a:uLnTx/>
                <a:uFillTx/>
                <a:latin typeface="Arial"/>
                <a:ea typeface="+mj-ea"/>
                <a:cs typeface="Arial"/>
              </a:rPr>
              <a:t>Balance sheet</a:t>
            </a:r>
          </a:p>
        </p:txBody>
      </p:sp>
      <p:sp>
        <p:nvSpPr>
          <p:cNvPr id="3" name="Content Placeholder 2">
            <a:extLst>
              <a:ext uri="{FF2B5EF4-FFF2-40B4-BE49-F238E27FC236}">
                <a16:creationId xmlns:a16="http://schemas.microsoft.com/office/drawing/2014/main" xmlns="" id="{3EFB915A-BDD2-0980-1BF7-568E22368D63}"/>
              </a:ext>
            </a:extLst>
          </p:cNvPr>
          <p:cNvSpPr txBox="1">
            <a:spLocks/>
          </p:cNvSpPr>
          <p:nvPr/>
        </p:nvSpPr>
        <p:spPr>
          <a:xfrm>
            <a:off x="6771861" y="1193140"/>
            <a:ext cx="5222019" cy="5386090"/>
          </a:xfrm>
          <a:prstGeom prst="rect">
            <a:avLst/>
          </a:prstGeom>
          <a:solidFill>
            <a:srgbClr val="032C50"/>
          </a:solidFill>
          <a:ln>
            <a:noFill/>
          </a:ln>
        </p:spPr>
        <p:txBody>
          <a:bodyPr vert="horz" lIns="91440" tIns="0" rIns="91440" bIns="4572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b="1" dirty="0">
                <a:solidFill>
                  <a:schemeClr val="bg1"/>
                </a:solidFill>
                <a:latin typeface="Arial" panose="020B0604020202020204" pitchFamily="34" charset="0"/>
                <a:cs typeface="Arial" panose="020B0604020202020204" pitchFamily="34" charset="0"/>
              </a:rPr>
              <a:t>KEY INSIGHTS</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For assessment of the liquidity position of the CSIR one needs to consider the budgeted cash balance of R1.29 billion with trade and other receivables of R373k (total of R1.67 billion) against the current liabilities of R1.4 billion. </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CSIR maintains a continued strong focus to convert trade receivables into cash and earn revenue on the contracts in progress</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PPE is planned to remain relatively stable. Although a CAPEX investment of R148m is planned, the planned depreciation on new, grant and existing assets reduces the PPE balance slightly.</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Trade and other payables balance is not expected to increase significantly because CSIR is committed to paying suppliers timely as required by the PFMA.</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current ratio (current assets/current liabilities) is expected to decrease slightly to approximately 1.39 (FC March 2023: 1.4). Industry standards prescribe a healthy current ratio between 1.2 - 2 and the planned current ratio is therefore reflecting healthy maintenance within this industry bracket.</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CSIR has engaged National Treasury on the requirement set out in the approval of the CSIR limit to issue guarantee instruments after some of the large value prospects upon which the approval was granted had not materialized as envisaged and with limited or no probability that those prospects will materialize in the future.</a:t>
            </a:r>
          </a:p>
          <a:p>
            <a:pPr marL="171450" indent="-171450">
              <a:spcAft>
                <a:spcPts val="6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submission to National Treasury is being prepared and will be submitted to National Treasury before the end of the current financial year after review and approval by CSIR EXCO.</a:t>
            </a:r>
          </a:p>
        </p:txBody>
      </p:sp>
      <p:pic>
        <p:nvPicPr>
          <p:cNvPr id="5" name="Picture 4">
            <a:extLst>
              <a:ext uri="{FF2B5EF4-FFF2-40B4-BE49-F238E27FC236}">
                <a16:creationId xmlns:a16="http://schemas.microsoft.com/office/drawing/2014/main" xmlns="" id="{A8EF7A1F-F2A3-6F04-968C-9E5383858E03}"/>
              </a:ext>
            </a:extLst>
          </p:cNvPr>
          <p:cNvPicPr>
            <a:picLocks noChangeAspect="1"/>
          </p:cNvPicPr>
          <p:nvPr/>
        </p:nvPicPr>
        <p:blipFill>
          <a:blip r:embed="rId3"/>
          <a:stretch>
            <a:fillRect/>
          </a:stretch>
        </p:blipFill>
        <p:spPr>
          <a:xfrm>
            <a:off x="303291" y="1162362"/>
            <a:ext cx="6329680" cy="5096361"/>
          </a:xfrm>
          <a:prstGeom prst="rect">
            <a:avLst/>
          </a:prstGeom>
        </p:spPr>
      </p:pic>
    </p:spTree>
    <p:extLst>
      <p:ext uri="{BB962C8B-B14F-4D97-AF65-F5344CB8AC3E}">
        <p14:creationId xmlns:p14="http://schemas.microsoft.com/office/powerpoint/2010/main" xmlns="" val="124722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C88AA38-ABD6-4411-9117-569780265D07}"/>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dirty="0"/>
              <a:t>Summary</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4" name="Rectangle 3">
            <a:extLst>
              <a:ext uri="{FF2B5EF4-FFF2-40B4-BE49-F238E27FC236}">
                <a16:creationId xmlns:a16="http://schemas.microsoft.com/office/drawing/2014/main" xmlns="" id="{BF3551C5-B020-E33A-E124-5E5D96D4450A}"/>
              </a:ext>
            </a:extLst>
          </p:cNvPr>
          <p:cNvSpPr/>
          <p:nvPr/>
        </p:nvSpPr>
        <p:spPr>
          <a:xfrm>
            <a:off x="658813" y="1236320"/>
            <a:ext cx="10874375" cy="2920525"/>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a:spcAft>
                <a:spcPts val="300"/>
              </a:spcAft>
            </a:pPr>
            <a:r>
              <a:rPr lang="en-US" sz="1600" b="1" dirty="0">
                <a:solidFill>
                  <a:schemeClr val="bg1"/>
                </a:solidFill>
                <a:latin typeface="Arial" panose="020B0604020202020204" pitchFamily="34" charset="0"/>
                <a:cs typeface="Arial" panose="020B0604020202020204" pitchFamily="34" charset="0"/>
              </a:rPr>
              <a:t>RE</a:t>
            </a:r>
            <a:r>
              <a:rPr lang="en-US" sz="1600" b="1" dirty="0">
                <a:latin typeface="Arial" panose="020B0604020202020204" pitchFamily="34" charset="0"/>
                <a:cs typeface="Arial" panose="020B0604020202020204" pitchFamily="34" charset="0"/>
              </a:rPr>
              <a:t>VENUE</a:t>
            </a:r>
          </a:p>
          <a:p>
            <a:pPr marL="285750" indent="-285750">
              <a:lnSpc>
                <a:spcPct val="120000"/>
              </a:lnSpc>
              <a:spcAft>
                <a:spcPts val="30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secured sales is currently at 45% (41% Public, 132% International and 5% Private).</a:t>
            </a:r>
          </a:p>
          <a:p>
            <a:pPr marL="285750" indent="-285750">
              <a:lnSpc>
                <a:spcPct val="120000"/>
              </a:lnSpc>
              <a:spcAft>
                <a:spcPts val="30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target revenue is based on secured sales and pipeline which may not be realized due to various factors such as market conditions, exchange rates, etc.</a:t>
            </a:r>
          </a:p>
          <a:p>
            <a:pPr marL="285750" indent="-285750">
              <a:lnSpc>
                <a:spcPct val="120000"/>
              </a:lnSpc>
              <a:spcAft>
                <a:spcPts val="30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Tenant income is budgeted at R85m which equates to R26.8m (46.1%) growth compared to the forecast and R28.3m (50%) growth on 2021/22 Actuals.</a:t>
            </a:r>
          </a:p>
          <a:p>
            <a:pPr marL="285750" indent="-285750">
              <a:lnSpc>
                <a:spcPct val="120000"/>
              </a:lnSpc>
              <a:spcAft>
                <a:spcPts val="300"/>
              </a:spcAft>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PG is awarded by National Treasury at their discretion.  The macro-economic outlook for South Africa and other more pressing funding needs might impact the allocation awarded to CSIR.</a:t>
            </a:r>
          </a:p>
          <a:p>
            <a:pPr marL="285750" indent="-285750">
              <a:lnSpc>
                <a:spcPct val="12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awarded to CSIR.</a:t>
            </a:r>
          </a:p>
        </p:txBody>
      </p:sp>
      <p:sp>
        <p:nvSpPr>
          <p:cNvPr id="2" name="Rectangle 1">
            <a:extLst>
              <a:ext uri="{FF2B5EF4-FFF2-40B4-BE49-F238E27FC236}">
                <a16:creationId xmlns:a16="http://schemas.microsoft.com/office/drawing/2014/main" xmlns="" id="{16296012-877C-AD42-F21C-E3BE21C66C35}"/>
              </a:ext>
            </a:extLst>
          </p:cNvPr>
          <p:cNvSpPr/>
          <p:nvPr/>
        </p:nvSpPr>
        <p:spPr>
          <a:xfrm>
            <a:off x="658813" y="4038311"/>
            <a:ext cx="10874375" cy="2548115"/>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a:spcBef>
                <a:spcPts val="600"/>
              </a:spcBef>
              <a:spcAft>
                <a:spcPts val="300"/>
              </a:spcAft>
            </a:pPr>
            <a:r>
              <a:rPr lang="en-US" sz="1600" b="1" dirty="0">
                <a:solidFill>
                  <a:srgbClr val="032C50"/>
                </a:solidFill>
                <a:latin typeface="Arial" panose="020B0604020202020204" pitchFamily="34" charset="0"/>
                <a:cs typeface="Arial" panose="020B0604020202020204" pitchFamily="34" charset="0"/>
              </a:rPr>
              <a:t>EXPENSES</a:t>
            </a:r>
          </a:p>
          <a:p>
            <a:pPr marL="285750" indent="-285750">
              <a:lnSpc>
                <a:spcPct val="12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Running expenses have been budgeted in line with revenue. This may not be the case when actual work is done and may fluctuate accordingly.</a:t>
            </a:r>
          </a:p>
          <a:p>
            <a:pPr marL="285750" indent="-285750">
              <a:lnSpc>
                <a:spcPct val="12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The power crises in South Africa are most likely to lead to extensive costs such as increases in municipal rates, transformer upgrades, solar solution investments, fuel charges etc.</a:t>
            </a:r>
          </a:p>
          <a:p>
            <a:pPr marL="536575" indent="-261938">
              <a:lnSpc>
                <a:spcPct val="120000"/>
              </a:lnSpc>
              <a:spcAft>
                <a:spcPts val="300"/>
              </a:spcAft>
              <a:buFont typeface="Arial" panose="020B0604020202020204" pitchFamily="34" charset="0"/>
              <a:buChar char="•"/>
            </a:pPr>
            <a:r>
              <a:rPr lang="en-US" sz="1600" dirty="0" err="1">
                <a:solidFill>
                  <a:srgbClr val="032C50"/>
                </a:solidFill>
                <a:latin typeface="Arial" panose="020B0604020202020204" pitchFamily="34" charset="0"/>
                <a:cs typeface="Arial" panose="020B0604020202020204" pitchFamily="34" charset="0"/>
              </a:rPr>
              <a:t>Labour</a:t>
            </a:r>
            <a:r>
              <a:rPr lang="en-US" sz="1600" dirty="0">
                <a:solidFill>
                  <a:srgbClr val="032C50"/>
                </a:solidFill>
                <a:latin typeface="Arial" panose="020B0604020202020204" pitchFamily="34" charset="0"/>
                <a:cs typeface="Arial" panose="020B0604020202020204" pitchFamily="34" charset="0"/>
              </a:rPr>
              <a:t> is a function of headcount and approved salary scales adjusted with the increased cost of living.  Structures cannot be implemented if the associated sales are not generated and should therefore be monitored closely.  Appointment moratoriums will be considered in these cases. </a:t>
            </a:r>
          </a:p>
        </p:txBody>
      </p:sp>
      <p:sp>
        <p:nvSpPr>
          <p:cNvPr id="7" name="Parallelogram 6">
            <a:extLst>
              <a:ext uri="{FF2B5EF4-FFF2-40B4-BE49-F238E27FC236}">
                <a16:creationId xmlns:a16="http://schemas.microsoft.com/office/drawing/2014/main" xmlns="" id="{27F53059-DFBA-693E-BD7D-AF0E4EA85C33}"/>
              </a:ext>
            </a:extLst>
          </p:cNvPr>
          <p:cNvSpPr/>
          <p:nvPr/>
        </p:nvSpPr>
        <p:spPr>
          <a:xfrm>
            <a:off x="279082"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36</a:t>
            </a:fld>
            <a:endParaRPr lang="en-US" sz="1400" b="0">
              <a:solidFill>
                <a:srgbClr val="032C50"/>
              </a:solidFill>
              <a:latin typeface="Arial"/>
              <a:cs typeface="Arial"/>
            </a:endParaRPr>
          </a:p>
        </p:txBody>
      </p:sp>
      <p:sp>
        <p:nvSpPr>
          <p:cNvPr id="8" name="Parallelogram 7">
            <a:extLst>
              <a:ext uri="{FF2B5EF4-FFF2-40B4-BE49-F238E27FC236}">
                <a16:creationId xmlns:a16="http://schemas.microsoft.com/office/drawing/2014/main" xmlns="" id="{504346E2-5124-963D-A477-FB40AAC1A87F}"/>
              </a:ext>
            </a:extLst>
          </p:cNvPr>
          <p:cNvSpPr/>
          <p:nvPr/>
        </p:nvSpPr>
        <p:spPr>
          <a:xfrm>
            <a:off x="-462598"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2593926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BBC19-F26B-67A7-C45E-891A88CBD745}"/>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32C50"/>
                </a:solidFill>
                <a:effectLst/>
                <a:uLnTx/>
                <a:uFillTx/>
                <a:latin typeface="Arial"/>
                <a:ea typeface="+mj-ea"/>
                <a:cs typeface="Arial"/>
              </a:rPr>
              <a:t>Summary</a:t>
            </a:r>
          </a:p>
        </p:txBody>
      </p:sp>
      <p:sp>
        <p:nvSpPr>
          <p:cNvPr id="4" name="Rectangle 3">
            <a:extLst>
              <a:ext uri="{FF2B5EF4-FFF2-40B4-BE49-F238E27FC236}">
                <a16:creationId xmlns:a16="http://schemas.microsoft.com/office/drawing/2014/main" xmlns="" id="{DBECABCD-8A69-DBF9-B824-A527BCA9E785}"/>
              </a:ext>
            </a:extLst>
          </p:cNvPr>
          <p:cNvSpPr/>
          <p:nvPr/>
        </p:nvSpPr>
        <p:spPr>
          <a:xfrm>
            <a:off x="605481" y="1190547"/>
            <a:ext cx="10972800" cy="2691231"/>
          </a:xfrm>
          <a:prstGeom prst="rect">
            <a:avLst/>
          </a:prstGeom>
          <a:solidFill>
            <a:srgbClr val="D1D3D2"/>
          </a:solidFill>
          <a:ln>
            <a:solidFill>
              <a:srgbClr val="032C50"/>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a:spcBef>
                <a:spcPts val="600"/>
              </a:spcBef>
              <a:spcAft>
                <a:spcPts val="300"/>
              </a:spcAft>
            </a:pPr>
            <a:r>
              <a:rPr lang="en-US" sz="1600" b="1" dirty="0">
                <a:solidFill>
                  <a:srgbClr val="032C50"/>
                </a:solidFill>
                <a:latin typeface="Arial" panose="020B0604020202020204" pitchFamily="34" charset="0"/>
                <a:cs typeface="Arial" panose="020B0604020202020204" pitchFamily="34" charset="0"/>
              </a:rPr>
              <a:t>SUPPORT PORTFOLIOS</a:t>
            </a:r>
          </a:p>
          <a:p>
            <a:pPr marL="285750" indent="-285750">
              <a:lnSpc>
                <a:spcPct val="11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Most of the costs in support portfolios are fixed per supplier contracts or </a:t>
            </a:r>
            <a:r>
              <a:rPr lang="en-US" sz="1600" dirty="0" err="1">
                <a:solidFill>
                  <a:srgbClr val="032C50"/>
                </a:solidFill>
                <a:latin typeface="Arial" panose="020B0604020202020204" pitchFamily="34" charset="0"/>
                <a:cs typeface="Arial" panose="020B0604020202020204" pitchFamily="34" charset="0"/>
              </a:rPr>
              <a:t>labour</a:t>
            </a:r>
            <a:r>
              <a:rPr lang="en-US" sz="1600" dirty="0">
                <a:solidFill>
                  <a:srgbClr val="032C50"/>
                </a:solidFill>
                <a:latin typeface="Arial" panose="020B0604020202020204" pitchFamily="34" charset="0"/>
                <a:cs typeface="Arial" panose="020B0604020202020204" pitchFamily="34" charset="0"/>
              </a:rPr>
              <a:t> contracts.  These costs are likely to increase annually due to inflation.  Careful consideration must be taken when contracts are entered into, and cost-saving opportunities and synergies need to be diligently sought after. </a:t>
            </a:r>
          </a:p>
          <a:p>
            <a:pPr marL="285750" indent="-285750">
              <a:lnSpc>
                <a:spcPct val="11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Internal factors include approved structure implementation to achieve business plan objectives.  Costs should only be incurred if the business operations can afford such services. Appointment moratoriums will be considered in these cases. </a:t>
            </a:r>
          </a:p>
          <a:p>
            <a:pPr marL="285750" indent="-285750">
              <a:lnSpc>
                <a:spcPct val="11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External factors include exchange rates, interest rates, and municipal rates to name a few. </a:t>
            </a:r>
          </a:p>
          <a:p>
            <a:pPr marL="285750" indent="-285750">
              <a:lnSpc>
                <a:spcPct val="110000"/>
              </a:lnSpc>
              <a:spcAft>
                <a:spcPts val="300"/>
              </a:spcAft>
              <a:buFont typeface="Arial" panose="020B0604020202020204" pitchFamily="34" charset="0"/>
              <a:buChar char="•"/>
            </a:pPr>
            <a:r>
              <a:rPr lang="en-US" sz="1600" dirty="0">
                <a:solidFill>
                  <a:srgbClr val="032C50"/>
                </a:solidFill>
                <a:latin typeface="Arial" panose="020B0604020202020204" pitchFamily="34" charset="0"/>
                <a:cs typeface="Arial" panose="020B0604020202020204" pitchFamily="34" charset="0"/>
              </a:rPr>
              <a:t>Structural changes in ICT and SPU will result in </a:t>
            </a:r>
            <a:r>
              <a:rPr lang="en-US" sz="1600" dirty="0" err="1">
                <a:solidFill>
                  <a:srgbClr val="032C50"/>
                </a:solidFill>
                <a:latin typeface="Arial" panose="020B0604020202020204" pitchFamily="34" charset="0"/>
                <a:cs typeface="Arial" panose="020B0604020202020204" pitchFamily="34" charset="0"/>
              </a:rPr>
              <a:t>labour</a:t>
            </a:r>
            <a:r>
              <a:rPr lang="en-US" sz="1600" dirty="0">
                <a:solidFill>
                  <a:srgbClr val="032C50"/>
                </a:solidFill>
                <a:latin typeface="Arial" panose="020B0604020202020204" pitchFamily="34" charset="0"/>
                <a:cs typeface="Arial" panose="020B0604020202020204" pitchFamily="34" charset="0"/>
              </a:rPr>
              <a:t> cost growth in Support.</a:t>
            </a:r>
          </a:p>
        </p:txBody>
      </p:sp>
    </p:spTree>
    <p:extLst>
      <p:ext uri="{BB962C8B-B14F-4D97-AF65-F5344CB8AC3E}">
        <p14:creationId xmlns:p14="http://schemas.microsoft.com/office/powerpoint/2010/main" xmlns="" val="2037911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B4B5931-8A23-1C4C-D82C-E6DB4B79E239}"/>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G</a:t>
            </a:r>
            <a:r>
              <a:rPr kumimoji="0" lang="en-US" sz="2400" b="1" i="0" u="none" strike="noStrike" kern="1200" cap="none" spc="0" normalizeH="0" baseline="0" noProof="0" dirty="0" err="1">
                <a:ln>
                  <a:noFill/>
                </a:ln>
                <a:solidFill>
                  <a:srgbClr val="4472C4">
                    <a:lumMod val="50000"/>
                  </a:srgbClr>
                </a:solidFill>
                <a:effectLst/>
                <a:uLnTx/>
                <a:uFillTx/>
                <a:latin typeface="Arial" panose="020B0604020202020204" pitchFamily="34" charset="0"/>
                <a:ea typeface="+mj-ea"/>
                <a:cs typeface="Arial" panose="020B0604020202020204" pitchFamily="34" charset="0"/>
              </a:rPr>
              <a:t>ood</a:t>
            </a: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governance</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4" name="Rectangle 3">
            <a:extLst>
              <a:ext uri="{FF2B5EF4-FFF2-40B4-BE49-F238E27FC236}">
                <a16:creationId xmlns:a16="http://schemas.microsoft.com/office/drawing/2014/main" xmlns="" id="{4A023218-E315-AAD4-0FD9-6A8705E4D124}"/>
              </a:ext>
            </a:extLst>
          </p:cNvPr>
          <p:cNvSpPr/>
          <p:nvPr/>
        </p:nvSpPr>
        <p:spPr>
          <a:xfrm>
            <a:off x="658813" y="1270107"/>
            <a:ext cx="10874375" cy="3654059"/>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t" anchorCtr="0">
            <a:spAutoFit/>
          </a:bodyPr>
          <a:lstStyle/>
          <a:p>
            <a:pPr>
              <a:spcAft>
                <a:spcPts val="600"/>
              </a:spcAft>
            </a:pPr>
            <a:r>
              <a:rPr lang="en-US" sz="1600" b="1" dirty="0">
                <a:solidFill>
                  <a:schemeClr val="bg1"/>
                </a:solidFill>
                <a:latin typeface="Arial" panose="020B0604020202020204" pitchFamily="34" charset="0"/>
                <a:cs typeface="Arial" panose="020B0604020202020204" pitchFamily="34" charset="0"/>
              </a:rPr>
              <a:t>MAINTAINING GOOD GOVERNANCE</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CSIR </a:t>
            </a:r>
            <a:r>
              <a:rPr lang="en-US" sz="1600" dirty="0" err="1">
                <a:solidFill>
                  <a:schemeClr val="bg1"/>
                </a:solidFill>
                <a:latin typeface="Arial" panose="020B0604020202020204" pitchFamily="34" charset="0"/>
                <a:cs typeface="Arial" panose="020B0604020202020204" pitchFamily="34" charset="0"/>
              </a:rPr>
              <a:t>recognises</a:t>
            </a:r>
            <a:r>
              <a:rPr lang="en-US" sz="1600" dirty="0">
                <a:solidFill>
                  <a:schemeClr val="bg1"/>
                </a:solidFill>
                <a:latin typeface="Arial" panose="020B0604020202020204" pitchFamily="34" charset="0"/>
                <a:cs typeface="Arial" panose="020B0604020202020204" pitchFamily="34" charset="0"/>
              </a:rPr>
              <a:t> that there should be systems of good corporate governance in place and that they should be reviewed continuously</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The CSIR ensures that its governance systems are sound and consistent with world-class standards</a:t>
            </a:r>
          </a:p>
          <a:p>
            <a:pPr marL="285750"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Maintaining good governance includes compliance with legislation, the relevant provisions of the King IV Code and the Protocol on Corporate Governance in the public sector</a:t>
            </a:r>
          </a:p>
          <a:p>
            <a:pPr marL="285750" indent="-285750">
              <a:spcAft>
                <a:spcPts val="600"/>
              </a:spcAft>
              <a:buClr>
                <a:schemeClr val="bg1"/>
              </a:buClr>
              <a:buSzPct val="100000"/>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Training on ethics and whistleblowing is now targeted at specific potential risk areas identified within the business or tailored to requirements of the area as needed </a:t>
            </a:r>
          </a:p>
          <a:p>
            <a:pPr marL="285750" indent="-285750">
              <a:spcAft>
                <a:spcPts val="600"/>
              </a:spcAft>
              <a:buClr>
                <a:schemeClr val="bg1"/>
              </a:buClr>
              <a:buSzPct val="1000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October is Ethics Awareness Month, in line with international practice featuring a full programme of compliance related training and awareness campaigns</a:t>
            </a:r>
            <a:endParaRPr lang="en-US" sz="1600" dirty="0">
              <a:solidFill>
                <a:schemeClr val="bg1"/>
              </a:solidFill>
              <a:latin typeface="Arial" panose="020B0604020202020204" pitchFamily="34" charset="0"/>
              <a:cs typeface="Arial" panose="020B0604020202020204" pitchFamily="34" charset="0"/>
            </a:endParaRPr>
          </a:p>
          <a:p>
            <a:pPr marL="285750" indent="-285750">
              <a:spcAft>
                <a:spcPts val="600"/>
              </a:spcAft>
              <a:buClr>
                <a:schemeClr val="bg1"/>
              </a:buClr>
              <a:buSzPct val="100000"/>
              <a:buFont typeface="Arial" panose="020B0604020202020204" pitchFamily="34" charset="0"/>
              <a:buChar char="•"/>
              <a:defRPr/>
            </a:pPr>
            <a:r>
              <a:rPr lang="en-GB" sz="1600" dirty="0">
                <a:solidFill>
                  <a:schemeClr val="bg1"/>
                </a:solidFill>
                <a:latin typeface="Arial" panose="020B0604020202020204" pitchFamily="34" charset="0"/>
                <a:cs typeface="Arial" panose="020B0604020202020204" pitchFamily="34" charset="0"/>
              </a:rPr>
              <a:t>There is a project underway to review affected policies for alignment with the UN Global Compact Principles to meet the requirements of international funders and collaborators</a:t>
            </a:r>
          </a:p>
          <a:p>
            <a:pPr marL="285750" indent="-285750">
              <a:spcAft>
                <a:spcPts val="600"/>
              </a:spcAft>
              <a:buClr>
                <a:schemeClr val="bg1"/>
              </a:buClr>
              <a:buSzPct val="100000"/>
              <a:buFont typeface="Arial" panose="020B0604020202020204" pitchFamily="34" charset="0"/>
              <a:buChar char="•"/>
              <a:defRPr/>
            </a:pPr>
            <a:r>
              <a:rPr lang="en-US" sz="1600" dirty="0">
                <a:solidFill>
                  <a:schemeClr val="bg1"/>
                </a:solidFill>
                <a:latin typeface="Arial" panose="020B0604020202020204" pitchFamily="34" charset="0"/>
                <a:cs typeface="Arial" panose="020B0604020202020204" pitchFamily="34" charset="0"/>
              </a:rPr>
              <a:t>Active pursuit of strategies to improve the CSIR’s carbon footprint against a trajectory of continuous improvement</a:t>
            </a:r>
          </a:p>
        </p:txBody>
      </p:sp>
    </p:spTree>
    <p:extLst>
      <p:ext uri="{BB962C8B-B14F-4D97-AF65-F5344CB8AC3E}">
        <p14:creationId xmlns:p14="http://schemas.microsoft.com/office/powerpoint/2010/main" xmlns="" val="3594872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C88AA38-ABD6-4411-9117-569780265D07}"/>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dirty="0"/>
              <a:t>CSIR technology </a:t>
            </a:r>
            <a:r>
              <a:rPr lang="en-US" sz="2400" dirty="0" err="1"/>
              <a:t>commercialisation</a:t>
            </a:r>
            <a:r>
              <a:rPr lang="en-US" sz="2400" dirty="0"/>
              <a:t> enterprise</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4" name="Rectangle 3">
            <a:extLst>
              <a:ext uri="{FF2B5EF4-FFF2-40B4-BE49-F238E27FC236}">
                <a16:creationId xmlns:a16="http://schemas.microsoft.com/office/drawing/2014/main" xmlns="" id="{BF3551C5-B020-E33A-E124-5E5D96D4450A}"/>
              </a:ext>
            </a:extLst>
          </p:cNvPr>
          <p:cNvSpPr/>
          <p:nvPr/>
        </p:nvSpPr>
        <p:spPr>
          <a:xfrm>
            <a:off x="658813" y="1285748"/>
            <a:ext cx="10874375" cy="884070"/>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a:defRPr/>
            </a:pPr>
            <a:r>
              <a:rPr lang="en-US" sz="1600" b="1" dirty="0">
                <a:solidFill>
                  <a:schemeClr val="bg1"/>
                </a:solidFill>
                <a:latin typeface="Arial" panose="020B0604020202020204" pitchFamily="34" charset="0"/>
                <a:cs typeface="Arial" panose="020B0604020202020204" pitchFamily="34" charset="0"/>
              </a:rPr>
              <a:t>THE OBJECTIVE</a:t>
            </a:r>
            <a:endParaRPr lang="en-US" sz="1600"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r>
              <a:rPr lang="en-ZA" sz="1600" dirty="0">
                <a:solidFill>
                  <a:schemeClr val="bg1"/>
                </a:solidFill>
                <a:latin typeface="Arial" panose="020B0604020202020204" pitchFamily="34" charset="0"/>
                <a:cs typeface="Arial" panose="020B0604020202020204" pitchFamily="34" charset="0"/>
              </a:rPr>
              <a:t>To drive the development of high-tech industries by </a:t>
            </a:r>
            <a:r>
              <a:rPr lang="en-US" sz="1600" dirty="0">
                <a:solidFill>
                  <a:schemeClr val="bg1"/>
                </a:solidFill>
                <a:latin typeface="Arial" panose="020B0604020202020204" pitchFamily="34" charset="0"/>
                <a:cs typeface="Arial"/>
              </a:rPr>
              <a:t>accelerating the pace and increasing the scale of  </a:t>
            </a:r>
            <a:r>
              <a:rPr lang="en-US" sz="1600" dirty="0" err="1">
                <a:solidFill>
                  <a:schemeClr val="bg1"/>
                </a:solidFill>
                <a:latin typeface="Arial" panose="020B0604020202020204" pitchFamily="34" charset="0"/>
                <a:cs typeface="Arial"/>
              </a:rPr>
              <a:t>commercialisation</a:t>
            </a:r>
            <a:r>
              <a:rPr lang="en-US" sz="1600" dirty="0">
                <a:solidFill>
                  <a:schemeClr val="bg1"/>
                </a:solidFill>
                <a:latin typeface="Arial" panose="020B0604020202020204" pitchFamily="34" charset="0"/>
                <a:cs typeface="Arial"/>
              </a:rPr>
              <a:t> of CSIR-generated IP</a:t>
            </a:r>
          </a:p>
        </p:txBody>
      </p:sp>
      <p:sp>
        <p:nvSpPr>
          <p:cNvPr id="2" name="Rectangle 1">
            <a:extLst>
              <a:ext uri="{FF2B5EF4-FFF2-40B4-BE49-F238E27FC236}">
                <a16:creationId xmlns:a16="http://schemas.microsoft.com/office/drawing/2014/main" xmlns="" id="{16296012-877C-AD42-F21C-E3BE21C66C35}"/>
              </a:ext>
            </a:extLst>
          </p:cNvPr>
          <p:cNvSpPr/>
          <p:nvPr/>
        </p:nvSpPr>
        <p:spPr>
          <a:xfrm>
            <a:off x="658813" y="2333076"/>
            <a:ext cx="10874375" cy="21921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0" marR="0" lvl="0" indent="0" algn="l" defTabSz="457200" rtl="0" eaLnBrk="1" fontAlgn="auto" latinLnBrk="0" hangingPunct="1">
              <a:lnSpc>
                <a:spcPct val="100000"/>
              </a:lnSpc>
              <a:spcBef>
                <a:spcPts val="600"/>
              </a:spcBef>
              <a:spcAft>
                <a:spcPts val="600"/>
              </a:spcAft>
              <a:buClr>
                <a:srgbClr val="1F497D"/>
              </a:buClr>
              <a:buSzPct val="100000"/>
              <a:buFontTx/>
              <a:buNone/>
              <a:tabLst/>
              <a:defRPr/>
            </a:pPr>
            <a:r>
              <a:rPr kumimoji="0" lang="en-US" sz="1600" b="1" i="0" u="none" strike="noStrike" kern="1200" cap="none" spc="0" normalizeH="0" baseline="0" noProof="0" dirty="0">
                <a:ln>
                  <a:noFill/>
                </a:ln>
                <a:solidFill>
                  <a:srgbClr val="032C50"/>
                </a:solidFill>
                <a:effectLst/>
                <a:uLnTx/>
                <a:uFillTx/>
                <a:latin typeface="Arial" panose="020B0604020202020204" pitchFamily="34" charset="0"/>
                <a:ea typeface="+mn-ea"/>
                <a:cs typeface="Arial" panose="020B0604020202020204" pitchFamily="34" charset="0"/>
              </a:rPr>
              <a:t>MILESTONES FOR 2023/24</a:t>
            </a:r>
          </a:p>
          <a:p>
            <a:pPr marL="285750" lvl="0" indent="-285750" defTabSz="457200" eaLnBrk="1" fontAlgn="auto" hangingPunct="1">
              <a:buClr>
                <a:srgbClr val="1F497D"/>
              </a:buClr>
              <a:buSzPct val="100000"/>
              <a:buFont typeface="Arial" panose="020B0604020202020204" pitchFamily="34" charset="0"/>
              <a:buChar char="•"/>
            </a:pPr>
            <a:r>
              <a:rPr kumimoji="0" lang="en-ZA" sz="160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The CSIR will establish a special purpose technology commercialisation enterprise for launch in the first quarter of 2023/24 </a:t>
            </a:r>
            <a:r>
              <a:rPr lang="en-US" sz="1600" dirty="0">
                <a:solidFill>
                  <a:srgbClr val="032C50"/>
                </a:solidFill>
                <a:latin typeface="Arial" panose="020B0604020202020204" pitchFamily="34" charset="0"/>
                <a:ea typeface="+mn-ea"/>
                <a:cs typeface="Arial"/>
              </a:rPr>
              <a:t>to house and trade in all CSIR IP, with dedicated capacity to drive all aspects of IP </a:t>
            </a:r>
            <a:r>
              <a:rPr lang="en-US" sz="1600" dirty="0" err="1">
                <a:solidFill>
                  <a:srgbClr val="032C50"/>
                </a:solidFill>
                <a:latin typeface="Arial" panose="020B0604020202020204" pitchFamily="34" charset="0"/>
                <a:ea typeface="+mn-ea"/>
                <a:cs typeface="Arial"/>
              </a:rPr>
              <a:t>commercialisation</a:t>
            </a:r>
            <a:endParaRPr lang="en-US" sz="1600" dirty="0">
              <a:solidFill>
                <a:srgbClr val="032C50"/>
              </a:solidFill>
              <a:latin typeface="Arial" panose="020B0604020202020204" pitchFamily="34" charset="0"/>
              <a:ea typeface="+mn-ea"/>
              <a:cs typeface="Arial"/>
            </a:endParaRPr>
          </a:p>
          <a:p>
            <a:pPr marL="285750" indent="-285750" defTabSz="457200">
              <a:buClr>
                <a:srgbClr val="1F497D"/>
              </a:buClr>
              <a:buSzPct val="100000"/>
              <a:buFont typeface="Arial" panose="020B0604020202020204" pitchFamily="34" charset="0"/>
              <a:buChar char="•"/>
            </a:pPr>
            <a:r>
              <a:rPr lang="en-US" sz="1600" dirty="0">
                <a:solidFill>
                  <a:srgbClr val="032C50"/>
                </a:solidFill>
                <a:latin typeface="Arial" panose="020B0604020202020204" pitchFamily="34" charset="0"/>
                <a:cs typeface="Arial"/>
              </a:rPr>
              <a:t>The enterprise </a:t>
            </a:r>
            <a:r>
              <a:rPr lang="en-US" sz="1600" dirty="0">
                <a:solidFill>
                  <a:srgbClr val="032C50"/>
                </a:solidFill>
                <a:latin typeface="Arial" panose="020B0604020202020204" pitchFamily="34" charset="0"/>
                <a:ea typeface="+mn-ea"/>
                <a:cs typeface="Arial"/>
              </a:rPr>
              <a:t>will engage suitable entrepreneurs and investment partners to transform CSIR technologies into marketable products and services and will transact on behalf of the CSIR on matters of technology de-risking, business model selection, deal structuring, financing and market entry, among others</a:t>
            </a:r>
          </a:p>
          <a:p>
            <a:pPr marL="285750" marR="0" lvl="0" indent="-285750" algn="just" defTabSz="914400" rtl="0" eaLnBrk="1" fontAlgn="auto" latinLnBrk="0" hangingPunct="1">
              <a:spcBef>
                <a:spcPts val="0"/>
              </a:spcBef>
              <a:spcAft>
                <a:spcPts val="600"/>
              </a:spcAft>
              <a:buClrTx/>
              <a:buSzTx/>
              <a:buFont typeface="Arial" panose="020B0604020202020204" pitchFamily="34" charset="0"/>
              <a:buChar char="•"/>
              <a:tabLst/>
              <a:defRPr/>
            </a:pPr>
            <a:r>
              <a:rPr kumimoji="0" lang="en-ZA" sz="1600" i="0" u="none" strike="noStrike" kern="1200" cap="none" spc="0" normalizeH="0" baseline="0" noProof="0" dirty="0">
                <a:ln>
                  <a:noFill/>
                </a:ln>
                <a:solidFill>
                  <a:srgbClr val="012D50"/>
                </a:solidFill>
                <a:effectLst/>
                <a:uLnTx/>
                <a:uFillTx/>
                <a:latin typeface="Arial" panose="020B0604020202020204" pitchFamily="34" charset="0"/>
                <a:ea typeface="+mn-ea"/>
                <a:cs typeface="Arial" panose="020B0604020202020204" pitchFamily="34" charset="0"/>
              </a:rPr>
              <a:t>The CSIR has established a R100 million seed fund to de-risk technologies into commercially ready prospects through incubation and acceleration support and intends to mobilise further resources in 2023/24</a:t>
            </a:r>
          </a:p>
        </p:txBody>
      </p:sp>
      <p:sp>
        <p:nvSpPr>
          <p:cNvPr id="5" name="Rectangle 4">
            <a:extLst>
              <a:ext uri="{FF2B5EF4-FFF2-40B4-BE49-F238E27FC236}">
                <a16:creationId xmlns:a16="http://schemas.microsoft.com/office/drawing/2014/main" xmlns="" id="{C6CC14E0-865D-A3FD-0C22-AE889163B87C}"/>
              </a:ext>
            </a:extLst>
          </p:cNvPr>
          <p:cNvSpPr/>
          <p:nvPr/>
        </p:nvSpPr>
        <p:spPr>
          <a:xfrm>
            <a:off x="658813" y="4688454"/>
            <a:ext cx="10874375" cy="1376513"/>
          </a:xfrm>
          <a:prstGeom prst="rect">
            <a:avLst/>
          </a:prstGeom>
          <a:solidFill>
            <a:schemeClr val="bg1"/>
          </a:solidFill>
          <a:ln>
            <a:solidFill>
              <a:srgbClr val="032C5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R="0" lvl="0" algn="just" defTabSz="914400" rtl="0" eaLnBrk="1" fontAlgn="auto" latinLnBrk="0" hangingPunct="1">
              <a:lnSpc>
                <a:spcPct val="100000"/>
              </a:lnSpc>
              <a:spcBef>
                <a:spcPts val="0"/>
              </a:spcBef>
              <a:spcAft>
                <a:spcPts val="0"/>
              </a:spcAft>
              <a:buClrTx/>
              <a:buSzTx/>
              <a:tabLst/>
              <a:defRPr/>
            </a:pPr>
            <a:r>
              <a:rPr lang="en-ZA" sz="1600" b="1" dirty="0">
                <a:solidFill>
                  <a:srgbClr val="032C50"/>
                </a:solidFill>
                <a:latin typeface="Arial" panose="020B0604020202020204" pitchFamily="34" charset="0"/>
                <a:cs typeface="Arial" panose="020B0604020202020204" pitchFamily="34" charset="0"/>
              </a:rPr>
              <a:t>INTENDED IMPACT</a:t>
            </a:r>
          </a:p>
          <a:p>
            <a:pPr marL="285750" lvl="1" indent="-285750">
              <a:buFont typeface="Arial" panose="020B0604020202020204" pitchFamily="34" charset="0"/>
              <a:buChar char="•"/>
              <a:defRPr/>
            </a:pPr>
            <a:r>
              <a:rPr lang="en-US" sz="1600" dirty="0">
                <a:solidFill>
                  <a:srgbClr val="032C50"/>
                </a:solidFill>
                <a:latin typeface="Arial" panose="020B0604020202020204" pitchFamily="34" charset="0"/>
                <a:cs typeface="Arial"/>
              </a:rPr>
              <a:t>Attracting greater private sector investment (angel investors, VC funds, banks, private individuals, etc.) in the </a:t>
            </a:r>
            <a:r>
              <a:rPr lang="en-US" sz="1600" dirty="0" err="1">
                <a:solidFill>
                  <a:srgbClr val="032C50"/>
                </a:solidFill>
                <a:latin typeface="Arial" panose="020B0604020202020204" pitchFamily="34" charset="0"/>
                <a:cs typeface="Arial"/>
              </a:rPr>
              <a:t>commercialisation</a:t>
            </a:r>
            <a:r>
              <a:rPr lang="en-US" sz="1600" dirty="0">
                <a:solidFill>
                  <a:srgbClr val="032C50"/>
                </a:solidFill>
                <a:latin typeface="Arial" panose="020B0604020202020204" pitchFamily="34" charset="0"/>
                <a:cs typeface="Arial"/>
              </a:rPr>
              <a:t> of CSIR IP</a:t>
            </a:r>
          </a:p>
          <a:p>
            <a:pPr marL="285750" lvl="1" indent="-285750">
              <a:spcAft>
                <a:spcPts val="600"/>
              </a:spcAft>
              <a:buFont typeface="Arial" panose="020B0604020202020204" pitchFamily="34" charset="0"/>
              <a:buChar char="•"/>
              <a:defRPr/>
            </a:pPr>
            <a:r>
              <a:rPr lang="en-US" sz="1600" dirty="0">
                <a:solidFill>
                  <a:srgbClr val="032C50"/>
                </a:solidFill>
                <a:latin typeface="Arial" panose="020B0604020202020204" pitchFamily="34" charset="0"/>
                <a:cs typeface="Arial"/>
              </a:rPr>
              <a:t>Supporting the re-</a:t>
            </a:r>
            <a:r>
              <a:rPr lang="en-US" sz="1600" dirty="0" err="1">
                <a:solidFill>
                  <a:srgbClr val="032C50"/>
                </a:solidFill>
                <a:latin typeface="Arial" panose="020B0604020202020204" pitchFamily="34" charset="0"/>
                <a:cs typeface="Arial"/>
              </a:rPr>
              <a:t>industrialisation</a:t>
            </a:r>
            <a:r>
              <a:rPr lang="en-US" sz="1600" dirty="0">
                <a:solidFill>
                  <a:srgbClr val="032C50"/>
                </a:solidFill>
                <a:latin typeface="Arial" panose="020B0604020202020204" pitchFamily="34" charset="0"/>
                <a:cs typeface="Arial"/>
              </a:rPr>
              <a:t> of South Africa through a high-impact portfolio of enterprises (existing firms and start-ups) </a:t>
            </a:r>
            <a:r>
              <a:rPr lang="en-US" sz="1600" dirty="0" err="1">
                <a:solidFill>
                  <a:srgbClr val="032C50"/>
                </a:solidFill>
                <a:latin typeface="Arial" panose="020B0604020202020204" pitchFamily="34" charset="0"/>
                <a:cs typeface="Arial"/>
              </a:rPr>
              <a:t>commercialising</a:t>
            </a:r>
            <a:r>
              <a:rPr lang="en-US" sz="1600" dirty="0">
                <a:solidFill>
                  <a:srgbClr val="032C50"/>
                </a:solidFill>
                <a:latin typeface="Arial" panose="020B0604020202020204" pitchFamily="34" charset="0"/>
                <a:cs typeface="Arial"/>
              </a:rPr>
              <a:t> CSIR IP</a:t>
            </a:r>
          </a:p>
        </p:txBody>
      </p:sp>
    </p:spTree>
    <p:extLst>
      <p:ext uri="{BB962C8B-B14F-4D97-AF65-F5344CB8AC3E}">
        <p14:creationId xmlns:p14="http://schemas.microsoft.com/office/powerpoint/2010/main" xmlns="" val="415108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68AEA9-DCFC-707F-9D98-B839C6E2C498}"/>
              </a:ext>
            </a:extLst>
          </p:cNvPr>
          <p:cNvSpPr txBox="1">
            <a:spLocks/>
          </p:cNvSpPr>
          <p:nvPr/>
        </p:nvSpPr>
        <p:spPr>
          <a:xfrm>
            <a:off x="1773032" y="1298159"/>
            <a:ext cx="8645936" cy="1631216"/>
          </a:xfrm>
          <a:prstGeom prst="rect">
            <a:avLst/>
          </a:prstGeom>
        </p:spPr>
        <p:txBody>
          <a:bodyPr vert="horz" lIns="91440" tIns="45720" rIns="91440" bIns="45720" rtlCol="0" anchor="ctr">
            <a:sp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lgn="ctr"/>
            <a:r>
              <a:rPr lang="en-US" sz="4800">
                <a:solidFill>
                  <a:schemeClr val="bg1"/>
                </a:solidFill>
              </a:rPr>
              <a:t>CSIR MANDATE AND STRATEGIC FOCUS</a:t>
            </a:r>
          </a:p>
        </p:txBody>
      </p:sp>
    </p:spTree>
    <p:extLst>
      <p:ext uri="{BB962C8B-B14F-4D97-AF65-F5344CB8AC3E}">
        <p14:creationId xmlns:p14="http://schemas.microsoft.com/office/powerpoint/2010/main" xmlns="" val="617115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FDE82-1B63-1937-AD80-CB3214EDBB86}"/>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Risks and challenges</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3" name="Rectangle 2">
            <a:extLst>
              <a:ext uri="{FF2B5EF4-FFF2-40B4-BE49-F238E27FC236}">
                <a16:creationId xmlns:a16="http://schemas.microsoft.com/office/drawing/2014/main" xmlns="" id="{1208E3B8-51A0-F99D-40AD-43CAFF78A5F0}"/>
              </a:ext>
            </a:extLst>
          </p:cNvPr>
          <p:cNvSpPr/>
          <p:nvPr/>
        </p:nvSpPr>
        <p:spPr>
          <a:xfrm>
            <a:off x="658814" y="1268413"/>
            <a:ext cx="10874374" cy="588605"/>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lvl="0" indent="-285750" defTabSz="457200" eaLnBrk="1" fontAlgn="auto" hangingPunct="1">
              <a:lnSpc>
                <a:spcPct val="90000"/>
              </a:lnSpc>
              <a:spcBef>
                <a:spcPts val="600"/>
              </a:spcBef>
              <a:spcAft>
                <a:spcPts val="600"/>
              </a:spcAft>
              <a:buClr>
                <a:srgbClr val="1F497D"/>
              </a:buClr>
              <a:buSzPct val="100000"/>
              <a:buFont typeface="Arial" panose="020B0604020202020204" pitchFamily="34" charset="0"/>
              <a:buChar char="•"/>
            </a:pPr>
            <a:r>
              <a:rPr lang="en-US" sz="1600" b="1" dirty="0">
                <a:solidFill>
                  <a:srgbClr val="032C50"/>
                </a:solidFill>
                <a:latin typeface="Arial" panose="020B0604020202020204" pitchFamily="34" charset="0"/>
                <a:ea typeface="+mn-ea"/>
                <a:cs typeface="Arial"/>
              </a:rPr>
              <a:t>Security of energy supply: </a:t>
            </a:r>
            <a:r>
              <a:rPr lang="en-US" sz="1600" dirty="0">
                <a:solidFill>
                  <a:srgbClr val="012D50"/>
                </a:solidFill>
                <a:latin typeface="Arial" panose="020B0604020202020204" pitchFamily="34" charset="0"/>
                <a:cs typeface="Arial" panose="020B0604020202020204" pitchFamily="34" charset="0"/>
              </a:rPr>
              <a:t>Increased load shedding by Eskom at short notice increases the risk of loss of electrical supply to the CSIR sites across the country  </a:t>
            </a:r>
            <a:endParaRPr lang="en-US" sz="1600" dirty="0">
              <a:solidFill>
                <a:srgbClr val="032C50"/>
              </a:solidFill>
              <a:latin typeface="Arial" panose="020B0604020202020204" pitchFamily="34" charset="0"/>
              <a:cs typeface="Arial"/>
            </a:endParaRPr>
          </a:p>
        </p:txBody>
      </p:sp>
      <p:sp>
        <p:nvSpPr>
          <p:cNvPr id="4" name="Rectangle 3">
            <a:extLst>
              <a:ext uri="{FF2B5EF4-FFF2-40B4-BE49-F238E27FC236}">
                <a16:creationId xmlns:a16="http://schemas.microsoft.com/office/drawing/2014/main" xmlns="" id="{CECB8D30-92EC-6366-4E9C-B84C36E95C11}"/>
              </a:ext>
            </a:extLst>
          </p:cNvPr>
          <p:cNvSpPr/>
          <p:nvPr/>
        </p:nvSpPr>
        <p:spPr>
          <a:xfrm>
            <a:off x="658814" y="2062497"/>
            <a:ext cx="10874374" cy="884070"/>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defTabSz="457200">
              <a:spcBef>
                <a:spcPts val="600"/>
              </a:spcBef>
              <a:spcAft>
                <a:spcPts val="600"/>
              </a:spcAft>
              <a:buClr>
                <a:schemeClr val="bg1"/>
              </a:buClr>
              <a:buSzPct val="100000"/>
              <a:buFont typeface="Arial" panose="020B0604020202020204" pitchFamily="34" charset="0"/>
              <a:buChar char="•"/>
            </a:pPr>
            <a:r>
              <a:rPr lang="en-US" sz="1600" b="1" dirty="0">
                <a:solidFill>
                  <a:schemeClr val="bg1"/>
                </a:solidFill>
                <a:latin typeface="Arial" panose="020B0604020202020204" pitchFamily="34" charset="0"/>
                <a:cs typeface="Arial"/>
              </a:rPr>
              <a:t>Aging infrastructure: </a:t>
            </a:r>
            <a:r>
              <a:rPr lang="en-US" sz="1600" dirty="0">
                <a:solidFill>
                  <a:schemeClr val="bg1"/>
                </a:solidFill>
                <a:latin typeface="Arial" panose="020B0604020202020204" pitchFamily="34" charset="0"/>
                <a:cs typeface="Arial"/>
              </a:rPr>
              <a:t>CSIR infrastructure is p</a:t>
            </a:r>
            <a:r>
              <a:rPr lang="en-US" sz="1600" dirty="0">
                <a:solidFill>
                  <a:schemeClr val="bg1"/>
                </a:solidFill>
                <a:latin typeface="Arial" panose="020B0604020202020204" pitchFamily="34" charset="0"/>
                <a:cs typeface="Arial" panose="020B0604020202020204" pitchFamily="34" charset="0"/>
              </a:rPr>
              <a:t>rone to failures and downtime and increased and costly maintenance requirements; is at risk of becoming irrelevant or obsolete and has a non-competitive real estate offering internally and externally due to inadequate investment in infrastructure renewal and upgrade</a:t>
            </a:r>
          </a:p>
        </p:txBody>
      </p:sp>
      <p:sp>
        <p:nvSpPr>
          <p:cNvPr id="5" name="Rectangle 4">
            <a:extLst>
              <a:ext uri="{FF2B5EF4-FFF2-40B4-BE49-F238E27FC236}">
                <a16:creationId xmlns:a16="http://schemas.microsoft.com/office/drawing/2014/main" xmlns="" id="{175CED91-C9D6-8C52-093F-01194F5A80CA}"/>
              </a:ext>
            </a:extLst>
          </p:cNvPr>
          <p:cNvSpPr/>
          <p:nvPr/>
        </p:nvSpPr>
        <p:spPr>
          <a:xfrm>
            <a:off x="658814" y="3110082"/>
            <a:ext cx="10874374" cy="810204"/>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defTabSz="457200">
              <a:lnSpc>
                <a:spcPct val="90000"/>
              </a:lnSpc>
              <a:spcBef>
                <a:spcPts val="600"/>
              </a:spcBef>
              <a:spcAft>
                <a:spcPts val="600"/>
              </a:spcAft>
              <a:buClr>
                <a:srgbClr val="1F497D"/>
              </a:buClr>
              <a:buSzPct val="100000"/>
              <a:buFont typeface="Arial" panose="020B0604020202020204" pitchFamily="34" charset="0"/>
              <a:buChar char="•"/>
            </a:pPr>
            <a:r>
              <a:rPr lang="en-US" sz="1600" b="1" dirty="0">
                <a:solidFill>
                  <a:srgbClr val="012D50"/>
                </a:solidFill>
                <a:latin typeface="Arial" panose="020B0604020202020204" pitchFamily="34" charset="0"/>
                <a:cs typeface="Arial" panose="020B0604020202020204" pitchFamily="34" charset="0"/>
              </a:rPr>
              <a:t>Physical and information security risks: </a:t>
            </a:r>
            <a:r>
              <a:rPr lang="en-US" sz="1600" dirty="0">
                <a:solidFill>
                  <a:srgbClr val="012D50"/>
                </a:solidFill>
                <a:latin typeface="Arial" panose="020B0604020202020204" pitchFamily="34" charset="0"/>
                <a:cs typeface="Arial" panose="020B0604020202020204" pitchFamily="34" charset="0"/>
              </a:rPr>
              <a:t>Loss of physical CSIR and third-party assets due to theft and endangerment of CSIR staff and visitors due to breaches in security systems. Low maturity levels of information security to meet modern threats</a:t>
            </a:r>
          </a:p>
        </p:txBody>
      </p:sp>
      <p:sp>
        <p:nvSpPr>
          <p:cNvPr id="6" name="Rectangle 5">
            <a:extLst>
              <a:ext uri="{FF2B5EF4-FFF2-40B4-BE49-F238E27FC236}">
                <a16:creationId xmlns:a16="http://schemas.microsoft.com/office/drawing/2014/main" xmlns="" id="{D6A14667-04F3-13EB-E8E7-B4EBEA7EB760}"/>
              </a:ext>
            </a:extLst>
          </p:cNvPr>
          <p:cNvSpPr/>
          <p:nvPr/>
        </p:nvSpPr>
        <p:spPr>
          <a:xfrm>
            <a:off x="658814" y="4083802"/>
            <a:ext cx="10874374" cy="588605"/>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marL="285750" indent="-285750" defTabSz="457200">
              <a:lnSpc>
                <a:spcPct val="90000"/>
              </a:lnSpc>
              <a:spcBef>
                <a:spcPts val="600"/>
              </a:spcBef>
              <a:spcAft>
                <a:spcPts val="600"/>
              </a:spcAft>
              <a:buClr>
                <a:schemeClr val="bg1"/>
              </a:buClr>
              <a:buSzPct val="100000"/>
              <a:buFont typeface="Arial" panose="020B0604020202020204" pitchFamily="34" charset="0"/>
              <a:buChar char="•"/>
            </a:pPr>
            <a:r>
              <a:rPr lang="en-US" sz="1600" b="1" dirty="0">
                <a:solidFill>
                  <a:schemeClr val="bg1"/>
                </a:solidFill>
                <a:latin typeface="Arial" panose="020B0604020202020204" pitchFamily="34" charset="0"/>
                <a:ea typeface="+mn-ea"/>
                <a:cs typeface="Arial"/>
              </a:rPr>
              <a:t>Cost of digital transformation: </a:t>
            </a:r>
            <a:r>
              <a:rPr lang="en-US" sz="1600" dirty="0">
                <a:solidFill>
                  <a:schemeClr val="bg1"/>
                </a:solidFill>
                <a:latin typeface="Arial" panose="020B0604020202020204" pitchFamily="34" charset="0"/>
                <a:cs typeface="Arial" panose="020B0604020202020204" pitchFamily="34" charset="0"/>
              </a:rPr>
              <a:t>Lack of resources to implement digital transformation of systems and processes to leverage advances in technology to enhance the agility and efficiency of the </a:t>
            </a:r>
            <a:r>
              <a:rPr lang="en-US" sz="1600" dirty="0" err="1">
                <a:solidFill>
                  <a:schemeClr val="bg1"/>
                </a:solidFill>
                <a:latin typeface="Arial" panose="020B0604020202020204" pitchFamily="34" charset="0"/>
                <a:cs typeface="Arial" panose="020B0604020202020204" pitchFamily="34" charset="0"/>
              </a:rPr>
              <a:t>organisation</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90507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FDE82-1B63-1937-AD80-CB3214EDBB86}"/>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Risks and challenges</a:t>
            </a:r>
            <a:endParaRPr kumimoji="0" lang="en-US" sz="2400" b="1" i="0" u="none" strike="noStrike" kern="1200" cap="none" spc="0" normalizeH="0" baseline="0" noProof="0" dirty="0">
              <a:ln>
                <a:noFill/>
              </a:ln>
              <a:solidFill>
                <a:srgbClr val="032C50"/>
              </a:solidFill>
              <a:effectLst/>
              <a:uLnTx/>
              <a:uFillTx/>
              <a:latin typeface="Arial"/>
              <a:ea typeface="+mj-ea"/>
              <a:cs typeface="Arial"/>
            </a:endParaRPr>
          </a:p>
        </p:txBody>
      </p:sp>
      <p:sp>
        <p:nvSpPr>
          <p:cNvPr id="7" name="Rectangle 6">
            <a:extLst>
              <a:ext uri="{FF2B5EF4-FFF2-40B4-BE49-F238E27FC236}">
                <a16:creationId xmlns:a16="http://schemas.microsoft.com/office/drawing/2014/main" xmlns="" id="{55591B10-FE18-4758-2341-BFE34AA5E38B}"/>
              </a:ext>
            </a:extLst>
          </p:cNvPr>
          <p:cNvSpPr/>
          <p:nvPr/>
        </p:nvSpPr>
        <p:spPr>
          <a:xfrm>
            <a:off x="658814" y="1268413"/>
            <a:ext cx="10874374" cy="1927433"/>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lvl="0" defTabSz="457200" eaLnBrk="1" fontAlgn="auto" hangingPunct="1">
              <a:lnSpc>
                <a:spcPct val="90000"/>
              </a:lnSpc>
              <a:spcBef>
                <a:spcPts val="600"/>
              </a:spcBef>
              <a:spcAft>
                <a:spcPts val="0"/>
              </a:spcAft>
              <a:buClr>
                <a:srgbClr val="1F497D"/>
              </a:buClr>
              <a:buSzPct val="100000"/>
            </a:pPr>
            <a:r>
              <a:rPr lang="en-US" sz="1600" b="1" dirty="0">
                <a:solidFill>
                  <a:srgbClr val="032C50"/>
                </a:solidFill>
                <a:latin typeface="Arial" panose="020B0604020202020204" pitchFamily="34" charset="0"/>
                <a:ea typeface="+mn-ea"/>
                <a:cs typeface="Arial"/>
              </a:rPr>
              <a:t>Reviewing and re-positioning capabilities at risk</a:t>
            </a:r>
          </a:p>
          <a:p>
            <a:pPr marL="285750" indent="-285750" defTabSz="457200">
              <a:lnSpc>
                <a:spcPct val="90000"/>
              </a:lnSpc>
              <a:spcBef>
                <a:spcPts val="600"/>
              </a:spcBef>
              <a:buClr>
                <a:srgbClr val="1F497D"/>
              </a:buClr>
              <a:buSzPct val="100000"/>
              <a:buFont typeface="Arial" panose="020B0604020202020204" pitchFamily="34" charset="0"/>
              <a:buChar char="•"/>
            </a:pPr>
            <a:r>
              <a:rPr lang="en-US" sz="1600" b="1" dirty="0">
                <a:solidFill>
                  <a:srgbClr val="032C50"/>
                </a:solidFill>
                <a:latin typeface="Arial" panose="020B0604020202020204" pitchFamily="34" charset="0"/>
                <a:ea typeface="+mn-ea"/>
                <a:cs typeface="Arial"/>
              </a:rPr>
              <a:t>Health Innovation: </a:t>
            </a:r>
            <a:r>
              <a:rPr lang="en-US" sz="1600" dirty="0">
                <a:solidFill>
                  <a:srgbClr val="032C50"/>
                </a:solidFill>
                <a:latin typeface="Arial" panose="020B0604020202020204" pitchFamily="34" charset="0"/>
                <a:ea typeface="+mn-ea"/>
                <a:cs typeface="Arial"/>
              </a:rPr>
              <a:t>Limited funding to support CSIR health innovation capabilities and initiatives in support of South Africa’s drive to localize vaccines and critical biological therapies</a:t>
            </a:r>
          </a:p>
          <a:p>
            <a:pPr marL="285750" indent="-285750" defTabSz="457200">
              <a:lnSpc>
                <a:spcPct val="90000"/>
              </a:lnSpc>
              <a:spcBef>
                <a:spcPts val="600"/>
              </a:spcBef>
              <a:buClr>
                <a:srgbClr val="1F497D"/>
              </a:buClr>
              <a:buSzPct val="100000"/>
              <a:buFont typeface="Arial" panose="020B0604020202020204" pitchFamily="34" charset="0"/>
              <a:buChar char="•"/>
            </a:pPr>
            <a:r>
              <a:rPr lang="en-US" sz="1600" b="1" dirty="0" err="1">
                <a:solidFill>
                  <a:srgbClr val="032C50"/>
                </a:solidFill>
                <a:latin typeface="Arial" panose="020B0604020202020204" pitchFamily="34" charset="0"/>
                <a:ea typeface="+mn-ea"/>
                <a:cs typeface="Arial"/>
              </a:rPr>
              <a:t>Defence</a:t>
            </a:r>
            <a:r>
              <a:rPr lang="en-US" sz="1600" b="1" dirty="0">
                <a:solidFill>
                  <a:srgbClr val="032C50"/>
                </a:solidFill>
                <a:latin typeface="Arial" panose="020B0604020202020204" pitchFamily="34" charset="0"/>
                <a:ea typeface="+mn-ea"/>
                <a:cs typeface="Arial"/>
              </a:rPr>
              <a:t> &amp; Security: </a:t>
            </a:r>
            <a:r>
              <a:rPr lang="en-US" sz="1600" dirty="0">
                <a:solidFill>
                  <a:srgbClr val="032C50"/>
                </a:solidFill>
                <a:latin typeface="Arial" panose="020B0604020202020204" pitchFamily="34" charset="0"/>
                <a:ea typeface="+mn-ea"/>
                <a:cs typeface="Arial"/>
              </a:rPr>
              <a:t>Optronic Sensor System capabilities currently under review to re-position for financial sustainability</a:t>
            </a:r>
          </a:p>
          <a:p>
            <a:pPr marL="285750" indent="-285750" defTabSz="457200">
              <a:lnSpc>
                <a:spcPct val="90000"/>
              </a:lnSpc>
              <a:spcBef>
                <a:spcPts val="600"/>
              </a:spcBef>
              <a:buClr>
                <a:srgbClr val="1F497D"/>
              </a:buClr>
              <a:buSzPct val="100000"/>
              <a:buFont typeface="Arial" panose="020B0604020202020204" pitchFamily="34" charset="0"/>
              <a:buChar char="•"/>
            </a:pPr>
            <a:r>
              <a:rPr lang="en-US" sz="1600" b="1" dirty="0">
                <a:solidFill>
                  <a:srgbClr val="032C50"/>
                </a:solidFill>
                <a:latin typeface="Arial" panose="020B0604020202020204" pitchFamily="34" charset="0"/>
                <a:ea typeface="+mn-ea"/>
                <a:cs typeface="Arial"/>
              </a:rPr>
              <a:t>Energy: </a:t>
            </a:r>
            <a:r>
              <a:rPr lang="en-US" sz="1600" dirty="0">
                <a:solidFill>
                  <a:srgbClr val="032C50"/>
                </a:solidFill>
                <a:latin typeface="Arial" panose="020B0604020202020204" pitchFamily="34" charset="0"/>
                <a:ea typeface="+mn-ea"/>
                <a:cs typeface="Arial"/>
              </a:rPr>
              <a:t>Offerings, capabilities and business model of the Energy Centre under review to enhance value proposition to drive relevance, impact and future sustainability</a:t>
            </a:r>
          </a:p>
        </p:txBody>
      </p:sp>
      <p:sp>
        <p:nvSpPr>
          <p:cNvPr id="3" name="Rectangle 2">
            <a:extLst>
              <a:ext uri="{FF2B5EF4-FFF2-40B4-BE49-F238E27FC236}">
                <a16:creationId xmlns:a16="http://schemas.microsoft.com/office/drawing/2014/main" xmlns="" id="{E81DB8B0-40AA-8CC3-D7D7-C6D73977FBAC}"/>
              </a:ext>
            </a:extLst>
          </p:cNvPr>
          <p:cNvSpPr/>
          <p:nvPr/>
        </p:nvSpPr>
        <p:spPr>
          <a:xfrm>
            <a:off x="658814" y="3367852"/>
            <a:ext cx="10874374" cy="810204"/>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nchorCtr="0">
            <a:spAutoFit/>
          </a:bodyPr>
          <a:lstStyle/>
          <a:p>
            <a:pPr defTabSz="457200">
              <a:lnSpc>
                <a:spcPct val="90000"/>
              </a:lnSpc>
              <a:spcBef>
                <a:spcPts val="600"/>
              </a:spcBef>
              <a:spcAft>
                <a:spcPts val="600"/>
              </a:spcAft>
              <a:buClr>
                <a:schemeClr val="bg1"/>
              </a:buClr>
              <a:buSzPct val="100000"/>
            </a:pPr>
            <a:r>
              <a:rPr lang="en-US" sz="1600" b="1" dirty="0">
                <a:solidFill>
                  <a:schemeClr val="bg1"/>
                </a:solidFill>
                <a:latin typeface="Arial" panose="020B0604020202020204" pitchFamily="34" charset="0"/>
                <a:ea typeface="+mn-ea"/>
                <a:cs typeface="Arial"/>
              </a:rPr>
              <a:t>Scarce and critical skills: </a:t>
            </a:r>
            <a:r>
              <a:rPr lang="en-US" sz="1600" dirty="0">
                <a:solidFill>
                  <a:schemeClr val="bg1"/>
                </a:solidFill>
                <a:latin typeface="Arial" panose="020B0604020202020204" pitchFamily="34" charset="0"/>
                <a:ea typeface="+mn-ea"/>
                <a:cs typeface="Arial"/>
              </a:rPr>
              <a:t>Driving initiatives to attract, retain and develop skills in ICT, cyber, sensor systems, systems engineering, 4IR as well as transport and logistics in response to high market demand and limited capacity in these high-growth areas</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74001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69B3AE9-5E39-BDC6-9F3E-377407DA2A64}"/>
              </a:ext>
            </a:extLst>
          </p:cNvPr>
          <p:cNvSpPr txBox="1">
            <a:spLocks/>
          </p:cNvSpPr>
          <p:nvPr/>
        </p:nvSpPr>
        <p:spPr>
          <a:xfrm>
            <a:off x="1773032" y="1458015"/>
            <a:ext cx="8645936" cy="97313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algn="ctr"/>
            <a:r>
              <a:rPr lang="en-US" sz="5400">
                <a:solidFill>
                  <a:schemeClr val="bg1"/>
                </a:solidFill>
              </a:rPr>
              <a:t>THANK YOU</a:t>
            </a:r>
          </a:p>
        </p:txBody>
      </p:sp>
    </p:spTree>
    <p:extLst>
      <p:ext uri="{BB962C8B-B14F-4D97-AF65-F5344CB8AC3E}">
        <p14:creationId xmlns:p14="http://schemas.microsoft.com/office/powerpoint/2010/main" xmlns="" val="217831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0D514B-28DC-C8A7-B3E9-EB43328E0253}"/>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23600" y="1204615"/>
            <a:ext cx="11141753" cy="5709786"/>
          </a:xfrm>
          <a:prstGeom prst="rect">
            <a:avLst/>
          </a:prstGeom>
        </p:spPr>
      </p:pic>
      <p:sp>
        <p:nvSpPr>
          <p:cNvPr id="2" name="Title 1">
            <a:extLst>
              <a:ext uri="{FF2B5EF4-FFF2-40B4-BE49-F238E27FC236}">
                <a16:creationId xmlns:a16="http://schemas.microsoft.com/office/drawing/2014/main" xmlns="" id="{56BB5BC1-CA16-3BBA-3675-78A4F353AE21}"/>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t>Our mandate</a:t>
            </a:r>
            <a:endParaRPr kumimoji="0" lang="en-US" sz="2400" b="1" i="0" u="none" strike="noStrike" kern="1200" cap="none" spc="0" normalizeH="0" baseline="0" noProof="0">
              <a:ln>
                <a:noFill/>
              </a:ln>
              <a:effectLst/>
              <a:uLnTx/>
              <a:uFillTx/>
              <a:latin typeface="Arial"/>
              <a:ea typeface="+mj-ea"/>
              <a:cs typeface="Arial"/>
            </a:endParaRPr>
          </a:p>
        </p:txBody>
      </p:sp>
      <p:sp>
        <p:nvSpPr>
          <p:cNvPr id="4" name="TextBox 3">
            <a:extLst>
              <a:ext uri="{FF2B5EF4-FFF2-40B4-BE49-F238E27FC236}">
                <a16:creationId xmlns:a16="http://schemas.microsoft.com/office/drawing/2014/main" xmlns="" id="{069F4CF4-C097-1CC1-7A0F-9BCED0F727F1}"/>
              </a:ext>
            </a:extLst>
          </p:cNvPr>
          <p:cNvSpPr txBox="1"/>
          <p:nvPr/>
        </p:nvSpPr>
        <p:spPr>
          <a:xfrm>
            <a:off x="2171114" y="2464703"/>
            <a:ext cx="7849772" cy="3160352"/>
          </a:xfrm>
          <a:prstGeom prst="rect">
            <a:avLst/>
          </a:prstGeom>
          <a:noFill/>
        </p:spPr>
        <p:txBody>
          <a:bodyPr wrap="square" rtlCol="0">
            <a:spAutoFit/>
          </a:bodyPr>
          <a:lstStyle/>
          <a:p>
            <a:pPr defTabSz="914400">
              <a:lnSpc>
                <a:spcPct val="150000"/>
              </a:lnSpc>
              <a:spcBef>
                <a:spcPts val="200"/>
              </a:spcBef>
              <a:spcAft>
                <a:spcPts val="800"/>
              </a:spcAft>
              <a:defRPr/>
            </a:pPr>
            <a:r>
              <a:rPr lang="en-GB" sz="2400" baseline="30000">
                <a:solidFill>
                  <a:srgbClr val="032C50"/>
                </a:solidFill>
                <a:latin typeface="Arial"/>
                <a:cs typeface="Arial"/>
              </a:rPr>
              <a:t>“The objects of the CSIR are, through </a:t>
            </a:r>
            <a:r>
              <a:rPr lang="en-GB" sz="2400" b="1" baseline="30000">
                <a:solidFill>
                  <a:srgbClr val="032C50"/>
                </a:solidFill>
                <a:latin typeface="Arial"/>
                <a:cs typeface="Arial"/>
              </a:rPr>
              <a:t>directed </a:t>
            </a:r>
            <a:r>
              <a:rPr lang="en-GB" sz="2400" baseline="30000">
                <a:solidFill>
                  <a:srgbClr val="032C50"/>
                </a:solidFill>
                <a:latin typeface="Arial"/>
                <a:cs typeface="Arial"/>
              </a:rPr>
              <a:t>and</a:t>
            </a:r>
            <a:r>
              <a:rPr lang="en-GB" sz="2400" b="1" baseline="30000">
                <a:solidFill>
                  <a:srgbClr val="032C50"/>
                </a:solidFill>
                <a:latin typeface="Arial"/>
                <a:cs typeface="Arial"/>
              </a:rPr>
              <a:t> particularly multidisciplinary research </a:t>
            </a:r>
            <a:r>
              <a:rPr lang="en-GB" sz="2400" baseline="30000">
                <a:solidFill>
                  <a:srgbClr val="032C50"/>
                </a:solidFill>
                <a:latin typeface="Arial"/>
                <a:cs typeface="Arial"/>
              </a:rPr>
              <a:t>and</a:t>
            </a:r>
            <a:r>
              <a:rPr lang="en-GB" sz="2400" b="1" baseline="30000">
                <a:solidFill>
                  <a:srgbClr val="032C50"/>
                </a:solidFill>
                <a:latin typeface="Arial"/>
                <a:cs typeface="Arial"/>
              </a:rPr>
              <a:t> technological innovation</a:t>
            </a:r>
            <a:r>
              <a:rPr lang="en-GB" sz="2400" baseline="30000">
                <a:solidFill>
                  <a:srgbClr val="032C50"/>
                </a:solidFill>
                <a:latin typeface="Arial"/>
                <a:cs typeface="Arial"/>
              </a:rPr>
              <a:t>, to foster, in the </a:t>
            </a:r>
            <a:r>
              <a:rPr lang="en-GB" sz="2400" b="1" baseline="30000">
                <a:solidFill>
                  <a:srgbClr val="032C50"/>
                </a:solidFill>
                <a:latin typeface="Arial"/>
                <a:cs typeface="Arial"/>
              </a:rPr>
              <a:t>national interest </a:t>
            </a:r>
            <a:r>
              <a:rPr lang="en-GB" sz="2400" baseline="30000">
                <a:solidFill>
                  <a:srgbClr val="032C50"/>
                </a:solidFill>
                <a:latin typeface="Arial"/>
                <a:cs typeface="Arial"/>
              </a:rPr>
              <a:t>and in fields which in its opinion should receive preference, </a:t>
            </a:r>
            <a:r>
              <a:rPr lang="en-GB" sz="2400" b="1" baseline="30000">
                <a:solidFill>
                  <a:srgbClr val="032C50"/>
                </a:solidFill>
                <a:latin typeface="Arial"/>
                <a:cs typeface="Arial"/>
              </a:rPr>
              <a:t>industrial </a:t>
            </a:r>
            <a:r>
              <a:rPr lang="en-GB" sz="2400" baseline="30000">
                <a:solidFill>
                  <a:srgbClr val="032C50"/>
                </a:solidFill>
                <a:latin typeface="Arial"/>
                <a:cs typeface="Arial"/>
              </a:rPr>
              <a:t>and</a:t>
            </a:r>
            <a:r>
              <a:rPr lang="en-GB" sz="2400" b="1" baseline="30000">
                <a:solidFill>
                  <a:srgbClr val="032C50"/>
                </a:solidFill>
                <a:latin typeface="Arial"/>
                <a:cs typeface="Arial"/>
              </a:rPr>
              <a:t> scientific development</a:t>
            </a:r>
            <a:r>
              <a:rPr lang="en-GB" sz="2400" baseline="30000">
                <a:solidFill>
                  <a:srgbClr val="032C50"/>
                </a:solidFill>
                <a:latin typeface="Arial"/>
                <a:cs typeface="Arial"/>
              </a:rPr>
              <a:t>, either by itself or in </a:t>
            </a:r>
            <a:r>
              <a:rPr lang="en-GB" sz="2400" b="1" baseline="30000">
                <a:solidFill>
                  <a:srgbClr val="032C50"/>
                </a:solidFill>
                <a:latin typeface="Arial"/>
                <a:cs typeface="Arial"/>
              </a:rPr>
              <a:t>co-operation with principals </a:t>
            </a:r>
            <a:r>
              <a:rPr lang="en-GB" sz="2400" baseline="30000">
                <a:solidFill>
                  <a:srgbClr val="032C50"/>
                </a:solidFill>
                <a:latin typeface="Arial"/>
                <a:cs typeface="Arial"/>
              </a:rPr>
              <a:t>from the </a:t>
            </a:r>
            <a:r>
              <a:rPr lang="en-GB" sz="2400" b="1" baseline="30000">
                <a:solidFill>
                  <a:srgbClr val="032C50"/>
                </a:solidFill>
                <a:latin typeface="Arial"/>
                <a:cs typeface="Arial"/>
              </a:rPr>
              <a:t>private </a:t>
            </a:r>
            <a:r>
              <a:rPr lang="en-GB" sz="2400" baseline="30000">
                <a:solidFill>
                  <a:srgbClr val="032C50"/>
                </a:solidFill>
                <a:latin typeface="Arial"/>
                <a:cs typeface="Arial"/>
              </a:rPr>
              <a:t>or</a:t>
            </a:r>
            <a:r>
              <a:rPr lang="en-GB" sz="2400" b="1" baseline="30000">
                <a:solidFill>
                  <a:srgbClr val="032C50"/>
                </a:solidFill>
                <a:latin typeface="Arial"/>
                <a:cs typeface="Arial"/>
              </a:rPr>
              <a:t> public sectors</a:t>
            </a:r>
            <a:r>
              <a:rPr lang="en-GB" sz="2400" baseline="30000">
                <a:solidFill>
                  <a:srgbClr val="032C50"/>
                </a:solidFill>
                <a:latin typeface="Arial"/>
                <a:cs typeface="Arial"/>
              </a:rPr>
              <a:t>, and thereby to contribute to the </a:t>
            </a:r>
            <a:r>
              <a:rPr lang="en-GB" sz="2400" b="1" baseline="30000">
                <a:solidFill>
                  <a:srgbClr val="032C50"/>
                </a:solidFill>
                <a:latin typeface="Arial"/>
                <a:cs typeface="Arial"/>
              </a:rPr>
              <a:t>improvement of the quality of life </a:t>
            </a:r>
            <a:r>
              <a:rPr lang="en-GB" sz="2400" baseline="30000">
                <a:solidFill>
                  <a:srgbClr val="032C50"/>
                </a:solidFill>
                <a:latin typeface="Arial"/>
                <a:cs typeface="Arial"/>
              </a:rPr>
              <a:t>of the people of the Republic, and to perform any other functions that may be assigned to the CSIR by or under this Act.”</a:t>
            </a:r>
          </a:p>
          <a:p>
            <a:pPr defTabSz="914400">
              <a:lnSpc>
                <a:spcPts val="2060"/>
              </a:lnSpc>
              <a:spcBef>
                <a:spcPts val="200"/>
              </a:spcBef>
              <a:spcAft>
                <a:spcPts val="200"/>
              </a:spcAft>
              <a:defRPr/>
            </a:pPr>
            <a:r>
              <a:rPr lang="en-GB" sz="2300" b="1" baseline="30000">
                <a:solidFill>
                  <a:srgbClr val="032C50"/>
                </a:solidFill>
                <a:latin typeface="Arial"/>
                <a:cs typeface="Arial"/>
              </a:rPr>
              <a:t>(Scientific Research Council Act, 1988 (Act 46 of 1988, amended by Act 27 of 2014)</a:t>
            </a:r>
          </a:p>
        </p:txBody>
      </p:sp>
    </p:spTree>
    <p:extLst>
      <p:ext uri="{BB962C8B-B14F-4D97-AF65-F5344CB8AC3E}">
        <p14:creationId xmlns:p14="http://schemas.microsoft.com/office/powerpoint/2010/main" xmlns="" val="1291266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95A57-575E-F794-6A3F-6A2F7DDD742D}"/>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t>Vision and mission</a:t>
            </a:r>
            <a:endParaRPr kumimoji="0" lang="en-US" sz="2400" b="1" i="0" u="none" strike="noStrike" kern="1200" cap="none" spc="0" normalizeH="0" baseline="0" noProof="0">
              <a:ln>
                <a:noFill/>
              </a:ln>
              <a:effectLst/>
              <a:uLnTx/>
              <a:uFillTx/>
              <a:latin typeface="Arial"/>
              <a:ea typeface="+mj-ea"/>
              <a:cs typeface="Arial"/>
            </a:endParaRPr>
          </a:p>
        </p:txBody>
      </p:sp>
      <p:sp>
        <p:nvSpPr>
          <p:cNvPr id="8" name="Rectangle 7">
            <a:extLst>
              <a:ext uri="{FF2B5EF4-FFF2-40B4-BE49-F238E27FC236}">
                <a16:creationId xmlns:a16="http://schemas.microsoft.com/office/drawing/2014/main" xmlns="" id="{F39041E0-8DEC-AB6A-361B-CDC4814C47EB}"/>
              </a:ext>
            </a:extLst>
          </p:cNvPr>
          <p:cNvSpPr/>
          <p:nvPr/>
        </p:nvSpPr>
        <p:spPr>
          <a:xfrm>
            <a:off x="483889" y="2571184"/>
            <a:ext cx="5301275" cy="2353901"/>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64CB2AFF-B634-EBE1-EAED-F1638ABAFA02}"/>
              </a:ext>
            </a:extLst>
          </p:cNvPr>
          <p:cNvSpPr/>
          <p:nvPr/>
        </p:nvSpPr>
        <p:spPr>
          <a:xfrm>
            <a:off x="6527800" y="2571184"/>
            <a:ext cx="5180311" cy="2353901"/>
          </a:xfrm>
          <a:prstGeom prst="rect">
            <a:avLst/>
          </a:prstGeom>
          <a:solidFill>
            <a:srgbClr val="03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F8B1C26F-F56E-5D60-8AB2-F718D20B577C}"/>
              </a:ext>
            </a:extLst>
          </p:cNvPr>
          <p:cNvSpPr/>
          <p:nvPr/>
        </p:nvSpPr>
        <p:spPr>
          <a:xfrm>
            <a:off x="4616254" y="2232255"/>
            <a:ext cx="2983893" cy="2983893"/>
          </a:xfrm>
          <a:prstGeom prst="ellipse">
            <a:avLst/>
          </a:prstGeom>
          <a:solidFill>
            <a:srgbClr val="FDFD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50339380-CDF0-E21B-6229-8DDA0C277AF1}"/>
              </a:ext>
            </a:extLst>
          </p:cNvPr>
          <p:cNvPicPr>
            <a:picLocks noChangeAspect="1"/>
          </p:cNvPicPr>
          <p:nvPr/>
        </p:nvPicPr>
        <p:blipFill>
          <a:blip r:embed="rId2">
            <a:extLst>
              <a:ext uri="{28A0092B-C50C-407E-A947-70E740481C1C}">
                <a14:useLocalDpi xmlns:a14="http://schemas.microsoft.com/office/drawing/2010/main" xmlns=""/>
              </a:ext>
            </a:extLst>
          </a:blip>
          <a:srcRect/>
          <a:stretch/>
        </p:blipFill>
        <p:spPr>
          <a:xfrm>
            <a:off x="4794746" y="2327637"/>
            <a:ext cx="2691194" cy="2739442"/>
          </a:xfrm>
          <a:prstGeom prst="rect">
            <a:avLst/>
          </a:prstGeom>
        </p:spPr>
      </p:pic>
      <p:sp>
        <p:nvSpPr>
          <p:cNvPr id="11" name="Rectangle 10">
            <a:extLst>
              <a:ext uri="{FF2B5EF4-FFF2-40B4-BE49-F238E27FC236}">
                <a16:creationId xmlns:a16="http://schemas.microsoft.com/office/drawing/2014/main" xmlns="" id="{46CE684D-DDE3-551A-6B7D-EEF34CFDEE96}"/>
              </a:ext>
            </a:extLst>
          </p:cNvPr>
          <p:cNvSpPr/>
          <p:nvPr/>
        </p:nvSpPr>
        <p:spPr>
          <a:xfrm>
            <a:off x="7778639" y="2676045"/>
            <a:ext cx="3868740" cy="2144177"/>
          </a:xfrm>
          <a:prstGeom prst="rect">
            <a:avLst/>
          </a:prstGeom>
        </p:spPr>
        <p:txBody>
          <a:bodyPr wrap="square">
            <a:spAutoFit/>
          </a:bodyPr>
          <a:lstStyle/>
          <a:p>
            <a:pPr defTabSz="914400" eaLnBrk="0" fontAlgn="base" hangingPunct="0">
              <a:spcAft>
                <a:spcPts val="400"/>
              </a:spcAft>
              <a:buClr>
                <a:srgbClr val="1F497D"/>
              </a:buClr>
              <a:buSzPct val="100000"/>
              <a:defRPr/>
            </a:pPr>
            <a:r>
              <a:rPr lang="en-ZA" sz="2200" b="1">
                <a:solidFill>
                  <a:schemeClr val="bg1"/>
                </a:solidFill>
                <a:latin typeface="Arial" panose="020B0604020202020204" pitchFamily="34" charset="0"/>
                <a:ea typeface="ＭＳ Ｐゴシック" charset="0"/>
              </a:rPr>
              <a:t>MISSIO</a:t>
            </a:r>
            <a:r>
              <a:rPr lang="en-GB" sz="2200" b="1">
                <a:solidFill>
                  <a:schemeClr val="bg1"/>
                </a:solidFill>
                <a:latin typeface="Arial" panose="020B0604020202020204" pitchFamily="34" charset="0"/>
                <a:ea typeface="ＭＳ Ｐゴシック" charset="0"/>
              </a:rPr>
              <a:t>N</a:t>
            </a:r>
          </a:p>
          <a:p>
            <a:pPr defTabSz="914400" eaLnBrk="0" fontAlgn="base" hangingPunct="0">
              <a:buClr>
                <a:srgbClr val="1F497D"/>
              </a:buClr>
              <a:buSzPct val="100000"/>
              <a:defRPr/>
            </a:pPr>
            <a:r>
              <a:rPr lang="en-ZA" b="1">
                <a:solidFill>
                  <a:schemeClr val="bg1"/>
                </a:solidFill>
                <a:latin typeface="Arial" panose="020B0604020202020204" pitchFamily="34" charset="0"/>
                <a:ea typeface="ＭＳ Ｐゴシック" charset="0"/>
              </a:rPr>
              <a:t>Collaboratively innovate </a:t>
            </a:r>
            <a:r>
              <a:rPr lang="en-ZA" b="1">
                <a:solidFill>
                  <a:schemeClr val="accent5">
                    <a:lumMod val="60000"/>
                    <a:lumOff val="40000"/>
                  </a:schemeClr>
                </a:solidFill>
                <a:latin typeface="Arial" panose="020B0604020202020204" pitchFamily="34" charset="0"/>
                <a:ea typeface="ＭＳ Ｐゴシック" charset="0"/>
              </a:rPr>
              <a:t>and</a:t>
            </a:r>
            <a:r>
              <a:rPr lang="en-ZA" b="1">
                <a:solidFill>
                  <a:schemeClr val="accent5">
                    <a:lumMod val="75000"/>
                  </a:schemeClr>
                </a:solidFill>
                <a:latin typeface="Arial" panose="020B0604020202020204" pitchFamily="34" charset="0"/>
                <a:ea typeface="ＭＳ Ｐゴシック" charset="0"/>
              </a:rPr>
              <a:t> </a:t>
            </a:r>
            <a:r>
              <a:rPr lang="en-ZA" b="1">
                <a:solidFill>
                  <a:schemeClr val="bg1"/>
                </a:solidFill>
                <a:latin typeface="Arial" panose="020B0604020202020204" pitchFamily="34" charset="0"/>
                <a:ea typeface="ＭＳ Ｐゴシック" charset="0"/>
              </a:rPr>
              <a:t>localise</a:t>
            </a:r>
            <a:r>
              <a:rPr lang="en-ZA" b="1">
                <a:solidFill>
                  <a:srgbClr val="032C50"/>
                </a:solidFill>
                <a:latin typeface="Arial" panose="020B0604020202020204" pitchFamily="34" charset="0"/>
                <a:ea typeface="ＭＳ Ｐゴシック" charset="0"/>
              </a:rPr>
              <a:t> </a:t>
            </a:r>
            <a:r>
              <a:rPr lang="en-ZA" b="1">
                <a:solidFill>
                  <a:schemeClr val="bg1"/>
                </a:solidFill>
                <a:latin typeface="Arial" panose="020B0604020202020204" pitchFamily="34" charset="0"/>
                <a:ea typeface="ＭＳ Ｐゴシック" charset="0"/>
              </a:rPr>
              <a:t>technologies</a:t>
            </a:r>
            <a:r>
              <a:rPr lang="en-ZA" b="1">
                <a:solidFill>
                  <a:schemeClr val="accent5">
                    <a:lumMod val="60000"/>
                    <a:lumOff val="40000"/>
                  </a:schemeClr>
                </a:solidFill>
                <a:latin typeface="Arial" panose="020B0604020202020204" pitchFamily="34" charset="0"/>
                <a:ea typeface="ＭＳ Ｐゴシック" charset="0"/>
              </a:rPr>
              <a:t>, while </a:t>
            </a:r>
            <a:r>
              <a:rPr lang="en-ZA" b="1">
                <a:solidFill>
                  <a:srgbClr val="9DC3E6"/>
                </a:solidFill>
                <a:latin typeface="Arial" panose="020B0604020202020204" pitchFamily="34" charset="0"/>
                <a:ea typeface="ＭＳ Ｐゴシック" charset="0"/>
              </a:rPr>
              <a:t>providing</a:t>
            </a:r>
            <a:r>
              <a:rPr lang="en-ZA" b="1">
                <a:solidFill>
                  <a:schemeClr val="bg1"/>
                </a:solidFill>
                <a:latin typeface="Arial" panose="020B0604020202020204" pitchFamily="34" charset="0"/>
                <a:ea typeface="ＭＳ Ｐゴシック" charset="0"/>
              </a:rPr>
              <a:t> knowledge solutions </a:t>
            </a:r>
            <a:r>
              <a:rPr lang="en-ZA" b="1">
                <a:solidFill>
                  <a:srgbClr val="9DC3E6"/>
                </a:solidFill>
                <a:latin typeface="Arial" panose="020B0604020202020204" pitchFamily="34" charset="0"/>
                <a:ea typeface="ＭＳ Ｐゴシック" charset="0"/>
              </a:rPr>
              <a:t>for the </a:t>
            </a:r>
            <a:r>
              <a:rPr lang="en-ZA" b="1">
                <a:solidFill>
                  <a:schemeClr val="bg1"/>
                </a:solidFill>
                <a:latin typeface="Arial" panose="020B0604020202020204" pitchFamily="34" charset="0"/>
                <a:ea typeface="ＭＳ Ｐゴシック" charset="0"/>
              </a:rPr>
              <a:t>inclusive and sustainable</a:t>
            </a:r>
            <a:r>
              <a:rPr lang="en-ZA" b="1">
                <a:solidFill>
                  <a:srgbClr val="032C50"/>
                </a:solidFill>
                <a:latin typeface="Arial" panose="020B0604020202020204" pitchFamily="34" charset="0"/>
                <a:ea typeface="ＭＳ Ｐゴシック" charset="0"/>
              </a:rPr>
              <a:t> </a:t>
            </a:r>
            <a:r>
              <a:rPr lang="en-ZA" b="1">
                <a:solidFill>
                  <a:schemeClr val="accent5">
                    <a:lumMod val="60000"/>
                    <a:lumOff val="40000"/>
                  </a:schemeClr>
                </a:solidFill>
                <a:latin typeface="Arial" panose="020B0604020202020204" pitchFamily="34" charset="0"/>
                <a:ea typeface="ＭＳ Ｐゴシック" charset="0"/>
              </a:rPr>
              <a:t>advancement of </a:t>
            </a:r>
            <a:r>
              <a:rPr lang="en-ZA" b="1">
                <a:solidFill>
                  <a:schemeClr val="bg1"/>
                </a:solidFill>
                <a:latin typeface="Arial" panose="020B0604020202020204" pitchFamily="34" charset="0"/>
                <a:ea typeface="ＭＳ Ｐゴシック" charset="0"/>
              </a:rPr>
              <a:t>industry and society.</a:t>
            </a:r>
            <a:endParaRPr lang="en-GB" b="1">
              <a:solidFill>
                <a:schemeClr val="bg1"/>
              </a:solidFill>
              <a:latin typeface="Arial" panose="020B0604020202020204" pitchFamily="34" charset="0"/>
              <a:ea typeface="ＭＳ Ｐゴシック" charset="0"/>
            </a:endParaRPr>
          </a:p>
        </p:txBody>
      </p:sp>
      <p:sp>
        <p:nvSpPr>
          <p:cNvPr id="12" name="Rectangle 11">
            <a:extLst>
              <a:ext uri="{FF2B5EF4-FFF2-40B4-BE49-F238E27FC236}">
                <a16:creationId xmlns:a16="http://schemas.microsoft.com/office/drawing/2014/main" xmlns="" id="{96C9E87A-A9A6-4247-21BD-093992534F5A}"/>
              </a:ext>
            </a:extLst>
          </p:cNvPr>
          <p:cNvSpPr/>
          <p:nvPr/>
        </p:nvSpPr>
        <p:spPr>
          <a:xfrm>
            <a:off x="794194" y="2818576"/>
            <a:ext cx="3868740" cy="1590179"/>
          </a:xfrm>
          <a:prstGeom prst="rect">
            <a:avLst/>
          </a:prstGeom>
        </p:spPr>
        <p:txBody>
          <a:bodyPr wrap="square">
            <a:spAutoFit/>
          </a:bodyPr>
          <a:lstStyle/>
          <a:p>
            <a:pPr defTabSz="914400" eaLnBrk="0" fontAlgn="base" hangingPunct="0">
              <a:spcAft>
                <a:spcPts val="400"/>
              </a:spcAft>
              <a:buClr>
                <a:srgbClr val="1F497D"/>
              </a:buClr>
              <a:buSzPct val="100000"/>
              <a:defRPr/>
            </a:pPr>
            <a:r>
              <a:rPr lang="en-GB" sz="2200" b="1">
                <a:solidFill>
                  <a:schemeClr val="bg1"/>
                </a:solidFill>
                <a:latin typeface="Arial" panose="020B0604020202020204" pitchFamily="34" charset="0"/>
                <a:ea typeface="ＭＳ Ｐゴシック" charset="0"/>
              </a:rPr>
              <a:t>VISION</a:t>
            </a:r>
          </a:p>
          <a:p>
            <a:pPr defTabSz="914400" eaLnBrk="0" fontAlgn="base" hangingPunct="0">
              <a:buClr>
                <a:srgbClr val="1F497D"/>
              </a:buClr>
              <a:buSzPct val="100000"/>
              <a:defRPr/>
            </a:pPr>
            <a:r>
              <a:rPr lang="en-GB" b="1">
                <a:solidFill>
                  <a:srgbClr val="9DC3E6"/>
                </a:solidFill>
                <a:latin typeface="Arial" panose="020B0604020202020204" pitchFamily="34" charset="0"/>
                <a:ea typeface="ＭＳ Ｐゴシック" charset="0"/>
              </a:rPr>
              <a:t>We are </a:t>
            </a:r>
            <a:r>
              <a:rPr lang="en-GB" b="1">
                <a:solidFill>
                  <a:schemeClr val="bg1"/>
                </a:solidFill>
                <a:latin typeface="Arial" panose="020B0604020202020204" pitchFamily="34" charset="0"/>
                <a:ea typeface="ＭＳ Ｐゴシック" charset="0"/>
              </a:rPr>
              <a:t>accelerators</a:t>
            </a:r>
            <a:r>
              <a:rPr lang="en-GB" b="1">
                <a:solidFill>
                  <a:srgbClr val="9DC3E6"/>
                </a:solidFill>
                <a:latin typeface="Arial" panose="020B0604020202020204" pitchFamily="34" charset="0"/>
                <a:ea typeface="ＭＳ Ｐゴシック" charset="0"/>
              </a:rPr>
              <a:t> of </a:t>
            </a:r>
            <a:r>
              <a:rPr lang="en-GB" b="1">
                <a:solidFill>
                  <a:schemeClr val="bg1"/>
                </a:solidFill>
                <a:latin typeface="Arial" panose="020B0604020202020204" pitchFamily="34" charset="0"/>
                <a:ea typeface="ＭＳ Ｐゴシック" charset="0"/>
              </a:rPr>
              <a:t>socioeconomic prosperity </a:t>
            </a:r>
            <a:r>
              <a:rPr lang="en-GB" b="1">
                <a:solidFill>
                  <a:srgbClr val="9DC3E6"/>
                </a:solidFill>
                <a:latin typeface="Arial" panose="020B0604020202020204" pitchFamily="34" charset="0"/>
                <a:ea typeface="ＭＳ Ｐゴシック" charset="0"/>
              </a:rPr>
              <a:t>in South Africa through </a:t>
            </a:r>
            <a:r>
              <a:rPr lang="en-GB" b="1">
                <a:solidFill>
                  <a:schemeClr val="bg1"/>
                </a:solidFill>
                <a:latin typeface="Arial" panose="020B0604020202020204" pitchFamily="34" charset="0"/>
                <a:ea typeface="ＭＳ Ｐゴシック" charset="0"/>
              </a:rPr>
              <a:t>leading innovation</a:t>
            </a:r>
            <a:r>
              <a:rPr lang="en-GB" b="1">
                <a:solidFill>
                  <a:srgbClr val="9DC3E6"/>
                </a:solidFill>
                <a:latin typeface="Arial" panose="020B0604020202020204" pitchFamily="34" charset="0"/>
                <a:ea typeface="ＭＳ Ｐゴシック" charset="0"/>
              </a:rPr>
              <a:t>.</a:t>
            </a:r>
          </a:p>
        </p:txBody>
      </p:sp>
    </p:spTree>
    <p:extLst>
      <p:ext uri="{BB962C8B-B14F-4D97-AF65-F5344CB8AC3E}">
        <p14:creationId xmlns:p14="http://schemas.microsoft.com/office/powerpoint/2010/main" xmlns="" val="344338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A034A-69C5-0F52-6979-C53C95A62B5E}"/>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dirty="0">
                <a:solidFill>
                  <a:schemeClr val="accent1">
                    <a:lumMod val="50000"/>
                  </a:schemeClr>
                </a:solidFill>
              </a:rPr>
              <a:t>Our EPIC values</a:t>
            </a:r>
            <a:endParaRPr kumimoji="0" lang="en-US" sz="2400" b="1" i="0" u="none" strike="noStrike" kern="1200" cap="none" spc="0" normalizeH="0" baseline="0" noProof="0" dirty="0">
              <a:ln>
                <a:noFill/>
              </a:ln>
              <a:solidFill>
                <a:srgbClr val="FF0000"/>
              </a:solidFill>
              <a:effectLst/>
              <a:uLnTx/>
              <a:uFillTx/>
              <a:latin typeface="Arial"/>
              <a:ea typeface="+mj-ea"/>
              <a:cs typeface="Arial"/>
            </a:endParaRPr>
          </a:p>
        </p:txBody>
      </p:sp>
      <p:sp>
        <p:nvSpPr>
          <p:cNvPr id="4" name="TextBox 3">
            <a:extLst>
              <a:ext uri="{FF2B5EF4-FFF2-40B4-BE49-F238E27FC236}">
                <a16:creationId xmlns:a16="http://schemas.microsoft.com/office/drawing/2014/main" xmlns="" id="{0D1EEE73-A9B2-795A-BBE7-6304E41DC008}"/>
              </a:ext>
            </a:extLst>
          </p:cNvPr>
          <p:cNvSpPr txBox="1"/>
          <p:nvPr/>
        </p:nvSpPr>
        <p:spPr>
          <a:xfrm>
            <a:off x="355451" y="2496281"/>
            <a:ext cx="2680530" cy="4053684"/>
          </a:xfrm>
          <a:prstGeom prst="rect">
            <a:avLst/>
          </a:prstGeom>
          <a:solidFill>
            <a:schemeClr val="bg1">
              <a:lumMod val="95000"/>
            </a:schemeClr>
          </a:solidFill>
        </p:spPr>
        <p:txBody>
          <a:bodyPr wrap="square" lIns="144000" tIns="792000" rIns="144000" bIns="144000" rtlCol="0">
            <a:spAutoFit/>
          </a:bodyPr>
          <a:lstStyle/>
          <a:p>
            <a:pPr algn="ctr">
              <a:spcAft>
                <a:spcPts val="600"/>
              </a:spcAft>
              <a:defRPr/>
            </a:pPr>
            <a:r>
              <a:rPr lang="en-ZA" sz="2400" b="1" dirty="0">
                <a:solidFill>
                  <a:srgbClr val="032C50"/>
                </a:solidFill>
                <a:latin typeface="Arial" panose="020B0604020202020204" pitchFamily="34" charset="0"/>
                <a:ea typeface="+mn-ea"/>
                <a:cs typeface="Arial" panose="020B0604020202020204" pitchFamily="34" charset="0"/>
              </a:rPr>
              <a:t>E</a:t>
            </a:r>
            <a:r>
              <a:rPr lang="en-ZA" b="1" dirty="0">
                <a:solidFill>
                  <a:srgbClr val="032C50"/>
                </a:solidFill>
                <a:latin typeface="Arial" panose="020B0604020202020204" pitchFamily="34" charset="0"/>
                <a:ea typeface="+mn-ea"/>
                <a:cs typeface="Arial" panose="020B0604020202020204" pitchFamily="34" charset="0"/>
              </a:rPr>
              <a:t>XCELLENCE</a:t>
            </a:r>
            <a:endParaRPr lang="en-US" dirty="0">
              <a:solidFill>
                <a:srgbClr val="032C50"/>
              </a:solidFill>
              <a:latin typeface="Arial" panose="020B0604020202020204" pitchFamily="34" charset="0"/>
              <a:ea typeface="ＭＳ Ｐゴシック" charset="0"/>
              <a:cs typeface="Arial" panose="020B0604020202020204" pitchFamily="34" charset="0"/>
            </a:endParaRPr>
          </a:p>
          <a:p>
            <a:pPr algn="ctr" defTabSz="914400" eaLnBrk="0" fontAlgn="base" hangingPunct="0">
              <a:spcBef>
                <a:spcPct val="0"/>
              </a:spcBef>
              <a:spcAft>
                <a:spcPts val="600"/>
              </a:spcAft>
              <a:defRPr/>
            </a:pPr>
            <a:endParaRPr lang="en-US" sz="1400" dirty="0">
              <a:solidFill>
                <a:srgbClr val="012D50"/>
              </a:solidFill>
              <a:latin typeface="Arial" panose="020B0604020202020204" pitchFamily="34" charset="0"/>
              <a:ea typeface="ＭＳ Ｐゴシック" charset="0"/>
              <a:cs typeface="Arial" panose="020B0604020202020204" pitchFamily="34" charset="0"/>
            </a:endParaRPr>
          </a:p>
          <a:p>
            <a:pPr algn="ctr" defTabSz="914400" eaLnBrk="0" fontAlgn="base" hangingPunct="0">
              <a:spcBef>
                <a:spcPct val="0"/>
              </a:spcBef>
              <a:spcAft>
                <a:spcPct val="0"/>
              </a:spcAft>
              <a:defRPr/>
            </a:pPr>
            <a:r>
              <a:rPr lang="en-US" sz="1400" dirty="0">
                <a:solidFill>
                  <a:srgbClr val="012D50"/>
                </a:solidFill>
                <a:latin typeface="Arial" panose="020B0604020202020204" pitchFamily="34" charset="0"/>
                <a:ea typeface="ＭＳ Ｐゴシック" charset="0"/>
                <a:cs typeface="Arial" panose="020B0604020202020204" pitchFamily="34" charset="0"/>
              </a:rPr>
              <a:t>We strive for excellence and quality in everything that we do. We hold each other accountable to the highest standards and invest in continuous development of our people, processes and ways of doing business.</a:t>
            </a:r>
          </a:p>
          <a:p>
            <a:pPr algn="ctr" defTabSz="914400" eaLnBrk="0" fontAlgn="base" hangingPunct="0">
              <a:spcBef>
                <a:spcPct val="0"/>
              </a:spcBef>
              <a:spcAft>
                <a:spcPct val="0"/>
              </a:spcAft>
              <a:defRPr/>
            </a:pPr>
            <a:endParaRPr lang="en-ZA" sz="1400" dirty="0">
              <a:solidFill>
                <a:srgbClr val="012D50"/>
              </a:solidFill>
              <a:latin typeface="Arial" panose="020B0604020202020204" pitchFamily="34" charset="0"/>
              <a:ea typeface="ＭＳ Ｐゴシック" charset="0"/>
              <a:cs typeface="Arial" panose="020B0604020202020204" pitchFamily="34" charset="0"/>
            </a:endParaRPr>
          </a:p>
          <a:p>
            <a:pPr algn="ctr" defTabSz="914400" eaLnBrk="0" fontAlgn="base" hangingPunct="0">
              <a:spcBef>
                <a:spcPct val="0"/>
              </a:spcBef>
              <a:spcAft>
                <a:spcPct val="0"/>
              </a:spcAft>
              <a:defRPr/>
            </a:pPr>
            <a:endParaRPr lang="en-ZA" sz="1400" dirty="0">
              <a:solidFill>
                <a:srgbClr val="012D50"/>
              </a:solidFill>
              <a:latin typeface="Arial" panose="020B0604020202020204" pitchFamily="34" charset="0"/>
              <a:ea typeface="ＭＳ Ｐゴシック" charset="0"/>
              <a:cs typeface="Arial" panose="020B0604020202020204" pitchFamily="34" charset="0"/>
            </a:endParaRPr>
          </a:p>
          <a:p>
            <a:pPr algn="ctr" defTabSz="914400" eaLnBrk="0" fontAlgn="base" hangingPunct="0">
              <a:spcBef>
                <a:spcPct val="0"/>
              </a:spcBef>
              <a:spcAft>
                <a:spcPct val="0"/>
              </a:spcAft>
              <a:defRPr/>
            </a:pPr>
            <a:endParaRPr lang="en-ZA" sz="1400" dirty="0">
              <a:solidFill>
                <a:srgbClr val="012D50"/>
              </a:solidFill>
              <a:latin typeface="Arial" panose="020B0604020202020204" pitchFamily="34" charset="0"/>
              <a:ea typeface="ＭＳ Ｐゴシック" charset="0"/>
              <a:cs typeface="Arial" panose="020B0604020202020204" pitchFamily="34" charset="0"/>
            </a:endParaRPr>
          </a:p>
        </p:txBody>
      </p:sp>
      <p:pic>
        <p:nvPicPr>
          <p:cNvPr id="5" name="Content Placeholder 4">
            <a:extLst>
              <a:ext uri="{FF2B5EF4-FFF2-40B4-BE49-F238E27FC236}">
                <a16:creationId xmlns:a16="http://schemas.microsoft.com/office/drawing/2014/main" xmlns="" id="{49F427FF-2516-6FDC-1919-C58FEADF7B81}"/>
              </a:ext>
            </a:extLst>
          </p:cNvPr>
          <p:cNvPicPr>
            <a:picLocks noChangeAspect="1"/>
          </p:cNvPicPr>
          <p:nvPr/>
        </p:nvPicPr>
        <p:blipFill>
          <a:blip r:embed="rId3" cstate="hqprint">
            <a:extLst>
              <a:ext uri="{28A0092B-C50C-407E-A947-70E740481C1C}">
                <a14:useLocalDpi xmlns:a14="http://schemas.microsoft.com/office/drawing/2010/main" xmlns=""/>
              </a:ext>
            </a:extLst>
          </a:blip>
          <a:stretch>
            <a:fillRect/>
          </a:stretch>
        </p:blipFill>
        <p:spPr>
          <a:xfrm>
            <a:off x="611838" y="1190547"/>
            <a:ext cx="2167756" cy="2167756"/>
          </a:xfrm>
          <a:prstGeom prst="rect">
            <a:avLst/>
          </a:prstGeom>
        </p:spPr>
      </p:pic>
      <p:sp>
        <p:nvSpPr>
          <p:cNvPr id="6" name="Rectangle 5">
            <a:extLst>
              <a:ext uri="{FF2B5EF4-FFF2-40B4-BE49-F238E27FC236}">
                <a16:creationId xmlns:a16="http://schemas.microsoft.com/office/drawing/2014/main" xmlns="" id="{871CF0C4-FCBF-8FAC-1488-E4414933FBA6}"/>
              </a:ext>
            </a:extLst>
          </p:cNvPr>
          <p:cNvSpPr/>
          <p:nvPr/>
        </p:nvSpPr>
        <p:spPr>
          <a:xfrm>
            <a:off x="3261894" y="2496281"/>
            <a:ext cx="2680530" cy="3917850"/>
          </a:xfrm>
          <a:prstGeom prst="rect">
            <a:avLst/>
          </a:prstGeom>
          <a:solidFill>
            <a:schemeClr val="bg1">
              <a:lumMod val="95000"/>
            </a:schemeClr>
          </a:solidFill>
        </p:spPr>
        <p:txBody>
          <a:bodyPr wrap="square" lIns="144000" tIns="792000" rIns="144000" bIns="360000">
            <a:spAutoFit/>
          </a:bodyPr>
          <a:lstStyle/>
          <a:p>
            <a:pPr lvl="0" algn="ctr">
              <a:spcAft>
                <a:spcPts val="600"/>
              </a:spcAft>
              <a:defRPr/>
            </a:pPr>
            <a:r>
              <a:rPr lang="en-ZA" sz="2400" b="1" dirty="0">
                <a:solidFill>
                  <a:srgbClr val="032C50"/>
                </a:solidFill>
                <a:latin typeface="Arial" panose="020B0604020202020204" pitchFamily="34" charset="0"/>
                <a:ea typeface="+mn-ea"/>
                <a:cs typeface="Arial" panose="020B0604020202020204" pitchFamily="34" charset="0"/>
              </a:rPr>
              <a:t>P</a:t>
            </a:r>
            <a:r>
              <a:rPr lang="en-ZA" b="1" dirty="0">
                <a:solidFill>
                  <a:srgbClr val="032C50"/>
                </a:solidFill>
                <a:latin typeface="Arial" panose="020B0604020202020204" pitchFamily="34" charset="0"/>
                <a:ea typeface="+mn-ea"/>
                <a:cs typeface="Arial" panose="020B0604020202020204" pitchFamily="34" charset="0"/>
              </a:rPr>
              <a:t>EOPLE-CENTRED</a:t>
            </a:r>
            <a:endParaRPr lang="en-US" dirty="0">
              <a:solidFill>
                <a:srgbClr val="032C50"/>
              </a:solidFill>
              <a:latin typeface="Arial" panose="020B0604020202020204" pitchFamily="34" charset="0"/>
              <a:ea typeface="ＭＳ Ｐゴシック" charset="0"/>
              <a:cs typeface="Arial" panose="020B0604020202020204" pitchFamily="34" charset="0"/>
            </a:endParaRPr>
          </a:p>
          <a:p>
            <a:pPr algn="ctr" defTabSz="914400" eaLnBrk="0" fontAlgn="base" hangingPunct="0">
              <a:spcBef>
                <a:spcPct val="0"/>
              </a:spcBef>
              <a:spcAft>
                <a:spcPts val="600"/>
              </a:spcAft>
              <a:defRPr/>
            </a:pPr>
            <a:endParaRPr lang="en-US" sz="1400" dirty="0">
              <a:solidFill>
                <a:srgbClr val="012D50"/>
              </a:solidFill>
              <a:latin typeface="Arial" panose="020B0604020202020204" pitchFamily="34" charset="0"/>
              <a:ea typeface="ＭＳ Ｐゴシック" charset="0"/>
              <a:cs typeface="Arial" panose="020B0604020202020204" pitchFamily="34" charset="0"/>
            </a:endParaRPr>
          </a:p>
          <a:p>
            <a:pPr algn="ctr" defTabSz="914400" eaLnBrk="0" fontAlgn="base" hangingPunct="0">
              <a:spcBef>
                <a:spcPct val="0"/>
              </a:spcBef>
              <a:spcAft>
                <a:spcPts val="600"/>
              </a:spcAft>
              <a:defRPr/>
            </a:pPr>
            <a:r>
              <a:rPr lang="en-US" sz="1400" dirty="0">
                <a:solidFill>
                  <a:srgbClr val="012D50"/>
                </a:solidFill>
                <a:latin typeface="Arial" panose="020B0604020202020204" pitchFamily="34" charset="0"/>
                <a:ea typeface="ＭＳ Ｐゴシック" charset="0"/>
                <a:cs typeface="Arial" panose="020B0604020202020204" pitchFamily="34" charset="0"/>
              </a:rPr>
              <a:t>Our business is about touching lives. We respect diversity and conduct ourselves in a manner that upholds the dignity of every person. We treat all our stakeholders the way we like to be treated.</a:t>
            </a:r>
          </a:p>
          <a:p>
            <a:pPr algn="ctr" defTabSz="914400" eaLnBrk="0" fontAlgn="base" hangingPunct="0">
              <a:spcBef>
                <a:spcPct val="0"/>
              </a:spcBef>
              <a:spcAft>
                <a:spcPts val="600"/>
              </a:spcAft>
              <a:defRPr/>
            </a:pPr>
            <a:endParaRPr lang="en-ZA" sz="1400" dirty="0">
              <a:solidFill>
                <a:srgbClr val="012D50"/>
              </a:solidFill>
              <a:latin typeface="Arial" panose="020B0604020202020204" pitchFamily="34" charset="0"/>
              <a:ea typeface="ＭＳ Ｐゴシック" charset="0"/>
              <a:cs typeface="Arial" panose="020B0604020202020204" pitchFamily="34" charset="0"/>
            </a:endParaRPr>
          </a:p>
        </p:txBody>
      </p:sp>
      <p:pic>
        <p:nvPicPr>
          <p:cNvPr id="7" name="Picture 6">
            <a:extLst>
              <a:ext uri="{FF2B5EF4-FFF2-40B4-BE49-F238E27FC236}">
                <a16:creationId xmlns:a16="http://schemas.microsoft.com/office/drawing/2014/main" xmlns="" id="{A50B0AB9-6B5A-C1E0-703F-EEBCCE696FE7}"/>
              </a:ext>
            </a:extLst>
          </p:cNvPr>
          <p:cNvPicPr>
            <a:picLocks noChangeAspect="1"/>
          </p:cNvPicPr>
          <p:nvPr/>
        </p:nvPicPr>
        <p:blipFill>
          <a:blip r:embed="rId4" cstate="hqprint">
            <a:extLst>
              <a:ext uri="{28A0092B-C50C-407E-A947-70E740481C1C}">
                <a14:useLocalDpi xmlns:a14="http://schemas.microsoft.com/office/drawing/2010/main" xmlns=""/>
              </a:ext>
            </a:extLst>
          </a:blip>
          <a:stretch>
            <a:fillRect/>
          </a:stretch>
        </p:blipFill>
        <p:spPr>
          <a:xfrm>
            <a:off x="3518281" y="1190547"/>
            <a:ext cx="2167756" cy="2167756"/>
          </a:xfrm>
          <a:prstGeom prst="rect">
            <a:avLst/>
          </a:prstGeom>
        </p:spPr>
      </p:pic>
      <p:sp>
        <p:nvSpPr>
          <p:cNvPr id="8" name="TextBox 7">
            <a:extLst>
              <a:ext uri="{FF2B5EF4-FFF2-40B4-BE49-F238E27FC236}">
                <a16:creationId xmlns:a16="http://schemas.microsoft.com/office/drawing/2014/main" xmlns="" id="{F24ED078-D675-359F-F0FB-21F4ACCBD7B3}"/>
              </a:ext>
            </a:extLst>
          </p:cNvPr>
          <p:cNvSpPr txBox="1"/>
          <p:nvPr/>
        </p:nvSpPr>
        <p:spPr>
          <a:xfrm>
            <a:off x="6168337" y="2496280"/>
            <a:ext cx="2680530" cy="3755721"/>
          </a:xfrm>
          <a:prstGeom prst="rect">
            <a:avLst/>
          </a:prstGeom>
          <a:solidFill>
            <a:schemeClr val="bg1">
              <a:lumMod val="95000"/>
            </a:schemeClr>
          </a:solidFill>
        </p:spPr>
        <p:txBody>
          <a:bodyPr wrap="square" lIns="144000" tIns="792000" rIns="144000" bIns="144000" rtlCol="0">
            <a:noAutofit/>
          </a:bodyPr>
          <a:lstStyle/>
          <a:p>
            <a:pPr lvl="0" algn="ctr">
              <a:spcAft>
                <a:spcPts val="600"/>
              </a:spcAft>
              <a:defRPr/>
            </a:pPr>
            <a:r>
              <a:rPr lang="en-ZA" sz="2400" b="1" dirty="0">
                <a:solidFill>
                  <a:srgbClr val="032C50"/>
                </a:solidFill>
                <a:latin typeface="Arial" panose="020B0604020202020204" pitchFamily="34" charset="0"/>
                <a:cs typeface="Arial" panose="020B0604020202020204" pitchFamily="34" charset="0"/>
              </a:rPr>
              <a:t>I</a:t>
            </a:r>
            <a:r>
              <a:rPr lang="en-ZA" b="1" dirty="0">
                <a:solidFill>
                  <a:srgbClr val="032C50"/>
                </a:solidFill>
                <a:latin typeface="Arial" panose="020B0604020202020204" pitchFamily="34" charset="0"/>
                <a:cs typeface="Arial" panose="020B0604020202020204" pitchFamily="34" charset="0"/>
              </a:rPr>
              <a:t>NTEGRITY</a:t>
            </a:r>
            <a:endParaRPr lang="en-GB" dirty="0">
              <a:solidFill>
                <a:srgbClr val="012D50"/>
              </a:solidFill>
              <a:latin typeface="Arial" panose="020B0604020202020204" pitchFamily="34" charset="0"/>
              <a:cs typeface="Arial" panose="020B0604020202020204" pitchFamily="34" charset="0"/>
            </a:endParaRPr>
          </a:p>
          <a:p>
            <a:pPr lvl="0" algn="ctr">
              <a:spcAft>
                <a:spcPts val="600"/>
              </a:spcAft>
              <a:defRPr/>
            </a:pPr>
            <a:endParaRPr lang="en-GB" sz="1400" dirty="0">
              <a:solidFill>
                <a:srgbClr val="012D50"/>
              </a:solidFill>
              <a:latin typeface="Arial" panose="020B0604020202020204" pitchFamily="34" charset="0"/>
              <a:cs typeface="Arial" panose="020B0604020202020204" pitchFamily="34" charset="0"/>
            </a:endParaRPr>
          </a:p>
          <a:p>
            <a:pPr lvl="0" algn="ctr">
              <a:defRPr/>
            </a:pPr>
            <a:r>
              <a:rPr lang="en-GB" sz="1400" dirty="0">
                <a:solidFill>
                  <a:srgbClr val="012D50"/>
                </a:solidFill>
                <a:latin typeface="Arial" panose="020B0604020202020204" pitchFamily="34" charset="0"/>
                <a:cs typeface="Arial" panose="020B0604020202020204" pitchFamily="34" charset="0"/>
              </a:rPr>
              <a:t>We act with integrity. </a:t>
            </a:r>
          </a:p>
          <a:p>
            <a:pPr lvl="0" algn="ctr">
              <a:defRPr/>
            </a:pPr>
            <a:r>
              <a:rPr lang="en-GB" sz="1400" dirty="0">
                <a:solidFill>
                  <a:srgbClr val="012D50"/>
                </a:solidFill>
                <a:latin typeface="Arial" panose="020B0604020202020204" pitchFamily="34" charset="0"/>
                <a:cs typeface="Arial" panose="020B0604020202020204" pitchFamily="34" charset="0"/>
              </a:rPr>
              <a:t>We respect the trust that our colleagues and stakeholders place in us, and commit to ethical decision-making, delivery and governance.</a:t>
            </a:r>
          </a:p>
          <a:p>
            <a:pPr lvl="0" algn="ctr">
              <a:defRPr/>
            </a:pPr>
            <a:endParaRPr lang="en-GB" sz="1400" dirty="0">
              <a:solidFill>
                <a:srgbClr val="012D50"/>
              </a:solidFill>
              <a:latin typeface="Arial" panose="020B0604020202020204" pitchFamily="34" charset="0"/>
              <a:cs typeface="Arial" panose="020B0604020202020204" pitchFamily="34" charset="0"/>
            </a:endParaRPr>
          </a:p>
          <a:p>
            <a:pPr lvl="0" algn="ctr">
              <a:defRPr/>
            </a:pPr>
            <a:endParaRPr lang="en-GB" sz="1400" dirty="0">
              <a:solidFill>
                <a:srgbClr val="012D50"/>
              </a:solidFill>
              <a:latin typeface="Arial" panose="020B0604020202020204" pitchFamily="34" charset="0"/>
              <a:cs typeface="Arial" panose="020B0604020202020204" pitchFamily="34" charset="0"/>
            </a:endParaRPr>
          </a:p>
          <a:p>
            <a:pPr lvl="0" algn="ctr">
              <a:defRPr/>
            </a:pPr>
            <a:endParaRPr lang="en-GB" sz="1400" dirty="0">
              <a:solidFill>
                <a:srgbClr val="012D50"/>
              </a:solidFill>
              <a:latin typeface="Arial" panose="020B0604020202020204" pitchFamily="34" charset="0"/>
              <a:cs typeface="Arial" panose="020B0604020202020204" pitchFamily="34" charset="0"/>
            </a:endParaRPr>
          </a:p>
          <a:p>
            <a:pPr lvl="0" algn="ctr">
              <a:defRPr/>
            </a:pPr>
            <a:endParaRPr lang="en-GB" sz="1400" dirty="0">
              <a:solidFill>
                <a:srgbClr val="012D50"/>
              </a:solidFill>
              <a:latin typeface="Arial" panose="020B0604020202020204" pitchFamily="34" charset="0"/>
              <a:cs typeface="Arial" panose="020B0604020202020204" pitchFamily="34" charset="0"/>
            </a:endParaRPr>
          </a:p>
          <a:p>
            <a:pPr lvl="0" algn="ctr">
              <a:defRPr/>
            </a:pPr>
            <a:endParaRPr lang="en-GB" sz="1400" dirty="0">
              <a:solidFill>
                <a:srgbClr val="012D50"/>
              </a:solidFill>
              <a:latin typeface="Arial" panose="020B0604020202020204" pitchFamily="34" charset="0"/>
              <a:cs typeface="Arial" panose="020B0604020202020204" pitchFamily="34" charset="0"/>
            </a:endParaRPr>
          </a:p>
          <a:p>
            <a:pPr lvl="0" algn="ctr">
              <a:defRPr/>
            </a:pPr>
            <a:endParaRPr lang="en-ZA" sz="1400" dirty="0">
              <a:solidFill>
                <a:srgbClr val="012D5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xmlns="" id="{E657A7E1-CC52-3F30-3E90-2EF003208DEB}"/>
              </a:ext>
            </a:extLst>
          </p:cNvPr>
          <p:cNvSpPr/>
          <p:nvPr/>
        </p:nvSpPr>
        <p:spPr>
          <a:xfrm>
            <a:off x="9075708" y="2496280"/>
            <a:ext cx="2680530" cy="3755720"/>
          </a:xfrm>
          <a:prstGeom prst="rect">
            <a:avLst/>
          </a:prstGeom>
          <a:solidFill>
            <a:schemeClr val="bg1">
              <a:lumMod val="95000"/>
            </a:schemeClr>
          </a:solidFill>
        </p:spPr>
        <p:txBody>
          <a:bodyPr wrap="square" lIns="144000" tIns="792000" rIns="144000" bIns="144000">
            <a:noAutofit/>
          </a:bodyPr>
          <a:lstStyle/>
          <a:p>
            <a:pPr lvl="0" algn="ctr">
              <a:spcAft>
                <a:spcPts val="600"/>
              </a:spcAft>
              <a:defRPr/>
            </a:pPr>
            <a:r>
              <a:rPr lang="en-ZA" sz="2400" b="1" dirty="0">
                <a:solidFill>
                  <a:srgbClr val="032C50"/>
                </a:solidFill>
                <a:latin typeface="Arial" panose="020B0604020202020204" pitchFamily="34" charset="0"/>
                <a:cs typeface="Arial" panose="020B0604020202020204" pitchFamily="34" charset="0"/>
              </a:rPr>
              <a:t>C</a:t>
            </a:r>
            <a:r>
              <a:rPr lang="en-ZA" b="1" dirty="0">
                <a:solidFill>
                  <a:srgbClr val="032C50"/>
                </a:solidFill>
                <a:latin typeface="Arial" panose="020B0604020202020204" pitchFamily="34" charset="0"/>
                <a:cs typeface="Arial" panose="020B0604020202020204" pitchFamily="34" charset="0"/>
              </a:rPr>
              <a:t>OLLABORATION</a:t>
            </a:r>
            <a:endParaRPr lang="en-GB" dirty="0">
              <a:solidFill>
                <a:srgbClr val="012D50"/>
              </a:solidFill>
              <a:latin typeface="Arial" panose="020B0604020202020204" pitchFamily="34" charset="0"/>
              <a:cs typeface="Arial" panose="020B0604020202020204" pitchFamily="34" charset="0"/>
            </a:endParaRPr>
          </a:p>
          <a:p>
            <a:pPr lvl="0" algn="ctr">
              <a:spcAft>
                <a:spcPts val="600"/>
              </a:spcAft>
              <a:defRPr/>
            </a:pPr>
            <a:endParaRPr lang="en-GB" sz="1400" dirty="0">
              <a:solidFill>
                <a:srgbClr val="012D50"/>
              </a:solidFill>
              <a:latin typeface="Arial" panose="020B0604020202020204" pitchFamily="34" charset="0"/>
              <a:cs typeface="Arial" panose="020B0604020202020204" pitchFamily="34" charset="0"/>
            </a:endParaRPr>
          </a:p>
          <a:p>
            <a:pPr lvl="0" algn="ctr">
              <a:defRPr/>
            </a:pPr>
            <a:r>
              <a:rPr lang="en-GB" sz="1400" dirty="0">
                <a:solidFill>
                  <a:srgbClr val="012D50"/>
                </a:solidFill>
                <a:latin typeface="Arial" panose="020B0604020202020204" pitchFamily="34" charset="0"/>
                <a:cs typeface="Arial" panose="020B0604020202020204" pitchFamily="34" charset="0"/>
              </a:rPr>
              <a:t>We are keen to learn from one another and collaborate across the organisation and with external partners to ensure that our work has the best chance of innovating a better future for South Africans.  </a:t>
            </a:r>
            <a:endParaRPr lang="en-ZA" sz="1400" dirty="0">
              <a:solidFill>
                <a:srgbClr val="012D5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B3B10906-3887-B76A-CA4B-559171471A47}"/>
              </a:ext>
            </a:extLst>
          </p:cNvPr>
          <p:cNvPicPr>
            <a:picLocks noChangeAspect="1"/>
          </p:cNvPicPr>
          <p:nvPr/>
        </p:nvPicPr>
        <p:blipFill>
          <a:blip r:embed="rId5" cstate="hqprint">
            <a:extLst>
              <a:ext uri="{28A0092B-C50C-407E-A947-70E740481C1C}">
                <a14:useLocalDpi xmlns:a14="http://schemas.microsoft.com/office/drawing/2010/main" xmlns=""/>
              </a:ext>
            </a:extLst>
          </a:blip>
          <a:stretch>
            <a:fillRect/>
          </a:stretch>
        </p:blipFill>
        <p:spPr>
          <a:xfrm>
            <a:off x="6424724" y="1190547"/>
            <a:ext cx="2167756" cy="2167756"/>
          </a:xfrm>
          <a:prstGeom prst="rect">
            <a:avLst/>
          </a:prstGeom>
        </p:spPr>
      </p:pic>
      <p:pic>
        <p:nvPicPr>
          <p:cNvPr id="11" name="Picture 10">
            <a:extLst>
              <a:ext uri="{FF2B5EF4-FFF2-40B4-BE49-F238E27FC236}">
                <a16:creationId xmlns:a16="http://schemas.microsoft.com/office/drawing/2014/main" xmlns="" id="{FEBA7864-D3A9-38D4-9251-B50920D2AC9F}"/>
              </a:ext>
            </a:extLst>
          </p:cNvPr>
          <p:cNvPicPr>
            <a:picLocks noChangeAspect="1"/>
          </p:cNvPicPr>
          <p:nvPr/>
        </p:nvPicPr>
        <p:blipFill>
          <a:blip r:embed="rId6" cstate="hqprint">
            <a:extLst>
              <a:ext uri="{28A0092B-C50C-407E-A947-70E740481C1C}">
                <a14:useLocalDpi xmlns:a14="http://schemas.microsoft.com/office/drawing/2010/main" xmlns=""/>
              </a:ext>
            </a:extLst>
          </a:blip>
          <a:stretch>
            <a:fillRect/>
          </a:stretch>
        </p:blipFill>
        <p:spPr>
          <a:xfrm>
            <a:off x="9332095" y="1190547"/>
            <a:ext cx="2167756" cy="2167756"/>
          </a:xfrm>
          <a:prstGeom prst="rect">
            <a:avLst/>
          </a:prstGeom>
        </p:spPr>
      </p:pic>
      <p:sp>
        <p:nvSpPr>
          <p:cNvPr id="20" name="Rectangle 19">
            <a:extLst>
              <a:ext uri="{FF2B5EF4-FFF2-40B4-BE49-F238E27FC236}">
                <a16:creationId xmlns:a16="http://schemas.microsoft.com/office/drawing/2014/main" xmlns="" id="{063D6DE6-B014-CDBE-1075-7C291A8F88B8}"/>
              </a:ext>
            </a:extLst>
          </p:cNvPr>
          <p:cNvSpPr/>
          <p:nvPr/>
        </p:nvSpPr>
        <p:spPr>
          <a:xfrm>
            <a:off x="355451" y="6252002"/>
            <a:ext cx="2680530" cy="96996"/>
          </a:xfrm>
          <a:prstGeom prst="rect">
            <a:avLst/>
          </a:prstGeom>
          <a:solidFill>
            <a:srgbClr val="D3B2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1FF097-D140-E3DE-A060-8284D1A2924D}"/>
              </a:ext>
            </a:extLst>
          </p:cNvPr>
          <p:cNvSpPr/>
          <p:nvPr/>
        </p:nvSpPr>
        <p:spPr>
          <a:xfrm>
            <a:off x="3261894" y="6252002"/>
            <a:ext cx="2680530"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4BAE7344-E204-4245-BB26-8083EFA58E3A}"/>
              </a:ext>
            </a:extLst>
          </p:cNvPr>
          <p:cNvSpPr/>
          <p:nvPr/>
        </p:nvSpPr>
        <p:spPr>
          <a:xfrm>
            <a:off x="6168337" y="6252002"/>
            <a:ext cx="2680530" cy="96996"/>
          </a:xfrm>
          <a:prstGeom prst="rect">
            <a:avLst/>
          </a:prstGeom>
          <a:solidFill>
            <a:srgbClr val="7792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8B8ABEDA-33E4-9AC9-9E3B-AFCF274CBD58}"/>
              </a:ext>
            </a:extLst>
          </p:cNvPr>
          <p:cNvSpPr/>
          <p:nvPr/>
        </p:nvSpPr>
        <p:spPr>
          <a:xfrm>
            <a:off x="9075708" y="6252002"/>
            <a:ext cx="2680530" cy="96996"/>
          </a:xfrm>
          <a:prstGeom prst="rect">
            <a:avLst/>
          </a:prstGeom>
          <a:solidFill>
            <a:srgbClr val="D46B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xmlns="" id="{3602C3F0-535E-1F69-8D62-E1BA956B44E3}"/>
              </a:ext>
            </a:extLst>
          </p:cNvPr>
          <p:cNvSpPr/>
          <p:nvPr/>
        </p:nvSpPr>
        <p:spPr>
          <a:xfrm>
            <a:off x="279082" y="6101953"/>
            <a:ext cx="925195" cy="539612"/>
          </a:xfrm>
          <a:prstGeom prst="parallelogram">
            <a:avLst>
              <a:gd name="adj" fmla="val 45711"/>
            </a:avLst>
          </a:prstGeom>
          <a:solidFill>
            <a:srgbClr val="D1D3D3"/>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fld id="{6C8565EB-563C-DC4D-846E-244983B5C974}" type="slidenum">
              <a:rPr lang="en-US" sz="1400" b="0" smtClean="0">
                <a:solidFill>
                  <a:srgbClr val="032C50"/>
                </a:solidFill>
                <a:latin typeface="Arial"/>
                <a:cs typeface="Arial"/>
              </a:rPr>
              <a:pPr algn="ctr"/>
              <a:t>7</a:t>
            </a:fld>
            <a:endParaRPr lang="en-US" sz="1400" b="0">
              <a:solidFill>
                <a:srgbClr val="032C50"/>
              </a:solidFill>
              <a:latin typeface="Arial"/>
              <a:cs typeface="Arial"/>
            </a:endParaRPr>
          </a:p>
        </p:txBody>
      </p:sp>
      <p:sp>
        <p:nvSpPr>
          <p:cNvPr id="12" name="Parallelogram 11">
            <a:extLst>
              <a:ext uri="{FF2B5EF4-FFF2-40B4-BE49-F238E27FC236}">
                <a16:creationId xmlns:a16="http://schemas.microsoft.com/office/drawing/2014/main" xmlns="" id="{00FCF3E8-ED92-1D91-7B58-46F4D3AE8990}"/>
              </a:ext>
            </a:extLst>
          </p:cNvPr>
          <p:cNvSpPr/>
          <p:nvPr/>
        </p:nvSpPr>
        <p:spPr>
          <a:xfrm>
            <a:off x="-462598" y="6101953"/>
            <a:ext cx="925195" cy="539612"/>
          </a:xfrm>
          <a:prstGeom prst="parallelogram">
            <a:avLst>
              <a:gd name="adj" fmla="val 45711"/>
            </a:avLst>
          </a:prstGeom>
          <a:solidFill>
            <a:srgbClr val="032C50"/>
          </a:solidFill>
          <a:ln>
            <a:noFill/>
          </a:ln>
          <a:effectLst/>
        </p:spPr>
        <p:style>
          <a:lnRef idx="1">
            <a:schemeClr val="accent1"/>
          </a:lnRef>
          <a:fillRef idx="3">
            <a:schemeClr val="accent1"/>
          </a:fillRef>
          <a:effectRef idx="2">
            <a:schemeClr val="accent1"/>
          </a:effectRef>
          <a:fontRef idx="minor">
            <a:schemeClr val="lt1"/>
          </a:fontRef>
        </p:style>
        <p:txBody>
          <a:bodyPr lIns="72000" tIns="0" rIns="72000" bIns="0" rtlCol="0" anchor="ctr"/>
          <a:lstStyle/>
          <a:p>
            <a:pPr algn="ctr"/>
            <a:endParaRPr lang="en-US" sz="1400" b="0">
              <a:solidFill>
                <a:srgbClr val="032C50"/>
              </a:solidFill>
              <a:latin typeface="Arial"/>
              <a:cs typeface="Arial"/>
            </a:endParaRPr>
          </a:p>
        </p:txBody>
      </p:sp>
    </p:spTree>
    <p:extLst>
      <p:ext uri="{BB962C8B-B14F-4D97-AF65-F5344CB8AC3E}">
        <p14:creationId xmlns:p14="http://schemas.microsoft.com/office/powerpoint/2010/main" xmlns="" val="312897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C4F61-5502-227A-6030-CD97DCFBC113}"/>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solidFill>
                  <a:schemeClr val="accent1">
                    <a:lumMod val="50000"/>
                  </a:schemeClr>
                </a:solidFill>
              </a:rPr>
              <a:t>Our strategic intent</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sp>
        <p:nvSpPr>
          <p:cNvPr id="5" name="TextBox 4">
            <a:extLst>
              <a:ext uri="{FF2B5EF4-FFF2-40B4-BE49-F238E27FC236}">
                <a16:creationId xmlns:a16="http://schemas.microsoft.com/office/drawing/2014/main" xmlns="" id="{AB2AE51B-9634-B7F1-7E1A-F281D6F03325}"/>
              </a:ext>
            </a:extLst>
          </p:cNvPr>
          <p:cNvSpPr txBox="1"/>
          <p:nvPr/>
        </p:nvSpPr>
        <p:spPr>
          <a:xfrm>
            <a:off x="355451" y="2440949"/>
            <a:ext cx="2680530" cy="3414260"/>
          </a:xfrm>
          <a:prstGeom prst="rect">
            <a:avLst/>
          </a:prstGeom>
          <a:solidFill>
            <a:schemeClr val="bg1">
              <a:lumMod val="95000"/>
            </a:schemeClr>
          </a:solidFill>
        </p:spPr>
        <p:txBody>
          <a:bodyPr wrap="square" lIns="144000" tIns="864000" rIns="144000" bIns="216000" rtlCol="0" anchor="t">
            <a:noAutofit/>
          </a:bodyPr>
          <a:lstStyle/>
          <a:p>
            <a:pPr algn="ctr">
              <a:spcAft>
                <a:spcPts val="600"/>
              </a:spcAft>
              <a:defRPr/>
            </a:pPr>
            <a:r>
              <a:rPr lang="en-ZA" b="1" dirty="0">
                <a:solidFill>
                  <a:srgbClr val="032C50"/>
                </a:solidFill>
                <a:latin typeface="Arial"/>
                <a:cs typeface="Arial"/>
              </a:rPr>
              <a:t>GROWTH</a:t>
            </a:r>
          </a:p>
          <a:p>
            <a:pPr algn="ctr"/>
            <a:r>
              <a:rPr lang="en-ZA" sz="1400" dirty="0">
                <a:solidFill>
                  <a:srgbClr val="032C50"/>
                </a:solidFill>
                <a:effectLst/>
                <a:latin typeface="Arial"/>
                <a:cs typeface="Arial"/>
              </a:rPr>
              <a:t>Refers to inclusive and dual</a:t>
            </a:r>
          </a:p>
          <a:p>
            <a:pPr algn="ctr"/>
            <a:r>
              <a:rPr lang="en-ZA" sz="1400" dirty="0">
                <a:solidFill>
                  <a:srgbClr val="032C50"/>
                </a:solidFill>
                <a:effectLst/>
                <a:latin typeface="Arial"/>
                <a:cs typeface="Arial"/>
              </a:rPr>
              <a:t>growth for the country and</a:t>
            </a:r>
          </a:p>
          <a:p>
            <a:pPr algn="ctr"/>
            <a:r>
              <a:rPr lang="en-ZA" sz="1400" dirty="0">
                <a:solidFill>
                  <a:srgbClr val="032C50"/>
                </a:solidFill>
                <a:effectLst/>
                <a:latin typeface="Arial"/>
                <a:cs typeface="Arial"/>
              </a:rPr>
              <a:t>the CSIR. The CSIR will use its capabilities in</a:t>
            </a:r>
            <a:r>
              <a:rPr lang="en-ZA" sz="1400" dirty="0">
                <a:solidFill>
                  <a:srgbClr val="032C50"/>
                </a:solidFill>
                <a:latin typeface="Arial"/>
                <a:cs typeface="Arial"/>
              </a:rPr>
              <a:t>,</a:t>
            </a:r>
            <a:r>
              <a:rPr lang="en-ZA" sz="1400" dirty="0">
                <a:solidFill>
                  <a:srgbClr val="032C50"/>
                </a:solidFill>
                <a:effectLst/>
                <a:latin typeface="Arial"/>
                <a:cs typeface="Arial"/>
              </a:rPr>
              <a:t> e.g</a:t>
            </a:r>
            <a:r>
              <a:rPr lang="en-ZA" sz="1400" dirty="0">
                <a:solidFill>
                  <a:srgbClr val="032C50"/>
                </a:solidFill>
                <a:latin typeface="Arial"/>
                <a:cs typeface="Arial"/>
              </a:rPr>
              <a:t>.,</a:t>
            </a:r>
            <a:r>
              <a:rPr lang="en-ZA" sz="1400" dirty="0">
                <a:solidFill>
                  <a:srgbClr val="032C50"/>
                </a:solidFill>
                <a:effectLst/>
                <a:latin typeface="Arial"/>
                <a:cs typeface="Arial"/>
              </a:rPr>
              <a:t> skilled human capital and infrastructure to assist in growing the economy; but will also grow to become a </a:t>
            </a:r>
            <a:r>
              <a:rPr lang="en-ZA" sz="1400" dirty="0">
                <a:solidFill>
                  <a:srgbClr val="032C50"/>
                </a:solidFill>
                <a:latin typeface="Arial"/>
                <a:cs typeface="Arial"/>
              </a:rPr>
              <a:t>world-class</a:t>
            </a:r>
            <a:r>
              <a:rPr lang="en-ZA" sz="1400" dirty="0">
                <a:solidFill>
                  <a:srgbClr val="032C50"/>
                </a:solidFill>
                <a:effectLst/>
                <a:latin typeface="Arial"/>
                <a:cs typeface="Arial"/>
              </a:rPr>
              <a:t> organisation.</a:t>
            </a:r>
          </a:p>
        </p:txBody>
      </p:sp>
      <p:sp>
        <p:nvSpPr>
          <p:cNvPr id="6" name="Rectangle 5">
            <a:extLst>
              <a:ext uri="{FF2B5EF4-FFF2-40B4-BE49-F238E27FC236}">
                <a16:creationId xmlns:a16="http://schemas.microsoft.com/office/drawing/2014/main" xmlns="" id="{4487A708-C361-CEFD-A0A7-117FDBB3E048}"/>
              </a:ext>
            </a:extLst>
          </p:cNvPr>
          <p:cNvSpPr/>
          <p:nvPr/>
        </p:nvSpPr>
        <p:spPr>
          <a:xfrm>
            <a:off x="355451" y="5855209"/>
            <a:ext cx="2680530"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98D33D7-9DAD-26F8-039B-B1FA78B64A5B}"/>
              </a:ext>
            </a:extLst>
          </p:cNvPr>
          <p:cNvSpPr/>
          <p:nvPr/>
        </p:nvSpPr>
        <p:spPr>
          <a:xfrm>
            <a:off x="3261894" y="2440949"/>
            <a:ext cx="2680530" cy="3414260"/>
          </a:xfrm>
          <a:prstGeom prst="rect">
            <a:avLst/>
          </a:prstGeom>
          <a:solidFill>
            <a:schemeClr val="bg1">
              <a:lumMod val="95000"/>
            </a:schemeClr>
          </a:solidFill>
        </p:spPr>
        <p:txBody>
          <a:bodyPr wrap="square" lIns="144000" tIns="864000" rIns="144000" bIns="216000">
            <a:noAutofit/>
          </a:bodyPr>
          <a:lstStyle/>
          <a:p>
            <a:pPr lvl="0" algn="ctr">
              <a:spcAft>
                <a:spcPts val="600"/>
              </a:spcAft>
              <a:defRPr/>
            </a:pPr>
            <a:r>
              <a:rPr lang="en-ZA" b="1" dirty="0">
                <a:solidFill>
                  <a:srgbClr val="032C50"/>
                </a:solidFill>
                <a:latin typeface="Arial" panose="020B0604020202020204" pitchFamily="34" charset="0"/>
                <a:ea typeface="+mn-ea"/>
                <a:cs typeface="Arial" panose="020B0604020202020204" pitchFamily="34" charset="0"/>
              </a:rPr>
              <a:t>SUSTAINABILITY</a:t>
            </a:r>
          </a:p>
          <a:p>
            <a:pPr algn="ctr"/>
            <a:r>
              <a:rPr lang="en-ZA" sz="1400" dirty="0">
                <a:solidFill>
                  <a:srgbClr val="032C50"/>
                </a:solidFill>
                <a:effectLst/>
                <a:latin typeface="Arial" panose="020B0604020202020204" pitchFamily="34" charset="0"/>
                <a:cs typeface="Arial" panose="020B0604020202020204" pitchFamily="34" charset="0"/>
              </a:rPr>
              <a:t>Focuses on CSIR-developed</a:t>
            </a:r>
          </a:p>
          <a:p>
            <a:pPr algn="ctr"/>
            <a:r>
              <a:rPr lang="en-ZA" sz="1400" dirty="0">
                <a:solidFill>
                  <a:srgbClr val="032C50"/>
                </a:solidFill>
                <a:effectLst/>
                <a:latin typeface="Arial" panose="020B0604020202020204" pitchFamily="34" charset="0"/>
                <a:cs typeface="Arial" panose="020B0604020202020204" pitchFamily="34" charset="0"/>
              </a:rPr>
              <a:t>technologies that lead to the advancement and sustainability of South African enterprises and the financial</a:t>
            </a:r>
          </a:p>
          <a:p>
            <a:pPr algn="ctr"/>
            <a:r>
              <a:rPr lang="en-ZA" sz="1400" dirty="0">
                <a:solidFill>
                  <a:srgbClr val="032C50"/>
                </a:solidFill>
                <a:effectLst/>
                <a:latin typeface="Arial" panose="020B0604020202020204" pitchFamily="34" charset="0"/>
                <a:cs typeface="Arial" panose="020B0604020202020204" pitchFamily="34" charset="0"/>
              </a:rPr>
              <a:t>sustainability of the organisation</a:t>
            </a:r>
            <a:r>
              <a:rPr lang="en-ZA" sz="1400" dirty="0">
                <a:solidFill>
                  <a:srgbClr val="032C50"/>
                </a:solidFill>
                <a:latin typeface="Arial" panose="020B0604020202020204" pitchFamily="34" charset="0"/>
                <a:cs typeface="Arial" panose="020B0604020202020204" pitchFamily="34" charset="0"/>
              </a:rPr>
              <a:t> </a:t>
            </a:r>
            <a:r>
              <a:rPr lang="en-ZA" sz="1400" dirty="0">
                <a:solidFill>
                  <a:srgbClr val="032C50"/>
                </a:solidFill>
                <a:effectLst/>
                <a:latin typeface="Arial" panose="020B0604020202020204" pitchFamily="34" charset="0"/>
                <a:cs typeface="Arial" panose="020B0604020202020204" pitchFamily="34" charset="0"/>
              </a:rPr>
              <a:t>in a resource-constrained environment.</a:t>
            </a:r>
          </a:p>
        </p:txBody>
      </p:sp>
      <p:sp>
        <p:nvSpPr>
          <p:cNvPr id="8" name="Rectangle 7">
            <a:extLst>
              <a:ext uri="{FF2B5EF4-FFF2-40B4-BE49-F238E27FC236}">
                <a16:creationId xmlns:a16="http://schemas.microsoft.com/office/drawing/2014/main" xmlns="" id="{8BF35F9A-A277-B4B4-C0F7-C8C976C12646}"/>
              </a:ext>
            </a:extLst>
          </p:cNvPr>
          <p:cNvSpPr/>
          <p:nvPr/>
        </p:nvSpPr>
        <p:spPr>
          <a:xfrm>
            <a:off x="3261894" y="5855209"/>
            <a:ext cx="2680530" cy="9699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954E313-0BDF-FEE9-A4B2-CAC58B86A0CD}"/>
              </a:ext>
            </a:extLst>
          </p:cNvPr>
          <p:cNvSpPr txBox="1"/>
          <p:nvPr/>
        </p:nvSpPr>
        <p:spPr>
          <a:xfrm>
            <a:off x="6168337" y="2440949"/>
            <a:ext cx="2680530" cy="3414260"/>
          </a:xfrm>
          <a:prstGeom prst="rect">
            <a:avLst/>
          </a:prstGeom>
          <a:solidFill>
            <a:schemeClr val="bg1">
              <a:lumMod val="95000"/>
            </a:schemeClr>
          </a:solidFill>
        </p:spPr>
        <p:txBody>
          <a:bodyPr wrap="square" lIns="144000" tIns="864000" rIns="144000" bIns="216000" rtlCol="0">
            <a:noAutofit/>
          </a:bodyPr>
          <a:lstStyle/>
          <a:p>
            <a:pPr lvl="0" algn="ctr">
              <a:spcAft>
                <a:spcPts val="600"/>
              </a:spcAft>
              <a:defRPr/>
            </a:pPr>
            <a:r>
              <a:rPr lang="en-ZA" b="1" dirty="0">
                <a:solidFill>
                  <a:srgbClr val="032C50"/>
                </a:solidFill>
                <a:latin typeface="Arial" panose="020B0604020202020204" pitchFamily="34" charset="0"/>
                <a:cs typeface="Arial" panose="020B0604020202020204" pitchFamily="34" charset="0"/>
              </a:rPr>
              <a:t>IMPACT</a:t>
            </a:r>
          </a:p>
          <a:p>
            <a:pPr algn="ctr"/>
            <a:r>
              <a:rPr lang="en-ZA" sz="1400" dirty="0">
                <a:solidFill>
                  <a:srgbClr val="032C50"/>
                </a:solidFill>
                <a:effectLst/>
                <a:latin typeface="Arial" panose="020B0604020202020204" pitchFamily="34" charset="0"/>
                <a:cs typeface="Arial" panose="020B0604020202020204" pitchFamily="34" charset="0"/>
              </a:rPr>
              <a:t>Focuses on the commercialisation of our technologies and innovations for industrial development, as well as technology and knowledge transfer that enable a capable state.</a:t>
            </a:r>
          </a:p>
        </p:txBody>
      </p:sp>
      <p:sp>
        <p:nvSpPr>
          <p:cNvPr id="10" name="Rectangle 9">
            <a:extLst>
              <a:ext uri="{FF2B5EF4-FFF2-40B4-BE49-F238E27FC236}">
                <a16:creationId xmlns:a16="http://schemas.microsoft.com/office/drawing/2014/main" xmlns="" id="{0A5400B2-2D96-9D40-DA82-BFB6E21C4D4B}"/>
              </a:ext>
            </a:extLst>
          </p:cNvPr>
          <p:cNvSpPr/>
          <p:nvPr/>
        </p:nvSpPr>
        <p:spPr>
          <a:xfrm>
            <a:off x="9075708" y="2440949"/>
            <a:ext cx="2680530" cy="3414260"/>
          </a:xfrm>
          <a:prstGeom prst="rect">
            <a:avLst/>
          </a:prstGeom>
          <a:solidFill>
            <a:schemeClr val="bg1">
              <a:lumMod val="95000"/>
            </a:schemeClr>
          </a:solidFill>
        </p:spPr>
        <p:txBody>
          <a:bodyPr wrap="square" lIns="144000" tIns="864000" rIns="144000" bIns="216000">
            <a:noAutofit/>
          </a:bodyPr>
          <a:lstStyle/>
          <a:p>
            <a:pPr lvl="0" algn="ctr">
              <a:spcAft>
                <a:spcPts val="600"/>
              </a:spcAft>
              <a:defRPr/>
            </a:pPr>
            <a:r>
              <a:rPr lang="en-ZA" b="1" dirty="0">
                <a:solidFill>
                  <a:srgbClr val="032C50"/>
                </a:solidFill>
                <a:latin typeface="Arial" panose="020B0604020202020204" pitchFamily="34" charset="0"/>
                <a:cs typeface="Arial" panose="020B0604020202020204" pitchFamily="34" charset="0"/>
              </a:rPr>
              <a:t>RELEVANCE</a:t>
            </a:r>
          </a:p>
          <a:p>
            <a:pPr algn="ctr"/>
            <a:r>
              <a:rPr lang="en-ZA" sz="1400" dirty="0">
                <a:solidFill>
                  <a:srgbClr val="032C50"/>
                </a:solidFill>
                <a:effectLst/>
                <a:latin typeface="Arial" panose="020B0604020202020204" pitchFamily="34" charset="0"/>
                <a:cs typeface="Arial" panose="020B0604020202020204" pitchFamily="34" charset="0"/>
              </a:rPr>
              <a:t>Addresses the CSIR’s role in driving the relevance of innovation in inclusive sustainable industrial development and the creation of a capable state.</a:t>
            </a:r>
          </a:p>
        </p:txBody>
      </p:sp>
      <p:sp>
        <p:nvSpPr>
          <p:cNvPr id="11" name="Rectangle 10">
            <a:extLst>
              <a:ext uri="{FF2B5EF4-FFF2-40B4-BE49-F238E27FC236}">
                <a16:creationId xmlns:a16="http://schemas.microsoft.com/office/drawing/2014/main" xmlns="" id="{1B1AFA9F-DF8D-F297-728C-ABFB0BF39C7B}"/>
              </a:ext>
            </a:extLst>
          </p:cNvPr>
          <p:cNvSpPr/>
          <p:nvPr/>
        </p:nvSpPr>
        <p:spPr>
          <a:xfrm>
            <a:off x="6168337" y="5855209"/>
            <a:ext cx="2680530"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41E292A-1D12-62BB-F802-A125A594612E}"/>
              </a:ext>
            </a:extLst>
          </p:cNvPr>
          <p:cNvSpPr/>
          <p:nvPr/>
        </p:nvSpPr>
        <p:spPr>
          <a:xfrm>
            <a:off x="9075708" y="5855209"/>
            <a:ext cx="2680530" cy="9699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4196A775-E32D-A135-D1ED-CBE84CB38883}"/>
              </a:ext>
            </a:extLst>
          </p:cNvPr>
          <p:cNvSpPr/>
          <p:nvPr/>
        </p:nvSpPr>
        <p:spPr>
          <a:xfrm>
            <a:off x="739753" y="1268413"/>
            <a:ext cx="1911927" cy="1911927"/>
          </a:xfrm>
          <a:prstGeom prst="ellipse">
            <a:avLst/>
          </a:prstGeom>
          <a:solidFill>
            <a:srgbClr val="032C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80360542-F119-0DC1-358A-9BDB409F106E}"/>
              </a:ext>
            </a:extLst>
          </p:cNvPr>
          <p:cNvPicPr>
            <a:picLocks noChangeAspect="1"/>
          </p:cNvPicPr>
          <p:nvPr/>
        </p:nvPicPr>
        <p:blipFill>
          <a:blip r:embed="rId2"/>
          <a:stretch>
            <a:fillRect/>
          </a:stretch>
        </p:blipFill>
        <p:spPr>
          <a:xfrm>
            <a:off x="826317" y="1506177"/>
            <a:ext cx="1738798" cy="1436398"/>
          </a:xfrm>
          <a:prstGeom prst="rect">
            <a:avLst/>
          </a:prstGeom>
        </p:spPr>
      </p:pic>
      <p:sp>
        <p:nvSpPr>
          <p:cNvPr id="15" name="Oval 14">
            <a:extLst>
              <a:ext uri="{FF2B5EF4-FFF2-40B4-BE49-F238E27FC236}">
                <a16:creationId xmlns:a16="http://schemas.microsoft.com/office/drawing/2014/main" xmlns="" id="{972C0BB8-6948-B3D3-8D24-8F2E2CD8663C}"/>
              </a:ext>
            </a:extLst>
          </p:cNvPr>
          <p:cNvSpPr/>
          <p:nvPr/>
        </p:nvSpPr>
        <p:spPr>
          <a:xfrm>
            <a:off x="3649207" y="1268413"/>
            <a:ext cx="1911927" cy="1911927"/>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3D57CDF1-2449-1BB9-098A-E3A2B3121A47}"/>
              </a:ext>
            </a:extLst>
          </p:cNvPr>
          <p:cNvPicPr>
            <a:picLocks noChangeAspect="1"/>
          </p:cNvPicPr>
          <p:nvPr/>
        </p:nvPicPr>
        <p:blipFill>
          <a:blip r:embed="rId3"/>
          <a:srcRect/>
          <a:stretch/>
        </p:blipFill>
        <p:spPr>
          <a:xfrm>
            <a:off x="3735771" y="1506177"/>
            <a:ext cx="1738797" cy="1436398"/>
          </a:xfrm>
          <a:prstGeom prst="rect">
            <a:avLst/>
          </a:prstGeom>
        </p:spPr>
      </p:pic>
      <p:sp>
        <p:nvSpPr>
          <p:cNvPr id="17" name="Oval 16">
            <a:extLst>
              <a:ext uri="{FF2B5EF4-FFF2-40B4-BE49-F238E27FC236}">
                <a16:creationId xmlns:a16="http://schemas.microsoft.com/office/drawing/2014/main" xmlns="" id="{D7C1178C-B577-333C-3D3E-A0F69B67A165}"/>
              </a:ext>
            </a:extLst>
          </p:cNvPr>
          <p:cNvSpPr/>
          <p:nvPr/>
        </p:nvSpPr>
        <p:spPr>
          <a:xfrm>
            <a:off x="6555650" y="1280189"/>
            <a:ext cx="1911927" cy="1911927"/>
          </a:xfrm>
          <a:prstGeom prst="ellipse">
            <a:avLst/>
          </a:prstGeom>
          <a:solidFill>
            <a:srgbClr val="032C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984EF4ED-B708-7483-CA59-1370004175A7}"/>
              </a:ext>
            </a:extLst>
          </p:cNvPr>
          <p:cNvPicPr>
            <a:picLocks noChangeAspect="1"/>
          </p:cNvPicPr>
          <p:nvPr/>
        </p:nvPicPr>
        <p:blipFill>
          <a:blip r:embed="rId4"/>
          <a:srcRect/>
          <a:stretch/>
        </p:blipFill>
        <p:spPr>
          <a:xfrm>
            <a:off x="6642214" y="1517953"/>
            <a:ext cx="1738797" cy="1436398"/>
          </a:xfrm>
          <a:prstGeom prst="rect">
            <a:avLst/>
          </a:prstGeom>
        </p:spPr>
      </p:pic>
      <p:sp>
        <p:nvSpPr>
          <p:cNvPr id="19" name="Oval 18">
            <a:extLst>
              <a:ext uri="{FF2B5EF4-FFF2-40B4-BE49-F238E27FC236}">
                <a16:creationId xmlns:a16="http://schemas.microsoft.com/office/drawing/2014/main" xmlns="" id="{2040F379-B523-28A8-0A68-9495A6390B87}"/>
              </a:ext>
            </a:extLst>
          </p:cNvPr>
          <p:cNvSpPr/>
          <p:nvPr/>
        </p:nvSpPr>
        <p:spPr>
          <a:xfrm>
            <a:off x="9410710" y="1280189"/>
            <a:ext cx="1911927" cy="1911927"/>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95F47966-C040-30B0-0F0C-576564E0053A}"/>
              </a:ext>
            </a:extLst>
          </p:cNvPr>
          <p:cNvPicPr>
            <a:picLocks noChangeAspect="1"/>
          </p:cNvPicPr>
          <p:nvPr/>
        </p:nvPicPr>
        <p:blipFill>
          <a:blip r:embed="rId5"/>
          <a:srcRect/>
          <a:stretch/>
        </p:blipFill>
        <p:spPr>
          <a:xfrm>
            <a:off x="9497274" y="1517953"/>
            <a:ext cx="1738797" cy="1436398"/>
          </a:xfrm>
          <a:prstGeom prst="rect">
            <a:avLst/>
          </a:prstGeom>
        </p:spPr>
      </p:pic>
    </p:spTree>
    <p:extLst>
      <p:ext uri="{BB962C8B-B14F-4D97-AF65-F5344CB8AC3E}">
        <p14:creationId xmlns:p14="http://schemas.microsoft.com/office/powerpoint/2010/main" xmlns="" val="18654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A11D586B-51A1-E0D0-8771-C9E13B5F3442}"/>
              </a:ext>
            </a:extLst>
          </p:cNvPr>
          <p:cNvSpPr txBox="1"/>
          <p:nvPr/>
        </p:nvSpPr>
        <p:spPr>
          <a:xfrm>
            <a:off x="517195" y="2222125"/>
            <a:ext cx="2115608" cy="3728101"/>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a:spcAft>
                <a:spcPts val="600"/>
              </a:spcAft>
              <a:defRPr/>
            </a:pPr>
            <a:r>
              <a:rPr lang="en-US" sz="1800" dirty="0">
                <a:solidFill>
                  <a:srgbClr val="032C50"/>
                </a:solidFill>
              </a:rPr>
              <a:t>SO1</a:t>
            </a:r>
          </a:p>
          <a:p>
            <a:pPr marL="15875" lvl="1" algn="ctr">
              <a:defRPr/>
            </a:pPr>
            <a:r>
              <a:rPr lang="en-US" b="0" dirty="0">
                <a:solidFill>
                  <a:srgbClr val="032C50"/>
                </a:solidFill>
              </a:rPr>
              <a:t>Conduct R&amp;D of transformative technologies </a:t>
            </a:r>
          </a:p>
          <a:p>
            <a:pPr marL="15875" lvl="1" algn="ctr">
              <a:defRPr/>
            </a:pPr>
            <a:r>
              <a:rPr lang="en-US" b="0" dirty="0">
                <a:solidFill>
                  <a:srgbClr val="032C50"/>
                </a:solidFill>
              </a:rPr>
              <a:t>and accelerate their diffusion.</a:t>
            </a:r>
            <a:endParaRPr lang="en-ZA" b="0" dirty="0">
              <a:solidFill>
                <a:srgbClr val="032C50"/>
              </a:solidFill>
              <a:ea typeface="ＭＳ Ｐゴシック" charset="0"/>
            </a:endParaRPr>
          </a:p>
        </p:txBody>
      </p:sp>
      <p:sp>
        <p:nvSpPr>
          <p:cNvPr id="14" name="TextBox 13">
            <a:extLst>
              <a:ext uri="{FF2B5EF4-FFF2-40B4-BE49-F238E27FC236}">
                <a16:creationId xmlns:a16="http://schemas.microsoft.com/office/drawing/2014/main" xmlns="" id="{EE440092-EDEC-5A07-B61C-AD75BA6DE2B6}"/>
              </a:ext>
            </a:extLst>
          </p:cNvPr>
          <p:cNvSpPr txBox="1"/>
          <p:nvPr/>
        </p:nvSpPr>
        <p:spPr>
          <a:xfrm>
            <a:off x="2763419" y="2222123"/>
            <a:ext cx="2115608" cy="4242019"/>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a:spcAft>
                <a:spcPts val="600"/>
              </a:spcAft>
              <a:defRPr/>
            </a:pPr>
            <a:r>
              <a:rPr lang="en-US" sz="1800" dirty="0">
                <a:solidFill>
                  <a:srgbClr val="032C50"/>
                </a:solidFill>
              </a:rPr>
              <a:t>SO2</a:t>
            </a:r>
            <a:endParaRPr lang="en-US" sz="1800" b="0" dirty="0">
              <a:solidFill>
                <a:srgbClr val="032C50"/>
              </a:solidFill>
            </a:endParaRPr>
          </a:p>
          <a:p>
            <a:pPr marL="15875" lvl="1" algn="ctr">
              <a:defRPr/>
            </a:pPr>
            <a:r>
              <a:rPr lang="en-US" b="0" dirty="0">
                <a:solidFill>
                  <a:srgbClr val="032C50"/>
                </a:solidFill>
              </a:rPr>
              <a:t>Improve the competitiveness of high-impact industries to support South Africa’s re-</a:t>
            </a:r>
            <a:r>
              <a:rPr lang="en-US" b="0" dirty="0" err="1">
                <a:solidFill>
                  <a:srgbClr val="032C50"/>
                </a:solidFill>
              </a:rPr>
              <a:t>industrialisation</a:t>
            </a:r>
            <a:r>
              <a:rPr lang="en-US" b="0" dirty="0">
                <a:solidFill>
                  <a:srgbClr val="032C50"/>
                </a:solidFill>
              </a:rPr>
              <a:t> by collaboratively developing, </a:t>
            </a:r>
            <a:r>
              <a:rPr lang="en-US" b="0" dirty="0" err="1">
                <a:solidFill>
                  <a:srgbClr val="032C50"/>
                </a:solidFill>
              </a:rPr>
              <a:t>localising</a:t>
            </a:r>
            <a:r>
              <a:rPr lang="en-US" b="0" dirty="0">
                <a:solidFill>
                  <a:srgbClr val="032C50"/>
                </a:solidFill>
              </a:rPr>
              <a:t> and implementing technology.</a:t>
            </a:r>
          </a:p>
        </p:txBody>
      </p:sp>
      <p:sp>
        <p:nvSpPr>
          <p:cNvPr id="15" name="TextBox 14">
            <a:extLst>
              <a:ext uri="{FF2B5EF4-FFF2-40B4-BE49-F238E27FC236}">
                <a16:creationId xmlns:a16="http://schemas.microsoft.com/office/drawing/2014/main" xmlns="" id="{7057F39F-197A-183A-68B6-54A57E63A69C}"/>
              </a:ext>
            </a:extLst>
          </p:cNvPr>
          <p:cNvSpPr txBox="1"/>
          <p:nvPr/>
        </p:nvSpPr>
        <p:spPr>
          <a:xfrm>
            <a:off x="5009643" y="2222125"/>
            <a:ext cx="2115608" cy="4242018"/>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2700" lvl="1" algn="ctr" defTabSz="914400" eaLnBrk="0" fontAlgn="base" hangingPunct="0">
              <a:spcBef>
                <a:spcPct val="0"/>
              </a:spcBef>
              <a:spcAft>
                <a:spcPts val="600"/>
              </a:spcAft>
              <a:defRPr/>
            </a:pPr>
            <a:r>
              <a:rPr lang="en-US" sz="1800" dirty="0">
                <a:solidFill>
                  <a:srgbClr val="032C50"/>
                </a:solidFill>
              </a:rPr>
              <a:t>SO3</a:t>
            </a:r>
            <a:endParaRPr lang="en-ZA" sz="1800" b="0" dirty="0">
              <a:solidFill>
                <a:srgbClr val="032C50"/>
              </a:solidFill>
              <a:latin typeface="Arial" panose="020B0604020202020204" pitchFamily="34" charset="0"/>
              <a:ea typeface="ＭＳ Ｐゴシック" charset="0"/>
              <a:cs typeface="Arial" panose="020B0604020202020204" pitchFamily="34" charset="0"/>
            </a:endParaRPr>
          </a:p>
          <a:p>
            <a:pPr marL="12700" lvl="1" algn="ctr" defTabSz="914400" eaLnBrk="0" fontAlgn="base" hangingPunct="0">
              <a:spcBef>
                <a:spcPct val="0"/>
              </a:spcBef>
              <a:spcAft>
                <a:spcPct val="0"/>
              </a:spcAft>
              <a:defRPr/>
            </a:pPr>
            <a:r>
              <a:rPr lang="en-ZA" b="0" dirty="0">
                <a:solidFill>
                  <a:srgbClr val="032C50"/>
                </a:solidFill>
                <a:latin typeface="Arial" panose="020B0604020202020204" pitchFamily="34" charset="0"/>
                <a:ea typeface="ＭＳ Ｐゴシック" charset="0"/>
                <a:cs typeface="Arial" panose="020B0604020202020204" pitchFamily="34" charset="0"/>
              </a:rPr>
              <a:t>Drive socioeconomic transformation through research, development and innovation (RDI) that supports the development of a capable state.</a:t>
            </a:r>
          </a:p>
        </p:txBody>
      </p:sp>
      <p:sp>
        <p:nvSpPr>
          <p:cNvPr id="16" name="TextBox 15">
            <a:extLst>
              <a:ext uri="{FF2B5EF4-FFF2-40B4-BE49-F238E27FC236}">
                <a16:creationId xmlns:a16="http://schemas.microsoft.com/office/drawing/2014/main" xmlns="" id="{D6D00E17-97AB-23E0-37F0-DAB266AFC791}"/>
              </a:ext>
            </a:extLst>
          </p:cNvPr>
          <p:cNvSpPr txBox="1"/>
          <p:nvPr/>
        </p:nvSpPr>
        <p:spPr>
          <a:xfrm>
            <a:off x="7258381" y="2222125"/>
            <a:ext cx="2115608" cy="4242017"/>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defTabSz="914400" eaLnBrk="0" fontAlgn="base" hangingPunct="0">
              <a:spcBef>
                <a:spcPct val="0"/>
              </a:spcBef>
              <a:spcAft>
                <a:spcPts val="600"/>
              </a:spcAft>
              <a:defRPr/>
            </a:pPr>
            <a:r>
              <a:rPr lang="en-US" sz="1800">
                <a:solidFill>
                  <a:srgbClr val="032C50"/>
                </a:solidFill>
              </a:rPr>
              <a:t>SO4</a:t>
            </a:r>
            <a:endParaRPr lang="en-ZA" sz="1800" b="0">
              <a:solidFill>
                <a:srgbClr val="032C50"/>
              </a:solidFill>
              <a:latin typeface="Arial" panose="020B0604020202020204" pitchFamily="34" charset="0"/>
              <a:ea typeface="ＭＳ Ｐゴシック" charset="0"/>
              <a:cs typeface="Arial" panose="020B0604020202020204" pitchFamily="34" charset="0"/>
            </a:endParaRPr>
          </a:p>
          <a:p>
            <a:pPr marL="15875" lvl="1" algn="ctr" defTabSz="914400" eaLnBrk="0" fontAlgn="base" hangingPunct="0">
              <a:spcBef>
                <a:spcPct val="0"/>
              </a:spcBef>
              <a:spcAft>
                <a:spcPct val="0"/>
              </a:spcAft>
              <a:defRPr/>
            </a:pPr>
            <a:r>
              <a:rPr lang="en-ZA" b="0">
                <a:solidFill>
                  <a:srgbClr val="032C50"/>
                </a:solidFill>
                <a:latin typeface="Arial" panose="020B0604020202020204" pitchFamily="34" charset="0"/>
                <a:ea typeface="ＭＳ Ｐゴシック" charset="0"/>
                <a:cs typeface="Arial" panose="020B0604020202020204" pitchFamily="34" charset="0"/>
              </a:rPr>
              <a:t>Build and transform human capital and infrastructure. </a:t>
            </a:r>
          </a:p>
        </p:txBody>
      </p:sp>
      <p:sp>
        <p:nvSpPr>
          <p:cNvPr id="17" name="TextBox 16">
            <a:extLst>
              <a:ext uri="{FF2B5EF4-FFF2-40B4-BE49-F238E27FC236}">
                <a16:creationId xmlns:a16="http://schemas.microsoft.com/office/drawing/2014/main" xmlns="" id="{1E3533EC-FA16-742E-0DE5-FDF2B414695E}"/>
              </a:ext>
            </a:extLst>
          </p:cNvPr>
          <p:cNvSpPr txBox="1"/>
          <p:nvPr/>
        </p:nvSpPr>
        <p:spPr>
          <a:xfrm>
            <a:off x="9502268" y="2222125"/>
            <a:ext cx="2115608" cy="4242017"/>
          </a:xfrm>
          <a:prstGeom prst="rect">
            <a:avLst/>
          </a:prstGeom>
          <a:solidFill>
            <a:schemeClr val="bg1">
              <a:lumMod val="95000"/>
            </a:schemeClr>
          </a:solidFill>
        </p:spPr>
        <p:txBody>
          <a:bodyPr wrap="square" lIns="108000" tIns="1044000" rIns="108000" bIns="108000" anchor="t">
            <a:noAutofit/>
          </a:bodyPr>
          <a:lstStyle>
            <a:defPPr>
              <a:defRPr lang="en-US"/>
            </a:defPPr>
            <a:lvl2pPr marL="1077912" lvl="1">
              <a:defRPr sz="1600" b="1">
                <a:solidFill>
                  <a:srgbClr val="1F497D">
                    <a:lumMod val="50000"/>
                  </a:srgbClr>
                </a:solidFill>
                <a:latin typeface="Arial" panose="020B0604020202020204" pitchFamily="34" charset="0"/>
                <a:cs typeface="Arial" panose="020B0604020202020204" pitchFamily="34" charset="0"/>
              </a:defRPr>
            </a:lvl2pPr>
          </a:lstStyle>
          <a:p>
            <a:pPr marL="15875" lvl="1" algn="ctr" defTabSz="914400" eaLnBrk="0" fontAlgn="base" hangingPunct="0">
              <a:spcBef>
                <a:spcPct val="0"/>
              </a:spcBef>
              <a:spcAft>
                <a:spcPts val="600"/>
              </a:spcAft>
              <a:defRPr/>
            </a:pPr>
            <a:r>
              <a:rPr lang="en-US" sz="1800">
                <a:solidFill>
                  <a:srgbClr val="032C50"/>
                </a:solidFill>
              </a:rPr>
              <a:t>SO5</a:t>
            </a:r>
            <a:endParaRPr lang="en-ZA" sz="1800" b="0">
              <a:solidFill>
                <a:srgbClr val="032C50"/>
              </a:solidFill>
              <a:latin typeface="Arial" panose="020B0604020202020204" pitchFamily="34" charset="0"/>
              <a:ea typeface="ＭＳ Ｐゴシック" charset="0"/>
              <a:cs typeface="Arial" panose="020B0604020202020204" pitchFamily="34" charset="0"/>
            </a:endParaRPr>
          </a:p>
          <a:p>
            <a:pPr marL="15875" lvl="1" algn="ctr" defTabSz="914400" eaLnBrk="0" fontAlgn="base" hangingPunct="0">
              <a:spcBef>
                <a:spcPct val="0"/>
              </a:spcBef>
              <a:spcAft>
                <a:spcPct val="0"/>
              </a:spcAft>
              <a:defRPr/>
            </a:pPr>
            <a:r>
              <a:rPr lang="en-ZA" b="0">
                <a:solidFill>
                  <a:srgbClr val="032C50"/>
                </a:solidFill>
                <a:latin typeface="Arial" panose="020B0604020202020204" pitchFamily="34" charset="0"/>
                <a:ea typeface="ＭＳ Ｐゴシック" charset="0"/>
                <a:cs typeface="Arial" panose="020B0604020202020204" pitchFamily="34" charset="0"/>
              </a:rPr>
              <a:t>Diversify income and maintain financial sustainability and good governance.</a:t>
            </a:r>
          </a:p>
        </p:txBody>
      </p:sp>
      <p:sp>
        <p:nvSpPr>
          <p:cNvPr id="2" name="Title 1">
            <a:extLst>
              <a:ext uri="{FF2B5EF4-FFF2-40B4-BE49-F238E27FC236}">
                <a16:creationId xmlns:a16="http://schemas.microsoft.com/office/drawing/2014/main" xmlns="" id="{C5686EBA-BBA1-8019-7E35-1CF5F885CCCE}"/>
              </a:ext>
            </a:extLst>
          </p:cNvPr>
          <p:cNvSpPr txBox="1">
            <a:spLocks/>
          </p:cNvSpPr>
          <p:nvPr/>
        </p:nvSpPr>
        <p:spPr>
          <a:xfrm>
            <a:off x="1343016" y="217409"/>
            <a:ext cx="10972800" cy="9731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032C5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a:solidFill>
                  <a:schemeClr val="accent1">
                    <a:lumMod val="50000"/>
                  </a:schemeClr>
                </a:solidFill>
              </a:rPr>
              <a:t>Strategic objectives</a:t>
            </a:r>
            <a:endParaRPr kumimoji="0" lang="en-US" sz="2400" b="1" i="0" u="none" strike="noStrike" kern="1200" cap="none" spc="0" normalizeH="0" baseline="0" noProof="0">
              <a:ln>
                <a:noFill/>
              </a:ln>
              <a:solidFill>
                <a:srgbClr val="032C50"/>
              </a:solidFill>
              <a:effectLst/>
              <a:uLnTx/>
              <a:uFillTx/>
              <a:latin typeface="Arial"/>
              <a:ea typeface="+mj-ea"/>
              <a:cs typeface="Arial"/>
            </a:endParaRPr>
          </a:p>
        </p:txBody>
      </p:sp>
      <p:sp>
        <p:nvSpPr>
          <p:cNvPr id="3" name="Oval 2">
            <a:extLst>
              <a:ext uri="{FF2B5EF4-FFF2-40B4-BE49-F238E27FC236}">
                <a16:creationId xmlns:a16="http://schemas.microsoft.com/office/drawing/2014/main" xmlns="" id="{9E4CBA8C-1FE0-889B-2018-27DD47CF8387}"/>
              </a:ext>
            </a:extLst>
          </p:cNvPr>
          <p:cNvSpPr/>
          <p:nvPr/>
        </p:nvSpPr>
        <p:spPr>
          <a:xfrm>
            <a:off x="801710" y="1379640"/>
            <a:ext cx="1546578" cy="1546578"/>
          </a:xfrm>
          <a:prstGeom prst="ellipse">
            <a:avLst/>
          </a:prstGeom>
          <a:solidFill>
            <a:srgbClr val="032C50"/>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2E48E2E7-3729-ECE4-D835-99B2DC459CAF}"/>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127809" y="1713032"/>
            <a:ext cx="894381" cy="879794"/>
          </a:xfrm>
          <a:prstGeom prst="rect">
            <a:avLst/>
          </a:prstGeom>
        </p:spPr>
      </p:pic>
      <p:sp>
        <p:nvSpPr>
          <p:cNvPr id="5" name="Oval 4">
            <a:extLst>
              <a:ext uri="{FF2B5EF4-FFF2-40B4-BE49-F238E27FC236}">
                <a16:creationId xmlns:a16="http://schemas.microsoft.com/office/drawing/2014/main" xmlns="" id="{59F30158-50D7-A79D-18F9-AFE3F33FC1DF}"/>
              </a:ext>
            </a:extLst>
          </p:cNvPr>
          <p:cNvSpPr/>
          <p:nvPr/>
        </p:nvSpPr>
        <p:spPr>
          <a:xfrm>
            <a:off x="3047934" y="1379640"/>
            <a:ext cx="1546578" cy="1546578"/>
          </a:xfrm>
          <a:prstGeom prst="ellipse">
            <a:avLst/>
          </a:prstGeom>
          <a:solidFill>
            <a:schemeClr val="accent1">
              <a:lumMod val="75000"/>
            </a:schemeClr>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93A748C6-8F8A-30FD-A82C-6239FB70BC92}"/>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345768" y="1685228"/>
            <a:ext cx="950910" cy="935402"/>
          </a:xfrm>
          <a:prstGeom prst="rect">
            <a:avLst/>
          </a:prstGeom>
        </p:spPr>
      </p:pic>
      <p:sp>
        <p:nvSpPr>
          <p:cNvPr id="7" name="Oval 6">
            <a:extLst>
              <a:ext uri="{FF2B5EF4-FFF2-40B4-BE49-F238E27FC236}">
                <a16:creationId xmlns:a16="http://schemas.microsoft.com/office/drawing/2014/main" xmlns="" id="{D4C4A70E-CECA-048E-2A2F-C69C707FCECE}"/>
              </a:ext>
            </a:extLst>
          </p:cNvPr>
          <p:cNvSpPr/>
          <p:nvPr/>
        </p:nvSpPr>
        <p:spPr>
          <a:xfrm>
            <a:off x="5297026" y="1379640"/>
            <a:ext cx="1546578" cy="1546578"/>
          </a:xfrm>
          <a:prstGeom prst="ellipse">
            <a:avLst/>
          </a:prstGeom>
          <a:solidFill>
            <a:srgbClr val="032C50"/>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377DD86C-0391-4A90-C3C3-DEF1ABA82A6A}"/>
              </a:ext>
            </a:extLst>
          </p:cNvPr>
          <p:cNvSpPr/>
          <p:nvPr/>
        </p:nvSpPr>
        <p:spPr>
          <a:xfrm>
            <a:off x="7542896" y="1385284"/>
            <a:ext cx="1546578" cy="1546578"/>
          </a:xfrm>
          <a:prstGeom prst="ellipse">
            <a:avLst/>
          </a:prstGeom>
          <a:solidFill>
            <a:schemeClr val="accent1">
              <a:lumMod val="75000"/>
            </a:schemeClr>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CA4C557-79EF-2EED-507D-E69BE25D4AD6}"/>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556671" y="1647661"/>
            <a:ext cx="1027289" cy="1010537"/>
          </a:xfrm>
          <a:prstGeom prst="rect">
            <a:avLst/>
          </a:prstGeom>
        </p:spPr>
      </p:pic>
      <p:pic>
        <p:nvPicPr>
          <p:cNvPr id="10" name="Picture 9">
            <a:extLst>
              <a:ext uri="{FF2B5EF4-FFF2-40B4-BE49-F238E27FC236}">
                <a16:creationId xmlns:a16="http://schemas.microsoft.com/office/drawing/2014/main" xmlns="" id="{BF6F8FE2-EA2A-D146-A493-1D8B9E35CE6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7789950" y="1640918"/>
            <a:ext cx="1052470" cy="1035311"/>
          </a:xfrm>
          <a:prstGeom prst="rect">
            <a:avLst/>
          </a:prstGeom>
        </p:spPr>
      </p:pic>
      <p:sp>
        <p:nvSpPr>
          <p:cNvPr id="11" name="Oval 10">
            <a:extLst>
              <a:ext uri="{FF2B5EF4-FFF2-40B4-BE49-F238E27FC236}">
                <a16:creationId xmlns:a16="http://schemas.microsoft.com/office/drawing/2014/main" xmlns="" id="{846D1D00-E524-601C-F551-A7C9A6E37EC3}"/>
              </a:ext>
            </a:extLst>
          </p:cNvPr>
          <p:cNvSpPr/>
          <p:nvPr/>
        </p:nvSpPr>
        <p:spPr>
          <a:xfrm>
            <a:off x="9786783" y="1379640"/>
            <a:ext cx="1546578" cy="1546578"/>
          </a:xfrm>
          <a:prstGeom prst="ellipse">
            <a:avLst/>
          </a:prstGeom>
          <a:solidFill>
            <a:srgbClr val="032C50"/>
          </a:solidFill>
          <a:ln w="730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B67D1C70-DAC8-6928-90BB-68F25C6CB9C5}"/>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10022776" y="1624393"/>
            <a:ext cx="1074592" cy="1057072"/>
          </a:xfrm>
          <a:prstGeom prst="rect">
            <a:avLst/>
          </a:prstGeom>
        </p:spPr>
      </p:pic>
      <p:sp>
        <p:nvSpPr>
          <p:cNvPr id="18" name="Rectangle 17">
            <a:extLst>
              <a:ext uri="{FF2B5EF4-FFF2-40B4-BE49-F238E27FC236}">
                <a16:creationId xmlns:a16="http://schemas.microsoft.com/office/drawing/2014/main" xmlns="" id="{A5E45C4A-301C-BAB7-E782-A84367C21631}"/>
              </a:ext>
            </a:extLst>
          </p:cNvPr>
          <p:cNvSpPr/>
          <p:nvPr/>
        </p:nvSpPr>
        <p:spPr>
          <a:xfrm>
            <a:off x="517195" y="5950226"/>
            <a:ext cx="2115608"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A5A065D7-240B-5657-C09F-43145754129C}"/>
              </a:ext>
            </a:extLst>
          </p:cNvPr>
          <p:cNvSpPr/>
          <p:nvPr/>
        </p:nvSpPr>
        <p:spPr>
          <a:xfrm>
            <a:off x="2765095" y="6464142"/>
            <a:ext cx="2115608" cy="9699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40E6D32F-7054-2627-8D6C-2307BE6D5D64}"/>
              </a:ext>
            </a:extLst>
          </p:cNvPr>
          <p:cNvSpPr/>
          <p:nvPr/>
        </p:nvSpPr>
        <p:spPr>
          <a:xfrm>
            <a:off x="5012995" y="6464142"/>
            <a:ext cx="2115608"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645C9D3D-7099-AA00-798A-14E5E3238888}"/>
              </a:ext>
            </a:extLst>
          </p:cNvPr>
          <p:cNvSpPr/>
          <p:nvPr/>
        </p:nvSpPr>
        <p:spPr>
          <a:xfrm>
            <a:off x="7258381" y="6464142"/>
            <a:ext cx="2115608" cy="9699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CC8F8-C5D5-DA1F-9492-B40B9EA804D1}"/>
              </a:ext>
            </a:extLst>
          </p:cNvPr>
          <p:cNvSpPr/>
          <p:nvPr/>
        </p:nvSpPr>
        <p:spPr>
          <a:xfrm>
            <a:off x="9502268" y="6464142"/>
            <a:ext cx="2115608" cy="96996"/>
          </a:xfrm>
          <a:prstGeom prst="rect">
            <a:avLst/>
          </a:prstGeom>
          <a:solidFill>
            <a:srgbClr val="032C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6336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17aec21-ebca-47de-9ccd-e758eb29a8df" xsi:nil="true"/>
    <lcf76f155ced4ddcb4097134ff3c332f xmlns="1cd0bd0b-6016-4e56-88e4-c108f1ed132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362AC6C94BF14BA66A3F5C5EE1C284" ma:contentTypeVersion="16" ma:contentTypeDescription="Create a new document." ma:contentTypeScope="" ma:versionID="255d2c005277680112a63a36e16e85dd">
  <xsd:schema xmlns:xsd="http://www.w3.org/2001/XMLSchema" xmlns:xs="http://www.w3.org/2001/XMLSchema" xmlns:p="http://schemas.microsoft.com/office/2006/metadata/properties" xmlns:ns2="1cd0bd0b-6016-4e56-88e4-c108f1ed132d" xmlns:ns3="217aec21-ebca-47de-9ccd-e758eb29a8df" targetNamespace="http://schemas.microsoft.com/office/2006/metadata/properties" ma:root="true" ma:fieldsID="7db53d02ed487055c31464b9ba22a148" ns2:_="" ns3:_="">
    <xsd:import namespace="1cd0bd0b-6016-4e56-88e4-c108f1ed132d"/>
    <xsd:import namespace="217aec21-ebca-47de-9ccd-e758eb29a8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0bd0b-6016-4e56-88e4-c108f1ed1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879faba-27b2-4363-9c33-4960f0c9181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7aec21-ebca-47de-9ccd-e758eb29a8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f3c40a-a47a-488d-a897-22294f4fb831}" ma:internalName="TaxCatchAll" ma:showField="CatchAllData" ma:web="217aec21-ebca-47de-9ccd-e758eb29a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17190F-AC6E-41E8-820E-00B2B4EB5551}">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cd0bd0b-6016-4e56-88e4-c108f1ed132d"/>
    <ds:schemaRef ds:uri="http://purl.org/dc/terms/"/>
    <ds:schemaRef ds:uri="http://schemas.openxmlformats.org/package/2006/metadata/core-properties"/>
    <ds:schemaRef ds:uri="217aec21-ebca-47de-9ccd-e758eb29a8df"/>
    <ds:schemaRef ds:uri="http://www.w3.org/XML/1998/namespace"/>
  </ds:schemaRefs>
</ds:datastoreItem>
</file>

<file path=customXml/itemProps2.xml><?xml version="1.0" encoding="utf-8"?>
<ds:datastoreItem xmlns:ds="http://schemas.openxmlformats.org/officeDocument/2006/customXml" ds:itemID="{980AEB44-11CE-4BCF-A2A1-CF08CB329F78}">
  <ds:schemaRefs>
    <ds:schemaRef ds:uri="http://schemas.microsoft.com/sharepoint/v3/contenttype/forms"/>
  </ds:schemaRefs>
</ds:datastoreItem>
</file>

<file path=customXml/itemProps3.xml><?xml version="1.0" encoding="utf-8"?>
<ds:datastoreItem xmlns:ds="http://schemas.openxmlformats.org/officeDocument/2006/customXml" ds:itemID="{F0D59D39-D9F3-4E9B-BFEF-F8A873301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0bd0b-6016-4e56-88e4-c108f1ed132d"/>
    <ds:schemaRef ds:uri="217aec21-ebca-47de-9ccd-e758eb29a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540</TotalTime>
  <Words>4228</Words>
  <Application>Microsoft Office PowerPoint</Application>
  <PresentationFormat>Custom</PresentationFormat>
  <Paragraphs>529</Paragraphs>
  <Slides>42</Slides>
  <Notes>11</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Office Theme</vt:lpstr>
      <vt:lpstr>Custom Design</vt:lpstr>
      <vt:lpstr>1_Custom Design</vt:lpstr>
      <vt:lpstr>2_Custom Design</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115</cp:revision>
  <dcterms:created xsi:type="dcterms:W3CDTF">2022-11-29T07:56:42Z</dcterms:created>
  <dcterms:modified xsi:type="dcterms:W3CDTF">2023-04-20T10:22:22Z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0x0101003126B7068924A642A25FA3484A22A750</vt:lpwstr>
  </property>
  <property fmtid="{D5CDD505-2E9C-101B-9397-08002B2CF9AE}" pid="3" name="_dlc_DocIdItemGuid">
    <vt:lpwstr>4323b402-6647-4c98-8b83-8176ac7e00cd</vt:lpwstr>
  </property>
</Properties>
</file>