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sldIdLst>
    <p:sldId id="257" r:id="rId5"/>
    <p:sldId id="275" r:id="rId6"/>
    <p:sldId id="410" r:id="rId7"/>
    <p:sldId id="411" r:id="rId8"/>
    <p:sldId id="373" r:id="rId9"/>
    <p:sldId id="408" r:id="rId10"/>
    <p:sldId id="380" r:id="rId11"/>
    <p:sldId id="413" r:id="rId12"/>
    <p:sldId id="414" r:id="rId13"/>
    <p:sldId id="381" r:id="rId14"/>
    <p:sldId id="409" r:id="rId15"/>
    <p:sldId id="415" r:id="rId16"/>
    <p:sldId id="330" r:id="rId17"/>
    <p:sldId id="417" r:id="rId18"/>
    <p:sldId id="418" r:id="rId19"/>
    <p:sldId id="419" r:id="rId20"/>
    <p:sldId id="399" r:id="rId21"/>
    <p:sldId id="376" r:id="rId22"/>
    <p:sldId id="378" r:id="rId23"/>
    <p:sldId id="379" r:id="rId24"/>
    <p:sldId id="444" r:id="rId25"/>
    <p:sldId id="436" r:id="rId26"/>
    <p:sldId id="387" r:id="rId27"/>
    <p:sldId id="401" r:id="rId28"/>
    <p:sldId id="420" r:id="rId29"/>
    <p:sldId id="438" r:id="rId30"/>
    <p:sldId id="423" r:id="rId31"/>
    <p:sldId id="427" r:id="rId32"/>
    <p:sldId id="388" r:id="rId33"/>
    <p:sldId id="425" r:id="rId34"/>
    <p:sldId id="426" r:id="rId35"/>
    <p:sldId id="431" r:id="rId36"/>
    <p:sldId id="437" r:id="rId37"/>
    <p:sldId id="441" r:id="rId38"/>
    <p:sldId id="430" r:id="rId39"/>
    <p:sldId id="442" r:id="rId40"/>
    <p:sldId id="389" r:id="rId41"/>
    <p:sldId id="443" r:id="rId42"/>
    <p:sldId id="432" r:id="rId43"/>
    <p:sldId id="440" r:id="rId44"/>
    <p:sldId id="433" r:id="rId45"/>
    <p:sldId id="434" r:id="rId46"/>
    <p:sldId id="370" r:id="rId47"/>
    <p:sldId id="395" r:id="rId48"/>
    <p:sldId id="396" r:id="rId49"/>
    <p:sldId id="397" r:id="rId50"/>
    <p:sldId id="398" r:id="rId51"/>
    <p:sldId id="371" r:id="rId52"/>
    <p:sldId id="435" r:id="rId53"/>
    <p:sldId id="261" r:id="rId54"/>
  </p:sldIdLst>
  <p:sldSz cx="9144000" cy="6858000" type="screen4x3"/>
  <p:notesSz cx="6858000" cy="91440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EECE1"/>
    <a:srgbClr val="FDEFE9"/>
    <a:srgbClr val="F8C5AE"/>
    <a:srgbClr val="FCE0D4"/>
    <a:srgbClr val="FAC4AC"/>
    <a:srgbClr val="FCDDCF"/>
    <a:srgbClr val="FFFFFF"/>
    <a:srgbClr val="009245"/>
    <a:srgbClr val="FAAB18"/>
    <a:srgbClr val="00542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02" autoAdjust="0"/>
    <p:restoredTop sz="93979" autoAdjust="0"/>
  </p:normalViewPr>
  <p:slideViewPr>
    <p:cSldViewPr>
      <p:cViewPr varScale="1">
        <p:scale>
          <a:sx n="73" d="100"/>
          <a:sy n="73" d="100"/>
        </p:scale>
        <p:origin x="-1284" y="-102"/>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186C2-8092-4E4B-8D49-C3EC4A490A61}" type="datetimeFigureOut">
              <a:rPr lang="en-ZA" smtClean="0"/>
              <a:pPr/>
              <a:t>2023/04/19</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982844-4288-4978-B984-848BAE6EFE2B}" type="slidenum">
              <a:rPr lang="en-ZA" smtClean="0"/>
              <a:pPr/>
              <a:t>‹#›</a:t>
            </a:fld>
            <a:endParaRPr lang="en-ZA"/>
          </a:p>
        </p:txBody>
      </p:sp>
    </p:spTree>
    <p:extLst>
      <p:ext uri="{BB962C8B-B14F-4D97-AF65-F5344CB8AC3E}">
        <p14:creationId xmlns:p14="http://schemas.microsoft.com/office/powerpoint/2010/main" xmlns="" val="348361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72EC1EF7-8F42-42C6-AAA0-F77AB9E442DC}" type="datetimeFigureOut">
              <a:rPr lang="en-US" smtClean="0"/>
              <a:pPr/>
              <a:t>4/19/2023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5DE11894-7526-468E-874B-9D686D0687C5}" type="datetimeFigureOut">
              <a:rPr lang="en-US" smtClean="0"/>
              <a:pPr/>
              <a:t>4/19/2023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BBC9731B-68B3-4A68-9CA0-9D7D151A5CA9}" type="datetimeFigureOut">
              <a:rPr lang="en-US" smtClean="0"/>
              <a:pPr/>
              <a:t>4/19/2023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FFE1F29-7279-48EF-A80D-EEAAC2383AEC}" type="datetimeFigureOut">
              <a:rPr lang="en-US" smtClean="0"/>
              <a:pPr/>
              <a:t>4/19/2023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FAE97F87-8DDE-4A7D-BF20-923B4BC4286E}" type="datetimeFigureOut">
              <a:rPr lang="en-US" smtClean="0"/>
              <a:pPr/>
              <a:t>4/19/2023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9F2C11BD-FE1C-42AD-AAF7-AE4863A6D17E}" type="datetimeFigureOut">
              <a:rPr lang="en-US" smtClean="0"/>
              <a:pPr/>
              <a:t>4/19/2023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8FF5F6AB-3758-449D-BA11-7C993F684BD8}" type="datetimeFigureOut">
              <a:rPr lang="en-US" smtClean="0"/>
              <a:pPr/>
              <a:t>4/19/2023</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A0F1DFE5-55DE-43B1-88B3-A92B2F9D49D0}" type="datetimeFigureOut">
              <a:rPr lang="en-US" smtClean="0"/>
              <a:pPr/>
              <a:t>4/19/2023</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BEC252C1-4C42-46ED-A26B-19A89AFD943B}" type="datetimeFigureOut">
              <a:rPr lang="en-US" smtClean="0"/>
              <a:pPr/>
              <a:t>4/19/2023</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6CDF78C9-BCD0-4C3E-A4F9-4751AE2A962D}" type="datetimeFigureOut">
              <a:rPr lang="en-US" smtClean="0"/>
              <a:pPr/>
              <a:t>4/19/2023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3E1CAC45-777F-4F01-AE53-E430A305C0B7}" type="datetimeFigureOut">
              <a:rPr lang="en-US" smtClean="0"/>
              <a:pPr/>
              <a:t>4/19/2023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pPr/>
              <a:t>4/19/2023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package" Target="../embeddings/Microsoft_Office_Excel_Worksheet2.xlsx"/></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package" Target="../embeddings/Microsoft_Office_Excel_Worksheet3.xlsx"/></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package" Target="../embeddings/Microsoft_Office_Excel_Worksheet4.xlsx"/></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860" y="878008"/>
            <a:ext cx="491008" cy="50328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26624" y="5334718"/>
            <a:ext cx="1657604" cy="571469"/>
          </a:xfrm>
          <a:prstGeom prst="rect">
            <a:avLst/>
          </a:prstGeom>
        </p:spPr>
      </p:pic>
      <p:grpSp>
        <p:nvGrpSpPr>
          <p:cNvPr id="7" name="Group 6"/>
          <p:cNvGrpSpPr/>
          <p:nvPr/>
        </p:nvGrpSpPr>
        <p:grpSpPr>
          <a:xfrm>
            <a:off x="7218" y="1556579"/>
            <a:ext cx="9144000" cy="3778140"/>
            <a:chOff x="0" y="626254"/>
            <a:chExt cx="12192000" cy="5037520"/>
          </a:xfrm>
        </p:grpSpPr>
        <p:sp>
          <p:nvSpPr>
            <p:cNvPr id="5" name="Rectangle 4"/>
            <p:cNvSpPr/>
            <p:nvPr/>
          </p:nvSpPr>
          <p:spPr>
            <a:xfrm>
              <a:off x="0" y="855358"/>
              <a:ext cx="12192000" cy="4607897"/>
            </a:xfrm>
            <a:prstGeom prst="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100" dirty="0">
                <a:solidFill>
                  <a:srgbClr val="005D28"/>
                </a:solidFill>
                <a:latin typeface="din bold"/>
              </a:endParaRPr>
            </a:p>
          </p:txBody>
        </p:sp>
        <p:grpSp>
          <p:nvGrpSpPr>
            <p:cNvPr id="4" name="Group 3"/>
            <p:cNvGrpSpPr/>
            <p:nvPr/>
          </p:nvGrpSpPr>
          <p:grpSpPr>
            <a:xfrm>
              <a:off x="0" y="626254"/>
              <a:ext cx="12192000" cy="437344"/>
              <a:chOff x="0" y="626254"/>
              <a:chExt cx="12192000" cy="437344"/>
            </a:xfrm>
          </p:grpSpPr>
          <p:sp>
            <p:nvSpPr>
              <p:cNvPr id="6" name="Rectangle 5"/>
              <p:cNvSpPr/>
              <p:nvPr/>
            </p:nvSpPr>
            <p:spPr>
              <a:xfrm>
                <a:off x="0" y="834342"/>
                <a:ext cx="5985734" cy="22925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005D28"/>
                  </a:solidFill>
                </a:endParaRPr>
              </a:p>
            </p:txBody>
          </p:sp>
          <p:pic>
            <p:nvPicPr>
              <p:cNvPr id="2" name="Picture 1"/>
              <p:cNvPicPr>
                <a:picLocks noChangeAspect="1"/>
              </p:cNvPicPr>
              <p:nvPr/>
            </p:nvPicPr>
            <p:blipFill>
              <a:blip r:embed="rId4" cstate="print"/>
              <a:stretch>
                <a:fillRect/>
              </a:stretch>
            </p:blipFill>
            <p:spPr>
              <a:xfrm>
                <a:off x="5985734" y="626254"/>
                <a:ext cx="6206266" cy="229256"/>
              </a:xfrm>
              <a:prstGeom prst="rect">
                <a:avLst/>
              </a:prstGeom>
            </p:spPr>
          </p:pic>
        </p:grpSp>
        <p:grpSp>
          <p:nvGrpSpPr>
            <p:cNvPr id="3" name="Group 2"/>
            <p:cNvGrpSpPr/>
            <p:nvPr/>
          </p:nvGrpSpPr>
          <p:grpSpPr>
            <a:xfrm>
              <a:off x="0" y="5295356"/>
              <a:ext cx="12192000" cy="368418"/>
              <a:chOff x="0" y="5305747"/>
              <a:chExt cx="12192000" cy="368418"/>
            </a:xfrm>
          </p:grpSpPr>
          <p:sp>
            <p:nvSpPr>
              <p:cNvPr id="13" name="Rectangle 12"/>
              <p:cNvSpPr/>
              <p:nvPr/>
            </p:nvSpPr>
            <p:spPr>
              <a:xfrm>
                <a:off x="0" y="5452630"/>
                <a:ext cx="5985734" cy="22153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srgbClr val="005D28"/>
                  </a:solidFill>
                </a:endParaRPr>
              </a:p>
            </p:txBody>
          </p:sp>
          <p:pic>
            <p:nvPicPr>
              <p:cNvPr id="18" name="Picture 17"/>
              <p:cNvPicPr>
                <a:picLocks noChangeAspect="1"/>
              </p:cNvPicPr>
              <p:nvPr/>
            </p:nvPicPr>
            <p:blipFill>
              <a:blip r:embed="rId4" cstate="print"/>
              <a:stretch>
                <a:fillRect/>
              </a:stretch>
            </p:blipFill>
            <p:spPr>
              <a:xfrm>
                <a:off x="5985734" y="5305747"/>
                <a:ext cx="6206266" cy="187224"/>
              </a:xfrm>
              <a:prstGeom prst="rect">
                <a:avLst/>
              </a:prstGeom>
            </p:spPr>
          </p:pic>
        </p:grpSp>
      </p:grpSp>
      <p:sp>
        <p:nvSpPr>
          <p:cNvPr id="8" name="Rectangle 7"/>
          <p:cNvSpPr/>
          <p:nvPr/>
        </p:nvSpPr>
        <p:spPr>
          <a:xfrm>
            <a:off x="1990558" y="2160604"/>
            <a:ext cx="5446160" cy="1022652"/>
          </a:xfrm>
          <a:prstGeom prst="rect">
            <a:avLst/>
          </a:prstGeom>
        </p:spPr>
        <p:txBody>
          <a:bodyPr wrap="square">
            <a:spAutoFit/>
          </a:bodyPr>
          <a:lstStyle/>
          <a:p>
            <a:pPr algn="ctr">
              <a:lnSpc>
                <a:spcPct val="133000"/>
              </a:lnSpc>
            </a:pPr>
            <a:r>
              <a:rPr lang="en-US" sz="2400" b="1" dirty="0">
                <a:solidFill>
                  <a:schemeClr val="bg1"/>
                </a:solidFill>
                <a:latin typeface="Trebuchet MS" pitchFamily="34" charset="0"/>
              </a:rPr>
              <a:t>SEDA </a:t>
            </a:r>
          </a:p>
          <a:p>
            <a:pPr algn="ctr">
              <a:lnSpc>
                <a:spcPct val="133000"/>
              </a:lnSpc>
            </a:pPr>
            <a:r>
              <a:rPr lang="en-US" sz="2400" b="1" dirty="0">
                <a:solidFill>
                  <a:schemeClr val="bg1"/>
                </a:solidFill>
                <a:latin typeface="Trebuchet MS" pitchFamily="34" charset="0"/>
              </a:rPr>
              <a:t>ANNUAL PERFORMANCE PLAN</a:t>
            </a:r>
          </a:p>
        </p:txBody>
      </p:sp>
      <p:sp>
        <p:nvSpPr>
          <p:cNvPr id="14" name="Rectangle 13"/>
          <p:cNvSpPr/>
          <p:nvPr/>
        </p:nvSpPr>
        <p:spPr>
          <a:xfrm>
            <a:off x="2104858" y="3598012"/>
            <a:ext cx="5446160" cy="1022652"/>
          </a:xfrm>
          <a:prstGeom prst="rect">
            <a:avLst/>
          </a:prstGeom>
        </p:spPr>
        <p:txBody>
          <a:bodyPr wrap="square">
            <a:spAutoFit/>
          </a:bodyPr>
          <a:lstStyle/>
          <a:p>
            <a:pPr algn="ctr">
              <a:lnSpc>
                <a:spcPct val="133000"/>
              </a:lnSpc>
            </a:pPr>
            <a:endParaRPr lang="en-US" sz="2400" b="1" dirty="0">
              <a:solidFill>
                <a:schemeClr val="bg1"/>
              </a:solidFill>
              <a:latin typeface="Trebuchet MS" pitchFamily="34" charset="0"/>
            </a:endParaRPr>
          </a:p>
          <a:p>
            <a:pPr algn="ctr">
              <a:lnSpc>
                <a:spcPct val="133000"/>
              </a:lnSpc>
            </a:pPr>
            <a:r>
              <a:rPr lang="en-US" sz="2400" b="1" dirty="0">
                <a:solidFill>
                  <a:schemeClr val="bg1"/>
                </a:solidFill>
                <a:latin typeface="Trebuchet MS" pitchFamily="34" charset="0"/>
              </a:rPr>
              <a:t>2023/24 </a:t>
            </a:r>
          </a:p>
        </p:txBody>
      </p:sp>
    </p:spTree>
    <p:extLst>
      <p:ext uri="{BB962C8B-B14F-4D97-AF65-F5344CB8AC3E}">
        <p14:creationId xmlns:p14="http://schemas.microsoft.com/office/powerpoint/2010/main" xmlns="" val="11531108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28422" y="0"/>
            <a:ext cx="9144000" cy="6858000"/>
          </a:xfrm>
          <a:prstGeom prst="rect">
            <a:avLst/>
          </a:prstGeom>
        </p:spPr>
      </p:pic>
      <p:sp>
        <p:nvSpPr>
          <p:cNvPr id="4" name="Rectangle 3"/>
          <p:cNvSpPr/>
          <p:nvPr/>
        </p:nvSpPr>
        <p:spPr>
          <a:xfrm>
            <a:off x="64934" y="29549"/>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51520" y="70975"/>
            <a:ext cx="8712968" cy="487506"/>
          </a:xfrm>
          <a:prstGeom prst="rect">
            <a:avLst/>
          </a:prstGeom>
        </p:spPr>
        <p:txBody>
          <a:bodyPr wrap="square">
            <a:spAutoFit/>
          </a:bodyPr>
          <a:lstStyle/>
          <a:p>
            <a:pPr lvl="0">
              <a:lnSpc>
                <a:spcPct val="107000"/>
              </a:lnSpc>
              <a:defRPr/>
            </a:pPr>
            <a:r>
              <a:rPr lang="en-ZA" sz="2400" dirty="0">
                <a:solidFill>
                  <a:schemeClr val="bg1"/>
                </a:solidFill>
              </a:rPr>
              <a:t>1.6 Seda Alignment to MTSF, ERRP Priorities and Ministers Contract</a:t>
            </a:r>
            <a:endParaRPr lang="en-ZA" sz="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graphicFrame>
        <p:nvGraphicFramePr>
          <p:cNvPr id="9" name="Table 8"/>
          <p:cNvGraphicFramePr>
            <a:graphicFrameLocks noGrp="1"/>
          </p:cNvGraphicFramePr>
          <p:nvPr>
            <p:extLst>
              <p:ext uri="{D42A27DB-BD31-4B8C-83A1-F6EECF244321}">
                <p14:modId xmlns:p14="http://schemas.microsoft.com/office/powerpoint/2010/main" xmlns="" val="2916465356"/>
              </p:ext>
            </p:extLst>
          </p:nvPr>
        </p:nvGraphicFramePr>
        <p:xfrm>
          <a:off x="35496" y="804862"/>
          <a:ext cx="9075584" cy="5961557"/>
        </p:xfrm>
        <a:graphic>
          <a:graphicData uri="http://schemas.openxmlformats.org/drawingml/2006/table">
            <a:tbl>
              <a:tblPr firstRow="1" firstCol="1" bandRow="1">
                <a:tableStyleId>{93296810-A885-4BE3-A3E7-6D5BEEA58F35}</a:tableStyleId>
              </a:tblPr>
              <a:tblGrid>
                <a:gridCol w="1443161">
                  <a:extLst>
                    <a:ext uri="{9D8B030D-6E8A-4147-A177-3AD203B41FA5}">
                      <a16:colId xmlns:a16="http://schemas.microsoft.com/office/drawing/2014/main" xmlns="" val="1364551445"/>
                    </a:ext>
                  </a:extLst>
                </a:gridCol>
                <a:gridCol w="1443161">
                  <a:extLst>
                    <a:ext uri="{9D8B030D-6E8A-4147-A177-3AD203B41FA5}">
                      <a16:colId xmlns:a16="http://schemas.microsoft.com/office/drawing/2014/main" xmlns="" val="1621299505"/>
                    </a:ext>
                  </a:extLst>
                </a:gridCol>
                <a:gridCol w="1604493">
                  <a:extLst>
                    <a:ext uri="{9D8B030D-6E8A-4147-A177-3AD203B41FA5}">
                      <a16:colId xmlns:a16="http://schemas.microsoft.com/office/drawing/2014/main" xmlns="" val="2042983719"/>
                    </a:ext>
                  </a:extLst>
                </a:gridCol>
                <a:gridCol w="1916677">
                  <a:extLst>
                    <a:ext uri="{9D8B030D-6E8A-4147-A177-3AD203B41FA5}">
                      <a16:colId xmlns:a16="http://schemas.microsoft.com/office/drawing/2014/main" xmlns="" val="1493784162"/>
                    </a:ext>
                  </a:extLst>
                </a:gridCol>
                <a:gridCol w="1525384">
                  <a:extLst>
                    <a:ext uri="{9D8B030D-6E8A-4147-A177-3AD203B41FA5}">
                      <a16:colId xmlns:a16="http://schemas.microsoft.com/office/drawing/2014/main" xmlns="" val="3365051996"/>
                    </a:ext>
                  </a:extLst>
                </a:gridCol>
                <a:gridCol w="1142708">
                  <a:extLst>
                    <a:ext uri="{9D8B030D-6E8A-4147-A177-3AD203B41FA5}">
                      <a16:colId xmlns:a16="http://schemas.microsoft.com/office/drawing/2014/main" xmlns="" val="1049699726"/>
                    </a:ext>
                  </a:extLst>
                </a:gridCol>
              </a:tblGrid>
              <a:tr h="421855">
                <a:tc gridSpan="2">
                  <a:txBody>
                    <a:bodyPr/>
                    <a:lstStyle/>
                    <a:p>
                      <a:pPr algn="ctr">
                        <a:lnSpc>
                          <a:spcPct val="115000"/>
                        </a:lnSpc>
                        <a:spcAft>
                          <a:spcPts val="0"/>
                        </a:spcAft>
                      </a:pPr>
                      <a:r>
                        <a:rPr lang="en-ZA" sz="1400" b="1" cap="small" dirty="0">
                          <a:solidFill>
                            <a:schemeClr val="tx1"/>
                          </a:solidFill>
                          <a:effectLst/>
                        </a:rPr>
                        <a:t>2019-24 MTSF PRIORITY </a:t>
                      </a:r>
                      <a:endParaRPr lang="en-ZA" sz="1400" b="1" dirty="0">
                        <a:solidFill>
                          <a:schemeClr val="tx1"/>
                        </a:solidFill>
                        <a:effectLst/>
                        <a:latin typeface="Times New Roman" panose="02020603050405020304" pitchFamily="18" charset="0"/>
                        <a:ea typeface="Times New Roman" panose="02020603050405020304" pitchFamily="18" charset="0"/>
                      </a:endParaRPr>
                    </a:p>
                  </a:txBody>
                  <a:tcPr marL="2198" marR="2198" marT="2198" marB="2198" anchor="ctr">
                    <a:solidFill>
                      <a:srgbClr val="FCDDCF"/>
                    </a:solidFill>
                  </a:tcPr>
                </a:tc>
                <a:tc hMerge="1">
                  <a:txBody>
                    <a:bodyPr/>
                    <a:lstStyle/>
                    <a:p>
                      <a:endParaRPr lang="en-ZA"/>
                    </a:p>
                  </a:txBody>
                  <a:tcPr/>
                </a:tc>
                <a:tc gridSpan="2">
                  <a:txBody>
                    <a:bodyPr/>
                    <a:lstStyle/>
                    <a:p>
                      <a:pPr algn="ctr">
                        <a:lnSpc>
                          <a:spcPct val="115000"/>
                        </a:lnSpc>
                        <a:spcAft>
                          <a:spcPts val="0"/>
                        </a:spcAft>
                      </a:pPr>
                      <a:r>
                        <a:rPr lang="en-ZA" sz="1600" b="1" cap="small" dirty="0">
                          <a:solidFill>
                            <a:schemeClr val="tx1"/>
                          </a:solidFill>
                          <a:effectLst/>
                        </a:rPr>
                        <a:t>alignment with </a:t>
                      </a:r>
                      <a:r>
                        <a:rPr lang="en-ZA" sz="1600" b="1" cap="small" dirty="0" err="1">
                          <a:solidFill>
                            <a:schemeClr val="tx1"/>
                          </a:solidFill>
                          <a:effectLst/>
                        </a:rPr>
                        <a:t>errp</a:t>
                      </a:r>
                      <a:r>
                        <a:rPr lang="en-ZA" sz="1600" b="1" cap="small" dirty="0">
                          <a:solidFill>
                            <a:schemeClr val="tx1"/>
                          </a:solidFill>
                          <a:effectLst/>
                        </a:rPr>
                        <a:t> key priorities</a:t>
                      </a:r>
                      <a:endParaRPr lang="en-ZA" sz="1600" b="1" dirty="0">
                        <a:solidFill>
                          <a:schemeClr val="tx1"/>
                        </a:solidFill>
                        <a:effectLst/>
                        <a:latin typeface="Times New Roman" panose="02020603050405020304" pitchFamily="18" charset="0"/>
                        <a:ea typeface="Times New Roman" panose="02020603050405020304" pitchFamily="18" charset="0"/>
                      </a:endParaRPr>
                    </a:p>
                  </a:txBody>
                  <a:tcPr marL="2747" marR="2747" marT="4395" marB="2198" anchor="ctr">
                    <a:solidFill>
                      <a:srgbClr val="FCDDCF"/>
                    </a:solidFill>
                  </a:tcPr>
                </a:tc>
                <a:tc hMerge="1">
                  <a:txBody>
                    <a:bodyPr/>
                    <a:lstStyle/>
                    <a:p>
                      <a:endParaRPr lang="en-ZA"/>
                    </a:p>
                  </a:txBody>
                  <a:tcPr/>
                </a:tc>
                <a:tc rowSpan="2">
                  <a:txBody>
                    <a:bodyPr/>
                    <a:lstStyle/>
                    <a:p>
                      <a:pPr algn="ctr">
                        <a:lnSpc>
                          <a:spcPct val="115000"/>
                        </a:lnSpc>
                        <a:spcAft>
                          <a:spcPts val="0"/>
                        </a:spcAft>
                      </a:pPr>
                      <a:r>
                        <a:rPr lang="en-ZA" sz="1200" b="1" cap="small" dirty="0">
                          <a:solidFill>
                            <a:schemeClr val="tx1"/>
                          </a:solidFill>
                          <a:effectLst/>
                        </a:rPr>
                        <a:t>MINISTERS </a:t>
                      </a:r>
                    </a:p>
                    <a:p>
                      <a:pPr algn="ctr">
                        <a:lnSpc>
                          <a:spcPct val="115000"/>
                        </a:lnSpc>
                        <a:spcAft>
                          <a:spcPts val="0"/>
                        </a:spcAft>
                      </a:pPr>
                      <a:r>
                        <a:rPr lang="en-ZA" sz="1200" b="1" cap="small" dirty="0">
                          <a:solidFill>
                            <a:schemeClr val="tx1"/>
                          </a:solidFill>
                          <a:effectLst/>
                        </a:rPr>
                        <a:t>CONTRACT</a:t>
                      </a:r>
                      <a:endParaRPr lang="en-ZA" sz="12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rgbClr val="FCDDCF"/>
                    </a:solidFill>
                  </a:tcPr>
                </a:tc>
                <a:tc rowSpan="2">
                  <a:txBody>
                    <a:bodyPr/>
                    <a:lstStyle/>
                    <a:p>
                      <a:pPr algn="ctr">
                        <a:lnSpc>
                          <a:spcPct val="115000"/>
                        </a:lnSpc>
                        <a:spcAft>
                          <a:spcPts val="0"/>
                        </a:spcAft>
                      </a:pPr>
                      <a:r>
                        <a:rPr lang="en-ZA" sz="1200" b="1" cap="small" dirty="0">
                          <a:solidFill>
                            <a:schemeClr val="tx1"/>
                          </a:solidFill>
                          <a:effectLst/>
                        </a:rPr>
                        <a:t>SEDA</a:t>
                      </a:r>
                      <a:endParaRPr lang="en-ZA" sz="1200" b="1" dirty="0">
                        <a:solidFill>
                          <a:schemeClr val="tx1"/>
                        </a:solidFill>
                        <a:effectLst/>
                      </a:endParaRPr>
                    </a:p>
                    <a:p>
                      <a:pPr algn="ctr">
                        <a:lnSpc>
                          <a:spcPct val="115000"/>
                        </a:lnSpc>
                        <a:spcAft>
                          <a:spcPts val="0"/>
                        </a:spcAft>
                      </a:pPr>
                      <a:r>
                        <a:rPr lang="en-ZA" sz="1200" b="1" cap="small" dirty="0">
                          <a:solidFill>
                            <a:schemeClr val="tx1"/>
                          </a:solidFill>
                          <a:effectLst/>
                        </a:rPr>
                        <a:t>PROGRAMME  </a:t>
                      </a:r>
                      <a:endParaRPr lang="en-ZA" sz="1200" b="1" dirty="0">
                        <a:solidFill>
                          <a:schemeClr val="tx1"/>
                        </a:solidFill>
                        <a:effectLst/>
                        <a:latin typeface="Times New Roman" panose="02020603050405020304" pitchFamily="18" charset="0"/>
                        <a:ea typeface="Times New Roman" panose="02020603050405020304" pitchFamily="18" charset="0"/>
                      </a:endParaRPr>
                    </a:p>
                  </a:txBody>
                  <a:tcPr marL="2747" marR="2747" marT="4395" marB="2198" anchor="ctr">
                    <a:solidFill>
                      <a:srgbClr val="FCDDCF"/>
                    </a:solidFill>
                  </a:tcPr>
                </a:tc>
                <a:extLst>
                  <a:ext uri="{0D108BD9-81ED-4DB2-BD59-A6C34878D82A}">
                    <a16:rowId xmlns:a16="http://schemas.microsoft.com/office/drawing/2014/main" xmlns="" val="2970293561"/>
                  </a:ext>
                </a:extLst>
              </a:tr>
              <a:tr h="407779">
                <a:tc>
                  <a:txBody>
                    <a:bodyPr/>
                    <a:lstStyle/>
                    <a:p>
                      <a:pPr algn="ctr">
                        <a:lnSpc>
                          <a:spcPct val="115000"/>
                        </a:lnSpc>
                        <a:spcAft>
                          <a:spcPts val="0"/>
                        </a:spcAft>
                      </a:pPr>
                      <a:r>
                        <a:rPr lang="en-ZA" sz="1100" b="1" cap="small" dirty="0">
                          <a:solidFill>
                            <a:schemeClr val="tx1"/>
                          </a:solidFill>
                          <a:effectLst/>
                        </a:rPr>
                        <a:t>MTSF INTERVENTION</a:t>
                      </a:r>
                      <a:endParaRPr lang="en-ZA" sz="1100" b="1" dirty="0">
                        <a:solidFill>
                          <a:schemeClr val="tx1"/>
                        </a:solidFill>
                        <a:effectLst/>
                        <a:latin typeface="Times New Roman" panose="02020603050405020304" pitchFamily="18" charset="0"/>
                        <a:ea typeface="Times New Roman" panose="02020603050405020304" pitchFamily="18" charset="0"/>
                      </a:endParaRPr>
                    </a:p>
                  </a:txBody>
                  <a:tcPr marL="2198" marR="2198" marT="2198" marB="2198" anchor="ctr">
                    <a:solidFill>
                      <a:srgbClr val="FCDDCF"/>
                    </a:solidFill>
                  </a:tcPr>
                </a:tc>
                <a:tc>
                  <a:txBody>
                    <a:bodyPr/>
                    <a:lstStyle/>
                    <a:p>
                      <a:pPr algn="ctr">
                        <a:lnSpc>
                          <a:spcPct val="115000"/>
                        </a:lnSpc>
                        <a:spcAft>
                          <a:spcPts val="0"/>
                        </a:spcAft>
                      </a:pPr>
                      <a:r>
                        <a:rPr lang="en-ZA" sz="1200" b="1" cap="small" dirty="0">
                          <a:solidFill>
                            <a:schemeClr val="tx1"/>
                          </a:solidFill>
                          <a:effectLst/>
                        </a:rPr>
                        <a:t>MTSF TARGET</a:t>
                      </a:r>
                      <a:r>
                        <a:rPr lang="en-ZA" sz="1800" b="1" dirty="0">
                          <a:solidFill>
                            <a:schemeClr val="tx1"/>
                          </a:solidFill>
                          <a:effectLst/>
                        </a:rPr>
                        <a:t> </a:t>
                      </a:r>
                      <a:endParaRPr lang="en-ZA" sz="1200" b="1" dirty="0">
                        <a:solidFill>
                          <a:schemeClr val="tx1"/>
                        </a:solidFill>
                        <a:effectLst/>
                        <a:latin typeface="Times New Roman" panose="02020603050405020304" pitchFamily="18" charset="0"/>
                        <a:ea typeface="Times New Roman" panose="02020603050405020304" pitchFamily="18" charset="0"/>
                      </a:endParaRPr>
                    </a:p>
                  </a:txBody>
                  <a:tcPr marL="2747" marR="2747" marT="4395" marB="2198" anchor="ctr"/>
                </a:tc>
                <a:tc>
                  <a:txBody>
                    <a:bodyPr/>
                    <a:lstStyle/>
                    <a:p>
                      <a:pPr algn="ctr">
                        <a:lnSpc>
                          <a:spcPct val="115000"/>
                        </a:lnSpc>
                        <a:spcAft>
                          <a:spcPts val="0"/>
                        </a:spcAft>
                      </a:pPr>
                      <a:r>
                        <a:rPr lang="en-ZA" sz="1200" b="1" cap="small" dirty="0">
                          <a:solidFill>
                            <a:schemeClr val="tx1"/>
                          </a:solidFill>
                          <a:effectLst/>
                        </a:rPr>
                        <a:t>PRIORITY INTERVENTIONS </a:t>
                      </a:r>
                      <a:endParaRPr lang="en-ZA" sz="1200" b="1" dirty="0">
                        <a:solidFill>
                          <a:schemeClr val="tx1"/>
                        </a:solidFill>
                        <a:effectLst/>
                        <a:latin typeface="Times New Roman" panose="02020603050405020304" pitchFamily="18" charset="0"/>
                        <a:ea typeface="Times New Roman" panose="02020603050405020304" pitchFamily="18" charset="0"/>
                      </a:endParaRPr>
                    </a:p>
                  </a:txBody>
                  <a:tcPr marL="2747" marR="2747" marT="4395" marB="2198" anchor="ctr"/>
                </a:tc>
                <a:tc>
                  <a:txBody>
                    <a:bodyPr/>
                    <a:lstStyle/>
                    <a:p>
                      <a:pPr algn="ctr">
                        <a:lnSpc>
                          <a:spcPct val="115000"/>
                        </a:lnSpc>
                        <a:spcAft>
                          <a:spcPts val="0"/>
                        </a:spcAft>
                      </a:pPr>
                      <a:r>
                        <a:rPr lang="en-ZA" sz="1200" b="1" cap="small" dirty="0">
                          <a:solidFill>
                            <a:schemeClr val="tx1"/>
                          </a:solidFill>
                          <a:effectLst/>
                        </a:rPr>
                        <a:t>STRATEGIC OBJECTIVES </a:t>
                      </a:r>
                      <a:endParaRPr lang="en-ZA" sz="1200" b="1" dirty="0">
                        <a:solidFill>
                          <a:schemeClr val="tx1"/>
                        </a:solidFill>
                        <a:effectLst/>
                        <a:latin typeface="Times New Roman" panose="02020603050405020304" pitchFamily="18" charset="0"/>
                        <a:ea typeface="Times New Roman" panose="02020603050405020304" pitchFamily="18" charset="0"/>
                      </a:endParaRPr>
                    </a:p>
                  </a:txBody>
                  <a:tcPr marL="2198" marR="2198" marT="2198" marB="2198" anchor="ct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3736484286"/>
                  </a:ext>
                </a:extLst>
              </a:tr>
              <a:tr h="1817144">
                <a:tc rowSpan="2">
                  <a:txBody>
                    <a:bodyPr/>
                    <a:lstStyle/>
                    <a:p>
                      <a:pPr marL="0" marR="109855" lvl="0" indent="0" algn="ctr" defTabSz="914400" rtl="0" eaLnBrk="1" latinLnBrk="0" hangingPunct="1">
                        <a:lnSpc>
                          <a:spcPct val="115000"/>
                        </a:lnSpc>
                        <a:spcAft>
                          <a:spcPts val="0"/>
                        </a:spcAft>
                        <a:buFont typeface="Wingdings" panose="05000000000000000000" pitchFamily="2" charset="2"/>
                        <a:buNone/>
                      </a:pPr>
                      <a:r>
                        <a:rPr lang="en-ZA" sz="1200" kern="1200" dirty="0">
                          <a:solidFill>
                            <a:schemeClr val="tx1"/>
                          </a:solidFill>
                          <a:effectLst/>
                        </a:rPr>
                        <a:t>Ensure inclusion of SMMEs in localisation and buy local campaigns</a:t>
                      </a:r>
                      <a:endParaRPr lang="en-ZA" sz="1200" kern="1200" dirty="0">
                        <a:solidFill>
                          <a:schemeClr val="tx1"/>
                        </a:solidFill>
                        <a:effectLst/>
                        <a:latin typeface="+mn-lt"/>
                        <a:ea typeface="+mn-ea"/>
                        <a:cs typeface="+mn-cs"/>
                      </a:endParaRPr>
                    </a:p>
                  </a:txBody>
                  <a:tcPr marL="2198" marR="2198" marT="2198" marB="2198">
                    <a:solidFill>
                      <a:srgbClr val="FCE0D4"/>
                    </a:solidFill>
                  </a:tcPr>
                </a:tc>
                <a:tc>
                  <a:txBody>
                    <a:bodyPr/>
                    <a:lstStyle/>
                    <a:p>
                      <a:pPr marL="171450" lvl="0" indent="-171450" algn="l" defTabSz="914400" rtl="0" eaLnBrk="1" latinLnBrk="0" hangingPunct="1">
                        <a:lnSpc>
                          <a:spcPct val="115000"/>
                        </a:lnSpc>
                        <a:spcAft>
                          <a:spcPts val="0"/>
                        </a:spcAft>
                        <a:buFont typeface="Wingdings" panose="05000000000000000000" pitchFamily="2" charset="2"/>
                        <a:buChar char="q"/>
                      </a:pPr>
                      <a:r>
                        <a:rPr lang="en-ZA" sz="1050" kern="1200" dirty="0">
                          <a:effectLst/>
                          <a:latin typeface="+mn-lt"/>
                        </a:rPr>
                        <a:t>Localisation policy framework and implementation programme on SMMEs and Co-operatives development and adopted by March 2021/22.</a:t>
                      </a:r>
                      <a:endParaRPr lang="en-ZA" sz="1050" kern="1200" dirty="0">
                        <a:solidFill>
                          <a:schemeClr val="tx1"/>
                        </a:solidFill>
                        <a:effectLst/>
                        <a:latin typeface="+mn-lt"/>
                        <a:ea typeface="+mn-ea"/>
                        <a:cs typeface="+mn-cs"/>
                      </a:endParaRPr>
                    </a:p>
                  </a:txBody>
                  <a:tcPr marL="2747" marR="2747" marT="4395" marB="2198">
                    <a:solidFill>
                      <a:srgbClr val="FDEFE9"/>
                    </a:solidFill>
                  </a:tcPr>
                </a:tc>
                <a:tc>
                  <a:txBody>
                    <a:bodyPr/>
                    <a:lstStyle/>
                    <a:p>
                      <a:pPr marL="171450" marR="109855" lvl="0" indent="-171450" algn="l" defTabSz="914400" rtl="0" eaLnBrk="1" latinLnBrk="0" hangingPunct="1">
                        <a:lnSpc>
                          <a:spcPct val="115000"/>
                        </a:lnSpc>
                        <a:spcAft>
                          <a:spcPts val="0"/>
                        </a:spcAft>
                        <a:buFont typeface="Wingdings" panose="05000000000000000000" pitchFamily="2" charset="2"/>
                        <a:buChar char="q"/>
                      </a:pPr>
                      <a:r>
                        <a:rPr lang="en-ZA" sz="1050" kern="1200" dirty="0">
                          <a:effectLst/>
                          <a:latin typeface="+mn-lt"/>
                        </a:rPr>
                        <a:t>Industrialisation through localisation</a:t>
                      </a:r>
                      <a:endParaRPr lang="en-ZA" sz="1050" kern="1200" dirty="0">
                        <a:solidFill>
                          <a:schemeClr val="tx1"/>
                        </a:solidFill>
                        <a:effectLst/>
                        <a:latin typeface="+mn-lt"/>
                        <a:ea typeface="+mn-ea"/>
                        <a:cs typeface="+mn-cs"/>
                      </a:endParaRPr>
                    </a:p>
                  </a:txBody>
                  <a:tcPr marL="39558" marR="2747" marT="4395" marB="2198">
                    <a:solidFill>
                      <a:srgbClr val="FDEFE9"/>
                    </a:solidFill>
                  </a:tcPr>
                </a:tc>
                <a:tc>
                  <a:txBody>
                    <a:bodyPr/>
                    <a:lstStyle/>
                    <a:p>
                      <a:pPr marL="171450" lvl="0" indent="-171450" algn="l" defTabSz="914400" rtl="0" eaLnBrk="1" latinLnBrk="0" hangingPunct="1">
                        <a:lnSpc>
                          <a:spcPct val="115000"/>
                        </a:lnSpc>
                        <a:spcAft>
                          <a:spcPts val="0"/>
                        </a:spcAft>
                        <a:buFont typeface="Wingdings" panose="05000000000000000000" pitchFamily="2" charset="2"/>
                        <a:buChar char="q"/>
                      </a:pPr>
                      <a:r>
                        <a:rPr lang="en-ZA" sz="1050" kern="1200" dirty="0">
                          <a:effectLst/>
                          <a:latin typeface="+mn-lt"/>
                        </a:rPr>
                        <a:t>Reduce the proportion of imported intermediate and finished-goods; </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050" kern="1200" dirty="0">
                          <a:effectLst/>
                          <a:latin typeface="+mn-lt"/>
                        </a:rPr>
                        <a:t>Improve the efficiency of local producers </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050" kern="1200" dirty="0">
                          <a:effectLst/>
                          <a:latin typeface="+mn-lt"/>
                        </a:rPr>
                        <a:t>Develop export competitive sectors that can expand the sales of South African made products on the continent and beyond. </a:t>
                      </a:r>
                      <a:endParaRPr lang="en-ZA" sz="1050" kern="1200" dirty="0">
                        <a:solidFill>
                          <a:schemeClr val="tx1"/>
                        </a:solidFill>
                        <a:effectLst/>
                        <a:latin typeface="+mn-lt"/>
                        <a:ea typeface="+mn-ea"/>
                        <a:cs typeface="+mn-cs"/>
                      </a:endParaRPr>
                    </a:p>
                  </a:txBody>
                  <a:tcPr marL="2198" marR="2198" marT="2198" marB="2198">
                    <a:solidFill>
                      <a:srgbClr val="FDEFE9"/>
                    </a:solidFill>
                  </a:tcPr>
                </a:tc>
                <a:tc>
                  <a:txBody>
                    <a:bodyPr/>
                    <a:lstStyle/>
                    <a:p>
                      <a:pPr marL="171450" marR="0" lvl="0" indent="-171450" algn="l" defTabSz="914400" rtl="0" eaLnBrk="1" fontAlgn="auto" latinLnBrk="0" hangingPunct="1">
                        <a:lnSpc>
                          <a:spcPct val="115000"/>
                        </a:lnSpc>
                        <a:spcBef>
                          <a:spcPts val="0"/>
                        </a:spcBef>
                        <a:spcAft>
                          <a:spcPts val="0"/>
                        </a:spcAft>
                        <a:buClrTx/>
                        <a:buSzTx/>
                        <a:buFont typeface="Wingdings" panose="05000000000000000000" pitchFamily="2" charset="2"/>
                        <a:buChar char="q"/>
                        <a:tabLst/>
                        <a:defRPr/>
                      </a:pPr>
                      <a:r>
                        <a:rPr lang="en-ZA" sz="1050" dirty="0">
                          <a:solidFill>
                            <a:srgbClr val="000000"/>
                          </a:solidFill>
                          <a:effectLst/>
                          <a:latin typeface="+mn-lt"/>
                          <a:ea typeface="Times New Roman" panose="02020603050405020304" pitchFamily="18" charset="0"/>
                          <a:cs typeface="Arial" panose="020B0604020202020204" pitchFamily="34" charset="0"/>
                        </a:rPr>
                        <a:t>100 incubation centres and digital hubs established by 2024.</a:t>
                      </a:r>
                      <a:endParaRPr lang="en-US" sz="1050" dirty="0">
                        <a:effectLst/>
                        <a:latin typeface="+mn-lt"/>
                        <a:ea typeface="Calibri" panose="020F0502020204030204" pitchFamily="34" charset="0"/>
                        <a:cs typeface="Arial" panose="020B0604020202020204" pitchFamily="34" charset="0"/>
                      </a:endParaRPr>
                    </a:p>
                    <a:p>
                      <a:pPr marL="171450" lvl="0" indent="-171450" algn="l" defTabSz="914400" rtl="0" eaLnBrk="1" latinLnBrk="0" hangingPunct="1">
                        <a:lnSpc>
                          <a:spcPct val="115000"/>
                        </a:lnSpc>
                        <a:spcAft>
                          <a:spcPts val="0"/>
                        </a:spcAft>
                        <a:buFont typeface="Wingdings" panose="05000000000000000000" pitchFamily="2" charset="2"/>
                        <a:buChar char="q"/>
                      </a:pPr>
                      <a:r>
                        <a:rPr lang="en-ZA" sz="1050" kern="1200" dirty="0">
                          <a:solidFill>
                            <a:schemeClr val="tx1"/>
                          </a:solidFill>
                          <a:effectLst/>
                          <a:latin typeface="+mn-lt"/>
                          <a:ea typeface="+mn-ea"/>
                          <a:cs typeface="+mn-cs"/>
                        </a:rPr>
                        <a:t>Non-financial support of 50 000 women entrepreneurs to trade in international markets through </a:t>
                      </a:r>
                      <a:r>
                        <a:rPr lang="en-ZA" sz="1050" kern="1200" dirty="0" err="1">
                          <a:solidFill>
                            <a:schemeClr val="tx1"/>
                          </a:solidFill>
                          <a:effectLst/>
                          <a:latin typeface="+mn-lt"/>
                          <a:ea typeface="+mn-ea"/>
                          <a:cs typeface="+mn-cs"/>
                        </a:rPr>
                        <a:t>SheTradesZA</a:t>
                      </a:r>
                      <a:r>
                        <a:rPr lang="en-ZA" sz="1050" kern="1200" dirty="0">
                          <a:solidFill>
                            <a:schemeClr val="tx1"/>
                          </a:solidFill>
                          <a:effectLst/>
                          <a:latin typeface="+mn-lt"/>
                          <a:ea typeface="+mn-ea"/>
                          <a:cs typeface="+mn-cs"/>
                        </a:rPr>
                        <a:t> , by March 2024.</a:t>
                      </a:r>
                    </a:p>
                  </a:txBody>
                  <a:tcPr marL="0" marR="0" marT="0" marB="0">
                    <a:solidFill>
                      <a:srgbClr val="FDEFE9"/>
                    </a:solidFill>
                  </a:tcPr>
                </a:tc>
                <a:tc>
                  <a:txBody>
                    <a:bodyPr/>
                    <a:lstStyle/>
                    <a:p>
                      <a:pPr marL="171450" marR="0" lvl="0" indent="-171450" algn="l" defTabSz="914400" rtl="0" eaLnBrk="1" fontAlgn="auto" latinLnBrk="0" hangingPunct="1">
                        <a:lnSpc>
                          <a:spcPct val="115000"/>
                        </a:lnSpc>
                        <a:spcBef>
                          <a:spcPts val="0"/>
                        </a:spcBef>
                        <a:spcAft>
                          <a:spcPts val="0"/>
                        </a:spcAft>
                        <a:buClrTx/>
                        <a:buSzTx/>
                        <a:buFont typeface="Wingdings" panose="05000000000000000000" pitchFamily="2" charset="2"/>
                        <a:buChar char="q"/>
                        <a:tabLst/>
                        <a:defRPr/>
                      </a:pPr>
                      <a:r>
                        <a:rPr lang="en-ZA" sz="1050" kern="1200" dirty="0">
                          <a:solidFill>
                            <a:schemeClr val="dk1"/>
                          </a:solidFill>
                          <a:effectLst/>
                          <a:latin typeface="+mn-lt"/>
                          <a:ea typeface="+mn-ea"/>
                          <a:cs typeface="+mn-cs"/>
                        </a:rPr>
                        <a:t>Programme 1: Enterprise Development </a:t>
                      </a:r>
                    </a:p>
                    <a:p>
                      <a:pPr marL="171450" lvl="0" indent="-171450" algn="l" defTabSz="914400" rtl="0" eaLnBrk="1" latinLnBrk="0" hangingPunct="1">
                        <a:lnSpc>
                          <a:spcPct val="115000"/>
                        </a:lnSpc>
                        <a:spcAft>
                          <a:spcPts val="0"/>
                        </a:spcAft>
                        <a:buFont typeface="Wingdings" panose="05000000000000000000" pitchFamily="2" charset="2"/>
                        <a:buChar char="q"/>
                      </a:pPr>
                      <a:endParaRPr lang="en-ZA" sz="1050" kern="1200" dirty="0">
                        <a:effectLst/>
                        <a:latin typeface="+mn-lt"/>
                      </a:endParaRPr>
                    </a:p>
                    <a:p>
                      <a:pPr marL="171450" lvl="0" indent="-171450" algn="l" defTabSz="914400" rtl="0" eaLnBrk="1" latinLnBrk="0" hangingPunct="1">
                        <a:lnSpc>
                          <a:spcPct val="115000"/>
                        </a:lnSpc>
                        <a:spcAft>
                          <a:spcPts val="0"/>
                        </a:spcAft>
                        <a:buFont typeface="Wingdings" panose="05000000000000000000" pitchFamily="2" charset="2"/>
                        <a:buChar char="q"/>
                      </a:pPr>
                      <a:r>
                        <a:rPr lang="en-ZA" sz="1050" kern="1200" dirty="0">
                          <a:effectLst/>
                          <a:latin typeface="+mn-lt"/>
                        </a:rPr>
                        <a:t>Programme 2: Technology Programme</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050" kern="1200" dirty="0">
                          <a:solidFill>
                            <a:schemeClr val="tx1"/>
                          </a:solidFill>
                          <a:effectLst/>
                          <a:latin typeface="+mn-lt"/>
                          <a:ea typeface="+mn-ea"/>
                          <a:cs typeface="+mn-cs"/>
                        </a:rPr>
                        <a:t>Programme 3: Impact and Sustainability </a:t>
                      </a:r>
                    </a:p>
                  </a:txBody>
                  <a:tcPr marL="39558" marR="2747" marT="4395" marB="2198">
                    <a:solidFill>
                      <a:srgbClr val="FDEFE9"/>
                    </a:solidFill>
                  </a:tcPr>
                </a:tc>
                <a:extLst>
                  <a:ext uri="{0D108BD9-81ED-4DB2-BD59-A6C34878D82A}">
                    <a16:rowId xmlns:a16="http://schemas.microsoft.com/office/drawing/2014/main" xmlns="" val="2638286460"/>
                  </a:ext>
                </a:extLst>
              </a:tr>
              <a:tr h="3289728">
                <a:tc vMerge="1">
                  <a:txBody>
                    <a:bodyPr/>
                    <a:lstStyle/>
                    <a:p>
                      <a:endParaRPr lang="en-ZA"/>
                    </a:p>
                  </a:txBody>
                  <a:tcPr/>
                </a:tc>
                <a:tc>
                  <a:txBody>
                    <a:bodyPr/>
                    <a:lstStyle/>
                    <a:p>
                      <a:pPr marL="171450" lvl="0" indent="-171450" algn="l" defTabSz="914400" rtl="0" eaLnBrk="1" latinLnBrk="0" hangingPunct="1">
                        <a:lnSpc>
                          <a:spcPct val="115000"/>
                        </a:lnSpc>
                        <a:spcAft>
                          <a:spcPts val="0"/>
                        </a:spcAft>
                        <a:buFont typeface="Wingdings" panose="05000000000000000000" pitchFamily="2" charset="2"/>
                        <a:buChar char="q"/>
                      </a:pPr>
                      <a:r>
                        <a:rPr lang="en-ZA" sz="1050" kern="1200" dirty="0">
                          <a:effectLst/>
                          <a:latin typeface="+mn-lt"/>
                        </a:rPr>
                        <a:t>Implement the SMME Focused localisation policy and ensure 100% compliance by public sector in procuring 1000 designated local products and services from SMMEs by 31 March 2024.</a:t>
                      </a:r>
                      <a:endParaRPr lang="en-ZA" sz="1050" kern="1200" dirty="0">
                        <a:solidFill>
                          <a:schemeClr val="tx1"/>
                        </a:solidFill>
                        <a:effectLst/>
                        <a:latin typeface="+mn-lt"/>
                        <a:ea typeface="+mn-ea"/>
                        <a:cs typeface="+mn-cs"/>
                      </a:endParaRPr>
                    </a:p>
                  </a:txBody>
                  <a:tcPr marL="2747" marR="2747" marT="4395" marB="2198">
                    <a:solidFill>
                      <a:srgbClr val="EEECE1"/>
                    </a:solidFill>
                  </a:tcPr>
                </a:tc>
                <a:tc>
                  <a:txBody>
                    <a:bodyPr/>
                    <a:lstStyle/>
                    <a:p>
                      <a:pPr marL="171450" marR="109855" lvl="0" indent="-171450" algn="l" defTabSz="914400" rtl="0" eaLnBrk="1" latinLnBrk="0" hangingPunct="1">
                        <a:lnSpc>
                          <a:spcPct val="115000"/>
                        </a:lnSpc>
                        <a:spcAft>
                          <a:spcPts val="0"/>
                        </a:spcAft>
                        <a:buFont typeface="Wingdings" panose="05000000000000000000" pitchFamily="2" charset="2"/>
                        <a:buChar char="q"/>
                      </a:pPr>
                      <a:r>
                        <a:rPr lang="en-ZA" sz="1050" kern="1200">
                          <a:effectLst/>
                          <a:latin typeface="+mn-lt"/>
                        </a:rPr>
                        <a:t>Gender equality and economic inclusion of women and youth</a:t>
                      </a:r>
                      <a:endParaRPr lang="en-ZA" sz="1050" kern="1200" dirty="0">
                        <a:solidFill>
                          <a:schemeClr val="tx1"/>
                        </a:solidFill>
                        <a:effectLst/>
                        <a:latin typeface="+mn-lt"/>
                        <a:ea typeface="+mn-ea"/>
                        <a:cs typeface="+mn-cs"/>
                      </a:endParaRPr>
                    </a:p>
                  </a:txBody>
                  <a:tcPr marL="39558" marR="2747" marT="4395" marB="2198">
                    <a:solidFill>
                      <a:srgbClr val="EEECE1"/>
                    </a:solidFill>
                  </a:tcPr>
                </a:tc>
                <a:tc>
                  <a:txBody>
                    <a:bodyPr/>
                    <a:lstStyle/>
                    <a:p>
                      <a:pPr marL="171450" lvl="0" indent="-171450" algn="l" defTabSz="914400" rtl="0" eaLnBrk="1" latinLnBrk="0" hangingPunct="1">
                        <a:lnSpc>
                          <a:spcPct val="115000"/>
                        </a:lnSpc>
                        <a:spcAft>
                          <a:spcPts val="0"/>
                        </a:spcAft>
                        <a:buFont typeface="Wingdings" panose="05000000000000000000" pitchFamily="2" charset="2"/>
                        <a:buChar char="q"/>
                      </a:pPr>
                      <a:r>
                        <a:rPr lang="en-ZA" sz="1050" kern="1200">
                          <a:effectLst/>
                          <a:latin typeface="+mn-lt"/>
                        </a:rPr>
                        <a:t>SMMEs, especially those run by the young people, women and persons with disability will play a significant role in role in the delivery of the infrastructure necessary to catalyse economic recovery and reconstruction.</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050" kern="1200">
                          <a:effectLst/>
                          <a:latin typeface="+mn-lt"/>
                        </a:rPr>
                        <a:t>Young people, women and persons with disability will be encouraged and supported to form cooperatives in key economic sectors such as retail, agriculture and agro processing, financial services (Cooperative Financial Institutions), manufacturing and infrastructure development.</a:t>
                      </a:r>
                      <a:endParaRPr lang="en-ZA" sz="1050" kern="1200" dirty="0">
                        <a:solidFill>
                          <a:schemeClr val="tx1"/>
                        </a:solidFill>
                        <a:effectLst/>
                        <a:latin typeface="+mn-lt"/>
                        <a:ea typeface="+mn-ea"/>
                        <a:cs typeface="+mn-cs"/>
                      </a:endParaRPr>
                    </a:p>
                  </a:txBody>
                  <a:tcPr marL="2198" marR="2198" marT="2198" marB="2198">
                    <a:solidFill>
                      <a:srgbClr val="EEECE1"/>
                    </a:solidFill>
                  </a:tcPr>
                </a:tc>
                <a:tc>
                  <a:txBody>
                    <a:bodyPr/>
                    <a:lstStyle/>
                    <a:p>
                      <a:pPr marL="171450" lvl="0" indent="-171450" algn="l" defTabSz="914400" rtl="0" eaLnBrk="1" latinLnBrk="0" hangingPunct="1">
                        <a:lnSpc>
                          <a:spcPct val="115000"/>
                        </a:lnSpc>
                        <a:spcAft>
                          <a:spcPts val="0"/>
                        </a:spcAft>
                        <a:buFont typeface="Wingdings" panose="05000000000000000000" pitchFamily="2" charset="2"/>
                        <a:buChar char="q"/>
                      </a:pPr>
                      <a:r>
                        <a:rPr lang="en-ZA" sz="1050" kern="1200">
                          <a:solidFill>
                            <a:schemeClr val="tx1"/>
                          </a:solidFill>
                          <a:effectLst/>
                          <a:latin typeface="+mn-lt"/>
                          <a:ea typeface="+mn-ea"/>
                          <a:cs typeface="+mn-cs"/>
                        </a:rPr>
                        <a:t>Minimum 40% target for Women, 30% for Youth and 7% for Persons with Disabilities.</a:t>
                      </a:r>
                    </a:p>
                    <a:p>
                      <a:pPr marL="171450" lvl="0" indent="-171450" algn="l" defTabSz="914400" rtl="0" eaLnBrk="1" latinLnBrk="0" hangingPunct="1">
                        <a:lnSpc>
                          <a:spcPct val="115000"/>
                        </a:lnSpc>
                        <a:spcAft>
                          <a:spcPts val="0"/>
                        </a:spcAft>
                        <a:buFont typeface="Wingdings" panose="05000000000000000000" pitchFamily="2" charset="2"/>
                        <a:buChar char="q"/>
                      </a:pPr>
                      <a:endParaRPr lang="en-ZA" sz="1050" kern="1200">
                        <a:solidFill>
                          <a:schemeClr val="tx1"/>
                        </a:solidFill>
                        <a:effectLst/>
                        <a:latin typeface="+mn-lt"/>
                        <a:ea typeface="+mn-ea"/>
                        <a:cs typeface="+mn-cs"/>
                      </a:endParaRPr>
                    </a:p>
                    <a:p>
                      <a:pPr marL="171450" lvl="0" indent="-171450" algn="l" defTabSz="914400" rtl="0" eaLnBrk="1" latinLnBrk="0" hangingPunct="1">
                        <a:lnSpc>
                          <a:spcPct val="115000"/>
                        </a:lnSpc>
                        <a:spcAft>
                          <a:spcPts val="0"/>
                        </a:spcAft>
                        <a:buFont typeface="Wingdings" panose="05000000000000000000" pitchFamily="2" charset="2"/>
                        <a:buChar char="q"/>
                      </a:pPr>
                      <a:r>
                        <a:rPr lang="en-ZA" sz="1050" kern="1200">
                          <a:solidFill>
                            <a:schemeClr val="tx1"/>
                          </a:solidFill>
                          <a:effectLst/>
                          <a:latin typeface="+mn-lt"/>
                          <a:ea typeface="+mn-ea"/>
                          <a:cs typeface="+mn-cs"/>
                        </a:rPr>
                        <a:t>15 000 start-up youth business supported per year</a:t>
                      </a:r>
                    </a:p>
                    <a:p>
                      <a:pPr marL="171450" lvl="0" indent="-171450" algn="l" defTabSz="914400" rtl="0" eaLnBrk="1" latinLnBrk="0" hangingPunct="1">
                        <a:lnSpc>
                          <a:spcPct val="115000"/>
                        </a:lnSpc>
                        <a:spcAft>
                          <a:spcPts val="0"/>
                        </a:spcAft>
                        <a:buFont typeface="Wingdings" panose="05000000000000000000" pitchFamily="2" charset="2"/>
                        <a:buChar char="q"/>
                      </a:pPr>
                      <a:endParaRPr lang="en-ZA" sz="1050" kern="1200" dirty="0">
                        <a:solidFill>
                          <a:schemeClr val="tx1"/>
                        </a:solidFill>
                        <a:effectLst/>
                        <a:latin typeface="+mn-lt"/>
                        <a:ea typeface="+mn-ea"/>
                        <a:cs typeface="+mn-cs"/>
                      </a:endParaRPr>
                    </a:p>
                  </a:txBody>
                  <a:tcPr marL="0" marR="0" marT="0" marB="0">
                    <a:solidFill>
                      <a:srgbClr val="EEECE1"/>
                    </a:solidFill>
                  </a:tcPr>
                </a:tc>
                <a:tc>
                  <a:txBody>
                    <a:bodyPr/>
                    <a:lstStyle/>
                    <a:p>
                      <a:pPr marL="171450" marR="0" lvl="0" indent="-171450" algn="l" defTabSz="914400" rtl="0" eaLnBrk="1" fontAlgn="auto" latinLnBrk="0" hangingPunct="1">
                        <a:lnSpc>
                          <a:spcPct val="115000"/>
                        </a:lnSpc>
                        <a:spcBef>
                          <a:spcPts val="0"/>
                        </a:spcBef>
                        <a:spcAft>
                          <a:spcPts val="0"/>
                        </a:spcAft>
                        <a:buClrTx/>
                        <a:buSzTx/>
                        <a:buFont typeface="Wingdings" panose="05000000000000000000" pitchFamily="2" charset="2"/>
                        <a:buChar char="q"/>
                        <a:tabLst/>
                        <a:defRPr/>
                      </a:pPr>
                      <a:r>
                        <a:rPr lang="en-ZA" sz="1050" kern="1200" dirty="0">
                          <a:solidFill>
                            <a:schemeClr val="dk1"/>
                          </a:solidFill>
                          <a:effectLst/>
                          <a:latin typeface="+mn-lt"/>
                          <a:ea typeface="+mn-ea"/>
                          <a:cs typeface="+mn-cs"/>
                        </a:rPr>
                        <a:t>Programme 1: Enterprise Development </a:t>
                      </a:r>
                    </a:p>
                    <a:p>
                      <a:pPr marL="171450" lvl="0" indent="-171450" algn="l" defTabSz="914400" rtl="0" eaLnBrk="1" latinLnBrk="0" hangingPunct="1">
                        <a:lnSpc>
                          <a:spcPct val="115000"/>
                        </a:lnSpc>
                        <a:spcAft>
                          <a:spcPts val="0"/>
                        </a:spcAft>
                        <a:buFont typeface="Wingdings" panose="05000000000000000000" pitchFamily="2" charset="2"/>
                        <a:buChar char="q"/>
                      </a:pPr>
                      <a:endParaRPr lang="en-ZA" sz="1050" kern="1200" dirty="0">
                        <a:effectLst/>
                        <a:latin typeface="+mn-lt"/>
                      </a:endParaRPr>
                    </a:p>
                    <a:p>
                      <a:pPr marL="171450" lvl="0" indent="-171450" algn="l" defTabSz="914400" rtl="0" eaLnBrk="1" latinLnBrk="0" hangingPunct="1">
                        <a:lnSpc>
                          <a:spcPct val="115000"/>
                        </a:lnSpc>
                        <a:spcAft>
                          <a:spcPts val="0"/>
                        </a:spcAft>
                        <a:buFont typeface="Wingdings" panose="05000000000000000000" pitchFamily="2" charset="2"/>
                        <a:buChar char="q"/>
                      </a:pPr>
                      <a:r>
                        <a:rPr lang="en-ZA" sz="1050" kern="1200" dirty="0">
                          <a:effectLst/>
                          <a:latin typeface="+mn-lt"/>
                        </a:rPr>
                        <a:t>Programme 2: Technology Programme</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050" kern="1200" dirty="0">
                          <a:solidFill>
                            <a:schemeClr val="tx1"/>
                          </a:solidFill>
                          <a:effectLst/>
                          <a:latin typeface="+mn-lt"/>
                          <a:ea typeface="+mn-ea"/>
                          <a:cs typeface="+mn-cs"/>
                        </a:rPr>
                        <a:t>Programme 3: Impact and Sustainability </a:t>
                      </a:r>
                    </a:p>
                    <a:p>
                      <a:endParaRPr lang="en-ZA" dirty="0"/>
                    </a:p>
                  </a:txBody>
                  <a:tcPr marL="39558" marR="2747" marT="4395" marB="2198">
                    <a:solidFill>
                      <a:srgbClr val="EEECE1"/>
                    </a:solidFill>
                  </a:tcPr>
                </a:tc>
                <a:extLst>
                  <a:ext uri="{0D108BD9-81ED-4DB2-BD59-A6C34878D82A}">
                    <a16:rowId xmlns:a16="http://schemas.microsoft.com/office/drawing/2014/main" xmlns="" val="2373078158"/>
                  </a:ext>
                </a:extLst>
              </a:tr>
            </a:tbl>
          </a:graphicData>
        </a:graphic>
      </p:graphicFrame>
    </p:spTree>
    <p:extLst>
      <p:ext uri="{BB962C8B-B14F-4D97-AF65-F5344CB8AC3E}">
        <p14:creationId xmlns:p14="http://schemas.microsoft.com/office/powerpoint/2010/main" xmlns="" val="108890997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51520" y="70975"/>
            <a:ext cx="8712968" cy="470000"/>
          </a:xfrm>
          <a:prstGeom prst="rect">
            <a:avLst/>
          </a:prstGeom>
        </p:spPr>
        <p:txBody>
          <a:bodyPr wrap="square">
            <a:spAutoFit/>
          </a:bodyPr>
          <a:lstStyle/>
          <a:p>
            <a:pPr lvl="0">
              <a:lnSpc>
                <a:spcPct val="107000"/>
              </a:lnSpc>
              <a:defRPr/>
            </a:pPr>
            <a:r>
              <a:rPr lang="en-ZA" sz="2400" dirty="0">
                <a:solidFill>
                  <a:schemeClr val="bg1"/>
                </a:solidFill>
              </a:rPr>
              <a:t>1.6 Seda Alignment to MTSF, ERRP Priorities and Ministers Contract</a:t>
            </a:r>
            <a:endParaRPr lang="en-ZA" sz="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graphicFrame>
        <p:nvGraphicFramePr>
          <p:cNvPr id="9" name="Table 8"/>
          <p:cNvGraphicFramePr>
            <a:graphicFrameLocks noGrp="1"/>
          </p:cNvGraphicFramePr>
          <p:nvPr>
            <p:extLst>
              <p:ext uri="{D42A27DB-BD31-4B8C-83A1-F6EECF244321}">
                <p14:modId xmlns:p14="http://schemas.microsoft.com/office/powerpoint/2010/main" xmlns="" val="1070529309"/>
              </p:ext>
            </p:extLst>
          </p:nvPr>
        </p:nvGraphicFramePr>
        <p:xfrm>
          <a:off x="35496" y="804862"/>
          <a:ext cx="9075584" cy="3272211"/>
        </p:xfrm>
        <a:graphic>
          <a:graphicData uri="http://schemas.openxmlformats.org/drawingml/2006/table">
            <a:tbl>
              <a:tblPr firstRow="1" firstCol="1" bandRow="1">
                <a:tableStyleId>{93296810-A885-4BE3-A3E7-6D5BEEA58F35}</a:tableStyleId>
              </a:tblPr>
              <a:tblGrid>
                <a:gridCol w="1443161">
                  <a:extLst>
                    <a:ext uri="{9D8B030D-6E8A-4147-A177-3AD203B41FA5}">
                      <a16:colId xmlns:a16="http://schemas.microsoft.com/office/drawing/2014/main" xmlns="" val="1364551445"/>
                    </a:ext>
                  </a:extLst>
                </a:gridCol>
                <a:gridCol w="1443161">
                  <a:extLst>
                    <a:ext uri="{9D8B030D-6E8A-4147-A177-3AD203B41FA5}">
                      <a16:colId xmlns:a16="http://schemas.microsoft.com/office/drawing/2014/main" xmlns="" val="1621299505"/>
                    </a:ext>
                  </a:extLst>
                </a:gridCol>
                <a:gridCol w="1604493">
                  <a:extLst>
                    <a:ext uri="{9D8B030D-6E8A-4147-A177-3AD203B41FA5}">
                      <a16:colId xmlns:a16="http://schemas.microsoft.com/office/drawing/2014/main" xmlns="" val="2042983719"/>
                    </a:ext>
                  </a:extLst>
                </a:gridCol>
                <a:gridCol w="1916677">
                  <a:extLst>
                    <a:ext uri="{9D8B030D-6E8A-4147-A177-3AD203B41FA5}">
                      <a16:colId xmlns:a16="http://schemas.microsoft.com/office/drawing/2014/main" xmlns="" val="1493784162"/>
                    </a:ext>
                  </a:extLst>
                </a:gridCol>
                <a:gridCol w="1525384">
                  <a:extLst>
                    <a:ext uri="{9D8B030D-6E8A-4147-A177-3AD203B41FA5}">
                      <a16:colId xmlns:a16="http://schemas.microsoft.com/office/drawing/2014/main" xmlns="" val="3365051996"/>
                    </a:ext>
                  </a:extLst>
                </a:gridCol>
                <a:gridCol w="1142708">
                  <a:extLst>
                    <a:ext uri="{9D8B030D-6E8A-4147-A177-3AD203B41FA5}">
                      <a16:colId xmlns:a16="http://schemas.microsoft.com/office/drawing/2014/main" xmlns="" val="1049699726"/>
                    </a:ext>
                  </a:extLst>
                </a:gridCol>
              </a:tblGrid>
              <a:tr h="517737">
                <a:tc gridSpan="2">
                  <a:txBody>
                    <a:bodyPr/>
                    <a:lstStyle/>
                    <a:p>
                      <a:pPr algn="ctr">
                        <a:lnSpc>
                          <a:spcPct val="115000"/>
                        </a:lnSpc>
                        <a:spcAft>
                          <a:spcPts val="0"/>
                        </a:spcAft>
                      </a:pPr>
                      <a:r>
                        <a:rPr lang="en-ZA" sz="1400" b="1" cap="small" dirty="0">
                          <a:solidFill>
                            <a:schemeClr val="tx1"/>
                          </a:solidFill>
                          <a:effectLst/>
                        </a:rPr>
                        <a:t>2019-24 MTSF PRIORITY </a:t>
                      </a:r>
                      <a:endParaRPr lang="en-ZA" sz="1400" b="1" dirty="0">
                        <a:solidFill>
                          <a:schemeClr val="tx1"/>
                        </a:solidFill>
                        <a:effectLst/>
                        <a:latin typeface="Times New Roman" panose="02020603050405020304" pitchFamily="18" charset="0"/>
                        <a:ea typeface="Times New Roman" panose="02020603050405020304" pitchFamily="18" charset="0"/>
                      </a:endParaRPr>
                    </a:p>
                  </a:txBody>
                  <a:tcPr marL="2198" marR="2198" marT="2198" marB="2198" anchor="ctr">
                    <a:solidFill>
                      <a:srgbClr val="FCDDCF"/>
                    </a:solidFill>
                  </a:tcPr>
                </a:tc>
                <a:tc hMerge="1">
                  <a:txBody>
                    <a:bodyPr/>
                    <a:lstStyle/>
                    <a:p>
                      <a:endParaRPr lang="en-ZA"/>
                    </a:p>
                  </a:txBody>
                  <a:tcPr/>
                </a:tc>
                <a:tc gridSpan="2">
                  <a:txBody>
                    <a:bodyPr/>
                    <a:lstStyle/>
                    <a:p>
                      <a:pPr algn="ctr">
                        <a:lnSpc>
                          <a:spcPct val="115000"/>
                        </a:lnSpc>
                        <a:spcAft>
                          <a:spcPts val="0"/>
                        </a:spcAft>
                      </a:pPr>
                      <a:r>
                        <a:rPr lang="en-ZA" sz="1600" b="1" cap="small" dirty="0">
                          <a:solidFill>
                            <a:schemeClr val="tx1"/>
                          </a:solidFill>
                          <a:effectLst/>
                        </a:rPr>
                        <a:t>alignment with </a:t>
                      </a:r>
                      <a:r>
                        <a:rPr lang="en-ZA" sz="1600" b="1" cap="small" dirty="0" err="1">
                          <a:solidFill>
                            <a:schemeClr val="tx1"/>
                          </a:solidFill>
                          <a:effectLst/>
                        </a:rPr>
                        <a:t>errp</a:t>
                      </a:r>
                      <a:r>
                        <a:rPr lang="en-ZA" sz="1600" b="1" cap="small" dirty="0">
                          <a:solidFill>
                            <a:schemeClr val="tx1"/>
                          </a:solidFill>
                          <a:effectLst/>
                        </a:rPr>
                        <a:t> key priorities</a:t>
                      </a:r>
                      <a:endParaRPr lang="en-ZA" sz="1600" b="1" dirty="0">
                        <a:solidFill>
                          <a:schemeClr val="tx1"/>
                        </a:solidFill>
                        <a:effectLst/>
                        <a:latin typeface="Times New Roman" panose="02020603050405020304" pitchFamily="18" charset="0"/>
                        <a:ea typeface="Times New Roman" panose="02020603050405020304" pitchFamily="18" charset="0"/>
                      </a:endParaRPr>
                    </a:p>
                  </a:txBody>
                  <a:tcPr marL="2747" marR="2747" marT="4395" marB="2198" anchor="ctr">
                    <a:solidFill>
                      <a:srgbClr val="FCDDCF"/>
                    </a:solidFill>
                  </a:tcPr>
                </a:tc>
                <a:tc hMerge="1">
                  <a:txBody>
                    <a:bodyPr/>
                    <a:lstStyle/>
                    <a:p>
                      <a:endParaRPr lang="en-ZA"/>
                    </a:p>
                  </a:txBody>
                  <a:tcPr/>
                </a:tc>
                <a:tc rowSpan="2">
                  <a:txBody>
                    <a:bodyPr/>
                    <a:lstStyle/>
                    <a:p>
                      <a:pPr algn="ctr">
                        <a:lnSpc>
                          <a:spcPct val="115000"/>
                        </a:lnSpc>
                        <a:spcAft>
                          <a:spcPts val="0"/>
                        </a:spcAft>
                      </a:pPr>
                      <a:r>
                        <a:rPr lang="en-ZA" sz="1200" b="1" cap="small" dirty="0">
                          <a:solidFill>
                            <a:schemeClr val="tx1"/>
                          </a:solidFill>
                          <a:effectLst/>
                        </a:rPr>
                        <a:t>MINISTERS </a:t>
                      </a:r>
                    </a:p>
                    <a:p>
                      <a:pPr algn="ctr">
                        <a:lnSpc>
                          <a:spcPct val="115000"/>
                        </a:lnSpc>
                        <a:spcAft>
                          <a:spcPts val="0"/>
                        </a:spcAft>
                      </a:pPr>
                      <a:r>
                        <a:rPr lang="en-ZA" sz="1200" b="1" cap="small" dirty="0">
                          <a:solidFill>
                            <a:schemeClr val="tx1"/>
                          </a:solidFill>
                          <a:effectLst/>
                        </a:rPr>
                        <a:t>CONTRACT</a:t>
                      </a:r>
                      <a:endParaRPr lang="en-ZA" sz="12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rgbClr val="FCDDCF"/>
                    </a:solidFill>
                  </a:tcPr>
                </a:tc>
                <a:tc rowSpan="2">
                  <a:txBody>
                    <a:bodyPr/>
                    <a:lstStyle/>
                    <a:p>
                      <a:pPr algn="ctr">
                        <a:lnSpc>
                          <a:spcPct val="115000"/>
                        </a:lnSpc>
                        <a:spcAft>
                          <a:spcPts val="0"/>
                        </a:spcAft>
                      </a:pPr>
                      <a:r>
                        <a:rPr lang="en-ZA" sz="1200" b="1" cap="small" dirty="0">
                          <a:solidFill>
                            <a:schemeClr val="tx1"/>
                          </a:solidFill>
                          <a:effectLst/>
                        </a:rPr>
                        <a:t>SEDA</a:t>
                      </a:r>
                      <a:endParaRPr lang="en-ZA" sz="1200" b="1" dirty="0">
                        <a:solidFill>
                          <a:schemeClr val="tx1"/>
                        </a:solidFill>
                        <a:effectLst/>
                      </a:endParaRPr>
                    </a:p>
                    <a:p>
                      <a:pPr algn="ctr">
                        <a:lnSpc>
                          <a:spcPct val="115000"/>
                        </a:lnSpc>
                        <a:spcAft>
                          <a:spcPts val="0"/>
                        </a:spcAft>
                      </a:pPr>
                      <a:r>
                        <a:rPr lang="en-ZA" sz="1200" b="1" cap="small" dirty="0">
                          <a:solidFill>
                            <a:schemeClr val="tx1"/>
                          </a:solidFill>
                          <a:effectLst/>
                        </a:rPr>
                        <a:t>PROGRAMME  </a:t>
                      </a:r>
                      <a:endParaRPr lang="en-ZA" sz="1200" b="1" dirty="0">
                        <a:solidFill>
                          <a:schemeClr val="tx1"/>
                        </a:solidFill>
                        <a:effectLst/>
                        <a:latin typeface="Times New Roman" panose="02020603050405020304" pitchFamily="18" charset="0"/>
                        <a:ea typeface="Times New Roman" panose="02020603050405020304" pitchFamily="18" charset="0"/>
                      </a:endParaRPr>
                    </a:p>
                  </a:txBody>
                  <a:tcPr marL="2747" marR="2747" marT="4395" marB="2198" anchor="ctr">
                    <a:solidFill>
                      <a:srgbClr val="FCDDCF"/>
                    </a:solidFill>
                  </a:tcPr>
                </a:tc>
                <a:extLst>
                  <a:ext uri="{0D108BD9-81ED-4DB2-BD59-A6C34878D82A}">
                    <a16:rowId xmlns:a16="http://schemas.microsoft.com/office/drawing/2014/main" xmlns="" val="2970293561"/>
                  </a:ext>
                </a:extLst>
              </a:tr>
              <a:tr h="524318">
                <a:tc>
                  <a:txBody>
                    <a:bodyPr/>
                    <a:lstStyle/>
                    <a:p>
                      <a:pPr algn="ctr">
                        <a:lnSpc>
                          <a:spcPct val="115000"/>
                        </a:lnSpc>
                        <a:spcAft>
                          <a:spcPts val="0"/>
                        </a:spcAft>
                      </a:pPr>
                      <a:r>
                        <a:rPr lang="en-ZA" sz="1100" b="1" cap="small" dirty="0">
                          <a:solidFill>
                            <a:schemeClr val="tx1"/>
                          </a:solidFill>
                          <a:effectLst/>
                        </a:rPr>
                        <a:t>MTSF INTERVENTION</a:t>
                      </a:r>
                      <a:endParaRPr lang="en-ZA" sz="1100" b="1" dirty="0">
                        <a:solidFill>
                          <a:schemeClr val="tx1"/>
                        </a:solidFill>
                        <a:effectLst/>
                        <a:latin typeface="Times New Roman" panose="02020603050405020304" pitchFamily="18" charset="0"/>
                        <a:ea typeface="Times New Roman" panose="02020603050405020304" pitchFamily="18" charset="0"/>
                      </a:endParaRPr>
                    </a:p>
                  </a:txBody>
                  <a:tcPr marL="2198" marR="2198" marT="2198" marB="2198" anchor="ctr">
                    <a:solidFill>
                      <a:srgbClr val="FCDDCF"/>
                    </a:solidFill>
                  </a:tcPr>
                </a:tc>
                <a:tc>
                  <a:txBody>
                    <a:bodyPr/>
                    <a:lstStyle/>
                    <a:p>
                      <a:pPr algn="ctr">
                        <a:lnSpc>
                          <a:spcPct val="115000"/>
                        </a:lnSpc>
                        <a:spcAft>
                          <a:spcPts val="0"/>
                        </a:spcAft>
                      </a:pPr>
                      <a:r>
                        <a:rPr lang="en-ZA" sz="1200" b="1" cap="small" dirty="0">
                          <a:solidFill>
                            <a:schemeClr val="tx1"/>
                          </a:solidFill>
                          <a:effectLst/>
                        </a:rPr>
                        <a:t>MTSF TARGET</a:t>
                      </a:r>
                      <a:r>
                        <a:rPr lang="en-ZA" sz="1800" b="1" dirty="0">
                          <a:solidFill>
                            <a:schemeClr val="tx1"/>
                          </a:solidFill>
                          <a:effectLst/>
                        </a:rPr>
                        <a:t> </a:t>
                      </a:r>
                      <a:endParaRPr lang="en-ZA" sz="1200" b="1" dirty="0">
                        <a:solidFill>
                          <a:schemeClr val="tx1"/>
                        </a:solidFill>
                        <a:effectLst/>
                        <a:latin typeface="Times New Roman" panose="02020603050405020304" pitchFamily="18" charset="0"/>
                        <a:ea typeface="Times New Roman" panose="02020603050405020304" pitchFamily="18" charset="0"/>
                      </a:endParaRPr>
                    </a:p>
                  </a:txBody>
                  <a:tcPr marL="2747" marR="2747" marT="4395" marB="2198" anchor="ctr"/>
                </a:tc>
                <a:tc>
                  <a:txBody>
                    <a:bodyPr/>
                    <a:lstStyle/>
                    <a:p>
                      <a:pPr algn="ctr">
                        <a:lnSpc>
                          <a:spcPct val="115000"/>
                        </a:lnSpc>
                        <a:spcAft>
                          <a:spcPts val="0"/>
                        </a:spcAft>
                      </a:pPr>
                      <a:r>
                        <a:rPr lang="en-ZA" sz="1200" b="1" cap="small" dirty="0">
                          <a:solidFill>
                            <a:schemeClr val="tx1"/>
                          </a:solidFill>
                          <a:effectLst/>
                        </a:rPr>
                        <a:t>PRIORITY INTERVENTIONS </a:t>
                      </a:r>
                      <a:endParaRPr lang="en-ZA" sz="1200" b="1" dirty="0">
                        <a:solidFill>
                          <a:schemeClr val="tx1"/>
                        </a:solidFill>
                        <a:effectLst/>
                        <a:latin typeface="Times New Roman" panose="02020603050405020304" pitchFamily="18" charset="0"/>
                        <a:ea typeface="Times New Roman" panose="02020603050405020304" pitchFamily="18" charset="0"/>
                      </a:endParaRPr>
                    </a:p>
                  </a:txBody>
                  <a:tcPr marL="2747" marR="2747" marT="4395" marB="2198" anchor="ctr"/>
                </a:tc>
                <a:tc>
                  <a:txBody>
                    <a:bodyPr/>
                    <a:lstStyle/>
                    <a:p>
                      <a:pPr algn="ctr">
                        <a:lnSpc>
                          <a:spcPct val="115000"/>
                        </a:lnSpc>
                        <a:spcAft>
                          <a:spcPts val="0"/>
                        </a:spcAft>
                      </a:pPr>
                      <a:r>
                        <a:rPr lang="en-ZA" sz="1200" b="1" cap="small" dirty="0">
                          <a:solidFill>
                            <a:schemeClr val="tx1"/>
                          </a:solidFill>
                          <a:effectLst/>
                        </a:rPr>
                        <a:t>STRATEGIC OBJECTIVES </a:t>
                      </a:r>
                      <a:endParaRPr lang="en-ZA" sz="1200" b="1" dirty="0">
                        <a:solidFill>
                          <a:schemeClr val="tx1"/>
                        </a:solidFill>
                        <a:effectLst/>
                        <a:latin typeface="Times New Roman" panose="02020603050405020304" pitchFamily="18" charset="0"/>
                        <a:ea typeface="Times New Roman" panose="02020603050405020304" pitchFamily="18" charset="0"/>
                      </a:endParaRPr>
                    </a:p>
                  </a:txBody>
                  <a:tcPr marL="2198" marR="2198" marT="2198" marB="2198" anchor="ct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3736484286"/>
                  </a:ext>
                </a:extLst>
              </a:tr>
              <a:tr h="2230156">
                <a:tc>
                  <a:txBody>
                    <a:bodyPr/>
                    <a:lstStyle/>
                    <a:p>
                      <a:pPr marL="0" marR="109855" lvl="0" indent="0" algn="ctr" defTabSz="914400" rtl="0" eaLnBrk="1" latinLnBrk="0" hangingPunct="1">
                        <a:lnSpc>
                          <a:spcPct val="115000"/>
                        </a:lnSpc>
                        <a:spcAft>
                          <a:spcPts val="0"/>
                        </a:spcAft>
                        <a:buFont typeface="Wingdings" panose="05000000000000000000" pitchFamily="2" charset="2"/>
                        <a:buNone/>
                      </a:pPr>
                      <a:r>
                        <a:rPr lang="en-ZA" sz="1200" kern="1200" dirty="0">
                          <a:solidFill>
                            <a:schemeClr val="tx1"/>
                          </a:solidFill>
                          <a:effectLst/>
                        </a:rPr>
                        <a:t>Facilitate the increase in number of competitive small businesses with a focus on township and rural areas</a:t>
                      </a:r>
                      <a:endParaRPr lang="en-ZA" sz="1200" kern="1200" dirty="0">
                        <a:solidFill>
                          <a:schemeClr val="tx1"/>
                        </a:solidFill>
                        <a:effectLst/>
                        <a:latin typeface="+mn-lt"/>
                        <a:ea typeface="+mn-ea"/>
                        <a:cs typeface="+mn-cs"/>
                      </a:endParaRPr>
                    </a:p>
                  </a:txBody>
                  <a:tcPr marL="2198" marR="2198" marT="2198" marB="2198">
                    <a:solidFill>
                      <a:srgbClr val="FCE0D4"/>
                    </a:solidFill>
                  </a:tcPr>
                </a:tc>
                <a:tc>
                  <a:txBody>
                    <a:bodyPr/>
                    <a:lstStyle/>
                    <a:p>
                      <a:pPr marL="171450" lvl="0" indent="-171450" algn="l" defTabSz="914400" rtl="0" eaLnBrk="1" latinLnBrk="0" hangingPunct="1">
                        <a:lnSpc>
                          <a:spcPct val="115000"/>
                        </a:lnSpc>
                        <a:spcAft>
                          <a:spcPts val="0"/>
                        </a:spcAft>
                        <a:buFont typeface="Wingdings" panose="05000000000000000000" pitchFamily="2" charset="2"/>
                        <a:buChar char="q"/>
                      </a:pPr>
                      <a:r>
                        <a:rPr lang="en-ZA" sz="1050" kern="1200" dirty="0">
                          <a:effectLst/>
                        </a:rPr>
                        <a:t>100 000 competitive small business and cooperatives supported by 2024.</a:t>
                      </a:r>
                    </a:p>
                  </a:txBody>
                  <a:tcPr marL="39558" marR="2747" marT="4395" marB="2198">
                    <a:solidFill>
                      <a:schemeClr val="bg2"/>
                    </a:solidFill>
                  </a:tcPr>
                </a:tc>
                <a:tc>
                  <a:txBody>
                    <a:bodyPr/>
                    <a:lstStyle/>
                    <a:p>
                      <a:pPr marL="171450" marR="109855" lvl="0" indent="-171450" algn="l" defTabSz="914400" rtl="0" eaLnBrk="1" latinLnBrk="0" hangingPunct="1">
                        <a:lnSpc>
                          <a:spcPct val="115000"/>
                        </a:lnSpc>
                        <a:spcAft>
                          <a:spcPts val="0"/>
                        </a:spcAft>
                        <a:buFont typeface="Wingdings" panose="05000000000000000000" pitchFamily="2" charset="2"/>
                        <a:buChar char="q"/>
                      </a:pPr>
                      <a:r>
                        <a:rPr lang="en-ZA" sz="1050" kern="1200" dirty="0">
                          <a:effectLst/>
                        </a:rPr>
                        <a:t>Green economy interventions </a:t>
                      </a:r>
                      <a:endParaRPr lang="en-ZA" sz="1050" kern="1200" dirty="0">
                        <a:solidFill>
                          <a:schemeClr val="dk1"/>
                        </a:solidFill>
                        <a:effectLst/>
                        <a:latin typeface="+mn-lt"/>
                        <a:ea typeface="+mn-ea"/>
                        <a:cs typeface="+mn-cs"/>
                      </a:endParaRPr>
                    </a:p>
                  </a:txBody>
                  <a:tcPr marL="2198" marR="2198" marT="2198" marB="2198">
                    <a:solidFill>
                      <a:schemeClr val="bg2"/>
                    </a:solidFill>
                  </a:tcPr>
                </a:tc>
                <a:tc>
                  <a:txBody>
                    <a:bodyPr/>
                    <a:lstStyle/>
                    <a:p>
                      <a:pPr marL="171450" marR="0" lvl="0" indent="-171450" algn="l" defTabSz="914400" rtl="0" eaLnBrk="1" fontAlgn="auto" latinLnBrk="0" hangingPunct="1">
                        <a:lnSpc>
                          <a:spcPct val="115000"/>
                        </a:lnSpc>
                        <a:spcBef>
                          <a:spcPts val="0"/>
                        </a:spcBef>
                        <a:spcAft>
                          <a:spcPts val="0"/>
                        </a:spcAft>
                        <a:buClrTx/>
                        <a:buSzTx/>
                        <a:buFont typeface="Wingdings" panose="05000000000000000000" pitchFamily="2" charset="2"/>
                        <a:buChar char="q"/>
                        <a:tabLst/>
                        <a:defRPr/>
                      </a:pPr>
                      <a:r>
                        <a:rPr lang="en-ZA" sz="1050" kern="1200" dirty="0">
                          <a:effectLst/>
                        </a:rPr>
                        <a:t>100 000 Township and Rural enterprises supported through Township Entrepreneurial Fund/Township and Rural Entrepreneurship Programme established and operational by 2024.</a:t>
                      </a:r>
                      <a:endParaRPr lang="en-ZA" sz="1050" kern="1200" dirty="0">
                        <a:solidFill>
                          <a:schemeClr val="dk1"/>
                        </a:solidFill>
                        <a:effectLst/>
                        <a:latin typeface="+mn-lt"/>
                        <a:ea typeface="+mn-ea"/>
                        <a:cs typeface="+mn-cs"/>
                      </a:endParaRPr>
                    </a:p>
                    <a:p>
                      <a:pPr marL="171450" lvl="0" indent="-171450" algn="l" defTabSz="914400" rtl="0" eaLnBrk="1" latinLnBrk="0" hangingPunct="1">
                        <a:lnSpc>
                          <a:spcPct val="115000"/>
                        </a:lnSpc>
                        <a:spcAft>
                          <a:spcPts val="0"/>
                        </a:spcAft>
                        <a:buFont typeface="Wingdings" panose="05000000000000000000" pitchFamily="2" charset="2"/>
                        <a:buChar char="q"/>
                      </a:pPr>
                      <a:endParaRPr lang="en-ZA" sz="1050" kern="1200" dirty="0">
                        <a:solidFill>
                          <a:schemeClr val="dk1"/>
                        </a:solidFill>
                        <a:effectLst/>
                        <a:latin typeface="+mn-lt"/>
                        <a:ea typeface="+mn-ea"/>
                        <a:cs typeface="+mn-cs"/>
                      </a:endParaRPr>
                    </a:p>
                  </a:txBody>
                  <a:tcPr marL="0" marR="0" marT="0" marB="0">
                    <a:solidFill>
                      <a:schemeClr val="bg2"/>
                    </a:solidFill>
                  </a:tcPr>
                </a:tc>
                <a:tc>
                  <a:txBody>
                    <a:bodyPr/>
                    <a:lstStyle/>
                    <a:p>
                      <a:pPr marL="171450" marR="0" lvl="0" indent="-171450" algn="l" defTabSz="914400" rtl="0" eaLnBrk="1" fontAlgn="auto" latinLnBrk="0" hangingPunct="1">
                        <a:lnSpc>
                          <a:spcPct val="115000"/>
                        </a:lnSpc>
                        <a:spcBef>
                          <a:spcPts val="0"/>
                        </a:spcBef>
                        <a:spcAft>
                          <a:spcPts val="0"/>
                        </a:spcAft>
                        <a:buClrTx/>
                        <a:buSzTx/>
                        <a:buFont typeface="Wingdings" panose="05000000000000000000" pitchFamily="2" charset="2"/>
                        <a:buChar char="q"/>
                        <a:tabLst/>
                        <a:defRPr/>
                      </a:pPr>
                      <a:r>
                        <a:rPr lang="en-ZA" sz="1050" kern="1200" dirty="0">
                          <a:effectLst/>
                        </a:rPr>
                        <a:t>100 000 competitive small businesses and cooperatives supported by 2024.</a:t>
                      </a:r>
                      <a:endParaRPr lang="en-ZA" sz="1050" kern="1200" dirty="0">
                        <a:solidFill>
                          <a:srgbClr val="FF0000"/>
                        </a:solidFill>
                        <a:effectLst/>
                        <a:latin typeface="+mn-lt"/>
                        <a:ea typeface="+mn-ea"/>
                        <a:cs typeface="+mn-cs"/>
                      </a:endParaRPr>
                    </a:p>
                    <a:p>
                      <a:pPr marL="171450" lvl="0" indent="-171450" algn="l" defTabSz="914400" rtl="0" eaLnBrk="1" latinLnBrk="0" hangingPunct="1">
                        <a:lnSpc>
                          <a:spcPct val="115000"/>
                        </a:lnSpc>
                        <a:spcAft>
                          <a:spcPts val="0"/>
                        </a:spcAft>
                        <a:buFont typeface="Wingdings" panose="05000000000000000000" pitchFamily="2" charset="2"/>
                        <a:buChar char="q"/>
                      </a:pPr>
                      <a:endParaRPr lang="en-ZA" sz="1050" kern="1200" dirty="0">
                        <a:solidFill>
                          <a:srgbClr val="FF0000"/>
                        </a:solidFill>
                        <a:effectLst/>
                        <a:latin typeface="+mn-lt"/>
                        <a:ea typeface="+mn-ea"/>
                        <a:cs typeface="+mn-cs"/>
                      </a:endParaRPr>
                    </a:p>
                  </a:txBody>
                  <a:tcPr marL="39558" marR="2747" marT="4395" marB="2198">
                    <a:solidFill>
                      <a:schemeClr val="bg2"/>
                    </a:solidFill>
                  </a:tcPr>
                </a:tc>
                <a:tc>
                  <a:txBody>
                    <a:bodyPr/>
                    <a:lstStyle/>
                    <a:p>
                      <a:pPr marL="171450" marR="0" lvl="0" indent="-171450" algn="l" defTabSz="914400" rtl="0" eaLnBrk="1" fontAlgn="auto" latinLnBrk="0" hangingPunct="1">
                        <a:lnSpc>
                          <a:spcPct val="115000"/>
                        </a:lnSpc>
                        <a:spcBef>
                          <a:spcPts val="0"/>
                        </a:spcBef>
                        <a:spcAft>
                          <a:spcPts val="0"/>
                        </a:spcAft>
                        <a:buClrTx/>
                        <a:buSzTx/>
                        <a:buFont typeface="Wingdings" panose="05000000000000000000" pitchFamily="2" charset="2"/>
                        <a:buChar char="q"/>
                        <a:tabLst/>
                        <a:defRPr/>
                      </a:pPr>
                      <a:r>
                        <a:rPr lang="en-ZA" sz="1050" kern="1200" dirty="0">
                          <a:solidFill>
                            <a:schemeClr val="dk1"/>
                          </a:solidFill>
                          <a:effectLst/>
                          <a:latin typeface="+mn-lt"/>
                          <a:ea typeface="+mn-ea"/>
                          <a:cs typeface="+mn-cs"/>
                        </a:rPr>
                        <a:t>Programme 1: Enterprise Development </a:t>
                      </a:r>
                    </a:p>
                    <a:p>
                      <a:pPr marL="0" lvl="0" indent="0" algn="l" defTabSz="914400" rtl="0" eaLnBrk="1" latinLnBrk="0" hangingPunct="1">
                        <a:lnSpc>
                          <a:spcPct val="115000"/>
                        </a:lnSpc>
                        <a:spcAft>
                          <a:spcPts val="0"/>
                        </a:spcAft>
                        <a:buFont typeface="Wingdings" panose="05000000000000000000" pitchFamily="2" charset="2"/>
                        <a:buNone/>
                      </a:pPr>
                      <a:endParaRPr lang="en-ZA" sz="1050" kern="1200" dirty="0">
                        <a:effectLst/>
                        <a:latin typeface="+mn-lt"/>
                      </a:endParaRPr>
                    </a:p>
                  </a:txBody>
                  <a:tcPr marL="2747" marR="2747" marT="4395" marB="2198">
                    <a:solidFill>
                      <a:srgbClr val="EEECE1"/>
                    </a:solidFill>
                  </a:tcPr>
                </a:tc>
                <a:extLst>
                  <a:ext uri="{0D108BD9-81ED-4DB2-BD59-A6C34878D82A}">
                    <a16:rowId xmlns:a16="http://schemas.microsoft.com/office/drawing/2014/main" xmlns="" val="2638286460"/>
                  </a:ext>
                </a:extLst>
              </a:tr>
            </a:tbl>
          </a:graphicData>
        </a:graphic>
      </p:graphicFrame>
    </p:spTree>
    <p:extLst>
      <p:ext uri="{BB962C8B-B14F-4D97-AF65-F5344CB8AC3E}">
        <p14:creationId xmlns:p14="http://schemas.microsoft.com/office/powerpoint/2010/main" xmlns="" val="87601532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51520" y="70975"/>
            <a:ext cx="8712968" cy="532903"/>
          </a:xfrm>
          <a:prstGeom prst="rect">
            <a:avLst/>
          </a:prstGeom>
        </p:spPr>
        <p:txBody>
          <a:bodyPr wrap="square">
            <a:spAutoFit/>
          </a:bodyPr>
          <a:lstStyle/>
          <a:p>
            <a:pPr lvl="0">
              <a:lnSpc>
                <a:spcPct val="107000"/>
              </a:lnSpc>
              <a:defRPr/>
            </a:pPr>
            <a:r>
              <a:rPr lang="en-ZA" sz="2800" b="1" dirty="0">
                <a:solidFill>
                  <a:schemeClr val="bg1"/>
                </a:solidFill>
              </a:rPr>
              <a:t>1.7 Updates to relevant court rulings </a:t>
            </a:r>
            <a:endParaRPr lang="en-ZA"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
        <p:nvSpPr>
          <p:cNvPr id="3" name="TextBox 2">
            <a:extLst>
              <a:ext uri="{FF2B5EF4-FFF2-40B4-BE49-F238E27FC236}">
                <a16:creationId xmlns:a16="http://schemas.microsoft.com/office/drawing/2014/main" xmlns="" id="{8236867F-5B9D-93F0-32E4-67C05E5EBC40}"/>
              </a:ext>
            </a:extLst>
          </p:cNvPr>
          <p:cNvSpPr txBox="1"/>
          <p:nvPr/>
        </p:nvSpPr>
        <p:spPr>
          <a:xfrm>
            <a:off x="179512" y="1124744"/>
            <a:ext cx="8496944" cy="678134"/>
          </a:xfrm>
          <a:prstGeom prst="rect">
            <a:avLst/>
          </a:prstGeom>
          <a:noFill/>
        </p:spPr>
        <p:txBody>
          <a:bodyPr wrap="square">
            <a:spAutoFit/>
          </a:bodyPr>
          <a:lstStyle/>
          <a:p>
            <a:pPr algn="just">
              <a:lnSpc>
                <a:spcPct val="110000"/>
              </a:lnSpc>
              <a:spcAft>
                <a:spcPts val="1050"/>
              </a:spcAft>
            </a:pPr>
            <a:r>
              <a:rPr lang="en-ZA" sz="1800" kern="1400" dirty="0">
                <a:effectLst/>
                <a:latin typeface="Arial" panose="020B0604020202020204" pitchFamily="34" charset="0"/>
                <a:ea typeface="Times New Roman" panose="02020603050405020304" pitchFamily="18" charset="0"/>
                <a:cs typeface="Times New Roman" panose="02020603050405020304" pitchFamily="18" charset="0"/>
              </a:rPr>
              <a:t>There are no court judgements that have a material and/or direct bearing mandate and/ or core operations of Seda. </a:t>
            </a:r>
          </a:p>
        </p:txBody>
      </p:sp>
    </p:spTree>
    <p:extLst>
      <p:ext uri="{BB962C8B-B14F-4D97-AF65-F5344CB8AC3E}">
        <p14:creationId xmlns:p14="http://schemas.microsoft.com/office/powerpoint/2010/main" xmlns="" val="158103449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2793122"/>
            <a:ext cx="7632848" cy="707886"/>
          </a:xfrm>
          <a:prstGeom prst="rect">
            <a:avLst/>
          </a:prstGeom>
          <a:solidFill>
            <a:srgbClr val="005C2A"/>
          </a:solidFill>
        </p:spPr>
        <p:txBody>
          <a:bodyPr wrap="square">
            <a:spAutoFit/>
          </a:bodyPr>
          <a:lstStyle/>
          <a:p>
            <a:pPr algn="ctr"/>
            <a:r>
              <a:rPr lang="en-ZA" sz="2400" dirty="0">
                <a:solidFill>
                  <a:schemeClr val="bg1"/>
                </a:solidFill>
              </a:rPr>
              <a:t>  </a:t>
            </a:r>
            <a:r>
              <a:rPr lang="en-ZA" sz="4000" b="1" dirty="0">
                <a:solidFill>
                  <a:schemeClr val="bg1"/>
                </a:solidFill>
              </a:rPr>
              <a:t> 2. Part B: Our Strategic Focus</a:t>
            </a:r>
          </a:p>
        </p:txBody>
      </p:sp>
      <p:sp>
        <p:nvSpPr>
          <p:cNvPr id="4" name="TextBox 3"/>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45372516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51520" y="70975"/>
            <a:ext cx="8712968" cy="532903"/>
          </a:xfrm>
          <a:prstGeom prst="rect">
            <a:avLst/>
          </a:prstGeom>
        </p:spPr>
        <p:txBody>
          <a:bodyPr wrap="square">
            <a:spAutoFit/>
          </a:bodyPr>
          <a:lstStyle/>
          <a:p>
            <a:pPr lvl="0">
              <a:lnSpc>
                <a:spcPct val="107000"/>
              </a:lnSpc>
              <a:defRPr/>
            </a:pPr>
            <a:r>
              <a:rPr lang="en-ZA" sz="2800" b="1" dirty="0">
                <a:solidFill>
                  <a:schemeClr val="bg1"/>
                </a:solidFill>
              </a:rPr>
              <a:t>2.1 Seda Vision Mission &amp; Values </a:t>
            </a:r>
            <a:endParaRPr lang="en-ZA"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graphicFrame>
        <p:nvGraphicFramePr>
          <p:cNvPr id="8" name="Table 7">
            <a:extLst>
              <a:ext uri="{FF2B5EF4-FFF2-40B4-BE49-F238E27FC236}">
                <a16:creationId xmlns:a16="http://schemas.microsoft.com/office/drawing/2014/main" xmlns="" id="{D5329541-7E65-42D5-A37E-1BC4E0E47774}"/>
              </a:ext>
            </a:extLst>
          </p:cNvPr>
          <p:cNvGraphicFramePr>
            <a:graphicFrameLocks noGrp="1"/>
          </p:cNvGraphicFramePr>
          <p:nvPr>
            <p:extLst>
              <p:ext uri="{D42A27DB-BD31-4B8C-83A1-F6EECF244321}">
                <p14:modId xmlns:p14="http://schemas.microsoft.com/office/powerpoint/2010/main" xmlns="" val="2216638046"/>
              </p:ext>
            </p:extLst>
          </p:nvPr>
        </p:nvGraphicFramePr>
        <p:xfrm>
          <a:off x="35496" y="908720"/>
          <a:ext cx="8999984" cy="5769932"/>
        </p:xfrm>
        <a:graphic>
          <a:graphicData uri="http://schemas.openxmlformats.org/drawingml/2006/table">
            <a:tbl>
              <a:tblPr firstRow="1" firstCol="1" bandRow="1">
                <a:tableStyleId>{69CF1AB2-1976-4502-BF36-3FF5EA218861}</a:tableStyleId>
              </a:tblPr>
              <a:tblGrid>
                <a:gridCol w="1844259">
                  <a:extLst>
                    <a:ext uri="{9D8B030D-6E8A-4147-A177-3AD203B41FA5}">
                      <a16:colId xmlns:a16="http://schemas.microsoft.com/office/drawing/2014/main" xmlns="" val="626134833"/>
                    </a:ext>
                  </a:extLst>
                </a:gridCol>
                <a:gridCol w="7155725">
                  <a:extLst>
                    <a:ext uri="{9D8B030D-6E8A-4147-A177-3AD203B41FA5}">
                      <a16:colId xmlns:a16="http://schemas.microsoft.com/office/drawing/2014/main" xmlns="" val="1790539083"/>
                    </a:ext>
                  </a:extLst>
                </a:gridCol>
              </a:tblGrid>
              <a:tr h="829086">
                <a:tc>
                  <a:txBody>
                    <a:bodyPr/>
                    <a:lstStyle/>
                    <a:p>
                      <a:pPr algn="ctr">
                        <a:lnSpc>
                          <a:spcPct val="110000"/>
                        </a:lnSpc>
                        <a:spcAft>
                          <a:spcPts val="500"/>
                        </a:spcAft>
                      </a:pPr>
                      <a:r>
                        <a:rPr lang="en-ZA" sz="1800" b="1" kern="1400" dirty="0">
                          <a:effectLst/>
                        </a:rPr>
                        <a:t>Vision </a:t>
                      </a:r>
                      <a:endParaRPr lang="en-ZA" sz="1800" b="1"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Aft>
                          <a:spcPts val="500"/>
                        </a:spcAft>
                      </a:pPr>
                      <a:r>
                        <a:rPr lang="en-ZA" sz="1600" b="0" kern="1400" dirty="0">
                          <a:effectLst/>
                          <a:latin typeface="Arial" panose="020B0604020202020204" pitchFamily="34" charset="0"/>
                          <a:ea typeface="Times New Roman" panose="02020603050405020304" pitchFamily="18" charset="0"/>
                          <a:cs typeface="Times New Roman" panose="02020603050405020304" pitchFamily="18" charset="0"/>
                        </a:rPr>
                        <a:t>To make a difference in SMMEs’ lives everyday </a:t>
                      </a:r>
                    </a:p>
                  </a:txBody>
                  <a:tcPr marL="68580" marR="68580" marT="0" marB="0" anchor="ctr"/>
                </a:tc>
                <a:extLst>
                  <a:ext uri="{0D108BD9-81ED-4DB2-BD59-A6C34878D82A}">
                    <a16:rowId xmlns:a16="http://schemas.microsoft.com/office/drawing/2014/main" xmlns="" val="87982672"/>
                  </a:ext>
                </a:extLst>
              </a:tr>
              <a:tr h="1730375">
                <a:tc>
                  <a:txBody>
                    <a:bodyPr/>
                    <a:lstStyle/>
                    <a:p>
                      <a:pPr algn="ctr">
                        <a:lnSpc>
                          <a:spcPct val="110000"/>
                        </a:lnSpc>
                        <a:spcAft>
                          <a:spcPts val="500"/>
                        </a:spcAft>
                      </a:pPr>
                      <a:r>
                        <a:rPr lang="en-ZA" sz="1800" b="1" kern="1400" dirty="0">
                          <a:effectLst/>
                        </a:rPr>
                        <a:t>Mission </a:t>
                      </a:r>
                      <a:endParaRPr lang="en-ZA" sz="1800" b="1"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ZA" sz="1600" kern="1400" dirty="0">
                          <a:effectLst/>
                          <a:latin typeface="Arial" panose="020B0604020202020204" pitchFamily="34" charset="0"/>
                          <a:ea typeface="Times New Roman" panose="02020603050405020304" pitchFamily="18" charset="0"/>
                          <a:cs typeface="Times New Roman" panose="02020603050405020304" pitchFamily="18" charset="0"/>
                        </a:rPr>
                        <a:t>To promote entrepreneurship and facilitate the development of small enterprises by providing customised business support services </a:t>
                      </a:r>
                    </a:p>
                    <a:p>
                      <a:pPr algn="ctr">
                        <a:lnSpc>
                          <a:spcPct val="150000"/>
                        </a:lnSpc>
                        <a:spcAft>
                          <a:spcPts val="0"/>
                        </a:spcAft>
                      </a:pPr>
                      <a:r>
                        <a:rPr lang="en-ZA" sz="1600" kern="1400" dirty="0">
                          <a:effectLst/>
                          <a:latin typeface="Arial" panose="020B0604020202020204" pitchFamily="34" charset="0"/>
                          <a:ea typeface="Times New Roman" panose="02020603050405020304" pitchFamily="18" charset="0"/>
                          <a:cs typeface="Times New Roman" panose="02020603050405020304" pitchFamily="18" charset="0"/>
                        </a:rPr>
                        <a:t>that result in business growth and sustainability in collaboration </a:t>
                      </a:r>
                    </a:p>
                    <a:p>
                      <a:pPr algn="ctr">
                        <a:lnSpc>
                          <a:spcPct val="150000"/>
                        </a:lnSpc>
                        <a:spcAft>
                          <a:spcPts val="0"/>
                        </a:spcAft>
                      </a:pPr>
                      <a:r>
                        <a:rPr lang="en-ZA" sz="1600" kern="1400" dirty="0">
                          <a:effectLst/>
                          <a:latin typeface="Arial" panose="020B0604020202020204" pitchFamily="34" charset="0"/>
                          <a:ea typeface="Times New Roman" panose="02020603050405020304" pitchFamily="18" charset="0"/>
                          <a:cs typeface="Times New Roman" panose="02020603050405020304" pitchFamily="18" charset="0"/>
                        </a:rPr>
                        <a:t>with other role players in the ecosystem</a:t>
                      </a:r>
                    </a:p>
                    <a:p>
                      <a:pPr algn="ctr">
                        <a:lnSpc>
                          <a:spcPct val="110000"/>
                        </a:lnSpc>
                        <a:spcAft>
                          <a:spcPts val="500"/>
                        </a:spcAft>
                      </a:pPr>
                      <a:endParaRPr lang="en-ZA" sz="16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528556246"/>
                  </a:ext>
                </a:extLst>
              </a:tr>
              <a:tr h="3210471">
                <a:tc>
                  <a:txBody>
                    <a:bodyPr/>
                    <a:lstStyle/>
                    <a:p>
                      <a:pPr algn="ctr">
                        <a:lnSpc>
                          <a:spcPct val="110000"/>
                        </a:lnSpc>
                        <a:spcAft>
                          <a:spcPts val="500"/>
                        </a:spcAft>
                      </a:pPr>
                      <a:r>
                        <a:rPr lang="en-ZA" sz="1800" b="1" kern="1400" dirty="0">
                          <a:effectLst/>
                        </a:rPr>
                        <a:t>Values </a:t>
                      </a:r>
                      <a:endParaRPr lang="en-ZA" sz="1800" b="1"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85750" indent="-285750" algn="l" defTabSz="914400" rtl="0" eaLnBrk="1" latinLnBrk="0" hangingPunct="1">
                        <a:lnSpc>
                          <a:spcPct val="150000"/>
                        </a:lnSpc>
                        <a:spcAft>
                          <a:spcPts val="0"/>
                        </a:spcAft>
                        <a:buFont typeface="Wingdings" panose="05000000000000000000" pitchFamily="2" charset="2"/>
                        <a:buChar char="v"/>
                      </a:pPr>
                      <a:r>
                        <a:rPr lang="en-ZA" sz="1600" b="1" kern="14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Nurture</a:t>
                      </a:r>
                      <a:r>
                        <a:rPr lang="en-ZA" sz="1600" kern="14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 We create a nurturing environment by partnering with our clients and employees and in the way in which we care and support them</a:t>
                      </a:r>
                    </a:p>
                    <a:p>
                      <a:pPr marL="285750" indent="-285750" algn="l" defTabSz="914400" rtl="0" eaLnBrk="1" latinLnBrk="0" hangingPunct="1">
                        <a:lnSpc>
                          <a:spcPct val="150000"/>
                        </a:lnSpc>
                        <a:spcAft>
                          <a:spcPts val="0"/>
                        </a:spcAft>
                        <a:buFont typeface="Wingdings" panose="05000000000000000000" pitchFamily="2" charset="2"/>
                        <a:buChar char="v"/>
                      </a:pPr>
                      <a:r>
                        <a:rPr lang="en-ZA" sz="1600" b="1" kern="14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Innovation</a:t>
                      </a:r>
                      <a:r>
                        <a:rPr lang="en-ZA" sz="1600" kern="14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 We foster innovative ideas and solutions in order to deliver exceptional customer service </a:t>
                      </a:r>
                    </a:p>
                    <a:p>
                      <a:pPr marL="285750" indent="-285750" algn="l" defTabSz="914400" rtl="0" eaLnBrk="1" latinLnBrk="0" hangingPunct="1">
                        <a:lnSpc>
                          <a:spcPct val="150000"/>
                        </a:lnSpc>
                        <a:spcAft>
                          <a:spcPts val="0"/>
                        </a:spcAft>
                        <a:buFont typeface="Wingdings" panose="05000000000000000000" pitchFamily="2" charset="2"/>
                        <a:buChar char="v"/>
                      </a:pPr>
                      <a:r>
                        <a:rPr lang="en-ZA" sz="1600" b="1" kern="14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Customer Centricity</a:t>
                      </a:r>
                      <a:r>
                        <a:rPr lang="en-ZA" sz="1600" kern="14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 We place customer service excellence at the centre of everything we do </a:t>
                      </a:r>
                    </a:p>
                    <a:p>
                      <a:pPr marL="285750" indent="-285750" algn="l" defTabSz="914400" rtl="0" eaLnBrk="1" latinLnBrk="0" hangingPunct="1">
                        <a:lnSpc>
                          <a:spcPct val="150000"/>
                        </a:lnSpc>
                        <a:spcAft>
                          <a:spcPts val="0"/>
                        </a:spcAft>
                        <a:buFont typeface="Wingdings" panose="05000000000000000000" pitchFamily="2" charset="2"/>
                        <a:buChar char="v"/>
                      </a:pPr>
                      <a:r>
                        <a:rPr lang="en-ZA" sz="1600" b="1" kern="14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Responsible Conduct </a:t>
                      </a:r>
                      <a:r>
                        <a:rPr lang="en-ZA" sz="1600" kern="14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We behave with integrity in all our actions, always acting in the best interest of Seda and its stakeholders </a:t>
                      </a:r>
                    </a:p>
                    <a:p>
                      <a:pPr algn="ctr">
                        <a:lnSpc>
                          <a:spcPct val="110000"/>
                        </a:lnSpc>
                        <a:spcAft>
                          <a:spcPts val="500"/>
                        </a:spcAft>
                      </a:pPr>
                      <a:endParaRPr lang="en-ZA" sz="16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644029848"/>
                  </a:ext>
                </a:extLst>
              </a:tr>
            </a:tbl>
          </a:graphicData>
        </a:graphic>
      </p:graphicFrame>
    </p:spTree>
    <p:extLst>
      <p:ext uri="{BB962C8B-B14F-4D97-AF65-F5344CB8AC3E}">
        <p14:creationId xmlns:p14="http://schemas.microsoft.com/office/powerpoint/2010/main" xmlns="" val="120525644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51520" y="70975"/>
            <a:ext cx="8712968" cy="595932"/>
          </a:xfrm>
          <a:prstGeom prst="rect">
            <a:avLst/>
          </a:prstGeom>
        </p:spPr>
        <p:txBody>
          <a:bodyPr wrap="square">
            <a:spAutoFit/>
          </a:bodyPr>
          <a:lstStyle/>
          <a:p>
            <a:pPr lvl="0">
              <a:lnSpc>
                <a:spcPct val="107000"/>
              </a:lnSpc>
              <a:defRPr/>
            </a:pPr>
            <a:r>
              <a:rPr lang="en-ZA" sz="3200" b="1" dirty="0">
                <a:solidFill>
                  <a:schemeClr val="bg1"/>
                </a:solidFill>
              </a:rPr>
              <a:t>2.2 UPDATED SITUATIONAL ANALYSIS</a:t>
            </a:r>
            <a:endParaRPr lang="en-ZA"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
        <p:nvSpPr>
          <p:cNvPr id="3" name="TextBox 2"/>
          <p:cNvSpPr txBox="1"/>
          <p:nvPr/>
        </p:nvSpPr>
        <p:spPr>
          <a:xfrm>
            <a:off x="107504" y="5949280"/>
            <a:ext cx="8352928" cy="908720"/>
          </a:xfrm>
          <a:prstGeom prst="rect">
            <a:avLst/>
          </a:prstGeom>
          <a:solidFill>
            <a:schemeClr val="bg1"/>
          </a:solidFill>
        </p:spPr>
        <p:txBody>
          <a:bodyPr wrap="square" rtlCol="0">
            <a:spAutoFit/>
          </a:bodyPr>
          <a:lstStyle/>
          <a:p>
            <a:endParaRPr lang="en-ZA" dirty="0"/>
          </a:p>
        </p:txBody>
      </p:sp>
      <p:pic>
        <p:nvPicPr>
          <p:cNvPr id="15" name="Picture 14">
            <a:extLst>
              <a:ext uri="{FF2B5EF4-FFF2-40B4-BE49-F238E27FC236}">
                <a16:creationId xmlns:a16="http://schemas.microsoft.com/office/drawing/2014/main" xmlns="" id="{492D68FA-F748-B3B0-E71D-14303111C758}"/>
              </a:ext>
            </a:extLst>
          </p:cNvPr>
          <p:cNvPicPr>
            <a:picLocks noChangeAspect="1"/>
          </p:cNvPicPr>
          <p:nvPr/>
        </p:nvPicPr>
        <p:blipFill rotWithShape="1">
          <a:blip r:embed="rId2" cstate="print"/>
          <a:srcRect l="31888" t="44400" r="33463" b="27600"/>
          <a:stretch/>
        </p:blipFill>
        <p:spPr>
          <a:xfrm>
            <a:off x="24755" y="1126583"/>
            <a:ext cx="4666878" cy="2121308"/>
          </a:xfrm>
          <a:prstGeom prst="rect">
            <a:avLst/>
          </a:prstGeom>
        </p:spPr>
      </p:pic>
      <p:pic>
        <p:nvPicPr>
          <p:cNvPr id="17" name="Picture 16">
            <a:extLst>
              <a:ext uri="{FF2B5EF4-FFF2-40B4-BE49-F238E27FC236}">
                <a16:creationId xmlns:a16="http://schemas.microsoft.com/office/drawing/2014/main" xmlns="" id="{2C804EAF-8B43-EE72-6CD5-A92539536A81}"/>
              </a:ext>
            </a:extLst>
          </p:cNvPr>
          <p:cNvPicPr>
            <a:picLocks noChangeAspect="1"/>
          </p:cNvPicPr>
          <p:nvPr/>
        </p:nvPicPr>
        <p:blipFill rotWithShape="1">
          <a:blip r:embed="rId3" cstate="print"/>
          <a:srcRect l="31887" t="29000" r="34250" b="27600"/>
          <a:stretch/>
        </p:blipFill>
        <p:spPr>
          <a:xfrm>
            <a:off x="4572000" y="1159860"/>
            <a:ext cx="4481556" cy="2884767"/>
          </a:xfrm>
          <a:prstGeom prst="rect">
            <a:avLst/>
          </a:prstGeom>
        </p:spPr>
      </p:pic>
      <p:pic>
        <p:nvPicPr>
          <p:cNvPr id="19" name="Picture 18">
            <a:extLst>
              <a:ext uri="{FF2B5EF4-FFF2-40B4-BE49-F238E27FC236}">
                <a16:creationId xmlns:a16="http://schemas.microsoft.com/office/drawing/2014/main" xmlns="" id="{604830C9-49D1-81C8-6170-E208D67BDB30}"/>
              </a:ext>
            </a:extLst>
          </p:cNvPr>
          <p:cNvPicPr>
            <a:picLocks noChangeAspect="1"/>
          </p:cNvPicPr>
          <p:nvPr/>
        </p:nvPicPr>
        <p:blipFill rotWithShape="1">
          <a:blip r:embed="rId4" cstate="print"/>
          <a:srcRect l="25588" t="33795" r="25588" b="23400"/>
          <a:stretch/>
        </p:blipFill>
        <p:spPr>
          <a:xfrm>
            <a:off x="379027" y="4008930"/>
            <a:ext cx="5201085" cy="2669722"/>
          </a:xfrm>
          <a:prstGeom prst="rect">
            <a:avLst/>
          </a:prstGeom>
        </p:spPr>
      </p:pic>
    </p:spTree>
    <p:extLst>
      <p:ext uri="{BB962C8B-B14F-4D97-AF65-F5344CB8AC3E}">
        <p14:creationId xmlns:p14="http://schemas.microsoft.com/office/powerpoint/2010/main" xmlns="" val="170110035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51520" y="70975"/>
            <a:ext cx="8712968" cy="595932"/>
          </a:xfrm>
          <a:prstGeom prst="rect">
            <a:avLst/>
          </a:prstGeom>
        </p:spPr>
        <p:txBody>
          <a:bodyPr wrap="square">
            <a:spAutoFit/>
          </a:bodyPr>
          <a:lstStyle/>
          <a:p>
            <a:pPr lvl="0">
              <a:lnSpc>
                <a:spcPct val="107000"/>
              </a:lnSpc>
              <a:defRPr/>
            </a:pPr>
            <a:r>
              <a:rPr lang="en-ZA" sz="3200" b="1" dirty="0">
                <a:solidFill>
                  <a:schemeClr val="bg1"/>
                </a:solidFill>
              </a:rPr>
              <a:t>2.2 UPDATED SITUATIONAL ANALYSIS</a:t>
            </a:r>
            <a:endParaRPr lang="en-ZA"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pic>
        <p:nvPicPr>
          <p:cNvPr id="9" name="Picture 8">
            <a:extLst>
              <a:ext uri="{FF2B5EF4-FFF2-40B4-BE49-F238E27FC236}">
                <a16:creationId xmlns:a16="http://schemas.microsoft.com/office/drawing/2014/main" xmlns="" id="{305B22A6-3501-D875-880B-49042518841E}"/>
              </a:ext>
            </a:extLst>
          </p:cNvPr>
          <p:cNvPicPr>
            <a:picLocks noChangeAspect="1"/>
          </p:cNvPicPr>
          <p:nvPr/>
        </p:nvPicPr>
        <p:blipFill rotWithShape="1">
          <a:blip r:embed="rId2" cstate="print"/>
          <a:srcRect l="31888" t="31800" r="35037" b="26200"/>
          <a:stretch/>
        </p:blipFill>
        <p:spPr>
          <a:xfrm>
            <a:off x="4499991" y="3409950"/>
            <a:ext cx="4701235" cy="3358025"/>
          </a:xfrm>
          <a:prstGeom prst="rect">
            <a:avLst/>
          </a:prstGeom>
        </p:spPr>
      </p:pic>
      <p:pic>
        <p:nvPicPr>
          <p:cNvPr id="11" name="Picture 10">
            <a:extLst>
              <a:ext uri="{FF2B5EF4-FFF2-40B4-BE49-F238E27FC236}">
                <a16:creationId xmlns:a16="http://schemas.microsoft.com/office/drawing/2014/main" xmlns="" id="{9A6ACA7E-B32B-0D47-607B-785C40E927B3}"/>
              </a:ext>
            </a:extLst>
          </p:cNvPr>
          <p:cNvPicPr>
            <a:picLocks noChangeAspect="1"/>
          </p:cNvPicPr>
          <p:nvPr/>
        </p:nvPicPr>
        <p:blipFill rotWithShape="1">
          <a:blip r:embed="rId3" cstate="print"/>
          <a:srcRect l="32675" t="34600" r="34250" b="23400"/>
          <a:stretch/>
        </p:blipFill>
        <p:spPr>
          <a:xfrm>
            <a:off x="0" y="3429000"/>
            <a:ext cx="4247962" cy="3380498"/>
          </a:xfrm>
          <a:prstGeom prst="rect">
            <a:avLst/>
          </a:prstGeom>
        </p:spPr>
      </p:pic>
      <p:pic>
        <p:nvPicPr>
          <p:cNvPr id="12" name="Picture 11">
            <a:extLst>
              <a:ext uri="{FF2B5EF4-FFF2-40B4-BE49-F238E27FC236}">
                <a16:creationId xmlns:a16="http://schemas.microsoft.com/office/drawing/2014/main" xmlns="" id="{4CC21083-F537-DE30-E375-3770F200DE6E}"/>
              </a:ext>
            </a:extLst>
          </p:cNvPr>
          <p:cNvPicPr>
            <a:picLocks noChangeAspect="1"/>
          </p:cNvPicPr>
          <p:nvPr/>
        </p:nvPicPr>
        <p:blipFill rotWithShape="1">
          <a:blip r:embed="rId4" cstate="print"/>
          <a:srcRect l="26375" t="30400" r="24800" b="43070"/>
          <a:stretch/>
        </p:blipFill>
        <p:spPr>
          <a:xfrm>
            <a:off x="377420" y="673406"/>
            <a:ext cx="8299036" cy="2366037"/>
          </a:xfrm>
          <a:prstGeom prst="rect">
            <a:avLst/>
          </a:prstGeom>
        </p:spPr>
      </p:pic>
    </p:spTree>
    <p:extLst>
      <p:ext uri="{BB962C8B-B14F-4D97-AF65-F5344CB8AC3E}">
        <p14:creationId xmlns:p14="http://schemas.microsoft.com/office/powerpoint/2010/main" xmlns="" val="125805609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51520" y="70975"/>
            <a:ext cx="8712968" cy="619272"/>
          </a:xfrm>
          <a:prstGeom prst="rect">
            <a:avLst/>
          </a:prstGeom>
        </p:spPr>
        <p:txBody>
          <a:bodyPr wrap="square">
            <a:spAutoFit/>
          </a:bodyPr>
          <a:lstStyle/>
          <a:p>
            <a:pPr lvl="0">
              <a:lnSpc>
                <a:spcPct val="107000"/>
              </a:lnSpc>
              <a:defRPr/>
            </a:pPr>
            <a:r>
              <a:rPr lang="en-ZA" sz="3200" b="1" dirty="0">
                <a:solidFill>
                  <a:schemeClr val="bg1"/>
                </a:solidFill>
              </a:rPr>
              <a:t>2.3 External Environmental Analysis  – PESTEL</a:t>
            </a:r>
            <a:endParaRPr lang="en-ZA"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graphicFrame>
        <p:nvGraphicFramePr>
          <p:cNvPr id="10" name="Table 9"/>
          <p:cNvGraphicFramePr>
            <a:graphicFrameLocks noGrp="1"/>
          </p:cNvGraphicFramePr>
          <p:nvPr>
            <p:extLst>
              <p:ext uri="{D42A27DB-BD31-4B8C-83A1-F6EECF244321}">
                <p14:modId xmlns:p14="http://schemas.microsoft.com/office/powerpoint/2010/main" xmlns="" val="2569491168"/>
              </p:ext>
            </p:extLst>
          </p:nvPr>
        </p:nvGraphicFramePr>
        <p:xfrm>
          <a:off x="96838" y="801652"/>
          <a:ext cx="8939657" cy="5956137"/>
        </p:xfrm>
        <a:graphic>
          <a:graphicData uri="http://schemas.openxmlformats.org/drawingml/2006/table">
            <a:tbl>
              <a:tblPr firstRow="1" firstCol="1" bandRow="1">
                <a:tableStyleId>{8799B23B-EC83-4686-B30A-512413B5E67A}</a:tableStyleId>
              </a:tblPr>
              <a:tblGrid>
                <a:gridCol w="427455">
                  <a:extLst>
                    <a:ext uri="{9D8B030D-6E8A-4147-A177-3AD203B41FA5}">
                      <a16:colId xmlns:a16="http://schemas.microsoft.com/office/drawing/2014/main" xmlns="" val="3606006497"/>
                    </a:ext>
                  </a:extLst>
                </a:gridCol>
                <a:gridCol w="1077055">
                  <a:extLst>
                    <a:ext uri="{9D8B030D-6E8A-4147-A177-3AD203B41FA5}">
                      <a16:colId xmlns:a16="http://schemas.microsoft.com/office/drawing/2014/main" xmlns="" val="3692123422"/>
                    </a:ext>
                  </a:extLst>
                </a:gridCol>
                <a:gridCol w="3707225">
                  <a:extLst>
                    <a:ext uri="{9D8B030D-6E8A-4147-A177-3AD203B41FA5}">
                      <a16:colId xmlns:a16="http://schemas.microsoft.com/office/drawing/2014/main" xmlns="" val="3619461149"/>
                    </a:ext>
                  </a:extLst>
                </a:gridCol>
                <a:gridCol w="3727922">
                  <a:extLst>
                    <a:ext uri="{9D8B030D-6E8A-4147-A177-3AD203B41FA5}">
                      <a16:colId xmlns:a16="http://schemas.microsoft.com/office/drawing/2014/main" xmlns="" val="1567768081"/>
                    </a:ext>
                  </a:extLst>
                </a:gridCol>
              </a:tblGrid>
              <a:tr h="352735">
                <a:tc>
                  <a:txBody>
                    <a:bodyPr/>
                    <a:lstStyle/>
                    <a:p>
                      <a:pPr marR="12700" algn="ctr">
                        <a:lnSpc>
                          <a:spcPct val="147000"/>
                        </a:lnSpc>
                        <a:spcAft>
                          <a:spcPts val="0"/>
                        </a:spcAft>
                      </a:pPr>
                      <a:r>
                        <a:rPr lang="en-ZA" sz="1800" dirty="0">
                          <a:effectLst/>
                        </a:rPr>
                        <a:t>No</a:t>
                      </a:r>
                      <a:r>
                        <a:rPr lang="en-ZA" sz="1600" dirty="0">
                          <a:effectLst/>
                        </a:rPr>
                        <a:t>.</a:t>
                      </a:r>
                      <a:endParaRPr lang="en-ZA" sz="1600" dirty="0">
                        <a:effectLst/>
                        <a:latin typeface="Times New Roman" panose="02020603050405020304" pitchFamily="18" charset="0"/>
                        <a:ea typeface="Times New Roman" panose="02020603050405020304" pitchFamily="18" charset="0"/>
                      </a:endParaRPr>
                    </a:p>
                  </a:txBody>
                  <a:tcPr marL="19574" marR="19574" marT="1450" marB="1450" anchor="ctr"/>
                </a:tc>
                <a:tc>
                  <a:txBody>
                    <a:bodyPr/>
                    <a:lstStyle/>
                    <a:p>
                      <a:pPr marR="12700" algn="ctr">
                        <a:lnSpc>
                          <a:spcPct val="147000"/>
                        </a:lnSpc>
                        <a:spcAft>
                          <a:spcPts val="0"/>
                        </a:spcAft>
                      </a:pPr>
                      <a:r>
                        <a:rPr lang="en-ZA" sz="1800" dirty="0">
                          <a:effectLst/>
                        </a:rPr>
                        <a:t>Factor</a:t>
                      </a:r>
                      <a:endParaRPr lang="en-ZA" sz="1600" dirty="0">
                        <a:effectLst/>
                        <a:latin typeface="Times New Roman" panose="02020603050405020304" pitchFamily="18" charset="0"/>
                        <a:ea typeface="Times New Roman" panose="02020603050405020304" pitchFamily="18" charset="0"/>
                      </a:endParaRPr>
                    </a:p>
                  </a:txBody>
                  <a:tcPr marL="19574" marR="19574" marT="1450" marB="1450" anchor="ctr"/>
                </a:tc>
                <a:tc>
                  <a:txBody>
                    <a:bodyPr/>
                    <a:lstStyle/>
                    <a:p>
                      <a:pPr marL="457200" algn="ctr">
                        <a:spcAft>
                          <a:spcPts val="0"/>
                        </a:spcAft>
                      </a:pPr>
                      <a:r>
                        <a:rPr lang="en-ZA" sz="1800" dirty="0">
                          <a:effectLst/>
                        </a:rPr>
                        <a:t>Analysis</a:t>
                      </a:r>
                      <a:endParaRPr lang="en-ZA" sz="1800" dirty="0">
                        <a:effectLst/>
                        <a:latin typeface="Times New Roman" panose="02020603050405020304" pitchFamily="18" charset="0"/>
                        <a:ea typeface="Times New Roman" panose="02020603050405020304" pitchFamily="18" charset="0"/>
                      </a:endParaRPr>
                    </a:p>
                  </a:txBody>
                  <a:tcPr marL="19574" marR="19574" marT="1450" marB="1450" anchor="ctr"/>
                </a:tc>
                <a:tc>
                  <a:txBody>
                    <a:bodyPr/>
                    <a:lstStyle/>
                    <a:p>
                      <a:pPr marL="457200" algn="ctr">
                        <a:spcAft>
                          <a:spcPts val="0"/>
                        </a:spcAft>
                      </a:pPr>
                      <a:r>
                        <a:rPr lang="en-ZA" sz="1800" dirty="0">
                          <a:effectLst/>
                        </a:rPr>
                        <a:t>Responses required from Seda</a:t>
                      </a:r>
                      <a:endParaRPr lang="en-ZA" sz="1800" dirty="0">
                        <a:effectLst/>
                        <a:latin typeface="Times New Roman" panose="02020603050405020304" pitchFamily="18" charset="0"/>
                        <a:ea typeface="Times New Roman" panose="02020603050405020304" pitchFamily="18" charset="0"/>
                      </a:endParaRPr>
                    </a:p>
                  </a:txBody>
                  <a:tcPr marL="19574" marR="19574" marT="1450" marB="1450" anchor="ctr"/>
                </a:tc>
                <a:extLst>
                  <a:ext uri="{0D108BD9-81ED-4DB2-BD59-A6C34878D82A}">
                    <a16:rowId xmlns:a16="http://schemas.microsoft.com/office/drawing/2014/main" xmlns="" val="3534007581"/>
                  </a:ext>
                </a:extLst>
              </a:tr>
              <a:tr h="1804459">
                <a:tc>
                  <a:txBody>
                    <a:bodyPr/>
                    <a:lstStyle/>
                    <a:p>
                      <a:pPr marR="12700" algn="ctr">
                        <a:lnSpc>
                          <a:spcPct val="147000"/>
                        </a:lnSpc>
                        <a:spcAft>
                          <a:spcPts val="0"/>
                        </a:spcAft>
                      </a:pPr>
                      <a:r>
                        <a:rPr lang="en-ZA" sz="1600" dirty="0">
                          <a:effectLst/>
                        </a:rPr>
                        <a:t>1</a:t>
                      </a:r>
                      <a:endParaRPr lang="en-ZA" sz="1600" dirty="0">
                        <a:effectLst/>
                        <a:latin typeface="Times New Roman" panose="02020603050405020304" pitchFamily="18" charset="0"/>
                        <a:ea typeface="Times New Roman" panose="02020603050405020304" pitchFamily="18" charset="0"/>
                      </a:endParaRPr>
                    </a:p>
                  </a:txBody>
                  <a:tcPr marL="19574" marR="19574" marT="1450" marB="1450" anchor="ctr"/>
                </a:tc>
                <a:tc>
                  <a:txBody>
                    <a:bodyPr/>
                    <a:lstStyle/>
                    <a:p>
                      <a:pPr marR="12700" algn="ctr">
                        <a:lnSpc>
                          <a:spcPct val="147000"/>
                        </a:lnSpc>
                        <a:spcAft>
                          <a:spcPts val="0"/>
                        </a:spcAft>
                      </a:pPr>
                      <a:r>
                        <a:rPr lang="en-ZA" sz="1600" dirty="0">
                          <a:effectLst/>
                        </a:rPr>
                        <a:t>Political</a:t>
                      </a:r>
                      <a:endParaRPr lang="en-ZA" sz="1600" b="1" dirty="0">
                        <a:effectLst/>
                        <a:latin typeface="Times New Roman" panose="02020603050405020304" pitchFamily="18" charset="0"/>
                        <a:ea typeface="Times New Roman" panose="02020603050405020304" pitchFamily="18" charset="0"/>
                      </a:endParaRPr>
                    </a:p>
                  </a:txBody>
                  <a:tcPr marL="19574" marR="19574" marT="1450" marB="1450" anchor="ctr"/>
                </a:tc>
                <a:tc>
                  <a:txBody>
                    <a:bodyPr/>
                    <a:lstStyle/>
                    <a:p>
                      <a:pPr marL="171450" lvl="0" indent="-171450" algn="l" defTabSz="914400" rtl="0" eaLnBrk="1" latinLnBrk="0" hangingPunct="1">
                        <a:lnSpc>
                          <a:spcPct val="115000"/>
                        </a:lnSpc>
                        <a:spcBef>
                          <a:spcPts val="500"/>
                        </a:spcBef>
                        <a:spcAft>
                          <a:spcPts val="500"/>
                        </a:spcAft>
                        <a:buFont typeface="Wingdings" panose="05000000000000000000" pitchFamily="2" charset="2"/>
                        <a:buChar char="q"/>
                      </a:pPr>
                      <a:r>
                        <a:rPr lang="en-ZA" sz="1200" kern="1200" dirty="0">
                          <a:solidFill>
                            <a:schemeClr val="tx1"/>
                          </a:solidFill>
                          <a:effectLst/>
                          <a:latin typeface="+mn-lt"/>
                          <a:ea typeface="+mn-ea"/>
                          <a:cs typeface="+mn-cs"/>
                        </a:rPr>
                        <a:t>Policy uncertainty, lack of clarity on economic recovery plans, and looming inefficiencies in decision-making driven by coalition management of municipalities is further eroding the credibility of public institutions.</a:t>
                      </a:r>
                    </a:p>
                    <a:p>
                      <a:pPr marL="171450" lvl="0" indent="-171450" algn="l" defTabSz="914400" rtl="0" eaLnBrk="1" latinLnBrk="0" hangingPunct="1">
                        <a:lnSpc>
                          <a:spcPct val="115000"/>
                        </a:lnSpc>
                        <a:spcBef>
                          <a:spcPts val="500"/>
                        </a:spcBef>
                        <a:spcAft>
                          <a:spcPts val="500"/>
                        </a:spcAft>
                        <a:buFont typeface="Wingdings" panose="05000000000000000000" pitchFamily="2" charset="2"/>
                        <a:buChar char="q"/>
                      </a:pPr>
                      <a:r>
                        <a:rPr lang="en-ZA" sz="1200" kern="1200" dirty="0">
                          <a:solidFill>
                            <a:schemeClr val="tx1"/>
                          </a:solidFill>
                          <a:effectLst/>
                          <a:latin typeface="+mn-lt"/>
                          <a:ea typeface="+mn-ea"/>
                          <a:cs typeface="+mn-cs"/>
                        </a:rPr>
                        <a:t>Food inflation will affect the poor and unemployed dramatically, potentially sparking more widespread unrest than seen in July 2021. A cash-strapped government will be unable to offer much in the way of relief.</a:t>
                      </a:r>
                    </a:p>
                  </a:txBody>
                  <a:tcPr marL="68580" marR="68580" marT="0" marB="0"/>
                </a:tc>
                <a:tc>
                  <a:txBody>
                    <a:bodyPr/>
                    <a:lstStyle/>
                    <a:p>
                      <a:pPr marL="171450" lvl="0" indent="-171450" algn="l" defTabSz="914400" rtl="0" eaLnBrk="1" latinLnBrk="0" hangingPunct="1">
                        <a:lnSpc>
                          <a:spcPct val="115000"/>
                        </a:lnSpc>
                        <a:spcBef>
                          <a:spcPts val="500"/>
                        </a:spcBef>
                        <a:spcAft>
                          <a:spcPts val="500"/>
                        </a:spcAft>
                        <a:buFont typeface="Wingdings" panose="05000000000000000000" pitchFamily="2" charset="2"/>
                        <a:buChar char="q"/>
                      </a:pPr>
                      <a:r>
                        <a:rPr lang="en-ZA" sz="1200" kern="1200" dirty="0">
                          <a:solidFill>
                            <a:schemeClr val="tx1"/>
                          </a:solidFill>
                          <a:effectLst/>
                          <a:latin typeface="+mn-lt"/>
                          <a:ea typeface="+mn-ea"/>
                          <a:cs typeface="+mn-cs"/>
                        </a:rPr>
                        <a:t>Agility and willingness to adapt to change (meeting and managing stakeholder expectations).</a:t>
                      </a:r>
                    </a:p>
                    <a:p>
                      <a:pPr marL="171450" lvl="0" indent="-171450" algn="l" defTabSz="914400" rtl="0" eaLnBrk="1" latinLnBrk="0" hangingPunct="1">
                        <a:lnSpc>
                          <a:spcPct val="115000"/>
                        </a:lnSpc>
                        <a:spcBef>
                          <a:spcPts val="500"/>
                        </a:spcBef>
                        <a:spcAft>
                          <a:spcPts val="500"/>
                        </a:spcAft>
                        <a:buFont typeface="Wingdings" panose="05000000000000000000" pitchFamily="2" charset="2"/>
                        <a:buChar char="q"/>
                      </a:pPr>
                      <a:r>
                        <a:rPr lang="en-ZA" sz="1200" kern="1200" dirty="0">
                          <a:solidFill>
                            <a:schemeClr val="tx1"/>
                          </a:solidFill>
                          <a:effectLst/>
                          <a:latin typeface="+mn-lt"/>
                          <a:ea typeface="+mn-ea"/>
                          <a:cs typeface="+mn-cs"/>
                        </a:rPr>
                        <a:t>Lobbying of the department to influence policy promulgation. </a:t>
                      </a:r>
                    </a:p>
                  </a:txBody>
                  <a:tcPr marL="68580" marR="68580" marT="0" marB="0"/>
                </a:tc>
                <a:extLst>
                  <a:ext uri="{0D108BD9-81ED-4DB2-BD59-A6C34878D82A}">
                    <a16:rowId xmlns:a16="http://schemas.microsoft.com/office/drawing/2014/main" xmlns="" val="793121021"/>
                  </a:ext>
                </a:extLst>
              </a:tr>
              <a:tr h="1426375">
                <a:tc>
                  <a:txBody>
                    <a:bodyPr/>
                    <a:lstStyle/>
                    <a:p>
                      <a:pPr marR="12700" algn="ctr">
                        <a:lnSpc>
                          <a:spcPct val="147000"/>
                        </a:lnSpc>
                        <a:spcAft>
                          <a:spcPts val="0"/>
                        </a:spcAft>
                      </a:pPr>
                      <a:r>
                        <a:rPr lang="en-ZA" sz="1600" dirty="0">
                          <a:effectLst/>
                        </a:rPr>
                        <a:t>2</a:t>
                      </a:r>
                      <a:endParaRPr lang="en-ZA" sz="1600" dirty="0">
                        <a:effectLst/>
                        <a:latin typeface="Times New Roman" panose="02020603050405020304" pitchFamily="18" charset="0"/>
                        <a:ea typeface="Times New Roman" panose="02020603050405020304" pitchFamily="18" charset="0"/>
                      </a:endParaRPr>
                    </a:p>
                  </a:txBody>
                  <a:tcPr marL="19574" marR="19574" marT="1450" marB="1450" anchor="ctr"/>
                </a:tc>
                <a:tc>
                  <a:txBody>
                    <a:bodyPr/>
                    <a:lstStyle/>
                    <a:p>
                      <a:pPr marR="12700" algn="ctr">
                        <a:lnSpc>
                          <a:spcPct val="147000"/>
                        </a:lnSpc>
                        <a:spcAft>
                          <a:spcPts val="0"/>
                        </a:spcAft>
                      </a:pPr>
                      <a:r>
                        <a:rPr lang="en-ZA" sz="1600" dirty="0">
                          <a:effectLst/>
                        </a:rPr>
                        <a:t>Economical</a:t>
                      </a:r>
                      <a:endParaRPr lang="en-ZA" sz="1600" b="1" dirty="0">
                        <a:effectLst/>
                        <a:latin typeface="Times New Roman" panose="02020603050405020304" pitchFamily="18" charset="0"/>
                        <a:ea typeface="Times New Roman" panose="02020603050405020304" pitchFamily="18" charset="0"/>
                      </a:endParaRPr>
                    </a:p>
                  </a:txBody>
                  <a:tcPr marL="19574" marR="19574" marT="1450" marB="1450" anchor="ctr"/>
                </a:tc>
                <a:tc>
                  <a:txBody>
                    <a:bodyPr/>
                    <a:lstStyle/>
                    <a:p>
                      <a:pPr marL="171450" lvl="0" indent="-171450" algn="l" defTabSz="914400" rtl="0" eaLnBrk="1" latinLnBrk="0" hangingPunct="1">
                        <a:lnSpc>
                          <a:spcPct val="115000"/>
                        </a:lnSpc>
                        <a:spcBef>
                          <a:spcPts val="500"/>
                        </a:spcBef>
                        <a:spcAft>
                          <a:spcPts val="500"/>
                        </a:spcAft>
                        <a:buFont typeface="Wingdings" panose="05000000000000000000" pitchFamily="2" charset="2"/>
                        <a:buChar char="q"/>
                      </a:pPr>
                      <a:r>
                        <a:rPr lang="en-ZA" sz="1200" kern="1200" dirty="0">
                          <a:solidFill>
                            <a:schemeClr val="tx1"/>
                          </a:solidFill>
                          <a:effectLst/>
                          <a:latin typeface="+mn-lt"/>
                          <a:ea typeface="+mn-ea"/>
                          <a:cs typeface="+mn-cs"/>
                        </a:rPr>
                        <a:t>Poor economic growth means that supply opportunities to local and international businesses are reduced.</a:t>
                      </a:r>
                    </a:p>
                    <a:p>
                      <a:pPr marL="171450" lvl="0" indent="-171450" algn="l" defTabSz="914400" rtl="0" eaLnBrk="1" latinLnBrk="0" hangingPunct="1">
                        <a:lnSpc>
                          <a:spcPct val="115000"/>
                        </a:lnSpc>
                        <a:spcBef>
                          <a:spcPts val="500"/>
                        </a:spcBef>
                        <a:spcAft>
                          <a:spcPts val="500"/>
                        </a:spcAft>
                        <a:buFont typeface="Wingdings" panose="05000000000000000000" pitchFamily="2" charset="2"/>
                        <a:buChar char="q"/>
                      </a:pPr>
                      <a:r>
                        <a:rPr lang="en-ZA" sz="1200" kern="1200" dirty="0">
                          <a:solidFill>
                            <a:schemeClr val="tx1"/>
                          </a:solidFill>
                          <a:effectLst/>
                          <a:latin typeface="+mn-lt"/>
                          <a:ea typeface="+mn-ea"/>
                          <a:cs typeface="+mn-cs"/>
                        </a:rPr>
                        <a:t>Tightening monetary policy and rising interest rates in advanced economies will make debt more expensive for emerging markets and create downward pressure on their currencies. </a:t>
                      </a:r>
                    </a:p>
                  </a:txBody>
                  <a:tcPr marL="68580" marR="68580" marT="0" marB="0"/>
                </a:tc>
                <a:tc>
                  <a:txBody>
                    <a:bodyPr/>
                    <a:lstStyle/>
                    <a:p>
                      <a:pPr marL="171450" lvl="0" indent="-171450" algn="l" defTabSz="914400" rtl="0" eaLnBrk="1" latinLnBrk="0" hangingPunct="1">
                        <a:lnSpc>
                          <a:spcPct val="115000"/>
                        </a:lnSpc>
                        <a:spcBef>
                          <a:spcPts val="500"/>
                        </a:spcBef>
                        <a:spcAft>
                          <a:spcPts val="500"/>
                        </a:spcAft>
                        <a:buFont typeface="Wingdings" panose="05000000000000000000" pitchFamily="2" charset="2"/>
                        <a:buChar char="q"/>
                      </a:pPr>
                      <a:r>
                        <a:rPr lang="en-ZA" sz="1200" kern="1200" dirty="0">
                          <a:solidFill>
                            <a:schemeClr val="tx1"/>
                          </a:solidFill>
                          <a:effectLst/>
                          <a:latin typeface="+mn-lt"/>
                          <a:ea typeface="+mn-ea"/>
                          <a:cs typeface="+mn-cs"/>
                        </a:rPr>
                        <a:t>Develop appropriate value propositions to leverage funds from partners/stakeholders. </a:t>
                      </a:r>
                    </a:p>
                    <a:p>
                      <a:pPr marL="171450" lvl="0" indent="-171450" algn="l" defTabSz="914400" rtl="0" eaLnBrk="1" latinLnBrk="0" hangingPunct="1">
                        <a:lnSpc>
                          <a:spcPct val="115000"/>
                        </a:lnSpc>
                        <a:spcBef>
                          <a:spcPts val="500"/>
                        </a:spcBef>
                        <a:spcAft>
                          <a:spcPts val="500"/>
                        </a:spcAft>
                        <a:buFont typeface="Wingdings" panose="05000000000000000000" pitchFamily="2" charset="2"/>
                        <a:buChar char="q"/>
                      </a:pPr>
                      <a:r>
                        <a:rPr lang="en-ZA" sz="1200" kern="1200" dirty="0">
                          <a:solidFill>
                            <a:schemeClr val="tx1"/>
                          </a:solidFill>
                          <a:effectLst/>
                          <a:latin typeface="+mn-lt"/>
                          <a:ea typeface="+mn-ea"/>
                          <a:cs typeface="+mn-cs"/>
                        </a:rPr>
                        <a:t>Digitalise, create operational efficiencies, and leverage additional funding and resources through the ecosystem.</a:t>
                      </a:r>
                    </a:p>
                  </a:txBody>
                  <a:tcPr marL="68580" marR="68580" marT="0" marB="0"/>
                </a:tc>
                <a:extLst>
                  <a:ext uri="{0D108BD9-81ED-4DB2-BD59-A6C34878D82A}">
                    <a16:rowId xmlns:a16="http://schemas.microsoft.com/office/drawing/2014/main" xmlns="" val="3634576169"/>
                  </a:ext>
                </a:extLst>
              </a:tr>
              <a:tr h="1996107">
                <a:tc>
                  <a:txBody>
                    <a:bodyPr/>
                    <a:lstStyle/>
                    <a:p>
                      <a:pPr marR="12700" algn="ctr">
                        <a:lnSpc>
                          <a:spcPct val="147000"/>
                        </a:lnSpc>
                        <a:spcAft>
                          <a:spcPts val="0"/>
                        </a:spcAft>
                      </a:pPr>
                      <a:r>
                        <a:rPr lang="en-ZA" sz="1600" dirty="0">
                          <a:effectLst/>
                        </a:rPr>
                        <a:t>3</a:t>
                      </a:r>
                      <a:endParaRPr lang="en-ZA" sz="1600" dirty="0">
                        <a:effectLst/>
                        <a:latin typeface="Times New Roman" panose="02020603050405020304" pitchFamily="18" charset="0"/>
                        <a:ea typeface="Times New Roman" panose="02020603050405020304" pitchFamily="18" charset="0"/>
                      </a:endParaRPr>
                    </a:p>
                  </a:txBody>
                  <a:tcPr marL="19574" marR="19574" marT="1450" marB="1450" anchor="ctr"/>
                </a:tc>
                <a:tc>
                  <a:txBody>
                    <a:bodyPr/>
                    <a:lstStyle/>
                    <a:p>
                      <a:pPr marR="12700" algn="ctr">
                        <a:lnSpc>
                          <a:spcPct val="147000"/>
                        </a:lnSpc>
                        <a:spcAft>
                          <a:spcPts val="0"/>
                        </a:spcAft>
                      </a:pPr>
                      <a:r>
                        <a:rPr lang="en-ZA" sz="1600" dirty="0">
                          <a:effectLst/>
                        </a:rPr>
                        <a:t>Social</a:t>
                      </a:r>
                      <a:endParaRPr lang="en-ZA" sz="1600" b="1" dirty="0">
                        <a:effectLst/>
                        <a:latin typeface="Times New Roman" panose="02020603050405020304" pitchFamily="18" charset="0"/>
                        <a:ea typeface="Times New Roman" panose="02020603050405020304" pitchFamily="18" charset="0"/>
                      </a:endParaRPr>
                    </a:p>
                  </a:txBody>
                  <a:tcPr marL="19574" marR="19574" marT="1450" marB="1450" anchor="ctr"/>
                </a:tc>
                <a:tc>
                  <a:txBody>
                    <a:bodyPr/>
                    <a:lstStyle/>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solidFill>
                            <a:schemeClr val="tx1"/>
                          </a:solidFill>
                          <a:effectLst/>
                          <a:latin typeface="+mn-lt"/>
                          <a:ea typeface="+mn-ea"/>
                          <a:cs typeface="+mn-cs"/>
                        </a:rPr>
                        <a:t>There is a high unemployment rate that is leading to increasing levels of poverty</a:t>
                      </a:r>
                    </a:p>
                    <a:p>
                      <a:pPr marL="171450" lvl="0" indent="-171450" algn="l" defTabSz="914400" rtl="0" eaLnBrk="1" latinLnBrk="0" hangingPunct="1">
                        <a:lnSpc>
                          <a:spcPct val="115000"/>
                        </a:lnSpc>
                        <a:spcAft>
                          <a:spcPts val="1000"/>
                        </a:spcAft>
                        <a:buFont typeface="Wingdings" panose="05000000000000000000" pitchFamily="2" charset="2"/>
                        <a:buChar char="q"/>
                      </a:pPr>
                      <a:r>
                        <a:rPr lang="en-ZA" sz="1200" kern="1200" dirty="0">
                          <a:solidFill>
                            <a:schemeClr val="tx1"/>
                          </a:solidFill>
                          <a:effectLst/>
                          <a:latin typeface="+mn-lt"/>
                          <a:ea typeface="+mn-ea"/>
                          <a:cs typeface="+mn-cs"/>
                        </a:rPr>
                        <a:t>Low levels of literacy and entrepreneurship among South Africans </a:t>
                      </a:r>
                    </a:p>
                    <a:p>
                      <a:pPr marL="171450" marR="0" lvl="0" indent="-171450" algn="l" defTabSz="914400" rtl="0" eaLnBrk="1" fontAlgn="auto" latinLnBrk="0" hangingPunct="1">
                        <a:lnSpc>
                          <a:spcPct val="115000"/>
                        </a:lnSpc>
                        <a:spcBef>
                          <a:spcPts val="0"/>
                        </a:spcBef>
                        <a:spcAft>
                          <a:spcPts val="1000"/>
                        </a:spcAft>
                        <a:buClrTx/>
                        <a:buSzTx/>
                        <a:buFont typeface="Wingdings" panose="05000000000000000000" pitchFamily="2" charset="2"/>
                        <a:buChar char="q"/>
                        <a:tabLst/>
                        <a:defRPr/>
                      </a:pPr>
                      <a:r>
                        <a:rPr lang="en-ZA" sz="1200" kern="1200" dirty="0">
                          <a:solidFill>
                            <a:schemeClr val="tx1"/>
                          </a:solidFill>
                          <a:effectLst/>
                          <a:latin typeface="+mn-lt"/>
                          <a:ea typeface="+mn-ea"/>
                          <a:cs typeface="+mn-cs"/>
                        </a:rPr>
                        <a:t>Inclusion of Women, Youth and People with disabilities (eradication of poverty and inequality)</a:t>
                      </a:r>
                    </a:p>
                  </a:txBody>
                  <a:tcPr marL="19574" marR="19574" marT="1450" marB="1450"/>
                </a:tc>
                <a:tc>
                  <a:txBody>
                    <a:bodyPr/>
                    <a:lstStyle/>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solidFill>
                            <a:schemeClr val="tx1"/>
                          </a:solidFill>
                          <a:effectLst/>
                          <a:latin typeface="+mn-lt"/>
                          <a:ea typeface="+mn-ea"/>
                          <a:cs typeface="+mn-cs"/>
                        </a:rPr>
                        <a:t>Promote Entrepreneurship, Identifying and implementing socio-economic interventions to address poverty and unemployment; </a:t>
                      </a:r>
                    </a:p>
                    <a:p>
                      <a:pPr marL="171450" marR="0" lvl="0" indent="-171450" algn="l" defTabSz="914400" rtl="0" eaLnBrk="1" fontAlgn="auto" latinLnBrk="0" hangingPunct="1">
                        <a:lnSpc>
                          <a:spcPct val="115000"/>
                        </a:lnSpc>
                        <a:spcBef>
                          <a:spcPts val="0"/>
                        </a:spcBef>
                        <a:spcAft>
                          <a:spcPts val="0"/>
                        </a:spcAft>
                        <a:buClrTx/>
                        <a:buSzTx/>
                        <a:buFont typeface="Wingdings" panose="05000000000000000000" pitchFamily="2" charset="2"/>
                        <a:buChar char="q"/>
                        <a:tabLst/>
                        <a:defRPr/>
                      </a:pPr>
                      <a:r>
                        <a:rPr lang="en-ZA" sz="1200" kern="1200" dirty="0">
                          <a:solidFill>
                            <a:schemeClr val="tx1"/>
                          </a:solidFill>
                          <a:effectLst/>
                          <a:latin typeface="+mn-lt"/>
                          <a:ea typeface="+mn-ea"/>
                          <a:cs typeface="+mn-cs"/>
                        </a:rPr>
                        <a:t>Entrepreneurship awareness programmes including entrepreneurship in Schools Curriculum </a:t>
                      </a:r>
                    </a:p>
                    <a:p>
                      <a:pPr marL="171450" marR="0" lvl="0" indent="-171450" algn="l" defTabSz="914400" rtl="0" eaLnBrk="1" fontAlgn="auto" latinLnBrk="0" hangingPunct="1">
                        <a:lnSpc>
                          <a:spcPct val="115000"/>
                        </a:lnSpc>
                        <a:spcBef>
                          <a:spcPts val="0"/>
                        </a:spcBef>
                        <a:spcAft>
                          <a:spcPts val="1000"/>
                        </a:spcAft>
                        <a:buClrTx/>
                        <a:buSzTx/>
                        <a:buFont typeface="Wingdings" panose="05000000000000000000" pitchFamily="2" charset="2"/>
                        <a:buChar char="q"/>
                        <a:tabLst/>
                        <a:defRPr/>
                      </a:pPr>
                      <a:r>
                        <a:rPr lang="en-ZA" sz="1200" kern="1200" dirty="0">
                          <a:solidFill>
                            <a:schemeClr val="tx1"/>
                          </a:solidFill>
                          <a:effectLst/>
                          <a:latin typeface="+mn-lt"/>
                          <a:ea typeface="+mn-ea"/>
                          <a:cs typeface="+mn-cs"/>
                        </a:rPr>
                        <a:t>Prioritise women owned businesses and programmes i.e. </a:t>
                      </a:r>
                      <a:r>
                        <a:rPr lang="en-ZA" sz="1200" kern="1200" dirty="0" err="1">
                          <a:solidFill>
                            <a:schemeClr val="tx1"/>
                          </a:solidFill>
                          <a:effectLst/>
                          <a:latin typeface="+mn-lt"/>
                          <a:ea typeface="+mn-ea"/>
                          <a:cs typeface="+mn-cs"/>
                        </a:rPr>
                        <a:t>sheTrades</a:t>
                      </a:r>
                      <a:r>
                        <a:rPr lang="en-ZA" sz="1200" kern="1200" dirty="0">
                          <a:solidFill>
                            <a:schemeClr val="tx1"/>
                          </a:solidFill>
                          <a:effectLst/>
                          <a:latin typeface="+mn-lt"/>
                          <a:ea typeface="+mn-ea"/>
                          <a:cs typeface="+mn-cs"/>
                        </a:rPr>
                        <a:t>, coaching and mentorship focusing on women owned business.</a:t>
                      </a:r>
                    </a:p>
                  </a:txBody>
                  <a:tcPr marL="19574" marR="19574" marT="1450" marB="1450"/>
                </a:tc>
                <a:extLst>
                  <a:ext uri="{0D108BD9-81ED-4DB2-BD59-A6C34878D82A}">
                    <a16:rowId xmlns:a16="http://schemas.microsoft.com/office/drawing/2014/main" xmlns="" val="3162449795"/>
                  </a:ext>
                </a:extLst>
              </a:tr>
            </a:tbl>
          </a:graphicData>
        </a:graphic>
      </p:graphicFrame>
    </p:spTree>
    <p:extLst>
      <p:ext uri="{BB962C8B-B14F-4D97-AF65-F5344CB8AC3E}">
        <p14:creationId xmlns:p14="http://schemas.microsoft.com/office/powerpoint/2010/main" xmlns="" val="124124399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35495" y="70975"/>
            <a:ext cx="9000999" cy="619272"/>
          </a:xfrm>
          <a:prstGeom prst="rect">
            <a:avLst/>
          </a:prstGeom>
        </p:spPr>
        <p:txBody>
          <a:bodyPr wrap="square">
            <a:spAutoFit/>
          </a:bodyPr>
          <a:lstStyle/>
          <a:p>
            <a:pPr lvl="0">
              <a:lnSpc>
                <a:spcPct val="107000"/>
              </a:lnSpc>
              <a:defRPr/>
            </a:pPr>
            <a:r>
              <a:rPr lang="en-ZA" sz="3200" b="1" dirty="0">
                <a:solidFill>
                  <a:schemeClr val="bg1"/>
                </a:solidFill>
              </a:rPr>
              <a:t>2.3 External Environmental Analysis – PESTEL  Cont..</a:t>
            </a:r>
            <a:endParaRPr lang="en-ZA"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graphicFrame>
        <p:nvGraphicFramePr>
          <p:cNvPr id="8" name="Table 7"/>
          <p:cNvGraphicFramePr>
            <a:graphicFrameLocks noGrp="1"/>
          </p:cNvGraphicFramePr>
          <p:nvPr>
            <p:extLst>
              <p:ext uri="{D42A27DB-BD31-4B8C-83A1-F6EECF244321}">
                <p14:modId xmlns:p14="http://schemas.microsoft.com/office/powerpoint/2010/main" xmlns="" val="1073614073"/>
              </p:ext>
            </p:extLst>
          </p:nvPr>
        </p:nvGraphicFramePr>
        <p:xfrm>
          <a:off x="96838" y="764704"/>
          <a:ext cx="8939657" cy="6054895"/>
        </p:xfrm>
        <a:graphic>
          <a:graphicData uri="http://schemas.openxmlformats.org/drawingml/2006/table">
            <a:tbl>
              <a:tblPr firstRow="1" firstCol="1" bandRow="1">
                <a:tableStyleId>{8799B23B-EC83-4686-B30A-512413B5E67A}</a:tableStyleId>
              </a:tblPr>
              <a:tblGrid>
                <a:gridCol w="427455">
                  <a:extLst>
                    <a:ext uri="{9D8B030D-6E8A-4147-A177-3AD203B41FA5}">
                      <a16:colId xmlns:a16="http://schemas.microsoft.com/office/drawing/2014/main" xmlns="" val="3606006497"/>
                    </a:ext>
                  </a:extLst>
                </a:gridCol>
                <a:gridCol w="1239395">
                  <a:extLst>
                    <a:ext uri="{9D8B030D-6E8A-4147-A177-3AD203B41FA5}">
                      <a16:colId xmlns:a16="http://schemas.microsoft.com/office/drawing/2014/main" xmlns="" val="3692123422"/>
                    </a:ext>
                  </a:extLst>
                </a:gridCol>
                <a:gridCol w="3744416">
                  <a:extLst>
                    <a:ext uri="{9D8B030D-6E8A-4147-A177-3AD203B41FA5}">
                      <a16:colId xmlns:a16="http://schemas.microsoft.com/office/drawing/2014/main" xmlns="" val="3619461149"/>
                    </a:ext>
                  </a:extLst>
                </a:gridCol>
                <a:gridCol w="3528391">
                  <a:extLst>
                    <a:ext uri="{9D8B030D-6E8A-4147-A177-3AD203B41FA5}">
                      <a16:colId xmlns:a16="http://schemas.microsoft.com/office/drawing/2014/main" xmlns="" val="1567768081"/>
                    </a:ext>
                  </a:extLst>
                </a:gridCol>
              </a:tblGrid>
              <a:tr h="323807">
                <a:tc>
                  <a:txBody>
                    <a:bodyPr/>
                    <a:lstStyle/>
                    <a:p>
                      <a:pPr marR="12700" algn="ctr">
                        <a:lnSpc>
                          <a:spcPct val="147000"/>
                        </a:lnSpc>
                        <a:spcAft>
                          <a:spcPts val="0"/>
                        </a:spcAft>
                      </a:pPr>
                      <a:r>
                        <a:rPr lang="en-ZA" sz="1800" dirty="0">
                          <a:effectLst/>
                        </a:rPr>
                        <a:t>No</a:t>
                      </a:r>
                      <a:r>
                        <a:rPr lang="en-ZA" sz="1600" dirty="0">
                          <a:effectLst/>
                        </a:rPr>
                        <a:t>.</a:t>
                      </a:r>
                      <a:endParaRPr lang="en-ZA" sz="1600" dirty="0">
                        <a:effectLst/>
                        <a:latin typeface="Times New Roman" panose="02020603050405020304" pitchFamily="18" charset="0"/>
                        <a:ea typeface="Times New Roman" panose="02020603050405020304" pitchFamily="18" charset="0"/>
                      </a:endParaRPr>
                    </a:p>
                  </a:txBody>
                  <a:tcPr marL="19574" marR="19574" marT="1450" marB="1450" anchor="ctr"/>
                </a:tc>
                <a:tc>
                  <a:txBody>
                    <a:bodyPr/>
                    <a:lstStyle/>
                    <a:p>
                      <a:pPr marR="12700" algn="ctr">
                        <a:lnSpc>
                          <a:spcPct val="147000"/>
                        </a:lnSpc>
                        <a:spcAft>
                          <a:spcPts val="0"/>
                        </a:spcAft>
                      </a:pPr>
                      <a:r>
                        <a:rPr lang="en-ZA" sz="1800" dirty="0">
                          <a:effectLst/>
                        </a:rPr>
                        <a:t>Factor</a:t>
                      </a:r>
                      <a:endParaRPr lang="en-ZA" sz="1600" dirty="0">
                        <a:effectLst/>
                        <a:latin typeface="Times New Roman" panose="02020603050405020304" pitchFamily="18" charset="0"/>
                        <a:ea typeface="Times New Roman" panose="02020603050405020304" pitchFamily="18" charset="0"/>
                      </a:endParaRPr>
                    </a:p>
                  </a:txBody>
                  <a:tcPr marL="19574" marR="19574" marT="1450" marB="1450" anchor="ctr"/>
                </a:tc>
                <a:tc>
                  <a:txBody>
                    <a:bodyPr/>
                    <a:lstStyle/>
                    <a:p>
                      <a:pPr marL="457200" algn="ctr">
                        <a:spcAft>
                          <a:spcPts val="0"/>
                        </a:spcAft>
                      </a:pPr>
                      <a:r>
                        <a:rPr lang="en-ZA" sz="1800" dirty="0">
                          <a:effectLst/>
                        </a:rPr>
                        <a:t>Analysis</a:t>
                      </a:r>
                      <a:endParaRPr lang="en-ZA" sz="1800" dirty="0">
                        <a:effectLst/>
                        <a:latin typeface="Times New Roman" panose="02020603050405020304" pitchFamily="18" charset="0"/>
                        <a:ea typeface="Times New Roman" panose="02020603050405020304" pitchFamily="18" charset="0"/>
                      </a:endParaRPr>
                    </a:p>
                  </a:txBody>
                  <a:tcPr marL="19574" marR="19574" marT="1450" marB="1450" anchor="ctr"/>
                </a:tc>
                <a:tc>
                  <a:txBody>
                    <a:bodyPr/>
                    <a:lstStyle/>
                    <a:p>
                      <a:pPr marL="457200" algn="ctr">
                        <a:spcAft>
                          <a:spcPts val="0"/>
                        </a:spcAft>
                      </a:pPr>
                      <a:r>
                        <a:rPr lang="en-ZA" sz="1800" dirty="0">
                          <a:effectLst/>
                        </a:rPr>
                        <a:t>Responses required from Seda</a:t>
                      </a:r>
                      <a:endParaRPr lang="en-ZA" sz="1800" dirty="0">
                        <a:effectLst/>
                        <a:latin typeface="Times New Roman" panose="02020603050405020304" pitchFamily="18" charset="0"/>
                        <a:ea typeface="Times New Roman" panose="02020603050405020304" pitchFamily="18" charset="0"/>
                      </a:endParaRPr>
                    </a:p>
                  </a:txBody>
                  <a:tcPr marL="19574" marR="19574" marT="1450" marB="1450" anchor="ctr"/>
                </a:tc>
                <a:extLst>
                  <a:ext uri="{0D108BD9-81ED-4DB2-BD59-A6C34878D82A}">
                    <a16:rowId xmlns:a16="http://schemas.microsoft.com/office/drawing/2014/main" xmlns="" val="3534007581"/>
                  </a:ext>
                </a:extLst>
              </a:tr>
              <a:tr h="1853977">
                <a:tc>
                  <a:txBody>
                    <a:bodyPr/>
                    <a:lstStyle/>
                    <a:p>
                      <a:pPr marR="12700" algn="ctr">
                        <a:lnSpc>
                          <a:spcPct val="147000"/>
                        </a:lnSpc>
                        <a:spcAft>
                          <a:spcPts val="0"/>
                        </a:spcAft>
                      </a:pPr>
                      <a:r>
                        <a:rPr lang="en-ZA" sz="1600" dirty="0">
                          <a:effectLst/>
                        </a:rPr>
                        <a:t>4</a:t>
                      </a:r>
                      <a:endParaRPr lang="en-ZA" sz="1600" dirty="0">
                        <a:effectLst/>
                        <a:latin typeface="Times New Roman" panose="02020603050405020304" pitchFamily="18" charset="0"/>
                        <a:ea typeface="Times New Roman" panose="02020603050405020304" pitchFamily="18" charset="0"/>
                      </a:endParaRPr>
                    </a:p>
                  </a:txBody>
                  <a:tcPr marL="19574" marR="19574" marT="1450" marB="1450"/>
                </a:tc>
                <a:tc>
                  <a:txBody>
                    <a:bodyPr/>
                    <a:lstStyle/>
                    <a:p>
                      <a:pPr marR="12700" algn="ctr">
                        <a:lnSpc>
                          <a:spcPct val="147000"/>
                        </a:lnSpc>
                        <a:spcAft>
                          <a:spcPts val="0"/>
                        </a:spcAft>
                      </a:pPr>
                      <a:r>
                        <a:rPr lang="en-ZA" sz="1400" dirty="0">
                          <a:effectLst/>
                        </a:rPr>
                        <a:t>Technological</a:t>
                      </a:r>
                      <a:endParaRPr lang="en-ZA" sz="1400" b="1" dirty="0">
                        <a:effectLst/>
                        <a:latin typeface="Times New Roman" panose="02020603050405020304" pitchFamily="18" charset="0"/>
                        <a:ea typeface="Times New Roman" panose="02020603050405020304" pitchFamily="18" charset="0"/>
                      </a:endParaRPr>
                    </a:p>
                  </a:txBody>
                  <a:tcPr marL="19574" marR="19574" marT="1450" marB="1450"/>
                </a:tc>
                <a:tc>
                  <a:txBody>
                    <a:bodyPr/>
                    <a:lstStyle/>
                    <a:p>
                      <a:pPr marL="171450" lvl="0" indent="-171450" algn="l" defTabSz="914400" rtl="0" eaLnBrk="1" latinLnBrk="0" hangingPunct="1">
                        <a:lnSpc>
                          <a:spcPct val="115000"/>
                        </a:lnSpc>
                        <a:spcBef>
                          <a:spcPts val="500"/>
                        </a:spcBef>
                        <a:spcAft>
                          <a:spcPts val="500"/>
                        </a:spcAft>
                        <a:buFont typeface="Wingdings" panose="05000000000000000000" pitchFamily="2" charset="2"/>
                        <a:buChar char="q"/>
                      </a:pPr>
                      <a:r>
                        <a:rPr lang="en-ZA" sz="1200" kern="1200" dirty="0">
                          <a:solidFill>
                            <a:schemeClr val="tx1"/>
                          </a:solidFill>
                          <a:effectLst/>
                          <a:latin typeface="+mn-lt"/>
                          <a:ea typeface="+mn-ea"/>
                          <a:cs typeface="+mn-cs"/>
                        </a:rPr>
                        <a:t>Digitalisation and automation of administrative, organisational and management processes may facilitate greater efficiencies.</a:t>
                      </a:r>
                    </a:p>
                    <a:p>
                      <a:pPr marL="171450" lvl="0" indent="-171450" algn="l" defTabSz="914400" rtl="0" eaLnBrk="1" latinLnBrk="0" hangingPunct="1">
                        <a:lnSpc>
                          <a:spcPct val="115000"/>
                        </a:lnSpc>
                        <a:spcBef>
                          <a:spcPts val="500"/>
                        </a:spcBef>
                        <a:spcAft>
                          <a:spcPts val="500"/>
                        </a:spcAft>
                        <a:buFont typeface="Wingdings" panose="05000000000000000000" pitchFamily="2" charset="2"/>
                        <a:buChar char="q"/>
                      </a:pPr>
                      <a:r>
                        <a:rPr lang="en-ZA" sz="1200" kern="1200" dirty="0">
                          <a:solidFill>
                            <a:schemeClr val="tx1"/>
                          </a:solidFill>
                          <a:effectLst/>
                          <a:latin typeface="+mn-lt"/>
                          <a:ea typeface="+mn-ea"/>
                          <a:cs typeface="+mn-cs"/>
                        </a:rPr>
                        <a:t>E-trade and virtual trading platforms to enable market access </a:t>
                      </a:r>
                    </a:p>
                    <a:p>
                      <a:pPr marL="171450" lvl="0" indent="-171450" algn="l" defTabSz="914400" rtl="0" eaLnBrk="1" latinLnBrk="0" hangingPunct="1">
                        <a:lnSpc>
                          <a:spcPct val="115000"/>
                        </a:lnSpc>
                        <a:spcBef>
                          <a:spcPts val="500"/>
                        </a:spcBef>
                        <a:spcAft>
                          <a:spcPts val="500"/>
                        </a:spcAft>
                        <a:buFont typeface="Wingdings" panose="05000000000000000000" pitchFamily="2" charset="2"/>
                        <a:buChar char="q"/>
                      </a:pPr>
                      <a:r>
                        <a:rPr lang="en-ZA" sz="1200" kern="1200" dirty="0">
                          <a:solidFill>
                            <a:schemeClr val="tx1"/>
                          </a:solidFill>
                          <a:effectLst/>
                          <a:latin typeface="+mn-lt"/>
                          <a:ea typeface="+mn-ea"/>
                          <a:cs typeface="+mn-cs"/>
                        </a:rPr>
                        <a:t>Lack of integrated information management system within the ecosystem </a:t>
                      </a:r>
                    </a:p>
                    <a:p>
                      <a:pPr marL="171450" lvl="0" indent="-171450" algn="l" defTabSz="914400" rtl="0" eaLnBrk="1" latinLnBrk="0" hangingPunct="1">
                        <a:lnSpc>
                          <a:spcPct val="115000"/>
                        </a:lnSpc>
                        <a:spcBef>
                          <a:spcPts val="500"/>
                        </a:spcBef>
                        <a:spcAft>
                          <a:spcPts val="500"/>
                        </a:spcAft>
                        <a:buFont typeface="Wingdings" panose="05000000000000000000" pitchFamily="2" charset="2"/>
                        <a:buChar char="q"/>
                      </a:pPr>
                      <a:r>
                        <a:rPr lang="en-ZA" sz="1200" kern="1200" dirty="0">
                          <a:solidFill>
                            <a:schemeClr val="tx1"/>
                          </a:solidFill>
                          <a:effectLst/>
                          <a:latin typeface="+mn-lt"/>
                          <a:ea typeface="+mn-ea"/>
                          <a:cs typeface="+mn-cs"/>
                        </a:rPr>
                        <a:t>The ongoing and real threat of cyber attacks</a:t>
                      </a:r>
                    </a:p>
                  </a:txBody>
                  <a:tcPr marL="68580" marR="68580" marT="0" marB="0"/>
                </a:tc>
                <a:tc>
                  <a:txBody>
                    <a:bodyPr/>
                    <a:lstStyle/>
                    <a:p>
                      <a:pPr marL="171450" lvl="0" indent="-171450" algn="l" defTabSz="914400" rtl="0" eaLnBrk="1" latinLnBrk="0" hangingPunct="1">
                        <a:lnSpc>
                          <a:spcPct val="115000"/>
                        </a:lnSpc>
                        <a:spcBef>
                          <a:spcPts val="500"/>
                        </a:spcBef>
                        <a:spcAft>
                          <a:spcPts val="500"/>
                        </a:spcAft>
                        <a:buFont typeface="Wingdings" panose="05000000000000000000" pitchFamily="2" charset="2"/>
                        <a:buChar char="q"/>
                      </a:pPr>
                      <a:r>
                        <a:rPr lang="en-ZA" sz="1200" kern="1200" dirty="0">
                          <a:solidFill>
                            <a:schemeClr val="tx1"/>
                          </a:solidFill>
                          <a:effectLst/>
                          <a:latin typeface="+mn-lt"/>
                          <a:ea typeface="+mn-ea"/>
                          <a:cs typeface="+mn-cs"/>
                        </a:rPr>
                        <a:t>Invest in technology and ensure that the requisite skills are embedded in the organisation and aligned to R&amp;D.</a:t>
                      </a:r>
                    </a:p>
                    <a:p>
                      <a:pPr marL="171450" lvl="0" indent="-171450" algn="l" defTabSz="914400" rtl="0" eaLnBrk="1" latinLnBrk="0" hangingPunct="1">
                        <a:lnSpc>
                          <a:spcPct val="115000"/>
                        </a:lnSpc>
                        <a:spcBef>
                          <a:spcPts val="500"/>
                        </a:spcBef>
                        <a:spcAft>
                          <a:spcPts val="500"/>
                        </a:spcAft>
                        <a:buFont typeface="Wingdings" panose="05000000000000000000" pitchFamily="2" charset="2"/>
                        <a:buChar char="q"/>
                      </a:pPr>
                      <a:r>
                        <a:rPr lang="en-ZA" sz="1200" kern="1200" dirty="0">
                          <a:solidFill>
                            <a:schemeClr val="tx1"/>
                          </a:solidFill>
                          <a:effectLst/>
                          <a:latin typeface="+mn-lt"/>
                          <a:ea typeface="+mn-ea"/>
                          <a:cs typeface="+mn-cs"/>
                        </a:rPr>
                        <a:t>Scale the digital trade opportunities. Ensure that e-commerce is defined as a critical outcome in all market access initiatives.</a:t>
                      </a:r>
                    </a:p>
                    <a:p>
                      <a:pPr marL="171450" lvl="0" indent="-171450" algn="l" defTabSz="914400" rtl="0" eaLnBrk="1" latinLnBrk="0" hangingPunct="1">
                        <a:lnSpc>
                          <a:spcPct val="115000"/>
                        </a:lnSpc>
                        <a:spcBef>
                          <a:spcPts val="500"/>
                        </a:spcBef>
                        <a:spcAft>
                          <a:spcPts val="500"/>
                        </a:spcAft>
                        <a:buFont typeface="Wingdings" panose="05000000000000000000" pitchFamily="2" charset="2"/>
                        <a:buChar char="q"/>
                      </a:pPr>
                      <a:r>
                        <a:rPr lang="en-ZA" sz="1200" kern="1200" dirty="0">
                          <a:solidFill>
                            <a:schemeClr val="tx1"/>
                          </a:solidFill>
                          <a:effectLst/>
                          <a:latin typeface="+mn-lt"/>
                          <a:ea typeface="+mn-ea"/>
                          <a:cs typeface="+mn-cs"/>
                        </a:rPr>
                        <a:t>Development of district information management system. </a:t>
                      </a:r>
                    </a:p>
                  </a:txBody>
                  <a:tcPr marL="68580" marR="68580" marT="0" marB="0"/>
                </a:tc>
                <a:extLst>
                  <a:ext uri="{0D108BD9-81ED-4DB2-BD59-A6C34878D82A}">
                    <a16:rowId xmlns:a16="http://schemas.microsoft.com/office/drawing/2014/main" xmlns="" val="793121021"/>
                  </a:ext>
                </a:extLst>
              </a:tr>
              <a:tr h="1109050">
                <a:tc>
                  <a:txBody>
                    <a:bodyPr/>
                    <a:lstStyle/>
                    <a:p>
                      <a:pPr marR="12700" algn="ctr">
                        <a:lnSpc>
                          <a:spcPct val="147000"/>
                        </a:lnSpc>
                        <a:spcAft>
                          <a:spcPts val="0"/>
                        </a:spcAft>
                      </a:pPr>
                      <a:r>
                        <a:rPr lang="en-ZA" sz="1600" dirty="0">
                          <a:effectLst/>
                        </a:rPr>
                        <a:t>5</a:t>
                      </a:r>
                      <a:endParaRPr lang="en-ZA" sz="1600" dirty="0">
                        <a:effectLst/>
                        <a:latin typeface="Times New Roman" panose="02020603050405020304" pitchFamily="18" charset="0"/>
                        <a:ea typeface="Times New Roman" panose="02020603050405020304" pitchFamily="18" charset="0"/>
                      </a:endParaRPr>
                    </a:p>
                  </a:txBody>
                  <a:tcPr marL="19574" marR="19574" marT="1450" marB="1450"/>
                </a:tc>
                <a:tc>
                  <a:txBody>
                    <a:bodyPr/>
                    <a:lstStyle/>
                    <a:p>
                      <a:pPr marR="12700" algn="ctr">
                        <a:lnSpc>
                          <a:spcPct val="147000"/>
                        </a:lnSpc>
                        <a:spcAft>
                          <a:spcPts val="0"/>
                        </a:spcAft>
                      </a:pPr>
                      <a:r>
                        <a:rPr lang="en-ZA" sz="1400" dirty="0">
                          <a:effectLst/>
                        </a:rPr>
                        <a:t>Environmental</a:t>
                      </a:r>
                      <a:endParaRPr lang="en-ZA" sz="1400" b="1" dirty="0">
                        <a:effectLst/>
                        <a:latin typeface="Times New Roman" panose="02020603050405020304" pitchFamily="18" charset="0"/>
                        <a:ea typeface="Times New Roman" panose="02020603050405020304" pitchFamily="18" charset="0"/>
                      </a:endParaRPr>
                    </a:p>
                  </a:txBody>
                  <a:tcPr marL="19574" marR="19574" marT="1450" marB="1450"/>
                </a:tc>
                <a:tc>
                  <a:txBody>
                    <a:bodyPr/>
                    <a:lstStyle/>
                    <a:p>
                      <a:pPr marL="171450" lvl="0" indent="-171450" algn="l" defTabSz="914400" rtl="0" eaLnBrk="1" latinLnBrk="0" hangingPunct="1">
                        <a:lnSpc>
                          <a:spcPct val="115000"/>
                        </a:lnSpc>
                        <a:spcBef>
                          <a:spcPts val="500"/>
                        </a:spcBef>
                        <a:spcAft>
                          <a:spcPts val="500"/>
                        </a:spcAft>
                        <a:buFont typeface="Wingdings" panose="05000000000000000000" pitchFamily="2" charset="2"/>
                        <a:buChar char="q"/>
                      </a:pPr>
                      <a:r>
                        <a:rPr lang="en-ZA" sz="1200" kern="1200" dirty="0">
                          <a:solidFill>
                            <a:schemeClr val="tx1"/>
                          </a:solidFill>
                          <a:effectLst/>
                          <a:latin typeface="+mn-lt"/>
                          <a:ea typeface="+mn-ea"/>
                          <a:cs typeface="+mn-cs"/>
                        </a:rPr>
                        <a:t>Fixed investment in infrastructure and the green economy (including renewable energy and climate friendly industrial processes) is expected to accelerate, supporting the emergence of ‘green’ industries and occupations.</a:t>
                      </a:r>
                    </a:p>
                    <a:p>
                      <a:pPr marL="171450" lvl="0" indent="-171450" algn="l" defTabSz="914400" rtl="0" eaLnBrk="1" latinLnBrk="0" hangingPunct="1">
                        <a:lnSpc>
                          <a:spcPct val="115000"/>
                        </a:lnSpc>
                        <a:spcBef>
                          <a:spcPts val="500"/>
                        </a:spcBef>
                        <a:spcAft>
                          <a:spcPts val="500"/>
                        </a:spcAft>
                        <a:buFont typeface="Wingdings" panose="05000000000000000000" pitchFamily="2" charset="2"/>
                        <a:buChar char="q"/>
                      </a:pPr>
                      <a:r>
                        <a:rPr lang="en-ZA" sz="1200" kern="1200" dirty="0">
                          <a:solidFill>
                            <a:schemeClr val="tx1"/>
                          </a:solidFill>
                          <a:effectLst/>
                          <a:latin typeface="+mn-lt"/>
                          <a:ea typeface="+mn-ea"/>
                          <a:cs typeface="+mn-cs"/>
                        </a:rPr>
                        <a:t>Focus on green economy as strategic growth area. </a:t>
                      </a:r>
                    </a:p>
                    <a:p>
                      <a:pPr marL="171450" lvl="0" indent="-171450" algn="l" defTabSz="914400" rtl="0" eaLnBrk="1" latinLnBrk="0" hangingPunct="1">
                        <a:lnSpc>
                          <a:spcPct val="115000"/>
                        </a:lnSpc>
                        <a:spcBef>
                          <a:spcPts val="500"/>
                        </a:spcBef>
                        <a:spcAft>
                          <a:spcPts val="500"/>
                        </a:spcAft>
                        <a:buFont typeface="Wingdings" panose="05000000000000000000" pitchFamily="2" charset="2"/>
                        <a:buChar char="q"/>
                      </a:pPr>
                      <a:r>
                        <a:rPr lang="en-ZA" sz="1200" kern="1200" dirty="0">
                          <a:solidFill>
                            <a:schemeClr val="tx1"/>
                          </a:solidFill>
                          <a:effectLst/>
                          <a:latin typeface="+mn-lt"/>
                          <a:ea typeface="+mn-ea"/>
                          <a:cs typeface="+mn-cs"/>
                        </a:rPr>
                        <a:t>Environmental impact assessments and requirements can be barriers to SMMEs growth and sustainability</a:t>
                      </a:r>
                    </a:p>
                  </a:txBody>
                  <a:tcPr marL="68580" marR="68580" marT="0" marB="0"/>
                </a:tc>
                <a:tc>
                  <a:txBody>
                    <a:bodyPr/>
                    <a:lstStyle/>
                    <a:p>
                      <a:pPr marL="171450" lvl="0" indent="-171450" algn="l" defTabSz="914400" rtl="0" eaLnBrk="1" latinLnBrk="0" hangingPunct="1">
                        <a:lnSpc>
                          <a:spcPct val="115000"/>
                        </a:lnSpc>
                        <a:spcBef>
                          <a:spcPts val="500"/>
                        </a:spcBef>
                        <a:spcAft>
                          <a:spcPts val="500"/>
                        </a:spcAft>
                        <a:buFont typeface="Wingdings" panose="05000000000000000000" pitchFamily="2" charset="2"/>
                        <a:buChar char="q"/>
                      </a:pPr>
                      <a:r>
                        <a:rPr lang="en-ZA" sz="1200" kern="1200" dirty="0">
                          <a:solidFill>
                            <a:schemeClr val="tx1"/>
                          </a:solidFill>
                          <a:effectLst/>
                          <a:latin typeface="+mn-lt"/>
                          <a:ea typeface="+mn-ea"/>
                          <a:cs typeface="+mn-cs"/>
                        </a:rPr>
                        <a:t>Create a funding mechanism within Seda to assist clients to comply with environmental requirements.</a:t>
                      </a:r>
                    </a:p>
                    <a:p>
                      <a:pPr marL="0" lvl="0" indent="0" algn="l" defTabSz="914400" rtl="0" eaLnBrk="1" latinLnBrk="0" hangingPunct="1">
                        <a:lnSpc>
                          <a:spcPct val="115000"/>
                        </a:lnSpc>
                        <a:spcBef>
                          <a:spcPts val="500"/>
                        </a:spcBef>
                        <a:spcAft>
                          <a:spcPts val="500"/>
                        </a:spcAft>
                        <a:buFont typeface="Wingdings" panose="05000000000000000000" pitchFamily="2" charset="2"/>
                        <a:buNone/>
                      </a:pPr>
                      <a:endParaRPr lang="en-ZA" sz="12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3634576169"/>
                  </a:ext>
                </a:extLst>
              </a:tr>
              <a:tr h="1667745">
                <a:tc>
                  <a:txBody>
                    <a:bodyPr/>
                    <a:lstStyle/>
                    <a:p>
                      <a:pPr marR="12700" algn="ctr">
                        <a:lnSpc>
                          <a:spcPct val="147000"/>
                        </a:lnSpc>
                        <a:spcAft>
                          <a:spcPts val="0"/>
                        </a:spcAft>
                      </a:pPr>
                      <a:r>
                        <a:rPr lang="en-ZA" sz="1600" dirty="0">
                          <a:effectLst/>
                        </a:rPr>
                        <a:t>6</a:t>
                      </a:r>
                      <a:endParaRPr lang="en-ZA" sz="1600" dirty="0">
                        <a:effectLst/>
                        <a:latin typeface="Times New Roman" panose="02020603050405020304" pitchFamily="18" charset="0"/>
                        <a:ea typeface="Times New Roman" panose="02020603050405020304" pitchFamily="18" charset="0"/>
                      </a:endParaRPr>
                    </a:p>
                  </a:txBody>
                  <a:tcPr marL="19574" marR="19574" marT="1450" marB="1450"/>
                </a:tc>
                <a:tc>
                  <a:txBody>
                    <a:bodyPr/>
                    <a:lstStyle/>
                    <a:p>
                      <a:pPr marR="12700" algn="ctr">
                        <a:lnSpc>
                          <a:spcPct val="147000"/>
                        </a:lnSpc>
                        <a:spcAft>
                          <a:spcPts val="0"/>
                        </a:spcAft>
                      </a:pPr>
                      <a:r>
                        <a:rPr lang="en-ZA" sz="1400" dirty="0">
                          <a:effectLst/>
                        </a:rPr>
                        <a:t>Legal</a:t>
                      </a:r>
                      <a:endParaRPr lang="en-ZA" sz="1400" dirty="0">
                        <a:effectLst/>
                        <a:latin typeface="Times New Roman" panose="02020603050405020304" pitchFamily="18" charset="0"/>
                        <a:ea typeface="Times New Roman" panose="02020603050405020304" pitchFamily="18" charset="0"/>
                      </a:endParaRPr>
                    </a:p>
                  </a:txBody>
                  <a:tcPr marL="19574" marR="19574" marT="1450" marB="1450"/>
                </a:tc>
                <a:tc>
                  <a:txBody>
                    <a:bodyPr/>
                    <a:lstStyle/>
                    <a:p>
                      <a:pPr marL="171450" lvl="0" indent="-171450" algn="l" defTabSz="914400" rtl="0" eaLnBrk="1" latinLnBrk="0" hangingPunct="1">
                        <a:lnSpc>
                          <a:spcPct val="115000"/>
                        </a:lnSpc>
                        <a:spcBef>
                          <a:spcPts val="500"/>
                        </a:spcBef>
                        <a:spcAft>
                          <a:spcPts val="500"/>
                        </a:spcAft>
                        <a:buFont typeface="Wingdings" panose="05000000000000000000" pitchFamily="2" charset="2"/>
                        <a:buChar char="q"/>
                      </a:pPr>
                      <a:r>
                        <a:rPr lang="en-ZA" sz="1200" kern="1200" dirty="0">
                          <a:solidFill>
                            <a:schemeClr val="tx1"/>
                          </a:solidFill>
                          <a:effectLst/>
                          <a:latin typeface="+mn-lt"/>
                          <a:ea typeface="+mn-ea"/>
                          <a:cs typeface="+mn-cs"/>
                        </a:rPr>
                        <a:t>Labour legislation, such as the Basic Conditions of Employment Act, and minimum wages, have a large impact on SMMEs.</a:t>
                      </a:r>
                    </a:p>
                    <a:p>
                      <a:pPr marL="171450" lvl="0" indent="-171450" algn="l" defTabSz="914400" rtl="0" eaLnBrk="1" latinLnBrk="0" hangingPunct="1">
                        <a:lnSpc>
                          <a:spcPct val="115000"/>
                        </a:lnSpc>
                        <a:spcBef>
                          <a:spcPts val="500"/>
                        </a:spcBef>
                        <a:spcAft>
                          <a:spcPts val="500"/>
                        </a:spcAft>
                        <a:buFont typeface="Wingdings" panose="05000000000000000000" pitchFamily="2" charset="2"/>
                        <a:buChar char="q"/>
                      </a:pPr>
                      <a:r>
                        <a:rPr lang="en-ZA" sz="1200" kern="1200" dirty="0">
                          <a:solidFill>
                            <a:schemeClr val="tx1"/>
                          </a:solidFill>
                          <a:effectLst/>
                          <a:latin typeface="+mn-lt"/>
                          <a:ea typeface="+mn-ea"/>
                          <a:cs typeface="+mn-cs"/>
                        </a:rPr>
                        <a:t>Product compliance requirements extremely expensive, and regulatory burden is increasing. </a:t>
                      </a:r>
                    </a:p>
                    <a:p>
                      <a:pPr marL="171450" lvl="0" indent="-171450" algn="l" defTabSz="914400" rtl="0" eaLnBrk="1" latinLnBrk="0" hangingPunct="1">
                        <a:lnSpc>
                          <a:spcPct val="115000"/>
                        </a:lnSpc>
                        <a:spcBef>
                          <a:spcPts val="500"/>
                        </a:spcBef>
                        <a:spcAft>
                          <a:spcPts val="500"/>
                        </a:spcAft>
                        <a:buFont typeface="Wingdings" panose="05000000000000000000" pitchFamily="2" charset="2"/>
                        <a:buChar char="q"/>
                      </a:pPr>
                      <a:r>
                        <a:rPr lang="en-ZA" sz="1200" kern="1200" dirty="0">
                          <a:solidFill>
                            <a:schemeClr val="tx1"/>
                          </a:solidFill>
                          <a:effectLst/>
                          <a:latin typeface="+mn-lt"/>
                          <a:ea typeface="+mn-ea"/>
                          <a:cs typeface="+mn-cs"/>
                        </a:rPr>
                        <a:t>Poor implementation of legal requirements by the government.</a:t>
                      </a:r>
                    </a:p>
                  </a:txBody>
                  <a:tcPr marL="68580" marR="68580" marT="0" marB="0"/>
                </a:tc>
                <a:tc>
                  <a:txBody>
                    <a:bodyPr/>
                    <a:lstStyle/>
                    <a:p>
                      <a:pPr marL="171450" lvl="0" indent="-171450" algn="l" defTabSz="914400" rtl="0" eaLnBrk="1" latinLnBrk="0" hangingPunct="1">
                        <a:lnSpc>
                          <a:spcPct val="115000"/>
                        </a:lnSpc>
                        <a:spcBef>
                          <a:spcPts val="500"/>
                        </a:spcBef>
                        <a:spcAft>
                          <a:spcPts val="500"/>
                        </a:spcAft>
                        <a:buFont typeface="Wingdings" panose="05000000000000000000" pitchFamily="2" charset="2"/>
                        <a:buChar char="q"/>
                      </a:pPr>
                      <a:r>
                        <a:rPr lang="en-ZA" sz="1200" kern="1200" dirty="0">
                          <a:solidFill>
                            <a:schemeClr val="tx1"/>
                          </a:solidFill>
                          <a:effectLst/>
                          <a:latin typeface="+mn-lt"/>
                          <a:ea typeface="+mn-ea"/>
                          <a:cs typeface="+mn-cs"/>
                        </a:rPr>
                        <a:t>Increase the allocation budget to enable international compliance for products.</a:t>
                      </a:r>
                    </a:p>
                    <a:p>
                      <a:pPr marL="171450" lvl="0" indent="-171450" algn="l" defTabSz="914400" rtl="0" eaLnBrk="1" latinLnBrk="0" hangingPunct="1">
                        <a:lnSpc>
                          <a:spcPct val="115000"/>
                        </a:lnSpc>
                        <a:spcBef>
                          <a:spcPts val="500"/>
                        </a:spcBef>
                        <a:spcAft>
                          <a:spcPts val="500"/>
                        </a:spcAft>
                        <a:buFont typeface="Wingdings" panose="05000000000000000000" pitchFamily="2" charset="2"/>
                        <a:buChar char="q"/>
                      </a:pPr>
                      <a:r>
                        <a:rPr lang="en-ZA" sz="1200" kern="1200" dirty="0">
                          <a:solidFill>
                            <a:schemeClr val="tx1"/>
                          </a:solidFill>
                          <a:effectLst/>
                          <a:latin typeface="+mn-lt"/>
                          <a:ea typeface="+mn-ea"/>
                          <a:cs typeface="+mn-cs"/>
                        </a:rPr>
                        <a:t>Assist DSBD in lobbying to reduce the impact and get exemptions for SMMEs from inhibitory labour legislation. </a:t>
                      </a:r>
                    </a:p>
                    <a:p>
                      <a:pPr marL="171450" lvl="0" indent="-171450" algn="l" defTabSz="914400" rtl="0" eaLnBrk="1" latinLnBrk="0" hangingPunct="1">
                        <a:lnSpc>
                          <a:spcPct val="115000"/>
                        </a:lnSpc>
                        <a:spcBef>
                          <a:spcPts val="500"/>
                        </a:spcBef>
                        <a:spcAft>
                          <a:spcPts val="500"/>
                        </a:spcAft>
                        <a:buFont typeface="Wingdings" panose="05000000000000000000" pitchFamily="2" charset="2"/>
                        <a:buChar char="q"/>
                      </a:pPr>
                      <a:r>
                        <a:rPr lang="en-ZA" sz="1200" kern="1200" dirty="0">
                          <a:solidFill>
                            <a:schemeClr val="tx1"/>
                          </a:solidFill>
                          <a:effectLst/>
                          <a:latin typeface="+mn-lt"/>
                          <a:ea typeface="+mn-ea"/>
                          <a:cs typeface="+mn-cs"/>
                        </a:rPr>
                        <a:t>Lobbying and advocacy for limited compliance and requirements for SMMEs.</a:t>
                      </a:r>
                    </a:p>
                  </a:txBody>
                  <a:tcPr marL="68580" marR="68580" marT="0" marB="0"/>
                </a:tc>
                <a:extLst>
                  <a:ext uri="{0D108BD9-81ED-4DB2-BD59-A6C34878D82A}">
                    <a16:rowId xmlns:a16="http://schemas.microsoft.com/office/drawing/2014/main" xmlns="" val="3162449795"/>
                  </a:ext>
                </a:extLst>
              </a:tr>
            </a:tbl>
          </a:graphicData>
        </a:graphic>
      </p:graphicFrame>
    </p:spTree>
    <p:extLst>
      <p:ext uri="{BB962C8B-B14F-4D97-AF65-F5344CB8AC3E}">
        <p14:creationId xmlns:p14="http://schemas.microsoft.com/office/powerpoint/2010/main" xmlns="" val="387577875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51520" y="70975"/>
            <a:ext cx="8712968" cy="619272"/>
          </a:xfrm>
          <a:prstGeom prst="rect">
            <a:avLst/>
          </a:prstGeom>
        </p:spPr>
        <p:txBody>
          <a:bodyPr wrap="square">
            <a:spAutoFit/>
          </a:bodyPr>
          <a:lstStyle/>
          <a:p>
            <a:pPr lvl="0">
              <a:lnSpc>
                <a:spcPct val="107000"/>
              </a:lnSpc>
              <a:defRPr/>
            </a:pPr>
            <a:r>
              <a:rPr lang="en-ZA" sz="3200" b="1" dirty="0">
                <a:solidFill>
                  <a:schemeClr val="bg1"/>
                </a:solidFill>
              </a:rPr>
              <a:t>2.4 Internal Environmental Analysis – SWOT</a:t>
            </a:r>
            <a:endParaRPr lang="en-ZA"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graphicFrame>
        <p:nvGraphicFramePr>
          <p:cNvPr id="8" name="Table 7"/>
          <p:cNvGraphicFramePr>
            <a:graphicFrameLocks noGrp="1"/>
          </p:cNvGraphicFramePr>
          <p:nvPr>
            <p:extLst>
              <p:ext uri="{D42A27DB-BD31-4B8C-83A1-F6EECF244321}">
                <p14:modId xmlns:p14="http://schemas.microsoft.com/office/powerpoint/2010/main" xmlns="" val="909558760"/>
              </p:ext>
            </p:extLst>
          </p:nvPr>
        </p:nvGraphicFramePr>
        <p:xfrm>
          <a:off x="96838" y="764705"/>
          <a:ext cx="9047162" cy="5061323"/>
        </p:xfrm>
        <a:graphic>
          <a:graphicData uri="http://schemas.openxmlformats.org/drawingml/2006/table">
            <a:tbl>
              <a:tblPr firstRow="1" firstCol="1" bandRow="1">
                <a:tableStyleId>{E8B1032C-EA38-4F05-BA0D-38AFFFC7BED3}</a:tableStyleId>
              </a:tblPr>
              <a:tblGrid>
                <a:gridCol w="1090786">
                  <a:extLst>
                    <a:ext uri="{9D8B030D-6E8A-4147-A177-3AD203B41FA5}">
                      <a16:colId xmlns:a16="http://schemas.microsoft.com/office/drawing/2014/main" xmlns="" val="3692123422"/>
                    </a:ext>
                  </a:extLst>
                </a:gridCol>
                <a:gridCol w="3994168">
                  <a:extLst>
                    <a:ext uri="{9D8B030D-6E8A-4147-A177-3AD203B41FA5}">
                      <a16:colId xmlns:a16="http://schemas.microsoft.com/office/drawing/2014/main" xmlns="" val="3619461149"/>
                    </a:ext>
                  </a:extLst>
                </a:gridCol>
                <a:gridCol w="3962208">
                  <a:extLst>
                    <a:ext uri="{9D8B030D-6E8A-4147-A177-3AD203B41FA5}">
                      <a16:colId xmlns:a16="http://schemas.microsoft.com/office/drawing/2014/main" xmlns="" val="1567768081"/>
                    </a:ext>
                  </a:extLst>
                </a:gridCol>
              </a:tblGrid>
              <a:tr h="345469">
                <a:tc>
                  <a:txBody>
                    <a:bodyPr/>
                    <a:lstStyle/>
                    <a:p>
                      <a:pPr marR="12700" algn="ctr">
                        <a:lnSpc>
                          <a:spcPct val="147000"/>
                        </a:lnSpc>
                        <a:spcAft>
                          <a:spcPts val="0"/>
                        </a:spcAft>
                      </a:pPr>
                      <a:r>
                        <a:rPr lang="en-ZA" sz="1800" dirty="0">
                          <a:effectLst/>
                        </a:rPr>
                        <a:t>Factor</a:t>
                      </a:r>
                      <a:endParaRPr lang="en-ZA" sz="1600" dirty="0">
                        <a:effectLst/>
                        <a:latin typeface="Times New Roman" panose="02020603050405020304" pitchFamily="18" charset="0"/>
                        <a:ea typeface="Times New Roman" panose="02020603050405020304" pitchFamily="18" charset="0"/>
                      </a:endParaRPr>
                    </a:p>
                  </a:txBody>
                  <a:tcPr marL="19574" marR="19574" marT="1450" marB="1450" anchor="ctr"/>
                </a:tc>
                <a:tc>
                  <a:txBody>
                    <a:bodyPr/>
                    <a:lstStyle/>
                    <a:p>
                      <a:pPr marL="457200" algn="ctr">
                        <a:spcAft>
                          <a:spcPts val="0"/>
                        </a:spcAft>
                      </a:pPr>
                      <a:r>
                        <a:rPr lang="en-ZA" sz="1800" dirty="0">
                          <a:effectLst/>
                        </a:rPr>
                        <a:t>Analysis</a:t>
                      </a:r>
                      <a:endParaRPr lang="en-ZA" sz="1800" dirty="0">
                        <a:effectLst/>
                        <a:latin typeface="Times New Roman" panose="02020603050405020304" pitchFamily="18" charset="0"/>
                        <a:ea typeface="Times New Roman" panose="02020603050405020304" pitchFamily="18" charset="0"/>
                      </a:endParaRPr>
                    </a:p>
                  </a:txBody>
                  <a:tcPr marL="19574" marR="19574" marT="1450" marB="1450" anchor="ctr"/>
                </a:tc>
                <a:tc>
                  <a:txBody>
                    <a:bodyPr/>
                    <a:lstStyle/>
                    <a:p>
                      <a:pPr marL="457200" algn="ctr">
                        <a:spcAft>
                          <a:spcPts val="0"/>
                        </a:spcAft>
                      </a:pPr>
                      <a:r>
                        <a:rPr lang="en-ZA" sz="1800" dirty="0">
                          <a:effectLst/>
                        </a:rPr>
                        <a:t>Responses required from Seda</a:t>
                      </a:r>
                      <a:endParaRPr lang="en-ZA" sz="1800" dirty="0">
                        <a:effectLst/>
                        <a:latin typeface="Times New Roman" panose="02020603050405020304" pitchFamily="18" charset="0"/>
                        <a:ea typeface="Times New Roman" panose="02020603050405020304" pitchFamily="18" charset="0"/>
                      </a:endParaRPr>
                    </a:p>
                  </a:txBody>
                  <a:tcPr marL="19574" marR="19574" marT="1450" marB="1450" anchor="ctr"/>
                </a:tc>
                <a:extLst>
                  <a:ext uri="{0D108BD9-81ED-4DB2-BD59-A6C34878D82A}">
                    <a16:rowId xmlns:a16="http://schemas.microsoft.com/office/drawing/2014/main" xmlns="" val="3534007581"/>
                  </a:ext>
                </a:extLst>
              </a:tr>
              <a:tr h="1665499">
                <a:tc>
                  <a:txBody>
                    <a:bodyPr/>
                    <a:lstStyle/>
                    <a:p>
                      <a:pPr marL="0" marR="12700" lvl="0" indent="0" algn="ctr" defTabSz="914400" rtl="0" eaLnBrk="1" latinLnBrk="0" hangingPunct="1">
                        <a:lnSpc>
                          <a:spcPct val="147000"/>
                        </a:lnSpc>
                        <a:spcAft>
                          <a:spcPts val="0"/>
                        </a:spcAft>
                        <a:buFont typeface="Wingdings" panose="05000000000000000000" pitchFamily="2" charset="2"/>
                        <a:buNone/>
                      </a:pPr>
                      <a:r>
                        <a:rPr lang="en-ZA" sz="1400" kern="1200" dirty="0">
                          <a:effectLst/>
                        </a:rPr>
                        <a:t>Strengths </a:t>
                      </a:r>
                      <a:endParaRPr lang="en-ZA" sz="1400" b="1" kern="1200" dirty="0">
                        <a:solidFill>
                          <a:schemeClr val="tx1"/>
                        </a:solidFill>
                        <a:effectLst/>
                        <a:latin typeface="+mn-lt"/>
                        <a:ea typeface="+mn-ea"/>
                        <a:cs typeface="+mn-cs"/>
                      </a:endParaRPr>
                    </a:p>
                  </a:txBody>
                  <a:tcPr marL="5842" marR="5842" marT="5842" marB="2921" anchor="ctr"/>
                </a:tc>
                <a:tc>
                  <a:txBody>
                    <a:bodyPr/>
                    <a:lstStyle/>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Geographical presence across all the Provinces, almost all district and local municipalities</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Relatively Skilled and knowledgeable workforce with a vast knowledge of SMMEs sectors</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Above-average stakeholder and partnership support</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Structured SMME support programmes</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Targeted Programmes i.e. TREP, WECP, Entrepreneurship in Schools, Market Access Programmes</a:t>
                      </a:r>
                      <a:endParaRPr lang="en-ZA" sz="1200" kern="1200" dirty="0">
                        <a:solidFill>
                          <a:schemeClr val="tx1"/>
                        </a:solidFill>
                        <a:effectLst/>
                        <a:latin typeface="+mn-lt"/>
                        <a:ea typeface="+mn-ea"/>
                        <a:cs typeface="+mn-cs"/>
                      </a:endParaRPr>
                    </a:p>
                  </a:txBody>
                  <a:tcPr marL="68580" marR="68580" marT="5080" marB="5080"/>
                </a:tc>
                <a:tc>
                  <a:txBody>
                    <a:bodyPr/>
                    <a:lstStyle/>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Seda to expand</a:t>
                      </a:r>
                      <a:r>
                        <a:rPr lang="en-ZA" sz="1200" kern="1200" baseline="0" dirty="0">
                          <a:effectLst/>
                        </a:rPr>
                        <a:t> its services to districts where there is no presence </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baseline="0" dirty="0">
                          <a:effectLst/>
                        </a:rPr>
                        <a:t>Increase the incubation foot print to improve start-up businesses sustainability </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baseline="0" dirty="0">
                          <a:effectLst/>
                        </a:rPr>
                        <a:t>Improve talent management and training of staff to match the ever changing SMME needs </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baseline="0" dirty="0">
                          <a:effectLst/>
                        </a:rPr>
                        <a:t>Improve service offerings targeting different segments of the SMME lifecycle </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baseline="0" dirty="0">
                          <a:effectLst/>
                        </a:rPr>
                        <a:t>Improve product offerings mainly on TREP programmes to ensure that they deliver value to the targeted SMMEs  </a:t>
                      </a:r>
                    </a:p>
                  </a:txBody>
                  <a:tcPr marL="5842" marR="5842" marT="5842" marB="2921"/>
                </a:tc>
                <a:extLst>
                  <a:ext uri="{0D108BD9-81ED-4DB2-BD59-A6C34878D82A}">
                    <a16:rowId xmlns:a16="http://schemas.microsoft.com/office/drawing/2014/main" xmlns="" val="793121021"/>
                  </a:ext>
                </a:extLst>
              </a:tr>
              <a:tr h="2597544">
                <a:tc>
                  <a:txBody>
                    <a:bodyPr/>
                    <a:lstStyle/>
                    <a:p>
                      <a:pPr marL="0" marR="12700" lvl="0" indent="0" algn="ctr" defTabSz="914400" rtl="0" eaLnBrk="1" latinLnBrk="0" hangingPunct="1">
                        <a:lnSpc>
                          <a:spcPct val="147000"/>
                        </a:lnSpc>
                        <a:spcAft>
                          <a:spcPts val="0"/>
                        </a:spcAft>
                        <a:buFont typeface="Wingdings" panose="05000000000000000000" pitchFamily="2" charset="2"/>
                        <a:buNone/>
                      </a:pPr>
                      <a:r>
                        <a:rPr lang="en-ZA" sz="1400" kern="1200" dirty="0">
                          <a:effectLst/>
                        </a:rPr>
                        <a:t>Weaknesses  </a:t>
                      </a:r>
                      <a:endParaRPr lang="en-ZA" sz="1400" b="1" kern="1200" dirty="0">
                        <a:solidFill>
                          <a:schemeClr val="tx1"/>
                        </a:solidFill>
                        <a:effectLst/>
                        <a:latin typeface="+mn-lt"/>
                        <a:ea typeface="+mn-ea"/>
                        <a:cs typeface="+mn-cs"/>
                      </a:endParaRPr>
                    </a:p>
                  </a:txBody>
                  <a:tcPr marL="5842" marR="5842" marT="5842" marB="2921" anchor="ctr"/>
                </a:tc>
                <a:tc>
                  <a:txBody>
                    <a:bodyPr/>
                    <a:lstStyle/>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Understaffing relative to population size which is required to be served. </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Loss of talented staff / failure to retain or attract top talent – no continuity </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Poor implementation of critical programmes</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Inadequate value proposition</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Lack of  digital delivery channels</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Lack of disaster recovery plan/system</a:t>
                      </a:r>
                      <a:endParaRPr lang="en-ZA" sz="1200" kern="1200" dirty="0">
                        <a:solidFill>
                          <a:schemeClr val="tx1"/>
                        </a:solidFill>
                        <a:effectLst/>
                        <a:latin typeface="+mn-lt"/>
                        <a:ea typeface="+mn-ea"/>
                        <a:cs typeface="+mn-cs"/>
                      </a:endParaRPr>
                    </a:p>
                  </a:txBody>
                  <a:tcPr marL="5842" marR="5842" marT="5842" marB="2921"/>
                </a:tc>
                <a:tc>
                  <a:txBody>
                    <a:bodyPr/>
                    <a:lstStyle/>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Determine adequate ratios of position to population size to ensure adequate service delivery in terms of Seda's mandate.</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Recruit staff and resource them appropriately.</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Piloting of new programmes prior to the roll-out</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Have a dedicated and resourced Project Management Office.</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Ensure adequate capacity and skills to support R&amp;D office</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Develop  appropriate value proposition for the different segments of stakeholders</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Eservices Portal (including digitised Seda tools);</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Seda App/Web based application that is mobile friendly and zero rating website.</a:t>
                      </a:r>
                    </a:p>
                  </a:txBody>
                  <a:tcPr marL="5842" marR="5842" marT="5842" marB="2921"/>
                </a:tc>
                <a:extLst>
                  <a:ext uri="{0D108BD9-81ED-4DB2-BD59-A6C34878D82A}">
                    <a16:rowId xmlns:a16="http://schemas.microsoft.com/office/drawing/2014/main" xmlns="" val="3634576169"/>
                  </a:ext>
                </a:extLst>
              </a:tr>
            </a:tbl>
          </a:graphicData>
        </a:graphic>
      </p:graphicFrame>
    </p:spTree>
    <p:extLst>
      <p:ext uri="{BB962C8B-B14F-4D97-AF65-F5344CB8AC3E}">
        <p14:creationId xmlns:p14="http://schemas.microsoft.com/office/powerpoint/2010/main" xmlns="" val="323694422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620208442"/>
              </p:ext>
            </p:extLst>
          </p:nvPr>
        </p:nvGraphicFramePr>
        <p:xfrm>
          <a:off x="0" y="1"/>
          <a:ext cx="9144000" cy="6814447"/>
        </p:xfrm>
        <a:graphic>
          <a:graphicData uri="http://schemas.openxmlformats.org/drawingml/2006/table">
            <a:tbl>
              <a:tblPr/>
              <a:tblGrid>
                <a:gridCol w="982064">
                  <a:extLst>
                    <a:ext uri="{9D8B030D-6E8A-4147-A177-3AD203B41FA5}">
                      <a16:colId xmlns:a16="http://schemas.microsoft.com/office/drawing/2014/main" xmlns="" val="2375809082"/>
                    </a:ext>
                  </a:extLst>
                </a:gridCol>
                <a:gridCol w="8161936">
                  <a:extLst>
                    <a:ext uri="{9D8B030D-6E8A-4147-A177-3AD203B41FA5}">
                      <a16:colId xmlns:a16="http://schemas.microsoft.com/office/drawing/2014/main" xmlns="" val="1459576875"/>
                    </a:ext>
                  </a:extLst>
                </a:gridCol>
              </a:tblGrid>
              <a:tr h="900476">
                <a:tc gridSpan="2">
                  <a:txBody>
                    <a:bodyPr/>
                    <a:lstStyle/>
                    <a:p>
                      <a:pPr algn="ctr">
                        <a:lnSpc>
                          <a:spcPct val="107000"/>
                        </a:lnSpc>
                        <a:spcAft>
                          <a:spcPts val="0"/>
                        </a:spcAft>
                      </a:pPr>
                      <a:r>
                        <a:rPr lang="en-US" sz="1600" kern="1200" cap="small"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2800" b="1" kern="1200" cap="small" dirty="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SEDA</a:t>
                      </a:r>
                      <a:r>
                        <a:rPr lang="en-US" sz="1900" b="1" kern="1200" cap="small" dirty="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US" sz="2800" b="1" kern="1200" cap="small" dirty="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PRESENTATION</a:t>
                      </a:r>
                      <a:r>
                        <a:rPr lang="en-US" sz="2000" b="1" kern="1200" cap="small" dirty="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US" sz="2800" b="1" kern="1200" cap="small" dirty="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OUTLINE</a:t>
                      </a:r>
                      <a:r>
                        <a:rPr lang="en-ZA" sz="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02B"/>
                    </a:solidFill>
                  </a:tcPr>
                </a:tc>
                <a:tc hMerge="1">
                  <a:txBody>
                    <a:bodyPr/>
                    <a:lstStyle/>
                    <a:p>
                      <a:endParaRPr lang="en-ZA"/>
                    </a:p>
                  </a:txBody>
                  <a:tcPr/>
                </a:tc>
                <a:extLst>
                  <a:ext uri="{0D108BD9-81ED-4DB2-BD59-A6C34878D82A}">
                    <a16:rowId xmlns:a16="http://schemas.microsoft.com/office/drawing/2014/main" xmlns="" val="1249254495"/>
                  </a:ext>
                </a:extLst>
              </a:tr>
              <a:tr h="547493">
                <a:tc>
                  <a:txBody>
                    <a:bodyPr/>
                    <a:lstStyle/>
                    <a:p>
                      <a:pPr marL="0" algn="ctr"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Part A: Our Mandate </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788769083"/>
                  </a:ext>
                </a:extLst>
              </a:tr>
              <a:tr h="997353">
                <a:tc>
                  <a:txBody>
                    <a:bodyPr/>
                    <a:lstStyle/>
                    <a:p>
                      <a:pPr marL="0" algn="ctr" defTabSz="914400" rtl="0" eaLnBrk="1" latinLnBrk="0" hangingPunct="1">
                        <a:lnSpc>
                          <a:spcPct val="107000"/>
                        </a:lnSpc>
                        <a:spcAft>
                          <a:spcPts val="800"/>
                        </a:spcAft>
                      </a:pPr>
                      <a:endPar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indent="-457200" algn="l" defTabSz="914400" rtl="0" eaLnBrk="1" latinLnBrk="0" hangingPunct="1">
                        <a:lnSpc>
                          <a:spcPct val="107000"/>
                        </a:lnSpc>
                        <a:spcAft>
                          <a:spcPts val="800"/>
                        </a:spcAft>
                        <a:buFont typeface="Wingdings" panose="05000000000000000000" pitchFamily="2" charset="2"/>
                        <a:buChar char="q"/>
                      </a:pPr>
                      <a:r>
                        <a:rPr lang="en-ZA"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Updates to relevant legislative and policy mandates	</a:t>
                      </a:r>
                    </a:p>
                    <a:p>
                      <a:pPr marL="457200" indent="-457200" algn="l" defTabSz="914400" rtl="0" eaLnBrk="1" latinLnBrk="0" hangingPunct="1">
                        <a:lnSpc>
                          <a:spcPct val="107000"/>
                        </a:lnSpc>
                        <a:spcAft>
                          <a:spcPts val="800"/>
                        </a:spcAft>
                        <a:buFont typeface="Wingdings" panose="05000000000000000000" pitchFamily="2" charset="2"/>
                        <a:buChar char="q"/>
                      </a:pPr>
                      <a:r>
                        <a:rPr lang="en-ZA" sz="1600" b="0" kern="1200" dirty="0">
                          <a:solidFill>
                            <a:schemeClr val="tx1"/>
                          </a:solidFill>
                          <a:effectLst/>
                          <a:latin typeface="Calibri" panose="020F0502020204030204" pitchFamily="34" charset="0"/>
                          <a:cs typeface="Times New Roman" panose="02020603050405020304" pitchFamily="18" charset="0"/>
                        </a:rPr>
                        <a:t>Updates to institutional policies and strategies</a:t>
                      </a:r>
                    </a:p>
                    <a:p>
                      <a:pPr marL="457200" indent="-457200" algn="l" defTabSz="914400" rtl="0" eaLnBrk="1" latinLnBrk="0" hangingPunct="1">
                        <a:lnSpc>
                          <a:spcPct val="107000"/>
                        </a:lnSpc>
                        <a:spcAft>
                          <a:spcPts val="800"/>
                        </a:spcAft>
                        <a:buFont typeface="Wingdings" panose="05000000000000000000" pitchFamily="2" charset="2"/>
                        <a:buChar char="q"/>
                      </a:pPr>
                      <a:r>
                        <a:rPr lang="en-ZA" sz="1600" b="0" kern="1200" dirty="0">
                          <a:solidFill>
                            <a:schemeClr val="tx1"/>
                          </a:solidFill>
                          <a:effectLst/>
                          <a:latin typeface="Calibri" panose="020F0502020204030204" pitchFamily="34" charset="0"/>
                          <a:cs typeface="Times New Roman" panose="02020603050405020304" pitchFamily="18" charset="0"/>
                        </a:rPr>
                        <a:t>Updates to relevant court rulings</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639864038"/>
                  </a:ext>
                </a:extLst>
              </a:tr>
              <a:tr h="547493">
                <a:tc>
                  <a:txBody>
                    <a:bodyPr/>
                    <a:lstStyle/>
                    <a:p>
                      <a:pPr marL="0" algn="ctr"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Part B: Our Strategic Focus</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2733009"/>
                  </a:ext>
                </a:extLst>
              </a:tr>
              <a:tr h="1055603">
                <a:tc>
                  <a:txBody>
                    <a:bodyPr/>
                    <a:lstStyle/>
                    <a:p>
                      <a:pPr marL="0" algn="ctr" defTabSz="914400" rtl="0" eaLnBrk="1" latinLnBrk="0" hangingPunct="1">
                        <a:lnSpc>
                          <a:spcPct val="107000"/>
                        </a:lnSpc>
                        <a:spcAft>
                          <a:spcPts val="800"/>
                        </a:spcAft>
                      </a:pPr>
                      <a:endPar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800"/>
                        </a:spcAft>
                      </a:pPr>
                      <a:r>
                        <a:rPr lang="en-ZA"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Updated situational analysis</a:t>
                      </a:r>
                    </a:p>
                    <a:p>
                      <a:pPr marL="457200" indent="-457200" algn="l" defTabSz="914400" rtl="0" eaLnBrk="1" latinLnBrk="0" hangingPunct="1">
                        <a:lnSpc>
                          <a:spcPct val="107000"/>
                        </a:lnSpc>
                        <a:spcAft>
                          <a:spcPts val="800"/>
                        </a:spcAft>
                        <a:buFont typeface="Wingdings" panose="05000000000000000000" pitchFamily="2" charset="2"/>
                        <a:buChar char="q"/>
                      </a:pPr>
                      <a:r>
                        <a:rPr lang="en-ZA"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External Environment Analysis</a:t>
                      </a:r>
                    </a:p>
                    <a:p>
                      <a:pPr marL="457200" indent="-457200" algn="l" defTabSz="914400" rtl="0" eaLnBrk="1" latinLnBrk="0" hangingPunct="1">
                        <a:lnSpc>
                          <a:spcPct val="107000"/>
                        </a:lnSpc>
                        <a:spcAft>
                          <a:spcPts val="800"/>
                        </a:spcAft>
                        <a:buFont typeface="Wingdings" panose="05000000000000000000" pitchFamily="2" charset="2"/>
                        <a:buChar char="q"/>
                      </a:pPr>
                      <a:r>
                        <a:rPr lang="en-ZA"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Internal Environment Analysis</a:t>
                      </a:r>
                      <a:endPar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821071809"/>
                  </a:ext>
                </a:extLst>
              </a:tr>
              <a:tr h="547493">
                <a:tc>
                  <a:txBody>
                    <a:bodyPr/>
                    <a:lstStyle/>
                    <a:p>
                      <a:pPr marL="0" algn="ctr"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PART C: MEASURING OUR PERFORMANCE</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4031225155"/>
                  </a:ext>
                </a:extLst>
              </a:tr>
              <a:tr h="1122478">
                <a:tc rowSpan="2">
                  <a:txBody>
                    <a:bodyPr/>
                    <a:lstStyle/>
                    <a:p>
                      <a:pPr marL="0" algn="ctr" defTabSz="914400" rtl="0" eaLnBrk="1" latinLnBrk="0" hangingPunct="1">
                        <a:lnSpc>
                          <a:spcPct val="107000"/>
                        </a:lnSpc>
                        <a:spcAft>
                          <a:spcPts val="800"/>
                        </a:spcAft>
                      </a:pPr>
                      <a:endParaRPr lang="en-ZA" sz="2000" b="1" kern="1200" dirty="0">
                        <a:solidFill>
                          <a:schemeClr val="tx1"/>
                        </a:solidFill>
                        <a:effectLst/>
                        <a:latin typeface="Calibri" panose="020F0502020204030204" pitchFamily="34" charset="0"/>
                        <a:cs typeface="Times New Roman" panose="02020603050405020304" pitchFamily="18" charset="0"/>
                      </a:endParaRP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indent="-457200" algn="l" defTabSz="914400" rtl="0" eaLnBrk="1" latinLnBrk="0" hangingPunct="1">
                        <a:lnSpc>
                          <a:spcPct val="107000"/>
                        </a:lnSpc>
                        <a:spcAft>
                          <a:spcPts val="800"/>
                        </a:spcAft>
                        <a:buFont typeface="Wingdings" panose="05000000000000000000" pitchFamily="2" charset="2"/>
                        <a:buChar char="q"/>
                      </a:pPr>
                      <a:r>
                        <a:rPr lang="en-ZA"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Seda Outcomes and Outputs </a:t>
                      </a:r>
                    </a:p>
                    <a:p>
                      <a:pPr marL="457200" indent="-457200" algn="l" defTabSz="914400" rtl="0" eaLnBrk="1" latinLnBrk="0" hangingPunct="1">
                        <a:lnSpc>
                          <a:spcPct val="107000"/>
                        </a:lnSpc>
                        <a:spcAft>
                          <a:spcPts val="800"/>
                        </a:spcAft>
                        <a:buFont typeface="Wingdings" panose="05000000000000000000" pitchFamily="2" charset="2"/>
                        <a:buChar char="q"/>
                      </a:pPr>
                      <a:r>
                        <a:rPr lang="en-ZA" sz="1600" b="0" kern="1200" dirty="0">
                          <a:solidFill>
                            <a:schemeClr val="tx1"/>
                          </a:solidFill>
                          <a:effectLst/>
                          <a:latin typeface="Calibri" panose="020F0502020204030204" pitchFamily="34" charset="0"/>
                          <a:cs typeface="Times New Roman" panose="02020603050405020304" pitchFamily="18" charset="0"/>
                        </a:rPr>
                        <a:t>Institutional Performance Information</a:t>
                      </a:r>
                    </a:p>
                    <a:p>
                      <a:pPr marL="457200" indent="-457200" algn="l" defTabSz="914400" rtl="0" eaLnBrk="1" latinLnBrk="0" hangingPunct="1">
                        <a:lnSpc>
                          <a:spcPct val="107000"/>
                        </a:lnSpc>
                        <a:spcAft>
                          <a:spcPts val="800"/>
                        </a:spcAft>
                        <a:buFont typeface="Wingdings" panose="05000000000000000000" pitchFamily="2" charset="2"/>
                        <a:buChar char="q"/>
                      </a:pPr>
                      <a:r>
                        <a:rPr lang="en-ZA" sz="1600" b="0" kern="1200" dirty="0">
                          <a:solidFill>
                            <a:schemeClr val="tx1"/>
                          </a:solidFill>
                          <a:effectLst/>
                          <a:latin typeface="Calibri" panose="020F0502020204030204" pitchFamily="34" charset="0"/>
                          <a:cs typeface="Times New Roman" panose="02020603050405020304" pitchFamily="18" charset="0"/>
                        </a:rPr>
                        <a:t>Programme Resource Considerations</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2879110"/>
                  </a:ext>
                </a:extLst>
              </a:tr>
              <a:tr h="547493">
                <a:tc vMerge="1">
                  <a:txBody>
                    <a:bodyPr/>
                    <a:lstStyle/>
                    <a:p>
                      <a:pPr marL="0" algn="ctr"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Updated Risks </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678060229"/>
                  </a:ext>
                </a:extLst>
              </a:tr>
              <a:tr h="547493">
                <a:tc>
                  <a:txBody>
                    <a:bodyPr/>
                    <a:lstStyle/>
                    <a:p>
                      <a:pPr marL="0" algn="ctr"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PART D: TECHNICAL INDICATOR DESCRIPTION</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861728504"/>
                  </a:ext>
                </a:extLst>
              </a:tr>
            </a:tbl>
          </a:graphicData>
        </a:graphic>
      </p:graphicFrame>
      <p:sp>
        <p:nvSpPr>
          <p:cNvPr id="4" name="TextBox 3"/>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80582579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51520" y="70975"/>
            <a:ext cx="8928992" cy="619272"/>
          </a:xfrm>
          <a:prstGeom prst="rect">
            <a:avLst/>
          </a:prstGeom>
        </p:spPr>
        <p:txBody>
          <a:bodyPr wrap="square">
            <a:spAutoFit/>
          </a:bodyPr>
          <a:lstStyle/>
          <a:p>
            <a:pPr lvl="0">
              <a:lnSpc>
                <a:spcPct val="107000"/>
              </a:lnSpc>
              <a:defRPr/>
            </a:pPr>
            <a:r>
              <a:rPr lang="en-ZA" sz="3200" b="1" dirty="0">
                <a:solidFill>
                  <a:schemeClr val="bg1"/>
                </a:solidFill>
              </a:rPr>
              <a:t>2.4 Internal Environmental Analysis – SWOT   Cont..</a:t>
            </a:r>
            <a:endParaRPr lang="en-ZA"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graphicFrame>
        <p:nvGraphicFramePr>
          <p:cNvPr id="8" name="Table 7"/>
          <p:cNvGraphicFramePr>
            <a:graphicFrameLocks noGrp="1"/>
          </p:cNvGraphicFramePr>
          <p:nvPr>
            <p:extLst>
              <p:ext uri="{D42A27DB-BD31-4B8C-83A1-F6EECF244321}">
                <p14:modId xmlns:p14="http://schemas.microsoft.com/office/powerpoint/2010/main" xmlns="" val="689438188"/>
              </p:ext>
            </p:extLst>
          </p:nvPr>
        </p:nvGraphicFramePr>
        <p:xfrm>
          <a:off x="96838" y="769185"/>
          <a:ext cx="9047162" cy="5153025"/>
        </p:xfrm>
        <a:graphic>
          <a:graphicData uri="http://schemas.openxmlformats.org/drawingml/2006/table">
            <a:tbl>
              <a:tblPr firstRow="1" firstCol="1" bandRow="1">
                <a:tableStyleId>{E8B1032C-EA38-4F05-BA0D-38AFFFC7BED3}</a:tableStyleId>
              </a:tblPr>
              <a:tblGrid>
                <a:gridCol w="1090786">
                  <a:extLst>
                    <a:ext uri="{9D8B030D-6E8A-4147-A177-3AD203B41FA5}">
                      <a16:colId xmlns:a16="http://schemas.microsoft.com/office/drawing/2014/main" xmlns="" val="3692123422"/>
                    </a:ext>
                  </a:extLst>
                </a:gridCol>
                <a:gridCol w="3994168">
                  <a:extLst>
                    <a:ext uri="{9D8B030D-6E8A-4147-A177-3AD203B41FA5}">
                      <a16:colId xmlns:a16="http://schemas.microsoft.com/office/drawing/2014/main" xmlns="" val="3619461149"/>
                    </a:ext>
                  </a:extLst>
                </a:gridCol>
                <a:gridCol w="3962208">
                  <a:extLst>
                    <a:ext uri="{9D8B030D-6E8A-4147-A177-3AD203B41FA5}">
                      <a16:colId xmlns:a16="http://schemas.microsoft.com/office/drawing/2014/main" xmlns="" val="1567768081"/>
                    </a:ext>
                  </a:extLst>
                </a:gridCol>
              </a:tblGrid>
              <a:tr h="357572">
                <a:tc>
                  <a:txBody>
                    <a:bodyPr/>
                    <a:lstStyle/>
                    <a:p>
                      <a:pPr marR="12700" algn="ctr">
                        <a:lnSpc>
                          <a:spcPct val="147000"/>
                        </a:lnSpc>
                        <a:spcAft>
                          <a:spcPts val="0"/>
                        </a:spcAft>
                      </a:pPr>
                      <a:r>
                        <a:rPr lang="en-ZA" sz="1800" dirty="0">
                          <a:effectLst/>
                        </a:rPr>
                        <a:t>Factor</a:t>
                      </a:r>
                      <a:endParaRPr lang="en-ZA" sz="1600" dirty="0">
                        <a:effectLst/>
                        <a:latin typeface="Times New Roman" panose="02020603050405020304" pitchFamily="18" charset="0"/>
                        <a:ea typeface="Times New Roman" panose="02020603050405020304" pitchFamily="18" charset="0"/>
                      </a:endParaRPr>
                    </a:p>
                  </a:txBody>
                  <a:tcPr marL="19574" marR="19574" marT="1450" marB="1450" anchor="ctr"/>
                </a:tc>
                <a:tc>
                  <a:txBody>
                    <a:bodyPr/>
                    <a:lstStyle/>
                    <a:p>
                      <a:pPr marL="457200" algn="ctr">
                        <a:spcAft>
                          <a:spcPts val="0"/>
                        </a:spcAft>
                      </a:pPr>
                      <a:r>
                        <a:rPr lang="en-ZA" sz="1800" dirty="0">
                          <a:effectLst/>
                        </a:rPr>
                        <a:t>Analysis</a:t>
                      </a:r>
                      <a:endParaRPr lang="en-ZA" sz="1800" dirty="0">
                        <a:effectLst/>
                        <a:latin typeface="Times New Roman" panose="02020603050405020304" pitchFamily="18" charset="0"/>
                        <a:ea typeface="Times New Roman" panose="02020603050405020304" pitchFamily="18" charset="0"/>
                      </a:endParaRPr>
                    </a:p>
                  </a:txBody>
                  <a:tcPr marL="19574" marR="19574" marT="1450" marB="1450" anchor="ctr"/>
                </a:tc>
                <a:tc>
                  <a:txBody>
                    <a:bodyPr/>
                    <a:lstStyle/>
                    <a:p>
                      <a:pPr marL="457200" algn="ctr">
                        <a:spcAft>
                          <a:spcPts val="0"/>
                        </a:spcAft>
                      </a:pPr>
                      <a:r>
                        <a:rPr lang="en-ZA" sz="1800" dirty="0">
                          <a:effectLst/>
                        </a:rPr>
                        <a:t>Responses required from Seda</a:t>
                      </a:r>
                      <a:endParaRPr lang="en-ZA" sz="1800" dirty="0">
                        <a:effectLst/>
                        <a:latin typeface="Times New Roman" panose="02020603050405020304" pitchFamily="18" charset="0"/>
                        <a:ea typeface="Times New Roman" panose="02020603050405020304" pitchFamily="18" charset="0"/>
                      </a:endParaRPr>
                    </a:p>
                  </a:txBody>
                  <a:tcPr marL="19574" marR="19574" marT="1450" marB="1450" anchor="ctr"/>
                </a:tc>
                <a:extLst>
                  <a:ext uri="{0D108BD9-81ED-4DB2-BD59-A6C34878D82A}">
                    <a16:rowId xmlns:a16="http://schemas.microsoft.com/office/drawing/2014/main" xmlns="" val="3534007581"/>
                  </a:ext>
                </a:extLst>
              </a:tr>
              <a:tr h="2061269">
                <a:tc>
                  <a:txBody>
                    <a:bodyPr/>
                    <a:lstStyle/>
                    <a:p>
                      <a:pPr marL="0" marR="12700" lvl="0" indent="0" algn="ctr" defTabSz="914400" rtl="0" eaLnBrk="1" latinLnBrk="0" hangingPunct="1">
                        <a:lnSpc>
                          <a:spcPct val="147000"/>
                        </a:lnSpc>
                        <a:spcAft>
                          <a:spcPts val="0"/>
                        </a:spcAft>
                        <a:buFont typeface="Wingdings" panose="05000000000000000000" pitchFamily="2" charset="2"/>
                        <a:buNone/>
                      </a:pPr>
                      <a:r>
                        <a:rPr lang="en-ZA" sz="1400" kern="1200" dirty="0">
                          <a:effectLst/>
                        </a:rPr>
                        <a:t>Opportunities </a:t>
                      </a:r>
                      <a:endParaRPr lang="en-ZA" sz="1400" kern="1200" dirty="0">
                        <a:solidFill>
                          <a:schemeClr val="tx1"/>
                        </a:solidFill>
                        <a:effectLst/>
                        <a:latin typeface="+mn-lt"/>
                        <a:ea typeface="+mn-ea"/>
                        <a:cs typeface="+mn-cs"/>
                      </a:endParaRPr>
                    </a:p>
                  </a:txBody>
                  <a:tcPr marL="5842" marR="5842" marT="5842" marB="2921" anchor="ctr"/>
                </a:tc>
                <a:tc>
                  <a:txBody>
                    <a:bodyPr/>
                    <a:lstStyle/>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Updating and modernising processes and systems to improve turnaround times</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Increase client databases to assist in the planning of programmes and implementation </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Partner with private sector, </a:t>
                      </a:r>
                      <a:r>
                        <a:rPr lang="en-ZA" sz="1200" kern="1200" dirty="0" err="1">
                          <a:effectLst/>
                        </a:rPr>
                        <a:t>Setas</a:t>
                      </a:r>
                      <a:r>
                        <a:rPr lang="en-ZA" sz="1200" kern="1200" dirty="0">
                          <a:effectLst/>
                        </a:rPr>
                        <a:t> and higher learning institutions to leverage resources and support</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SMME to expand their market to other African countries. </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The fragmented SMME ecosystem present Seda with an opportunity to facilitate and be the leader of the ecosystem</a:t>
                      </a:r>
                      <a:endParaRPr lang="en-ZA" sz="1200" kern="1200" dirty="0">
                        <a:solidFill>
                          <a:schemeClr val="tx1"/>
                        </a:solidFill>
                        <a:effectLst/>
                        <a:latin typeface="+mn-lt"/>
                        <a:ea typeface="+mn-ea"/>
                        <a:cs typeface="+mn-cs"/>
                      </a:endParaRPr>
                    </a:p>
                  </a:txBody>
                  <a:tcPr marL="68580" marR="68580" marT="5080" marB="5080"/>
                </a:tc>
                <a:tc>
                  <a:txBody>
                    <a:bodyPr/>
                    <a:lstStyle/>
                    <a:p>
                      <a:pPr marL="171450" marR="0" lvl="0" indent="-171450" algn="l" defTabSz="914400" rtl="0" eaLnBrk="1" fontAlgn="auto" latinLnBrk="0" hangingPunct="1">
                        <a:lnSpc>
                          <a:spcPct val="115000"/>
                        </a:lnSpc>
                        <a:spcBef>
                          <a:spcPts val="0"/>
                        </a:spcBef>
                        <a:spcAft>
                          <a:spcPts val="0"/>
                        </a:spcAft>
                        <a:buClrTx/>
                        <a:buSzTx/>
                        <a:buFont typeface="Wingdings" panose="05000000000000000000" pitchFamily="2" charset="2"/>
                        <a:buChar char="q"/>
                        <a:tabLst/>
                        <a:defRPr/>
                      </a:pPr>
                      <a:r>
                        <a:rPr lang="en-ZA" sz="1200" kern="1200" dirty="0">
                          <a:effectLst/>
                        </a:rPr>
                        <a:t>Improve ICT within the organisation and digitalisation of key processes</a:t>
                      </a:r>
                    </a:p>
                    <a:p>
                      <a:pPr marL="171450" marR="0" lvl="0" indent="-171450" algn="l" defTabSz="914400" rtl="0" eaLnBrk="1" fontAlgn="auto" latinLnBrk="0" hangingPunct="1">
                        <a:lnSpc>
                          <a:spcPct val="115000"/>
                        </a:lnSpc>
                        <a:spcBef>
                          <a:spcPts val="0"/>
                        </a:spcBef>
                        <a:spcAft>
                          <a:spcPts val="0"/>
                        </a:spcAft>
                        <a:buClrTx/>
                        <a:buSzTx/>
                        <a:buFont typeface="Wingdings" panose="05000000000000000000" pitchFamily="2" charset="2"/>
                        <a:buChar char="q"/>
                        <a:tabLst/>
                        <a:defRPr/>
                      </a:pPr>
                      <a:r>
                        <a:rPr lang="en-ZA" sz="1200" kern="1200" dirty="0">
                          <a:effectLst/>
                        </a:rPr>
                        <a:t>Develop the District management system to improve collaborative client support </a:t>
                      </a:r>
                    </a:p>
                    <a:p>
                      <a:pPr marL="171450" marR="0" lvl="0" indent="-171450" algn="l" defTabSz="914400" rtl="0" eaLnBrk="1" fontAlgn="auto" latinLnBrk="0" hangingPunct="1">
                        <a:lnSpc>
                          <a:spcPct val="115000"/>
                        </a:lnSpc>
                        <a:spcBef>
                          <a:spcPts val="0"/>
                        </a:spcBef>
                        <a:spcAft>
                          <a:spcPts val="0"/>
                        </a:spcAft>
                        <a:buClrTx/>
                        <a:buSzTx/>
                        <a:buFont typeface="Wingdings" panose="05000000000000000000" pitchFamily="2" charset="2"/>
                        <a:buChar char="q"/>
                        <a:tabLst/>
                        <a:defRPr/>
                      </a:pPr>
                      <a:r>
                        <a:rPr lang="en-ZA" sz="1200" kern="1200" dirty="0">
                          <a:effectLst/>
                        </a:rPr>
                        <a:t>Engage </a:t>
                      </a:r>
                      <a:r>
                        <a:rPr lang="en-ZA" sz="1200" kern="1200" dirty="0" err="1">
                          <a:effectLst/>
                        </a:rPr>
                        <a:t>Setas</a:t>
                      </a:r>
                      <a:r>
                        <a:rPr lang="en-ZA" sz="1200" kern="1200" dirty="0">
                          <a:effectLst/>
                        </a:rPr>
                        <a:t> in developing sector focused interventions for SMMEs</a:t>
                      </a:r>
                    </a:p>
                    <a:p>
                      <a:pPr marL="171450" marR="0" lvl="0" indent="-171450" algn="l" defTabSz="914400" rtl="0" eaLnBrk="1" fontAlgn="auto" latinLnBrk="0" hangingPunct="1">
                        <a:lnSpc>
                          <a:spcPct val="115000"/>
                        </a:lnSpc>
                        <a:spcBef>
                          <a:spcPts val="0"/>
                        </a:spcBef>
                        <a:spcAft>
                          <a:spcPts val="0"/>
                        </a:spcAft>
                        <a:buClrTx/>
                        <a:buSzTx/>
                        <a:buFont typeface="Wingdings" panose="05000000000000000000" pitchFamily="2" charset="2"/>
                        <a:buChar char="q"/>
                        <a:tabLst/>
                        <a:defRPr/>
                      </a:pPr>
                      <a:r>
                        <a:rPr lang="en-ZA" sz="1200" kern="1200" dirty="0">
                          <a:effectLst/>
                        </a:rPr>
                        <a:t>Open more Centres for Entrepreneurship in TVET colleges and In Universities  </a:t>
                      </a:r>
                    </a:p>
                    <a:p>
                      <a:pPr marL="171450" marR="0" lvl="0" indent="-171450" algn="l" defTabSz="914400" rtl="0" eaLnBrk="1" fontAlgn="auto" latinLnBrk="0" hangingPunct="1">
                        <a:lnSpc>
                          <a:spcPct val="115000"/>
                        </a:lnSpc>
                        <a:spcBef>
                          <a:spcPts val="0"/>
                        </a:spcBef>
                        <a:spcAft>
                          <a:spcPts val="0"/>
                        </a:spcAft>
                        <a:buClrTx/>
                        <a:buSzTx/>
                        <a:buFont typeface="Wingdings" panose="05000000000000000000" pitchFamily="2" charset="2"/>
                        <a:buChar char="q"/>
                        <a:tabLst/>
                        <a:defRPr/>
                      </a:pPr>
                      <a:r>
                        <a:rPr lang="en-ZA" sz="1200" kern="1200" dirty="0">
                          <a:effectLst/>
                        </a:rPr>
                        <a:t>Actively support SMMEs to be export ready through product improvement and Export training and support </a:t>
                      </a:r>
                    </a:p>
                  </a:txBody>
                  <a:tcPr marL="5842" marR="5842" marT="5842" marB="2921"/>
                </a:tc>
                <a:extLst>
                  <a:ext uri="{0D108BD9-81ED-4DB2-BD59-A6C34878D82A}">
                    <a16:rowId xmlns:a16="http://schemas.microsoft.com/office/drawing/2014/main" xmlns="" val="793121021"/>
                  </a:ext>
                </a:extLst>
              </a:tr>
              <a:tr h="2689246">
                <a:tc>
                  <a:txBody>
                    <a:bodyPr/>
                    <a:lstStyle/>
                    <a:p>
                      <a:pPr marL="0" marR="12700" lvl="0" indent="0" algn="ctr" defTabSz="914400" rtl="0" eaLnBrk="1" latinLnBrk="0" hangingPunct="1">
                        <a:lnSpc>
                          <a:spcPct val="147000"/>
                        </a:lnSpc>
                        <a:spcAft>
                          <a:spcPts val="0"/>
                        </a:spcAft>
                        <a:buFont typeface="Wingdings" panose="05000000000000000000" pitchFamily="2" charset="2"/>
                        <a:buNone/>
                      </a:pPr>
                      <a:r>
                        <a:rPr lang="en-ZA" sz="1400" kern="1200" dirty="0">
                          <a:effectLst/>
                        </a:rPr>
                        <a:t>Threats </a:t>
                      </a:r>
                      <a:endParaRPr lang="en-ZA" sz="1400" kern="1200" dirty="0">
                        <a:solidFill>
                          <a:schemeClr val="tx1"/>
                        </a:solidFill>
                        <a:effectLst/>
                        <a:latin typeface="+mn-lt"/>
                        <a:ea typeface="+mn-ea"/>
                        <a:cs typeface="+mn-cs"/>
                      </a:endParaRPr>
                    </a:p>
                  </a:txBody>
                  <a:tcPr marL="5842" marR="5842" marT="5842" marB="2921" anchor="ctr"/>
                </a:tc>
                <a:tc>
                  <a:txBody>
                    <a:bodyPr/>
                    <a:lstStyle/>
                    <a:p>
                      <a:pPr marL="171450" marR="0" lvl="0" indent="-171450" algn="l" defTabSz="914400" rtl="0" eaLnBrk="1" fontAlgn="auto" latinLnBrk="0" hangingPunct="1">
                        <a:lnSpc>
                          <a:spcPct val="115000"/>
                        </a:lnSpc>
                        <a:spcBef>
                          <a:spcPts val="0"/>
                        </a:spcBef>
                        <a:spcAft>
                          <a:spcPts val="0"/>
                        </a:spcAft>
                        <a:buClrTx/>
                        <a:buSzTx/>
                        <a:buFont typeface="Wingdings" panose="05000000000000000000" pitchFamily="2" charset="2"/>
                        <a:buChar char="q"/>
                        <a:tabLst/>
                        <a:defRPr/>
                      </a:pPr>
                      <a:r>
                        <a:rPr lang="en-ZA" sz="1200" kern="1200" dirty="0">
                          <a:effectLst/>
                        </a:rPr>
                        <a:t>Other agencies provide similar service like Seda's, leading to lack of unique value proposition [NYDA, GEP, LIDA, MEGA, LED at municipal levels etc.]</a:t>
                      </a:r>
                    </a:p>
                    <a:p>
                      <a:pPr marL="171450" marR="0" lvl="0" indent="-171450" algn="l" defTabSz="914400" rtl="0" eaLnBrk="1" fontAlgn="auto" latinLnBrk="0" hangingPunct="1">
                        <a:lnSpc>
                          <a:spcPct val="115000"/>
                        </a:lnSpc>
                        <a:spcBef>
                          <a:spcPts val="0"/>
                        </a:spcBef>
                        <a:spcAft>
                          <a:spcPts val="0"/>
                        </a:spcAft>
                        <a:buClrTx/>
                        <a:buSzTx/>
                        <a:buFont typeface="Wingdings" panose="05000000000000000000" pitchFamily="2" charset="2"/>
                        <a:buChar char="q"/>
                        <a:tabLst/>
                        <a:defRPr/>
                      </a:pPr>
                      <a:r>
                        <a:rPr lang="en-ZA" sz="1200" kern="1200" dirty="0">
                          <a:effectLst/>
                        </a:rPr>
                        <a:t>Perception that Seda only serves micro and small enterprises</a:t>
                      </a:r>
                    </a:p>
                    <a:p>
                      <a:pPr marL="171450" marR="0" lvl="0" indent="-171450" algn="l" defTabSz="914400" rtl="0" eaLnBrk="1" fontAlgn="auto" latinLnBrk="0" hangingPunct="1">
                        <a:lnSpc>
                          <a:spcPct val="115000"/>
                        </a:lnSpc>
                        <a:spcBef>
                          <a:spcPts val="0"/>
                        </a:spcBef>
                        <a:spcAft>
                          <a:spcPts val="0"/>
                        </a:spcAft>
                        <a:buClrTx/>
                        <a:buSzTx/>
                        <a:buFont typeface="Wingdings" panose="05000000000000000000" pitchFamily="2" charset="2"/>
                        <a:buChar char="q"/>
                        <a:tabLst/>
                        <a:defRPr/>
                      </a:pPr>
                      <a:r>
                        <a:rPr lang="en-ZA" sz="1200" kern="1200" dirty="0">
                          <a:effectLst/>
                        </a:rPr>
                        <a:t>Similar organisations use innovation to provide services efficiently  </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Lack of affordable infrastructure for clients to access digital services due exorbitant data costs</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Blurred department's role and responsibility whereby the department implement certain programmes</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Introduction of new programmes without proper piloting which are not responding to immediate clients needs </a:t>
                      </a:r>
                    </a:p>
                  </a:txBody>
                  <a:tcPr marL="10160" marR="10160" marT="10160" marB="5080"/>
                </a:tc>
                <a:tc>
                  <a:txBody>
                    <a:bodyPr/>
                    <a:lstStyle/>
                    <a:p>
                      <a:pPr marL="171450" marR="0" lvl="0" indent="-171450" algn="l" defTabSz="914400" rtl="0" eaLnBrk="1" fontAlgn="auto" latinLnBrk="0" hangingPunct="1">
                        <a:lnSpc>
                          <a:spcPct val="115000"/>
                        </a:lnSpc>
                        <a:spcBef>
                          <a:spcPts val="0"/>
                        </a:spcBef>
                        <a:spcAft>
                          <a:spcPts val="0"/>
                        </a:spcAft>
                        <a:buClrTx/>
                        <a:buSzTx/>
                        <a:buFont typeface="Wingdings" panose="05000000000000000000" pitchFamily="2" charset="2"/>
                        <a:buChar char="q"/>
                        <a:tabLst/>
                        <a:defRPr/>
                      </a:pPr>
                      <a:r>
                        <a:rPr lang="en-ZA" sz="1200" kern="1200" dirty="0">
                          <a:effectLst/>
                        </a:rPr>
                        <a:t>Implement technological solutions to ensure effective capturing of interventions by ecosystem participants.</a:t>
                      </a:r>
                    </a:p>
                    <a:p>
                      <a:pPr marL="171450" marR="0" lvl="0" indent="-171450" algn="l" defTabSz="914400" rtl="0" eaLnBrk="1" fontAlgn="auto" latinLnBrk="0" hangingPunct="1">
                        <a:lnSpc>
                          <a:spcPct val="115000"/>
                        </a:lnSpc>
                        <a:spcBef>
                          <a:spcPts val="0"/>
                        </a:spcBef>
                        <a:spcAft>
                          <a:spcPts val="0"/>
                        </a:spcAft>
                        <a:buClrTx/>
                        <a:buSzTx/>
                        <a:buFont typeface="Wingdings" panose="05000000000000000000" pitchFamily="2" charset="2"/>
                        <a:buChar char="q"/>
                        <a:tabLst/>
                        <a:defRPr/>
                      </a:pPr>
                      <a:r>
                        <a:rPr lang="en-ZA" sz="1200" kern="1200" dirty="0">
                          <a:effectLst/>
                        </a:rPr>
                        <a:t>Seda to emerge as an ecosystem facilitator as opposed to be viewed as competitor by other agencies </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 provide self service tools for business assessment, upload training videos on Seda website for clients who cannot attend training during the set times </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Zero rated Seda website</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Ensure that roles between Seda and the DSBD are clearly delineated to reduce duplication and eliminate confusion</a:t>
                      </a:r>
                    </a:p>
                    <a:p>
                      <a:pPr marL="171450" lvl="0" indent="-171450" algn="l" defTabSz="914400" rtl="0" eaLnBrk="1" latinLnBrk="0" hangingPunct="1">
                        <a:lnSpc>
                          <a:spcPct val="115000"/>
                        </a:lnSpc>
                        <a:spcAft>
                          <a:spcPts val="0"/>
                        </a:spcAft>
                        <a:buFont typeface="Wingdings" panose="05000000000000000000" pitchFamily="2" charset="2"/>
                        <a:buChar char="q"/>
                      </a:pPr>
                      <a:r>
                        <a:rPr lang="en-ZA" sz="1200" kern="1200" dirty="0">
                          <a:effectLst/>
                        </a:rPr>
                        <a:t>Adequate planning, resources and piloting of programmes before implementation to minimise failure rate</a:t>
                      </a:r>
                    </a:p>
                  </a:txBody>
                  <a:tcPr marL="5842" marR="5842" marT="5842" marB="2921"/>
                </a:tc>
                <a:extLst>
                  <a:ext uri="{0D108BD9-81ED-4DB2-BD59-A6C34878D82A}">
                    <a16:rowId xmlns:a16="http://schemas.microsoft.com/office/drawing/2014/main" xmlns="" val="3634576169"/>
                  </a:ext>
                </a:extLst>
              </a:tr>
            </a:tbl>
          </a:graphicData>
        </a:graphic>
      </p:graphicFrame>
    </p:spTree>
    <p:extLst>
      <p:ext uri="{BB962C8B-B14F-4D97-AF65-F5344CB8AC3E}">
        <p14:creationId xmlns:p14="http://schemas.microsoft.com/office/powerpoint/2010/main" xmlns="" val="145065747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2793122"/>
            <a:ext cx="7632848" cy="1323439"/>
          </a:xfrm>
          <a:prstGeom prst="rect">
            <a:avLst/>
          </a:prstGeom>
          <a:solidFill>
            <a:srgbClr val="005C2A"/>
          </a:solidFill>
        </p:spPr>
        <p:txBody>
          <a:bodyPr wrap="square">
            <a:spAutoFit/>
          </a:bodyPr>
          <a:lstStyle/>
          <a:p>
            <a:pPr algn="ctr"/>
            <a:r>
              <a:rPr lang="en-ZA" sz="2400" dirty="0">
                <a:solidFill>
                  <a:schemeClr val="bg1"/>
                </a:solidFill>
              </a:rPr>
              <a:t>  </a:t>
            </a:r>
            <a:r>
              <a:rPr lang="en-ZA" sz="4000" b="1" dirty="0">
                <a:solidFill>
                  <a:schemeClr val="bg1"/>
                </a:solidFill>
              </a:rPr>
              <a:t> 3. Part C: Measuring Our Performance</a:t>
            </a:r>
          </a:p>
        </p:txBody>
      </p:sp>
      <p:sp>
        <p:nvSpPr>
          <p:cNvPr id="4" name="TextBox 3"/>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149494563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51520" y="70975"/>
            <a:ext cx="8928992" cy="595932"/>
          </a:xfrm>
          <a:prstGeom prst="rect">
            <a:avLst/>
          </a:prstGeom>
        </p:spPr>
        <p:txBody>
          <a:bodyPr wrap="square">
            <a:spAutoFit/>
          </a:bodyPr>
          <a:lstStyle/>
          <a:p>
            <a:pPr lvl="0">
              <a:lnSpc>
                <a:spcPct val="107000"/>
              </a:lnSpc>
              <a:defRPr/>
            </a:pPr>
            <a:r>
              <a:rPr lang="en-ZA" sz="3200" b="1" dirty="0">
                <a:solidFill>
                  <a:schemeClr val="bg1"/>
                </a:solidFill>
              </a:rPr>
              <a:t> Programme Purpose </a:t>
            </a:r>
            <a:endParaRPr lang="en-ZA"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graphicFrame>
        <p:nvGraphicFramePr>
          <p:cNvPr id="2" name="Table 1">
            <a:extLst>
              <a:ext uri="{FF2B5EF4-FFF2-40B4-BE49-F238E27FC236}">
                <a16:creationId xmlns:a16="http://schemas.microsoft.com/office/drawing/2014/main" xmlns="" id="{71736FBE-31C9-6164-8226-ECB469B03331}"/>
              </a:ext>
            </a:extLst>
          </p:cNvPr>
          <p:cNvGraphicFramePr>
            <a:graphicFrameLocks noGrp="1"/>
          </p:cNvGraphicFramePr>
          <p:nvPr>
            <p:extLst>
              <p:ext uri="{D42A27DB-BD31-4B8C-83A1-F6EECF244321}">
                <p14:modId xmlns:p14="http://schemas.microsoft.com/office/powerpoint/2010/main" xmlns="" val="557915894"/>
              </p:ext>
            </p:extLst>
          </p:nvPr>
        </p:nvGraphicFramePr>
        <p:xfrm>
          <a:off x="395536" y="836712"/>
          <a:ext cx="8496944" cy="5841940"/>
        </p:xfrm>
        <a:graphic>
          <a:graphicData uri="http://schemas.openxmlformats.org/drawingml/2006/table">
            <a:tbl>
              <a:tblPr firstRow="1" firstCol="1" bandRow="1">
                <a:tableStyleId>{22838BEF-8BB2-4498-84A7-C5851F593DF1}</a:tableStyleId>
              </a:tblPr>
              <a:tblGrid>
                <a:gridCol w="1988586">
                  <a:extLst>
                    <a:ext uri="{9D8B030D-6E8A-4147-A177-3AD203B41FA5}">
                      <a16:colId xmlns:a16="http://schemas.microsoft.com/office/drawing/2014/main" xmlns="" val="1432022698"/>
                    </a:ext>
                  </a:extLst>
                </a:gridCol>
                <a:gridCol w="6508358">
                  <a:extLst>
                    <a:ext uri="{9D8B030D-6E8A-4147-A177-3AD203B41FA5}">
                      <a16:colId xmlns:a16="http://schemas.microsoft.com/office/drawing/2014/main" xmlns="" val="2276991873"/>
                    </a:ext>
                  </a:extLst>
                </a:gridCol>
              </a:tblGrid>
              <a:tr h="493350">
                <a:tc>
                  <a:txBody>
                    <a:bodyPr/>
                    <a:lstStyle/>
                    <a:p>
                      <a:pPr marL="0" marR="0" algn="ctr" defTabSz="914400" rtl="0" eaLnBrk="1" latinLnBrk="0" hangingPunct="1">
                        <a:lnSpc>
                          <a:spcPct val="110000"/>
                        </a:lnSpc>
                        <a:spcAft>
                          <a:spcPts val="500"/>
                        </a:spcAft>
                      </a:pPr>
                      <a:r>
                        <a:rPr lang="en-ZA" sz="1800" b="1" kern="1400" cap="all">
                          <a:solidFill>
                            <a:schemeClr val="dk1"/>
                          </a:solidFill>
                          <a:effectLst/>
                          <a:latin typeface="+mn-lt"/>
                          <a:ea typeface="+mn-ea"/>
                          <a:cs typeface="+mn-cs"/>
                        </a:rPr>
                        <a:t>Programme No.</a:t>
                      </a:r>
                      <a:endParaRPr lang="en-US" sz="1800" b="1" kern="1400" cap="all">
                        <a:solidFill>
                          <a:schemeClr val="dk1"/>
                        </a:solidFill>
                        <a:effectLst/>
                        <a:latin typeface="+mn-lt"/>
                        <a:ea typeface="+mn-ea"/>
                        <a:cs typeface="+mn-cs"/>
                      </a:endParaRPr>
                    </a:p>
                  </a:txBody>
                  <a:tcPr marL="58425" marR="58425" marT="0" marB="0" anchor="ctr"/>
                </a:tc>
                <a:tc>
                  <a:txBody>
                    <a:bodyPr/>
                    <a:lstStyle/>
                    <a:p>
                      <a:pPr marL="0" marR="0" algn="ctr" defTabSz="914400" rtl="0" eaLnBrk="1" latinLnBrk="0" hangingPunct="1">
                        <a:lnSpc>
                          <a:spcPct val="110000"/>
                        </a:lnSpc>
                        <a:spcAft>
                          <a:spcPts val="500"/>
                        </a:spcAft>
                      </a:pPr>
                      <a:r>
                        <a:rPr lang="en-ZA" sz="1800" b="1" kern="1400" cap="all" dirty="0">
                          <a:solidFill>
                            <a:schemeClr val="dk1"/>
                          </a:solidFill>
                          <a:effectLst/>
                          <a:latin typeface="+mn-lt"/>
                          <a:ea typeface="+mn-ea"/>
                          <a:cs typeface="+mn-cs"/>
                        </a:rPr>
                        <a:t>Programme Purpose</a:t>
                      </a:r>
                      <a:endParaRPr lang="en-US" sz="1800" b="1" kern="1400" cap="all" dirty="0">
                        <a:solidFill>
                          <a:schemeClr val="dk1"/>
                        </a:solidFill>
                        <a:effectLst/>
                        <a:latin typeface="+mn-lt"/>
                        <a:ea typeface="+mn-ea"/>
                        <a:cs typeface="+mn-cs"/>
                      </a:endParaRPr>
                    </a:p>
                  </a:txBody>
                  <a:tcPr marL="58425" marR="58425" marT="0" marB="0" anchor="ctr"/>
                </a:tc>
                <a:extLst>
                  <a:ext uri="{0D108BD9-81ED-4DB2-BD59-A6C34878D82A}">
                    <a16:rowId xmlns:a16="http://schemas.microsoft.com/office/drawing/2014/main" xmlns="" val="2024245728"/>
                  </a:ext>
                </a:extLst>
              </a:tr>
              <a:tr h="1498769">
                <a:tc>
                  <a:txBody>
                    <a:bodyPr/>
                    <a:lstStyle/>
                    <a:p>
                      <a:pPr marL="0" marR="0" algn="ctr" defTabSz="914400" rtl="0" eaLnBrk="1" latinLnBrk="0" hangingPunct="1">
                        <a:lnSpc>
                          <a:spcPct val="110000"/>
                        </a:lnSpc>
                        <a:spcAft>
                          <a:spcPts val="500"/>
                        </a:spcAft>
                      </a:pPr>
                      <a:r>
                        <a:rPr lang="en-ZA" sz="1400" b="1" kern="1400" cap="all" dirty="0">
                          <a:solidFill>
                            <a:schemeClr val="dk1"/>
                          </a:solidFill>
                          <a:effectLst/>
                          <a:latin typeface="+mn-lt"/>
                          <a:ea typeface="+mn-ea"/>
                          <a:cs typeface="+mn-cs"/>
                        </a:rPr>
                        <a:t> 1: Enterprise Development Programme</a:t>
                      </a:r>
                    </a:p>
                    <a:p>
                      <a:pPr marL="0" marR="0" algn="ctr" defTabSz="914400" rtl="0" eaLnBrk="1" latinLnBrk="0" hangingPunct="1">
                        <a:lnSpc>
                          <a:spcPct val="110000"/>
                        </a:lnSpc>
                        <a:spcAft>
                          <a:spcPts val="500"/>
                        </a:spcAft>
                      </a:pPr>
                      <a:endParaRPr lang="en-US" sz="1400" b="1" kern="1400" cap="all" dirty="0">
                        <a:solidFill>
                          <a:schemeClr val="dk1"/>
                        </a:solidFill>
                        <a:effectLst/>
                        <a:latin typeface="+mn-lt"/>
                        <a:ea typeface="+mn-ea"/>
                        <a:cs typeface="+mn-cs"/>
                      </a:endParaRPr>
                    </a:p>
                  </a:txBody>
                  <a:tcPr marL="58425" marR="58425" marT="0" marB="0" anchor="ctr"/>
                </a:tc>
                <a:tc>
                  <a:txBody>
                    <a:bodyPr/>
                    <a:lstStyle/>
                    <a:p>
                      <a:pPr marL="0" marR="0" algn="ctr" defTabSz="914400" rtl="0" eaLnBrk="1" latinLnBrk="0" hangingPunct="1">
                        <a:lnSpc>
                          <a:spcPct val="100000"/>
                        </a:lnSpc>
                        <a:spcBef>
                          <a:spcPts val="0"/>
                        </a:spcBef>
                        <a:spcAft>
                          <a:spcPts val="0"/>
                        </a:spcAft>
                      </a:pPr>
                      <a:r>
                        <a:rPr lang="en-ZA" sz="1400" kern="1200" dirty="0">
                          <a:solidFill>
                            <a:schemeClr val="tx1"/>
                          </a:solidFill>
                          <a:effectLst/>
                          <a:latin typeface="+mn-lt"/>
                          <a:ea typeface="+mn-ea"/>
                          <a:cs typeface="+mn-cs"/>
                        </a:rPr>
                        <a:t>Provide needs based and growth-oriented business support to small enterprises and cooperatives through Seda network. SMMEs and cooperatives are supported with business related information, advice, consultancy, training, mentoring services, access to markets and other business specific interventions. Township and rural-based enterprises are prioritised to ensure that they are competitive and contribute meaningfully to the South African economy.</a:t>
                      </a:r>
                      <a:endParaRPr lang="en-US" sz="1400" kern="1200" dirty="0">
                        <a:solidFill>
                          <a:schemeClr val="tx1"/>
                        </a:solidFill>
                        <a:effectLst/>
                        <a:latin typeface="+mn-lt"/>
                        <a:ea typeface="+mn-ea"/>
                        <a:cs typeface="+mn-cs"/>
                      </a:endParaRPr>
                    </a:p>
                  </a:txBody>
                  <a:tcPr marL="58425" marR="58425" marT="0" marB="0" anchor="ctr"/>
                </a:tc>
                <a:extLst>
                  <a:ext uri="{0D108BD9-81ED-4DB2-BD59-A6C34878D82A}">
                    <a16:rowId xmlns:a16="http://schemas.microsoft.com/office/drawing/2014/main" xmlns="" val="1240095934"/>
                  </a:ext>
                </a:extLst>
              </a:tr>
              <a:tr h="1030417">
                <a:tc>
                  <a:txBody>
                    <a:bodyPr/>
                    <a:lstStyle/>
                    <a:p>
                      <a:pPr marL="0" marR="0" lvl="0" indent="0" algn="ctr" defTabSz="914400" rtl="0" eaLnBrk="1" fontAlgn="auto" latinLnBrk="0" hangingPunct="1">
                        <a:lnSpc>
                          <a:spcPct val="110000"/>
                        </a:lnSpc>
                        <a:spcBef>
                          <a:spcPts val="0"/>
                        </a:spcBef>
                        <a:spcAft>
                          <a:spcPts val="500"/>
                        </a:spcAft>
                        <a:buClrTx/>
                        <a:buSzTx/>
                        <a:buFontTx/>
                        <a:buNone/>
                        <a:tabLst/>
                        <a:defRPr/>
                      </a:pPr>
                      <a:r>
                        <a:rPr lang="en-ZA" sz="1400" b="1" kern="1400" cap="all" dirty="0">
                          <a:solidFill>
                            <a:schemeClr val="dk1"/>
                          </a:solidFill>
                          <a:effectLst/>
                          <a:latin typeface="+mn-lt"/>
                          <a:ea typeface="+mn-ea"/>
                          <a:cs typeface="+mn-cs"/>
                        </a:rPr>
                        <a:t>2: Technology Programme </a:t>
                      </a:r>
                      <a:endParaRPr lang="en-US" sz="1400" b="1" kern="1400" cap="all" dirty="0">
                        <a:solidFill>
                          <a:schemeClr val="dk1"/>
                        </a:solidFill>
                        <a:effectLst/>
                        <a:latin typeface="+mn-lt"/>
                        <a:ea typeface="+mn-ea"/>
                        <a:cs typeface="+mn-cs"/>
                      </a:endParaRPr>
                    </a:p>
                    <a:p>
                      <a:pPr marL="0" marR="0" algn="ctr" defTabSz="914400" rtl="0" eaLnBrk="1" latinLnBrk="0" hangingPunct="1">
                        <a:lnSpc>
                          <a:spcPct val="110000"/>
                        </a:lnSpc>
                        <a:spcAft>
                          <a:spcPts val="500"/>
                        </a:spcAft>
                      </a:pPr>
                      <a:endParaRPr lang="en-US" sz="1400" b="1" kern="1400" cap="all" dirty="0">
                        <a:solidFill>
                          <a:schemeClr val="dk1"/>
                        </a:solidFill>
                        <a:effectLst/>
                        <a:latin typeface="+mn-lt"/>
                        <a:ea typeface="+mn-ea"/>
                        <a:cs typeface="+mn-cs"/>
                      </a:endParaRPr>
                    </a:p>
                  </a:txBody>
                  <a:tcPr marL="58425" marR="58425" marT="0" marB="0" anchor="ctr"/>
                </a:tc>
                <a:tc>
                  <a:txBody>
                    <a:bodyPr/>
                    <a:lstStyle/>
                    <a:p>
                      <a:pPr marL="0" marR="0" algn="ctr" defTabSz="914400" rtl="0" eaLnBrk="1" latinLnBrk="0" hangingPunct="1">
                        <a:lnSpc>
                          <a:spcPct val="100000"/>
                        </a:lnSpc>
                        <a:spcBef>
                          <a:spcPts val="0"/>
                        </a:spcBef>
                        <a:spcAft>
                          <a:spcPts val="0"/>
                        </a:spcAft>
                      </a:pPr>
                      <a:r>
                        <a:rPr lang="en-ZA" sz="1400" kern="1200" dirty="0">
                          <a:solidFill>
                            <a:schemeClr val="tx1"/>
                          </a:solidFill>
                          <a:effectLst/>
                          <a:latin typeface="+mn-lt"/>
                          <a:ea typeface="+mn-ea"/>
                          <a:cs typeface="+mn-cs"/>
                        </a:rPr>
                        <a:t>To support SMMEs and Co-operatives by providing them with necessary skills and tools to enhance their business production capacity and sustainability. Seda provides incubation services, technology transfer assistance.</a:t>
                      </a:r>
                      <a:endParaRPr lang="en-US" sz="1400" kern="1200" dirty="0">
                        <a:solidFill>
                          <a:schemeClr val="tx1"/>
                        </a:solidFill>
                        <a:effectLst/>
                        <a:latin typeface="+mn-lt"/>
                        <a:ea typeface="+mn-ea"/>
                        <a:cs typeface="+mn-cs"/>
                      </a:endParaRPr>
                    </a:p>
                  </a:txBody>
                  <a:tcPr marL="58425" marR="58425" marT="0" marB="0" anchor="ctr"/>
                </a:tc>
                <a:extLst>
                  <a:ext uri="{0D108BD9-81ED-4DB2-BD59-A6C34878D82A}">
                    <a16:rowId xmlns:a16="http://schemas.microsoft.com/office/drawing/2014/main" xmlns="" val="3574944411"/>
                  </a:ext>
                </a:extLst>
              </a:tr>
              <a:tr h="1530866">
                <a:tc>
                  <a:txBody>
                    <a:bodyPr/>
                    <a:lstStyle/>
                    <a:p>
                      <a:pPr marL="0" marR="0" lvl="0" indent="0" algn="ctr" defTabSz="914400" rtl="0" eaLnBrk="1" fontAlgn="auto" latinLnBrk="0" hangingPunct="1">
                        <a:lnSpc>
                          <a:spcPct val="110000"/>
                        </a:lnSpc>
                        <a:spcBef>
                          <a:spcPts val="0"/>
                        </a:spcBef>
                        <a:spcAft>
                          <a:spcPts val="500"/>
                        </a:spcAft>
                        <a:buClrTx/>
                        <a:buSzTx/>
                        <a:buFontTx/>
                        <a:buNone/>
                        <a:tabLst/>
                        <a:defRPr/>
                      </a:pPr>
                      <a:r>
                        <a:rPr lang="en-ZA" sz="1400" b="1" kern="1400" cap="all" dirty="0">
                          <a:solidFill>
                            <a:schemeClr val="dk1"/>
                          </a:solidFill>
                          <a:effectLst/>
                          <a:latin typeface="+mn-lt"/>
                          <a:ea typeface="+mn-ea"/>
                          <a:cs typeface="+mn-cs"/>
                        </a:rPr>
                        <a:t>3: Impact and Sustainability Programme  </a:t>
                      </a:r>
                      <a:endParaRPr lang="en-US" sz="1400" b="1" kern="1400" cap="all" dirty="0">
                        <a:solidFill>
                          <a:schemeClr val="dk1"/>
                        </a:solidFill>
                        <a:effectLst/>
                        <a:latin typeface="+mn-lt"/>
                        <a:ea typeface="+mn-ea"/>
                        <a:cs typeface="+mn-cs"/>
                      </a:endParaRPr>
                    </a:p>
                    <a:p>
                      <a:pPr marL="0" marR="0" algn="ctr" defTabSz="914400" rtl="0" eaLnBrk="1" latinLnBrk="0" hangingPunct="1">
                        <a:lnSpc>
                          <a:spcPct val="110000"/>
                        </a:lnSpc>
                        <a:spcAft>
                          <a:spcPts val="500"/>
                        </a:spcAft>
                      </a:pPr>
                      <a:endParaRPr lang="en-US" sz="1400" b="1" kern="1400" cap="all" dirty="0">
                        <a:solidFill>
                          <a:schemeClr val="dk1"/>
                        </a:solidFill>
                        <a:effectLst/>
                        <a:latin typeface="+mn-lt"/>
                        <a:ea typeface="+mn-ea"/>
                        <a:cs typeface="+mn-cs"/>
                      </a:endParaRPr>
                    </a:p>
                  </a:txBody>
                  <a:tcPr marL="58425" marR="58425" marT="0" marB="0" anchor="ctr"/>
                </a:tc>
                <a:tc>
                  <a:txBody>
                    <a:bodyPr/>
                    <a:lstStyle/>
                    <a:p>
                      <a:pPr marL="0" marR="0" algn="ctr" defTabSz="914400" rtl="0" eaLnBrk="1" latinLnBrk="0" hangingPunct="1">
                        <a:lnSpc>
                          <a:spcPct val="100000"/>
                        </a:lnSpc>
                        <a:spcAft>
                          <a:spcPts val="0"/>
                        </a:spcAft>
                      </a:pPr>
                      <a:r>
                        <a:rPr lang="en-ZA" sz="1400" kern="1200" dirty="0">
                          <a:solidFill>
                            <a:schemeClr val="tx1"/>
                          </a:solidFill>
                          <a:effectLst/>
                          <a:latin typeface="+mn-lt"/>
                          <a:ea typeface="+mn-ea"/>
                          <a:cs typeface="+mn-cs"/>
                        </a:rPr>
                        <a:t>To monitor and measure business impact post Seda intervention, key indicators include jobs created, jobs sustained and turnover improvement.</a:t>
                      </a:r>
                      <a:endParaRPr lang="en-US" sz="1400" kern="1200" dirty="0">
                        <a:solidFill>
                          <a:schemeClr val="tx1"/>
                        </a:solidFill>
                        <a:effectLst/>
                        <a:latin typeface="+mn-lt"/>
                        <a:ea typeface="+mn-ea"/>
                        <a:cs typeface="+mn-cs"/>
                      </a:endParaRPr>
                    </a:p>
                    <a:p>
                      <a:pPr marL="0" marR="0" algn="ctr" defTabSz="914400" rtl="0" eaLnBrk="1" latinLnBrk="0" hangingPunct="1">
                        <a:lnSpc>
                          <a:spcPct val="100000"/>
                        </a:lnSpc>
                        <a:spcAft>
                          <a:spcPts val="0"/>
                        </a:spcAft>
                      </a:pPr>
                      <a:r>
                        <a:rPr lang="en-ZA" sz="1400" kern="1200" dirty="0">
                          <a:solidFill>
                            <a:schemeClr val="tx1"/>
                          </a:solidFill>
                          <a:effectLst/>
                          <a:latin typeface="+mn-lt"/>
                          <a:ea typeface="+mn-ea"/>
                          <a:cs typeface="+mn-cs"/>
                        </a:rPr>
                        <a:t>To support SMMEs and Co-operatives by providing necessary skills and tools to enhance their business production capacity and sustainability. The support includes the provision of incentives for quality and compliance standards, product testing and certification. </a:t>
                      </a:r>
                      <a:endParaRPr lang="en-US" sz="1400" kern="1200" dirty="0">
                        <a:solidFill>
                          <a:schemeClr val="tx1"/>
                        </a:solidFill>
                        <a:effectLst/>
                        <a:latin typeface="+mn-lt"/>
                        <a:ea typeface="+mn-ea"/>
                        <a:cs typeface="+mn-cs"/>
                      </a:endParaRPr>
                    </a:p>
                  </a:txBody>
                  <a:tcPr marL="58425" marR="58425" marT="0" marB="0" anchor="ctr"/>
                </a:tc>
                <a:extLst>
                  <a:ext uri="{0D108BD9-81ED-4DB2-BD59-A6C34878D82A}">
                    <a16:rowId xmlns:a16="http://schemas.microsoft.com/office/drawing/2014/main" xmlns="" val="3843862416"/>
                  </a:ext>
                </a:extLst>
              </a:tr>
              <a:tr h="1288538">
                <a:tc>
                  <a:txBody>
                    <a:bodyPr/>
                    <a:lstStyle/>
                    <a:p>
                      <a:pPr marL="0" marR="0" lvl="0" indent="0" algn="ctr" defTabSz="914400" rtl="0" eaLnBrk="1" fontAlgn="auto" latinLnBrk="0" hangingPunct="1">
                        <a:lnSpc>
                          <a:spcPct val="110000"/>
                        </a:lnSpc>
                        <a:spcBef>
                          <a:spcPts val="0"/>
                        </a:spcBef>
                        <a:spcAft>
                          <a:spcPts val="500"/>
                        </a:spcAft>
                        <a:buClrTx/>
                        <a:buSzTx/>
                        <a:buFontTx/>
                        <a:buNone/>
                        <a:tabLst/>
                        <a:defRPr/>
                      </a:pPr>
                      <a:r>
                        <a:rPr lang="en-ZA" sz="1400" b="1" kern="1400" cap="all" dirty="0">
                          <a:solidFill>
                            <a:schemeClr val="dk1"/>
                          </a:solidFill>
                          <a:effectLst/>
                          <a:latin typeface="+mn-lt"/>
                          <a:ea typeface="+mn-ea"/>
                          <a:cs typeface="+mn-cs"/>
                        </a:rPr>
                        <a:t>4 : Administration</a:t>
                      </a:r>
                      <a:endParaRPr lang="en-US" sz="1400" b="1" kern="1400" cap="all" dirty="0">
                        <a:solidFill>
                          <a:schemeClr val="dk1"/>
                        </a:solidFill>
                        <a:effectLst/>
                        <a:latin typeface="+mn-lt"/>
                        <a:ea typeface="+mn-ea"/>
                        <a:cs typeface="+mn-cs"/>
                      </a:endParaRPr>
                    </a:p>
                    <a:p>
                      <a:pPr marL="0" marR="0" algn="ctr" defTabSz="914400" rtl="0" eaLnBrk="1" latinLnBrk="0" hangingPunct="1">
                        <a:lnSpc>
                          <a:spcPct val="110000"/>
                        </a:lnSpc>
                        <a:spcAft>
                          <a:spcPts val="500"/>
                        </a:spcAft>
                      </a:pPr>
                      <a:endParaRPr lang="en-US" sz="1400" b="1" kern="1400" cap="all" dirty="0">
                        <a:solidFill>
                          <a:schemeClr val="dk1"/>
                        </a:solidFill>
                        <a:effectLst/>
                        <a:latin typeface="+mn-lt"/>
                        <a:ea typeface="+mn-ea"/>
                        <a:cs typeface="+mn-cs"/>
                      </a:endParaRPr>
                    </a:p>
                  </a:txBody>
                  <a:tcPr marL="58425" marR="58425" marT="0" marB="0" anchor="ctr"/>
                </a:tc>
                <a:tc>
                  <a:txBody>
                    <a:bodyPr/>
                    <a:lstStyle/>
                    <a:p>
                      <a:pPr marL="0" marR="0" algn="ctr" defTabSz="914400" rtl="0" eaLnBrk="1" latinLnBrk="0" hangingPunct="1">
                        <a:lnSpc>
                          <a:spcPct val="100000"/>
                        </a:lnSpc>
                        <a:spcBef>
                          <a:spcPts val="0"/>
                        </a:spcBef>
                        <a:spcAft>
                          <a:spcPts val="0"/>
                        </a:spcAft>
                      </a:pPr>
                      <a:r>
                        <a:rPr lang="en-ZA" sz="1400" kern="1200" dirty="0">
                          <a:solidFill>
                            <a:schemeClr val="tx1"/>
                          </a:solidFill>
                          <a:effectLst/>
                          <a:latin typeface="+mn-lt"/>
                          <a:ea typeface="+mn-ea"/>
                          <a:cs typeface="+mn-cs"/>
                        </a:rPr>
                        <a:t>To provide strategic leadership and capacitating the organisation to deliver on its mission. This includes monitoring customer, stakeholder and employees’ level of satisfaction and introducing initiatives to improve the organisations level of innovation and agility. The programme also amplifies the need to collaborate with other partners in the ecosystem to increase service access. </a:t>
                      </a:r>
                      <a:endParaRPr lang="en-US" sz="1400" kern="1200" dirty="0">
                        <a:solidFill>
                          <a:schemeClr val="tx1"/>
                        </a:solidFill>
                        <a:effectLst/>
                        <a:latin typeface="+mn-lt"/>
                        <a:ea typeface="+mn-ea"/>
                        <a:cs typeface="+mn-cs"/>
                      </a:endParaRPr>
                    </a:p>
                  </a:txBody>
                  <a:tcPr marL="58425" marR="58425" marT="0" marB="0" anchor="ctr"/>
                </a:tc>
                <a:extLst>
                  <a:ext uri="{0D108BD9-81ED-4DB2-BD59-A6C34878D82A}">
                    <a16:rowId xmlns:a16="http://schemas.microsoft.com/office/drawing/2014/main" xmlns="" val="4287275678"/>
                  </a:ext>
                </a:extLst>
              </a:tr>
            </a:tbl>
          </a:graphicData>
        </a:graphic>
      </p:graphicFrame>
    </p:spTree>
    <p:extLst>
      <p:ext uri="{BB962C8B-B14F-4D97-AF65-F5344CB8AC3E}">
        <p14:creationId xmlns:p14="http://schemas.microsoft.com/office/powerpoint/2010/main" xmlns="" val="174304514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2793122"/>
            <a:ext cx="7632848" cy="1323439"/>
          </a:xfrm>
          <a:prstGeom prst="rect">
            <a:avLst/>
          </a:prstGeom>
          <a:solidFill>
            <a:srgbClr val="005C2A"/>
          </a:solidFill>
        </p:spPr>
        <p:txBody>
          <a:bodyPr wrap="square">
            <a:spAutoFit/>
          </a:bodyPr>
          <a:lstStyle/>
          <a:p>
            <a:pPr algn="ctr"/>
            <a:r>
              <a:rPr lang="en-ZA" sz="2400" dirty="0">
                <a:solidFill>
                  <a:schemeClr val="bg1"/>
                </a:solidFill>
              </a:rPr>
              <a:t>  </a:t>
            </a:r>
            <a:r>
              <a:rPr lang="en-ZA" sz="4000" b="1" dirty="0">
                <a:solidFill>
                  <a:schemeClr val="bg1"/>
                </a:solidFill>
              </a:rPr>
              <a:t> Programme 1: Enterprise Development </a:t>
            </a:r>
          </a:p>
        </p:txBody>
      </p:sp>
      <p:sp>
        <p:nvSpPr>
          <p:cNvPr id="4" name="TextBox 3"/>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391033432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28422" y="0"/>
            <a:ext cx="9144000" cy="6858000"/>
          </a:xfrm>
          <a:prstGeom prst="rect">
            <a:avLst/>
          </a:prstGeom>
          <a:solidFill>
            <a:schemeClr val="bg1"/>
          </a:solidFill>
        </p:spPr>
      </p:pic>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51520" y="70975"/>
            <a:ext cx="8712968" cy="470000"/>
          </a:xfrm>
          <a:prstGeom prst="rect">
            <a:avLst/>
          </a:prstGeom>
        </p:spPr>
        <p:txBody>
          <a:bodyPr wrap="square">
            <a:spAutoFit/>
          </a:bodyPr>
          <a:lstStyle/>
          <a:p>
            <a:pPr lvl="0">
              <a:lnSpc>
                <a:spcPct val="107000"/>
              </a:lnSpc>
              <a:defRPr/>
            </a:pPr>
            <a:r>
              <a:rPr lang="en-ZA" sz="2400" b="1" dirty="0">
                <a:solidFill>
                  <a:schemeClr val="bg1"/>
                </a:solidFill>
              </a:rPr>
              <a:t>PROGRAMME 1: Enterprise Development </a:t>
            </a:r>
            <a:endParaRPr lang="en-ZA"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
        <p:nvSpPr>
          <p:cNvPr id="3" name="TextBox 2"/>
          <p:cNvSpPr txBox="1"/>
          <p:nvPr/>
        </p:nvSpPr>
        <p:spPr>
          <a:xfrm>
            <a:off x="107504" y="5949280"/>
            <a:ext cx="8352928" cy="908720"/>
          </a:xfrm>
          <a:prstGeom prst="rect">
            <a:avLst/>
          </a:prstGeom>
          <a:solidFill>
            <a:schemeClr val="bg1"/>
          </a:solidFill>
        </p:spPr>
        <p:txBody>
          <a:bodyPr wrap="square" rtlCol="0">
            <a:spAutoFit/>
          </a:bodyPr>
          <a:lstStyle/>
          <a:p>
            <a:endParaRPr lang="en-ZA" dirty="0"/>
          </a:p>
        </p:txBody>
      </p:sp>
      <p:graphicFrame>
        <p:nvGraphicFramePr>
          <p:cNvPr id="11" name="Table 10"/>
          <p:cNvGraphicFramePr>
            <a:graphicFrameLocks noGrp="1"/>
          </p:cNvGraphicFramePr>
          <p:nvPr>
            <p:extLst>
              <p:ext uri="{D42A27DB-BD31-4B8C-83A1-F6EECF244321}">
                <p14:modId xmlns:p14="http://schemas.microsoft.com/office/powerpoint/2010/main" xmlns="" val="2170112899"/>
              </p:ext>
            </p:extLst>
          </p:nvPr>
        </p:nvGraphicFramePr>
        <p:xfrm>
          <a:off x="36512" y="804862"/>
          <a:ext cx="9144432" cy="5873790"/>
        </p:xfrm>
        <a:graphic>
          <a:graphicData uri="http://schemas.openxmlformats.org/drawingml/2006/table">
            <a:tbl>
              <a:tblPr firstRow="1" firstCol="1" bandRow="1">
                <a:tableStyleId>{E8B1032C-EA38-4F05-BA0D-38AFFFC7BED3}</a:tableStyleId>
              </a:tblPr>
              <a:tblGrid>
                <a:gridCol w="1540169">
                  <a:extLst>
                    <a:ext uri="{9D8B030D-6E8A-4147-A177-3AD203B41FA5}">
                      <a16:colId xmlns:a16="http://schemas.microsoft.com/office/drawing/2014/main" xmlns="" val="2620761116"/>
                    </a:ext>
                  </a:extLst>
                </a:gridCol>
                <a:gridCol w="1267127">
                  <a:extLst>
                    <a:ext uri="{9D8B030D-6E8A-4147-A177-3AD203B41FA5}">
                      <a16:colId xmlns:a16="http://schemas.microsoft.com/office/drawing/2014/main" xmlns="" val="2773458546"/>
                    </a:ext>
                  </a:extLst>
                </a:gridCol>
                <a:gridCol w="2012166">
                  <a:extLst>
                    <a:ext uri="{9D8B030D-6E8A-4147-A177-3AD203B41FA5}">
                      <a16:colId xmlns:a16="http://schemas.microsoft.com/office/drawing/2014/main" xmlns="" val="3386605393"/>
                    </a:ext>
                  </a:extLst>
                </a:gridCol>
                <a:gridCol w="998480">
                  <a:extLst>
                    <a:ext uri="{9D8B030D-6E8A-4147-A177-3AD203B41FA5}">
                      <a16:colId xmlns:a16="http://schemas.microsoft.com/office/drawing/2014/main" xmlns="" val="2976855267"/>
                    </a:ext>
                  </a:extLst>
                </a:gridCol>
                <a:gridCol w="922148">
                  <a:extLst>
                    <a:ext uri="{9D8B030D-6E8A-4147-A177-3AD203B41FA5}">
                      <a16:colId xmlns:a16="http://schemas.microsoft.com/office/drawing/2014/main" xmlns="" val="1415522750"/>
                    </a:ext>
                  </a:extLst>
                </a:gridCol>
                <a:gridCol w="789592">
                  <a:extLst>
                    <a:ext uri="{9D8B030D-6E8A-4147-A177-3AD203B41FA5}">
                      <a16:colId xmlns:a16="http://schemas.microsoft.com/office/drawing/2014/main" xmlns="" val="4121921694"/>
                    </a:ext>
                  </a:extLst>
                </a:gridCol>
                <a:gridCol w="796704">
                  <a:extLst>
                    <a:ext uri="{9D8B030D-6E8A-4147-A177-3AD203B41FA5}">
                      <a16:colId xmlns:a16="http://schemas.microsoft.com/office/drawing/2014/main" xmlns="" val="3975189229"/>
                    </a:ext>
                  </a:extLst>
                </a:gridCol>
                <a:gridCol w="818046">
                  <a:extLst>
                    <a:ext uri="{9D8B030D-6E8A-4147-A177-3AD203B41FA5}">
                      <a16:colId xmlns:a16="http://schemas.microsoft.com/office/drawing/2014/main" xmlns="" val="3058969447"/>
                    </a:ext>
                  </a:extLst>
                </a:gridCol>
              </a:tblGrid>
              <a:tr h="373614">
                <a:tc gridSpan="8">
                  <a:txBody>
                    <a:bodyPr/>
                    <a:lstStyle/>
                    <a:p>
                      <a:pPr algn="ctr">
                        <a:lnSpc>
                          <a:spcPct val="150000"/>
                        </a:lnSpc>
                        <a:spcAft>
                          <a:spcPts val="0"/>
                        </a:spcAft>
                      </a:pPr>
                      <a:r>
                        <a:rPr lang="en-US" sz="1600" kern="1200" dirty="0">
                          <a:effectLst/>
                        </a:rPr>
                        <a:t>OUTCOMES, OUTPUTS, PERFORMANCE INDICATORS AND TARGETS</a:t>
                      </a:r>
                      <a:endParaRPr lang="en-ZA" sz="1600" kern="1200" dirty="0">
                        <a:solidFill>
                          <a:schemeClr val="bg1"/>
                        </a:solidFill>
                        <a:effectLst/>
                        <a:latin typeface="Trebuchet MS" panose="020B0603020202020204" pitchFamily="34" charset="0"/>
                        <a:ea typeface="+mn-ea"/>
                        <a:cs typeface="+mn-cs"/>
                      </a:endParaRPr>
                    </a:p>
                  </a:txBody>
                  <a:tcPr marL="52292" marR="52292"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907124358"/>
                  </a:ext>
                </a:extLst>
              </a:tr>
              <a:tr h="674481">
                <a:tc rowSpan="2">
                  <a:txBody>
                    <a:bodyPr/>
                    <a:lstStyle/>
                    <a:p>
                      <a:pPr marL="0" algn="ctr" defTabSz="914400" rtl="0" eaLnBrk="1" latinLnBrk="0" hangingPunct="1">
                        <a:lnSpc>
                          <a:spcPct val="150000"/>
                        </a:lnSpc>
                        <a:spcAft>
                          <a:spcPts val="0"/>
                        </a:spcAft>
                      </a:pPr>
                      <a:r>
                        <a:rPr lang="en-ZA" sz="1600" kern="1200" dirty="0">
                          <a:effectLst/>
                        </a:rPr>
                        <a:t>Outcomes</a:t>
                      </a:r>
                      <a:endParaRPr lang="en-ZA" sz="1600" kern="1200" dirty="0">
                        <a:solidFill>
                          <a:schemeClr val="bg1"/>
                        </a:solidFill>
                        <a:effectLst/>
                        <a:latin typeface="Trebuchet MS" panose="020B0603020202020204" pitchFamily="34" charset="0"/>
                        <a:ea typeface="+mn-ea"/>
                        <a:cs typeface="+mn-cs"/>
                      </a:endParaRPr>
                    </a:p>
                  </a:txBody>
                  <a:tcPr marL="52292" marR="52292" marT="0" marB="0" anchor="ctr"/>
                </a:tc>
                <a:tc rowSpan="2">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kern="1200" dirty="0">
                          <a:effectLst/>
                        </a:rPr>
                        <a:t> Outputs</a:t>
                      </a:r>
                      <a:endParaRPr lang="en-ZA" sz="1600" kern="1200" dirty="0">
                        <a:effectLst/>
                      </a:endParaRPr>
                    </a:p>
                    <a:p>
                      <a:pPr marL="0" algn="ctr" defTabSz="914400" rtl="0" eaLnBrk="1" latinLnBrk="0" hangingPunct="1">
                        <a:lnSpc>
                          <a:spcPct val="150000"/>
                        </a:lnSpc>
                        <a:spcAft>
                          <a:spcPts val="0"/>
                        </a:spcAft>
                      </a:pPr>
                      <a:endParaRPr lang="en-ZA" sz="1600" b="1" kern="1200" dirty="0">
                        <a:solidFill>
                          <a:schemeClr val="dk1"/>
                        </a:solidFill>
                        <a:effectLst/>
                        <a:latin typeface="Trebuchet MS" panose="020B0603020202020204" pitchFamily="34" charset="0"/>
                        <a:ea typeface="+mn-ea"/>
                        <a:cs typeface="+mn-cs"/>
                      </a:endParaRPr>
                    </a:p>
                  </a:txBody>
                  <a:tcPr marL="52292" marR="52292" marT="0" marB="0" anchor="ctr"/>
                </a:tc>
                <a:tc rowSpan="2">
                  <a:txBody>
                    <a:bodyPr/>
                    <a:lstStyle/>
                    <a:p>
                      <a:pPr marL="0" algn="ctr" defTabSz="914400" rtl="0" eaLnBrk="1" latinLnBrk="0" hangingPunct="1">
                        <a:lnSpc>
                          <a:spcPct val="150000"/>
                        </a:lnSpc>
                        <a:spcAft>
                          <a:spcPts val="0"/>
                        </a:spcAft>
                      </a:pPr>
                      <a:r>
                        <a:rPr lang="en-US" sz="1600" kern="1200" dirty="0">
                          <a:effectLst/>
                        </a:rPr>
                        <a:t> Output Indicators</a:t>
                      </a:r>
                      <a:endParaRPr lang="en-ZA" sz="1600" b="1" kern="1200" dirty="0">
                        <a:solidFill>
                          <a:schemeClr val="dk1"/>
                        </a:solidFill>
                        <a:effectLst/>
                        <a:latin typeface="Trebuchet MS" panose="020B0603020202020204" pitchFamily="34" charset="0"/>
                        <a:ea typeface="+mn-ea"/>
                        <a:cs typeface="+mn-cs"/>
                      </a:endParaRPr>
                    </a:p>
                  </a:txBody>
                  <a:tcPr marL="52292" marR="52292" marT="0" marB="0" anchor="ctr"/>
                </a:tc>
                <a:tc>
                  <a:txBody>
                    <a:bodyPr/>
                    <a:lstStyle/>
                    <a:p>
                      <a:pPr marL="0" algn="ctr" defTabSz="914400" rtl="0" eaLnBrk="1" latinLnBrk="0" hangingPunct="1">
                        <a:lnSpc>
                          <a:spcPct val="100000"/>
                        </a:lnSpc>
                        <a:spcAft>
                          <a:spcPts val="0"/>
                        </a:spcAft>
                      </a:pPr>
                      <a:r>
                        <a:rPr lang="en-ZA" sz="1300" kern="1200" dirty="0">
                          <a:effectLst/>
                        </a:rPr>
                        <a:t>Audited Performance</a:t>
                      </a:r>
                      <a:endParaRPr lang="en-ZA" sz="1300" b="1" kern="1200" dirty="0">
                        <a:solidFill>
                          <a:schemeClr val="dk1"/>
                        </a:solidFill>
                        <a:effectLst/>
                        <a:latin typeface="Trebuchet MS" panose="020B0603020202020204" pitchFamily="34" charset="0"/>
                        <a:ea typeface="+mn-ea"/>
                        <a:cs typeface="+mn-cs"/>
                      </a:endParaRPr>
                    </a:p>
                  </a:txBody>
                  <a:tcPr marL="52292" marR="52292" marT="0" marB="0" anchor="ctr"/>
                </a:tc>
                <a:tc>
                  <a:txBody>
                    <a:bodyPr/>
                    <a:lstStyle/>
                    <a:p>
                      <a:pPr marL="0" algn="ctr" defTabSz="914400" rtl="0" eaLnBrk="1" latinLnBrk="0" hangingPunct="1">
                        <a:lnSpc>
                          <a:spcPct val="100000"/>
                        </a:lnSpc>
                        <a:spcAft>
                          <a:spcPts val="0"/>
                        </a:spcAft>
                      </a:pPr>
                      <a:r>
                        <a:rPr lang="en-ZA" sz="1200" kern="1200" dirty="0">
                          <a:effectLst/>
                        </a:rPr>
                        <a:t>Estimated performance</a:t>
                      </a:r>
                      <a:endParaRPr lang="en-ZA" sz="1200" b="1" kern="1200" dirty="0">
                        <a:solidFill>
                          <a:schemeClr val="tx1"/>
                        </a:solidFill>
                        <a:effectLst/>
                        <a:latin typeface="+mn-lt"/>
                        <a:ea typeface="+mn-ea"/>
                        <a:cs typeface="+mn-cs"/>
                      </a:endParaRPr>
                    </a:p>
                  </a:txBody>
                  <a:tcPr marL="52292" marR="52292" marT="0" marB="0"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effectLst/>
                        </a:rPr>
                        <a:t>MTEF Period</a:t>
                      </a:r>
                      <a:endParaRPr lang="en-ZA" sz="1400" b="1" kern="1200" dirty="0">
                        <a:solidFill>
                          <a:schemeClr val="tx1"/>
                        </a:solidFill>
                        <a:effectLst/>
                        <a:latin typeface="+mn-lt"/>
                        <a:ea typeface="+mn-ea"/>
                        <a:cs typeface="+mn-cs"/>
                      </a:endParaRPr>
                    </a:p>
                  </a:txBody>
                  <a:tcPr marL="52292" marR="52292" marT="0" marB="0" anchor="ct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91427852"/>
                  </a:ext>
                </a:extLst>
              </a:tr>
              <a:tr h="40281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2021/22</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2022/23</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2023/24</a:t>
                      </a:r>
                    </a:p>
                  </a:txBody>
                  <a:tcPr marL="68580" marR="68580" marT="0" marB="0" anchor="ctr">
                    <a:solidFill>
                      <a:schemeClr val="accent3">
                        <a:lumMod val="60000"/>
                        <a:lumOff val="40000"/>
                      </a:schemeClr>
                    </a:solidFill>
                  </a:tcP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2024/25</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2025/26</a:t>
                      </a:r>
                    </a:p>
                  </a:txBody>
                  <a:tcPr marL="68580" marR="68580" marT="0" marB="0" anchor="ctr"/>
                </a:tc>
                <a:extLst>
                  <a:ext uri="{0D108BD9-81ED-4DB2-BD59-A6C34878D82A}">
                    <a16:rowId xmlns:a16="http://schemas.microsoft.com/office/drawing/2014/main" xmlns="" val="1463754580"/>
                  </a:ext>
                </a:extLst>
              </a:tr>
              <a:tr h="1063745">
                <a:tc rowSpan="2">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1. Increased growth and sustainability of township and rural-based SMMEs and Co-operatives</a:t>
                      </a:r>
                    </a:p>
                  </a:txBody>
                  <a:tcPr marL="68580" marR="68580" marT="0" marB="0"/>
                </a:tc>
                <a:tc>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Facilitate entrepreneurship awareness</a:t>
                      </a:r>
                    </a:p>
                  </a:txBody>
                  <a:tcPr marL="68580" marR="68580" marT="0" marB="0" anchor="ctr"/>
                </a:tc>
                <a:tc>
                  <a:txBody>
                    <a:bodyPr/>
                    <a:lstStyle/>
                    <a:p>
                      <a:pPr marL="0" algn="ctr" defTabSz="914400" rtl="0" eaLnBrk="1" latinLnBrk="0" hangingPunct="1">
                        <a:lnSpc>
                          <a:spcPct val="100000"/>
                        </a:lnSpc>
                        <a:spcAft>
                          <a:spcPts val="0"/>
                        </a:spcAft>
                      </a:pPr>
                      <a:r>
                        <a:rPr lang="en-ZA" sz="1200" kern="1200" dirty="0">
                          <a:solidFill>
                            <a:schemeClr val="tx1"/>
                          </a:solidFill>
                          <a:effectLst/>
                          <a:latin typeface="+mn-lt"/>
                          <a:ea typeface="+mn-ea"/>
                          <a:cs typeface="+mn-cs"/>
                        </a:rPr>
                        <a:t>Number of people who attended entrepreneurship awareness sessions</a:t>
                      </a:r>
                    </a:p>
                  </a:txBody>
                  <a:tcPr marL="68580" marR="68580"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18 000</a:t>
                      </a:r>
                      <a:endParaRPr lang="en-US" sz="1200" kern="1200" dirty="0">
                        <a:solidFill>
                          <a:schemeClr val="tx1"/>
                        </a:solidFill>
                        <a:effectLst/>
                        <a:latin typeface="+mn-lt"/>
                        <a:ea typeface="+mn-ea"/>
                        <a:cs typeface="+mn-cs"/>
                      </a:endParaRPr>
                    </a:p>
                  </a:txBody>
                  <a:tcPr marL="44488" marR="44488"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20 000</a:t>
                      </a:r>
                      <a:endParaRPr lang="en-US" sz="1200" kern="1200" dirty="0">
                        <a:solidFill>
                          <a:schemeClr val="tx1"/>
                        </a:solidFill>
                        <a:effectLst/>
                        <a:latin typeface="+mn-lt"/>
                        <a:ea typeface="+mn-ea"/>
                        <a:cs typeface="+mn-cs"/>
                      </a:endParaRPr>
                    </a:p>
                  </a:txBody>
                  <a:tcPr marL="44488" marR="44488" marT="0" marB="0" anchor="ctr"/>
                </a:tc>
                <a:tc>
                  <a:txBody>
                    <a:bodyPr/>
                    <a:lstStyle/>
                    <a:p>
                      <a:pPr marL="0" marR="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20 000</a:t>
                      </a:r>
                      <a:endParaRPr lang="en-US" sz="1200" b="1" kern="1200" dirty="0">
                        <a:solidFill>
                          <a:schemeClr val="tx1"/>
                        </a:solidFill>
                        <a:effectLst/>
                        <a:latin typeface="+mn-lt"/>
                        <a:ea typeface="+mn-ea"/>
                        <a:cs typeface="+mn-cs"/>
                      </a:endParaRPr>
                    </a:p>
                  </a:txBody>
                  <a:tcPr marL="44488" marR="44488" marT="0" marB="0" anchor="ctr">
                    <a:solidFill>
                      <a:schemeClr val="accent3">
                        <a:lumMod val="60000"/>
                        <a:lumOff val="40000"/>
                      </a:schemeClr>
                    </a:solidFill>
                  </a:tcP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26 250</a:t>
                      </a:r>
                      <a:endParaRPr lang="en-US" sz="1200" kern="1200" dirty="0">
                        <a:solidFill>
                          <a:schemeClr val="tx1"/>
                        </a:solidFill>
                        <a:effectLst/>
                        <a:latin typeface="+mn-lt"/>
                        <a:ea typeface="+mn-ea"/>
                        <a:cs typeface="+mn-cs"/>
                      </a:endParaRPr>
                    </a:p>
                  </a:txBody>
                  <a:tcPr marL="44488" marR="44488"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27 563</a:t>
                      </a:r>
                      <a:endParaRPr lang="en-US" sz="1200" kern="1200" dirty="0">
                        <a:solidFill>
                          <a:schemeClr val="tx1"/>
                        </a:solidFill>
                        <a:effectLst/>
                        <a:latin typeface="+mn-lt"/>
                        <a:ea typeface="+mn-ea"/>
                        <a:cs typeface="+mn-cs"/>
                      </a:endParaRPr>
                    </a:p>
                  </a:txBody>
                  <a:tcPr marL="44488" marR="44488" marT="0" marB="0" anchor="ctr"/>
                </a:tc>
                <a:extLst>
                  <a:ext uri="{0D108BD9-81ED-4DB2-BD59-A6C34878D82A}">
                    <a16:rowId xmlns:a16="http://schemas.microsoft.com/office/drawing/2014/main" xmlns="" val="766845311"/>
                  </a:ext>
                </a:extLst>
              </a:tr>
              <a:tr h="1255794">
                <a:tc vMerge="1">
                  <a:txBody>
                    <a:bodyPr/>
                    <a:lstStyle/>
                    <a:p>
                      <a:endParaRPr lang="en-ZA"/>
                    </a:p>
                  </a:txBody>
                  <a:tcPr/>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Facilitate township and rural-based SMMEs and Co-operatives support</a:t>
                      </a:r>
                    </a:p>
                  </a:txBody>
                  <a:tcPr marL="68580" marR="68580" marT="0" marB="0" anchor="ctr"/>
                </a:tc>
                <a:tc>
                  <a:txBody>
                    <a:bodyPr/>
                    <a:lstStyle/>
                    <a:p>
                      <a:pPr marL="0" algn="ctr" defTabSz="914400" rtl="0" eaLnBrk="1" latinLnBrk="0" hangingPunct="1">
                        <a:lnSpc>
                          <a:spcPct val="100000"/>
                        </a:lnSpc>
                        <a:spcAft>
                          <a:spcPts val="0"/>
                        </a:spcAft>
                      </a:pPr>
                      <a:r>
                        <a:rPr lang="en-ZA" sz="1200" kern="1200" dirty="0">
                          <a:solidFill>
                            <a:schemeClr val="tx1"/>
                          </a:solidFill>
                          <a:effectLst/>
                          <a:latin typeface="+mn-lt"/>
                          <a:ea typeface="+mn-ea"/>
                          <a:cs typeface="+mn-cs"/>
                        </a:rPr>
                        <a:t>Number of township and rural based businesses supported with non-financial business development</a:t>
                      </a:r>
                    </a:p>
                  </a:txBody>
                  <a:tcPr marL="68580" marR="68580"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28 000</a:t>
                      </a:r>
                      <a:endParaRPr lang="en-US" sz="1200" kern="1200" dirty="0">
                        <a:solidFill>
                          <a:schemeClr val="tx1"/>
                        </a:solidFill>
                        <a:effectLst/>
                        <a:latin typeface="+mn-lt"/>
                        <a:ea typeface="+mn-ea"/>
                        <a:cs typeface="+mn-cs"/>
                      </a:endParaRPr>
                    </a:p>
                  </a:txBody>
                  <a:tcPr marL="44488" marR="44488"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16 000</a:t>
                      </a:r>
                      <a:endParaRPr lang="en-US" sz="1200" kern="1200" dirty="0">
                        <a:solidFill>
                          <a:schemeClr val="tx1"/>
                        </a:solidFill>
                        <a:effectLst/>
                        <a:latin typeface="+mn-lt"/>
                        <a:ea typeface="+mn-ea"/>
                        <a:cs typeface="+mn-cs"/>
                      </a:endParaRPr>
                    </a:p>
                  </a:txBody>
                  <a:tcPr marL="44488" marR="44488" marT="0" marB="0" anchor="ctr"/>
                </a:tc>
                <a:tc>
                  <a:txBody>
                    <a:bodyPr/>
                    <a:lstStyle/>
                    <a:p>
                      <a:pPr marL="0" marR="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18 000</a:t>
                      </a:r>
                      <a:endParaRPr lang="en-US" sz="1200" b="1" kern="1200" dirty="0">
                        <a:solidFill>
                          <a:schemeClr val="tx1"/>
                        </a:solidFill>
                        <a:effectLst/>
                        <a:latin typeface="+mn-lt"/>
                        <a:ea typeface="+mn-ea"/>
                        <a:cs typeface="+mn-cs"/>
                      </a:endParaRPr>
                    </a:p>
                  </a:txBody>
                  <a:tcPr marL="44488" marR="44488" marT="0" marB="0" anchor="ctr">
                    <a:solidFill>
                      <a:schemeClr val="accent3">
                        <a:lumMod val="60000"/>
                        <a:lumOff val="40000"/>
                      </a:schemeClr>
                    </a:solidFill>
                  </a:tcP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20 000</a:t>
                      </a:r>
                      <a:endParaRPr lang="en-US" sz="1200" kern="1200" dirty="0">
                        <a:solidFill>
                          <a:schemeClr val="tx1"/>
                        </a:solidFill>
                        <a:effectLst/>
                        <a:latin typeface="+mn-lt"/>
                        <a:ea typeface="+mn-ea"/>
                        <a:cs typeface="+mn-cs"/>
                      </a:endParaRPr>
                    </a:p>
                  </a:txBody>
                  <a:tcPr marL="44488" marR="44488"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21 333</a:t>
                      </a:r>
                      <a:endParaRPr lang="en-US" sz="1200" kern="1200" dirty="0">
                        <a:solidFill>
                          <a:schemeClr val="tx1"/>
                        </a:solidFill>
                        <a:effectLst/>
                        <a:latin typeface="+mn-lt"/>
                        <a:ea typeface="+mn-ea"/>
                        <a:cs typeface="+mn-cs"/>
                      </a:endParaRPr>
                    </a:p>
                  </a:txBody>
                  <a:tcPr marL="44488" marR="44488" marT="0" marB="0" anchor="ctr"/>
                </a:tc>
                <a:extLst>
                  <a:ext uri="{0D108BD9-81ED-4DB2-BD59-A6C34878D82A}">
                    <a16:rowId xmlns:a16="http://schemas.microsoft.com/office/drawing/2014/main" xmlns="" val="2592319950"/>
                  </a:ext>
                </a:extLst>
              </a:tr>
              <a:tr h="1048285">
                <a:tc rowSpan="2">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2. Increased localisation and market penetration by SMMEs and Co-operatives</a:t>
                      </a:r>
                    </a:p>
                  </a:txBody>
                  <a:tcPr marL="68580" marR="68580" marT="0" marB="0"/>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Facilitate access to local markets</a:t>
                      </a:r>
                      <a:endParaRPr lang="en-US" sz="1200" kern="1200" dirty="0">
                        <a:solidFill>
                          <a:schemeClr val="tx1"/>
                        </a:solidFill>
                        <a:effectLst/>
                        <a:latin typeface="+mn-lt"/>
                        <a:ea typeface="+mn-ea"/>
                        <a:cs typeface="+mn-cs"/>
                      </a:endParaRPr>
                    </a:p>
                  </a:txBody>
                  <a:tcPr marL="44488" marR="44488"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Number of SMMEs and Co-operatives supported to participate in local markets</a:t>
                      </a:r>
                      <a:endParaRPr lang="en-US" sz="1200" kern="1200" dirty="0">
                        <a:solidFill>
                          <a:schemeClr val="tx1"/>
                        </a:solidFill>
                        <a:effectLst/>
                        <a:latin typeface="+mn-lt"/>
                        <a:ea typeface="+mn-ea"/>
                        <a:cs typeface="+mn-cs"/>
                      </a:endParaRPr>
                    </a:p>
                  </a:txBody>
                  <a:tcPr marL="44488" marR="44488"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2 500</a:t>
                      </a:r>
                      <a:endParaRPr lang="en-US" sz="1200" kern="1200" dirty="0">
                        <a:solidFill>
                          <a:schemeClr val="tx1"/>
                        </a:solidFill>
                        <a:effectLst/>
                        <a:latin typeface="+mn-lt"/>
                        <a:ea typeface="+mn-ea"/>
                        <a:cs typeface="+mn-cs"/>
                      </a:endParaRPr>
                    </a:p>
                  </a:txBody>
                  <a:tcPr marL="44488" marR="44488"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1 200</a:t>
                      </a:r>
                      <a:endParaRPr lang="en-US" sz="1200" kern="1200" dirty="0">
                        <a:solidFill>
                          <a:schemeClr val="tx1"/>
                        </a:solidFill>
                        <a:effectLst/>
                        <a:latin typeface="+mn-lt"/>
                        <a:ea typeface="+mn-ea"/>
                        <a:cs typeface="+mn-cs"/>
                      </a:endParaRPr>
                    </a:p>
                  </a:txBody>
                  <a:tcPr marL="44488" marR="44488" marT="0" marB="0" anchor="ctr"/>
                </a:tc>
                <a:tc>
                  <a:txBody>
                    <a:bodyPr/>
                    <a:lstStyle/>
                    <a:p>
                      <a:pPr marL="0" marR="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2 500</a:t>
                      </a:r>
                      <a:endParaRPr lang="en-US" sz="1200" b="1" kern="1200" dirty="0">
                        <a:solidFill>
                          <a:schemeClr val="tx1"/>
                        </a:solidFill>
                        <a:effectLst/>
                        <a:latin typeface="+mn-lt"/>
                        <a:ea typeface="+mn-ea"/>
                        <a:cs typeface="+mn-cs"/>
                      </a:endParaRPr>
                    </a:p>
                  </a:txBody>
                  <a:tcPr marL="44488" marR="44488" marT="0" marB="0" anchor="ctr">
                    <a:solidFill>
                      <a:schemeClr val="accent3">
                        <a:lumMod val="60000"/>
                        <a:lumOff val="40000"/>
                      </a:schemeClr>
                    </a:solidFill>
                  </a:tcP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2 800</a:t>
                      </a:r>
                      <a:endParaRPr lang="en-US" sz="1200" kern="1200" dirty="0">
                        <a:solidFill>
                          <a:schemeClr val="tx1"/>
                        </a:solidFill>
                        <a:effectLst/>
                        <a:latin typeface="+mn-lt"/>
                        <a:ea typeface="+mn-ea"/>
                        <a:cs typeface="+mn-cs"/>
                      </a:endParaRPr>
                    </a:p>
                  </a:txBody>
                  <a:tcPr marL="44488" marR="44488"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3 000</a:t>
                      </a:r>
                      <a:endParaRPr lang="en-US" sz="1200" kern="1200" dirty="0">
                        <a:solidFill>
                          <a:schemeClr val="tx1"/>
                        </a:solidFill>
                        <a:effectLst/>
                        <a:latin typeface="+mn-lt"/>
                        <a:ea typeface="+mn-ea"/>
                        <a:cs typeface="+mn-cs"/>
                      </a:endParaRPr>
                    </a:p>
                  </a:txBody>
                  <a:tcPr marL="44488" marR="44488" marT="0" marB="0" anchor="ctr"/>
                </a:tc>
                <a:extLst>
                  <a:ext uri="{0D108BD9-81ED-4DB2-BD59-A6C34878D82A}">
                    <a16:rowId xmlns:a16="http://schemas.microsoft.com/office/drawing/2014/main" xmlns="" val="3803637470"/>
                  </a:ext>
                </a:extLst>
              </a:tr>
              <a:tr h="1055055">
                <a:tc vMerge="1">
                  <a:txBody>
                    <a:bodyPr/>
                    <a:lstStyle/>
                    <a:p>
                      <a:endParaRPr lang="en-ZA"/>
                    </a:p>
                  </a:txBody>
                  <a:tcPr/>
                </a:tc>
                <a:tc>
                  <a:txBody>
                    <a:bodyPr/>
                    <a:lstStyle/>
                    <a:p>
                      <a:pPr marL="0" marR="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Facilitate access to international markets</a:t>
                      </a:r>
                      <a:endParaRPr lang="en-US" sz="1200" kern="1200">
                        <a:solidFill>
                          <a:schemeClr val="tx1"/>
                        </a:solidFill>
                        <a:effectLst/>
                        <a:latin typeface="+mn-lt"/>
                        <a:ea typeface="+mn-ea"/>
                        <a:cs typeface="+mn-cs"/>
                      </a:endParaRPr>
                    </a:p>
                  </a:txBody>
                  <a:tcPr marL="44488" marR="44488" marT="0" marB="0"/>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Number of SMMEs and Cooperatives</a:t>
                      </a:r>
                      <a:endParaRPr lang="en-US" sz="1200" kern="1200" dirty="0">
                        <a:solidFill>
                          <a:schemeClr val="tx1"/>
                        </a:solidFill>
                        <a:effectLst/>
                        <a:latin typeface="+mn-lt"/>
                        <a:ea typeface="+mn-ea"/>
                        <a:cs typeface="+mn-cs"/>
                      </a:endParaRPr>
                    </a:p>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supported with</a:t>
                      </a:r>
                      <a:endParaRPr lang="en-US" sz="1200" kern="1200" dirty="0">
                        <a:solidFill>
                          <a:schemeClr val="tx1"/>
                        </a:solidFill>
                        <a:effectLst/>
                        <a:latin typeface="+mn-lt"/>
                        <a:ea typeface="+mn-ea"/>
                        <a:cs typeface="+mn-cs"/>
                      </a:endParaRPr>
                    </a:p>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international markets readiness interventions</a:t>
                      </a:r>
                      <a:endParaRPr lang="en-US" sz="1200" kern="1200" dirty="0">
                        <a:solidFill>
                          <a:schemeClr val="tx1"/>
                        </a:solidFill>
                        <a:effectLst/>
                        <a:latin typeface="+mn-lt"/>
                        <a:ea typeface="+mn-ea"/>
                        <a:cs typeface="+mn-cs"/>
                      </a:endParaRPr>
                    </a:p>
                  </a:txBody>
                  <a:tcPr marL="44488" marR="44488" marT="0" marB="0"/>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1 000</a:t>
                      </a:r>
                      <a:endParaRPr lang="en-US" sz="1200" kern="1200" dirty="0">
                        <a:solidFill>
                          <a:schemeClr val="tx1"/>
                        </a:solidFill>
                        <a:effectLst/>
                        <a:latin typeface="+mn-lt"/>
                        <a:ea typeface="+mn-ea"/>
                        <a:cs typeface="+mn-cs"/>
                      </a:endParaRPr>
                    </a:p>
                  </a:txBody>
                  <a:tcPr marL="44488" marR="44488" marT="0" marB="0" anchor="ctr"/>
                </a:tc>
                <a:tc>
                  <a:txBody>
                    <a:bodyPr/>
                    <a:lstStyle/>
                    <a:p>
                      <a:pPr marL="0" marR="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1 000</a:t>
                      </a:r>
                      <a:endParaRPr lang="en-US" sz="1200" kern="1200">
                        <a:solidFill>
                          <a:schemeClr val="tx1"/>
                        </a:solidFill>
                        <a:effectLst/>
                        <a:latin typeface="+mn-lt"/>
                        <a:ea typeface="+mn-ea"/>
                        <a:cs typeface="+mn-cs"/>
                      </a:endParaRPr>
                    </a:p>
                  </a:txBody>
                  <a:tcPr marL="44488" marR="44488" marT="0" marB="0" anchor="ctr"/>
                </a:tc>
                <a:tc>
                  <a:txBody>
                    <a:bodyPr/>
                    <a:lstStyle/>
                    <a:p>
                      <a:pPr marL="0" marR="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500</a:t>
                      </a:r>
                      <a:endParaRPr lang="en-US" sz="1200" b="1" kern="1200" dirty="0">
                        <a:solidFill>
                          <a:schemeClr val="tx1"/>
                        </a:solidFill>
                        <a:effectLst/>
                        <a:latin typeface="+mn-lt"/>
                        <a:ea typeface="+mn-ea"/>
                        <a:cs typeface="+mn-cs"/>
                      </a:endParaRPr>
                    </a:p>
                  </a:txBody>
                  <a:tcPr marL="44488" marR="44488" marT="0" marB="0" anchor="ctr">
                    <a:solidFill>
                      <a:schemeClr val="accent3">
                        <a:lumMod val="60000"/>
                        <a:lumOff val="40000"/>
                      </a:schemeClr>
                    </a:solidFill>
                  </a:tcP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550</a:t>
                      </a:r>
                      <a:endParaRPr lang="en-US" sz="1200" kern="1200" dirty="0">
                        <a:solidFill>
                          <a:schemeClr val="tx1"/>
                        </a:solidFill>
                        <a:effectLst/>
                        <a:latin typeface="+mn-lt"/>
                        <a:ea typeface="+mn-ea"/>
                        <a:cs typeface="+mn-cs"/>
                      </a:endParaRPr>
                    </a:p>
                  </a:txBody>
                  <a:tcPr marL="44488" marR="44488"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600</a:t>
                      </a:r>
                      <a:endParaRPr lang="en-US" sz="1200" kern="1200" dirty="0">
                        <a:solidFill>
                          <a:schemeClr val="tx1"/>
                        </a:solidFill>
                        <a:effectLst/>
                        <a:latin typeface="+mn-lt"/>
                        <a:ea typeface="+mn-ea"/>
                        <a:cs typeface="+mn-cs"/>
                      </a:endParaRPr>
                    </a:p>
                  </a:txBody>
                  <a:tcPr marL="44488" marR="44488" marT="0" marB="0" anchor="ctr"/>
                </a:tc>
                <a:extLst>
                  <a:ext uri="{0D108BD9-81ED-4DB2-BD59-A6C34878D82A}">
                    <a16:rowId xmlns:a16="http://schemas.microsoft.com/office/drawing/2014/main" xmlns="" val="1415507479"/>
                  </a:ext>
                </a:extLst>
              </a:tr>
            </a:tbl>
          </a:graphicData>
        </a:graphic>
      </p:graphicFrame>
    </p:spTree>
    <p:extLst>
      <p:ext uri="{BB962C8B-B14F-4D97-AF65-F5344CB8AC3E}">
        <p14:creationId xmlns:p14="http://schemas.microsoft.com/office/powerpoint/2010/main" xmlns="" val="404593787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28422" y="0"/>
            <a:ext cx="9144000" cy="6858000"/>
          </a:xfrm>
          <a:prstGeom prst="rect">
            <a:avLst/>
          </a:prstGeom>
          <a:solidFill>
            <a:schemeClr val="bg1"/>
          </a:solidFill>
        </p:spPr>
      </p:pic>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51520" y="70975"/>
            <a:ext cx="8712968" cy="470000"/>
          </a:xfrm>
          <a:prstGeom prst="rect">
            <a:avLst/>
          </a:prstGeom>
        </p:spPr>
        <p:txBody>
          <a:bodyPr wrap="square">
            <a:spAutoFit/>
          </a:bodyPr>
          <a:lstStyle/>
          <a:p>
            <a:pPr lvl="0">
              <a:lnSpc>
                <a:spcPct val="107000"/>
              </a:lnSpc>
              <a:defRPr/>
            </a:pPr>
            <a:r>
              <a:rPr lang="en-ZA" sz="2400" b="1" dirty="0">
                <a:solidFill>
                  <a:schemeClr val="bg1"/>
                </a:solidFill>
              </a:rPr>
              <a:t>PROGRAMME 1: Enterprise Development </a:t>
            </a: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
        <p:nvSpPr>
          <p:cNvPr id="3" name="TextBox 2"/>
          <p:cNvSpPr txBox="1"/>
          <p:nvPr/>
        </p:nvSpPr>
        <p:spPr>
          <a:xfrm>
            <a:off x="107504" y="5949280"/>
            <a:ext cx="8352928" cy="908720"/>
          </a:xfrm>
          <a:prstGeom prst="rect">
            <a:avLst/>
          </a:prstGeom>
          <a:solidFill>
            <a:schemeClr val="bg1"/>
          </a:solidFill>
        </p:spPr>
        <p:txBody>
          <a:bodyPr wrap="square" rtlCol="0">
            <a:spAutoFit/>
          </a:bodyPr>
          <a:lstStyle/>
          <a:p>
            <a:endParaRPr lang="en-ZA" dirty="0"/>
          </a:p>
        </p:txBody>
      </p:sp>
      <p:graphicFrame>
        <p:nvGraphicFramePr>
          <p:cNvPr id="11" name="Table 10"/>
          <p:cNvGraphicFramePr>
            <a:graphicFrameLocks noGrp="1"/>
          </p:cNvGraphicFramePr>
          <p:nvPr>
            <p:extLst>
              <p:ext uri="{D42A27DB-BD31-4B8C-83A1-F6EECF244321}">
                <p14:modId xmlns:p14="http://schemas.microsoft.com/office/powerpoint/2010/main" xmlns="" val="1385292070"/>
              </p:ext>
            </p:extLst>
          </p:nvPr>
        </p:nvGraphicFramePr>
        <p:xfrm>
          <a:off x="36512" y="804862"/>
          <a:ext cx="9144432" cy="5792490"/>
        </p:xfrm>
        <a:graphic>
          <a:graphicData uri="http://schemas.openxmlformats.org/drawingml/2006/table">
            <a:tbl>
              <a:tblPr firstRow="1" firstCol="1" bandRow="1">
                <a:tableStyleId>{E8B1032C-EA38-4F05-BA0D-38AFFFC7BED3}</a:tableStyleId>
              </a:tblPr>
              <a:tblGrid>
                <a:gridCol w="1540169">
                  <a:extLst>
                    <a:ext uri="{9D8B030D-6E8A-4147-A177-3AD203B41FA5}">
                      <a16:colId xmlns:a16="http://schemas.microsoft.com/office/drawing/2014/main" xmlns="" val="2620761116"/>
                    </a:ext>
                  </a:extLst>
                </a:gridCol>
                <a:gridCol w="1267127">
                  <a:extLst>
                    <a:ext uri="{9D8B030D-6E8A-4147-A177-3AD203B41FA5}">
                      <a16:colId xmlns:a16="http://schemas.microsoft.com/office/drawing/2014/main" xmlns="" val="2773458546"/>
                    </a:ext>
                  </a:extLst>
                </a:gridCol>
                <a:gridCol w="2012166">
                  <a:extLst>
                    <a:ext uri="{9D8B030D-6E8A-4147-A177-3AD203B41FA5}">
                      <a16:colId xmlns:a16="http://schemas.microsoft.com/office/drawing/2014/main" xmlns="" val="3386605393"/>
                    </a:ext>
                  </a:extLst>
                </a:gridCol>
                <a:gridCol w="998480">
                  <a:extLst>
                    <a:ext uri="{9D8B030D-6E8A-4147-A177-3AD203B41FA5}">
                      <a16:colId xmlns:a16="http://schemas.microsoft.com/office/drawing/2014/main" xmlns="" val="2976855267"/>
                    </a:ext>
                  </a:extLst>
                </a:gridCol>
                <a:gridCol w="922148">
                  <a:extLst>
                    <a:ext uri="{9D8B030D-6E8A-4147-A177-3AD203B41FA5}">
                      <a16:colId xmlns:a16="http://schemas.microsoft.com/office/drawing/2014/main" xmlns="" val="1415522750"/>
                    </a:ext>
                  </a:extLst>
                </a:gridCol>
                <a:gridCol w="789592">
                  <a:extLst>
                    <a:ext uri="{9D8B030D-6E8A-4147-A177-3AD203B41FA5}">
                      <a16:colId xmlns:a16="http://schemas.microsoft.com/office/drawing/2014/main" xmlns="" val="4121921694"/>
                    </a:ext>
                  </a:extLst>
                </a:gridCol>
                <a:gridCol w="796704">
                  <a:extLst>
                    <a:ext uri="{9D8B030D-6E8A-4147-A177-3AD203B41FA5}">
                      <a16:colId xmlns:a16="http://schemas.microsoft.com/office/drawing/2014/main" xmlns="" val="3975189229"/>
                    </a:ext>
                  </a:extLst>
                </a:gridCol>
                <a:gridCol w="818046">
                  <a:extLst>
                    <a:ext uri="{9D8B030D-6E8A-4147-A177-3AD203B41FA5}">
                      <a16:colId xmlns:a16="http://schemas.microsoft.com/office/drawing/2014/main" xmlns="" val="3058969447"/>
                    </a:ext>
                  </a:extLst>
                </a:gridCol>
              </a:tblGrid>
              <a:tr h="394116">
                <a:tc gridSpan="8">
                  <a:txBody>
                    <a:bodyPr/>
                    <a:lstStyle/>
                    <a:p>
                      <a:pPr algn="ctr">
                        <a:lnSpc>
                          <a:spcPct val="150000"/>
                        </a:lnSpc>
                        <a:spcAft>
                          <a:spcPts val="0"/>
                        </a:spcAft>
                      </a:pPr>
                      <a:r>
                        <a:rPr lang="en-US" sz="1600" kern="1200" dirty="0">
                          <a:effectLst/>
                        </a:rPr>
                        <a:t>OUTCOMES, OUTPUTS, PERFORMANCE INDICATORS AND TARGETS</a:t>
                      </a:r>
                      <a:endParaRPr lang="en-ZA" sz="1600" kern="1200" dirty="0">
                        <a:solidFill>
                          <a:schemeClr val="bg1"/>
                        </a:solidFill>
                        <a:effectLst/>
                        <a:latin typeface="Trebuchet MS" panose="020B0603020202020204" pitchFamily="34" charset="0"/>
                        <a:ea typeface="+mn-ea"/>
                        <a:cs typeface="+mn-cs"/>
                      </a:endParaRPr>
                    </a:p>
                  </a:txBody>
                  <a:tcPr marL="52292" marR="52292"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907124358"/>
                  </a:ext>
                </a:extLst>
              </a:tr>
              <a:tr h="711494">
                <a:tc rowSpan="2">
                  <a:txBody>
                    <a:bodyPr/>
                    <a:lstStyle/>
                    <a:p>
                      <a:pPr marL="0" algn="ctr" defTabSz="914400" rtl="0" eaLnBrk="1" latinLnBrk="0" hangingPunct="1">
                        <a:lnSpc>
                          <a:spcPct val="150000"/>
                        </a:lnSpc>
                        <a:spcAft>
                          <a:spcPts val="0"/>
                        </a:spcAft>
                      </a:pPr>
                      <a:r>
                        <a:rPr lang="en-ZA" sz="1600" kern="1200" dirty="0">
                          <a:effectLst/>
                        </a:rPr>
                        <a:t>Outcomes</a:t>
                      </a:r>
                      <a:endParaRPr lang="en-ZA" sz="1600" kern="1200" dirty="0">
                        <a:solidFill>
                          <a:schemeClr val="bg1"/>
                        </a:solidFill>
                        <a:effectLst/>
                        <a:latin typeface="Trebuchet MS" panose="020B0603020202020204" pitchFamily="34" charset="0"/>
                        <a:ea typeface="+mn-ea"/>
                        <a:cs typeface="+mn-cs"/>
                      </a:endParaRPr>
                    </a:p>
                  </a:txBody>
                  <a:tcPr marL="52292" marR="52292" marT="0" marB="0" anchor="ctr"/>
                </a:tc>
                <a:tc rowSpan="2">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kern="1200" dirty="0">
                          <a:effectLst/>
                        </a:rPr>
                        <a:t> Outputs</a:t>
                      </a:r>
                      <a:endParaRPr lang="en-ZA" sz="1600" kern="1200" dirty="0">
                        <a:effectLst/>
                      </a:endParaRPr>
                    </a:p>
                    <a:p>
                      <a:pPr marL="0" algn="ctr" defTabSz="914400" rtl="0" eaLnBrk="1" latinLnBrk="0" hangingPunct="1">
                        <a:lnSpc>
                          <a:spcPct val="150000"/>
                        </a:lnSpc>
                        <a:spcAft>
                          <a:spcPts val="0"/>
                        </a:spcAft>
                      </a:pPr>
                      <a:endParaRPr lang="en-ZA" sz="1600" b="1" kern="1200" dirty="0">
                        <a:solidFill>
                          <a:schemeClr val="dk1"/>
                        </a:solidFill>
                        <a:effectLst/>
                        <a:latin typeface="Trebuchet MS" panose="020B0603020202020204" pitchFamily="34" charset="0"/>
                        <a:ea typeface="+mn-ea"/>
                        <a:cs typeface="+mn-cs"/>
                      </a:endParaRPr>
                    </a:p>
                  </a:txBody>
                  <a:tcPr marL="52292" marR="52292" marT="0" marB="0" anchor="ctr"/>
                </a:tc>
                <a:tc rowSpan="2">
                  <a:txBody>
                    <a:bodyPr/>
                    <a:lstStyle/>
                    <a:p>
                      <a:pPr marL="0" algn="ctr" defTabSz="914400" rtl="0" eaLnBrk="1" latinLnBrk="0" hangingPunct="1">
                        <a:lnSpc>
                          <a:spcPct val="150000"/>
                        </a:lnSpc>
                        <a:spcAft>
                          <a:spcPts val="0"/>
                        </a:spcAft>
                      </a:pPr>
                      <a:r>
                        <a:rPr lang="en-US" sz="1600" kern="1200" dirty="0">
                          <a:effectLst/>
                        </a:rPr>
                        <a:t> Output Indicators</a:t>
                      </a:r>
                      <a:endParaRPr lang="en-ZA" sz="1600" b="1" kern="1200" dirty="0">
                        <a:solidFill>
                          <a:schemeClr val="dk1"/>
                        </a:solidFill>
                        <a:effectLst/>
                        <a:latin typeface="Trebuchet MS" panose="020B0603020202020204" pitchFamily="34" charset="0"/>
                        <a:ea typeface="+mn-ea"/>
                        <a:cs typeface="+mn-cs"/>
                      </a:endParaRPr>
                    </a:p>
                  </a:txBody>
                  <a:tcPr marL="52292" marR="52292" marT="0" marB="0" anchor="ctr"/>
                </a:tc>
                <a:tc>
                  <a:txBody>
                    <a:bodyPr/>
                    <a:lstStyle/>
                    <a:p>
                      <a:pPr marL="0" algn="ctr" defTabSz="914400" rtl="0" eaLnBrk="1" latinLnBrk="0" hangingPunct="1">
                        <a:lnSpc>
                          <a:spcPct val="100000"/>
                        </a:lnSpc>
                        <a:spcAft>
                          <a:spcPts val="0"/>
                        </a:spcAft>
                      </a:pPr>
                      <a:r>
                        <a:rPr lang="en-ZA" sz="1300" kern="1200" dirty="0">
                          <a:effectLst/>
                        </a:rPr>
                        <a:t>Audited Performance</a:t>
                      </a:r>
                      <a:endParaRPr lang="en-ZA" sz="1300" b="1" kern="1200" dirty="0">
                        <a:solidFill>
                          <a:schemeClr val="dk1"/>
                        </a:solidFill>
                        <a:effectLst/>
                        <a:latin typeface="Trebuchet MS" panose="020B0603020202020204" pitchFamily="34" charset="0"/>
                        <a:ea typeface="+mn-ea"/>
                        <a:cs typeface="+mn-cs"/>
                      </a:endParaRPr>
                    </a:p>
                  </a:txBody>
                  <a:tcPr marL="52292" marR="52292" marT="0" marB="0" anchor="ctr"/>
                </a:tc>
                <a:tc>
                  <a:txBody>
                    <a:bodyPr/>
                    <a:lstStyle/>
                    <a:p>
                      <a:pPr marL="0" algn="ctr" defTabSz="914400" rtl="0" eaLnBrk="1" latinLnBrk="0" hangingPunct="1">
                        <a:lnSpc>
                          <a:spcPct val="100000"/>
                        </a:lnSpc>
                        <a:spcAft>
                          <a:spcPts val="0"/>
                        </a:spcAft>
                      </a:pPr>
                      <a:r>
                        <a:rPr lang="en-ZA" sz="1200" kern="1200" dirty="0">
                          <a:effectLst/>
                        </a:rPr>
                        <a:t>Estimated performance</a:t>
                      </a:r>
                      <a:endParaRPr lang="en-ZA" sz="1200" b="1" kern="1200" dirty="0">
                        <a:solidFill>
                          <a:schemeClr val="tx1"/>
                        </a:solidFill>
                        <a:effectLst/>
                        <a:latin typeface="+mn-lt"/>
                        <a:ea typeface="+mn-ea"/>
                        <a:cs typeface="+mn-cs"/>
                      </a:endParaRPr>
                    </a:p>
                  </a:txBody>
                  <a:tcPr marL="52292" marR="52292" marT="0" marB="0"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effectLst/>
                        </a:rPr>
                        <a:t>MTEF Period</a:t>
                      </a:r>
                      <a:endParaRPr lang="en-ZA" sz="1400" b="1" kern="1200" dirty="0">
                        <a:solidFill>
                          <a:schemeClr val="tx1"/>
                        </a:solidFill>
                        <a:effectLst/>
                        <a:latin typeface="+mn-lt"/>
                        <a:ea typeface="+mn-ea"/>
                        <a:cs typeface="+mn-cs"/>
                      </a:endParaRPr>
                    </a:p>
                  </a:txBody>
                  <a:tcPr marL="52292" marR="52292" marT="0" marB="0" anchor="ct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91427852"/>
                  </a:ext>
                </a:extLst>
              </a:tr>
              <a:tr h="42492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2021/22</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2022/23</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2023/24</a:t>
                      </a:r>
                    </a:p>
                  </a:txBody>
                  <a:tcPr marL="68580" marR="68580" marT="0" marB="0" anchor="ctr">
                    <a:solidFill>
                      <a:schemeClr val="accent3">
                        <a:lumMod val="60000"/>
                        <a:lumOff val="40000"/>
                      </a:schemeClr>
                    </a:solidFill>
                  </a:tcP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2024/25</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2025/26</a:t>
                      </a:r>
                    </a:p>
                  </a:txBody>
                  <a:tcPr marL="68580" marR="68580" marT="0" marB="0" anchor="ctr"/>
                </a:tc>
                <a:extLst>
                  <a:ext uri="{0D108BD9-81ED-4DB2-BD59-A6C34878D82A}">
                    <a16:rowId xmlns:a16="http://schemas.microsoft.com/office/drawing/2014/main" xmlns="" val="1463754580"/>
                  </a:ext>
                </a:extLst>
              </a:tr>
              <a:tr h="1122119">
                <a:tc rowSpan="4">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4. Increased growth and sustainability of SMMEs and Co-operatives</a:t>
                      </a:r>
                    </a:p>
                  </a:txBody>
                  <a:tcPr marL="68580" marR="68580" marT="0" marB="0"/>
                </a:tc>
                <a:tc>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Facilitate access to international markets</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Number of SMMEs and Co-operatives supported through trade missions</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Not measured</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New indicator</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500</a:t>
                      </a:r>
                    </a:p>
                  </a:txBody>
                  <a:tcPr marL="68580" marR="68580" marT="0" marB="0" anchor="ctr">
                    <a:solidFill>
                      <a:schemeClr val="accent3">
                        <a:lumMod val="60000"/>
                        <a:lumOff val="40000"/>
                      </a:schemeClr>
                    </a:solidFill>
                  </a:tcPr>
                </a:tc>
                <a:tc>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550</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600</a:t>
                      </a:r>
                    </a:p>
                  </a:txBody>
                  <a:tcPr marL="68580" marR="68580" marT="0" marB="0" anchor="ctr"/>
                </a:tc>
                <a:extLst>
                  <a:ext uri="{0D108BD9-81ED-4DB2-BD59-A6C34878D82A}">
                    <a16:rowId xmlns:a16="http://schemas.microsoft.com/office/drawing/2014/main" xmlns="" val="766845311"/>
                  </a:ext>
                </a:extLst>
              </a:tr>
              <a:tr h="865369">
                <a:tc vMerge="1">
                  <a:txBody>
                    <a:bodyPr/>
                    <a:lstStyle/>
                    <a:p>
                      <a:endParaRPr lang="en-US"/>
                    </a:p>
                  </a:txBody>
                  <a:tcPr/>
                </a:tc>
                <a:tc>
                  <a:txBody>
                    <a:bodyPr/>
                    <a:lstStyle/>
                    <a:p>
                      <a:pPr marL="0" algn="ctr" defTabSz="914400" rtl="0" eaLnBrk="1" latinLnBrk="0" hangingPunct="1">
                        <a:lnSpc>
                          <a:spcPct val="100000"/>
                        </a:lnSpc>
                        <a:spcBef>
                          <a:spcPts val="400"/>
                        </a:spcBef>
                        <a:spcAft>
                          <a:spcPts val="0"/>
                        </a:spcAft>
                      </a:pPr>
                      <a:endParaRPr lang="en-ZA" sz="12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Number of SMMEs and Co-operatives supported with business development</a:t>
                      </a:r>
                      <a:endParaRPr lang="en-US" sz="1200" kern="1200" dirty="0">
                        <a:solidFill>
                          <a:schemeClr val="tx1"/>
                        </a:solidFill>
                        <a:effectLst/>
                        <a:latin typeface="+mn-lt"/>
                        <a:ea typeface="+mn-ea"/>
                        <a:cs typeface="+mn-cs"/>
                      </a:endParaRPr>
                    </a:p>
                  </a:txBody>
                  <a:tcPr marL="44488" marR="44488"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Not measured</a:t>
                      </a:r>
                      <a:endParaRPr lang="en-US" sz="1200" kern="1200" dirty="0">
                        <a:solidFill>
                          <a:schemeClr val="tx1"/>
                        </a:solidFill>
                        <a:effectLst/>
                        <a:latin typeface="+mn-lt"/>
                        <a:ea typeface="+mn-ea"/>
                        <a:cs typeface="+mn-cs"/>
                      </a:endParaRPr>
                    </a:p>
                  </a:txBody>
                  <a:tcPr marL="44488" marR="44488"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New indicator</a:t>
                      </a:r>
                      <a:endParaRPr lang="en-US" sz="1200" kern="1200" dirty="0">
                        <a:solidFill>
                          <a:schemeClr val="tx1"/>
                        </a:solidFill>
                        <a:effectLst/>
                        <a:latin typeface="+mn-lt"/>
                        <a:ea typeface="+mn-ea"/>
                        <a:cs typeface="+mn-cs"/>
                      </a:endParaRPr>
                    </a:p>
                  </a:txBody>
                  <a:tcPr marL="44488" marR="44488" marT="0" marB="0" anchor="ctr"/>
                </a:tc>
                <a:tc>
                  <a:txBody>
                    <a:bodyPr/>
                    <a:lstStyle/>
                    <a:p>
                      <a:pPr marL="0" marR="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2 000</a:t>
                      </a:r>
                      <a:endParaRPr lang="en-US" sz="1200" b="1" kern="1200" dirty="0">
                        <a:solidFill>
                          <a:schemeClr val="tx1"/>
                        </a:solidFill>
                        <a:effectLst/>
                        <a:latin typeface="+mn-lt"/>
                        <a:ea typeface="+mn-ea"/>
                        <a:cs typeface="+mn-cs"/>
                      </a:endParaRPr>
                    </a:p>
                  </a:txBody>
                  <a:tcPr marL="44488" marR="44488" marT="0" marB="0" anchor="ctr">
                    <a:solidFill>
                      <a:schemeClr val="accent3">
                        <a:lumMod val="60000"/>
                        <a:lumOff val="40000"/>
                      </a:schemeClr>
                    </a:solidFill>
                  </a:tcP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2 500</a:t>
                      </a:r>
                      <a:endParaRPr lang="en-US" sz="1200" kern="1200" dirty="0">
                        <a:solidFill>
                          <a:schemeClr val="tx1"/>
                        </a:solidFill>
                        <a:effectLst/>
                        <a:latin typeface="+mn-lt"/>
                        <a:ea typeface="+mn-ea"/>
                        <a:cs typeface="+mn-cs"/>
                      </a:endParaRPr>
                    </a:p>
                  </a:txBody>
                  <a:tcPr marL="44488" marR="44488"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3 000</a:t>
                      </a:r>
                      <a:endParaRPr lang="en-US" sz="1200" kern="1200" dirty="0">
                        <a:solidFill>
                          <a:schemeClr val="tx1"/>
                        </a:solidFill>
                        <a:effectLst/>
                        <a:latin typeface="+mn-lt"/>
                        <a:ea typeface="+mn-ea"/>
                        <a:cs typeface="+mn-cs"/>
                      </a:endParaRPr>
                    </a:p>
                  </a:txBody>
                  <a:tcPr marL="44488" marR="44488" marT="0" marB="0" anchor="ctr"/>
                </a:tc>
                <a:extLst>
                  <a:ext uri="{0D108BD9-81ED-4DB2-BD59-A6C34878D82A}">
                    <a16:rowId xmlns:a16="http://schemas.microsoft.com/office/drawing/2014/main" xmlns="" val="565173274"/>
                  </a:ext>
                </a:extLst>
              </a:tr>
              <a:tr h="1370188">
                <a:tc vMerge="1">
                  <a:txBody>
                    <a:bodyPr/>
                    <a:lstStyle/>
                    <a:p>
                      <a:endParaRPr lang="en-US"/>
                    </a:p>
                  </a:txBody>
                  <a:tcPr/>
                </a:tc>
                <a:tc>
                  <a:txBody>
                    <a:bodyPr/>
                    <a:lstStyle/>
                    <a:p>
                      <a:pPr marL="0" algn="ctr" defTabSz="914400" rtl="0" eaLnBrk="1" latinLnBrk="0" hangingPunct="1">
                        <a:lnSpc>
                          <a:spcPct val="100000"/>
                        </a:lnSpc>
                        <a:spcBef>
                          <a:spcPts val="400"/>
                        </a:spcBef>
                        <a:spcAft>
                          <a:spcPts val="0"/>
                        </a:spcAft>
                      </a:pPr>
                      <a:endParaRPr lang="en-ZA" sz="12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Number of SMMEs and Cooperatives</a:t>
                      </a:r>
                      <a:endParaRPr lang="en-US" sz="1200" kern="1200">
                        <a:solidFill>
                          <a:schemeClr val="tx1"/>
                        </a:solidFill>
                        <a:effectLst/>
                        <a:latin typeface="+mn-lt"/>
                        <a:ea typeface="+mn-ea"/>
                        <a:cs typeface="+mn-cs"/>
                      </a:endParaRPr>
                    </a:p>
                    <a:p>
                      <a:pPr marL="0" marR="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supported in priority sectors with non-financial business development to scale-up their businesses</a:t>
                      </a:r>
                      <a:endParaRPr lang="en-US" sz="1200" kern="1200">
                        <a:solidFill>
                          <a:schemeClr val="tx1"/>
                        </a:solidFill>
                        <a:effectLst/>
                        <a:latin typeface="+mn-lt"/>
                        <a:ea typeface="+mn-ea"/>
                        <a:cs typeface="+mn-cs"/>
                      </a:endParaRPr>
                    </a:p>
                  </a:txBody>
                  <a:tcPr marL="44488" marR="44488"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New indicator</a:t>
                      </a:r>
                      <a:endParaRPr lang="en-US" sz="1200" kern="1200" dirty="0">
                        <a:solidFill>
                          <a:schemeClr val="tx1"/>
                        </a:solidFill>
                        <a:effectLst/>
                        <a:latin typeface="+mn-lt"/>
                        <a:ea typeface="+mn-ea"/>
                        <a:cs typeface="+mn-cs"/>
                      </a:endParaRPr>
                    </a:p>
                  </a:txBody>
                  <a:tcPr marL="44488" marR="44488"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100</a:t>
                      </a:r>
                      <a:endParaRPr lang="en-US" sz="1200" kern="1200" dirty="0">
                        <a:solidFill>
                          <a:schemeClr val="tx1"/>
                        </a:solidFill>
                        <a:effectLst/>
                        <a:latin typeface="+mn-lt"/>
                        <a:ea typeface="+mn-ea"/>
                        <a:cs typeface="+mn-cs"/>
                      </a:endParaRPr>
                    </a:p>
                  </a:txBody>
                  <a:tcPr marL="44488" marR="44488" marT="0" marB="0" anchor="ctr"/>
                </a:tc>
                <a:tc>
                  <a:txBody>
                    <a:bodyPr/>
                    <a:lstStyle/>
                    <a:p>
                      <a:pPr marL="0" marR="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50</a:t>
                      </a:r>
                      <a:endParaRPr lang="en-US" sz="1200" b="1" kern="1200" dirty="0">
                        <a:solidFill>
                          <a:schemeClr val="tx1"/>
                        </a:solidFill>
                        <a:effectLst/>
                        <a:latin typeface="+mn-lt"/>
                        <a:ea typeface="+mn-ea"/>
                        <a:cs typeface="+mn-cs"/>
                      </a:endParaRPr>
                    </a:p>
                  </a:txBody>
                  <a:tcPr marL="44488" marR="44488" marT="0" marB="0" anchor="ctr">
                    <a:solidFill>
                      <a:schemeClr val="accent3">
                        <a:lumMod val="60000"/>
                        <a:lumOff val="40000"/>
                      </a:schemeClr>
                    </a:solidFill>
                  </a:tcP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70</a:t>
                      </a:r>
                      <a:endParaRPr lang="en-US" sz="1200" kern="1200" dirty="0">
                        <a:solidFill>
                          <a:schemeClr val="tx1"/>
                        </a:solidFill>
                        <a:effectLst/>
                        <a:latin typeface="+mn-lt"/>
                        <a:ea typeface="+mn-ea"/>
                        <a:cs typeface="+mn-cs"/>
                      </a:endParaRPr>
                    </a:p>
                  </a:txBody>
                  <a:tcPr marL="44488" marR="44488"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90</a:t>
                      </a:r>
                      <a:endParaRPr lang="en-US" sz="1200" kern="1200" dirty="0">
                        <a:solidFill>
                          <a:schemeClr val="tx1"/>
                        </a:solidFill>
                        <a:effectLst/>
                        <a:latin typeface="+mn-lt"/>
                        <a:ea typeface="+mn-ea"/>
                        <a:cs typeface="+mn-cs"/>
                      </a:endParaRPr>
                    </a:p>
                  </a:txBody>
                  <a:tcPr marL="44488" marR="44488" marT="0" marB="0" anchor="ctr"/>
                </a:tc>
                <a:extLst>
                  <a:ext uri="{0D108BD9-81ED-4DB2-BD59-A6C34878D82A}">
                    <a16:rowId xmlns:a16="http://schemas.microsoft.com/office/drawing/2014/main" xmlns="" val="900683354"/>
                  </a:ext>
                </a:extLst>
              </a:tr>
              <a:tr h="904283">
                <a:tc vMerge="1">
                  <a:txBody>
                    <a:bodyPr/>
                    <a:lstStyle/>
                    <a:p>
                      <a:endParaRPr lang="en-ZA"/>
                    </a:p>
                  </a:txBody>
                  <a:tcPr/>
                </a:tc>
                <a:tc>
                  <a:txBody>
                    <a:bodyPr/>
                    <a:lstStyle/>
                    <a:p>
                      <a:pPr marL="0" algn="ctr" defTabSz="914400" rtl="0" eaLnBrk="1" latinLnBrk="0" hangingPunct="1">
                        <a:lnSpc>
                          <a:spcPct val="100000"/>
                        </a:lnSpc>
                        <a:spcBef>
                          <a:spcPts val="400"/>
                        </a:spcBef>
                        <a:spcAft>
                          <a:spcPts val="0"/>
                        </a:spcAft>
                      </a:pPr>
                      <a:endParaRPr lang="en-ZA" sz="12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Number of SMMEs and Co-operatives supported with training, mentorship, and coaching</a:t>
                      </a:r>
                      <a:endParaRPr lang="en-US" sz="1200" kern="1200" dirty="0">
                        <a:solidFill>
                          <a:schemeClr val="tx1"/>
                        </a:solidFill>
                        <a:effectLst/>
                        <a:latin typeface="+mn-lt"/>
                        <a:ea typeface="+mn-ea"/>
                        <a:cs typeface="+mn-cs"/>
                      </a:endParaRPr>
                    </a:p>
                  </a:txBody>
                  <a:tcPr marL="44488" marR="44488" marT="0" marB="0"/>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5 000</a:t>
                      </a:r>
                      <a:endParaRPr lang="en-US" sz="1200" kern="1200" dirty="0">
                        <a:solidFill>
                          <a:schemeClr val="tx1"/>
                        </a:solidFill>
                        <a:effectLst/>
                        <a:latin typeface="+mn-lt"/>
                        <a:ea typeface="+mn-ea"/>
                        <a:cs typeface="+mn-cs"/>
                      </a:endParaRPr>
                    </a:p>
                  </a:txBody>
                  <a:tcPr marL="44488" marR="44488"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20 000</a:t>
                      </a:r>
                      <a:endParaRPr lang="en-US" sz="1200" kern="1200" dirty="0">
                        <a:solidFill>
                          <a:schemeClr val="tx1"/>
                        </a:solidFill>
                        <a:effectLst/>
                        <a:latin typeface="+mn-lt"/>
                        <a:ea typeface="+mn-ea"/>
                        <a:cs typeface="+mn-cs"/>
                      </a:endParaRPr>
                    </a:p>
                  </a:txBody>
                  <a:tcPr marL="44488" marR="44488" marT="0" marB="0" anchor="ctr"/>
                </a:tc>
                <a:tc>
                  <a:txBody>
                    <a:bodyPr/>
                    <a:lstStyle/>
                    <a:p>
                      <a:pPr marL="0" marR="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20 500</a:t>
                      </a:r>
                      <a:endParaRPr lang="en-US" sz="1200" b="1" kern="1200" dirty="0">
                        <a:solidFill>
                          <a:schemeClr val="tx1"/>
                        </a:solidFill>
                        <a:effectLst/>
                        <a:latin typeface="+mn-lt"/>
                        <a:ea typeface="+mn-ea"/>
                        <a:cs typeface="+mn-cs"/>
                      </a:endParaRPr>
                    </a:p>
                  </a:txBody>
                  <a:tcPr marL="44488" marR="44488" marT="0" marB="0" anchor="ctr">
                    <a:solidFill>
                      <a:schemeClr val="accent3">
                        <a:lumMod val="60000"/>
                        <a:lumOff val="40000"/>
                      </a:schemeClr>
                    </a:solidFill>
                  </a:tcP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21 000</a:t>
                      </a:r>
                      <a:endParaRPr lang="en-US" sz="1200" kern="1200" dirty="0">
                        <a:solidFill>
                          <a:schemeClr val="tx1"/>
                        </a:solidFill>
                        <a:effectLst/>
                        <a:latin typeface="+mn-lt"/>
                        <a:ea typeface="+mn-ea"/>
                        <a:cs typeface="+mn-cs"/>
                      </a:endParaRPr>
                    </a:p>
                  </a:txBody>
                  <a:tcPr marL="44488" marR="44488"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21 500</a:t>
                      </a:r>
                      <a:endParaRPr lang="en-US" sz="1200" kern="1200" dirty="0">
                        <a:solidFill>
                          <a:schemeClr val="tx1"/>
                        </a:solidFill>
                        <a:effectLst/>
                        <a:latin typeface="+mn-lt"/>
                        <a:ea typeface="+mn-ea"/>
                        <a:cs typeface="+mn-cs"/>
                      </a:endParaRPr>
                    </a:p>
                  </a:txBody>
                  <a:tcPr marL="44488" marR="44488" marT="0" marB="0" anchor="ctr"/>
                </a:tc>
                <a:extLst>
                  <a:ext uri="{0D108BD9-81ED-4DB2-BD59-A6C34878D82A}">
                    <a16:rowId xmlns:a16="http://schemas.microsoft.com/office/drawing/2014/main" xmlns="" val="1415507479"/>
                  </a:ext>
                </a:extLst>
              </a:tr>
            </a:tbl>
          </a:graphicData>
        </a:graphic>
      </p:graphicFrame>
    </p:spTree>
    <p:extLst>
      <p:ext uri="{BB962C8B-B14F-4D97-AF65-F5344CB8AC3E}">
        <p14:creationId xmlns:p14="http://schemas.microsoft.com/office/powerpoint/2010/main" xmlns="" val="83881668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28422" y="0"/>
            <a:ext cx="9144000" cy="6858000"/>
          </a:xfrm>
          <a:prstGeom prst="rect">
            <a:avLst/>
          </a:prstGeom>
          <a:solidFill>
            <a:schemeClr val="bg1"/>
          </a:solidFill>
        </p:spPr>
      </p:pic>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51520" y="70975"/>
            <a:ext cx="8712968" cy="487506"/>
          </a:xfrm>
          <a:prstGeom prst="rect">
            <a:avLst/>
          </a:prstGeom>
        </p:spPr>
        <p:txBody>
          <a:bodyPr wrap="square">
            <a:spAutoFit/>
          </a:bodyPr>
          <a:lstStyle/>
          <a:p>
            <a:pPr lvl="0">
              <a:lnSpc>
                <a:spcPct val="107000"/>
              </a:lnSpc>
              <a:defRPr/>
            </a:pPr>
            <a:r>
              <a:rPr lang="en-ZA" sz="2400" b="1" dirty="0">
                <a:solidFill>
                  <a:schemeClr val="bg1"/>
                </a:solidFill>
              </a:rPr>
              <a:t>PROGRAMME 1: Enterprise Development </a:t>
            </a: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
        <p:nvSpPr>
          <p:cNvPr id="3" name="TextBox 2"/>
          <p:cNvSpPr txBox="1"/>
          <p:nvPr/>
        </p:nvSpPr>
        <p:spPr>
          <a:xfrm>
            <a:off x="107504" y="5949280"/>
            <a:ext cx="8352928" cy="908720"/>
          </a:xfrm>
          <a:prstGeom prst="rect">
            <a:avLst/>
          </a:prstGeom>
          <a:solidFill>
            <a:schemeClr val="bg1"/>
          </a:solidFill>
        </p:spPr>
        <p:txBody>
          <a:bodyPr wrap="square" rtlCol="0">
            <a:spAutoFit/>
          </a:bodyPr>
          <a:lstStyle/>
          <a:p>
            <a:endParaRPr lang="en-ZA" dirty="0"/>
          </a:p>
        </p:txBody>
      </p:sp>
      <p:graphicFrame>
        <p:nvGraphicFramePr>
          <p:cNvPr id="8" name="Table 7"/>
          <p:cNvGraphicFramePr>
            <a:graphicFrameLocks noGrp="1"/>
          </p:cNvGraphicFramePr>
          <p:nvPr>
            <p:extLst>
              <p:ext uri="{D42A27DB-BD31-4B8C-83A1-F6EECF244321}">
                <p14:modId xmlns:p14="http://schemas.microsoft.com/office/powerpoint/2010/main" xmlns="" val="2435025658"/>
              </p:ext>
            </p:extLst>
          </p:nvPr>
        </p:nvGraphicFramePr>
        <p:xfrm>
          <a:off x="96836" y="918522"/>
          <a:ext cx="8939659" cy="5462806"/>
        </p:xfrm>
        <a:graphic>
          <a:graphicData uri="http://schemas.openxmlformats.org/drawingml/2006/table">
            <a:tbl>
              <a:tblPr firstRow="1" firstCol="1" bandRow="1">
                <a:tableStyleId>{8799B23B-EC83-4686-B30A-512413B5E67A}</a:tableStyleId>
              </a:tblPr>
              <a:tblGrid>
                <a:gridCol w="3220287">
                  <a:extLst>
                    <a:ext uri="{9D8B030D-6E8A-4147-A177-3AD203B41FA5}">
                      <a16:colId xmlns:a16="http://schemas.microsoft.com/office/drawing/2014/main" xmlns="" val="1495179817"/>
                    </a:ext>
                  </a:extLst>
                </a:gridCol>
                <a:gridCol w="1130009">
                  <a:extLst>
                    <a:ext uri="{9D8B030D-6E8A-4147-A177-3AD203B41FA5}">
                      <a16:colId xmlns:a16="http://schemas.microsoft.com/office/drawing/2014/main" xmlns="" val="3096614892"/>
                    </a:ext>
                  </a:extLst>
                </a:gridCol>
                <a:gridCol w="1164672">
                  <a:extLst>
                    <a:ext uri="{9D8B030D-6E8A-4147-A177-3AD203B41FA5}">
                      <a16:colId xmlns:a16="http://schemas.microsoft.com/office/drawing/2014/main" xmlns="" val="46863769"/>
                    </a:ext>
                  </a:extLst>
                </a:gridCol>
                <a:gridCol w="1162686">
                  <a:extLst>
                    <a:ext uri="{9D8B030D-6E8A-4147-A177-3AD203B41FA5}">
                      <a16:colId xmlns:a16="http://schemas.microsoft.com/office/drawing/2014/main" xmlns="" val="2272770326"/>
                    </a:ext>
                  </a:extLst>
                </a:gridCol>
                <a:gridCol w="1196678">
                  <a:extLst>
                    <a:ext uri="{9D8B030D-6E8A-4147-A177-3AD203B41FA5}">
                      <a16:colId xmlns:a16="http://schemas.microsoft.com/office/drawing/2014/main" xmlns="" val="3132827466"/>
                    </a:ext>
                  </a:extLst>
                </a:gridCol>
                <a:gridCol w="1065327">
                  <a:extLst>
                    <a:ext uri="{9D8B030D-6E8A-4147-A177-3AD203B41FA5}">
                      <a16:colId xmlns:a16="http://schemas.microsoft.com/office/drawing/2014/main" xmlns="" val="3207270500"/>
                    </a:ext>
                  </a:extLst>
                </a:gridCol>
              </a:tblGrid>
              <a:tr h="467099">
                <a:tc rowSpan="2">
                  <a:txBody>
                    <a:bodyPr/>
                    <a:lstStyle/>
                    <a:p>
                      <a:pPr algn="ctr">
                        <a:spcAft>
                          <a:spcPts val="0"/>
                        </a:spcAft>
                      </a:pPr>
                      <a:r>
                        <a:rPr lang="en-US" sz="1600" dirty="0">
                          <a:effectLst/>
                        </a:rPr>
                        <a:t>Output Indicators</a:t>
                      </a:r>
                      <a:endParaRPr lang="en-GB" sz="1600" b="1" dirty="0">
                        <a:solidFill>
                          <a:schemeClr val="tx1"/>
                        </a:solidFill>
                        <a:effectLst/>
                        <a:latin typeface="Trebuchet MS" panose="020B0603020202020204" pitchFamily="34" charset="0"/>
                        <a:ea typeface="Times New Roman" panose="02020603050405020304" pitchFamily="18" charset="0"/>
                      </a:endParaRPr>
                    </a:p>
                  </a:txBody>
                  <a:tcPr marL="68580" marR="68580" marT="0" marB="0" anchor="ctr"/>
                </a:tc>
                <a:tc rowSpan="2">
                  <a:txBody>
                    <a:bodyPr/>
                    <a:lstStyle/>
                    <a:p>
                      <a:pPr algn="ctr">
                        <a:spcAft>
                          <a:spcPts val="0"/>
                        </a:spcAft>
                      </a:pPr>
                      <a:r>
                        <a:rPr lang="en-US" sz="1600" dirty="0">
                          <a:effectLst/>
                        </a:rPr>
                        <a:t>2023/24 Annual Target</a:t>
                      </a:r>
                      <a:endParaRPr lang="en-GB" sz="1600" b="1" dirty="0">
                        <a:solidFill>
                          <a:schemeClr val="tx1"/>
                        </a:solidFill>
                        <a:effectLst/>
                        <a:latin typeface="Trebuchet MS" panose="020B0603020202020204" pitchFamily="34" charset="0"/>
                        <a:ea typeface="Times New Roman" panose="02020603050405020304" pitchFamily="18" charset="0"/>
                      </a:endParaRPr>
                    </a:p>
                  </a:txBody>
                  <a:tcPr marL="68580" marR="68580" marT="0" marB="0" anchor="ctr"/>
                </a:tc>
                <a:tc gridSpan="4">
                  <a:txBody>
                    <a:bodyPr/>
                    <a:lstStyle/>
                    <a:p>
                      <a:pPr algn="ctr">
                        <a:spcAft>
                          <a:spcPts val="0"/>
                        </a:spcAft>
                      </a:pPr>
                      <a:r>
                        <a:rPr lang="en-US" sz="1600" kern="1200" dirty="0">
                          <a:effectLst/>
                        </a:rPr>
                        <a:t>Quarterly Milestones</a:t>
                      </a:r>
                      <a:r>
                        <a:rPr lang="en-US" sz="1600" dirty="0">
                          <a:effectLst/>
                        </a:rPr>
                        <a:t> </a:t>
                      </a:r>
                      <a:endParaRPr lang="en-GB" sz="1600" b="1" dirty="0">
                        <a:solidFill>
                          <a:schemeClr val="tx1"/>
                        </a:solidFill>
                        <a:effectLst/>
                        <a:latin typeface="Trebuchet MS" panose="020B0603020202020204" pitchFamily="34" charset="0"/>
                        <a:ea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773531702"/>
                  </a:ext>
                </a:extLst>
              </a:tr>
              <a:tr h="553459">
                <a:tc vMerge="1">
                  <a:txBody>
                    <a:bodyPr/>
                    <a:lstStyle/>
                    <a:p>
                      <a:endParaRPr lang="en-GB"/>
                    </a:p>
                  </a:txBody>
                  <a:tcPr/>
                </a:tc>
                <a:tc vMerge="1">
                  <a:txBody>
                    <a:bodyPr/>
                    <a:lstStyle/>
                    <a:p>
                      <a:endParaRPr lang="en-GB"/>
                    </a:p>
                  </a:txBody>
                  <a:tcPr/>
                </a:tc>
                <a:tc>
                  <a:txBody>
                    <a:bodyPr/>
                    <a:lstStyle/>
                    <a:p>
                      <a:pPr marL="0" algn="ctr" defTabSz="914400" rtl="0" eaLnBrk="1" latinLnBrk="0" hangingPunct="1">
                        <a:lnSpc>
                          <a:spcPct val="150000"/>
                        </a:lnSpc>
                        <a:spcAft>
                          <a:spcPts val="0"/>
                        </a:spcAft>
                      </a:pPr>
                      <a:r>
                        <a:rPr lang="en-US" sz="1400" kern="1200" dirty="0">
                          <a:effectLst/>
                        </a:rPr>
                        <a:t>1st Quarter</a:t>
                      </a:r>
                      <a:endParaRPr lang="en-GB" sz="1400" kern="1200" dirty="0">
                        <a:solidFill>
                          <a:schemeClr val="dk1"/>
                        </a:solidFill>
                        <a:effectLst/>
                        <a:latin typeface="Trebuchet MS" panose="020B0603020202020204" pitchFamily="34" charset="0"/>
                        <a:ea typeface="+mn-ea"/>
                        <a:cs typeface="+mn-cs"/>
                      </a:endParaRPr>
                    </a:p>
                  </a:txBody>
                  <a:tcPr marL="68580" marR="68580" marT="0" marB="0" anchor="ctr"/>
                </a:tc>
                <a:tc>
                  <a:txBody>
                    <a:bodyPr/>
                    <a:lstStyle/>
                    <a:p>
                      <a:pPr marL="0" algn="ctr" defTabSz="914400" rtl="0" eaLnBrk="1" latinLnBrk="0" hangingPunct="1">
                        <a:lnSpc>
                          <a:spcPct val="150000"/>
                        </a:lnSpc>
                        <a:spcAft>
                          <a:spcPts val="0"/>
                        </a:spcAft>
                      </a:pPr>
                      <a:r>
                        <a:rPr lang="en-US" sz="1400" kern="1200" dirty="0">
                          <a:effectLst/>
                        </a:rPr>
                        <a:t>2nd Quarter</a:t>
                      </a:r>
                      <a:endParaRPr lang="en-GB" sz="1400" kern="1200" dirty="0">
                        <a:solidFill>
                          <a:schemeClr val="dk1"/>
                        </a:solidFill>
                        <a:effectLst/>
                        <a:latin typeface="Trebuchet MS" panose="020B0603020202020204" pitchFamily="34" charset="0"/>
                        <a:ea typeface="+mn-ea"/>
                        <a:cs typeface="+mn-cs"/>
                      </a:endParaRPr>
                    </a:p>
                  </a:txBody>
                  <a:tcPr marL="68580" marR="68580" marT="0" marB="0" anchor="ctr"/>
                </a:tc>
                <a:tc>
                  <a:txBody>
                    <a:bodyPr/>
                    <a:lstStyle/>
                    <a:p>
                      <a:pPr marL="0" algn="ctr" defTabSz="914400" rtl="0" eaLnBrk="1" latinLnBrk="0" hangingPunct="1">
                        <a:lnSpc>
                          <a:spcPct val="150000"/>
                        </a:lnSpc>
                        <a:spcAft>
                          <a:spcPts val="0"/>
                        </a:spcAft>
                      </a:pPr>
                      <a:r>
                        <a:rPr lang="en-US" sz="1400" kern="1200" dirty="0">
                          <a:effectLst/>
                        </a:rPr>
                        <a:t>3rd Quarter</a:t>
                      </a:r>
                      <a:endParaRPr lang="en-GB" sz="1400" kern="1200" dirty="0">
                        <a:solidFill>
                          <a:schemeClr val="dk1"/>
                        </a:solidFill>
                        <a:effectLst/>
                        <a:latin typeface="Trebuchet MS" panose="020B0603020202020204" pitchFamily="34" charset="0"/>
                        <a:ea typeface="+mn-ea"/>
                        <a:cs typeface="+mn-cs"/>
                      </a:endParaRPr>
                    </a:p>
                  </a:txBody>
                  <a:tcPr marL="68580" marR="68580" marT="0" marB="0" anchor="ctr"/>
                </a:tc>
                <a:tc>
                  <a:txBody>
                    <a:bodyPr/>
                    <a:lstStyle/>
                    <a:p>
                      <a:pPr marL="0" algn="ctr" defTabSz="914400" rtl="0" eaLnBrk="1" latinLnBrk="0" hangingPunct="1">
                        <a:lnSpc>
                          <a:spcPct val="150000"/>
                        </a:lnSpc>
                        <a:spcAft>
                          <a:spcPts val="0"/>
                        </a:spcAft>
                      </a:pPr>
                      <a:r>
                        <a:rPr lang="en-US" sz="1400" kern="1200" dirty="0">
                          <a:effectLst/>
                        </a:rPr>
                        <a:t>4th Quarter</a:t>
                      </a:r>
                      <a:endParaRPr lang="en-GB" sz="1400" kern="1200" dirty="0">
                        <a:solidFill>
                          <a:schemeClr val="dk1"/>
                        </a:solidFill>
                        <a:effectLst/>
                        <a:latin typeface="Trebuchet MS" panose="020B0603020202020204" pitchFamily="34" charset="0"/>
                        <a:ea typeface="+mn-ea"/>
                        <a:cs typeface="+mn-cs"/>
                      </a:endParaRPr>
                    </a:p>
                  </a:txBody>
                  <a:tcPr marL="68580" marR="68580" marT="0" marB="0" anchor="ctr"/>
                </a:tc>
                <a:extLst>
                  <a:ext uri="{0D108BD9-81ED-4DB2-BD59-A6C34878D82A}">
                    <a16:rowId xmlns:a16="http://schemas.microsoft.com/office/drawing/2014/main" xmlns="" val="1283959885"/>
                  </a:ext>
                </a:extLst>
              </a:tr>
              <a:tr h="1128882">
                <a:tc>
                  <a:txBody>
                    <a:bodyPr/>
                    <a:lstStyle/>
                    <a:p>
                      <a:pPr marL="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Number of people who attended entrepreneurship awareness sessions</a:t>
                      </a:r>
                    </a:p>
                  </a:txBody>
                  <a:tcPr marL="68580" marR="68580" marT="0" marB="0" anchor="ctr"/>
                </a:tc>
                <a:tc>
                  <a:txBody>
                    <a:bodyPr/>
                    <a:lstStyle/>
                    <a:p>
                      <a:pPr marL="0" marR="88900" algn="ctr" defTabSz="914400" rtl="0" eaLnBrk="1" latinLnBrk="0" hangingPunct="1">
                        <a:lnSpc>
                          <a:spcPct val="150000"/>
                        </a:lnSpc>
                        <a:spcBef>
                          <a:spcPts val="400"/>
                        </a:spcBef>
                        <a:spcAft>
                          <a:spcPts val="0"/>
                        </a:spcAft>
                        <a:tabLst>
                          <a:tab pos="239395" algn="l"/>
                        </a:tabLst>
                      </a:pPr>
                      <a:r>
                        <a:rPr lang="en-ZA" sz="1400" b="1" kern="1200" dirty="0">
                          <a:solidFill>
                            <a:schemeClr val="tx1"/>
                          </a:solidFill>
                          <a:effectLst/>
                          <a:latin typeface="+mn-lt"/>
                          <a:ea typeface="+mn-ea"/>
                          <a:cs typeface="+mn-cs"/>
                        </a:rPr>
                        <a:t>20 000</a:t>
                      </a:r>
                    </a:p>
                  </a:txBody>
                  <a:tcPr marL="68580" marR="68580" marT="0" marB="0" anchor="ctr">
                    <a:solidFill>
                      <a:schemeClr val="accent3">
                        <a:lumMod val="60000"/>
                        <a:lumOff val="40000"/>
                      </a:schemeClr>
                    </a:solidFill>
                  </a:tcP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3 000</a:t>
                      </a:r>
                      <a:endParaRPr lang="en-US" sz="1400" kern="1200" dirty="0">
                        <a:solidFill>
                          <a:schemeClr val="tx1"/>
                        </a:solidFill>
                        <a:effectLst/>
                        <a:latin typeface="+mn-lt"/>
                        <a:ea typeface="+mn-ea"/>
                        <a:cs typeface="+mn-cs"/>
                      </a:endParaRPr>
                    </a:p>
                  </a:txBody>
                  <a:tcPr marL="26457" marR="26457" marT="0" marB="0" anchor="ct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7 000</a:t>
                      </a:r>
                      <a:endParaRPr lang="en-US" sz="1400" kern="1200" dirty="0">
                        <a:solidFill>
                          <a:schemeClr val="tx1"/>
                        </a:solidFill>
                        <a:effectLst/>
                        <a:latin typeface="+mn-lt"/>
                        <a:ea typeface="+mn-ea"/>
                        <a:cs typeface="+mn-cs"/>
                      </a:endParaRPr>
                    </a:p>
                  </a:txBody>
                  <a:tcPr marL="26457" marR="26457" marT="0" marB="0" anchor="ct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3 000</a:t>
                      </a:r>
                      <a:endParaRPr lang="en-US" sz="1400" kern="1200" dirty="0">
                        <a:solidFill>
                          <a:schemeClr val="tx1"/>
                        </a:solidFill>
                        <a:effectLst/>
                        <a:latin typeface="+mn-lt"/>
                        <a:ea typeface="+mn-ea"/>
                        <a:cs typeface="+mn-cs"/>
                      </a:endParaRPr>
                    </a:p>
                  </a:txBody>
                  <a:tcPr marL="26457" marR="26457" marT="0" marB="0" anchor="ct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7 000</a:t>
                      </a:r>
                      <a:endParaRPr lang="en-US" sz="1400" kern="1200" dirty="0">
                        <a:solidFill>
                          <a:schemeClr val="tx1"/>
                        </a:solidFill>
                        <a:effectLst/>
                        <a:latin typeface="+mn-lt"/>
                        <a:ea typeface="+mn-ea"/>
                        <a:cs typeface="+mn-cs"/>
                      </a:endParaRPr>
                    </a:p>
                  </a:txBody>
                  <a:tcPr marL="26457" marR="26457" marT="0" marB="0" anchor="ctr"/>
                </a:tc>
                <a:extLst>
                  <a:ext uri="{0D108BD9-81ED-4DB2-BD59-A6C34878D82A}">
                    <a16:rowId xmlns:a16="http://schemas.microsoft.com/office/drawing/2014/main" xmlns="" val="4095400999"/>
                  </a:ext>
                </a:extLst>
              </a:tr>
              <a:tr h="1232464">
                <a:tc>
                  <a:txBody>
                    <a:bodyPr/>
                    <a:lstStyle/>
                    <a:p>
                      <a:pPr marL="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Number of township and rural based businesses supported with non-financial business development</a:t>
                      </a:r>
                    </a:p>
                  </a:txBody>
                  <a:tcPr marL="68580" marR="68580" marT="0" marB="0" anchor="ctr"/>
                </a:tc>
                <a:tc>
                  <a:txBody>
                    <a:bodyPr/>
                    <a:lstStyle/>
                    <a:p>
                      <a:pPr marL="0" marR="88900" algn="ctr" defTabSz="914400" rtl="0" eaLnBrk="1" latinLnBrk="0" hangingPunct="1">
                        <a:lnSpc>
                          <a:spcPct val="150000"/>
                        </a:lnSpc>
                        <a:spcBef>
                          <a:spcPts val="400"/>
                        </a:spcBef>
                        <a:spcAft>
                          <a:spcPts val="0"/>
                        </a:spcAft>
                        <a:tabLst>
                          <a:tab pos="239395" algn="l"/>
                        </a:tabLst>
                      </a:pPr>
                      <a:r>
                        <a:rPr lang="en-ZA" sz="1400" b="1" kern="1200" dirty="0">
                          <a:solidFill>
                            <a:schemeClr val="tx1"/>
                          </a:solidFill>
                          <a:effectLst/>
                          <a:latin typeface="+mn-lt"/>
                          <a:ea typeface="+mn-ea"/>
                          <a:cs typeface="+mn-cs"/>
                        </a:rPr>
                        <a:t>18 000</a:t>
                      </a:r>
                    </a:p>
                  </a:txBody>
                  <a:tcPr marL="68580" marR="68580" marT="0" marB="0" anchor="ctr">
                    <a:solidFill>
                      <a:schemeClr val="accent3">
                        <a:lumMod val="60000"/>
                        <a:lumOff val="40000"/>
                      </a:schemeClr>
                    </a:solidFill>
                  </a:tcP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3 600</a:t>
                      </a:r>
                      <a:endParaRPr lang="en-US" sz="1400" kern="1200" dirty="0">
                        <a:solidFill>
                          <a:schemeClr val="tx1"/>
                        </a:solidFill>
                        <a:effectLst/>
                        <a:latin typeface="+mn-lt"/>
                        <a:ea typeface="+mn-ea"/>
                        <a:cs typeface="+mn-cs"/>
                      </a:endParaRPr>
                    </a:p>
                  </a:txBody>
                  <a:tcPr marL="26457" marR="26457" marT="0" marB="0" anchor="ct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5 400</a:t>
                      </a:r>
                      <a:endParaRPr lang="en-US" sz="1400" kern="1200" dirty="0">
                        <a:solidFill>
                          <a:schemeClr val="tx1"/>
                        </a:solidFill>
                        <a:effectLst/>
                        <a:latin typeface="+mn-lt"/>
                        <a:ea typeface="+mn-ea"/>
                        <a:cs typeface="+mn-cs"/>
                      </a:endParaRPr>
                    </a:p>
                  </a:txBody>
                  <a:tcPr marL="26457" marR="26457" marT="0" marB="0" anchor="ct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3 600</a:t>
                      </a:r>
                      <a:endParaRPr lang="en-US" sz="1400" kern="1200" dirty="0">
                        <a:solidFill>
                          <a:schemeClr val="tx1"/>
                        </a:solidFill>
                        <a:effectLst/>
                        <a:latin typeface="+mn-lt"/>
                        <a:ea typeface="+mn-ea"/>
                        <a:cs typeface="+mn-cs"/>
                      </a:endParaRPr>
                    </a:p>
                  </a:txBody>
                  <a:tcPr marL="26457" marR="26457" marT="0" marB="0" anchor="ct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5 400</a:t>
                      </a:r>
                      <a:endParaRPr lang="en-US" sz="1400" kern="1200" dirty="0">
                        <a:solidFill>
                          <a:schemeClr val="tx1"/>
                        </a:solidFill>
                        <a:effectLst/>
                        <a:latin typeface="+mn-lt"/>
                        <a:ea typeface="+mn-ea"/>
                        <a:cs typeface="+mn-cs"/>
                      </a:endParaRPr>
                    </a:p>
                  </a:txBody>
                  <a:tcPr marL="26457" marR="26457" marT="0" marB="0" anchor="ctr"/>
                </a:tc>
                <a:extLst>
                  <a:ext uri="{0D108BD9-81ED-4DB2-BD59-A6C34878D82A}">
                    <a16:rowId xmlns:a16="http://schemas.microsoft.com/office/drawing/2014/main" xmlns="" val="1582150986"/>
                  </a:ext>
                </a:extLst>
              </a:tr>
              <a:tr h="952978">
                <a:tc>
                  <a:txBody>
                    <a:bodyPr/>
                    <a:lstStyle/>
                    <a:p>
                      <a:pPr marL="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Number of SMMEs and Co-operatives supported to participate in local markets</a:t>
                      </a:r>
                    </a:p>
                  </a:txBody>
                  <a:tcPr marL="68580" marR="68580" marT="0" marB="0" anchor="ctr"/>
                </a:tc>
                <a:tc>
                  <a:txBody>
                    <a:bodyPr/>
                    <a:lstStyle/>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2 500</a:t>
                      </a:r>
                      <a:endParaRPr lang="en-US" sz="1400" b="1" kern="1200" dirty="0">
                        <a:solidFill>
                          <a:schemeClr val="tx1"/>
                        </a:solidFill>
                        <a:effectLst/>
                        <a:latin typeface="+mn-lt"/>
                        <a:ea typeface="+mn-ea"/>
                        <a:cs typeface="+mn-cs"/>
                      </a:endParaRPr>
                    </a:p>
                  </a:txBody>
                  <a:tcPr marL="26457" marR="26457" marT="0" marB="0" anchor="ctr">
                    <a:solidFill>
                      <a:schemeClr val="accent3">
                        <a:lumMod val="60000"/>
                        <a:lumOff val="40000"/>
                      </a:schemeClr>
                    </a:solidFill>
                  </a:tcP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500</a:t>
                      </a:r>
                      <a:endParaRPr lang="en-US" sz="1400" kern="1200" dirty="0">
                        <a:solidFill>
                          <a:schemeClr val="tx1"/>
                        </a:solidFill>
                        <a:effectLst/>
                        <a:latin typeface="+mn-lt"/>
                        <a:ea typeface="+mn-ea"/>
                        <a:cs typeface="+mn-cs"/>
                      </a:endParaRPr>
                    </a:p>
                  </a:txBody>
                  <a:tcPr marL="26457" marR="26457" marT="0" marB="0" anchor="ct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750</a:t>
                      </a:r>
                      <a:endParaRPr lang="en-US" sz="1400" kern="1200" dirty="0">
                        <a:solidFill>
                          <a:schemeClr val="tx1"/>
                        </a:solidFill>
                        <a:effectLst/>
                        <a:latin typeface="+mn-lt"/>
                        <a:ea typeface="+mn-ea"/>
                        <a:cs typeface="+mn-cs"/>
                      </a:endParaRPr>
                    </a:p>
                  </a:txBody>
                  <a:tcPr marL="26457" marR="26457" marT="0" marB="0" anchor="ct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500</a:t>
                      </a:r>
                      <a:endParaRPr lang="en-US" sz="1400" kern="1200" dirty="0">
                        <a:solidFill>
                          <a:schemeClr val="tx1"/>
                        </a:solidFill>
                        <a:effectLst/>
                        <a:latin typeface="+mn-lt"/>
                        <a:ea typeface="+mn-ea"/>
                        <a:cs typeface="+mn-cs"/>
                      </a:endParaRPr>
                    </a:p>
                  </a:txBody>
                  <a:tcPr marL="26457" marR="26457" marT="0" marB="0" anchor="ct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750</a:t>
                      </a:r>
                      <a:endParaRPr lang="en-US" sz="1400" kern="1200" dirty="0">
                        <a:solidFill>
                          <a:schemeClr val="tx1"/>
                        </a:solidFill>
                        <a:effectLst/>
                        <a:latin typeface="+mn-lt"/>
                        <a:ea typeface="+mn-ea"/>
                        <a:cs typeface="+mn-cs"/>
                      </a:endParaRPr>
                    </a:p>
                  </a:txBody>
                  <a:tcPr marL="26457" marR="26457" marT="0" marB="0" anchor="ctr"/>
                </a:tc>
                <a:extLst>
                  <a:ext uri="{0D108BD9-81ED-4DB2-BD59-A6C34878D82A}">
                    <a16:rowId xmlns:a16="http://schemas.microsoft.com/office/drawing/2014/main" xmlns="" val="2927579591"/>
                  </a:ext>
                </a:extLst>
              </a:tr>
              <a:tr h="1127924">
                <a:tc>
                  <a:txBody>
                    <a:bodyPr/>
                    <a:lstStyle/>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Number of SMMEs and Cooperatives</a:t>
                      </a:r>
                      <a:endParaRPr lang="en-US" sz="1400" b="1" kern="1200" dirty="0">
                        <a:solidFill>
                          <a:schemeClr val="tx1"/>
                        </a:solidFill>
                        <a:effectLst/>
                        <a:latin typeface="+mn-lt"/>
                        <a:ea typeface="+mn-ea"/>
                        <a:cs typeface="+mn-cs"/>
                      </a:endParaRPr>
                    </a:p>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supported with international markets readiness interventions</a:t>
                      </a:r>
                      <a:endParaRPr lang="en-US" sz="1400" b="1" kern="1200" dirty="0">
                        <a:solidFill>
                          <a:schemeClr val="tx1"/>
                        </a:solidFill>
                        <a:effectLst/>
                        <a:latin typeface="+mn-lt"/>
                        <a:ea typeface="+mn-ea"/>
                        <a:cs typeface="+mn-cs"/>
                      </a:endParaRPr>
                    </a:p>
                  </a:txBody>
                  <a:tcPr marL="26457" marR="26457" marT="0" marB="0" anchor="ctr"/>
                </a:tc>
                <a:tc>
                  <a:txBody>
                    <a:bodyPr/>
                    <a:lstStyle/>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500</a:t>
                      </a:r>
                      <a:endParaRPr lang="en-US" sz="1400" b="1" kern="1200" dirty="0">
                        <a:solidFill>
                          <a:schemeClr val="tx1"/>
                        </a:solidFill>
                        <a:effectLst/>
                        <a:latin typeface="+mn-lt"/>
                        <a:ea typeface="+mn-ea"/>
                        <a:cs typeface="+mn-cs"/>
                      </a:endParaRPr>
                    </a:p>
                  </a:txBody>
                  <a:tcPr marL="26457" marR="26457" marT="0" marB="0" anchor="ctr">
                    <a:solidFill>
                      <a:schemeClr val="accent3">
                        <a:lumMod val="60000"/>
                        <a:lumOff val="40000"/>
                      </a:schemeClr>
                    </a:solidFill>
                  </a:tcP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100</a:t>
                      </a:r>
                      <a:endParaRPr lang="en-US" sz="1400" kern="1200" dirty="0">
                        <a:solidFill>
                          <a:schemeClr val="tx1"/>
                        </a:solidFill>
                        <a:effectLst/>
                        <a:latin typeface="+mn-lt"/>
                        <a:ea typeface="+mn-ea"/>
                        <a:cs typeface="+mn-cs"/>
                      </a:endParaRPr>
                    </a:p>
                  </a:txBody>
                  <a:tcPr marL="26457" marR="26457" marT="0" marB="0" anchor="ct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150</a:t>
                      </a:r>
                      <a:endParaRPr lang="en-US" sz="1400" kern="1200" dirty="0">
                        <a:solidFill>
                          <a:schemeClr val="tx1"/>
                        </a:solidFill>
                        <a:effectLst/>
                        <a:latin typeface="+mn-lt"/>
                        <a:ea typeface="+mn-ea"/>
                        <a:cs typeface="+mn-cs"/>
                      </a:endParaRPr>
                    </a:p>
                  </a:txBody>
                  <a:tcPr marL="26457" marR="26457" marT="0" marB="0" anchor="ct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100</a:t>
                      </a:r>
                      <a:endParaRPr lang="en-US" sz="1400" kern="1200" dirty="0">
                        <a:solidFill>
                          <a:schemeClr val="tx1"/>
                        </a:solidFill>
                        <a:effectLst/>
                        <a:latin typeface="+mn-lt"/>
                        <a:ea typeface="+mn-ea"/>
                        <a:cs typeface="+mn-cs"/>
                      </a:endParaRPr>
                    </a:p>
                  </a:txBody>
                  <a:tcPr marL="26457" marR="26457" marT="0" marB="0" anchor="ct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150</a:t>
                      </a:r>
                      <a:endParaRPr lang="en-US" sz="1400" kern="1200" dirty="0">
                        <a:solidFill>
                          <a:schemeClr val="tx1"/>
                        </a:solidFill>
                        <a:effectLst/>
                        <a:latin typeface="+mn-lt"/>
                        <a:ea typeface="+mn-ea"/>
                        <a:cs typeface="+mn-cs"/>
                      </a:endParaRPr>
                    </a:p>
                  </a:txBody>
                  <a:tcPr marL="26457" marR="26457" marT="0" marB="0" anchor="ctr"/>
                </a:tc>
                <a:extLst>
                  <a:ext uri="{0D108BD9-81ED-4DB2-BD59-A6C34878D82A}">
                    <a16:rowId xmlns:a16="http://schemas.microsoft.com/office/drawing/2014/main" xmlns="" val="1096678037"/>
                  </a:ext>
                </a:extLst>
              </a:tr>
            </a:tbl>
          </a:graphicData>
        </a:graphic>
      </p:graphicFrame>
    </p:spTree>
    <p:extLst>
      <p:ext uri="{BB962C8B-B14F-4D97-AF65-F5344CB8AC3E}">
        <p14:creationId xmlns:p14="http://schemas.microsoft.com/office/powerpoint/2010/main" xmlns="" val="258878651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28422" y="0"/>
            <a:ext cx="9144000" cy="6858000"/>
          </a:xfrm>
          <a:prstGeom prst="rect">
            <a:avLst/>
          </a:prstGeom>
          <a:solidFill>
            <a:schemeClr val="bg1"/>
          </a:solidFill>
        </p:spPr>
      </p:pic>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51520" y="70975"/>
            <a:ext cx="8712968" cy="487506"/>
          </a:xfrm>
          <a:prstGeom prst="rect">
            <a:avLst/>
          </a:prstGeom>
        </p:spPr>
        <p:txBody>
          <a:bodyPr wrap="square">
            <a:spAutoFit/>
          </a:bodyPr>
          <a:lstStyle/>
          <a:p>
            <a:pPr lvl="0">
              <a:lnSpc>
                <a:spcPct val="107000"/>
              </a:lnSpc>
              <a:defRPr/>
            </a:pPr>
            <a:r>
              <a:rPr lang="en-ZA" sz="2400" b="1" dirty="0">
                <a:solidFill>
                  <a:schemeClr val="bg1"/>
                </a:solidFill>
              </a:rPr>
              <a:t>PROGRAMME 1: Enterprise Development </a:t>
            </a: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
        <p:nvSpPr>
          <p:cNvPr id="3" name="TextBox 2"/>
          <p:cNvSpPr txBox="1"/>
          <p:nvPr/>
        </p:nvSpPr>
        <p:spPr>
          <a:xfrm>
            <a:off x="107504" y="5949280"/>
            <a:ext cx="8352928" cy="908720"/>
          </a:xfrm>
          <a:prstGeom prst="rect">
            <a:avLst/>
          </a:prstGeom>
          <a:solidFill>
            <a:schemeClr val="bg1"/>
          </a:solidFill>
        </p:spPr>
        <p:txBody>
          <a:bodyPr wrap="square" rtlCol="0">
            <a:spAutoFit/>
          </a:bodyPr>
          <a:lstStyle/>
          <a:p>
            <a:endParaRPr lang="en-ZA" dirty="0"/>
          </a:p>
        </p:txBody>
      </p:sp>
      <p:graphicFrame>
        <p:nvGraphicFramePr>
          <p:cNvPr id="8" name="Table 7"/>
          <p:cNvGraphicFramePr>
            <a:graphicFrameLocks noGrp="1"/>
          </p:cNvGraphicFramePr>
          <p:nvPr>
            <p:extLst>
              <p:ext uri="{D42A27DB-BD31-4B8C-83A1-F6EECF244321}">
                <p14:modId xmlns:p14="http://schemas.microsoft.com/office/powerpoint/2010/main" xmlns="" val="2679590596"/>
              </p:ext>
            </p:extLst>
          </p:nvPr>
        </p:nvGraphicFramePr>
        <p:xfrm>
          <a:off x="96836" y="918522"/>
          <a:ext cx="8939659" cy="5534814"/>
        </p:xfrm>
        <a:graphic>
          <a:graphicData uri="http://schemas.openxmlformats.org/drawingml/2006/table">
            <a:tbl>
              <a:tblPr firstRow="1" firstCol="1" bandRow="1">
                <a:tableStyleId>{8799B23B-EC83-4686-B30A-512413B5E67A}</a:tableStyleId>
              </a:tblPr>
              <a:tblGrid>
                <a:gridCol w="3220287">
                  <a:extLst>
                    <a:ext uri="{9D8B030D-6E8A-4147-A177-3AD203B41FA5}">
                      <a16:colId xmlns:a16="http://schemas.microsoft.com/office/drawing/2014/main" xmlns="" val="1495179817"/>
                    </a:ext>
                  </a:extLst>
                </a:gridCol>
                <a:gridCol w="1130009">
                  <a:extLst>
                    <a:ext uri="{9D8B030D-6E8A-4147-A177-3AD203B41FA5}">
                      <a16:colId xmlns:a16="http://schemas.microsoft.com/office/drawing/2014/main" xmlns="" val="3096614892"/>
                    </a:ext>
                  </a:extLst>
                </a:gridCol>
                <a:gridCol w="1164672">
                  <a:extLst>
                    <a:ext uri="{9D8B030D-6E8A-4147-A177-3AD203B41FA5}">
                      <a16:colId xmlns:a16="http://schemas.microsoft.com/office/drawing/2014/main" xmlns="" val="46863769"/>
                    </a:ext>
                  </a:extLst>
                </a:gridCol>
                <a:gridCol w="1162686">
                  <a:extLst>
                    <a:ext uri="{9D8B030D-6E8A-4147-A177-3AD203B41FA5}">
                      <a16:colId xmlns:a16="http://schemas.microsoft.com/office/drawing/2014/main" xmlns="" val="2272770326"/>
                    </a:ext>
                  </a:extLst>
                </a:gridCol>
                <a:gridCol w="1196678">
                  <a:extLst>
                    <a:ext uri="{9D8B030D-6E8A-4147-A177-3AD203B41FA5}">
                      <a16:colId xmlns:a16="http://schemas.microsoft.com/office/drawing/2014/main" xmlns="" val="3132827466"/>
                    </a:ext>
                  </a:extLst>
                </a:gridCol>
                <a:gridCol w="1065327">
                  <a:extLst>
                    <a:ext uri="{9D8B030D-6E8A-4147-A177-3AD203B41FA5}">
                      <a16:colId xmlns:a16="http://schemas.microsoft.com/office/drawing/2014/main" xmlns="" val="3207270500"/>
                    </a:ext>
                  </a:extLst>
                </a:gridCol>
              </a:tblGrid>
              <a:tr h="451083">
                <a:tc rowSpan="2">
                  <a:txBody>
                    <a:bodyPr/>
                    <a:lstStyle/>
                    <a:p>
                      <a:pPr algn="ctr">
                        <a:spcAft>
                          <a:spcPts val="0"/>
                        </a:spcAft>
                      </a:pPr>
                      <a:r>
                        <a:rPr lang="en-US" sz="1600" dirty="0">
                          <a:effectLst/>
                        </a:rPr>
                        <a:t>Output Indicators</a:t>
                      </a:r>
                      <a:endParaRPr lang="en-GB" sz="1600" b="1" dirty="0">
                        <a:solidFill>
                          <a:schemeClr val="tx1"/>
                        </a:solidFill>
                        <a:effectLst/>
                        <a:latin typeface="Trebuchet MS" panose="020B0603020202020204" pitchFamily="34" charset="0"/>
                        <a:ea typeface="Times New Roman" panose="02020603050405020304" pitchFamily="18" charset="0"/>
                      </a:endParaRPr>
                    </a:p>
                  </a:txBody>
                  <a:tcPr marL="68580" marR="68580" marT="0" marB="0" anchor="ctr"/>
                </a:tc>
                <a:tc rowSpan="2">
                  <a:txBody>
                    <a:bodyPr/>
                    <a:lstStyle/>
                    <a:p>
                      <a:pPr algn="ctr">
                        <a:spcAft>
                          <a:spcPts val="0"/>
                        </a:spcAft>
                      </a:pPr>
                      <a:r>
                        <a:rPr lang="en-US" sz="1600" dirty="0">
                          <a:effectLst/>
                        </a:rPr>
                        <a:t>2023/24 Annual Target</a:t>
                      </a:r>
                      <a:endParaRPr lang="en-GB" sz="1600" b="1" dirty="0">
                        <a:solidFill>
                          <a:schemeClr val="tx1"/>
                        </a:solidFill>
                        <a:effectLst/>
                        <a:latin typeface="Trebuchet MS" panose="020B0603020202020204" pitchFamily="34" charset="0"/>
                        <a:ea typeface="Times New Roman" panose="02020603050405020304" pitchFamily="18" charset="0"/>
                      </a:endParaRPr>
                    </a:p>
                  </a:txBody>
                  <a:tcPr marL="68580" marR="68580" marT="0" marB="0" anchor="ctr"/>
                </a:tc>
                <a:tc gridSpan="4">
                  <a:txBody>
                    <a:bodyPr/>
                    <a:lstStyle/>
                    <a:p>
                      <a:pPr algn="ctr">
                        <a:spcAft>
                          <a:spcPts val="0"/>
                        </a:spcAft>
                      </a:pPr>
                      <a:r>
                        <a:rPr lang="en-US" sz="1600" kern="1200" dirty="0">
                          <a:effectLst/>
                        </a:rPr>
                        <a:t>Quarterly Milestones</a:t>
                      </a:r>
                      <a:r>
                        <a:rPr lang="en-US" sz="1600" dirty="0">
                          <a:effectLst/>
                        </a:rPr>
                        <a:t> </a:t>
                      </a:r>
                      <a:endParaRPr lang="en-GB" sz="1600" b="1" dirty="0">
                        <a:solidFill>
                          <a:schemeClr val="tx1"/>
                        </a:solidFill>
                        <a:effectLst/>
                        <a:latin typeface="Trebuchet MS" panose="020B0603020202020204" pitchFamily="34" charset="0"/>
                        <a:ea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773531702"/>
                  </a:ext>
                </a:extLst>
              </a:tr>
              <a:tr h="534482">
                <a:tc vMerge="1">
                  <a:txBody>
                    <a:bodyPr/>
                    <a:lstStyle/>
                    <a:p>
                      <a:endParaRPr lang="en-GB"/>
                    </a:p>
                  </a:txBody>
                  <a:tcPr/>
                </a:tc>
                <a:tc vMerge="1">
                  <a:txBody>
                    <a:bodyPr/>
                    <a:lstStyle/>
                    <a:p>
                      <a:endParaRPr lang="en-GB"/>
                    </a:p>
                  </a:txBody>
                  <a:tcPr/>
                </a:tc>
                <a:tc>
                  <a:txBody>
                    <a:bodyPr/>
                    <a:lstStyle/>
                    <a:p>
                      <a:pPr marL="0" algn="ctr" defTabSz="914400" rtl="0" eaLnBrk="1" latinLnBrk="0" hangingPunct="1">
                        <a:lnSpc>
                          <a:spcPct val="150000"/>
                        </a:lnSpc>
                        <a:spcAft>
                          <a:spcPts val="0"/>
                        </a:spcAft>
                      </a:pPr>
                      <a:r>
                        <a:rPr lang="en-US" sz="1400" kern="1200" dirty="0">
                          <a:effectLst/>
                        </a:rPr>
                        <a:t>1st Quarter</a:t>
                      </a:r>
                      <a:endParaRPr lang="en-GB" sz="1400" kern="1200" dirty="0">
                        <a:solidFill>
                          <a:schemeClr val="dk1"/>
                        </a:solidFill>
                        <a:effectLst/>
                        <a:latin typeface="Trebuchet MS" panose="020B0603020202020204" pitchFamily="34" charset="0"/>
                        <a:ea typeface="+mn-ea"/>
                        <a:cs typeface="+mn-cs"/>
                      </a:endParaRPr>
                    </a:p>
                  </a:txBody>
                  <a:tcPr marL="68580" marR="68580" marT="0" marB="0" anchor="ctr"/>
                </a:tc>
                <a:tc>
                  <a:txBody>
                    <a:bodyPr/>
                    <a:lstStyle/>
                    <a:p>
                      <a:pPr marL="0" algn="ctr" defTabSz="914400" rtl="0" eaLnBrk="1" latinLnBrk="0" hangingPunct="1">
                        <a:lnSpc>
                          <a:spcPct val="150000"/>
                        </a:lnSpc>
                        <a:spcAft>
                          <a:spcPts val="0"/>
                        </a:spcAft>
                      </a:pPr>
                      <a:r>
                        <a:rPr lang="en-US" sz="1400" kern="1200" dirty="0">
                          <a:effectLst/>
                        </a:rPr>
                        <a:t>2nd Quarter</a:t>
                      </a:r>
                      <a:endParaRPr lang="en-GB" sz="1400" kern="1200" dirty="0">
                        <a:solidFill>
                          <a:schemeClr val="dk1"/>
                        </a:solidFill>
                        <a:effectLst/>
                        <a:latin typeface="Trebuchet MS" panose="020B0603020202020204" pitchFamily="34" charset="0"/>
                        <a:ea typeface="+mn-ea"/>
                        <a:cs typeface="+mn-cs"/>
                      </a:endParaRPr>
                    </a:p>
                  </a:txBody>
                  <a:tcPr marL="68580" marR="68580" marT="0" marB="0" anchor="ctr"/>
                </a:tc>
                <a:tc>
                  <a:txBody>
                    <a:bodyPr/>
                    <a:lstStyle/>
                    <a:p>
                      <a:pPr marL="0" algn="ctr" defTabSz="914400" rtl="0" eaLnBrk="1" latinLnBrk="0" hangingPunct="1">
                        <a:lnSpc>
                          <a:spcPct val="150000"/>
                        </a:lnSpc>
                        <a:spcAft>
                          <a:spcPts val="0"/>
                        </a:spcAft>
                      </a:pPr>
                      <a:r>
                        <a:rPr lang="en-US" sz="1400" kern="1200" dirty="0">
                          <a:effectLst/>
                        </a:rPr>
                        <a:t>3rd Quarter</a:t>
                      </a:r>
                      <a:endParaRPr lang="en-GB" sz="1400" kern="1200" dirty="0">
                        <a:solidFill>
                          <a:schemeClr val="dk1"/>
                        </a:solidFill>
                        <a:effectLst/>
                        <a:latin typeface="Trebuchet MS" panose="020B0603020202020204" pitchFamily="34" charset="0"/>
                        <a:ea typeface="+mn-ea"/>
                        <a:cs typeface="+mn-cs"/>
                      </a:endParaRPr>
                    </a:p>
                  </a:txBody>
                  <a:tcPr marL="68580" marR="68580" marT="0" marB="0" anchor="ctr"/>
                </a:tc>
                <a:tc>
                  <a:txBody>
                    <a:bodyPr/>
                    <a:lstStyle/>
                    <a:p>
                      <a:pPr marL="0" algn="ctr" defTabSz="914400" rtl="0" eaLnBrk="1" latinLnBrk="0" hangingPunct="1">
                        <a:lnSpc>
                          <a:spcPct val="150000"/>
                        </a:lnSpc>
                        <a:spcAft>
                          <a:spcPts val="0"/>
                        </a:spcAft>
                      </a:pPr>
                      <a:r>
                        <a:rPr lang="en-US" sz="1400" kern="1200" dirty="0">
                          <a:effectLst/>
                        </a:rPr>
                        <a:t>4th Quarter</a:t>
                      </a:r>
                      <a:endParaRPr lang="en-GB" sz="1400" kern="1200" dirty="0">
                        <a:solidFill>
                          <a:schemeClr val="dk1"/>
                        </a:solidFill>
                        <a:effectLst/>
                        <a:latin typeface="Trebuchet MS" panose="020B0603020202020204" pitchFamily="34" charset="0"/>
                        <a:ea typeface="+mn-ea"/>
                        <a:cs typeface="+mn-cs"/>
                      </a:endParaRPr>
                    </a:p>
                  </a:txBody>
                  <a:tcPr marL="68580" marR="68580" marT="0" marB="0" anchor="ctr"/>
                </a:tc>
                <a:extLst>
                  <a:ext uri="{0D108BD9-81ED-4DB2-BD59-A6C34878D82A}">
                    <a16:rowId xmlns:a16="http://schemas.microsoft.com/office/drawing/2014/main" xmlns="" val="1283959885"/>
                  </a:ext>
                </a:extLst>
              </a:tr>
              <a:tr h="1090174">
                <a:tc>
                  <a:txBody>
                    <a:bodyPr/>
                    <a:lstStyle/>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Number of SMMEs and Co-operatives supported through trade missions</a:t>
                      </a:r>
                      <a:endParaRPr lang="en-US" sz="1400" b="1" kern="1200" dirty="0">
                        <a:solidFill>
                          <a:schemeClr val="tx1"/>
                        </a:solidFill>
                        <a:effectLst/>
                        <a:latin typeface="+mn-lt"/>
                        <a:ea typeface="+mn-ea"/>
                        <a:cs typeface="+mn-cs"/>
                      </a:endParaRPr>
                    </a:p>
                  </a:txBody>
                  <a:tcPr marL="26457" marR="26457" marT="0" marB="0" anchor="ctr"/>
                </a:tc>
                <a:tc>
                  <a:txBody>
                    <a:bodyPr/>
                    <a:lstStyle/>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500</a:t>
                      </a:r>
                      <a:endParaRPr lang="en-US" sz="1400" b="1" kern="1200" dirty="0">
                        <a:solidFill>
                          <a:schemeClr val="tx1"/>
                        </a:solidFill>
                        <a:effectLst/>
                        <a:latin typeface="+mn-lt"/>
                        <a:ea typeface="+mn-ea"/>
                        <a:cs typeface="+mn-cs"/>
                      </a:endParaRPr>
                    </a:p>
                  </a:txBody>
                  <a:tcPr marL="26457" marR="26457" marT="0" marB="0" anchor="ctr">
                    <a:solidFill>
                      <a:schemeClr val="accent3">
                        <a:lumMod val="60000"/>
                        <a:lumOff val="40000"/>
                      </a:schemeClr>
                    </a:solidFill>
                  </a:tcP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100</a:t>
                      </a:r>
                      <a:endParaRPr lang="en-US" sz="1400" kern="1200" dirty="0">
                        <a:solidFill>
                          <a:schemeClr val="tx1"/>
                        </a:solidFill>
                        <a:effectLst/>
                        <a:latin typeface="+mn-lt"/>
                        <a:ea typeface="+mn-ea"/>
                        <a:cs typeface="+mn-cs"/>
                      </a:endParaRPr>
                    </a:p>
                  </a:txBody>
                  <a:tcPr marL="26457" marR="26457" marT="0" marB="0" anchor="ct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150</a:t>
                      </a:r>
                      <a:endParaRPr lang="en-US" sz="1400" kern="1200" dirty="0">
                        <a:solidFill>
                          <a:schemeClr val="tx1"/>
                        </a:solidFill>
                        <a:effectLst/>
                        <a:latin typeface="+mn-lt"/>
                        <a:ea typeface="+mn-ea"/>
                        <a:cs typeface="+mn-cs"/>
                      </a:endParaRPr>
                    </a:p>
                  </a:txBody>
                  <a:tcPr marL="26457" marR="26457" marT="0" marB="0" anchor="ct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100</a:t>
                      </a:r>
                      <a:endParaRPr lang="en-US" sz="1400" kern="1200" dirty="0">
                        <a:solidFill>
                          <a:schemeClr val="tx1"/>
                        </a:solidFill>
                        <a:effectLst/>
                        <a:latin typeface="+mn-lt"/>
                        <a:ea typeface="+mn-ea"/>
                        <a:cs typeface="+mn-cs"/>
                      </a:endParaRPr>
                    </a:p>
                  </a:txBody>
                  <a:tcPr marL="26457" marR="26457" marT="0" marB="0" anchor="ct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150</a:t>
                      </a:r>
                      <a:endParaRPr lang="en-US" sz="1400" kern="1200" dirty="0">
                        <a:solidFill>
                          <a:schemeClr val="tx1"/>
                        </a:solidFill>
                        <a:effectLst/>
                        <a:latin typeface="+mn-lt"/>
                        <a:ea typeface="+mn-ea"/>
                        <a:cs typeface="+mn-cs"/>
                      </a:endParaRPr>
                    </a:p>
                  </a:txBody>
                  <a:tcPr marL="26457" marR="26457" marT="0" marB="0" anchor="ctr"/>
                </a:tc>
                <a:extLst>
                  <a:ext uri="{0D108BD9-81ED-4DB2-BD59-A6C34878D82A}">
                    <a16:rowId xmlns:a16="http://schemas.microsoft.com/office/drawing/2014/main" xmlns="" val="4095400999"/>
                  </a:ext>
                </a:extLst>
              </a:tr>
              <a:tr h="1072390">
                <a:tc>
                  <a:txBody>
                    <a:bodyPr/>
                    <a:lstStyle/>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Number of SMMEs and Co-operatives supported with business development</a:t>
                      </a:r>
                      <a:endParaRPr lang="en-US" sz="1400" b="1" kern="1200" dirty="0">
                        <a:solidFill>
                          <a:schemeClr val="tx1"/>
                        </a:solidFill>
                        <a:effectLst/>
                        <a:latin typeface="+mn-lt"/>
                        <a:ea typeface="+mn-ea"/>
                        <a:cs typeface="+mn-cs"/>
                      </a:endParaRPr>
                    </a:p>
                  </a:txBody>
                  <a:tcPr marL="26457" marR="26457" marT="0" marB="0" anchor="ctr"/>
                </a:tc>
                <a:tc>
                  <a:txBody>
                    <a:bodyPr/>
                    <a:lstStyle/>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2 000</a:t>
                      </a:r>
                      <a:endParaRPr lang="en-US" sz="1400" b="1" kern="1200" dirty="0">
                        <a:solidFill>
                          <a:schemeClr val="tx1"/>
                        </a:solidFill>
                        <a:effectLst/>
                        <a:latin typeface="+mn-lt"/>
                        <a:ea typeface="+mn-ea"/>
                        <a:cs typeface="+mn-cs"/>
                      </a:endParaRPr>
                    </a:p>
                  </a:txBody>
                  <a:tcPr marL="26457" marR="26457" marT="0" marB="0" anchor="ctr">
                    <a:solidFill>
                      <a:schemeClr val="accent3">
                        <a:lumMod val="60000"/>
                        <a:lumOff val="40000"/>
                      </a:schemeClr>
                    </a:solidFill>
                  </a:tcP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a:solidFill>
                            <a:schemeClr val="tx1"/>
                          </a:solidFill>
                          <a:effectLst/>
                          <a:latin typeface="+mn-lt"/>
                          <a:ea typeface="+mn-ea"/>
                          <a:cs typeface="+mn-cs"/>
                        </a:rPr>
                        <a:t>400</a:t>
                      </a:r>
                      <a:endParaRPr lang="en-US" sz="1400" kern="1200">
                        <a:solidFill>
                          <a:schemeClr val="tx1"/>
                        </a:solidFill>
                        <a:effectLst/>
                        <a:latin typeface="+mn-lt"/>
                        <a:ea typeface="+mn-ea"/>
                        <a:cs typeface="+mn-cs"/>
                      </a:endParaRPr>
                    </a:p>
                  </a:txBody>
                  <a:tcPr marL="26457" marR="26457" marT="0" marB="0" anchor="ct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600</a:t>
                      </a:r>
                      <a:endParaRPr lang="en-US" sz="1400" kern="1200" dirty="0">
                        <a:solidFill>
                          <a:schemeClr val="tx1"/>
                        </a:solidFill>
                        <a:effectLst/>
                        <a:latin typeface="+mn-lt"/>
                        <a:ea typeface="+mn-ea"/>
                        <a:cs typeface="+mn-cs"/>
                      </a:endParaRPr>
                    </a:p>
                  </a:txBody>
                  <a:tcPr marL="26457" marR="26457" marT="0" marB="0" anchor="ct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400</a:t>
                      </a:r>
                      <a:endParaRPr lang="en-US" sz="1400" kern="1200" dirty="0">
                        <a:solidFill>
                          <a:schemeClr val="tx1"/>
                        </a:solidFill>
                        <a:effectLst/>
                        <a:latin typeface="+mn-lt"/>
                        <a:ea typeface="+mn-ea"/>
                        <a:cs typeface="+mn-cs"/>
                      </a:endParaRPr>
                    </a:p>
                  </a:txBody>
                  <a:tcPr marL="26457" marR="26457" marT="0" marB="0" anchor="ct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600</a:t>
                      </a:r>
                      <a:endParaRPr lang="en-US" sz="1400" kern="1200" dirty="0">
                        <a:solidFill>
                          <a:schemeClr val="tx1"/>
                        </a:solidFill>
                        <a:effectLst/>
                        <a:latin typeface="+mn-lt"/>
                        <a:ea typeface="+mn-ea"/>
                        <a:cs typeface="+mn-cs"/>
                      </a:endParaRPr>
                    </a:p>
                  </a:txBody>
                  <a:tcPr marL="26457" marR="26457" marT="0" marB="0" anchor="ctr"/>
                </a:tc>
                <a:extLst>
                  <a:ext uri="{0D108BD9-81ED-4DB2-BD59-A6C34878D82A}">
                    <a16:rowId xmlns:a16="http://schemas.microsoft.com/office/drawing/2014/main" xmlns="" val="3191036582"/>
                  </a:ext>
                </a:extLst>
              </a:tr>
              <a:tr h="1392244">
                <a:tc>
                  <a:txBody>
                    <a:bodyPr/>
                    <a:lstStyle/>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Number of SMMEs and Cooperatives</a:t>
                      </a:r>
                      <a:endParaRPr lang="en-US" sz="1400" b="1" kern="1200" dirty="0">
                        <a:solidFill>
                          <a:schemeClr val="tx1"/>
                        </a:solidFill>
                        <a:effectLst/>
                        <a:latin typeface="+mn-lt"/>
                        <a:ea typeface="+mn-ea"/>
                        <a:cs typeface="+mn-cs"/>
                      </a:endParaRPr>
                    </a:p>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supported in priority sectors with non-financial business development to scale-up their businesses</a:t>
                      </a:r>
                      <a:endParaRPr lang="en-US" sz="1400" b="1" kern="1200" dirty="0">
                        <a:solidFill>
                          <a:schemeClr val="tx1"/>
                        </a:solidFill>
                        <a:effectLst/>
                        <a:latin typeface="+mn-lt"/>
                        <a:ea typeface="+mn-ea"/>
                        <a:cs typeface="+mn-cs"/>
                      </a:endParaRPr>
                    </a:p>
                  </a:txBody>
                  <a:tcPr marL="26457" marR="26457" marT="0" marB="0" anchor="ctr"/>
                </a:tc>
                <a:tc>
                  <a:txBody>
                    <a:bodyPr/>
                    <a:lstStyle/>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b="1" kern="1200">
                          <a:solidFill>
                            <a:schemeClr val="tx1"/>
                          </a:solidFill>
                          <a:effectLst/>
                          <a:latin typeface="+mn-lt"/>
                          <a:ea typeface="+mn-ea"/>
                          <a:cs typeface="+mn-cs"/>
                        </a:rPr>
                        <a:t>50</a:t>
                      </a:r>
                      <a:endParaRPr lang="en-US" sz="1400" b="1" kern="1200">
                        <a:solidFill>
                          <a:schemeClr val="tx1"/>
                        </a:solidFill>
                        <a:effectLst/>
                        <a:latin typeface="+mn-lt"/>
                        <a:ea typeface="+mn-ea"/>
                        <a:cs typeface="+mn-cs"/>
                      </a:endParaRPr>
                    </a:p>
                  </a:txBody>
                  <a:tcPr marL="26457" marR="26457" marT="0" marB="0" anchor="ctr">
                    <a:solidFill>
                      <a:schemeClr val="accent3">
                        <a:lumMod val="60000"/>
                        <a:lumOff val="40000"/>
                      </a:schemeClr>
                    </a:solidFill>
                  </a:tcP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a:t>
                      </a:r>
                      <a:endParaRPr lang="en-US" sz="1400" kern="1200" dirty="0">
                        <a:solidFill>
                          <a:schemeClr val="tx1"/>
                        </a:solidFill>
                        <a:effectLst/>
                        <a:latin typeface="+mn-lt"/>
                        <a:ea typeface="+mn-ea"/>
                        <a:cs typeface="+mn-cs"/>
                      </a:endParaRPr>
                    </a:p>
                  </a:txBody>
                  <a:tcPr marL="26457" marR="26457" marT="0" marB="0" anchor="ct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10</a:t>
                      </a:r>
                      <a:endParaRPr lang="en-US" sz="1400" kern="1200" dirty="0">
                        <a:solidFill>
                          <a:schemeClr val="tx1"/>
                        </a:solidFill>
                        <a:effectLst/>
                        <a:latin typeface="+mn-lt"/>
                        <a:ea typeface="+mn-ea"/>
                        <a:cs typeface="+mn-cs"/>
                      </a:endParaRPr>
                    </a:p>
                  </a:txBody>
                  <a:tcPr marL="26457" marR="26457" marT="0" marB="0" anchor="ct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20</a:t>
                      </a:r>
                      <a:endParaRPr lang="en-US" sz="1400" kern="1200" dirty="0">
                        <a:solidFill>
                          <a:schemeClr val="tx1"/>
                        </a:solidFill>
                        <a:effectLst/>
                        <a:latin typeface="+mn-lt"/>
                        <a:ea typeface="+mn-ea"/>
                        <a:cs typeface="+mn-cs"/>
                      </a:endParaRPr>
                    </a:p>
                  </a:txBody>
                  <a:tcPr marL="26457" marR="26457" marT="0" marB="0" anchor="ct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20</a:t>
                      </a:r>
                      <a:endParaRPr lang="en-US" sz="1400" kern="1200" dirty="0">
                        <a:solidFill>
                          <a:schemeClr val="tx1"/>
                        </a:solidFill>
                        <a:effectLst/>
                        <a:latin typeface="+mn-lt"/>
                        <a:ea typeface="+mn-ea"/>
                        <a:cs typeface="+mn-cs"/>
                      </a:endParaRPr>
                    </a:p>
                  </a:txBody>
                  <a:tcPr marL="26457" marR="26457" marT="0" marB="0" anchor="ctr"/>
                </a:tc>
                <a:extLst>
                  <a:ext uri="{0D108BD9-81ED-4DB2-BD59-A6C34878D82A}">
                    <a16:rowId xmlns:a16="http://schemas.microsoft.com/office/drawing/2014/main" xmlns="" val="1582150986"/>
                  </a:ext>
                </a:extLst>
              </a:tr>
              <a:tr h="994441">
                <a:tc>
                  <a:txBody>
                    <a:bodyPr/>
                    <a:lstStyle/>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Number of SMMEs and Co-operatives supported with training, mentorship, and coaching</a:t>
                      </a:r>
                      <a:endParaRPr lang="en-US" sz="1400" b="1" kern="1200" dirty="0">
                        <a:solidFill>
                          <a:schemeClr val="tx1"/>
                        </a:solidFill>
                        <a:effectLst/>
                        <a:latin typeface="+mn-lt"/>
                        <a:ea typeface="+mn-ea"/>
                        <a:cs typeface="+mn-cs"/>
                      </a:endParaRPr>
                    </a:p>
                  </a:txBody>
                  <a:tcPr marL="26457" marR="26457" marT="0" marB="0" anchor="ctr"/>
                </a:tc>
                <a:tc>
                  <a:txBody>
                    <a:bodyPr/>
                    <a:lstStyle/>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b="1" kern="1200">
                          <a:solidFill>
                            <a:schemeClr val="tx1"/>
                          </a:solidFill>
                          <a:effectLst/>
                          <a:latin typeface="+mn-lt"/>
                          <a:ea typeface="+mn-ea"/>
                          <a:cs typeface="+mn-cs"/>
                        </a:rPr>
                        <a:t>20 500</a:t>
                      </a:r>
                      <a:endParaRPr lang="en-US" sz="1400" b="1" kern="1200">
                        <a:solidFill>
                          <a:schemeClr val="tx1"/>
                        </a:solidFill>
                        <a:effectLst/>
                        <a:latin typeface="+mn-lt"/>
                        <a:ea typeface="+mn-ea"/>
                        <a:cs typeface="+mn-cs"/>
                      </a:endParaRPr>
                    </a:p>
                  </a:txBody>
                  <a:tcPr marL="26457" marR="26457" marT="0" marB="0" anchor="ctr">
                    <a:solidFill>
                      <a:schemeClr val="accent3">
                        <a:lumMod val="60000"/>
                        <a:lumOff val="40000"/>
                      </a:schemeClr>
                    </a:solidFill>
                  </a:tcP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a:solidFill>
                            <a:schemeClr val="tx1"/>
                          </a:solidFill>
                          <a:effectLst/>
                          <a:latin typeface="+mn-lt"/>
                          <a:ea typeface="+mn-ea"/>
                          <a:cs typeface="+mn-cs"/>
                        </a:rPr>
                        <a:t>4 000</a:t>
                      </a:r>
                      <a:endParaRPr lang="en-US" sz="1400" kern="1200">
                        <a:solidFill>
                          <a:schemeClr val="tx1"/>
                        </a:solidFill>
                        <a:effectLst/>
                        <a:latin typeface="+mn-lt"/>
                        <a:ea typeface="+mn-ea"/>
                        <a:cs typeface="+mn-cs"/>
                      </a:endParaRPr>
                    </a:p>
                  </a:txBody>
                  <a:tcPr marL="26457" marR="26457" marT="0" marB="0" anchor="ct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6 000</a:t>
                      </a:r>
                      <a:endParaRPr lang="en-US" sz="1400" kern="1200" dirty="0">
                        <a:solidFill>
                          <a:schemeClr val="tx1"/>
                        </a:solidFill>
                        <a:effectLst/>
                        <a:latin typeface="+mn-lt"/>
                        <a:ea typeface="+mn-ea"/>
                        <a:cs typeface="+mn-cs"/>
                      </a:endParaRPr>
                    </a:p>
                  </a:txBody>
                  <a:tcPr marL="26457" marR="26457" marT="0" marB="0" anchor="ct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4 000</a:t>
                      </a:r>
                      <a:endParaRPr lang="en-US" sz="1400" kern="1200" dirty="0">
                        <a:solidFill>
                          <a:schemeClr val="tx1"/>
                        </a:solidFill>
                        <a:effectLst/>
                        <a:latin typeface="+mn-lt"/>
                        <a:ea typeface="+mn-ea"/>
                        <a:cs typeface="+mn-cs"/>
                      </a:endParaRPr>
                    </a:p>
                  </a:txBody>
                  <a:tcPr marL="26457" marR="26457" marT="0" marB="0" anchor="ctr"/>
                </a:tc>
                <a:tc>
                  <a:txBody>
                    <a:bodyPr/>
                    <a:lstStyle/>
                    <a:p>
                      <a:pPr marL="0" marR="0" lvl="0" indent="0" algn="ctr" defTabSz="914400" rtl="0" eaLnBrk="1" latinLnBrk="0" hangingPunct="1">
                        <a:lnSpc>
                          <a:spcPct val="150000"/>
                        </a:lnSpc>
                        <a:spcBef>
                          <a:spcPts val="40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6 500</a:t>
                      </a:r>
                      <a:endParaRPr lang="en-US" sz="1400" kern="1200" dirty="0">
                        <a:solidFill>
                          <a:schemeClr val="tx1"/>
                        </a:solidFill>
                        <a:effectLst/>
                        <a:latin typeface="+mn-lt"/>
                        <a:ea typeface="+mn-ea"/>
                        <a:cs typeface="+mn-cs"/>
                      </a:endParaRPr>
                    </a:p>
                  </a:txBody>
                  <a:tcPr marL="26457" marR="26457" marT="0" marB="0" anchor="ctr"/>
                </a:tc>
                <a:extLst>
                  <a:ext uri="{0D108BD9-81ED-4DB2-BD59-A6C34878D82A}">
                    <a16:rowId xmlns:a16="http://schemas.microsoft.com/office/drawing/2014/main" xmlns="" val="2927579591"/>
                  </a:ext>
                </a:extLst>
              </a:tr>
            </a:tbl>
          </a:graphicData>
        </a:graphic>
      </p:graphicFrame>
    </p:spTree>
    <p:extLst>
      <p:ext uri="{BB962C8B-B14F-4D97-AF65-F5344CB8AC3E}">
        <p14:creationId xmlns:p14="http://schemas.microsoft.com/office/powerpoint/2010/main" xmlns="" val="206385174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52417" y="0"/>
            <a:ext cx="9144000" cy="6858000"/>
          </a:xfrm>
          <a:prstGeom prst="rect">
            <a:avLst/>
          </a:prstGeom>
          <a:solidFill>
            <a:schemeClr val="bg1"/>
          </a:solidFill>
        </p:spPr>
      </p:pic>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51520" y="70975"/>
            <a:ext cx="8712968" cy="487506"/>
          </a:xfrm>
          <a:prstGeom prst="rect">
            <a:avLst/>
          </a:prstGeom>
        </p:spPr>
        <p:txBody>
          <a:bodyPr wrap="square">
            <a:spAutoFit/>
          </a:bodyPr>
          <a:lstStyle/>
          <a:p>
            <a:pPr lvl="0">
              <a:lnSpc>
                <a:spcPct val="107000"/>
              </a:lnSpc>
              <a:defRPr/>
            </a:pPr>
            <a:r>
              <a:rPr lang="en-ZA" sz="2400" b="1" dirty="0">
                <a:solidFill>
                  <a:schemeClr val="bg1"/>
                </a:solidFill>
              </a:rPr>
              <a:t>PROGRAMME 1: Enterprise Development Resource Considerations </a:t>
            </a: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
        <p:nvSpPr>
          <p:cNvPr id="3" name="TextBox 2"/>
          <p:cNvSpPr txBox="1"/>
          <p:nvPr/>
        </p:nvSpPr>
        <p:spPr>
          <a:xfrm>
            <a:off x="107504" y="5949280"/>
            <a:ext cx="8352928" cy="908720"/>
          </a:xfrm>
          <a:prstGeom prst="rect">
            <a:avLst/>
          </a:prstGeom>
          <a:solidFill>
            <a:schemeClr val="bg1"/>
          </a:solidFill>
        </p:spPr>
        <p:txBody>
          <a:bodyPr wrap="square" rtlCol="0">
            <a:spAutoFit/>
          </a:bodyPr>
          <a:lstStyle/>
          <a:p>
            <a:endParaRPr lang="en-ZA" dirty="0"/>
          </a:p>
        </p:txBody>
      </p:sp>
      <p:pic>
        <p:nvPicPr>
          <p:cNvPr id="8" name="Picture 7">
            <a:extLst>
              <a:ext uri="{FF2B5EF4-FFF2-40B4-BE49-F238E27FC236}">
                <a16:creationId xmlns:a16="http://schemas.microsoft.com/office/drawing/2014/main" xmlns="" id="{3A1E3C73-C3DC-73C7-A054-3C7B44D61E76}"/>
              </a:ext>
            </a:extLst>
          </p:cNvPr>
          <p:cNvPicPr>
            <a:picLocks noChangeAspect="1"/>
          </p:cNvPicPr>
          <p:nvPr/>
        </p:nvPicPr>
        <p:blipFill rotWithShape="1">
          <a:blip r:embed="rId3" cstate="print"/>
          <a:srcRect l="12183" t="23823" r="40802" b="25773"/>
          <a:stretch/>
        </p:blipFill>
        <p:spPr bwMode="auto">
          <a:xfrm>
            <a:off x="179512" y="908720"/>
            <a:ext cx="8811259" cy="54006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415622810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2793122"/>
            <a:ext cx="7632848" cy="1323439"/>
          </a:xfrm>
          <a:prstGeom prst="rect">
            <a:avLst/>
          </a:prstGeom>
          <a:solidFill>
            <a:srgbClr val="005C2A"/>
          </a:solidFill>
        </p:spPr>
        <p:txBody>
          <a:bodyPr wrap="square">
            <a:spAutoFit/>
          </a:bodyPr>
          <a:lstStyle/>
          <a:p>
            <a:pPr algn="ctr"/>
            <a:r>
              <a:rPr lang="en-ZA" sz="2400" dirty="0">
                <a:solidFill>
                  <a:schemeClr val="bg1"/>
                </a:solidFill>
              </a:rPr>
              <a:t>  </a:t>
            </a:r>
            <a:r>
              <a:rPr lang="en-ZA" sz="4000" b="1" dirty="0">
                <a:solidFill>
                  <a:schemeClr val="bg1"/>
                </a:solidFill>
              </a:rPr>
              <a:t> Programme 2: Technology Programme </a:t>
            </a:r>
          </a:p>
        </p:txBody>
      </p:sp>
      <p:sp>
        <p:nvSpPr>
          <p:cNvPr id="4" name="TextBox 3"/>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24459771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2793122"/>
            <a:ext cx="7416824" cy="707886"/>
          </a:xfrm>
          <a:prstGeom prst="rect">
            <a:avLst/>
          </a:prstGeom>
          <a:solidFill>
            <a:srgbClr val="005C2A"/>
          </a:solidFill>
        </p:spPr>
        <p:txBody>
          <a:bodyPr wrap="square">
            <a:spAutoFit/>
          </a:bodyPr>
          <a:lstStyle/>
          <a:p>
            <a:pPr algn="ctr"/>
            <a:r>
              <a:rPr lang="en-ZA" sz="2400" dirty="0">
                <a:solidFill>
                  <a:schemeClr val="bg1"/>
                </a:solidFill>
              </a:rPr>
              <a:t>  </a:t>
            </a:r>
            <a:r>
              <a:rPr lang="en-ZA" sz="4000" b="1" dirty="0">
                <a:solidFill>
                  <a:schemeClr val="bg1"/>
                </a:solidFill>
              </a:rPr>
              <a:t> 1.   Part A: Our Mandate </a:t>
            </a:r>
          </a:p>
        </p:txBody>
      </p:sp>
      <p:sp>
        <p:nvSpPr>
          <p:cNvPr id="4" name="TextBox 3"/>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310593786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28422" y="0"/>
            <a:ext cx="9144000" cy="6858000"/>
          </a:xfrm>
          <a:prstGeom prst="rect">
            <a:avLst/>
          </a:prstGeom>
          <a:solidFill>
            <a:schemeClr val="bg1"/>
          </a:solidFill>
        </p:spPr>
      </p:pic>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51520" y="70975"/>
            <a:ext cx="8712968" cy="470000"/>
          </a:xfrm>
          <a:prstGeom prst="rect">
            <a:avLst/>
          </a:prstGeom>
        </p:spPr>
        <p:txBody>
          <a:bodyPr wrap="square">
            <a:spAutoFit/>
          </a:bodyPr>
          <a:lstStyle/>
          <a:p>
            <a:pPr lvl="0">
              <a:lnSpc>
                <a:spcPct val="107000"/>
              </a:lnSpc>
              <a:defRPr/>
            </a:pPr>
            <a:r>
              <a:rPr lang="en-ZA" sz="2400" b="1" dirty="0">
                <a:solidFill>
                  <a:schemeClr val="bg1"/>
                </a:solidFill>
              </a:rPr>
              <a:t>PROGRAMME 2: Technology Programme </a:t>
            </a: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
        <p:nvSpPr>
          <p:cNvPr id="3" name="TextBox 2"/>
          <p:cNvSpPr txBox="1"/>
          <p:nvPr/>
        </p:nvSpPr>
        <p:spPr>
          <a:xfrm>
            <a:off x="107504" y="5949280"/>
            <a:ext cx="8352928" cy="908720"/>
          </a:xfrm>
          <a:prstGeom prst="rect">
            <a:avLst/>
          </a:prstGeom>
          <a:solidFill>
            <a:schemeClr val="bg1"/>
          </a:solidFill>
        </p:spPr>
        <p:txBody>
          <a:bodyPr wrap="square" rtlCol="0">
            <a:spAutoFit/>
          </a:bodyPr>
          <a:lstStyle/>
          <a:p>
            <a:endParaRPr lang="en-ZA" dirty="0"/>
          </a:p>
        </p:txBody>
      </p:sp>
      <p:graphicFrame>
        <p:nvGraphicFramePr>
          <p:cNvPr id="11" name="Table 10"/>
          <p:cNvGraphicFramePr>
            <a:graphicFrameLocks noGrp="1"/>
          </p:cNvGraphicFramePr>
          <p:nvPr>
            <p:extLst>
              <p:ext uri="{D42A27DB-BD31-4B8C-83A1-F6EECF244321}">
                <p14:modId xmlns:p14="http://schemas.microsoft.com/office/powerpoint/2010/main" xmlns="" val="1635043794"/>
              </p:ext>
            </p:extLst>
          </p:nvPr>
        </p:nvGraphicFramePr>
        <p:xfrm>
          <a:off x="36512" y="804861"/>
          <a:ext cx="9144432" cy="3393200"/>
        </p:xfrm>
        <a:graphic>
          <a:graphicData uri="http://schemas.openxmlformats.org/drawingml/2006/table">
            <a:tbl>
              <a:tblPr firstRow="1" firstCol="1" bandRow="1">
                <a:tableStyleId>{E8B1032C-EA38-4F05-BA0D-38AFFFC7BED3}</a:tableStyleId>
              </a:tblPr>
              <a:tblGrid>
                <a:gridCol w="1540169">
                  <a:extLst>
                    <a:ext uri="{9D8B030D-6E8A-4147-A177-3AD203B41FA5}">
                      <a16:colId xmlns:a16="http://schemas.microsoft.com/office/drawing/2014/main" xmlns="" val="2620761116"/>
                    </a:ext>
                  </a:extLst>
                </a:gridCol>
                <a:gridCol w="1267127">
                  <a:extLst>
                    <a:ext uri="{9D8B030D-6E8A-4147-A177-3AD203B41FA5}">
                      <a16:colId xmlns:a16="http://schemas.microsoft.com/office/drawing/2014/main" xmlns="" val="2773458546"/>
                    </a:ext>
                  </a:extLst>
                </a:gridCol>
                <a:gridCol w="2012166">
                  <a:extLst>
                    <a:ext uri="{9D8B030D-6E8A-4147-A177-3AD203B41FA5}">
                      <a16:colId xmlns:a16="http://schemas.microsoft.com/office/drawing/2014/main" xmlns="" val="3386605393"/>
                    </a:ext>
                  </a:extLst>
                </a:gridCol>
                <a:gridCol w="998480">
                  <a:extLst>
                    <a:ext uri="{9D8B030D-6E8A-4147-A177-3AD203B41FA5}">
                      <a16:colId xmlns:a16="http://schemas.microsoft.com/office/drawing/2014/main" xmlns="" val="2976855267"/>
                    </a:ext>
                  </a:extLst>
                </a:gridCol>
                <a:gridCol w="922148">
                  <a:extLst>
                    <a:ext uri="{9D8B030D-6E8A-4147-A177-3AD203B41FA5}">
                      <a16:colId xmlns:a16="http://schemas.microsoft.com/office/drawing/2014/main" xmlns="" val="1415522750"/>
                    </a:ext>
                  </a:extLst>
                </a:gridCol>
                <a:gridCol w="789592">
                  <a:extLst>
                    <a:ext uri="{9D8B030D-6E8A-4147-A177-3AD203B41FA5}">
                      <a16:colId xmlns:a16="http://schemas.microsoft.com/office/drawing/2014/main" xmlns="" val="4121921694"/>
                    </a:ext>
                  </a:extLst>
                </a:gridCol>
                <a:gridCol w="796704">
                  <a:extLst>
                    <a:ext uri="{9D8B030D-6E8A-4147-A177-3AD203B41FA5}">
                      <a16:colId xmlns:a16="http://schemas.microsoft.com/office/drawing/2014/main" xmlns="" val="3975189229"/>
                    </a:ext>
                  </a:extLst>
                </a:gridCol>
                <a:gridCol w="818046">
                  <a:extLst>
                    <a:ext uri="{9D8B030D-6E8A-4147-A177-3AD203B41FA5}">
                      <a16:colId xmlns:a16="http://schemas.microsoft.com/office/drawing/2014/main" xmlns="" val="3058969447"/>
                    </a:ext>
                  </a:extLst>
                </a:gridCol>
              </a:tblGrid>
              <a:tr h="372340">
                <a:tc gridSpan="8">
                  <a:txBody>
                    <a:bodyPr/>
                    <a:lstStyle/>
                    <a:p>
                      <a:pPr algn="ctr">
                        <a:lnSpc>
                          <a:spcPct val="150000"/>
                        </a:lnSpc>
                        <a:spcAft>
                          <a:spcPts val="0"/>
                        </a:spcAft>
                      </a:pPr>
                      <a:r>
                        <a:rPr lang="en-US" sz="1600" kern="1200" dirty="0">
                          <a:effectLst/>
                        </a:rPr>
                        <a:t>OUTCOMES, OUTPUTS, PERFORMANCE INDICATORS AND TARGETS</a:t>
                      </a:r>
                      <a:endParaRPr lang="en-ZA" sz="1600" kern="1200" dirty="0">
                        <a:solidFill>
                          <a:schemeClr val="bg1"/>
                        </a:solidFill>
                        <a:effectLst/>
                        <a:latin typeface="Trebuchet MS" panose="020B0603020202020204" pitchFamily="34" charset="0"/>
                        <a:ea typeface="+mn-ea"/>
                        <a:cs typeface="+mn-cs"/>
                      </a:endParaRPr>
                    </a:p>
                  </a:txBody>
                  <a:tcPr marL="52292" marR="52292"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907124358"/>
                  </a:ext>
                </a:extLst>
              </a:tr>
              <a:tr h="672182">
                <a:tc rowSpan="2">
                  <a:txBody>
                    <a:bodyPr/>
                    <a:lstStyle/>
                    <a:p>
                      <a:pPr marL="0" algn="ctr" defTabSz="914400" rtl="0" eaLnBrk="1" latinLnBrk="0" hangingPunct="1">
                        <a:lnSpc>
                          <a:spcPct val="150000"/>
                        </a:lnSpc>
                        <a:spcAft>
                          <a:spcPts val="0"/>
                        </a:spcAft>
                      </a:pPr>
                      <a:r>
                        <a:rPr lang="en-ZA" sz="1600" kern="1200" dirty="0">
                          <a:effectLst/>
                        </a:rPr>
                        <a:t>Outcomes</a:t>
                      </a:r>
                      <a:endParaRPr lang="en-ZA" sz="1600" kern="1200" dirty="0">
                        <a:solidFill>
                          <a:schemeClr val="bg1"/>
                        </a:solidFill>
                        <a:effectLst/>
                        <a:latin typeface="Trebuchet MS" panose="020B0603020202020204" pitchFamily="34" charset="0"/>
                        <a:ea typeface="+mn-ea"/>
                        <a:cs typeface="+mn-cs"/>
                      </a:endParaRPr>
                    </a:p>
                  </a:txBody>
                  <a:tcPr marL="52292" marR="52292" marT="0" marB="0" anchor="ctr"/>
                </a:tc>
                <a:tc rowSpan="2">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kern="1200" dirty="0">
                          <a:effectLst/>
                        </a:rPr>
                        <a:t> Outputs</a:t>
                      </a:r>
                      <a:endParaRPr lang="en-ZA" sz="1600" kern="1200" dirty="0">
                        <a:effectLst/>
                      </a:endParaRPr>
                    </a:p>
                  </a:txBody>
                  <a:tcPr marL="52292" marR="52292" marT="0" marB="0" anchor="ctr"/>
                </a:tc>
                <a:tc rowSpan="2">
                  <a:txBody>
                    <a:bodyPr/>
                    <a:lstStyle/>
                    <a:p>
                      <a:pPr marL="0" algn="ctr" defTabSz="914400" rtl="0" eaLnBrk="1" latinLnBrk="0" hangingPunct="1">
                        <a:lnSpc>
                          <a:spcPct val="150000"/>
                        </a:lnSpc>
                        <a:spcAft>
                          <a:spcPts val="0"/>
                        </a:spcAft>
                      </a:pPr>
                      <a:r>
                        <a:rPr lang="en-US" sz="1600" kern="1200" dirty="0">
                          <a:effectLst/>
                        </a:rPr>
                        <a:t> Output Indicators</a:t>
                      </a:r>
                      <a:endParaRPr lang="en-ZA" sz="1600" b="1" kern="1200" dirty="0">
                        <a:solidFill>
                          <a:schemeClr val="dk1"/>
                        </a:solidFill>
                        <a:effectLst/>
                        <a:latin typeface="Trebuchet MS" panose="020B0603020202020204" pitchFamily="34" charset="0"/>
                        <a:ea typeface="+mn-ea"/>
                        <a:cs typeface="+mn-cs"/>
                      </a:endParaRPr>
                    </a:p>
                  </a:txBody>
                  <a:tcPr marL="52292" marR="52292" marT="0" marB="0" anchor="ctr"/>
                </a:tc>
                <a:tc>
                  <a:txBody>
                    <a:bodyPr/>
                    <a:lstStyle/>
                    <a:p>
                      <a:pPr marL="0" algn="ctr" defTabSz="914400" rtl="0" eaLnBrk="1" latinLnBrk="0" hangingPunct="1">
                        <a:lnSpc>
                          <a:spcPct val="100000"/>
                        </a:lnSpc>
                        <a:spcAft>
                          <a:spcPts val="0"/>
                        </a:spcAft>
                      </a:pPr>
                      <a:r>
                        <a:rPr lang="en-ZA" sz="1300" kern="1200" dirty="0">
                          <a:effectLst/>
                        </a:rPr>
                        <a:t>Audited Performance</a:t>
                      </a:r>
                      <a:endParaRPr lang="en-ZA" sz="1300" b="1" kern="1200" dirty="0">
                        <a:solidFill>
                          <a:schemeClr val="dk1"/>
                        </a:solidFill>
                        <a:effectLst/>
                        <a:latin typeface="Trebuchet MS" panose="020B0603020202020204" pitchFamily="34" charset="0"/>
                        <a:ea typeface="+mn-ea"/>
                        <a:cs typeface="+mn-cs"/>
                      </a:endParaRPr>
                    </a:p>
                  </a:txBody>
                  <a:tcPr marL="52292" marR="52292" marT="0" marB="0" anchor="ctr"/>
                </a:tc>
                <a:tc>
                  <a:txBody>
                    <a:bodyPr/>
                    <a:lstStyle/>
                    <a:p>
                      <a:pPr marL="0" algn="ctr" defTabSz="914400" rtl="0" eaLnBrk="1" latinLnBrk="0" hangingPunct="1">
                        <a:lnSpc>
                          <a:spcPct val="100000"/>
                        </a:lnSpc>
                        <a:spcAft>
                          <a:spcPts val="0"/>
                        </a:spcAft>
                      </a:pPr>
                      <a:r>
                        <a:rPr lang="en-ZA" sz="1200" kern="1200" dirty="0">
                          <a:effectLst/>
                        </a:rPr>
                        <a:t>Estimated performance</a:t>
                      </a:r>
                      <a:endParaRPr lang="en-ZA" sz="1200" b="1" kern="1200" dirty="0">
                        <a:solidFill>
                          <a:schemeClr val="tx1"/>
                        </a:solidFill>
                        <a:effectLst/>
                        <a:latin typeface="+mn-lt"/>
                        <a:ea typeface="+mn-ea"/>
                        <a:cs typeface="+mn-cs"/>
                      </a:endParaRPr>
                    </a:p>
                  </a:txBody>
                  <a:tcPr marL="52292" marR="52292" marT="0" marB="0"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effectLst/>
                        </a:rPr>
                        <a:t>MTEF Period</a:t>
                      </a:r>
                      <a:endParaRPr lang="en-ZA" sz="1400" b="1" kern="1200" dirty="0">
                        <a:solidFill>
                          <a:schemeClr val="tx1"/>
                        </a:solidFill>
                        <a:effectLst/>
                        <a:latin typeface="+mn-lt"/>
                        <a:ea typeface="+mn-ea"/>
                        <a:cs typeface="+mn-cs"/>
                      </a:endParaRPr>
                    </a:p>
                  </a:txBody>
                  <a:tcPr marL="52292" marR="52292" marT="0" marB="0" anchor="ct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91427852"/>
                  </a:ext>
                </a:extLst>
              </a:tr>
              <a:tr h="40144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2021/22</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2022/23</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2023/24</a:t>
                      </a:r>
                    </a:p>
                  </a:txBody>
                  <a:tcPr marL="68580" marR="68580" marT="0" marB="0" anchor="ctr">
                    <a:solidFill>
                      <a:schemeClr val="accent3">
                        <a:lumMod val="60000"/>
                        <a:lumOff val="40000"/>
                      </a:schemeClr>
                    </a:solidFill>
                  </a:tcP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2024/25</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2025/26</a:t>
                      </a:r>
                    </a:p>
                  </a:txBody>
                  <a:tcPr marL="68580" marR="68580" marT="0" marB="0" anchor="ctr"/>
                </a:tc>
                <a:extLst>
                  <a:ext uri="{0D108BD9-81ED-4DB2-BD59-A6C34878D82A}">
                    <a16:rowId xmlns:a16="http://schemas.microsoft.com/office/drawing/2014/main" xmlns="" val="1463754580"/>
                  </a:ext>
                </a:extLst>
              </a:tr>
              <a:tr h="1060119">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4. Increased growth and sustainability of SMMEs and Co-operatives</a:t>
                      </a:r>
                      <a:endParaRPr lang="en-US" sz="1200" kern="1200" dirty="0">
                        <a:solidFill>
                          <a:schemeClr val="tx1"/>
                        </a:solidFill>
                        <a:effectLst/>
                        <a:latin typeface="+mn-lt"/>
                        <a:ea typeface="+mn-ea"/>
                        <a:cs typeface="+mn-cs"/>
                      </a:endParaRPr>
                    </a:p>
                  </a:txBody>
                  <a:tcPr marL="60785" marR="60785" marT="0" marB="0"/>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SMME and Co-operatives supported to be competitive</a:t>
                      </a:r>
                      <a:endParaRPr lang="en-US" sz="1200" kern="1200" dirty="0">
                        <a:solidFill>
                          <a:schemeClr val="tx1"/>
                        </a:solidFill>
                        <a:effectLst/>
                        <a:latin typeface="+mn-lt"/>
                        <a:ea typeface="+mn-ea"/>
                        <a:cs typeface="+mn-cs"/>
                      </a:endParaRPr>
                    </a:p>
                  </a:txBody>
                  <a:tcPr marL="60785" marR="60785"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Number of SMMEs and Co-operatives supported through Incubation Programme</a:t>
                      </a:r>
                      <a:endParaRPr lang="en-US" sz="1200" kern="1200" dirty="0">
                        <a:solidFill>
                          <a:schemeClr val="tx1"/>
                        </a:solidFill>
                        <a:effectLst/>
                        <a:latin typeface="+mn-lt"/>
                        <a:ea typeface="+mn-ea"/>
                        <a:cs typeface="+mn-cs"/>
                      </a:endParaRPr>
                    </a:p>
                  </a:txBody>
                  <a:tcPr marL="60785" marR="60785"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2 700</a:t>
                      </a:r>
                      <a:endParaRPr lang="en-US" sz="1200" kern="1200" dirty="0">
                        <a:solidFill>
                          <a:schemeClr val="tx1"/>
                        </a:solidFill>
                        <a:effectLst/>
                        <a:latin typeface="+mn-lt"/>
                        <a:ea typeface="+mn-ea"/>
                        <a:cs typeface="+mn-cs"/>
                      </a:endParaRPr>
                    </a:p>
                  </a:txBody>
                  <a:tcPr marL="60785" marR="60785"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2 500</a:t>
                      </a:r>
                      <a:endParaRPr lang="en-US" sz="1200" kern="1200" dirty="0">
                        <a:solidFill>
                          <a:schemeClr val="tx1"/>
                        </a:solidFill>
                        <a:effectLst/>
                        <a:latin typeface="+mn-lt"/>
                        <a:ea typeface="+mn-ea"/>
                        <a:cs typeface="+mn-cs"/>
                      </a:endParaRPr>
                    </a:p>
                  </a:txBody>
                  <a:tcPr marL="60785" marR="60785" marT="0" marB="0" anchor="ctr"/>
                </a:tc>
                <a:tc>
                  <a:txBody>
                    <a:bodyPr/>
                    <a:lstStyle/>
                    <a:p>
                      <a:pPr marL="0" marR="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1 800</a:t>
                      </a:r>
                      <a:endParaRPr lang="en-US" sz="1200" b="1" kern="1200" dirty="0">
                        <a:solidFill>
                          <a:schemeClr val="tx1"/>
                        </a:solidFill>
                        <a:effectLst/>
                        <a:latin typeface="+mn-lt"/>
                        <a:ea typeface="+mn-ea"/>
                        <a:cs typeface="+mn-cs"/>
                      </a:endParaRPr>
                    </a:p>
                  </a:txBody>
                  <a:tcPr marL="60785" marR="60785" marT="0" marB="0" anchor="ctr">
                    <a:solidFill>
                      <a:schemeClr val="accent3">
                        <a:lumMod val="60000"/>
                        <a:lumOff val="40000"/>
                      </a:schemeClr>
                    </a:solidFill>
                  </a:tcPr>
                </a:tc>
                <a:tc>
                  <a:txBody>
                    <a:bodyPr/>
                    <a:lstStyle/>
                    <a:p>
                      <a:pPr marL="0" marR="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2 000</a:t>
                      </a:r>
                      <a:endParaRPr lang="en-US" sz="1200" kern="1200">
                        <a:solidFill>
                          <a:schemeClr val="tx1"/>
                        </a:solidFill>
                        <a:effectLst/>
                        <a:latin typeface="+mn-lt"/>
                        <a:ea typeface="+mn-ea"/>
                        <a:cs typeface="+mn-cs"/>
                      </a:endParaRPr>
                    </a:p>
                  </a:txBody>
                  <a:tcPr marL="60785" marR="60785" marT="0" marB="0" anchor="ctr"/>
                </a:tc>
                <a:tc>
                  <a:txBody>
                    <a:bodyPr/>
                    <a:lstStyle/>
                    <a:p>
                      <a:pPr marL="0" marR="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2 200</a:t>
                      </a:r>
                      <a:endParaRPr lang="en-US" sz="1200" kern="1200">
                        <a:solidFill>
                          <a:schemeClr val="tx1"/>
                        </a:solidFill>
                        <a:effectLst/>
                        <a:latin typeface="+mn-lt"/>
                        <a:ea typeface="+mn-ea"/>
                        <a:cs typeface="+mn-cs"/>
                      </a:endParaRPr>
                    </a:p>
                  </a:txBody>
                  <a:tcPr marL="60785" marR="60785" marT="0" marB="0" anchor="ctr"/>
                </a:tc>
                <a:extLst>
                  <a:ext uri="{0D108BD9-81ED-4DB2-BD59-A6C34878D82A}">
                    <a16:rowId xmlns:a16="http://schemas.microsoft.com/office/drawing/2014/main" xmlns="" val="766845311"/>
                  </a:ext>
                </a:extLst>
              </a:tr>
              <a:tr h="887116">
                <a:tc>
                  <a:txBody>
                    <a:bodyPr/>
                    <a:lstStyle/>
                    <a:p>
                      <a:pPr marL="0" marR="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txBody>
                  <a:tcPr marL="60785" marR="60785" marT="0" marB="0"/>
                </a:tc>
                <a:tc>
                  <a:txBody>
                    <a:bodyPr/>
                    <a:lstStyle/>
                    <a:p>
                      <a:pPr marL="0" marR="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txBody>
                  <a:tcPr marL="60785" marR="60785" marT="0" marB="0" anchor="ctr"/>
                </a:tc>
                <a:tc>
                  <a:txBody>
                    <a:bodyPr/>
                    <a:lstStyle/>
                    <a:p>
                      <a:pPr marL="0" marR="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Number of SMMEs and Co-operatives supported through Technological Transfer Assistance Programme</a:t>
                      </a:r>
                      <a:endParaRPr lang="en-US" sz="1200" kern="1200">
                        <a:solidFill>
                          <a:schemeClr val="tx1"/>
                        </a:solidFill>
                        <a:effectLst/>
                        <a:latin typeface="+mn-lt"/>
                        <a:ea typeface="+mn-ea"/>
                        <a:cs typeface="+mn-cs"/>
                      </a:endParaRPr>
                    </a:p>
                  </a:txBody>
                  <a:tcPr marL="60785" marR="60785"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New indicator</a:t>
                      </a:r>
                      <a:endParaRPr lang="en-US" sz="1200" kern="1200" dirty="0">
                        <a:solidFill>
                          <a:schemeClr val="tx1"/>
                        </a:solidFill>
                        <a:effectLst/>
                        <a:latin typeface="+mn-lt"/>
                        <a:ea typeface="+mn-ea"/>
                        <a:cs typeface="+mn-cs"/>
                      </a:endParaRPr>
                    </a:p>
                  </a:txBody>
                  <a:tcPr marL="60785" marR="60785"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70</a:t>
                      </a:r>
                      <a:endParaRPr lang="en-US" sz="1200" kern="1200" dirty="0">
                        <a:solidFill>
                          <a:schemeClr val="tx1"/>
                        </a:solidFill>
                        <a:effectLst/>
                        <a:latin typeface="+mn-lt"/>
                        <a:ea typeface="+mn-ea"/>
                        <a:cs typeface="+mn-cs"/>
                      </a:endParaRPr>
                    </a:p>
                  </a:txBody>
                  <a:tcPr marL="60785" marR="60785" marT="0" marB="0" anchor="ctr"/>
                </a:tc>
                <a:tc>
                  <a:txBody>
                    <a:bodyPr/>
                    <a:lstStyle/>
                    <a:p>
                      <a:pPr marL="0" marR="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50</a:t>
                      </a:r>
                      <a:endParaRPr lang="en-US" sz="1200" b="1" kern="1200" dirty="0">
                        <a:solidFill>
                          <a:schemeClr val="tx1"/>
                        </a:solidFill>
                        <a:effectLst/>
                        <a:latin typeface="+mn-lt"/>
                        <a:ea typeface="+mn-ea"/>
                        <a:cs typeface="+mn-cs"/>
                      </a:endParaRPr>
                    </a:p>
                  </a:txBody>
                  <a:tcPr marL="60785" marR="60785" marT="0" marB="0" anchor="ctr">
                    <a:solidFill>
                      <a:schemeClr val="accent3">
                        <a:lumMod val="60000"/>
                        <a:lumOff val="40000"/>
                      </a:schemeClr>
                    </a:solidFill>
                  </a:tcP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80</a:t>
                      </a:r>
                      <a:endParaRPr lang="en-US" sz="1200" kern="1200" dirty="0">
                        <a:solidFill>
                          <a:schemeClr val="tx1"/>
                        </a:solidFill>
                        <a:effectLst/>
                        <a:latin typeface="+mn-lt"/>
                        <a:ea typeface="+mn-ea"/>
                        <a:cs typeface="+mn-cs"/>
                      </a:endParaRPr>
                    </a:p>
                  </a:txBody>
                  <a:tcPr marL="60785" marR="60785"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90</a:t>
                      </a:r>
                      <a:endParaRPr lang="en-US" sz="1200" kern="1200" dirty="0">
                        <a:solidFill>
                          <a:schemeClr val="tx1"/>
                        </a:solidFill>
                        <a:effectLst/>
                        <a:latin typeface="+mn-lt"/>
                        <a:ea typeface="+mn-ea"/>
                        <a:cs typeface="+mn-cs"/>
                      </a:endParaRPr>
                    </a:p>
                  </a:txBody>
                  <a:tcPr marL="60785" marR="60785" marT="0" marB="0" anchor="ctr"/>
                </a:tc>
                <a:extLst>
                  <a:ext uri="{0D108BD9-81ED-4DB2-BD59-A6C34878D82A}">
                    <a16:rowId xmlns:a16="http://schemas.microsoft.com/office/drawing/2014/main" xmlns="" val="4146036831"/>
                  </a:ext>
                </a:extLst>
              </a:tr>
            </a:tbl>
          </a:graphicData>
        </a:graphic>
      </p:graphicFrame>
    </p:spTree>
    <p:extLst>
      <p:ext uri="{BB962C8B-B14F-4D97-AF65-F5344CB8AC3E}">
        <p14:creationId xmlns:p14="http://schemas.microsoft.com/office/powerpoint/2010/main" xmlns="" val="156782456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28422" y="0"/>
            <a:ext cx="9144000" cy="6858000"/>
          </a:xfrm>
          <a:prstGeom prst="rect">
            <a:avLst/>
          </a:prstGeom>
          <a:solidFill>
            <a:schemeClr val="bg1"/>
          </a:solidFill>
        </p:spPr>
      </p:pic>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51520" y="70975"/>
            <a:ext cx="8712968" cy="470000"/>
          </a:xfrm>
          <a:prstGeom prst="rect">
            <a:avLst/>
          </a:prstGeom>
        </p:spPr>
        <p:txBody>
          <a:bodyPr wrap="square">
            <a:spAutoFit/>
          </a:bodyPr>
          <a:lstStyle/>
          <a:p>
            <a:pPr lvl="0">
              <a:lnSpc>
                <a:spcPct val="107000"/>
              </a:lnSpc>
              <a:defRPr/>
            </a:pPr>
            <a:r>
              <a:rPr lang="en-ZA" sz="2400" b="1" dirty="0">
                <a:solidFill>
                  <a:schemeClr val="bg1"/>
                </a:solidFill>
              </a:rPr>
              <a:t>PROGRAMME 2: Technology Programme </a:t>
            </a: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
        <p:nvSpPr>
          <p:cNvPr id="3" name="TextBox 2"/>
          <p:cNvSpPr txBox="1"/>
          <p:nvPr/>
        </p:nvSpPr>
        <p:spPr>
          <a:xfrm>
            <a:off x="107504" y="5949280"/>
            <a:ext cx="8352928" cy="908720"/>
          </a:xfrm>
          <a:prstGeom prst="rect">
            <a:avLst/>
          </a:prstGeom>
          <a:solidFill>
            <a:schemeClr val="bg1"/>
          </a:solidFill>
        </p:spPr>
        <p:txBody>
          <a:bodyPr wrap="square" rtlCol="0">
            <a:spAutoFit/>
          </a:bodyPr>
          <a:lstStyle/>
          <a:p>
            <a:endParaRPr lang="en-ZA" dirty="0"/>
          </a:p>
        </p:txBody>
      </p:sp>
      <p:graphicFrame>
        <p:nvGraphicFramePr>
          <p:cNvPr id="8" name="Table 7"/>
          <p:cNvGraphicFramePr>
            <a:graphicFrameLocks noGrp="1"/>
          </p:cNvGraphicFramePr>
          <p:nvPr>
            <p:extLst>
              <p:ext uri="{D42A27DB-BD31-4B8C-83A1-F6EECF244321}">
                <p14:modId xmlns:p14="http://schemas.microsoft.com/office/powerpoint/2010/main" xmlns="" val="3277109370"/>
              </p:ext>
            </p:extLst>
          </p:nvPr>
        </p:nvGraphicFramePr>
        <p:xfrm>
          <a:off x="96836" y="918522"/>
          <a:ext cx="8939659" cy="3329794"/>
        </p:xfrm>
        <a:graphic>
          <a:graphicData uri="http://schemas.openxmlformats.org/drawingml/2006/table">
            <a:tbl>
              <a:tblPr firstRow="1" firstCol="1" bandRow="1">
                <a:tableStyleId>{8799B23B-EC83-4686-B30A-512413B5E67A}</a:tableStyleId>
              </a:tblPr>
              <a:tblGrid>
                <a:gridCol w="3220287">
                  <a:extLst>
                    <a:ext uri="{9D8B030D-6E8A-4147-A177-3AD203B41FA5}">
                      <a16:colId xmlns:a16="http://schemas.microsoft.com/office/drawing/2014/main" xmlns="" val="1495179817"/>
                    </a:ext>
                  </a:extLst>
                </a:gridCol>
                <a:gridCol w="1130009">
                  <a:extLst>
                    <a:ext uri="{9D8B030D-6E8A-4147-A177-3AD203B41FA5}">
                      <a16:colId xmlns:a16="http://schemas.microsoft.com/office/drawing/2014/main" xmlns="" val="3096614892"/>
                    </a:ext>
                  </a:extLst>
                </a:gridCol>
                <a:gridCol w="1164672">
                  <a:extLst>
                    <a:ext uri="{9D8B030D-6E8A-4147-A177-3AD203B41FA5}">
                      <a16:colId xmlns:a16="http://schemas.microsoft.com/office/drawing/2014/main" xmlns="" val="46863769"/>
                    </a:ext>
                  </a:extLst>
                </a:gridCol>
                <a:gridCol w="1162686">
                  <a:extLst>
                    <a:ext uri="{9D8B030D-6E8A-4147-A177-3AD203B41FA5}">
                      <a16:colId xmlns:a16="http://schemas.microsoft.com/office/drawing/2014/main" xmlns="" val="2272770326"/>
                    </a:ext>
                  </a:extLst>
                </a:gridCol>
                <a:gridCol w="1196678">
                  <a:extLst>
                    <a:ext uri="{9D8B030D-6E8A-4147-A177-3AD203B41FA5}">
                      <a16:colId xmlns:a16="http://schemas.microsoft.com/office/drawing/2014/main" xmlns="" val="3132827466"/>
                    </a:ext>
                  </a:extLst>
                </a:gridCol>
                <a:gridCol w="1065327">
                  <a:extLst>
                    <a:ext uri="{9D8B030D-6E8A-4147-A177-3AD203B41FA5}">
                      <a16:colId xmlns:a16="http://schemas.microsoft.com/office/drawing/2014/main" xmlns="" val="3207270500"/>
                    </a:ext>
                  </a:extLst>
                </a:gridCol>
              </a:tblGrid>
              <a:tr h="462419">
                <a:tc rowSpan="2">
                  <a:txBody>
                    <a:bodyPr/>
                    <a:lstStyle/>
                    <a:p>
                      <a:pPr algn="ctr">
                        <a:spcAft>
                          <a:spcPts val="0"/>
                        </a:spcAft>
                      </a:pPr>
                      <a:r>
                        <a:rPr lang="en-US" sz="1600" dirty="0">
                          <a:effectLst/>
                        </a:rPr>
                        <a:t>Output Indicators</a:t>
                      </a:r>
                      <a:endParaRPr lang="en-GB" sz="1600" b="1" dirty="0">
                        <a:solidFill>
                          <a:schemeClr val="tx1"/>
                        </a:solidFill>
                        <a:effectLst/>
                        <a:latin typeface="Trebuchet MS" panose="020B0603020202020204" pitchFamily="34" charset="0"/>
                        <a:ea typeface="Times New Roman" panose="02020603050405020304" pitchFamily="18" charset="0"/>
                      </a:endParaRPr>
                    </a:p>
                  </a:txBody>
                  <a:tcPr marL="68580" marR="68580" marT="0" marB="0" anchor="ctr"/>
                </a:tc>
                <a:tc rowSpan="2">
                  <a:txBody>
                    <a:bodyPr/>
                    <a:lstStyle/>
                    <a:p>
                      <a:pPr algn="ctr">
                        <a:spcAft>
                          <a:spcPts val="0"/>
                        </a:spcAft>
                      </a:pPr>
                      <a:r>
                        <a:rPr lang="en-US" sz="1600" dirty="0">
                          <a:effectLst/>
                        </a:rPr>
                        <a:t>2023/24 Annual Target</a:t>
                      </a:r>
                      <a:endParaRPr lang="en-GB" sz="1600" b="1" dirty="0">
                        <a:solidFill>
                          <a:schemeClr val="tx1"/>
                        </a:solidFill>
                        <a:effectLst/>
                        <a:latin typeface="Trebuchet MS" panose="020B0603020202020204" pitchFamily="34" charset="0"/>
                        <a:ea typeface="Times New Roman" panose="02020603050405020304" pitchFamily="18" charset="0"/>
                      </a:endParaRPr>
                    </a:p>
                  </a:txBody>
                  <a:tcPr marL="68580" marR="68580" marT="0" marB="0" anchor="ctr"/>
                </a:tc>
                <a:tc gridSpan="4">
                  <a:txBody>
                    <a:bodyPr/>
                    <a:lstStyle/>
                    <a:p>
                      <a:pPr algn="ctr">
                        <a:spcAft>
                          <a:spcPts val="0"/>
                        </a:spcAft>
                      </a:pPr>
                      <a:r>
                        <a:rPr lang="en-US" sz="1600" kern="1200" dirty="0">
                          <a:effectLst/>
                        </a:rPr>
                        <a:t>Quarterly Milestones</a:t>
                      </a:r>
                      <a:r>
                        <a:rPr lang="en-US" sz="1600" dirty="0">
                          <a:effectLst/>
                        </a:rPr>
                        <a:t> </a:t>
                      </a:r>
                      <a:endParaRPr lang="en-GB" sz="1600" b="1" dirty="0">
                        <a:solidFill>
                          <a:schemeClr val="tx1"/>
                        </a:solidFill>
                        <a:effectLst/>
                        <a:latin typeface="Trebuchet MS" panose="020B0603020202020204" pitchFamily="34" charset="0"/>
                        <a:ea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773531702"/>
                  </a:ext>
                </a:extLst>
              </a:tr>
              <a:tr h="547915">
                <a:tc vMerge="1">
                  <a:txBody>
                    <a:bodyPr/>
                    <a:lstStyle/>
                    <a:p>
                      <a:endParaRPr lang="en-GB"/>
                    </a:p>
                  </a:txBody>
                  <a:tcPr/>
                </a:tc>
                <a:tc vMerge="1">
                  <a:txBody>
                    <a:bodyPr/>
                    <a:lstStyle/>
                    <a:p>
                      <a:endParaRPr lang="en-GB"/>
                    </a:p>
                  </a:txBody>
                  <a:tcPr/>
                </a:tc>
                <a:tc>
                  <a:txBody>
                    <a:bodyPr/>
                    <a:lstStyle/>
                    <a:p>
                      <a:pPr marL="0" algn="ctr" defTabSz="914400" rtl="0" eaLnBrk="1" latinLnBrk="0" hangingPunct="1">
                        <a:lnSpc>
                          <a:spcPct val="150000"/>
                        </a:lnSpc>
                        <a:spcAft>
                          <a:spcPts val="0"/>
                        </a:spcAft>
                      </a:pPr>
                      <a:r>
                        <a:rPr lang="en-US" sz="1400" kern="1200" dirty="0">
                          <a:effectLst/>
                        </a:rPr>
                        <a:t>1st Quarter</a:t>
                      </a:r>
                      <a:endParaRPr lang="en-GB" sz="1400" kern="1200" dirty="0">
                        <a:solidFill>
                          <a:schemeClr val="dk1"/>
                        </a:solidFill>
                        <a:effectLst/>
                        <a:latin typeface="Trebuchet MS" panose="020B0603020202020204" pitchFamily="34" charset="0"/>
                        <a:ea typeface="+mn-ea"/>
                        <a:cs typeface="+mn-cs"/>
                      </a:endParaRPr>
                    </a:p>
                  </a:txBody>
                  <a:tcPr marL="68580" marR="68580" marT="0" marB="0" anchor="ctr"/>
                </a:tc>
                <a:tc>
                  <a:txBody>
                    <a:bodyPr/>
                    <a:lstStyle/>
                    <a:p>
                      <a:pPr marL="0" algn="ctr" defTabSz="914400" rtl="0" eaLnBrk="1" latinLnBrk="0" hangingPunct="1">
                        <a:lnSpc>
                          <a:spcPct val="150000"/>
                        </a:lnSpc>
                        <a:spcAft>
                          <a:spcPts val="0"/>
                        </a:spcAft>
                      </a:pPr>
                      <a:r>
                        <a:rPr lang="en-US" sz="1400" kern="1200" dirty="0">
                          <a:effectLst/>
                        </a:rPr>
                        <a:t>2nd Quarter</a:t>
                      </a:r>
                      <a:endParaRPr lang="en-GB" sz="1400" kern="1200" dirty="0">
                        <a:solidFill>
                          <a:schemeClr val="dk1"/>
                        </a:solidFill>
                        <a:effectLst/>
                        <a:latin typeface="Trebuchet MS" panose="020B0603020202020204" pitchFamily="34" charset="0"/>
                        <a:ea typeface="+mn-ea"/>
                        <a:cs typeface="+mn-cs"/>
                      </a:endParaRPr>
                    </a:p>
                  </a:txBody>
                  <a:tcPr marL="68580" marR="68580" marT="0" marB="0" anchor="ctr"/>
                </a:tc>
                <a:tc>
                  <a:txBody>
                    <a:bodyPr/>
                    <a:lstStyle/>
                    <a:p>
                      <a:pPr marL="0" algn="ctr" defTabSz="914400" rtl="0" eaLnBrk="1" latinLnBrk="0" hangingPunct="1">
                        <a:lnSpc>
                          <a:spcPct val="150000"/>
                        </a:lnSpc>
                        <a:spcAft>
                          <a:spcPts val="0"/>
                        </a:spcAft>
                      </a:pPr>
                      <a:r>
                        <a:rPr lang="en-US" sz="1400" kern="1200" dirty="0">
                          <a:effectLst/>
                        </a:rPr>
                        <a:t>3rd Quarter</a:t>
                      </a:r>
                      <a:endParaRPr lang="en-GB" sz="1400" kern="1200" dirty="0">
                        <a:solidFill>
                          <a:schemeClr val="dk1"/>
                        </a:solidFill>
                        <a:effectLst/>
                        <a:latin typeface="Trebuchet MS" panose="020B0603020202020204" pitchFamily="34" charset="0"/>
                        <a:ea typeface="+mn-ea"/>
                        <a:cs typeface="+mn-cs"/>
                      </a:endParaRPr>
                    </a:p>
                  </a:txBody>
                  <a:tcPr marL="68580" marR="68580" marT="0" marB="0" anchor="ctr"/>
                </a:tc>
                <a:tc>
                  <a:txBody>
                    <a:bodyPr/>
                    <a:lstStyle/>
                    <a:p>
                      <a:pPr marL="0" algn="ctr" defTabSz="914400" rtl="0" eaLnBrk="1" latinLnBrk="0" hangingPunct="1">
                        <a:lnSpc>
                          <a:spcPct val="150000"/>
                        </a:lnSpc>
                        <a:spcAft>
                          <a:spcPts val="0"/>
                        </a:spcAft>
                      </a:pPr>
                      <a:r>
                        <a:rPr lang="en-US" sz="1400" kern="1200" dirty="0">
                          <a:effectLst/>
                        </a:rPr>
                        <a:t>4th Quarter</a:t>
                      </a:r>
                      <a:endParaRPr lang="en-GB" sz="1400" kern="1200" dirty="0">
                        <a:solidFill>
                          <a:schemeClr val="dk1"/>
                        </a:solidFill>
                        <a:effectLst/>
                        <a:latin typeface="Trebuchet MS" panose="020B0603020202020204" pitchFamily="34" charset="0"/>
                        <a:ea typeface="+mn-ea"/>
                        <a:cs typeface="+mn-cs"/>
                      </a:endParaRPr>
                    </a:p>
                  </a:txBody>
                  <a:tcPr marL="68580" marR="68580" marT="0" marB="0" anchor="ctr"/>
                </a:tc>
                <a:extLst>
                  <a:ext uri="{0D108BD9-81ED-4DB2-BD59-A6C34878D82A}">
                    <a16:rowId xmlns:a16="http://schemas.microsoft.com/office/drawing/2014/main" xmlns="" val="1283959885"/>
                  </a:ext>
                </a:extLst>
              </a:tr>
              <a:tr h="1099341">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Number of SMMEs and Co-operatives supported through Incubation Programme</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1 800</a:t>
                      </a:r>
                    </a:p>
                  </a:txBody>
                  <a:tcPr marL="68580" marR="68580" marT="0" marB="0" anchor="ctr">
                    <a:solidFill>
                      <a:schemeClr val="accent3">
                        <a:lumMod val="60000"/>
                        <a:lumOff val="40000"/>
                      </a:schemeClr>
                    </a:solidFill>
                  </a:tcP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0" kern="1200" dirty="0">
                          <a:solidFill>
                            <a:schemeClr val="tx1"/>
                          </a:solidFill>
                          <a:effectLst/>
                          <a:latin typeface="+mn-lt"/>
                          <a:ea typeface="+mn-ea"/>
                          <a:cs typeface="+mn-cs"/>
                        </a:rPr>
                        <a:t>360</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0" kern="1200" dirty="0">
                          <a:solidFill>
                            <a:schemeClr val="tx1"/>
                          </a:solidFill>
                          <a:effectLst/>
                          <a:latin typeface="+mn-lt"/>
                          <a:ea typeface="+mn-ea"/>
                          <a:cs typeface="+mn-cs"/>
                        </a:rPr>
                        <a:t>540</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0" kern="1200">
                          <a:solidFill>
                            <a:schemeClr val="tx1"/>
                          </a:solidFill>
                          <a:effectLst/>
                          <a:latin typeface="+mn-lt"/>
                          <a:ea typeface="+mn-ea"/>
                          <a:cs typeface="+mn-cs"/>
                        </a:rPr>
                        <a:t>360</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0" kern="1200" dirty="0">
                          <a:solidFill>
                            <a:schemeClr val="tx1"/>
                          </a:solidFill>
                          <a:effectLst/>
                          <a:latin typeface="+mn-lt"/>
                          <a:ea typeface="+mn-ea"/>
                          <a:cs typeface="+mn-cs"/>
                        </a:rPr>
                        <a:t>540</a:t>
                      </a:r>
                    </a:p>
                  </a:txBody>
                  <a:tcPr marL="68580" marR="68580" marT="0" marB="0" anchor="ctr"/>
                </a:tc>
                <a:extLst>
                  <a:ext uri="{0D108BD9-81ED-4DB2-BD59-A6C34878D82A}">
                    <a16:rowId xmlns:a16="http://schemas.microsoft.com/office/drawing/2014/main" xmlns="" val="3191036582"/>
                  </a:ext>
                </a:extLst>
              </a:tr>
              <a:tr h="1220119">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Number of SMMEs and Co-operatives supported through Technological Transfer Assistance Programme</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50</a:t>
                      </a:r>
                    </a:p>
                  </a:txBody>
                  <a:tcPr marL="68580" marR="68580" marT="0" marB="0" anchor="ctr">
                    <a:solidFill>
                      <a:schemeClr val="accent3">
                        <a:lumMod val="60000"/>
                        <a:lumOff val="40000"/>
                      </a:schemeClr>
                    </a:solidFill>
                  </a:tcP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0" kern="1200">
                          <a:solidFill>
                            <a:schemeClr val="tx1"/>
                          </a:solidFill>
                          <a:effectLst/>
                          <a:latin typeface="+mn-lt"/>
                          <a:ea typeface="+mn-ea"/>
                          <a:cs typeface="+mn-cs"/>
                        </a:rPr>
                        <a:t>-</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0" kern="1200" dirty="0">
                          <a:solidFill>
                            <a:schemeClr val="tx1"/>
                          </a:solidFill>
                          <a:effectLst/>
                          <a:latin typeface="+mn-lt"/>
                          <a:ea typeface="+mn-ea"/>
                          <a:cs typeface="+mn-cs"/>
                        </a:rPr>
                        <a:t>-</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0" kern="1200" dirty="0">
                          <a:solidFill>
                            <a:schemeClr val="tx1"/>
                          </a:solidFill>
                          <a:effectLst/>
                          <a:latin typeface="+mn-lt"/>
                          <a:ea typeface="+mn-ea"/>
                          <a:cs typeface="+mn-cs"/>
                        </a:rPr>
                        <a:t>50</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0" kern="1200" dirty="0">
                          <a:solidFill>
                            <a:schemeClr val="tx1"/>
                          </a:solidFill>
                          <a:effectLst/>
                          <a:latin typeface="+mn-lt"/>
                          <a:ea typeface="+mn-ea"/>
                          <a:cs typeface="+mn-cs"/>
                        </a:rPr>
                        <a:t>-</a:t>
                      </a:r>
                    </a:p>
                  </a:txBody>
                  <a:tcPr marL="68580" marR="68580" marT="0" marB="0" anchor="ctr"/>
                </a:tc>
                <a:extLst>
                  <a:ext uri="{0D108BD9-81ED-4DB2-BD59-A6C34878D82A}">
                    <a16:rowId xmlns:a16="http://schemas.microsoft.com/office/drawing/2014/main" xmlns="" val="1582150986"/>
                  </a:ext>
                </a:extLst>
              </a:tr>
            </a:tbl>
          </a:graphicData>
        </a:graphic>
      </p:graphicFrame>
    </p:spTree>
    <p:extLst>
      <p:ext uri="{BB962C8B-B14F-4D97-AF65-F5344CB8AC3E}">
        <p14:creationId xmlns:p14="http://schemas.microsoft.com/office/powerpoint/2010/main" xmlns="" val="409101310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52417" y="0"/>
            <a:ext cx="9144000" cy="6858000"/>
          </a:xfrm>
          <a:prstGeom prst="rect">
            <a:avLst/>
          </a:prstGeom>
          <a:solidFill>
            <a:schemeClr val="bg1"/>
          </a:solidFill>
        </p:spPr>
      </p:pic>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68322" y="70975"/>
            <a:ext cx="9328214" cy="470000"/>
          </a:xfrm>
          <a:prstGeom prst="rect">
            <a:avLst/>
          </a:prstGeom>
        </p:spPr>
        <p:txBody>
          <a:bodyPr wrap="square">
            <a:spAutoFit/>
          </a:bodyPr>
          <a:lstStyle/>
          <a:p>
            <a:pPr lvl="0">
              <a:lnSpc>
                <a:spcPct val="107000"/>
              </a:lnSpc>
              <a:defRPr/>
            </a:pPr>
            <a:r>
              <a:rPr lang="en-ZA" sz="2400" b="1" dirty="0">
                <a:solidFill>
                  <a:schemeClr val="bg1"/>
                </a:solidFill>
              </a:rPr>
              <a:t>PROGRAMME 2: Seda Technology Programme Resource Considerations </a:t>
            </a: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
        <p:nvSpPr>
          <p:cNvPr id="3" name="TextBox 2"/>
          <p:cNvSpPr txBox="1"/>
          <p:nvPr/>
        </p:nvSpPr>
        <p:spPr>
          <a:xfrm>
            <a:off x="107504" y="5949280"/>
            <a:ext cx="8352928" cy="908720"/>
          </a:xfrm>
          <a:prstGeom prst="rect">
            <a:avLst/>
          </a:prstGeom>
          <a:solidFill>
            <a:schemeClr val="bg1"/>
          </a:solidFill>
        </p:spPr>
        <p:txBody>
          <a:bodyPr wrap="square" rtlCol="0">
            <a:spAutoFit/>
          </a:bodyPr>
          <a:lstStyle/>
          <a:p>
            <a:endParaRPr lang="en-ZA" dirty="0"/>
          </a:p>
        </p:txBody>
      </p:sp>
      <p:pic>
        <p:nvPicPr>
          <p:cNvPr id="6" name="Picture 5">
            <a:extLst>
              <a:ext uri="{FF2B5EF4-FFF2-40B4-BE49-F238E27FC236}">
                <a16:creationId xmlns:a16="http://schemas.microsoft.com/office/drawing/2014/main" xmlns="" id="{1AAAAEDA-D73E-D6E6-B9C2-FF7386860F4C}"/>
              </a:ext>
            </a:extLst>
          </p:cNvPr>
          <p:cNvPicPr>
            <a:picLocks noChangeAspect="1"/>
          </p:cNvPicPr>
          <p:nvPr/>
        </p:nvPicPr>
        <p:blipFill rotWithShape="1">
          <a:blip r:embed="rId3" cstate="print"/>
          <a:srcRect l="12460" t="21953" r="40857" b="53928"/>
          <a:stretch/>
        </p:blipFill>
        <p:spPr bwMode="auto">
          <a:xfrm>
            <a:off x="287312" y="1412776"/>
            <a:ext cx="8756256" cy="2749207"/>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98987484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2793122"/>
            <a:ext cx="7632848" cy="1323439"/>
          </a:xfrm>
          <a:prstGeom prst="rect">
            <a:avLst/>
          </a:prstGeom>
          <a:solidFill>
            <a:srgbClr val="005C2A"/>
          </a:solidFill>
        </p:spPr>
        <p:txBody>
          <a:bodyPr wrap="square">
            <a:spAutoFit/>
          </a:bodyPr>
          <a:lstStyle/>
          <a:p>
            <a:pPr algn="ctr"/>
            <a:r>
              <a:rPr lang="en-ZA" sz="2400" dirty="0">
                <a:solidFill>
                  <a:schemeClr val="bg1"/>
                </a:solidFill>
              </a:rPr>
              <a:t>  </a:t>
            </a:r>
            <a:r>
              <a:rPr lang="en-ZA" sz="4000" b="1" dirty="0">
                <a:solidFill>
                  <a:schemeClr val="bg1"/>
                </a:solidFill>
              </a:rPr>
              <a:t> Programme 3: Impact and Sustainability Programme </a:t>
            </a:r>
          </a:p>
        </p:txBody>
      </p:sp>
      <p:sp>
        <p:nvSpPr>
          <p:cNvPr id="4" name="TextBox 3"/>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164732562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28422" y="0"/>
            <a:ext cx="9144000" cy="6858000"/>
          </a:xfrm>
          <a:prstGeom prst="rect">
            <a:avLst/>
          </a:prstGeom>
          <a:solidFill>
            <a:schemeClr val="bg1"/>
          </a:solidFill>
        </p:spPr>
      </p:pic>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51520" y="70975"/>
            <a:ext cx="8712968" cy="470000"/>
          </a:xfrm>
          <a:prstGeom prst="rect">
            <a:avLst/>
          </a:prstGeom>
        </p:spPr>
        <p:txBody>
          <a:bodyPr wrap="square">
            <a:spAutoFit/>
          </a:bodyPr>
          <a:lstStyle/>
          <a:p>
            <a:pPr lvl="0">
              <a:lnSpc>
                <a:spcPct val="107000"/>
              </a:lnSpc>
              <a:defRPr/>
            </a:pPr>
            <a:r>
              <a:rPr lang="en-ZA" sz="2400" b="1" dirty="0">
                <a:solidFill>
                  <a:schemeClr val="bg1"/>
                </a:solidFill>
              </a:rPr>
              <a:t>PROGRAMME 3: Impact and Sustainability Programme </a:t>
            </a: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
        <p:nvSpPr>
          <p:cNvPr id="3" name="TextBox 2"/>
          <p:cNvSpPr txBox="1"/>
          <p:nvPr/>
        </p:nvSpPr>
        <p:spPr>
          <a:xfrm>
            <a:off x="107504" y="5949280"/>
            <a:ext cx="8352928" cy="908720"/>
          </a:xfrm>
          <a:prstGeom prst="rect">
            <a:avLst/>
          </a:prstGeom>
          <a:solidFill>
            <a:schemeClr val="bg1"/>
          </a:solidFill>
        </p:spPr>
        <p:txBody>
          <a:bodyPr wrap="square" rtlCol="0">
            <a:spAutoFit/>
          </a:bodyPr>
          <a:lstStyle/>
          <a:p>
            <a:endParaRPr lang="en-ZA" dirty="0"/>
          </a:p>
        </p:txBody>
      </p:sp>
      <p:graphicFrame>
        <p:nvGraphicFramePr>
          <p:cNvPr id="11" name="Table 10"/>
          <p:cNvGraphicFramePr>
            <a:graphicFrameLocks noGrp="1"/>
          </p:cNvGraphicFramePr>
          <p:nvPr>
            <p:extLst>
              <p:ext uri="{D42A27DB-BD31-4B8C-83A1-F6EECF244321}">
                <p14:modId xmlns:p14="http://schemas.microsoft.com/office/powerpoint/2010/main" xmlns="" val="4060705090"/>
              </p:ext>
            </p:extLst>
          </p:nvPr>
        </p:nvGraphicFramePr>
        <p:xfrm>
          <a:off x="36512" y="804862"/>
          <a:ext cx="9144432" cy="5944110"/>
        </p:xfrm>
        <a:graphic>
          <a:graphicData uri="http://schemas.openxmlformats.org/drawingml/2006/table">
            <a:tbl>
              <a:tblPr firstRow="1" firstCol="1" bandRow="1">
                <a:tableStyleId>{E8B1032C-EA38-4F05-BA0D-38AFFFC7BED3}</a:tableStyleId>
              </a:tblPr>
              <a:tblGrid>
                <a:gridCol w="1540169">
                  <a:extLst>
                    <a:ext uri="{9D8B030D-6E8A-4147-A177-3AD203B41FA5}">
                      <a16:colId xmlns:a16="http://schemas.microsoft.com/office/drawing/2014/main" xmlns="" val="2620761116"/>
                    </a:ext>
                  </a:extLst>
                </a:gridCol>
                <a:gridCol w="1267127">
                  <a:extLst>
                    <a:ext uri="{9D8B030D-6E8A-4147-A177-3AD203B41FA5}">
                      <a16:colId xmlns:a16="http://schemas.microsoft.com/office/drawing/2014/main" xmlns="" val="2773458546"/>
                    </a:ext>
                  </a:extLst>
                </a:gridCol>
                <a:gridCol w="2012166">
                  <a:extLst>
                    <a:ext uri="{9D8B030D-6E8A-4147-A177-3AD203B41FA5}">
                      <a16:colId xmlns:a16="http://schemas.microsoft.com/office/drawing/2014/main" xmlns="" val="3386605393"/>
                    </a:ext>
                  </a:extLst>
                </a:gridCol>
                <a:gridCol w="998480">
                  <a:extLst>
                    <a:ext uri="{9D8B030D-6E8A-4147-A177-3AD203B41FA5}">
                      <a16:colId xmlns:a16="http://schemas.microsoft.com/office/drawing/2014/main" xmlns="" val="2976855267"/>
                    </a:ext>
                  </a:extLst>
                </a:gridCol>
                <a:gridCol w="922148">
                  <a:extLst>
                    <a:ext uri="{9D8B030D-6E8A-4147-A177-3AD203B41FA5}">
                      <a16:colId xmlns:a16="http://schemas.microsoft.com/office/drawing/2014/main" xmlns="" val="1415522750"/>
                    </a:ext>
                  </a:extLst>
                </a:gridCol>
                <a:gridCol w="789592">
                  <a:extLst>
                    <a:ext uri="{9D8B030D-6E8A-4147-A177-3AD203B41FA5}">
                      <a16:colId xmlns:a16="http://schemas.microsoft.com/office/drawing/2014/main" xmlns="" val="4121921694"/>
                    </a:ext>
                  </a:extLst>
                </a:gridCol>
                <a:gridCol w="796704">
                  <a:extLst>
                    <a:ext uri="{9D8B030D-6E8A-4147-A177-3AD203B41FA5}">
                      <a16:colId xmlns:a16="http://schemas.microsoft.com/office/drawing/2014/main" xmlns="" val="3975189229"/>
                    </a:ext>
                  </a:extLst>
                </a:gridCol>
                <a:gridCol w="818046">
                  <a:extLst>
                    <a:ext uri="{9D8B030D-6E8A-4147-A177-3AD203B41FA5}">
                      <a16:colId xmlns:a16="http://schemas.microsoft.com/office/drawing/2014/main" xmlns="" val="3058969447"/>
                    </a:ext>
                  </a:extLst>
                </a:gridCol>
              </a:tblGrid>
              <a:tr h="313626">
                <a:tc gridSpan="8">
                  <a:txBody>
                    <a:bodyPr/>
                    <a:lstStyle/>
                    <a:p>
                      <a:pPr algn="ctr">
                        <a:lnSpc>
                          <a:spcPct val="150000"/>
                        </a:lnSpc>
                        <a:spcAft>
                          <a:spcPts val="0"/>
                        </a:spcAft>
                      </a:pPr>
                      <a:r>
                        <a:rPr lang="en-US" sz="1600" kern="1200" dirty="0">
                          <a:effectLst/>
                        </a:rPr>
                        <a:t>OUTCOMES, OUTPUTS, PERFORMANCE INDICATORS AND TARGETS</a:t>
                      </a:r>
                      <a:endParaRPr lang="en-ZA" sz="1600" kern="1200" dirty="0">
                        <a:solidFill>
                          <a:schemeClr val="bg1"/>
                        </a:solidFill>
                        <a:effectLst/>
                        <a:latin typeface="Trebuchet MS" panose="020B0603020202020204" pitchFamily="34" charset="0"/>
                        <a:ea typeface="+mn-ea"/>
                        <a:cs typeface="+mn-cs"/>
                      </a:endParaRPr>
                    </a:p>
                  </a:txBody>
                  <a:tcPr marL="52292" marR="52292"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907124358"/>
                  </a:ext>
                </a:extLst>
              </a:tr>
              <a:tr h="559268">
                <a:tc rowSpan="2">
                  <a:txBody>
                    <a:bodyPr/>
                    <a:lstStyle/>
                    <a:p>
                      <a:pPr marL="0" algn="ctr" defTabSz="914400" rtl="0" eaLnBrk="1" latinLnBrk="0" hangingPunct="1">
                        <a:lnSpc>
                          <a:spcPct val="150000"/>
                        </a:lnSpc>
                        <a:spcAft>
                          <a:spcPts val="0"/>
                        </a:spcAft>
                      </a:pPr>
                      <a:r>
                        <a:rPr lang="en-ZA" sz="1600" kern="1200" dirty="0">
                          <a:effectLst/>
                        </a:rPr>
                        <a:t>Outcomes</a:t>
                      </a:r>
                      <a:endParaRPr lang="en-ZA" sz="1600" kern="1200" dirty="0">
                        <a:solidFill>
                          <a:schemeClr val="bg1"/>
                        </a:solidFill>
                        <a:effectLst/>
                        <a:latin typeface="Trebuchet MS" panose="020B0603020202020204" pitchFamily="34" charset="0"/>
                        <a:ea typeface="+mn-ea"/>
                        <a:cs typeface="+mn-cs"/>
                      </a:endParaRPr>
                    </a:p>
                  </a:txBody>
                  <a:tcPr marL="52292" marR="52292" marT="0" marB="0" anchor="ctr"/>
                </a:tc>
                <a:tc rowSpan="2">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kern="1200" dirty="0">
                          <a:effectLst/>
                        </a:rPr>
                        <a:t> Outputs</a:t>
                      </a:r>
                      <a:endParaRPr lang="en-ZA" sz="1600" kern="1200" dirty="0">
                        <a:effectLst/>
                      </a:endParaRPr>
                    </a:p>
                    <a:p>
                      <a:pPr marL="0" algn="ctr" defTabSz="914400" rtl="0" eaLnBrk="1" latinLnBrk="0" hangingPunct="1">
                        <a:lnSpc>
                          <a:spcPct val="150000"/>
                        </a:lnSpc>
                        <a:spcAft>
                          <a:spcPts val="0"/>
                        </a:spcAft>
                      </a:pPr>
                      <a:endParaRPr lang="en-ZA" sz="1600" b="1" kern="1200" dirty="0">
                        <a:solidFill>
                          <a:schemeClr val="dk1"/>
                        </a:solidFill>
                        <a:effectLst/>
                        <a:latin typeface="Trebuchet MS" panose="020B0603020202020204" pitchFamily="34" charset="0"/>
                        <a:ea typeface="+mn-ea"/>
                        <a:cs typeface="+mn-cs"/>
                      </a:endParaRPr>
                    </a:p>
                  </a:txBody>
                  <a:tcPr marL="52292" marR="52292" marT="0" marB="0" anchor="ctr"/>
                </a:tc>
                <a:tc rowSpan="2">
                  <a:txBody>
                    <a:bodyPr/>
                    <a:lstStyle/>
                    <a:p>
                      <a:pPr marL="0" algn="ctr" defTabSz="914400" rtl="0" eaLnBrk="1" latinLnBrk="0" hangingPunct="1">
                        <a:lnSpc>
                          <a:spcPct val="150000"/>
                        </a:lnSpc>
                        <a:spcAft>
                          <a:spcPts val="0"/>
                        </a:spcAft>
                      </a:pPr>
                      <a:r>
                        <a:rPr lang="en-US" sz="1600" kern="1200" dirty="0">
                          <a:effectLst/>
                        </a:rPr>
                        <a:t> Output Indicators</a:t>
                      </a:r>
                      <a:endParaRPr lang="en-ZA" sz="1600" b="1" kern="1200" dirty="0">
                        <a:solidFill>
                          <a:schemeClr val="dk1"/>
                        </a:solidFill>
                        <a:effectLst/>
                        <a:latin typeface="Trebuchet MS" panose="020B0603020202020204" pitchFamily="34" charset="0"/>
                        <a:ea typeface="+mn-ea"/>
                        <a:cs typeface="+mn-cs"/>
                      </a:endParaRPr>
                    </a:p>
                  </a:txBody>
                  <a:tcPr marL="52292" marR="52292" marT="0" marB="0" anchor="ctr"/>
                </a:tc>
                <a:tc>
                  <a:txBody>
                    <a:bodyPr/>
                    <a:lstStyle/>
                    <a:p>
                      <a:pPr marL="0" algn="ctr" defTabSz="914400" rtl="0" eaLnBrk="1" latinLnBrk="0" hangingPunct="1">
                        <a:lnSpc>
                          <a:spcPct val="100000"/>
                        </a:lnSpc>
                        <a:spcAft>
                          <a:spcPts val="0"/>
                        </a:spcAft>
                      </a:pPr>
                      <a:r>
                        <a:rPr lang="en-ZA" sz="1300" kern="1200" dirty="0">
                          <a:effectLst/>
                        </a:rPr>
                        <a:t>Audited Performance</a:t>
                      </a:r>
                      <a:endParaRPr lang="en-ZA" sz="1300" b="1" kern="1200" dirty="0">
                        <a:solidFill>
                          <a:schemeClr val="dk1"/>
                        </a:solidFill>
                        <a:effectLst/>
                        <a:latin typeface="Trebuchet MS" panose="020B0603020202020204" pitchFamily="34" charset="0"/>
                        <a:ea typeface="+mn-ea"/>
                        <a:cs typeface="+mn-cs"/>
                      </a:endParaRPr>
                    </a:p>
                  </a:txBody>
                  <a:tcPr marL="52292" marR="52292" marT="0" marB="0" anchor="ctr"/>
                </a:tc>
                <a:tc>
                  <a:txBody>
                    <a:bodyPr/>
                    <a:lstStyle/>
                    <a:p>
                      <a:pPr marL="0" algn="ctr" defTabSz="914400" rtl="0" eaLnBrk="1" latinLnBrk="0" hangingPunct="1">
                        <a:lnSpc>
                          <a:spcPct val="100000"/>
                        </a:lnSpc>
                        <a:spcAft>
                          <a:spcPts val="0"/>
                        </a:spcAft>
                      </a:pPr>
                      <a:r>
                        <a:rPr lang="en-ZA" sz="1200" kern="1200" dirty="0">
                          <a:effectLst/>
                        </a:rPr>
                        <a:t>Estimated performance</a:t>
                      </a:r>
                      <a:endParaRPr lang="en-ZA" sz="1200" b="1" kern="1200" dirty="0">
                        <a:solidFill>
                          <a:schemeClr val="tx1"/>
                        </a:solidFill>
                        <a:effectLst/>
                        <a:latin typeface="+mn-lt"/>
                        <a:ea typeface="+mn-ea"/>
                        <a:cs typeface="+mn-cs"/>
                      </a:endParaRPr>
                    </a:p>
                  </a:txBody>
                  <a:tcPr marL="52292" marR="52292" marT="0" marB="0"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effectLst/>
                        </a:rPr>
                        <a:t>MTEF Period</a:t>
                      </a:r>
                      <a:endParaRPr lang="en-ZA" sz="1400" b="1" kern="1200" dirty="0">
                        <a:solidFill>
                          <a:schemeClr val="tx1"/>
                        </a:solidFill>
                        <a:effectLst/>
                        <a:latin typeface="+mn-lt"/>
                        <a:ea typeface="+mn-ea"/>
                        <a:cs typeface="+mn-cs"/>
                      </a:endParaRPr>
                    </a:p>
                  </a:txBody>
                  <a:tcPr marL="52292" marR="52292" marT="0" marB="0" anchor="ct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91427852"/>
                  </a:ext>
                </a:extLst>
              </a:tr>
              <a:tr h="33400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2021/22</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2022/23</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2023/24</a:t>
                      </a:r>
                    </a:p>
                  </a:txBody>
                  <a:tcPr marL="68580" marR="68580" marT="0" marB="0" anchor="ctr">
                    <a:solidFill>
                      <a:schemeClr val="accent3">
                        <a:lumMod val="60000"/>
                        <a:lumOff val="40000"/>
                      </a:schemeClr>
                    </a:solidFill>
                  </a:tcP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2024/25</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2025/26</a:t>
                      </a:r>
                    </a:p>
                  </a:txBody>
                  <a:tcPr marL="68580" marR="68580" marT="0" marB="0" anchor="ctr"/>
                </a:tc>
                <a:extLst>
                  <a:ext uri="{0D108BD9-81ED-4DB2-BD59-A6C34878D82A}">
                    <a16:rowId xmlns:a16="http://schemas.microsoft.com/office/drawing/2014/main" xmlns="" val="1463754580"/>
                  </a:ext>
                </a:extLst>
              </a:tr>
              <a:tr h="702774">
                <a:tc rowSpan="5">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 </a:t>
                      </a:r>
                    </a:p>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4. Increased growth and sustainability of SMMEs and Co-operatives</a:t>
                      </a:r>
                    </a:p>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txBody>
                  <a:tcPr marL="59628" marR="59628" marT="0" marB="0"/>
                </a:tc>
                <a:tc rowSpan="5">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 </a:t>
                      </a:r>
                    </a:p>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Facilitate growth and sustainability of SMMEs and Co-operatives</a:t>
                      </a:r>
                      <a:endParaRPr lang="en-US" sz="1200" kern="1200" dirty="0">
                        <a:solidFill>
                          <a:schemeClr val="tx1"/>
                        </a:solidFill>
                        <a:effectLst/>
                        <a:latin typeface="+mn-lt"/>
                        <a:ea typeface="+mn-ea"/>
                        <a:cs typeface="+mn-cs"/>
                      </a:endParaRPr>
                    </a:p>
                  </a:txBody>
                  <a:tcPr marL="59628" marR="59628"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Number of SMMEs and Co-operatives supported with quality improvement interventions</a:t>
                      </a:r>
                      <a:endParaRPr lang="en-US" sz="1200" kern="1200" dirty="0">
                        <a:solidFill>
                          <a:schemeClr val="tx1"/>
                        </a:solidFill>
                        <a:effectLst/>
                        <a:latin typeface="+mn-lt"/>
                        <a:ea typeface="+mn-ea"/>
                        <a:cs typeface="+mn-cs"/>
                      </a:endParaRPr>
                    </a:p>
                  </a:txBody>
                  <a:tcPr marL="59628" marR="59628" marT="0" marB="0" anchor="ctr"/>
                </a:tc>
                <a:tc>
                  <a:txBody>
                    <a:bodyPr/>
                    <a:lstStyle/>
                    <a:p>
                      <a:pPr marL="0" marR="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2 000</a:t>
                      </a:r>
                      <a:endParaRPr lang="en-US" sz="1200" kern="1200">
                        <a:solidFill>
                          <a:schemeClr val="tx1"/>
                        </a:solidFill>
                        <a:effectLst/>
                        <a:latin typeface="+mn-lt"/>
                        <a:ea typeface="+mn-ea"/>
                        <a:cs typeface="+mn-cs"/>
                      </a:endParaRPr>
                    </a:p>
                  </a:txBody>
                  <a:tcPr marL="59628" marR="59628"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2 500</a:t>
                      </a:r>
                      <a:endParaRPr lang="en-US" sz="1200" kern="1200" dirty="0">
                        <a:solidFill>
                          <a:schemeClr val="tx1"/>
                        </a:solidFill>
                        <a:effectLst/>
                        <a:latin typeface="+mn-lt"/>
                        <a:ea typeface="+mn-ea"/>
                        <a:cs typeface="+mn-cs"/>
                      </a:endParaRPr>
                    </a:p>
                  </a:txBody>
                  <a:tcPr marL="59628" marR="59628" marT="0" marB="0" anchor="ctr"/>
                </a:tc>
                <a:tc>
                  <a:txBody>
                    <a:bodyPr/>
                    <a:lstStyle/>
                    <a:p>
                      <a:pPr marL="0" marR="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1 000</a:t>
                      </a:r>
                      <a:endParaRPr lang="en-US" sz="1200" b="1" kern="1200" dirty="0">
                        <a:solidFill>
                          <a:schemeClr val="tx1"/>
                        </a:solidFill>
                        <a:effectLst/>
                        <a:latin typeface="+mn-lt"/>
                        <a:ea typeface="+mn-ea"/>
                        <a:cs typeface="+mn-cs"/>
                      </a:endParaRPr>
                    </a:p>
                  </a:txBody>
                  <a:tcPr marL="59628" marR="59628" marT="0" marB="0" anchor="ctr">
                    <a:solidFill>
                      <a:schemeClr val="accent3">
                        <a:lumMod val="60000"/>
                        <a:lumOff val="40000"/>
                      </a:schemeClr>
                    </a:solidFill>
                  </a:tcPr>
                </a:tc>
                <a:tc>
                  <a:txBody>
                    <a:bodyPr/>
                    <a:lstStyle/>
                    <a:p>
                      <a:pPr marL="0" marR="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1 200</a:t>
                      </a:r>
                      <a:endParaRPr lang="en-US" sz="1200" kern="1200">
                        <a:solidFill>
                          <a:schemeClr val="tx1"/>
                        </a:solidFill>
                        <a:effectLst/>
                        <a:latin typeface="+mn-lt"/>
                        <a:ea typeface="+mn-ea"/>
                        <a:cs typeface="+mn-cs"/>
                      </a:endParaRPr>
                    </a:p>
                  </a:txBody>
                  <a:tcPr marL="59628" marR="59628" marT="0" marB="0" anchor="ctr"/>
                </a:tc>
                <a:tc>
                  <a:txBody>
                    <a:bodyPr/>
                    <a:lstStyle/>
                    <a:p>
                      <a:pPr marL="0" marR="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1 500</a:t>
                      </a:r>
                      <a:endParaRPr lang="en-US" sz="1200" kern="1200">
                        <a:solidFill>
                          <a:schemeClr val="tx1"/>
                        </a:solidFill>
                        <a:effectLst/>
                        <a:latin typeface="+mn-lt"/>
                        <a:ea typeface="+mn-ea"/>
                        <a:cs typeface="+mn-cs"/>
                      </a:endParaRPr>
                    </a:p>
                  </a:txBody>
                  <a:tcPr marL="59628" marR="59628" marT="0" marB="0" anchor="ctr"/>
                </a:tc>
                <a:extLst>
                  <a:ext uri="{0D108BD9-81ED-4DB2-BD59-A6C34878D82A}">
                    <a16:rowId xmlns:a16="http://schemas.microsoft.com/office/drawing/2014/main" xmlns="" val="766845311"/>
                  </a:ext>
                </a:extLst>
              </a:tr>
              <a:tr h="702774">
                <a:tc vMerge="1">
                  <a:txBody>
                    <a:bodyPr/>
                    <a:lstStyle/>
                    <a:p>
                      <a:pPr marL="0" marR="0" algn="l">
                        <a:lnSpc>
                          <a:spcPct val="110000"/>
                        </a:lnSpc>
                        <a:spcBef>
                          <a:spcPts val="400"/>
                        </a:spcBef>
                        <a:spcAft>
                          <a:spcPts val="400"/>
                        </a:spcAft>
                      </a:pPr>
                      <a:r>
                        <a:rPr lang="en-ZA" sz="700" kern="1400" dirty="0">
                          <a:effectLst/>
                        </a:rPr>
                        <a:t>4. Increased growth and sustainability of SMMEs and Co-operatives</a:t>
                      </a:r>
                      <a:endParaRPr lang="en-US" sz="9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628" marR="59628" marT="0" marB="0"/>
                </a:tc>
                <a:tc vMerge="1">
                  <a:txBody>
                    <a:bodyPr/>
                    <a:lstStyle/>
                    <a:p>
                      <a:pPr marL="0" marR="0" algn="ctr">
                        <a:lnSpc>
                          <a:spcPct val="110000"/>
                        </a:lnSpc>
                        <a:spcBef>
                          <a:spcPts val="400"/>
                        </a:spcBef>
                        <a:spcAft>
                          <a:spcPts val="400"/>
                        </a:spcAft>
                      </a:pPr>
                      <a:r>
                        <a:rPr lang="en-ZA" sz="700" kern="1400" dirty="0">
                          <a:effectLst/>
                        </a:rPr>
                        <a:t>Facilitate growth and sustainability of SMMEs and Co-operatives</a:t>
                      </a:r>
                      <a:endParaRPr lang="en-US" sz="9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628" marR="59628"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Number of SMMEs and Co-operatives supported with productivity improvement interventions </a:t>
                      </a:r>
                      <a:endParaRPr lang="en-US" sz="1200" kern="1200" dirty="0">
                        <a:solidFill>
                          <a:schemeClr val="tx1"/>
                        </a:solidFill>
                        <a:effectLst/>
                        <a:latin typeface="+mn-lt"/>
                        <a:ea typeface="+mn-ea"/>
                        <a:cs typeface="+mn-cs"/>
                      </a:endParaRPr>
                    </a:p>
                  </a:txBody>
                  <a:tcPr marL="59628" marR="59628"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New indicator</a:t>
                      </a:r>
                      <a:endParaRPr lang="en-US" sz="1200" kern="1200" dirty="0">
                        <a:solidFill>
                          <a:schemeClr val="tx1"/>
                        </a:solidFill>
                        <a:effectLst/>
                        <a:latin typeface="+mn-lt"/>
                        <a:ea typeface="+mn-ea"/>
                        <a:cs typeface="+mn-cs"/>
                      </a:endParaRPr>
                    </a:p>
                  </a:txBody>
                  <a:tcPr marL="59628" marR="59628"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2 000</a:t>
                      </a:r>
                      <a:endParaRPr lang="en-US" sz="1200" kern="1200" dirty="0">
                        <a:solidFill>
                          <a:schemeClr val="tx1"/>
                        </a:solidFill>
                        <a:effectLst/>
                        <a:latin typeface="+mn-lt"/>
                        <a:ea typeface="+mn-ea"/>
                        <a:cs typeface="+mn-cs"/>
                      </a:endParaRPr>
                    </a:p>
                  </a:txBody>
                  <a:tcPr marL="59628" marR="59628" marT="0" marB="0" anchor="ctr"/>
                </a:tc>
                <a:tc>
                  <a:txBody>
                    <a:bodyPr/>
                    <a:lstStyle/>
                    <a:p>
                      <a:pPr marL="0" marR="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1 000</a:t>
                      </a:r>
                      <a:endParaRPr lang="en-US" sz="1200" b="1" kern="1200" dirty="0">
                        <a:solidFill>
                          <a:schemeClr val="tx1"/>
                        </a:solidFill>
                        <a:effectLst/>
                        <a:latin typeface="+mn-lt"/>
                        <a:ea typeface="+mn-ea"/>
                        <a:cs typeface="+mn-cs"/>
                      </a:endParaRPr>
                    </a:p>
                  </a:txBody>
                  <a:tcPr marL="59628" marR="59628" marT="0" marB="0" anchor="ctr">
                    <a:solidFill>
                      <a:schemeClr val="accent3">
                        <a:lumMod val="60000"/>
                        <a:lumOff val="40000"/>
                      </a:schemeClr>
                    </a:solidFill>
                  </a:tcPr>
                </a:tc>
                <a:tc>
                  <a:txBody>
                    <a:bodyPr/>
                    <a:lstStyle/>
                    <a:p>
                      <a:pPr marL="0" marR="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600</a:t>
                      </a:r>
                      <a:endParaRPr lang="en-US" sz="1200" kern="1200">
                        <a:solidFill>
                          <a:schemeClr val="tx1"/>
                        </a:solidFill>
                        <a:effectLst/>
                        <a:latin typeface="+mn-lt"/>
                        <a:ea typeface="+mn-ea"/>
                        <a:cs typeface="+mn-cs"/>
                      </a:endParaRPr>
                    </a:p>
                  </a:txBody>
                  <a:tcPr marL="59628" marR="59628" marT="0" marB="0" anchor="ctr"/>
                </a:tc>
                <a:tc>
                  <a:txBody>
                    <a:bodyPr/>
                    <a:lstStyle/>
                    <a:p>
                      <a:pPr marL="0" marR="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750</a:t>
                      </a:r>
                      <a:endParaRPr lang="en-US" sz="1200" kern="1200">
                        <a:solidFill>
                          <a:schemeClr val="tx1"/>
                        </a:solidFill>
                        <a:effectLst/>
                        <a:latin typeface="+mn-lt"/>
                        <a:ea typeface="+mn-ea"/>
                        <a:cs typeface="+mn-cs"/>
                      </a:endParaRPr>
                    </a:p>
                  </a:txBody>
                  <a:tcPr marL="59628" marR="59628" marT="0" marB="0" anchor="ctr"/>
                </a:tc>
                <a:extLst>
                  <a:ext uri="{0D108BD9-81ED-4DB2-BD59-A6C34878D82A}">
                    <a16:rowId xmlns:a16="http://schemas.microsoft.com/office/drawing/2014/main" xmlns="" val="4146036831"/>
                  </a:ext>
                </a:extLst>
              </a:tr>
              <a:tr h="959152">
                <a:tc vMerge="1">
                  <a:txBody>
                    <a:bodyPr/>
                    <a:lstStyle/>
                    <a:p>
                      <a:endParaRPr lang="en-US"/>
                    </a:p>
                  </a:txBody>
                  <a:tcPr/>
                </a:tc>
                <a:tc vMerge="1">
                  <a:txBody>
                    <a:bodyPr/>
                    <a:lstStyle/>
                    <a:p>
                      <a:endParaRPr lang="en-US"/>
                    </a:p>
                  </a:txBody>
                  <a:tcPr/>
                </a:tc>
                <a:tc>
                  <a:txBody>
                    <a:bodyPr/>
                    <a:lstStyle/>
                    <a:p>
                      <a:pPr marL="0" marR="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Number of SMMEs and Cooperatives whose turnover has increased by a minimum of 5% per annum</a:t>
                      </a:r>
                      <a:endParaRPr lang="en-US" sz="1200" kern="1200">
                        <a:solidFill>
                          <a:schemeClr val="tx1"/>
                        </a:solidFill>
                        <a:effectLst/>
                        <a:latin typeface="+mn-lt"/>
                        <a:ea typeface="+mn-ea"/>
                        <a:cs typeface="+mn-cs"/>
                      </a:endParaRPr>
                    </a:p>
                  </a:txBody>
                  <a:tcPr marL="59628" marR="59628"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New indicator</a:t>
                      </a:r>
                      <a:endParaRPr lang="en-US" sz="1200" kern="1200" dirty="0">
                        <a:solidFill>
                          <a:schemeClr val="tx1"/>
                        </a:solidFill>
                        <a:effectLst/>
                        <a:latin typeface="+mn-lt"/>
                        <a:ea typeface="+mn-ea"/>
                        <a:cs typeface="+mn-cs"/>
                      </a:endParaRPr>
                    </a:p>
                  </a:txBody>
                  <a:tcPr marL="59628" marR="59628"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180</a:t>
                      </a:r>
                      <a:endParaRPr lang="en-US" sz="1200" kern="1200" dirty="0">
                        <a:solidFill>
                          <a:schemeClr val="tx1"/>
                        </a:solidFill>
                        <a:effectLst/>
                        <a:latin typeface="+mn-lt"/>
                        <a:ea typeface="+mn-ea"/>
                        <a:cs typeface="+mn-cs"/>
                      </a:endParaRPr>
                    </a:p>
                  </a:txBody>
                  <a:tcPr marL="59628" marR="59628" marT="0" marB="0" anchor="ctr"/>
                </a:tc>
                <a:tc>
                  <a:txBody>
                    <a:bodyPr/>
                    <a:lstStyle/>
                    <a:p>
                      <a:pPr marL="0" marR="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280</a:t>
                      </a:r>
                      <a:endParaRPr lang="en-US" sz="1200" b="1" kern="1200" dirty="0">
                        <a:solidFill>
                          <a:schemeClr val="tx1"/>
                        </a:solidFill>
                        <a:effectLst/>
                        <a:latin typeface="+mn-lt"/>
                        <a:ea typeface="+mn-ea"/>
                        <a:cs typeface="+mn-cs"/>
                      </a:endParaRPr>
                    </a:p>
                  </a:txBody>
                  <a:tcPr marL="59628" marR="59628" marT="0" marB="0" anchor="ctr">
                    <a:solidFill>
                      <a:schemeClr val="accent3">
                        <a:lumMod val="60000"/>
                        <a:lumOff val="40000"/>
                      </a:schemeClr>
                    </a:solidFill>
                  </a:tcP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360</a:t>
                      </a:r>
                      <a:endParaRPr lang="en-US" sz="1200" kern="1200" dirty="0">
                        <a:solidFill>
                          <a:schemeClr val="tx1"/>
                        </a:solidFill>
                        <a:effectLst/>
                        <a:latin typeface="+mn-lt"/>
                        <a:ea typeface="+mn-ea"/>
                        <a:cs typeface="+mn-cs"/>
                      </a:endParaRPr>
                    </a:p>
                  </a:txBody>
                  <a:tcPr marL="59628" marR="59628" marT="0" marB="0" anchor="ctr"/>
                </a:tc>
                <a:tc>
                  <a:txBody>
                    <a:bodyPr/>
                    <a:lstStyle/>
                    <a:p>
                      <a:pPr marL="0" marR="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400</a:t>
                      </a:r>
                      <a:endParaRPr lang="en-US" sz="1200" kern="1200">
                        <a:solidFill>
                          <a:schemeClr val="tx1"/>
                        </a:solidFill>
                        <a:effectLst/>
                        <a:latin typeface="+mn-lt"/>
                        <a:ea typeface="+mn-ea"/>
                        <a:cs typeface="+mn-cs"/>
                      </a:endParaRPr>
                    </a:p>
                  </a:txBody>
                  <a:tcPr marL="59628" marR="59628" marT="0" marB="0" anchor="ctr"/>
                </a:tc>
                <a:extLst>
                  <a:ext uri="{0D108BD9-81ED-4DB2-BD59-A6C34878D82A}">
                    <a16:rowId xmlns:a16="http://schemas.microsoft.com/office/drawing/2014/main" xmlns="" val="2592319950"/>
                  </a:ext>
                </a:extLst>
              </a:tr>
              <a:tr h="1151733">
                <a:tc vMerge="1">
                  <a:txBody>
                    <a:bodyPr/>
                    <a:lstStyle/>
                    <a:p>
                      <a:endParaRPr lang="en-US"/>
                    </a:p>
                  </a:txBody>
                  <a:tcPr/>
                </a:tc>
                <a:tc vMerge="1">
                  <a:txBody>
                    <a:bodyPr/>
                    <a:lstStyle/>
                    <a:p>
                      <a:endParaRPr lang="en-US"/>
                    </a:p>
                  </a:txBody>
                  <a:tcPr/>
                </a:tc>
                <a:tc>
                  <a:txBody>
                    <a:bodyPr/>
                    <a:lstStyle/>
                    <a:p>
                      <a:pPr marL="0" marR="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Number of jobs created by SMMEs, and Co-operatives supported through non-financial support interventions</a:t>
                      </a:r>
                      <a:endParaRPr lang="en-US" sz="1200" kern="1200">
                        <a:solidFill>
                          <a:schemeClr val="tx1"/>
                        </a:solidFill>
                        <a:effectLst/>
                        <a:latin typeface="+mn-lt"/>
                        <a:ea typeface="+mn-ea"/>
                        <a:cs typeface="+mn-cs"/>
                      </a:endParaRPr>
                    </a:p>
                  </a:txBody>
                  <a:tcPr marL="59628" marR="59628"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3 500</a:t>
                      </a:r>
                      <a:endParaRPr lang="en-US" sz="1200" kern="1200" dirty="0">
                        <a:solidFill>
                          <a:schemeClr val="tx1"/>
                        </a:solidFill>
                        <a:effectLst/>
                        <a:latin typeface="+mn-lt"/>
                        <a:ea typeface="+mn-ea"/>
                        <a:cs typeface="+mn-cs"/>
                      </a:endParaRPr>
                    </a:p>
                  </a:txBody>
                  <a:tcPr marL="59628" marR="59628"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1 600</a:t>
                      </a:r>
                      <a:endParaRPr lang="en-US" sz="1200" kern="1200" dirty="0">
                        <a:solidFill>
                          <a:schemeClr val="tx1"/>
                        </a:solidFill>
                        <a:effectLst/>
                        <a:latin typeface="+mn-lt"/>
                        <a:ea typeface="+mn-ea"/>
                        <a:cs typeface="+mn-cs"/>
                      </a:endParaRPr>
                    </a:p>
                  </a:txBody>
                  <a:tcPr marL="59628" marR="59628" marT="0" marB="0" anchor="ctr"/>
                </a:tc>
                <a:tc>
                  <a:txBody>
                    <a:bodyPr/>
                    <a:lstStyle/>
                    <a:p>
                      <a:pPr marL="0" marR="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1 800</a:t>
                      </a:r>
                      <a:endParaRPr lang="en-US" sz="1200" b="1" kern="1200" dirty="0">
                        <a:solidFill>
                          <a:schemeClr val="tx1"/>
                        </a:solidFill>
                        <a:effectLst/>
                        <a:latin typeface="+mn-lt"/>
                        <a:ea typeface="+mn-ea"/>
                        <a:cs typeface="+mn-cs"/>
                      </a:endParaRPr>
                    </a:p>
                  </a:txBody>
                  <a:tcPr marL="59628" marR="59628" marT="0" marB="0" anchor="ctr">
                    <a:solidFill>
                      <a:schemeClr val="accent3">
                        <a:lumMod val="60000"/>
                        <a:lumOff val="40000"/>
                      </a:schemeClr>
                    </a:solidFill>
                  </a:tcP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2 000</a:t>
                      </a:r>
                      <a:endParaRPr lang="en-US" sz="1200" kern="1200" dirty="0">
                        <a:solidFill>
                          <a:schemeClr val="tx1"/>
                        </a:solidFill>
                        <a:effectLst/>
                        <a:latin typeface="+mn-lt"/>
                        <a:ea typeface="+mn-ea"/>
                        <a:cs typeface="+mn-cs"/>
                      </a:endParaRPr>
                    </a:p>
                  </a:txBody>
                  <a:tcPr marL="59628" marR="59628"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2 200</a:t>
                      </a:r>
                      <a:endParaRPr lang="en-US" sz="1200" kern="1200" dirty="0">
                        <a:solidFill>
                          <a:schemeClr val="tx1"/>
                        </a:solidFill>
                        <a:effectLst/>
                        <a:latin typeface="+mn-lt"/>
                        <a:ea typeface="+mn-ea"/>
                        <a:cs typeface="+mn-cs"/>
                      </a:endParaRPr>
                    </a:p>
                  </a:txBody>
                  <a:tcPr marL="59628" marR="59628" marT="0" marB="0" anchor="ctr"/>
                </a:tc>
                <a:extLst>
                  <a:ext uri="{0D108BD9-81ED-4DB2-BD59-A6C34878D82A}">
                    <a16:rowId xmlns:a16="http://schemas.microsoft.com/office/drawing/2014/main" xmlns="" val="3803637470"/>
                  </a:ext>
                </a:extLst>
              </a:tr>
              <a:tr h="1150455">
                <a:tc vMerge="1">
                  <a:txBody>
                    <a:bodyPr/>
                    <a:lstStyle/>
                    <a:p>
                      <a:pPr marL="0" marR="0" algn="l">
                        <a:lnSpc>
                          <a:spcPct val="110000"/>
                        </a:lnSpc>
                        <a:spcBef>
                          <a:spcPts val="400"/>
                        </a:spcBef>
                        <a:spcAft>
                          <a:spcPts val="400"/>
                        </a:spcAft>
                      </a:pPr>
                      <a:r>
                        <a:rPr lang="en-ZA" sz="700" kern="1400" dirty="0">
                          <a:effectLst/>
                        </a:rPr>
                        <a:t> </a:t>
                      </a:r>
                      <a:endParaRPr lang="en-US" sz="9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628" marR="59628" marT="0" marB="0"/>
                </a:tc>
                <a:tc vMerge="1">
                  <a:txBody>
                    <a:bodyPr/>
                    <a:lstStyle/>
                    <a:p>
                      <a:endParaRPr lang="en-US"/>
                    </a:p>
                  </a:txBody>
                  <a:tcPr/>
                </a:tc>
                <a:tc>
                  <a:txBody>
                    <a:bodyPr/>
                    <a:lstStyle/>
                    <a:p>
                      <a:pPr marL="0" marR="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Number of jobs sustained by SMMEs, and Co-operatives supported through non-financial support interventions</a:t>
                      </a:r>
                      <a:endParaRPr lang="en-US" sz="1200" kern="1200">
                        <a:solidFill>
                          <a:schemeClr val="tx1"/>
                        </a:solidFill>
                        <a:effectLst/>
                        <a:latin typeface="+mn-lt"/>
                        <a:ea typeface="+mn-ea"/>
                        <a:cs typeface="+mn-cs"/>
                      </a:endParaRPr>
                    </a:p>
                  </a:txBody>
                  <a:tcPr marL="59628" marR="59628"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3 500</a:t>
                      </a:r>
                      <a:endParaRPr lang="en-US" sz="1200" kern="1200" dirty="0">
                        <a:solidFill>
                          <a:schemeClr val="tx1"/>
                        </a:solidFill>
                        <a:effectLst/>
                        <a:latin typeface="+mn-lt"/>
                        <a:ea typeface="+mn-ea"/>
                        <a:cs typeface="+mn-cs"/>
                      </a:endParaRPr>
                    </a:p>
                  </a:txBody>
                  <a:tcPr marL="59628" marR="59628" marT="0" marB="0" anchor="ctr"/>
                </a:tc>
                <a:tc>
                  <a:txBody>
                    <a:bodyPr/>
                    <a:lstStyle/>
                    <a:p>
                      <a:pPr marL="0" marR="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2 400</a:t>
                      </a:r>
                      <a:endParaRPr lang="en-US" sz="1200" kern="1200">
                        <a:solidFill>
                          <a:schemeClr val="tx1"/>
                        </a:solidFill>
                        <a:effectLst/>
                        <a:latin typeface="+mn-lt"/>
                        <a:ea typeface="+mn-ea"/>
                        <a:cs typeface="+mn-cs"/>
                      </a:endParaRPr>
                    </a:p>
                  </a:txBody>
                  <a:tcPr marL="59628" marR="59628" marT="0" marB="0" anchor="ctr"/>
                </a:tc>
                <a:tc>
                  <a:txBody>
                    <a:bodyPr/>
                    <a:lstStyle/>
                    <a:p>
                      <a:pPr marL="0" marR="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3 200</a:t>
                      </a:r>
                      <a:endParaRPr lang="en-US" sz="1200" b="1" kern="1200" dirty="0">
                        <a:solidFill>
                          <a:schemeClr val="tx1"/>
                        </a:solidFill>
                        <a:effectLst/>
                        <a:latin typeface="+mn-lt"/>
                        <a:ea typeface="+mn-ea"/>
                        <a:cs typeface="+mn-cs"/>
                      </a:endParaRPr>
                    </a:p>
                  </a:txBody>
                  <a:tcPr marL="59628" marR="59628" marT="0" marB="0" anchor="ctr">
                    <a:solidFill>
                      <a:schemeClr val="accent3">
                        <a:lumMod val="60000"/>
                        <a:lumOff val="40000"/>
                      </a:schemeClr>
                    </a:solidFill>
                  </a:tcPr>
                </a:tc>
                <a:tc>
                  <a:txBody>
                    <a:bodyPr/>
                    <a:lstStyle/>
                    <a:p>
                      <a:pPr marL="0" marR="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4 000</a:t>
                      </a:r>
                      <a:endParaRPr lang="en-US" sz="1200" kern="1200">
                        <a:solidFill>
                          <a:schemeClr val="tx1"/>
                        </a:solidFill>
                        <a:effectLst/>
                        <a:latin typeface="+mn-lt"/>
                        <a:ea typeface="+mn-ea"/>
                        <a:cs typeface="+mn-cs"/>
                      </a:endParaRPr>
                    </a:p>
                  </a:txBody>
                  <a:tcPr marL="59628" marR="59628" marT="0" marB="0" anchor="ctr"/>
                </a:tc>
                <a:tc>
                  <a:txBody>
                    <a:bodyPr/>
                    <a:lstStyle/>
                    <a:p>
                      <a:pPr marL="0" marR="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4 800</a:t>
                      </a:r>
                      <a:endParaRPr lang="en-US" sz="1200" kern="1200" dirty="0">
                        <a:solidFill>
                          <a:schemeClr val="tx1"/>
                        </a:solidFill>
                        <a:effectLst/>
                        <a:latin typeface="+mn-lt"/>
                        <a:ea typeface="+mn-ea"/>
                        <a:cs typeface="+mn-cs"/>
                      </a:endParaRPr>
                    </a:p>
                  </a:txBody>
                  <a:tcPr marL="59628" marR="59628" marT="0" marB="0" anchor="ctr"/>
                </a:tc>
                <a:extLst>
                  <a:ext uri="{0D108BD9-81ED-4DB2-BD59-A6C34878D82A}">
                    <a16:rowId xmlns:a16="http://schemas.microsoft.com/office/drawing/2014/main" xmlns="" val="2542348359"/>
                  </a:ext>
                </a:extLst>
              </a:tr>
            </a:tbl>
          </a:graphicData>
        </a:graphic>
      </p:graphicFrame>
    </p:spTree>
    <p:extLst>
      <p:ext uri="{BB962C8B-B14F-4D97-AF65-F5344CB8AC3E}">
        <p14:creationId xmlns:p14="http://schemas.microsoft.com/office/powerpoint/2010/main" xmlns="" val="121220528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28422" y="0"/>
            <a:ext cx="9144000" cy="6858000"/>
          </a:xfrm>
          <a:prstGeom prst="rect">
            <a:avLst/>
          </a:prstGeom>
          <a:solidFill>
            <a:schemeClr val="bg1"/>
          </a:solidFill>
        </p:spPr>
      </p:pic>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51520" y="70975"/>
            <a:ext cx="8712968" cy="470000"/>
          </a:xfrm>
          <a:prstGeom prst="rect">
            <a:avLst/>
          </a:prstGeom>
        </p:spPr>
        <p:txBody>
          <a:bodyPr wrap="square">
            <a:spAutoFit/>
          </a:bodyPr>
          <a:lstStyle/>
          <a:p>
            <a:pPr lvl="0">
              <a:lnSpc>
                <a:spcPct val="107000"/>
              </a:lnSpc>
              <a:defRPr/>
            </a:pPr>
            <a:r>
              <a:rPr lang="en-ZA" sz="2400" b="1" dirty="0">
                <a:solidFill>
                  <a:schemeClr val="bg1"/>
                </a:solidFill>
              </a:rPr>
              <a:t>PROGRAMME 3: : Impact and Sustainability Programme </a:t>
            </a: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
        <p:nvSpPr>
          <p:cNvPr id="3" name="TextBox 2"/>
          <p:cNvSpPr txBox="1"/>
          <p:nvPr/>
        </p:nvSpPr>
        <p:spPr>
          <a:xfrm>
            <a:off x="107504" y="5949280"/>
            <a:ext cx="8352928" cy="908720"/>
          </a:xfrm>
          <a:prstGeom prst="rect">
            <a:avLst/>
          </a:prstGeom>
          <a:solidFill>
            <a:schemeClr val="bg1"/>
          </a:solidFill>
        </p:spPr>
        <p:txBody>
          <a:bodyPr wrap="square" rtlCol="0">
            <a:spAutoFit/>
          </a:bodyPr>
          <a:lstStyle/>
          <a:p>
            <a:endParaRPr lang="en-ZA" dirty="0"/>
          </a:p>
        </p:txBody>
      </p:sp>
      <p:graphicFrame>
        <p:nvGraphicFramePr>
          <p:cNvPr id="8" name="Table 7"/>
          <p:cNvGraphicFramePr>
            <a:graphicFrameLocks noGrp="1"/>
          </p:cNvGraphicFramePr>
          <p:nvPr>
            <p:extLst>
              <p:ext uri="{D42A27DB-BD31-4B8C-83A1-F6EECF244321}">
                <p14:modId xmlns:p14="http://schemas.microsoft.com/office/powerpoint/2010/main" xmlns="" val="32482437"/>
              </p:ext>
            </p:extLst>
          </p:nvPr>
        </p:nvGraphicFramePr>
        <p:xfrm>
          <a:off x="96836" y="918523"/>
          <a:ext cx="8939659" cy="5822846"/>
        </p:xfrm>
        <a:graphic>
          <a:graphicData uri="http://schemas.openxmlformats.org/drawingml/2006/table">
            <a:tbl>
              <a:tblPr firstRow="1" firstCol="1" bandRow="1">
                <a:tableStyleId>{8799B23B-EC83-4686-B30A-512413B5E67A}</a:tableStyleId>
              </a:tblPr>
              <a:tblGrid>
                <a:gridCol w="3220287">
                  <a:extLst>
                    <a:ext uri="{9D8B030D-6E8A-4147-A177-3AD203B41FA5}">
                      <a16:colId xmlns:a16="http://schemas.microsoft.com/office/drawing/2014/main" xmlns="" val="1495179817"/>
                    </a:ext>
                  </a:extLst>
                </a:gridCol>
                <a:gridCol w="1130009">
                  <a:extLst>
                    <a:ext uri="{9D8B030D-6E8A-4147-A177-3AD203B41FA5}">
                      <a16:colId xmlns:a16="http://schemas.microsoft.com/office/drawing/2014/main" xmlns="" val="3096614892"/>
                    </a:ext>
                  </a:extLst>
                </a:gridCol>
                <a:gridCol w="1164672">
                  <a:extLst>
                    <a:ext uri="{9D8B030D-6E8A-4147-A177-3AD203B41FA5}">
                      <a16:colId xmlns:a16="http://schemas.microsoft.com/office/drawing/2014/main" xmlns="" val="46863769"/>
                    </a:ext>
                  </a:extLst>
                </a:gridCol>
                <a:gridCol w="1162686">
                  <a:extLst>
                    <a:ext uri="{9D8B030D-6E8A-4147-A177-3AD203B41FA5}">
                      <a16:colId xmlns:a16="http://schemas.microsoft.com/office/drawing/2014/main" xmlns="" val="2272770326"/>
                    </a:ext>
                  </a:extLst>
                </a:gridCol>
                <a:gridCol w="1196678">
                  <a:extLst>
                    <a:ext uri="{9D8B030D-6E8A-4147-A177-3AD203B41FA5}">
                      <a16:colId xmlns:a16="http://schemas.microsoft.com/office/drawing/2014/main" xmlns="" val="3132827466"/>
                    </a:ext>
                  </a:extLst>
                </a:gridCol>
                <a:gridCol w="1065327">
                  <a:extLst>
                    <a:ext uri="{9D8B030D-6E8A-4147-A177-3AD203B41FA5}">
                      <a16:colId xmlns:a16="http://schemas.microsoft.com/office/drawing/2014/main" xmlns="" val="3207270500"/>
                    </a:ext>
                  </a:extLst>
                </a:gridCol>
              </a:tblGrid>
              <a:tr h="425086">
                <a:tc rowSpan="2">
                  <a:txBody>
                    <a:bodyPr/>
                    <a:lstStyle/>
                    <a:p>
                      <a:pPr algn="ctr">
                        <a:spcAft>
                          <a:spcPts val="0"/>
                        </a:spcAft>
                      </a:pPr>
                      <a:r>
                        <a:rPr lang="en-US" sz="1600" dirty="0">
                          <a:effectLst/>
                        </a:rPr>
                        <a:t>Output Indicators</a:t>
                      </a:r>
                      <a:endParaRPr lang="en-GB" sz="1600" b="1" dirty="0">
                        <a:solidFill>
                          <a:schemeClr val="tx1"/>
                        </a:solidFill>
                        <a:effectLst/>
                        <a:latin typeface="Trebuchet MS" panose="020B0603020202020204" pitchFamily="34" charset="0"/>
                        <a:ea typeface="Times New Roman" panose="02020603050405020304" pitchFamily="18" charset="0"/>
                      </a:endParaRPr>
                    </a:p>
                  </a:txBody>
                  <a:tcPr marL="68580" marR="68580" marT="0" marB="0" anchor="ctr"/>
                </a:tc>
                <a:tc rowSpan="2">
                  <a:txBody>
                    <a:bodyPr/>
                    <a:lstStyle/>
                    <a:p>
                      <a:pPr algn="ctr">
                        <a:spcAft>
                          <a:spcPts val="0"/>
                        </a:spcAft>
                      </a:pPr>
                      <a:r>
                        <a:rPr lang="en-US" sz="1600" dirty="0">
                          <a:effectLst/>
                        </a:rPr>
                        <a:t>2023/24 Annual Target</a:t>
                      </a:r>
                      <a:endParaRPr lang="en-GB" sz="1600" b="1" dirty="0">
                        <a:solidFill>
                          <a:schemeClr val="tx1"/>
                        </a:solidFill>
                        <a:effectLst/>
                        <a:latin typeface="Trebuchet MS" panose="020B0603020202020204" pitchFamily="34" charset="0"/>
                        <a:ea typeface="Times New Roman" panose="02020603050405020304" pitchFamily="18" charset="0"/>
                      </a:endParaRPr>
                    </a:p>
                  </a:txBody>
                  <a:tcPr marL="68580" marR="68580" marT="0" marB="0" anchor="ctr"/>
                </a:tc>
                <a:tc gridSpan="4">
                  <a:txBody>
                    <a:bodyPr/>
                    <a:lstStyle/>
                    <a:p>
                      <a:pPr algn="ctr">
                        <a:spcAft>
                          <a:spcPts val="0"/>
                        </a:spcAft>
                      </a:pPr>
                      <a:r>
                        <a:rPr lang="en-US" sz="1600" kern="1200" dirty="0">
                          <a:effectLst/>
                        </a:rPr>
                        <a:t>Quarterly Milestones</a:t>
                      </a:r>
                      <a:r>
                        <a:rPr lang="en-US" sz="1600" dirty="0">
                          <a:effectLst/>
                        </a:rPr>
                        <a:t> </a:t>
                      </a:r>
                      <a:endParaRPr lang="en-GB" sz="1600" b="1" dirty="0">
                        <a:solidFill>
                          <a:schemeClr val="tx1"/>
                        </a:solidFill>
                        <a:effectLst/>
                        <a:latin typeface="Trebuchet MS" panose="020B0603020202020204" pitchFamily="34" charset="0"/>
                        <a:ea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773531702"/>
                  </a:ext>
                </a:extLst>
              </a:tr>
              <a:tr h="503679">
                <a:tc vMerge="1">
                  <a:txBody>
                    <a:bodyPr/>
                    <a:lstStyle/>
                    <a:p>
                      <a:endParaRPr lang="en-GB"/>
                    </a:p>
                  </a:txBody>
                  <a:tcPr/>
                </a:tc>
                <a:tc vMerge="1">
                  <a:txBody>
                    <a:bodyPr/>
                    <a:lstStyle/>
                    <a:p>
                      <a:endParaRPr lang="en-GB"/>
                    </a:p>
                  </a:txBody>
                  <a:tcPr/>
                </a:tc>
                <a:tc>
                  <a:txBody>
                    <a:bodyPr/>
                    <a:lstStyle/>
                    <a:p>
                      <a:pPr marL="0" algn="ctr" defTabSz="914400" rtl="0" eaLnBrk="1" latinLnBrk="0" hangingPunct="1">
                        <a:lnSpc>
                          <a:spcPct val="150000"/>
                        </a:lnSpc>
                        <a:spcAft>
                          <a:spcPts val="0"/>
                        </a:spcAft>
                      </a:pPr>
                      <a:r>
                        <a:rPr lang="en-US" sz="1400" kern="1200" dirty="0">
                          <a:effectLst/>
                        </a:rPr>
                        <a:t>1st Quarter</a:t>
                      </a:r>
                      <a:endParaRPr lang="en-GB" sz="1400" kern="1200" dirty="0">
                        <a:solidFill>
                          <a:schemeClr val="dk1"/>
                        </a:solidFill>
                        <a:effectLst/>
                        <a:latin typeface="Trebuchet MS" panose="020B0603020202020204" pitchFamily="34" charset="0"/>
                        <a:ea typeface="+mn-ea"/>
                        <a:cs typeface="+mn-cs"/>
                      </a:endParaRPr>
                    </a:p>
                  </a:txBody>
                  <a:tcPr marL="68580" marR="68580" marT="0" marB="0" anchor="ctr"/>
                </a:tc>
                <a:tc>
                  <a:txBody>
                    <a:bodyPr/>
                    <a:lstStyle/>
                    <a:p>
                      <a:pPr marL="0" algn="ctr" defTabSz="914400" rtl="0" eaLnBrk="1" latinLnBrk="0" hangingPunct="1">
                        <a:lnSpc>
                          <a:spcPct val="150000"/>
                        </a:lnSpc>
                        <a:spcAft>
                          <a:spcPts val="0"/>
                        </a:spcAft>
                      </a:pPr>
                      <a:r>
                        <a:rPr lang="en-US" sz="1400" kern="1200" dirty="0">
                          <a:effectLst/>
                        </a:rPr>
                        <a:t>2nd Quarter</a:t>
                      </a:r>
                      <a:endParaRPr lang="en-GB" sz="1400" kern="1200" dirty="0">
                        <a:solidFill>
                          <a:schemeClr val="dk1"/>
                        </a:solidFill>
                        <a:effectLst/>
                        <a:latin typeface="Trebuchet MS" panose="020B0603020202020204" pitchFamily="34" charset="0"/>
                        <a:ea typeface="+mn-ea"/>
                        <a:cs typeface="+mn-cs"/>
                      </a:endParaRPr>
                    </a:p>
                  </a:txBody>
                  <a:tcPr marL="68580" marR="68580" marT="0" marB="0" anchor="ctr"/>
                </a:tc>
                <a:tc>
                  <a:txBody>
                    <a:bodyPr/>
                    <a:lstStyle/>
                    <a:p>
                      <a:pPr marL="0" algn="ctr" defTabSz="914400" rtl="0" eaLnBrk="1" latinLnBrk="0" hangingPunct="1">
                        <a:lnSpc>
                          <a:spcPct val="150000"/>
                        </a:lnSpc>
                        <a:spcAft>
                          <a:spcPts val="0"/>
                        </a:spcAft>
                      </a:pPr>
                      <a:r>
                        <a:rPr lang="en-US" sz="1400" kern="1200" dirty="0">
                          <a:effectLst/>
                        </a:rPr>
                        <a:t>3rd Quarter</a:t>
                      </a:r>
                      <a:endParaRPr lang="en-GB" sz="1400" kern="1200" dirty="0">
                        <a:solidFill>
                          <a:schemeClr val="dk1"/>
                        </a:solidFill>
                        <a:effectLst/>
                        <a:latin typeface="Trebuchet MS" panose="020B0603020202020204" pitchFamily="34" charset="0"/>
                        <a:ea typeface="+mn-ea"/>
                        <a:cs typeface="+mn-cs"/>
                      </a:endParaRPr>
                    </a:p>
                  </a:txBody>
                  <a:tcPr marL="68580" marR="68580" marT="0" marB="0" anchor="ctr"/>
                </a:tc>
                <a:tc>
                  <a:txBody>
                    <a:bodyPr/>
                    <a:lstStyle/>
                    <a:p>
                      <a:pPr marL="0" algn="ctr" defTabSz="914400" rtl="0" eaLnBrk="1" latinLnBrk="0" hangingPunct="1">
                        <a:lnSpc>
                          <a:spcPct val="150000"/>
                        </a:lnSpc>
                        <a:spcAft>
                          <a:spcPts val="0"/>
                        </a:spcAft>
                      </a:pPr>
                      <a:r>
                        <a:rPr lang="en-US" sz="1400" kern="1200" dirty="0">
                          <a:effectLst/>
                        </a:rPr>
                        <a:t>4th Quarter</a:t>
                      </a:r>
                      <a:endParaRPr lang="en-GB" sz="1400" kern="1200" dirty="0">
                        <a:solidFill>
                          <a:schemeClr val="dk1"/>
                        </a:solidFill>
                        <a:effectLst/>
                        <a:latin typeface="Trebuchet MS" panose="020B0603020202020204" pitchFamily="34" charset="0"/>
                        <a:ea typeface="+mn-ea"/>
                        <a:cs typeface="+mn-cs"/>
                      </a:endParaRPr>
                    </a:p>
                  </a:txBody>
                  <a:tcPr marL="68580" marR="68580" marT="0" marB="0" anchor="ctr"/>
                </a:tc>
                <a:extLst>
                  <a:ext uri="{0D108BD9-81ED-4DB2-BD59-A6C34878D82A}">
                    <a16:rowId xmlns:a16="http://schemas.microsoft.com/office/drawing/2014/main" xmlns="" val="1283959885"/>
                  </a:ext>
                </a:extLst>
              </a:tr>
              <a:tr h="1027347">
                <a:tc>
                  <a:txBody>
                    <a:bodyPr/>
                    <a:lstStyle/>
                    <a:p>
                      <a:pPr marL="0" marR="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Number of SMMEs and Co-operatives supported with quality improvement interventions </a:t>
                      </a:r>
                      <a:endParaRPr lang="en-US" sz="1400" b="1" kern="1200" dirty="0">
                        <a:solidFill>
                          <a:schemeClr val="tx1"/>
                        </a:solidFill>
                        <a:effectLst/>
                        <a:latin typeface="+mn-lt"/>
                        <a:ea typeface="+mn-ea"/>
                        <a:cs typeface="+mn-cs"/>
                      </a:endParaRPr>
                    </a:p>
                  </a:txBody>
                  <a:tcPr marL="29100" marR="29100" marT="0" marB="0" anchor="ctr"/>
                </a:tc>
                <a:tc>
                  <a:txBody>
                    <a:bodyPr/>
                    <a:lstStyle/>
                    <a:p>
                      <a:pPr marL="0" marR="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1 000</a:t>
                      </a:r>
                      <a:endParaRPr lang="en-US" sz="1400" b="1" kern="1200" dirty="0">
                        <a:solidFill>
                          <a:schemeClr val="tx1"/>
                        </a:solidFill>
                        <a:effectLst/>
                        <a:latin typeface="+mn-lt"/>
                        <a:ea typeface="+mn-ea"/>
                        <a:cs typeface="+mn-cs"/>
                      </a:endParaRPr>
                    </a:p>
                  </a:txBody>
                  <a:tcPr marL="29100" marR="29100" marT="0" marB="0" anchor="ctr">
                    <a:solidFill>
                      <a:schemeClr val="accent3">
                        <a:lumMod val="60000"/>
                        <a:lumOff val="40000"/>
                      </a:schemeClr>
                    </a:solidFill>
                  </a:tcPr>
                </a:tc>
                <a:tc>
                  <a:txBody>
                    <a:bodyPr/>
                    <a:lstStyle/>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200</a:t>
                      </a:r>
                      <a:endParaRPr lang="en-US" sz="1400" kern="1200" dirty="0">
                        <a:solidFill>
                          <a:schemeClr val="tx1"/>
                        </a:solidFill>
                        <a:effectLst/>
                        <a:latin typeface="+mn-lt"/>
                        <a:ea typeface="+mn-ea"/>
                        <a:cs typeface="+mn-cs"/>
                      </a:endParaRPr>
                    </a:p>
                  </a:txBody>
                  <a:tcPr marL="29100" marR="29100" marT="0" marB="0" anchor="ctr"/>
                </a:tc>
                <a:tc>
                  <a:txBody>
                    <a:bodyPr/>
                    <a:lstStyle/>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300</a:t>
                      </a:r>
                      <a:endParaRPr lang="en-US" sz="1400" kern="1200" dirty="0">
                        <a:solidFill>
                          <a:schemeClr val="tx1"/>
                        </a:solidFill>
                        <a:effectLst/>
                        <a:latin typeface="+mn-lt"/>
                        <a:ea typeface="+mn-ea"/>
                        <a:cs typeface="+mn-cs"/>
                      </a:endParaRPr>
                    </a:p>
                  </a:txBody>
                  <a:tcPr marL="29100" marR="29100" marT="0" marB="0" anchor="ctr"/>
                </a:tc>
                <a:tc>
                  <a:txBody>
                    <a:bodyPr/>
                    <a:lstStyle/>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200</a:t>
                      </a:r>
                      <a:endParaRPr lang="en-US" sz="1400" kern="1200" dirty="0">
                        <a:solidFill>
                          <a:schemeClr val="tx1"/>
                        </a:solidFill>
                        <a:effectLst/>
                        <a:latin typeface="+mn-lt"/>
                        <a:ea typeface="+mn-ea"/>
                        <a:cs typeface="+mn-cs"/>
                      </a:endParaRPr>
                    </a:p>
                  </a:txBody>
                  <a:tcPr marL="29100" marR="29100" marT="0" marB="0" anchor="ctr"/>
                </a:tc>
                <a:tc>
                  <a:txBody>
                    <a:bodyPr/>
                    <a:lstStyle/>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300</a:t>
                      </a:r>
                      <a:endParaRPr lang="en-US" sz="1400" kern="1200" dirty="0">
                        <a:solidFill>
                          <a:schemeClr val="tx1"/>
                        </a:solidFill>
                        <a:effectLst/>
                        <a:latin typeface="+mn-lt"/>
                        <a:ea typeface="+mn-ea"/>
                        <a:cs typeface="+mn-cs"/>
                      </a:endParaRPr>
                    </a:p>
                  </a:txBody>
                  <a:tcPr marL="29100" marR="29100" marT="0" marB="0" anchor="ctr"/>
                </a:tc>
                <a:extLst>
                  <a:ext uri="{0D108BD9-81ED-4DB2-BD59-A6C34878D82A}">
                    <a16:rowId xmlns:a16="http://schemas.microsoft.com/office/drawing/2014/main" xmlns="" val="4095400999"/>
                  </a:ext>
                </a:extLst>
              </a:tr>
              <a:tr h="1010587">
                <a:tc>
                  <a:txBody>
                    <a:bodyPr/>
                    <a:lstStyle/>
                    <a:p>
                      <a:pPr marL="0" marR="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a:solidFill>
                            <a:schemeClr val="tx1"/>
                          </a:solidFill>
                          <a:effectLst/>
                          <a:latin typeface="+mn-lt"/>
                          <a:ea typeface="+mn-ea"/>
                          <a:cs typeface="+mn-cs"/>
                        </a:rPr>
                        <a:t>Number of SMMEs and Co-operatives supported with productivity improvement interventions </a:t>
                      </a:r>
                      <a:endParaRPr lang="en-US" sz="1400" b="1" kern="1200">
                        <a:solidFill>
                          <a:schemeClr val="tx1"/>
                        </a:solidFill>
                        <a:effectLst/>
                        <a:latin typeface="+mn-lt"/>
                        <a:ea typeface="+mn-ea"/>
                        <a:cs typeface="+mn-cs"/>
                      </a:endParaRPr>
                    </a:p>
                  </a:txBody>
                  <a:tcPr marL="29100" marR="29100" marT="0" marB="0" anchor="ctr"/>
                </a:tc>
                <a:tc>
                  <a:txBody>
                    <a:bodyPr/>
                    <a:lstStyle/>
                    <a:p>
                      <a:pPr marL="0" marR="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a:solidFill>
                            <a:schemeClr val="tx1"/>
                          </a:solidFill>
                          <a:effectLst/>
                          <a:latin typeface="+mn-lt"/>
                          <a:ea typeface="+mn-ea"/>
                          <a:cs typeface="+mn-cs"/>
                        </a:rPr>
                        <a:t>1 000</a:t>
                      </a:r>
                      <a:endParaRPr lang="en-US" sz="1400" b="1" kern="1200">
                        <a:solidFill>
                          <a:schemeClr val="tx1"/>
                        </a:solidFill>
                        <a:effectLst/>
                        <a:latin typeface="+mn-lt"/>
                        <a:ea typeface="+mn-ea"/>
                        <a:cs typeface="+mn-cs"/>
                      </a:endParaRPr>
                    </a:p>
                  </a:txBody>
                  <a:tcPr marL="29100" marR="29100" marT="0" marB="0" anchor="ctr">
                    <a:solidFill>
                      <a:schemeClr val="accent3">
                        <a:lumMod val="60000"/>
                        <a:lumOff val="40000"/>
                      </a:schemeClr>
                    </a:solidFill>
                  </a:tcPr>
                </a:tc>
                <a:tc>
                  <a:txBody>
                    <a:bodyPr/>
                    <a:lstStyle/>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200</a:t>
                      </a:r>
                      <a:endParaRPr lang="en-US" sz="1400" kern="1200" dirty="0">
                        <a:solidFill>
                          <a:schemeClr val="tx1"/>
                        </a:solidFill>
                        <a:effectLst/>
                        <a:latin typeface="+mn-lt"/>
                        <a:ea typeface="+mn-ea"/>
                        <a:cs typeface="+mn-cs"/>
                      </a:endParaRPr>
                    </a:p>
                  </a:txBody>
                  <a:tcPr marL="29100" marR="29100" marT="0" marB="0" anchor="ctr"/>
                </a:tc>
                <a:tc>
                  <a:txBody>
                    <a:bodyPr/>
                    <a:lstStyle/>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300</a:t>
                      </a:r>
                      <a:endParaRPr lang="en-US" sz="1400" kern="1200" dirty="0">
                        <a:solidFill>
                          <a:schemeClr val="tx1"/>
                        </a:solidFill>
                        <a:effectLst/>
                        <a:latin typeface="+mn-lt"/>
                        <a:ea typeface="+mn-ea"/>
                        <a:cs typeface="+mn-cs"/>
                      </a:endParaRPr>
                    </a:p>
                  </a:txBody>
                  <a:tcPr marL="29100" marR="29100" marT="0" marB="0" anchor="ctr"/>
                </a:tc>
                <a:tc>
                  <a:txBody>
                    <a:bodyPr/>
                    <a:lstStyle/>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kern="1200">
                          <a:solidFill>
                            <a:schemeClr val="tx1"/>
                          </a:solidFill>
                          <a:effectLst/>
                          <a:latin typeface="+mn-lt"/>
                          <a:ea typeface="+mn-ea"/>
                          <a:cs typeface="+mn-cs"/>
                        </a:rPr>
                        <a:t>200</a:t>
                      </a:r>
                      <a:endParaRPr lang="en-US" sz="1400" kern="1200">
                        <a:solidFill>
                          <a:schemeClr val="tx1"/>
                        </a:solidFill>
                        <a:effectLst/>
                        <a:latin typeface="+mn-lt"/>
                        <a:ea typeface="+mn-ea"/>
                        <a:cs typeface="+mn-cs"/>
                      </a:endParaRPr>
                    </a:p>
                  </a:txBody>
                  <a:tcPr marL="29100" marR="29100" marT="0" marB="0" anchor="ctr"/>
                </a:tc>
                <a:tc>
                  <a:txBody>
                    <a:bodyPr/>
                    <a:lstStyle/>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300</a:t>
                      </a:r>
                      <a:endParaRPr lang="en-US" sz="1400" kern="1200" dirty="0">
                        <a:solidFill>
                          <a:schemeClr val="tx1"/>
                        </a:solidFill>
                        <a:effectLst/>
                        <a:latin typeface="+mn-lt"/>
                        <a:ea typeface="+mn-ea"/>
                        <a:cs typeface="+mn-cs"/>
                      </a:endParaRPr>
                    </a:p>
                  </a:txBody>
                  <a:tcPr marL="29100" marR="29100" marT="0" marB="0" anchor="ctr"/>
                </a:tc>
                <a:extLst>
                  <a:ext uri="{0D108BD9-81ED-4DB2-BD59-A6C34878D82A}">
                    <a16:rowId xmlns:a16="http://schemas.microsoft.com/office/drawing/2014/main" xmlns="" val="3191036582"/>
                  </a:ext>
                </a:extLst>
              </a:tr>
              <a:tr h="1121615">
                <a:tc>
                  <a:txBody>
                    <a:bodyPr/>
                    <a:lstStyle/>
                    <a:p>
                      <a:pPr marL="0" marR="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Number of SMMEs and Cooperatives whose turnover has increased by a minimum of 5% per annum</a:t>
                      </a:r>
                      <a:endParaRPr lang="en-US" sz="1400" b="1" kern="1200" dirty="0">
                        <a:solidFill>
                          <a:schemeClr val="tx1"/>
                        </a:solidFill>
                        <a:effectLst/>
                        <a:latin typeface="+mn-lt"/>
                        <a:ea typeface="+mn-ea"/>
                        <a:cs typeface="+mn-cs"/>
                      </a:endParaRPr>
                    </a:p>
                  </a:txBody>
                  <a:tcPr marL="29100" marR="29100" marT="0" marB="0" anchor="ctr"/>
                </a:tc>
                <a:tc>
                  <a:txBody>
                    <a:bodyPr/>
                    <a:lstStyle/>
                    <a:p>
                      <a:pPr marL="0" marR="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a:solidFill>
                            <a:schemeClr val="tx1"/>
                          </a:solidFill>
                          <a:effectLst/>
                          <a:latin typeface="+mn-lt"/>
                          <a:ea typeface="+mn-ea"/>
                          <a:cs typeface="+mn-cs"/>
                        </a:rPr>
                        <a:t>700</a:t>
                      </a:r>
                      <a:endParaRPr lang="en-US" sz="1400" b="1" kern="1200">
                        <a:solidFill>
                          <a:schemeClr val="tx1"/>
                        </a:solidFill>
                        <a:effectLst/>
                        <a:latin typeface="+mn-lt"/>
                        <a:ea typeface="+mn-ea"/>
                        <a:cs typeface="+mn-cs"/>
                      </a:endParaRPr>
                    </a:p>
                  </a:txBody>
                  <a:tcPr marL="29100" marR="29100" marT="0" marB="0" anchor="ctr">
                    <a:solidFill>
                      <a:schemeClr val="accent3">
                        <a:lumMod val="60000"/>
                        <a:lumOff val="40000"/>
                      </a:schemeClr>
                    </a:solidFill>
                  </a:tcPr>
                </a:tc>
                <a:tc>
                  <a:txBody>
                    <a:bodyPr/>
                    <a:lstStyle/>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kern="1200">
                          <a:solidFill>
                            <a:schemeClr val="tx1"/>
                          </a:solidFill>
                          <a:effectLst/>
                          <a:latin typeface="+mn-lt"/>
                          <a:ea typeface="+mn-ea"/>
                          <a:cs typeface="+mn-cs"/>
                        </a:rPr>
                        <a:t>150</a:t>
                      </a:r>
                      <a:endParaRPr lang="en-US" sz="1400" kern="1200">
                        <a:solidFill>
                          <a:schemeClr val="tx1"/>
                        </a:solidFill>
                        <a:effectLst/>
                        <a:latin typeface="+mn-lt"/>
                        <a:ea typeface="+mn-ea"/>
                        <a:cs typeface="+mn-cs"/>
                      </a:endParaRPr>
                    </a:p>
                  </a:txBody>
                  <a:tcPr marL="29100" marR="29100" marT="0" marB="0" anchor="ctr"/>
                </a:tc>
                <a:tc>
                  <a:txBody>
                    <a:bodyPr/>
                    <a:lstStyle/>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200</a:t>
                      </a:r>
                      <a:endParaRPr lang="en-US" sz="1400" kern="1200" dirty="0">
                        <a:solidFill>
                          <a:schemeClr val="tx1"/>
                        </a:solidFill>
                        <a:effectLst/>
                        <a:latin typeface="+mn-lt"/>
                        <a:ea typeface="+mn-ea"/>
                        <a:cs typeface="+mn-cs"/>
                      </a:endParaRPr>
                    </a:p>
                  </a:txBody>
                  <a:tcPr marL="29100" marR="29100" marT="0" marB="0" anchor="ctr"/>
                </a:tc>
                <a:tc>
                  <a:txBody>
                    <a:bodyPr/>
                    <a:lstStyle/>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150</a:t>
                      </a:r>
                      <a:endParaRPr lang="en-US" sz="1400" kern="1200" dirty="0">
                        <a:solidFill>
                          <a:schemeClr val="tx1"/>
                        </a:solidFill>
                        <a:effectLst/>
                        <a:latin typeface="+mn-lt"/>
                        <a:ea typeface="+mn-ea"/>
                        <a:cs typeface="+mn-cs"/>
                      </a:endParaRPr>
                    </a:p>
                  </a:txBody>
                  <a:tcPr marL="29100" marR="29100" marT="0" marB="0" anchor="ctr"/>
                </a:tc>
                <a:tc>
                  <a:txBody>
                    <a:bodyPr/>
                    <a:lstStyle/>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200</a:t>
                      </a:r>
                      <a:endParaRPr lang="en-US" sz="1400" kern="1200" dirty="0">
                        <a:solidFill>
                          <a:schemeClr val="tx1"/>
                        </a:solidFill>
                        <a:effectLst/>
                        <a:latin typeface="+mn-lt"/>
                        <a:ea typeface="+mn-ea"/>
                        <a:cs typeface="+mn-cs"/>
                      </a:endParaRPr>
                    </a:p>
                  </a:txBody>
                  <a:tcPr marL="29100" marR="29100" marT="0" marB="0" anchor="ctr"/>
                </a:tc>
                <a:extLst>
                  <a:ext uri="{0D108BD9-81ED-4DB2-BD59-A6C34878D82A}">
                    <a16:rowId xmlns:a16="http://schemas.microsoft.com/office/drawing/2014/main" xmlns="" val="1582150986"/>
                  </a:ext>
                </a:extLst>
              </a:tr>
              <a:tr h="867266">
                <a:tc>
                  <a:txBody>
                    <a:bodyPr/>
                    <a:lstStyle/>
                    <a:p>
                      <a:pPr marL="0" marR="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a:solidFill>
                            <a:schemeClr val="tx1"/>
                          </a:solidFill>
                          <a:effectLst/>
                          <a:latin typeface="+mn-lt"/>
                          <a:ea typeface="+mn-ea"/>
                          <a:cs typeface="+mn-cs"/>
                        </a:rPr>
                        <a:t>Number of jobs created by SMMEs, and Co-operatives supported through non-financial support interventions</a:t>
                      </a:r>
                      <a:endParaRPr lang="en-US" sz="1400" b="1" kern="1200">
                        <a:solidFill>
                          <a:schemeClr val="tx1"/>
                        </a:solidFill>
                        <a:effectLst/>
                        <a:latin typeface="+mn-lt"/>
                        <a:ea typeface="+mn-ea"/>
                        <a:cs typeface="+mn-cs"/>
                      </a:endParaRPr>
                    </a:p>
                  </a:txBody>
                  <a:tcPr marL="29100" marR="29100" marT="0" marB="0" anchor="ctr"/>
                </a:tc>
                <a:tc>
                  <a:txBody>
                    <a:bodyPr/>
                    <a:lstStyle/>
                    <a:p>
                      <a:pPr marL="0" marR="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a:solidFill>
                            <a:schemeClr val="tx1"/>
                          </a:solidFill>
                          <a:effectLst/>
                          <a:latin typeface="+mn-lt"/>
                          <a:ea typeface="+mn-ea"/>
                          <a:cs typeface="+mn-cs"/>
                        </a:rPr>
                        <a:t>4 500</a:t>
                      </a:r>
                      <a:endParaRPr lang="en-US" sz="1400" b="1" kern="1200">
                        <a:solidFill>
                          <a:schemeClr val="tx1"/>
                        </a:solidFill>
                        <a:effectLst/>
                        <a:latin typeface="+mn-lt"/>
                        <a:ea typeface="+mn-ea"/>
                        <a:cs typeface="+mn-cs"/>
                      </a:endParaRPr>
                    </a:p>
                  </a:txBody>
                  <a:tcPr marL="29100" marR="29100" marT="0" marB="0" anchor="ctr">
                    <a:solidFill>
                      <a:schemeClr val="accent3">
                        <a:lumMod val="60000"/>
                        <a:lumOff val="40000"/>
                      </a:schemeClr>
                    </a:solidFill>
                  </a:tcPr>
                </a:tc>
                <a:tc>
                  <a:txBody>
                    <a:bodyPr/>
                    <a:lstStyle/>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900</a:t>
                      </a:r>
                      <a:endParaRPr lang="en-US" sz="1400" kern="1200" dirty="0">
                        <a:solidFill>
                          <a:schemeClr val="tx1"/>
                        </a:solidFill>
                        <a:effectLst/>
                        <a:latin typeface="+mn-lt"/>
                        <a:ea typeface="+mn-ea"/>
                        <a:cs typeface="+mn-cs"/>
                      </a:endParaRPr>
                    </a:p>
                  </a:txBody>
                  <a:tcPr marL="29100" marR="29100" marT="0" marB="0" anchor="ctr"/>
                </a:tc>
                <a:tc>
                  <a:txBody>
                    <a:bodyPr/>
                    <a:lstStyle/>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kern="1200">
                          <a:solidFill>
                            <a:schemeClr val="tx1"/>
                          </a:solidFill>
                          <a:effectLst/>
                          <a:latin typeface="+mn-lt"/>
                          <a:ea typeface="+mn-ea"/>
                          <a:cs typeface="+mn-cs"/>
                        </a:rPr>
                        <a:t>1350</a:t>
                      </a:r>
                      <a:endParaRPr lang="en-US" sz="1400" kern="1200">
                        <a:solidFill>
                          <a:schemeClr val="tx1"/>
                        </a:solidFill>
                        <a:effectLst/>
                        <a:latin typeface="+mn-lt"/>
                        <a:ea typeface="+mn-ea"/>
                        <a:cs typeface="+mn-cs"/>
                      </a:endParaRPr>
                    </a:p>
                  </a:txBody>
                  <a:tcPr marL="29100" marR="29100" marT="0" marB="0" anchor="ctr"/>
                </a:tc>
                <a:tc>
                  <a:txBody>
                    <a:bodyPr/>
                    <a:lstStyle/>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900</a:t>
                      </a:r>
                      <a:endParaRPr lang="en-US" sz="1400" kern="1200" dirty="0">
                        <a:solidFill>
                          <a:schemeClr val="tx1"/>
                        </a:solidFill>
                        <a:effectLst/>
                        <a:latin typeface="+mn-lt"/>
                        <a:ea typeface="+mn-ea"/>
                        <a:cs typeface="+mn-cs"/>
                      </a:endParaRPr>
                    </a:p>
                  </a:txBody>
                  <a:tcPr marL="29100" marR="29100" marT="0" marB="0" anchor="ctr"/>
                </a:tc>
                <a:tc>
                  <a:txBody>
                    <a:bodyPr/>
                    <a:lstStyle/>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1350</a:t>
                      </a:r>
                      <a:endParaRPr lang="en-US" sz="1400" kern="1200" dirty="0">
                        <a:solidFill>
                          <a:schemeClr val="tx1"/>
                        </a:solidFill>
                        <a:effectLst/>
                        <a:latin typeface="+mn-lt"/>
                        <a:ea typeface="+mn-ea"/>
                        <a:cs typeface="+mn-cs"/>
                      </a:endParaRPr>
                    </a:p>
                  </a:txBody>
                  <a:tcPr marL="29100" marR="29100" marT="0" marB="0" anchor="ctr"/>
                </a:tc>
                <a:extLst>
                  <a:ext uri="{0D108BD9-81ED-4DB2-BD59-A6C34878D82A}">
                    <a16:rowId xmlns:a16="http://schemas.microsoft.com/office/drawing/2014/main" xmlns="" val="2927579591"/>
                  </a:ext>
                </a:extLst>
              </a:tr>
              <a:tr h="867266">
                <a:tc>
                  <a:txBody>
                    <a:bodyPr/>
                    <a:lstStyle/>
                    <a:p>
                      <a:pPr marL="0" marR="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Number of jobs sustained by SMMEs, and Co-operatives supported through non-financial support interventions</a:t>
                      </a:r>
                      <a:endParaRPr lang="en-US" sz="1400" b="1" kern="1200" dirty="0">
                        <a:solidFill>
                          <a:schemeClr val="tx1"/>
                        </a:solidFill>
                        <a:effectLst/>
                        <a:latin typeface="+mn-lt"/>
                        <a:ea typeface="+mn-ea"/>
                        <a:cs typeface="+mn-cs"/>
                      </a:endParaRPr>
                    </a:p>
                  </a:txBody>
                  <a:tcPr marL="29100" marR="29100" marT="0" marB="0" anchor="ctr"/>
                </a:tc>
                <a:tc>
                  <a:txBody>
                    <a:bodyPr/>
                    <a:lstStyle/>
                    <a:p>
                      <a:pPr marL="0" marR="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a:solidFill>
                            <a:schemeClr val="tx1"/>
                          </a:solidFill>
                          <a:effectLst/>
                          <a:latin typeface="+mn-lt"/>
                          <a:ea typeface="+mn-ea"/>
                          <a:cs typeface="+mn-cs"/>
                        </a:rPr>
                        <a:t>8 000</a:t>
                      </a:r>
                      <a:endParaRPr lang="en-US" sz="1400" b="1" kern="1200">
                        <a:solidFill>
                          <a:schemeClr val="tx1"/>
                        </a:solidFill>
                        <a:effectLst/>
                        <a:latin typeface="+mn-lt"/>
                        <a:ea typeface="+mn-ea"/>
                        <a:cs typeface="+mn-cs"/>
                      </a:endParaRPr>
                    </a:p>
                  </a:txBody>
                  <a:tcPr marL="29100" marR="29100" marT="0" marB="0" anchor="ctr">
                    <a:solidFill>
                      <a:schemeClr val="accent3">
                        <a:lumMod val="60000"/>
                        <a:lumOff val="40000"/>
                      </a:schemeClr>
                    </a:solidFill>
                  </a:tcPr>
                </a:tc>
                <a:tc>
                  <a:txBody>
                    <a:bodyPr/>
                    <a:lstStyle/>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kern="1200">
                          <a:solidFill>
                            <a:schemeClr val="tx1"/>
                          </a:solidFill>
                          <a:effectLst/>
                          <a:latin typeface="+mn-lt"/>
                          <a:ea typeface="+mn-ea"/>
                          <a:cs typeface="+mn-cs"/>
                        </a:rPr>
                        <a:t>1 500</a:t>
                      </a:r>
                      <a:endParaRPr lang="en-US" sz="1400" kern="1200">
                        <a:solidFill>
                          <a:schemeClr val="tx1"/>
                        </a:solidFill>
                        <a:effectLst/>
                        <a:latin typeface="+mn-lt"/>
                        <a:ea typeface="+mn-ea"/>
                        <a:cs typeface="+mn-cs"/>
                      </a:endParaRPr>
                    </a:p>
                  </a:txBody>
                  <a:tcPr marL="29100" marR="29100" marT="0" marB="0" anchor="ctr"/>
                </a:tc>
                <a:tc>
                  <a:txBody>
                    <a:bodyPr/>
                    <a:lstStyle/>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kern="1200">
                          <a:solidFill>
                            <a:schemeClr val="tx1"/>
                          </a:solidFill>
                          <a:effectLst/>
                          <a:latin typeface="+mn-lt"/>
                          <a:ea typeface="+mn-ea"/>
                          <a:cs typeface="+mn-cs"/>
                        </a:rPr>
                        <a:t>2 500</a:t>
                      </a:r>
                      <a:endParaRPr lang="en-US" sz="1400" kern="1200">
                        <a:solidFill>
                          <a:schemeClr val="tx1"/>
                        </a:solidFill>
                        <a:effectLst/>
                        <a:latin typeface="+mn-lt"/>
                        <a:ea typeface="+mn-ea"/>
                        <a:cs typeface="+mn-cs"/>
                      </a:endParaRPr>
                    </a:p>
                  </a:txBody>
                  <a:tcPr marL="29100" marR="29100" marT="0" marB="0" anchor="ctr"/>
                </a:tc>
                <a:tc>
                  <a:txBody>
                    <a:bodyPr/>
                    <a:lstStyle/>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kern="1200">
                          <a:solidFill>
                            <a:schemeClr val="tx1"/>
                          </a:solidFill>
                          <a:effectLst/>
                          <a:latin typeface="+mn-lt"/>
                          <a:ea typeface="+mn-ea"/>
                          <a:cs typeface="+mn-cs"/>
                        </a:rPr>
                        <a:t>1 500</a:t>
                      </a:r>
                      <a:endParaRPr lang="en-US" sz="1400" kern="1200">
                        <a:solidFill>
                          <a:schemeClr val="tx1"/>
                        </a:solidFill>
                        <a:effectLst/>
                        <a:latin typeface="+mn-lt"/>
                        <a:ea typeface="+mn-ea"/>
                        <a:cs typeface="+mn-cs"/>
                      </a:endParaRPr>
                    </a:p>
                  </a:txBody>
                  <a:tcPr marL="29100" marR="29100" marT="0" marB="0" anchor="ctr"/>
                </a:tc>
                <a:tc>
                  <a:txBody>
                    <a:bodyPr/>
                    <a:lstStyle/>
                    <a:p>
                      <a:pPr marL="0" marR="0" lvl="0" indent="0" algn="ctr" defTabSz="914400" rtl="0" eaLnBrk="1" latinLnBrk="0" hangingPunct="1">
                        <a:lnSpc>
                          <a:spcPct val="150000"/>
                        </a:lnSpc>
                        <a:spcBef>
                          <a:spcPts val="370"/>
                        </a:spcBef>
                        <a:spcAft>
                          <a:spcPts val="0"/>
                        </a:spcAft>
                        <a:buFont typeface="Symbol" panose="05050102010706020507" pitchFamily="18" charset="2"/>
                        <a:buNone/>
                        <a:tabLst>
                          <a:tab pos="162560" algn="l"/>
                        </a:tabLst>
                      </a:pPr>
                      <a:r>
                        <a:rPr lang="en-ZA" sz="1400" kern="1200" dirty="0">
                          <a:solidFill>
                            <a:schemeClr val="tx1"/>
                          </a:solidFill>
                          <a:effectLst/>
                          <a:latin typeface="+mn-lt"/>
                          <a:ea typeface="+mn-ea"/>
                          <a:cs typeface="+mn-cs"/>
                        </a:rPr>
                        <a:t>2 500</a:t>
                      </a:r>
                      <a:endParaRPr lang="en-US" sz="1400" kern="1200" dirty="0">
                        <a:solidFill>
                          <a:schemeClr val="tx1"/>
                        </a:solidFill>
                        <a:effectLst/>
                        <a:latin typeface="+mn-lt"/>
                        <a:ea typeface="+mn-ea"/>
                        <a:cs typeface="+mn-cs"/>
                      </a:endParaRPr>
                    </a:p>
                  </a:txBody>
                  <a:tcPr marL="29100" marR="29100" marT="0" marB="0" anchor="ctr"/>
                </a:tc>
                <a:extLst>
                  <a:ext uri="{0D108BD9-81ED-4DB2-BD59-A6C34878D82A}">
                    <a16:rowId xmlns:a16="http://schemas.microsoft.com/office/drawing/2014/main" xmlns="" val="3239653923"/>
                  </a:ext>
                </a:extLst>
              </a:tr>
            </a:tbl>
          </a:graphicData>
        </a:graphic>
      </p:graphicFrame>
    </p:spTree>
    <p:extLst>
      <p:ext uri="{BB962C8B-B14F-4D97-AF65-F5344CB8AC3E}">
        <p14:creationId xmlns:p14="http://schemas.microsoft.com/office/powerpoint/2010/main" xmlns="" val="201298135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36512" y="0"/>
            <a:ext cx="9142461" cy="6858000"/>
          </a:xfrm>
          <a:prstGeom prst="rect">
            <a:avLst/>
          </a:prstGeom>
          <a:solidFill>
            <a:schemeClr val="bg1"/>
          </a:solidFill>
        </p:spPr>
      </p:pic>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68322" y="70975"/>
            <a:ext cx="9328214" cy="470000"/>
          </a:xfrm>
          <a:prstGeom prst="rect">
            <a:avLst/>
          </a:prstGeom>
        </p:spPr>
        <p:txBody>
          <a:bodyPr wrap="square">
            <a:spAutoFit/>
          </a:bodyPr>
          <a:lstStyle/>
          <a:p>
            <a:pPr lvl="0">
              <a:lnSpc>
                <a:spcPct val="107000"/>
              </a:lnSpc>
              <a:defRPr/>
            </a:pPr>
            <a:r>
              <a:rPr lang="en-ZA" sz="2400" b="1" dirty="0">
                <a:solidFill>
                  <a:schemeClr val="bg1"/>
                </a:solidFill>
              </a:rPr>
              <a:t>PROGRAMME 3: Impact and Sustainability Resource Considerations </a:t>
            </a: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
        <p:nvSpPr>
          <p:cNvPr id="3" name="TextBox 2"/>
          <p:cNvSpPr txBox="1"/>
          <p:nvPr/>
        </p:nvSpPr>
        <p:spPr>
          <a:xfrm>
            <a:off x="107504" y="5949280"/>
            <a:ext cx="8352928" cy="908720"/>
          </a:xfrm>
          <a:prstGeom prst="rect">
            <a:avLst/>
          </a:prstGeom>
          <a:solidFill>
            <a:schemeClr val="bg1"/>
          </a:solidFill>
        </p:spPr>
        <p:txBody>
          <a:bodyPr wrap="square" rtlCol="0">
            <a:spAutoFit/>
          </a:bodyPr>
          <a:lstStyle/>
          <a:p>
            <a:endParaRPr lang="en-ZA" dirty="0"/>
          </a:p>
        </p:txBody>
      </p:sp>
      <p:pic>
        <p:nvPicPr>
          <p:cNvPr id="8" name="Picture 7" descr="Graphical user interface, application, table, Excel&#10;&#10;Description automatically generated">
            <a:extLst>
              <a:ext uri="{FF2B5EF4-FFF2-40B4-BE49-F238E27FC236}">
                <a16:creationId xmlns:a16="http://schemas.microsoft.com/office/drawing/2014/main" xmlns="" id="{6352203A-9E99-938C-14B1-2F36053C8A5D}"/>
              </a:ext>
            </a:extLst>
          </p:cNvPr>
          <p:cNvPicPr>
            <a:picLocks noChangeAspect="1"/>
          </p:cNvPicPr>
          <p:nvPr/>
        </p:nvPicPr>
        <p:blipFill rotWithShape="1">
          <a:blip r:embed="rId3" cstate="print"/>
          <a:srcRect l="1459" t="38280" r="36190" b="15201"/>
          <a:stretch/>
        </p:blipFill>
        <p:spPr bwMode="auto">
          <a:xfrm>
            <a:off x="323528" y="1015790"/>
            <a:ext cx="8715292" cy="365781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52147940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2793122"/>
            <a:ext cx="7632848" cy="707886"/>
          </a:xfrm>
          <a:prstGeom prst="rect">
            <a:avLst/>
          </a:prstGeom>
          <a:solidFill>
            <a:srgbClr val="005C2A"/>
          </a:solidFill>
        </p:spPr>
        <p:txBody>
          <a:bodyPr wrap="square">
            <a:spAutoFit/>
          </a:bodyPr>
          <a:lstStyle/>
          <a:p>
            <a:pPr algn="ctr"/>
            <a:r>
              <a:rPr lang="en-ZA" sz="4000" b="1" dirty="0">
                <a:solidFill>
                  <a:schemeClr val="bg1"/>
                </a:solidFill>
              </a:rPr>
              <a:t>Programme 4: Administration </a:t>
            </a:r>
          </a:p>
        </p:txBody>
      </p:sp>
      <p:sp>
        <p:nvSpPr>
          <p:cNvPr id="4" name="TextBox 3"/>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247749691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28422" y="0"/>
            <a:ext cx="9144000" cy="6858000"/>
          </a:xfrm>
          <a:prstGeom prst="rect">
            <a:avLst/>
          </a:prstGeom>
          <a:solidFill>
            <a:schemeClr val="bg1"/>
          </a:solidFill>
        </p:spPr>
      </p:pic>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51520" y="70975"/>
            <a:ext cx="8712968" cy="470000"/>
          </a:xfrm>
          <a:prstGeom prst="rect">
            <a:avLst/>
          </a:prstGeom>
        </p:spPr>
        <p:txBody>
          <a:bodyPr wrap="square">
            <a:spAutoFit/>
          </a:bodyPr>
          <a:lstStyle/>
          <a:p>
            <a:pPr lvl="0">
              <a:lnSpc>
                <a:spcPct val="107000"/>
              </a:lnSpc>
              <a:defRPr/>
            </a:pPr>
            <a:r>
              <a:rPr lang="en-ZA" sz="2400" b="1" dirty="0">
                <a:solidFill>
                  <a:schemeClr val="bg1"/>
                </a:solidFill>
              </a:rPr>
              <a:t>PROGRAMME 4: Administration </a:t>
            </a: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
        <p:nvSpPr>
          <p:cNvPr id="3" name="TextBox 2"/>
          <p:cNvSpPr txBox="1"/>
          <p:nvPr/>
        </p:nvSpPr>
        <p:spPr>
          <a:xfrm>
            <a:off x="107504" y="5949280"/>
            <a:ext cx="8352928" cy="908720"/>
          </a:xfrm>
          <a:prstGeom prst="rect">
            <a:avLst/>
          </a:prstGeom>
          <a:solidFill>
            <a:schemeClr val="bg1"/>
          </a:solidFill>
        </p:spPr>
        <p:txBody>
          <a:bodyPr wrap="square" rtlCol="0">
            <a:spAutoFit/>
          </a:bodyPr>
          <a:lstStyle/>
          <a:p>
            <a:endParaRPr lang="en-ZA" dirty="0"/>
          </a:p>
        </p:txBody>
      </p:sp>
      <p:graphicFrame>
        <p:nvGraphicFramePr>
          <p:cNvPr id="11" name="Table 10"/>
          <p:cNvGraphicFramePr>
            <a:graphicFrameLocks noGrp="1"/>
          </p:cNvGraphicFramePr>
          <p:nvPr>
            <p:extLst>
              <p:ext uri="{D42A27DB-BD31-4B8C-83A1-F6EECF244321}">
                <p14:modId xmlns:p14="http://schemas.microsoft.com/office/powerpoint/2010/main" xmlns="" val="2765185456"/>
              </p:ext>
            </p:extLst>
          </p:nvPr>
        </p:nvGraphicFramePr>
        <p:xfrm>
          <a:off x="36512" y="804862"/>
          <a:ext cx="9144432" cy="5984678"/>
        </p:xfrm>
        <a:graphic>
          <a:graphicData uri="http://schemas.openxmlformats.org/drawingml/2006/table">
            <a:tbl>
              <a:tblPr firstRow="1" firstCol="1" bandRow="1">
                <a:tableStyleId>{E8B1032C-EA38-4F05-BA0D-38AFFFC7BED3}</a:tableStyleId>
              </a:tblPr>
              <a:tblGrid>
                <a:gridCol w="1540169">
                  <a:extLst>
                    <a:ext uri="{9D8B030D-6E8A-4147-A177-3AD203B41FA5}">
                      <a16:colId xmlns:a16="http://schemas.microsoft.com/office/drawing/2014/main" xmlns="" val="2620761116"/>
                    </a:ext>
                  </a:extLst>
                </a:gridCol>
                <a:gridCol w="1267127">
                  <a:extLst>
                    <a:ext uri="{9D8B030D-6E8A-4147-A177-3AD203B41FA5}">
                      <a16:colId xmlns:a16="http://schemas.microsoft.com/office/drawing/2014/main" xmlns="" val="2773458546"/>
                    </a:ext>
                  </a:extLst>
                </a:gridCol>
                <a:gridCol w="2012166">
                  <a:extLst>
                    <a:ext uri="{9D8B030D-6E8A-4147-A177-3AD203B41FA5}">
                      <a16:colId xmlns:a16="http://schemas.microsoft.com/office/drawing/2014/main" xmlns="" val="3386605393"/>
                    </a:ext>
                  </a:extLst>
                </a:gridCol>
                <a:gridCol w="998480">
                  <a:extLst>
                    <a:ext uri="{9D8B030D-6E8A-4147-A177-3AD203B41FA5}">
                      <a16:colId xmlns:a16="http://schemas.microsoft.com/office/drawing/2014/main" xmlns="" val="2976855267"/>
                    </a:ext>
                  </a:extLst>
                </a:gridCol>
                <a:gridCol w="922148">
                  <a:extLst>
                    <a:ext uri="{9D8B030D-6E8A-4147-A177-3AD203B41FA5}">
                      <a16:colId xmlns:a16="http://schemas.microsoft.com/office/drawing/2014/main" xmlns="" val="1415522750"/>
                    </a:ext>
                  </a:extLst>
                </a:gridCol>
                <a:gridCol w="789592">
                  <a:extLst>
                    <a:ext uri="{9D8B030D-6E8A-4147-A177-3AD203B41FA5}">
                      <a16:colId xmlns:a16="http://schemas.microsoft.com/office/drawing/2014/main" xmlns="" val="4121921694"/>
                    </a:ext>
                  </a:extLst>
                </a:gridCol>
                <a:gridCol w="796704">
                  <a:extLst>
                    <a:ext uri="{9D8B030D-6E8A-4147-A177-3AD203B41FA5}">
                      <a16:colId xmlns:a16="http://schemas.microsoft.com/office/drawing/2014/main" xmlns="" val="3975189229"/>
                    </a:ext>
                  </a:extLst>
                </a:gridCol>
                <a:gridCol w="818046">
                  <a:extLst>
                    <a:ext uri="{9D8B030D-6E8A-4147-A177-3AD203B41FA5}">
                      <a16:colId xmlns:a16="http://schemas.microsoft.com/office/drawing/2014/main" xmlns="" val="3058969447"/>
                    </a:ext>
                  </a:extLst>
                </a:gridCol>
              </a:tblGrid>
              <a:tr h="323939">
                <a:tc gridSpan="8">
                  <a:txBody>
                    <a:bodyPr/>
                    <a:lstStyle/>
                    <a:p>
                      <a:pPr algn="ctr">
                        <a:lnSpc>
                          <a:spcPct val="150000"/>
                        </a:lnSpc>
                        <a:spcAft>
                          <a:spcPts val="0"/>
                        </a:spcAft>
                      </a:pPr>
                      <a:r>
                        <a:rPr lang="en-US" sz="1600" kern="1200" dirty="0">
                          <a:effectLst/>
                        </a:rPr>
                        <a:t>OUTCOMES, OUTPUTS, PERFORMANCE INDICATORS AND TARGETS</a:t>
                      </a:r>
                      <a:endParaRPr lang="en-ZA" sz="1600" kern="1200" dirty="0">
                        <a:solidFill>
                          <a:schemeClr val="bg1"/>
                        </a:solidFill>
                        <a:effectLst/>
                        <a:latin typeface="Trebuchet MS" panose="020B0603020202020204" pitchFamily="34" charset="0"/>
                        <a:ea typeface="+mn-ea"/>
                        <a:cs typeface="+mn-cs"/>
                      </a:endParaRPr>
                    </a:p>
                  </a:txBody>
                  <a:tcPr marL="52292" marR="52292"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907124358"/>
                  </a:ext>
                </a:extLst>
              </a:tr>
              <a:tr h="577659">
                <a:tc rowSpan="2">
                  <a:txBody>
                    <a:bodyPr/>
                    <a:lstStyle/>
                    <a:p>
                      <a:pPr marL="0" algn="ctr" defTabSz="914400" rtl="0" eaLnBrk="1" latinLnBrk="0" hangingPunct="1">
                        <a:lnSpc>
                          <a:spcPct val="150000"/>
                        </a:lnSpc>
                        <a:spcAft>
                          <a:spcPts val="0"/>
                        </a:spcAft>
                      </a:pPr>
                      <a:r>
                        <a:rPr lang="en-ZA" sz="1600" kern="1200" dirty="0">
                          <a:effectLst/>
                        </a:rPr>
                        <a:t>Outcomes</a:t>
                      </a:r>
                      <a:endParaRPr lang="en-ZA" sz="1600" kern="1200" dirty="0">
                        <a:solidFill>
                          <a:schemeClr val="bg1"/>
                        </a:solidFill>
                        <a:effectLst/>
                        <a:latin typeface="Trebuchet MS" panose="020B0603020202020204" pitchFamily="34" charset="0"/>
                        <a:ea typeface="+mn-ea"/>
                        <a:cs typeface="+mn-cs"/>
                      </a:endParaRPr>
                    </a:p>
                  </a:txBody>
                  <a:tcPr marL="52292" marR="52292" marT="0" marB="0" anchor="ctr"/>
                </a:tc>
                <a:tc rowSpan="2">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kern="1200" dirty="0">
                          <a:effectLst/>
                        </a:rPr>
                        <a:t> Outputs</a:t>
                      </a:r>
                      <a:endParaRPr lang="en-ZA" sz="1600" kern="1200" dirty="0">
                        <a:effectLst/>
                      </a:endParaRPr>
                    </a:p>
                    <a:p>
                      <a:pPr marL="0" algn="ctr" defTabSz="914400" rtl="0" eaLnBrk="1" latinLnBrk="0" hangingPunct="1">
                        <a:lnSpc>
                          <a:spcPct val="150000"/>
                        </a:lnSpc>
                        <a:spcAft>
                          <a:spcPts val="0"/>
                        </a:spcAft>
                      </a:pPr>
                      <a:endParaRPr lang="en-ZA" sz="1600" b="1" kern="1200" dirty="0">
                        <a:solidFill>
                          <a:schemeClr val="dk1"/>
                        </a:solidFill>
                        <a:effectLst/>
                        <a:latin typeface="Trebuchet MS" panose="020B0603020202020204" pitchFamily="34" charset="0"/>
                        <a:ea typeface="+mn-ea"/>
                        <a:cs typeface="+mn-cs"/>
                      </a:endParaRPr>
                    </a:p>
                  </a:txBody>
                  <a:tcPr marL="52292" marR="52292" marT="0" marB="0" anchor="ctr"/>
                </a:tc>
                <a:tc rowSpan="2">
                  <a:txBody>
                    <a:bodyPr/>
                    <a:lstStyle/>
                    <a:p>
                      <a:pPr marL="0" algn="ctr" defTabSz="914400" rtl="0" eaLnBrk="1" latinLnBrk="0" hangingPunct="1">
                        <a:lnSpc>
                          <a:spcPct val="150000"/>
                        </a:lnSpc>
                        <a:spcAft>
                          <a:spcPts val="0"/>
                        </a:spcAft>
                      </a:pPr>
                      <a:r>
                        <a:rPr lang="en-US" sz="1600" kern="1200" dirty="0">
                          <a:effectLst/>
                        </a:rPr>
                        <a:t> Output Indicators</a:t>
                      </a:r>
                      <a:endParaRPr lang="en-ZA" sz="1600" b="1" kern="1200" dirty="0">
                        <a:solidFill>
                          <a:schemeClr val="dk1"/>
                        </a:solidFill>
                        <a:effectLst/>
                        <a:latin typeface="Trebuchet MS" panose="020B0603020202020204" pitchFamily="34" charset="0"/>
                        <a:ea typeface="+mn-ea"/>
                        <a:cs typeface="+mn-cs"/>
                      </a:endParaRPr>
                    </a:p>
                  </a:txBody>
                  <a:tcPr marL="52292" marR="52292" marT="0" marB="0" anchor="ctr"/>
                </a:tc>
                <a:tc>
                  <a:txBody>
                    <a:bodyPr/>
                    <a:lstStyle/>
                    <a:p>
                      <a:pPr marL="0" algn="ctr" defTabSz="914400" rtl="0" eaLnBrk="1" latinLnBrk="0" hangingPunct="1">
                        <a:lnSpc>
                          <a:spcPct val="100000"/>
                        </a:lnSpc>
                        <a:spcAft>
                          <a:spcPts val="0"/>
                        </a:spcAft>
                      </a:pPr>
                      <a:r>
                        <a:rPr lang="en-ZA" sz="1300" kern="1200" dirty="0">
                          <a:effectLst/>
                        </a:rPr>
                        <a:t>Audited Performance</a:t>
                      </a:r>
                      <a:endParaRPr lang="en-ZA" sz="1300" b="1" kern="1200" dirty="0">
                        <a:solidFill>
                          <a:schemeClr val="dk1"/>
                        </a:solidFill>
                        <a:effectLst/>
                        <a:latin typeface="Trebuchet MS" panose="020B0603020202020204" pitchFamily="34" charset="0"/>
                        <a:ea typeface="+mn-ea"/>
                        <a:cs typeface="+mn-cs"/>
                      </a:endParaRPr>
                    </a:p>
                  </a:txBody>
                  <a:tcPr marL="52292" marR="52292" marT="0" marB="0" anchor="ctr"/>
                </a:tc>
                <a:tc>
                  <a:txBody>
                    <a:bodyPr/>
                    <a:lstStyle/>
                    <a:p>
                      <a:pPr marL="0" algn="ctr" defTabSz="914400" rtl="0" eaLnBrk="1" latinLnBrk="0" hangingPunct="1">
                        <a:lnSpc>
                          <a:spcPct val="100000"/>
                        </a:lnSpc>
                        <a:spcAft>
                          <a:spcPts val="0"/>
                        </a:spcAft>
                      </a:pPr>
                      <a:r>
                        <a:rPr lang="en-ZA" sz="1200" kern="1200" dirty="0">
                          <a:effectLst/>
                        </a:rPr>
                        <a:t>Estimated performance</a:t>
                      </a:r>
                      <a:endParaRPr lang="en-ZA" sz="1200" b="1" kern="1200" dirty="0">
                        <a:solidFill>
                          <a:schemeClr val="tx1"/>
                        </a:solidFill>
                        <a:effectLst/>
                        <a:latin typeface="+mn-lt"/>
                        <a:ea typeface="+mn-ea"/>
                        <a:cs typeface="+mn-cs"/>
                      </a:endParaRPr>
                    </a:p>
                  </a:txBody>
                  <a:tcPr marL="52292" marR="52292" marT="0" marB="0"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effectLst/>
                        </a:rPr>
                        <a:t>MTEF Period</a:t>
                      </a:r>
                      <a:endParaRPr lang="en-ZA" sz="1400" b="1" kern="1200" dirty="0">
                        <a:solidFill>
                          <a:schemeClr val="tx1"/>
                        </a:solidFill>
                        <a:effectLst/>
                        <a:latin typeface="+mn-lt"/>
                        <a:ea typeface="+mn-ea"/>
                        <a:cs typeface="+mn-cs"/>
                      </a:endParaRPr>
                    </a:p>
                  </a:txBody>
                  <a:tcPr marL="52292" marR="52292" marT="0" marB="0" anchor="ct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91427852"/>
                  </a:ext>
                </a:extLst>
              </a:tr>
              <a:tr h="34499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2021/22</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2022/23</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2023/24</a:t>
                      </a:r>
                    </a:p>
                  </a:txBody>
                  <a:tcPr marL="68580" marR="68580" marT="0" marB="0" anchor="ctr">
                    <a:solidFill>
                      <a:schemeClr val="accent3">
                        <a:lumMod val="60000"/>
                        <a:lumOff val="40000"/>
                      </a:schemeClr>
                    </a:solidFill>
                  </a:tcP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2024/25</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2025/26</a:t>
                      </a:r>
                    </a:p>
                  </a:txBody>
                  <a:tcPr marL="68580" marR="68580" marT="0" marB="0" anchor="ctr"/>
                </a:tc>
                <a:extLst>
                  <a:ext uri="{0D108BD9-81ED-4DB2-BD59-A6C34878D82A}">
                    <a16:rowId xmlns:a16="http://schemas.microsoft.com/office/drawing/2014/main" xmlns="" val="1463754580"/>
                  </a:ext>
                </a:extLst>
              </a:tr>
              <a:tr h="641205">
                <a:tc rowSpan="5">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5. An agile, innovative, excellent and customer-centric organisation</a:t>
                      </a:r>
                    </a:p>
                  </a:txBody>
                  <a:tcPr marL="68580" marR="68580" marT="0" marB="0"/>
                </a:tc>
                <a:tc>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Implement innovative ideas</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Percentage of innovative ideas implemented</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New indicator</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35%</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40%</a:t>
                      </a:r>
                    </a:p>
                  </a:txBody>
                  <a:tcPr marL="68580" marR="68580" marT="0" marB="0" anchor="ctr">
                    <a:solidFill>
                      <a:schemeClr val="accent3">
                        <a:lumMod val="60000"/>
                        <a:lumOff val="40000"/>
                      </a:schemeClr>
                    </a:solidFill>
                  </a:tcPr>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50%</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55%</a:t>
                      </a:r>
                    </a:p>
                  </a:txBody>
                  <a:tcPr marL="68580" marR="68580" marT="0" marB="0" anchor="ctr"/>
                </a:tc>
                <a:extLst>
                  <a:ext uri="{0D108BD9-81ED-4DB2-BD59-A6C34878D82A}">
                    <a16:rowId xmlns:a16="http://schemas.microsoft.com/office/drawing/2014/main" xmlns="" val="766845311"/>
                  </a:ext>
                </a:extLst>
              </a:tr>
              <a:tr h="725781">
                <a:tc vMerge="1">
                  <a:txBody>
                    <a:bodyPr/>
                    <a:lstStyle/>
                    <a:p>
                      <a:endParaRPr lang="en-ZA"/>
                    </a:p>
                  </a:txBody>
                  <a:tcPr/>
                </a:tc>
                <a:tc>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Digitalise Seda services</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Number of priority systems digitised</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New indicator</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2</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1</a:t>
                      </a:r>
                    </a:p>
                  </a:txBody>
                  <a:tcPr marL="68580" marR="68580" marT="0" marB="0" anchor="ctr">
                    <a:solidFill>
                      <a:schemeClr val="accent3">
                        <a:lumMod val="60000"/>
                        <a:lumOff val="40000"/>
                      </a:schemeClr>
                    </a:solidFill>
                  </a:tcPr>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1</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1</a:t>
                      </a:r>
                    </a:p>
                  </a:txBody>
                  <a:tcPr marL="68580" marR="68580" marT="0" marB="0" anchor="ctr"/>
                </a:tc>
                <a:extLst>
                  <a:ext uri="{0D108BD9-81ED-4DB2-BD59-A6C34878D82A}">
                    <a16:rowId xmlns:a16="http://schemas.microsoft.com/office/drawing/2014/main" xmlns="" val="4146036831"/>
                  </a:ext>
                </a:extLst>
              </a:tr>
              <a:tr h="990693">
                <a:tc vMerge="1">
                  <a:txBody>
                    <a:bodyPr/>
                    <a:lstStyle/>
                    <a:p>
                      <a:endParaRPr lang="en-ZA"/>
                    </a:p>
                  </a:txBody>
                  <a:tcPr/>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Measure Seda brand positioning</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Percentage of Seda brand awareness</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Not measured</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New indicator</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65%</a:t>
                      </a:r>
                    </a:p>
                  </a:txBody>
                  <a:tcPr marL="68580" marR="68580" marT="0" marB="0" anchor="ctr">
                    <a:solidFill>
                      <a:schemeClr val="accent3">
                        <a:lumMod val="60000"/>
                        <a:lumOff val="40000"/>
                      </a:schemeClr>
                    </a:solidFill>
                  </a:tcPr>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70%</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75%</a:t>
                      </a:r>
                    </a:p>
                  </a:txBody>
                  <a:tcPr marL="68580" marR="68580" marT="0" marB="0" anchor="ctr"/>
                </a:tc>
                <a:extLst>
                  <a:ext uri="{0D108BD9-81ED-4DB2-BD59-A6C34878D82A}">
                    <a16:rowId xmlns:a16="http://schemas.microsoft.com/office/drawing/2014/main" xmlns="" val="2592319950"/>
                  </a:ext>
                </a:extLst>
              </a:tr>
              <a:tr h="1189607">
                <a:tc vMerge="1">
                  <a:txBody>
                    <a:bodyPr/>
                    <a:lstStyle/>
                    <a:p>
                      <a:endParaRPr lang="en-ZA"/>
                    </a:p>
                  </a:txBody>
                  <a:tcPr/>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Measure stakeholder satisfaction</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Percentage of stakeholder satisfaction</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Not measured</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New indicator</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85%</a:t>
                      </a:r>
                    </a:p>
                  </a:txBody>
                  <a:tcPr marL="68580" marR="68580" marT="0" marB="0" anchor="ctr">
                    <a:solidFill>
                      <a:schemeClr val="accent3">
                        <a:lumMod val="60000"/>
                        <a:lumOff val="40000"/>
                      </a:schemeClr>
                    </a:solidFill>
                  </a:tcPr>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85%</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85%</a:t>
                      </a:r>
                    </a:p>
                  </a:txBody>
                  <a:tcPr marL="68580" marR="68580" marT="0" marB="0" anchor="ctr"/>
                </a:tc>
                <a:extLst>
                  <a:ext uri="{0D108BD9-81ED-4DB2-BD59-A6C34878D82A}">
                    <a16:rowId xmlns:a16="http://schemas.microsoft.com/office/drawing/2014/main" xmlns="" val="3803637470"/>
                  </a:ext>
                </a:extLst>
              </a:tr>
              <a:tr h="1188287">
                <a:tc vMerge="1">
                  <a:txBody>
                    <a:bodyPr/>
                    <a:lstStyle/>
                    <a:p>
                      <a:endParaRPr lang="en-ZA"/>
                    </a:p>
                  </a:txBody>
                  <a:tcPr/>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Measure Customer satisfaction</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Percentage of customer satisfaction</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New indicator</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80%</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85%</a:t>
                      </a:r>
                    </a:p>
                  </a:txBody>
                  <a:tcPr marL="68580" marR="68580" marT="0" marB="0" anchor="ctr">
                    <a:solidFill>
                      <a:schemeClr val="accent3">
                        <a:lumMod val="60000"/>
                        <a:lumOff val="40000"/>
                      </a:schemeClr>
                    </a:solidFill>
                  </a:tcPr>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85%</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85%</a:t>
                      </a:r>
                    </a:p>
                  </a:txBody>
                  <a:tcPr marL="68580" marR="68580" marT="0" marB="0" anchor="ctr"/>
                </a:tc>
                <a:extLst>
                  <a:ext uri="{0D108BD9-81ED-4DB2-BD59-A6C34878D82A}">
                    <a16:rowId xmlns:a16="http://schemas.microsoft.com/office/drawing/2014/main" xmlns="" val="2542348359"/>
                  </a:ext>
                </a:extLst>
              </a:tr>
            </a:tbl>
          </a:graphicData>
        </a:graphic>
      </p:graphicFrame>
    </p:spTree>
    <p:extLst>
      <p:ext uri="{BB962C8B-B14F-4D97-AF65-F5344CB8AC3E}">
        <p14:creationId xmlns:p14="http://schemas.microsoft.com/office/powerpoint/2010/main" xmlns="" val="216657729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28422" y="0"/>
            <a:ext cx="9144000" cy="6858000"/>
          </a:xfrm>
          <a:prstGeom prst="rect">
            <a:avLst/>
          </a:prstGeom>
          <a:solidFill>
            <a:schemeClr val="bg1"/>
          </a:solidFill>
        </p:spPr>
      </p:pic>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51520" y="70975"/>
            <a:ext cx="8712968" cy="470000"/>
          </a:xfrm>
          <a:prstGeom prst="rect">
            <a:avLst/>
          </a:prstGeom>
        </p:spPr>
        <p:txBody>
          <a:bodyPr wrap="square">
            <a:spAutoFit/>
          </a:bodyPr>
          <a:lstStyle/>
          <a:p>
            <a:pPr lvl="0">
              <a:lnSpc>
                <a:spcPct val="107000"/>
              </a:lnSpc>
              <a:defRPr/>
            </a:pPr>
            <a:r>
              <a:rPr lang="en-ZA" sz="2400" b="1" dirty="0">
                <a:solidFill>
                  <a:schemeClr val="bg1"/>
                </a:solidFill>
              </a:rPr>
              <a:t>PROGRAMME 4: Administration </a:t>
            </a: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
        <p:nvSpPr>
          <p:cNvPr id="3" name="TextBox 2"/>
          <p:cNvSpPr txBox="1"/>
          <p:nvPr/>
        </p:nvSpPr>
        <p:spPr>
          <a:xfrm>
            <a:off x="107504" y="5949280"/>
            <a:ext cx="8352928" cy="908720"/>
          </a:xfrm>
          <a:prstGeom prst="rect">
            <a:avLst/>
          </a:prstGeom>
          <a:solidFill>
            <a:schemeClr val="bg1"/>
          </a:solidFill>
        </p:spPr>
        <p:txBody>
          <a:bodyPr wrap="square" rtlCol="0">
            <a:spAutoFit/>
          </a:bodyPr>
          <a:lstStyle/>
          <a:p>
            <a:endParaRPr lang="en-ZA" dirty="0"/>
          </a:p>
        </p:txBody>
      </p:sp>
      <p:graphicFrame>
        <p:nvGraphicFramePr>
          <p:cNvPr id="11" name="Table 10"/>
          <p:cNvGraphicFramePr>
            <a:graphicFrameLocks noGrp="1"/>
          </p:cNvGraphicFramePr>
          <p:nvPr>
            <p:extLst>
              <p:ext uri="{D42A27DB-BD31-4B8C-83A1-F6EECF244321}">
                <p14:modId xmlns:p14="http://schemas.microsoft.com/office/powerpoint/2010/main" xmlns="" val="2144130674"/>
              </p:ext>
            </p:extLst>
          </p:nvPr>
        </p:nvGraphicFramePr>
        <p:xfrm>
          <a:off x="36512" y="804861"/>
          <a:ext cx="9144432" cy="5982163"/>
        </p:xfrm>
        <a:graphic>
          <a:graphicData uri="http://schemas.openxmlformats.org/drawingml/2006/table">
            <a:tbl>
              <a:tblPr firstRow="1" firstCol="1" bandRow="1">
                <a:tableStyleId>{E8B1032C-EA38-4F05-BA0D-38AFFFC7BED3}</a:tableStyleId>
              </a:tblPr>
              <a:tblGrid>
                <a:gridCol w="1540169">
                  <a:extLst>
                    <a:ext uri="{9D8B030D-6E8A-4147-A177-3AD203B41FA5}">
                      <a16:colId xmlns:a16="http://schemas.microsoft.com/office/drawing/2014/main" xmlns="" val="2620761116"/>
                    </a:ext>
                  </a:extLst>
                </a:gridCol>
                <a:gridCol w="1267127">
                  <a:extLst>
                    <a:ext uri="{9D8B030D-6E8A-4147-A177-3AD203B41FA5}">
                      <a16:colId xmlns:a16="http://schemas.microsoft.com/office/drawing/2014/main" xmlns="" val="2773458546"/>
                    </a:ext>
                  </a:extLst>
                </a:gridCol>
                <a:gridCol w="2012166">
                  <a:extLst>
                    <a:ext uri="{9D8B030D-6E8A-4147-A177-3AD203B41FA5}">
                      <a16:colId xmlns:a16="http://schemas.microsoft.com/office/drawing/2014/main" xmlns="" val="3386605393"/>
                    </a:ext>
                  </a:extLst>
                </a:gridCol>
                <a:gridCol w="998480">
                  <a:extLst>
                    <a:ext uri="{9D8B030D-6E8A-4147-A177-3AD203B41FA5}">
                      <a16:colId xmlns:a16="http://schemas.microsoft.com/office/drawing/2014/main" xmlns="" val="2976855267"/>
                    </a:ext>
                  </a:extLst>
                </a:gridCol>
                <a:gridCol w="922148">
                  <a:extLst>
                    <a:ext uri="{9D8B030D-6E8A-4147-A177-3AD203B41FA5}">
                      <a16:colId xmlns:a16="http://schemas.microsoft.com/office/drawing/2014/main" xmlns="" val="1415522750"/>
                    </a:ext>
                  </a:extLst>
                </a:gridCol>
                <a:gridCol w="789592">
                  <a:extLst>
                    <a:ext uri="{9D8B030D-6E8A-4147-A177-3AD203B41FA5}">
                      <a16:colId xmlns:a16="http://schemas.microsoft.com/office/drawing/2014/main" xmlns="" val="4121921694"/>
                    </a:ext>
                  </a:extLst>
                </a:gridCol>
                <a:gridCol w="796704">
                  <a:extLst>
                    <a:ext uri="{9D8B030D-6E8A-4147-A177-3AD203B41FA5}">
                      <a16:colId xmlns:a16="http://schemas.microsoft.com/office/drawing/2014/main" xmlns="" val="3975189229"/>
                    </a:ext>
                  </a:extLst>
                </a:gridCol>
                <a:gridCol w="818046">
                  <a:extLst>
                    <a:ext uri="{9D8B030D-6E8A-4147-A177-3AD203B41FA5}">
                      <a16:colId xmlns:a16="http://schemas.microsoft.com/office/drawing/2014/main" xmlns="" val="3058969447"/>
                    </a:ext>
                  </a:extLst>
                </a:gridCol>
              </a:tblGrid>
              <a:tr h="404236">
                <a:tc gridSpan="8">
                  <a:txBody>
                    <a:bodyPr/>
                    <a:lstStyle/>
                    <a:p>
                      <a:pPr algn="ctr">
                        <a:lnSpc>
                          <a:spcPct val="150000"/>
                        </a:lnSpc>
                        <a:spcAft>
                          <a:spcPts val="0"/>
                        </a:spcAft>
                      </a:pPr>
                      <a:r>
                        <a:rPr lang="en-US" sz="1600" kern="1200" dirty="0">
                          <a:effectLst/>
                        </a:rPr>
                        <a:t>OUTCOMES, OUTPUTS, PERFORMANCE INDICATORS AND TARGETS</a:t>
                      </a:r>
                      <a:endParaRPr lang="en-ZA" sz="1600" kern="1200" dirty="0">
                        <a:solidFill>
                          <a:schemeClr val="bg1"/>
                        </a:solidFill>
                        <a:effectLst/>
                        <a:latin typeface="Trebuchet MS" panose="020B0603020202020204" pitchFamily="34" charset="0"/>
                        <a:ea typeface="+mn-ea"/>
                        <a:cs typeface="+mn-cs"/>
                      </a:endParaRPr>
                    </a:p>
                  </a:txBody>
                  <a:tcPr marL="52292" marR="52292"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907124358"/>
                  </a:ext>
                </a:extLst>
              </a:tr>
              <a:tr h="720847">
                <a:tc rowSpan="2">
                  <a:txBody>
                    <a:bodyPr/>
                    <a:lstStyle/>
                    <a:p>
                      <a:pPr marL="0" algn="ctr" defTabSz="914400" rtl="0" eaLnBrk="1" latinLnBrk="0" hangingPunct="1">
                        <a:lnSpc>
                          <a:spcPct val="150000"/>
                        </a:lnSpc>
                        <a:spcAft>
                          <a:spcPts val="0"/>
                        </a:spcAft>
                      </a:pPr>
                      <a:r>
                        <a:rPr lang="en-ZA" sz="1600" kern="1200" dirty="0">
                          <a:effectLst/>
                        </a:rPr>
                        <a:t>Outcomes</a:t>
                      </a:r>
                      <a:endParaRPr lang="en-ZA" sz="1600" kern="1200" dirty="0">
                        <a:solidFill>
                          <a:schemeClr val="bg1"/>
                        </a:solidFill>
                        <a:effectLst/>
                        <a:latin typeface="Trebuchet MS" panose="020B0603020202020204" pitchFamily="34" charset="0"/>
                        <a:ea typeface="+mn-ea"/>
                        <a:cs typeface="+mn-cs"/>
                      </a:endParaRPr>
                    </a:p>
                  </a:txBody>
                  <a:tcPr marL="52292" marR="52292" marT="0" marB="0" anchor="ctr"/>
                </a:tc>
                <a:tc rowSpan="2">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kern="1200" dirty="0">
                          <a:effectLst/>
                        </a:rPr>
                        <a:t> Outputs</a:t>
                      </a:r>
                      <a:endParaRPr lang="en-ZA" sz="1600" kern="1200" dirty="0">
                        <a:effectLst/>
                      </a:endParaRPr>
                    </a:p>
                    <a:p>
                      <a:pPr marL="0" algn="ctr" defTabSz="914400" rtl="0" eaLnBrk="1" latinLnBrk="0" hangingPunct="1">
                        <a:lnSpc>
                          <a:spcPct val="150000"/>
                        </a:lnSpc>
                        <a:spcAft>
                          <a:spcPts val="0"/>
                        </a:spcAft>
                      </a:pPr>
                      <a:endParaRPr lang="en-ZA" sz="1600" b="1" kern="1200" dirty="0">
                        <a:solidFill>
                          <a:schemeClr val="dk1"/>
                        </a:solidFill>
                        <a:effectLst/>
                        <a:latin typeface="Trebuchet MS" panose="020B0603020202020204" pitchFamily="34" charset="0"/>
                        <a:ea typeface="+mn-ea"/>
                        <a:cs typeface="+mn-cs"/>
                      </a:endParaRPr>
                    </a:p>
                  </a:txBody>
                  <a:tcPr marL="52292" marR="52292" marT="0" marB="0" anchor="ctr"/>
                </a:tc>
                <a:tc rowSpan="2">
                  <a:txBody>
                    <a:bodyPr/>
                    <a:lstStyle/>
                    <a:p>
                      <a:pPr marL="0" algn="ctr" defTabSz="914400" rtl="0" eaLnBrk="1" latinLnBrk="0" hangingPunct="1">
                        <a:lnSpc>
                          <a:spcPct val="150000"/>
                        </a:lnSpc>
                        <a:spcAft>
                          <a:spcPts val="0"/>
                        </a:spcAft>
                      </a:pPr>
                      <a:r>
                        <a:rPr lang="en-US" sz="1600" kern="1200" dirty="0">
                          <a:effectLst/>
                        </a:rPr>
                        <a:t> Output Indicators</a:t>
                      </a:r>
                      <a:endParaRPr lang="en-ZA" sz="1600" b="1" kern="1200" dirty="0">
                        <a:solidFill>
                          <a:schemeClr val="dk1"/>
                        </a:solidFill>
                        <a:effectLst/>
                        <a:latin typeface="Trebuchet MS" panose="020B0603020202020204" pitchFamily="34" charset="0"/>
                        <a:ea typeface="+mn-ea"/>
                        <a:cs typeface="+mn-cs"/>
                      </a:endParaRPr>
                    </a:p>
                  </a:txBody>
                  <a:tcPr marL="52292" marR="52292" marT="0" marB="0" anchor="ctr"/>
                </a:tc>
                <a:tc>
                  <a:txBody>
                    <a:bodyPr/>
                    <a:lstStyle/>
                    <a:p>
                      <a:pPr marL="0" algn="ctr" defTabSz="914400" rtl="0" eaLnBrk="1" latinLnBrk="0" hangingPunct="1">
                        <a:lnSpc>
                          <a:spcPct val="100000"/>
                        </a:lnSpc>
                        <a:spcAft>
                          <a:spcPts val="0"/>
                        </a:spcAft>
                      </a:pPr>
                      <a:r>
                        <a:rPr lang="en-ZA" sz="1300" kern="1200" dirty="0">
                          <a:effectLst/>
                        </a:rPr>
                        <a:t>Audited Performance</a:t>
                      </a:r>
                      <a:endParaRPr lang="en-ZA" sz="1300" b="1" kern="1200" dirty="0">
                        <a:solidFill>
                          <a:schemeClr val="dk1"/>
                        </a:solidFill>
                        <a:effectLst/>
                        <a:latin typeface="Trebuchet MS" panose="020B0603020202020204" pitchFamily="34" charset="0"/>
                        <a:ea typeface="+mn-ea"/>
                        <a:cs typeface="+mn-cs"/>
                      </a:endParaRPr>
                    </a:p>
                  </a:txBody>
                  <a:tcPr marL="52292" marR="52292" marT="0" marB="0" anchor="ctr"/>
                </a:tc>
                <a:tc>
                  <a:txBody>
                    <a:bodyPr/>
                    <a:lstStyle/>
                    <a:p>
                      <a:pPr marL="0" algn="ctr" defTabSz="914400" rtl="0" eaLnBrk="1" latinLnBrk="0" hangingPunct="1">
                        <a:lnSpc>
                          <a:spcPct val="100000"/>
                        </a:lnSpc>
                        <a:spcAft>
                          <a:spcPts val="0"/>
                        </a:spcAft>
                      </a:pPr>
                      <a:r>
                        <a:rPr lang="en-ZA" sz="1200" kern="1200" dirty="0">
                          <a:effectLst/>
                        </a:rPr>
                        <a:t>Estimated performance</a:t>
                      </a:r>
                      <a:endParaRPr lang="en-ZA" sz="1200" b="1" kern="1200" dirty="0">
                        <a:solidFill>
                          <a:schemeClr val="tx1"/>
                        </a:solidFill>
                        <a:effectLst/>
                        <a:latin typeface="+mn-lt"/>
                        <a:ea typeface="+mn-ea"/>
                        <a:cs typeface="+mn-cs"/>
                      </a:endParaRPr>
                    </a:p>
                  </a:txBody>
                  <a:tcPr marL="52292" marR="52292" marT="0" marB="0"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effectLst/>
                        </a:rPr>
                        <a:t>MTEF Period</a:t>
                      </a:r>
                      <a:endParaRPr lang="en-ZA" sz="1400" b="1" kern="1200" dirty="0">
                        <a:solidFill>
                          <a:schemeClr val="tx1"/>
                        </a:solidFill>
                        <a:effectLst/>
                        <a:latin typeface="+mn-lt"/>
                        <a:ea typeface="+mn-ea"/>
                        <a:cs typeface="+mn-cs"/>
                      </a:endParaRPr>
                    </a:p>
                  </a:txBody>
                  <a:tcPr marL="52292" marR="52292" marT="0" marB="0" anchor="ct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91427852"/>
                  </a:ext>
                </a:extLst>
              </a:tr>
              <a:tr h="43050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2021/22</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2022/23</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2023/24</a:t>
                      </a:r>
                    </a:p>
                  </a:txBody>
                  <a:tcPr marL="68580" marR="68580" marT="0" marB="0" anchor="ctr">
                    <a:solidFill>
                      <a:schemeClr val="accent3">
                        <a:lumMod val="60000"/>
                        <a:lumOff val="40000"/>
                      </a:schemeClr>
                    </a:solidFill>
                  </a:tcP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2024/25</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2025/26</a:t>
                      </a:r>
                    </a:p>
                  </a:txBody>
                  <a:tcPr marL="68580" marR="68580" marT="0" marB="0" anchor="ctr"/>
                </a:tc>
                <a:extLst>
                  <a:ext uri="{0D108BD9-81ED-4DB2-BD59-A6C34878D82A}">
                    <a16:rowId xmlns:a16="http://schemas.microsoft.com/office/drawing/2014/main" xmlns="" val="1463754580"/>
                  </a:ext>
                </a:extLst>
              </a:tr>
              <a:tr h="800145">
                <a:tc rowSpan="3">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5. An agile, innovative, excellent and customer-centric organisation</a:t>
                      </a:r>
                    </a:p>
                  </a:txBody>
                  <a:tcPr marL="68580" marR="68580" marT="0" marB="0"/>
                </a:tc>
                <a:tc>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Measure Employee satisfaction</a:t>
                      </a:r>
                    </a:p>
                  </a:txBody>
                  <a:tcPr marL="68580" marR="68580" marT="0" marB="0"/>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Employee satisfaction</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New indicator</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50%</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55%</a:t>
                      </a:r>
                    </a:p>
                  </a:txBody>
                  <a:tcPr marL="68580" marR="68580" marT="0" marB="0" anchor="ctr">
                    <a:solidFill>
                      <a:schemeClr val="accent3">
                        <a:lumMod val="60000"/>
                        <a:lumOff val="40000"/>
                      </a:schemeClr>
                    </a:solidFill>
                  </a:tcPr>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60%</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65%</a:t>
                      </a:r>
                    </a:p>
                  </a:txBody>
                  <a:tcPr marL="68580" marR="68580" marT="0" marB="0" anchor="ctr"/>
                </a:tc>
                <a:extLst>
                  <a:ext uri="{0D108BD9-81ED-4DB2-BD59-A6C34878D82A}">
                    <a16:rowId xmlns:a16="http://schemas.microsoft.com/office/drawing/2014/main" xmlns="" val="766845311"/>
                  </a:ext>
                </a:extLst>
              </a:tr>
              <a:tr h="905684">
                <a:tc vMerge="1">
                  <a:txBody>
                    <a:bodyPr/>
                    <a:lstStyle/>
                    <a:p>
                      <a:endParaRPr lang="en-ZA"/>
                    </a:p>
                  </a:txBody>
                  <a:tcPr/>
                </a:tc>
                <a:tc>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Reduce vacancy rate</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Percentage of vacancy rate</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New indicator</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10%</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10%</a:t>
                      </a:r>
                    </a:p>
                  </a:txBody>
                  <a:tcPr marL="68580" marR="68580" marT="0" marB="0" anchor="ctr">
                    <a:solidFill>
                      <a:schemeClr val="accent3">
                        <a:lumMod val="60000"/>
                        <a:lumOff val="40000"/>
                      </a:schemeClr>
                    </a:solidFill>
                  </a:tcPr>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10%</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10%</a:t>
                      </a:r>
                    </a:p>
                  </a:txBody>
                  <a:tcPr marL="68580" marR="68580" marT="0" marB="0" anchor="ctr"/>
                </a:tc>
                <a:extLst>
                  <a:ext uri="{0D108BD9-81ED-4DB2-BD59-A6C34878D82A}">
                    <a16:rowId xmlns:a16="http://schemas.microsoft.com/office/drawing/2014/main" xmlns="" val="4146036831"/>
                  </a:ext>
                </a:extLst>
              </a:tr>
              <a:tr h="1236262">
                <a:tc vMerge="1">
                  <a:txBody>
                    <a:bodyPr/>
                    <a:lstStyle/>
                    <a:p>
                      <a:endParaRPr lang="en-ZA"/>
                    </a:p>
                  </a:txBody>
                  <a:tcPr/>
                </a:tc>
                <a:tc>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Entrenched performance- driven culture</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Percentage of staff who performed at 311 and above in the performance evaluation</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New indicator</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60%</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65%</a:t>
                      </a:r>
                    </a:p>
                  </a:txBody>
                  <a:tcPr marL="68580" marR="68580" marT="0" marB="0" anchor="ctr">
                    <a:solidFill>
                      <a:schemeClr val="accent3">
                        <a:lumMod val="60000"/>
                        <a:lumOff val="40000"/>
                      </a:schemeClr>
                    </a:solidFill>
                  </a:tcPr>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70%</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75%</a:t>
                      </a:r>
                    </a:p>
                  </a:txBody>
                  <a:tcPr marL="68580" marR="68580" marT="0" marB="0" anchor="ctr"/>
                </a:tc>
                <a:extLst>
                  <a:ext uri="{0D108BD9-81ED-4DB2-BD59-A6C34878D82A}">
                    <a16:rowId xmlns:a16="http://schemas.microsoft.com/office/drawing/2014/main" xmlns="" val="2592319950"/>
                  </a:ext>
                </a:extLst>
              </a:tr>
              <a:tr h="1484482">
                <a:tc>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3. Integrated and coordinated ecosystem support for SMMEs and Co-operatives</a:t>
                      </a:r>
                    </a:p>
                  </a:txBody>
                  <a:tcPr marL="68580" marR="68580" marT="0" marB="0"/>
                </a:tc>
                <a:tc>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Build an effective ecosystem</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Percentage implementation of the Ecosystem Development Plan</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New indicator</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a:solidFill>
                            <a:schemeClr val="tx1"/>
                          </a:solidFill>
                          <a:effectLst/>
                          <a:latin typeface="+mn-lt"/>
                          <a:ea typeface="+mn-ea"/>
                          <a:cs typeface="+mn-cs"/>
                        </a:rPr>
                        <a:t>40%</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b="1" kern="1200" dirty="0">
                          <a:solidFill>
                            <a:schemeClr val="tx1"/>
                          </a:solidFill>
                          <a:effectLst/>
                          <a:latin typeface="+mn-lt"/>
                          <a:ea typeface="+mn-ea"/>
                          <a:cs typeface="+mn-cs"/>
                        </a:rPr>
                        <a:t>70%</a:t>
                      </a:r>
                    </a:p>
                  </a:txBody>
                  <a:tcPr marL="68580" marR="68580" marT="0" marB="0" anchor="ctr">
                    <a:solidFill>
                      <a:schemeClr val="accent3">
                        <a:lumMod val="60000"/>
                        <a:lumOff val="40000"/>
                      </a:schemeClr>
                    </a:solidFill>
                  </a:tcPr>
                </a:tc>
                <a:tc>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100%</a:t>
                      </a:r>
                    </a:p>
                  </a:txBody>
                  <a:tcPr marL="68580" marR="68580" marT="0" marB="0" anchor="ctr"/>
                </a:tc>
                <a:tc>
                  <a:txBody>
                    <a:bodyPr/>
                    <a:lstStyle/>
                    <a:p>
                      <a:pPr marL="0" algn="ctr" defTabSz="914400" rtl="0" eaLnBrk="1" latinLnBrk="0" hangingPunct="1">
                        <a:lnSpc>
                          <a:spcPct val="100000"/>
                        </a:lnSpc>
                        <a:spcBef>
                          <a:spcPts val="400"/>
                        </a:spcBef>
                        <a:spcAft>
                          <a:spcPts val="0"/>
                        </a:spcAft>
                      </a:pPr>
                      <a:r>
                        <a:rPr lang="en-ZA" sz="1200" kern="1200" dirty="0">
                          <a:solidFill>
                            <a:schemeClr val="tx1"/>
                          </a:solidFill>
                          <a:effectLst/>
                          <a:latin typeface="+mn-lt"/>
                          <a:ea typeface="+mn-ea"/>
                          <a:cs typeface="+mn-cs"/>
                        </a:rPr>
                        <a:t>-</a:t>
                      </a:r>
                    </a:p>
                  </a:txBody>
                  <a:tcPr marL="68580" marR="68580" marT="0" marB="0" anchor="ctr"/>
                </a:tc>
                <a:extLst>
                  <a:ext uri="{0D108BD9-81ED-4DB2-BD59-A6C34878D82A}">
                    <a16:rowId xmlns:a16="http://schemas.microsoft.com/office/drawing/2014/main" xmlns="" val="3803637470"/>
                  </a:ext>
                </a:extLst>
              </a:tr>
            </a:tbl>
          </a:graphicData>
        </a:graphic>
      </p:graphicFrame>
    </p:spTree>
    <p:extLst>
      <p:ext uri="{BB962C8B-B14F-4D97-AF65-F5344CB8AC3E}">
        <p14:creationId xmlns:p14="http://schemas.microsoft.com/office/powerpoint/2010/main" xmlns="" val="209420470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115593" y="70975"/>
            <a:ext cx="9208935" cy="532903"/>
          </a:xfrm>
          <a:prstGeom prst="rect">
            <a:avLst/>
          </a:prstGeom>
        </p:spPr>
        <p:txBody>
          <a:bodyPr wrap="square">
            <a:spAutoFit/>
          </a:bodyPr>
          <a:lstStyle/>
          <a:p>
            <a:pPr lvl="0">
              <a:lnSpc>
                <a:spcPct val="107000"/>
              </a:lnSpc>
              <a:defRPr/>
            </a:pPr>
            <a:r>
              <a:rPr lang="en-ZA" sz="2800" b="1" dirty="0">
                <a:solidFill>
                  <a:schemeClr val="bg1"/>
                </a:solidFill>
              </a:rPr>
              <a:t>1.1 Updates to the relevant legislative &amp; policy mandates</a:t>
            </a:r>
            <a:endParaRPr lang="en-ZA" sz="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graphicFrame>
        <p:nvGraphicFramePr>
          <p:cNvPr id="8" name="Table 7"/>
          <p:cNvGraphicFramePr>
            <a:graphicFrameLocks noGrp="1"/>
          </p:cNvGraphicFramePr>
          <p:nvPr>
            <p:extLst>
              <p:ext uri="{D42A27DB-BD31-4B8C-83A1-F6EECF244321}">
                <p14:modId xmlns:p14="http://schemas.microsoft.com/office/powerpoint/2010/main" xmlns="" val="2024230282"/>
              </p:ext>
            </p:extLst>
          </p:nvPr>
        </p:nvGraphicFramePr>
        <p:xfrm>
          <a:off x="251520" y="620688"/>
          <a:ext cx="8640960" cy="6166338"/>
        </p:xfrm>
        <a:graphic>
          <a:graphicData uri="http://schemas.openxmlformats.org/drawingml/2006/table">
            <a:tbl>
              <a:tblPr firstRow="1" firstCol="1" bandRow="1">
                <a:tableStyleId>{8799B23B-EC83-4686-B30A-512413B5E67A}</a:tableStyleId>
              </a:tblPr>
              <a:tblGrid>
                <a:gridCol w="875036">
                  <a:extLst>
                    <a:ext uri="{9D8B030D-6E8A-4147-A177-3AD203B41FA5}">
                      <a16:colId xmlns:a16="http://schemas.microsoft.com/office/drawing/2014/main" xmlns="" val="3096849907"/>
                    </a:ext>
                  </a:extLst>
                </a:gridCol>
                <a:gridCol w="7765924">
                  <a:extLst>
                    <a:ext uri="{9D8B030D-6E8A-4147-A177-3AD203B41FA5}">
                      <a16:colId xmlns:a16="http://schemas.microsoft.com/office/drawing/2014/main" xmlns="" val="4112198023"/>
                    </a:ext>
                  </a:extLst>
                </a:gridCol>
              </a:tblGrid>
              <a:tr h="405630">
                <a:tc>
                  <a:txBody>
                    <a:bodyPr/>
                    <a:lstStyle/>
                    <a:p>
                      <a:pPr marL="0" algn="ctr" defTabSz="914400" rtl="0" eaLnBrk="1" latinLnBrk="0" hangingPunct="1">
                        <a:lnSpc>
                          <a:spcPts val="1700"/>
                        </a:lnSpc>
                        <a:spcAft>
                          <a:spcPts val="0"/>
                        </a:spcAft>
                      </a:pPr>
                      <a:r>
                        <a:rPr lang="en-ZA" sz="1800" kern="1200" dirty="0">
                          <a:effectLst/>
                        </a:rPr>
                        <a:t>No. </a:t>
                      </a:r>
                      <a:endParaRPr lang="en-ZA" sz="1800" b="1" kern="1200" dirty="0">
                        <a:solidFill>
                          <a:schemeClr val="dk1"/>
                        </a:solidFill>
                        <a:effectLst/>
                        <a:latin typeface="+mn-lt"/>
                        <a:ea typeface="+mn-ea"/>
                        <a:cs typeface="+mn-cs"/>
                      </a:endParaRPr>
                    </a:p>
                  </a:txBody>
                  <a:tcPr marL="17604" marR="17604" marT="1304" marB="1304" anchor="ctr"/>
                </a:tc>
                <a:tc>
                  <a:txBody>
                    <a:bodyPr/>
                    <a:lstStyle/>
                    <a:p>
                      <a:pPr algn="ctr">
                        <a:lnSpc>
                          <a:spcPts val="1700"/>
                        </a:lnSpc>
                        <a:spcAft>
                          <a:spcPts val="0"/>
                        </a:spcAft>
                      </a:pPr>
                      <a:r>
                        <a:rPr lang="en-ZA" sz="1800" dirty="0">
                          <a:effectLst/>
                        </a:rPr>
                        <a:t>Name of Act</a:t>
                      </a:r>
                      <a:endParaRPr lang="en-ZA" sz="1800" dirty="0">
                        <a:effectLst/>
                        <a:latin typeface="Times New Roman" panose="02020603050405020304" pitchFamily="18" charset="0"/>
                        <a:ea typeface="Times New Roman" panose="02020603050405020304" pitchFamily="18" charset="0"/>
                      </a:endParaRPr>
                    </a:p>
                  </a:txBody>
                  <a:tcPr marL="17604" marR="17604" marT="1304" marB="1304" anchor="ctr"/>
                </a:tc>
                <a:extLst>
                  <a:ext uri="{0D108BD9-81ED-4DB2-BD59-A6C34878D82A}">
                    <a16:rowId xmlns:a16="http://schemas.microsoft.com/office/drawing/2014/main" xmlns="" val="3188951672"/>
                  </a:ext>
                </a:extLst>
              </a:tr>
              <a:tr h="604220">
                <a:tc>
                  <a:txBody>
                    <a:bodyPr/>
                    <a:lstStyle/>
                    <a:p>
                      <a:pPr marL="0" lvl="0" indent="0" algn="ctr" defTabSz="914400" rtl="0" eaLnBrk="1" latinLnBrk="0" hangingPunct="1">
                        <a:lnSpc>
                          <a:spcPts val="1700"/>
                        </a:lnSpc>
                        <a:spcAft>
                          <a:spcPts val="0"/>
                        </a:spcAft>
                        <a:buFont typeface="+mj-lt"/>
                        <a:buNone/>
                      </a:pPr>
                      <a:r>
                        <a:rPr lang="en-ZA" sz="1800" b="0" kern="1200" dirty="0">
                          <a:effectLst/>
                        </a:rPr>
                        <a:t>1.</a:t>
                      </a:r>
                      <a:endParaRPr lang="en-ZA" sz="1800" b="0" kern="1200" dirty="0">
                        <a:solidFill>
                          <a:schemeClr val="dk1"/>
                        </a:solidFill>
                        <a:effectLst/>
                        <a:latin typeface="+mn-lt"/>
                        <a:ea typeface="+mn-ea"/>
                        <a:cs typeface="+mn-cs"/>
                      </a:endParaRPr>
                    </a:p>
                  </a:txBody>
                  <a:tcPr marL="17604" marR="17604" marT="1304" marB="1304" anchor="ctr"/>
                </a:tc>
                <a:tc>
                  <a:txBody>
                    <a:bodyPr/>
                    <a:lstStyle/>
                    <a:p>
                      <a:pPr marL="457200" lvl="1" indent="0" algn="l" defTabSz="914400" rtl="0" eaLnBrk="1" latinLnBrk="0" hangingPunct="1">
                        <a:lnSpc>
                          <a:spcPts val="1700"/>
                        </a:lnSpc>
                        <a:spcAft>
                          <a:spcPts val="0"/>
                        </a:spcAft>
                        <a:buFont typeface="+mj-lt"/>
                        <a:buNone/>
                        <a:tabLst>
                          <a:tab pos="43815" algn="l"/>
                        </a:tabLst>
                      </a:pPr>
                      <a:r>
                        <a:rPr lang="en-ZA" sz="1600" kern="1200" dirty="0">
                          <a:solidFill>
                            <a:schemeClr val="tx1"/>
                          </a:solidFill>
                          <a:effectLst/>
                          <a:latin typeface="+mn-lt"/>
                          <a:ea typeface="+mn-ea"/>
                          <a:cs typeface="+mn-cs"/>
                        </a:rPr>
                        <a:t>Constitution of the Republic of South Africa (Act No. 108 of 1996)</a:t>
                      </a:r>
                    </a:p>
                  </a:txBody>
                  <a:tcPr marL="17604" marR="17604" marT="1304" marB="1304" anchor="ctr"/>
                </a:tc>
                <a:extLst>
                  <a:ext uri="{0D108BD9-81ED-4DB2-BD59-A6C34878D82A}">
                    <a16:rowId xmlns:a16="http://schemas.microsoft.com/office/drawing/2014/main" xmlns="" val="304034355"/>
                  </a:ext>
                </a:extLst>
              </a:tr>
              <a:tr h="497374">
                <a:tc>
                  <a:txBody>
                    <a:bodyPr/>
                    <a:lstStyle/>
                    <a:p>
                      <a:pPr marL="0" lvl="0" indent="0" algn="ctr" defTabSz="914400" rtl="0" eaLnBrk="1" latinLnBrk="0" hangingPunct="1">
                        <a:lnSpc>
                          <a:spcPts val="1700"/>
                        </a:lnSpc>
                        <a:spcAft>
                          <a:spcPts val="0"/>
                        </a:spcAft>
                        <a:buFont typeface="+mj-lt"/>
                        <a:buNone/>
                      </a:pPr>
                      <a:r>
                        <a:rPr lang="en-ZA" sz="1800" b="0" kern="1200" dirty="0">
                          <a:effectLst/>
                        </a:rPr>
                        <a:t>2.</a:t>
                      </a:r>
                      <a:endParaRPr lang="en-ZA" sz="1800" b="0" kern="1200" dirty="0">
                        <a:solidFill>
                          <a:schemeClr val="dk1"/>
                        </a:solidFill>
                        <a:effectLst/>
                        <a:latin typeface="+mn-lt"/>
                        <a:ea typeface="+mn-ea"/>
                        <a:cs typeface="+mn-cs"/>
                      </a:endParaRPr>
                    </a:p>
                  </a:txBody>
                  <a:tcPr marL="17604" marR="17604" marT="1304" marB="1304" anchor="ctr"/>
                </a:tc>
                <a:tc>
                  <a:txBody>
                    <a:bodyPr/>
                    <a:lstStyle/>
                    <a:p>
                      <a:pPr marL="457200" lvl="1" indent="0" algn="l" defTabSz="914400" rtl="0" eaLnBrk="1" latinLnBrk="0" hangingPunct="1">
                        <a:lnSpc>
                          <a:spcPts val="1700"/>
                        </a:lnSpc>
                        <a:spcAft>
                          <a:spcPts val="0"/>
                        </a:spcAft>
                        <a:buFont typeface="+mj-lt"/>
                        <a:buNone/>
                        <a:tabLst>
                          <a:tab pos="43815" algn="l"/>
                        </a:tabLst>
                      </a:pPr>
                      <a:r>
                        <a:rPr lang="en-ZA" sz="1600" kern="1200" dirty="0">
                          <a:solidFill>
                            <a:schemeClr val="tx1"/>
                          </a:solidFill>
                          <a:effectLst/>
                          <a:latin typeface="+mn-lt"/>
                          <a:ea typeface="+mn-ea"/>
                          <a:cs typeface="+mn-cs"/>
                        </a:rPr>
                        <a:t>National Small Enterprise Act, No. 102 of 1996 amended by the National </a:t>
                      </a:r>
                    </a:p>
                    <a:p>
                      <a:pPr marL="457200" lvl="1" indent="0" algn="l" defTabSz="914400" rtl="0" eaLnBrk="1" latinLnBrk="0" hangingPunct="1">
                        <a:lnSpc>
                          <a:spcPts val="1700"/>
                        </a:lnSpc>
                        <a:spcAft>
                          <a:spcPts val="0"/>
                        </a:spcAft>
                        <a:buFont typeface="+mj-lt"/>
                        <a:buNone/>
                        <a:tabLst>
                          <a:tab pos="43815" algn="l"/>
                        </a:tabLst>
                      </a:pPr>
                      <a:r>
                        <a:rPr lang="en-ZA" sz="1600" kern="1200" dirty="0">
                          <a:solidFill>
                            <a:schemeClr val="tx1"/>
                          </a:solidFill>
                          <a:effectLst/>
                          <a:latin typeface="+mn-lt"/>
                          <a:ea typeface="+mn-ea"/>
                          <a:cs typeface="+mn-cs"/>
                        </a:rPr>
                        <a:t>by the National Small Business Amendment Act (No. 29 of 2004)</a:t>
                      </a:r>
                    </a:p>
                  </a:txBody>
                  <a:tcPr marL="17604" marR="17604" marT="1304" marB="1304" anchor="ctr"/>
                </a:tc>
                <a:extLst>
                  <a:ext uri="{0D108BD9-81ED-4DB2-BD59-A6C34878D82A}">
                    <a16:rowId xmlns:a16="http://schemas.microsoft.com/office/drawing/2014/main" xmlns="" val="3812602951"/>
                  </a:ext>
                </a:extLst>
              </a:tr>
              <a:tr h="516176">
                <a:tc>
                  <a:txBody>
                    <a:bodyPr/>
                    <a:lstStyle/>
                    <a:p>
                      <a:pPr marL="0" lvl="0" indent="0" algn="ctr" defTabSz="914400" rtl="0" eaLnBrk="1" latinLnBrk="0" hangingPunct="1">
                        <a:lnSpc>
                          <a:spcPts val="1700"/>
                        </a:lnSpc>
                        <a:spcAft>
                          <a:spcPts val="0"/>
                        </a:spcAft>
                        <a:buFont typeface="+mj-lt"/>
                        <a:buNone/>
                      </a:pPr>
                      <a:r>
                        <a:rPr lang="en-ZA" sz="1800" b="0" kern="1200" dirty="0">
                          <a:effectLst/>
                        </a:rPr>
                        <a:t>3.</a:t>
                      </a:r>
                      <a:endParaRPr lang="en-ZA" sz="1800" b="0" kern="1200" dirty="0">
                        <a:solidFill>
                          <a:schemeClr val="dk1"/>
                        </a:solidFill>
                        <a:effectLst/>
                        <a:latin typeface="+mn-lt"/>
                        <a:ea typeface="+mn-ea"/>
                        <a:cs typeface="+mn-cs"/>
                      </a:endParaRPr>
                    </a:p>
                  </a:txBody>
                  <a:tcPr marL="17604" marR="17604" marT="1304" marB="1304" anchor="ctr"/>
                </a:tc>
                <a:tc>
                  <a:txBody>
                    <a:bodyPr/>
                    <a:lstStyle/>
                    <a:p>
                      <a:pPr marL="457200" lvl="1" indent="0" algn="l" defTabSz="914400" rtl="0" eaLnBrk="1" latinLnBrk="0" hangingPunct="1">
                        <a:lnSpc>
                          <a:spcPts val="1700"/>
                        </a:lnSpc>
                        <a:spcAft>
                          <a:spcPts val="0"/>
                        </a:spcAft>
                        <a:buFont typeface="+mj-lt"/>
                        <a:buNone/>
                        <a:tabLst>
                          <a:tab pos="43815" algn="l"/>
                        </a:tabLst>
                      </a:pPr>
                      <a:r>
                        <a:rPr lang="en-ZA" sz="1600" kern="1200" dirty="0">
                          <a:solidFill>
                            <a:schemeClr val="tx1"/>
                          </a:solidFill>
                          <a:effectLst/>
                          <a:latin typeface="+mn-lt"/>
                          <a:ea typeface="+mn-ea"/>
                          <a:cs typeface="+mn-cs"/>
                        </a:rPr>
                        <a:t>Occupational Health and Safety Act (No. 85 of 1993)</a:t>
                      </a:r>
                    </a:p>
                  </a:txBody>
                  <a:tcPr marL="17604" marR="17604" marT="1304" marB="1304" anchor="ctr"/>
                </a:tc>
                <a:extLst>
                  <a:ext uri="{0D108BD9-81ED-4DB2-BD59-A6C34878D82A}">
                    <a16:rowId xmlns:a16="http://schemas.microsoft.com/office/drawing/2014/main" xmlns="" val="3906732829"/>
                  </a:ext>
                </a:extLst>
              </a:tr>
              <a:tr h="387761">
                <a:tc>
                  <a:txBody>
                    <a:bodyPr/>
                    <a:lstStyle/>
                    <a:p>
                      <a:pPr marL="0" lvl="0" indent="0" algn="ctr" defTabSz="914400" rtl="0" eaLnBrk="1" latinLnBrk="0" hangingPunct="1">
                        <a:lnSpc>
                          <a:spcPts val="1700"/>
                        </a:lnSpc>
                        <a:spcAft>
                          <a:spcPts val="0"/>
                        </a:spcAft>
                        <a:buFont typeface="+mj-lt"/>
                        <a:buNone/>
                      </a:pPr>
                      <a:r>
                        <a:rPr lang="en-ZA" sz="1800" b="0" kern="1200" dirty="0">
                          <a:effectLst/>
                        </a:rPr>
                        <a:t>4.</a:t>
                      </a:r>
                      <a:endParaRPr lang="en-ZA" sz="1800" b="0" kern="1200" dirty="0">
                        <a:solidFill>
                          <a:schemeClr val="dk1"/>
                        </a:solidFill>
                        <a:effectLst/>
                        <a:latin typeface="+mn-lt"/>
                        <a:ea typeface="+mn-ea"/>
                        <a:cs typeface="+mn-cs"/>
                      </a:endParaRPr>
                    </a:p>
                  </a:txBody>
                  <a:tcPr marL="17604" marR="17604" marT="1304" marB="1304" anchor="ctr"/>
                </a:tc>
                <a:tc>
                  <a:txBody>
                    <a:bodyPr/>
                    <a:lstStyle/>
                    <a:p>
                      <a:pPr marL="457200" lvl="1" indent="0" algn="l" defTabSz="914400" rtl="0" eaLnBrk="1" latinLnBrk="0" hangingPunct="1">
                        <a:lnSpc>
                          <a:spcPts val="1700"/>
                        </a:lnSpc>
                        <a:spcAft>
                          <a:spcPts val="0"/>
                        </a:spcAft>
                        <a:buFont typeface="+mj-lt"/>
                        <a:buNone/>
                        <a:tabLst>
                          <a:tab pos="43815" algn="l"/>
                        </a:tabLst>
                      </a:pPr>
                      <a:r>
                        <a:rPr lang="en-ZA" sz="1600" kern="1200" dirty="0">
                          <a:solidFill>
                            <a:schemeClr val="tx1"/>
                          </a:solidFill>
                          <a:effectLst/>
                          <a:latin typeface="+mn-lt"/>
                          <a:ea typeface="+mn-ea"/>
                          <a:cs typeface="+mn-cs"/>
                        </a:rPr>
                        <a:t>Public Finance Management Act (No. 1 of 1999)</a:t>
                      </a:r>
                    </a:p>
                  </a:txBody>
                  <a:tcPr marL="17604" marR="17604" marT="1304" marB="1304" anchor="ctr"/>
                </a:tc>
                <a:extLst>
                  <a:ext uri="{0D108BD9-81ED-4DB2-BD59-A6C34878D82A}">
                    <a16:rowId xmlns:a16="http://schemas.microsoft.com/office/drawing/2014/main" xmlns="" val="1393113096"/>
                  </a:ext>
                </a:extLst>
              </a:tr>
              <a:tr h="533810">
                <a:tc>
                  <a:txBody>
                    <a:bodyPr/>
                    <a:lstStyle/>
                    <a:p>
                      <a:pPr marL="0" lvl="0" indent="0" algn="ctr" defTabSz="914400" rtl="0" eaLnBrk="1" latinLnBrk="0" hangingPunct="1">
                        <a:lnSpc>
                          <a:spcPts val="1700"/>
                        </a:lnSpc>
                        <a:spcAft>
                          <a:spcPts val="0"/>
                        </a:spcAft>
                        <a:buFont typeface="+mj-lt"/>
                        <a:buNone/>
                      </a:pPr>
                      <a:r>
                        <a:rPr lang="en-ZA" sz="1800" b="0" kern="1200" dirty="0">
                          <a:effectLst/>
                        </a:rPr>
                        <a:t>5.</a:t>
                      </a:r>
                      <a:endParaRPr lang="en-ZA" sz="1800" b="0" kern="1200" dirty="0">
                        <a:solidFill>
                          <a:schemeClr val="dk1"/>
                        </a:solidFill>
                        <a:effectLst/>
                        <a:latin typeface="+mn-lt"/>
                        <a:ea typeface="+mn-ea"/>
                        <a:cs typeface="+mn-cs"/>
                      </a:endParaRPr>
                    </a:p>
                  </a:txBody>
                  <a:tcPr marL="17604" marR="17604" marT="1304" marB="1304" anchor="ctr"/>
                </a:tc>
                <a:tc>
                  <a:txBody>
                    <a:bodyPr/>
                    <a:lstStyle/>
                    <a:p>
                      <a:pPr marL="457200" lvl="1" indent="0" algn="l" defTabSz="914400" rtl="0" eaLnBrk="1" latinLnBrk="0" hangingPunct="1">
                        <a:lnSpc>
                          <a:spcPts val="1700"/>
                        </a:lnSpc>
                        <a:spcAft>
                          <a:spcPts val="0"/>
                        </a:spcAft>
                        <a:buFont typeface="+mj-lt"/>
                        <a:buNone/>
                        <a:tabLst>
                          <a:tab pos="43815" algn="l"/>
                        </a:tabLst>
                      </a:pPr>
                      <a:r>
                        <a:rPr lang="en-ZA" sz="1600" kern="1200" dirty="0">
                          <a:solidFill>
                            <a:schemeClr val="tx1"/>
                          </a:solidFill>
                          <a:effectLst/>
                          <a:latin typeface="+mn-lt"/>
                          <a:ea typeface="+mn-ea"/>
                          <a:cs typeface="+mn-cs"/>
                        </a:rPr>
                        <a:t>Co-operatives Act (No. 14 of 2005)</a:t>
                      </a:r>
                    </a:p>
                  </a:txBody>
                  <a:tcPr marL="68580" marR="68580" marT="0" marB="0" anchor="ctr"/>
                </a:tc>
                <a:extLst>
                  <a:ext uri="{0D108BD9-81ED-4DB2-BD59-A6C34878D82A}">
                    <a16:rowId xmlns:a16="http://schemas.microsoft.com/office/drawing/2014/main" xmlns="" val="1333392966"/>
                  </a:ext>
                </a:extLst>
              </a:tr>
              <a:tr h="457026">
                <a:tc>
                  <a:txBody>
                    <a:bodyPr/>
                    <a:lstStyle/>
                    <a:p>
                      <a:pPr marL="0" lvl="0" indent="0" algn="ctr" defTabSz="914400" rtl="0" eaLnBrk="1" latinLnBrk="0" hangingPunct="1">
                        <a:lnSpc>
                          <a:spcPts val="1700"/>
                        </a:lnSpc>
                        <a:spcAft>
                          <a:spcPts val="0"/>
                        </a:spcAft>
                        <a:buFont typeface="+mj-lt"/>
                        <a:buNone/>
                      </a:pPr>
                      <a:r>
                        <a:rPr lang="en-ZA" sz="1800" b="0" kern="1200" dirty="0">
                          <a:effectLst/>
                        </a:rPr>
                        <a:t>6.</a:t>
                      </a:r>
                      <a:endParaRPr lang="en-ZA" sz="1800" b="0" kern="1200" dirty="0">
                        <a:solidFill>
                          <a:schemeClr val="dk1"/>
                        </a:solidFill>
                        <a:effectLst/>
                        <a:latin typeface="+mn-lt"/>
                        <a:ea typeface="+mn-ea"/>
                        <a:cs typeface="+mn-cs"/>
                      </a:endParaRPr>
                    </a:p>
                  </a:txBody>
                  <a:tcPr marL="17604" marR="17604" marT="1304" marB="1304" anchor="ctr"/>
                </a:tc>
                <a:tc>
                  <a:txBody>
                    <a:bodyPr/>
                    <a:lstStyle/>
                    <a:p>
                      <a:pPr marL="457200" lvl="1" indent="0" algn="l" defTabSz="914400" rtl="0" eaLnBrk="1" latinLnBrk="0" hangingPunct="1">
                        <a:lnSpc>
                          <a:spcPts val="1700"/>
                        </a:lnSpc>
                        <a:spcAft>
                          <a:spcPts val="0"/>
                        </a:spcAft>
                        <a:buFont typeface="+mj-lt"/>
                        <a:buNone/>
                        <a:tabLst>
                          <a:tab pos="43815" algn="l"/>
                        </a:tabLst>
                      </a:pPr>
                      <a:r>
                        <a:rPr lang="en-ZA" sz="1600" kern="1200">
                          <a:solidFill>
                            <a:schemeClr val="tx1"/>
                          </a:solidFill>
                          <a:effectLst/>
                          <a:latin typeface="+mn-lt"/>
                          <a:ea typeface="+mn-ea"/>
                          <a:cs typeface="+mn-cs"/>
                        </a:rPr>
                        <a:t>Businesses Act, 1991 (act no. 71 of 1991)</a:t>
                      </a:r>
                    </a:p>
                  </a:txBody>
                  <a:tcPr marL="68580" marR="68580" marT="0" marB="0" anchor="ctr"/>
                </a:tc>
                <a:extLst>
                  <a:ext uri="{0D108BD9-81ED-4DB2-BD59-A6C34878D82A}">
                    <a16:rowId xmlns:a16="http://schemas.microsoft.com/office/drawing/2014/main" xmlns="" val="1878906375"/>
                  </a:ext>
                </a:extLst>
              </a:tr>
              <a:tr h="534698">
                <a:tc>
                  <a:txBody>
                    <a:bodyPr/>
                    <a:lstStyle/>
                    <a:p>
                      <a:pPr marL="0" lvl="0" indent="0" algn="ctr" defTabSz="914400" rtl="0" eaLnBrk="1" latinLnBrk="0" hangingPunct="1">
                        <a:lnSpc>
                          <a:spcPts val="1700"/>
                        </a:lnSpc>
                        <a:spcAft>
                          <a:spcPts val="0"/>
                        </a:spcAft>
                        <a:buFont typeface="+mj-lt"/>
                        <a:buNone/>
                      </a:pPr>
                      <a:r>
                        <a:rPr lang="en-ZA" sz="1800" b="0" kern="1200" dirty="0">
                          <a:effectLst/>
                        </a:rPr>
                        <a:t>7.</a:t>
                      </a:r>
                      <a:endParaRPr lang="en-ZA" sz="1800" b="0" kern="1200" dirty="0">
                        <a:solidFill>
                          <a:schemeClr val="dk1"/>
                        </a:solidFill>
                        <a:effectLst/>
                        <a:latin typeface="+mn-lt"/>
                        <a:ea typeface="+mn-ea"/>
                        <a:cs typeface="+mn-cs"/>
                      </a:endParaRPr>
                    </a:p>
                  </a:txBody>
                  <a:tcPr marL="17604" marR="17604" marT="1304" marB="1304" anchor="ctr"/>
                </a:tc>
                <a:tc>
                  <a:txBody>
                    <a:bodyPr/>
                    <a:lstStyle/>
                    <a:p>
                      <a:pPr marL="457200" lvl="1" indent="0" algn="l" defTabSz="914400" rtl="0" eaLnBrk="1" latinLnBrk="0" hangingPunct="1">
                        <a:lnSpc>
                          <a:spcPts val="1700"/>
                        </a:lnSpc>
                        <a:spcAft>
                          <a:spcPts val="0"/>
                        </a:spcAft>
                        <a:buFont typeface="+mj-lt"/>
                        <a:buNone/>
                        <a:tabLst>
                          <a:tab pos="43815" algn="l"/>
                        </a:tabLst>
                      </a:pPr>
                      <a:r>
                        <a:rPr lang="en-ZA" sz="1600" kern="1200" dirty="0">
                          <a:solidFill>
                            <a:schemeClr val="tx1"/>
                          </a:solidFill>
                          <a:effectLst/>
                          <a:latin typeface="+mn-lt"/>
                          <a:ea typeface="+mn-ea"/>
                          <a:cs typeface="+mn-cs"/>
                        </a:rPr>
                        <a:t>Basic Conditions of Employment Act (No. 75 of 1997)</a:t>
                      </a:r>
                    </a:p>
                  </a:txBody>
                  <a:tcPr marL="68580" marR="68580" marT="0" marB="0" anchor="ctr"/>
                </a:tc>
                <a:extLst>
                  <a:ext uri="{0D108BD9-81ED-4DB2-BD59-A6C34878D82A}">
                    <a16:rowId xmlns:a16="http://schemas.microsoft.com/office/drawing/2014/main" xmlns="" val="3497240014"/>
                  </a:ext>
                </a:extLst>
              </a:tr>
              <a:tr h="473152">
                <a:tc>
                  <a:txBody>
                    <a:bodyPr/>
                    <a:lstStyle/>
                    <a:p>
                      <a:pPr marL="0" lvl="0" indent="0" algn="ctr" defTabSz="914400" rtl="0" eaLnBrk="1" latinLnBrk="0" hangingPunct="1">
                        <a:lnSpc>
                          <a:spcPts val="1700"/>
                        </a:lnSpc>
                        <a:spcAft>
                          <a:spcPts val="0"/>
                        </a:spcAft>
                        <a:buFont typeface="+mj-lt"/>
                        <a:buNone/>
                      </a:pPr>
                      <a:r>
                        <a:rPr lang="en-ZA" sz="1800" b="0" kern="1200" dirty="0">
                          <a:effectLst/>
                        </a:rPr>
                        <a:t>8.</a:t>
                      </a:r>
                      <a:endParaRPr lang="en-ZA" sz="1800" b="0" kern="1200" dirty="0">
                        <a:solidFill>
                          <a:schemeClr val="dk1"/>
                        </a:solidFill>
                        <a:effectLst/>
                        <a:latin typeface="+mn-lt"/>
                        <a:ea typeface="+mn-ea"/>
                        <a:cs typeface="+mn-cs"/>
                      </a:endParaRPr>
                    </a:p>
                  </a:txBody>
                  <a:tcPr marL="17604" marR="17604" marT="1304" marB="1304" anchor="ctr"/>
                </a:tc>
                <a:tc>
                  <a:txBody>
                    <a:bodyPr/>
                    <a:lstStyle/>
                    <a:p>
                      <a:pPr marL="457200" lvl="1" indent="0" algn="l" defTabSz="914400" rtl="0" eaLnBrk="1" latinLnBrk="0" hangingPunct="1">
                        <a:lnSpc>
                          <a:spcPts val="1700"/>
                        </a:lnSpc>
                        <a:spcAft>
                          <a:spcPts val="0"/>
                        </a:spcAft>
                        <a:buFont typeface="+mj-lt"/>
                        <a:buNone/>
                        <a:tabLst>
                          <a:tab pos="43815" algn="l"/>
                        </a:tabLst>
                      </a:pPr>
                      <a:r>
                        <a:rPr lang="en-ZA" sz="1600" kern="1200" dirty="0">
                          <a:solidFill>
                            <a:schemeClr val="tx1"/>
                          </a:solidFill>
                          <a:effectLst/>
                          <a:latin typeface="+mn-lt"/>
                          <a:ea typeface="+mn-ea"/>
                          <a:cs typeface="+mn-cs"/>
                        </a:rPr>
                        <a:t>Income Tax Act (No. 58 of 1962)</a:t>
                      </a:r>
                    </a:p>
                  </a:txBody>
                  <a:tcPr marL="68580" marR="68580" marT="0" marB="0" anchor="ctr"/>
                </a:tc>
                <a:extLst>
                  <a:ext uri="{0D108BD9-81ED-4DB2-BD59-A6C34878D82A}">
                    <a16:rowId xmlns:a16="http://schemas.microsoft.com/office/drawing/2014/main" xmlns="" val="1854271030"/>
                  </a:ext>
                </a:extLst>
              </a:tr>
              <a:tr h="382311">
                <a:tc>
                  <a:txBody>
                    <a:bodyPr/>
                    <a:lstStyle/>
                    <a:p>
                      <a:pPr marL="0" lvl="0" indent="0" algn="ctr" defTabSz="914400" rtl="0" eaLnBrk="1" latinLnBrk="0" hangingPunct="1">
                        <a:lnSpc>
                          <a:spcPts val="1700"/>
                        </a:lnSpc>
                        <a:spcAft>
                          <a:spcPts val="0"/>
                        </a:spcAft>
                        <a:buFont typeface="+mj-lt"/>
                        <a:buNone/>
                      </a:pPr>
                      <a:r>
                        <a:rPr lang="en-ZA" sz="1800" b="0" kern="1200" dirty="0">
                          <a:effectLst/>
                        </a:rPr>
                        <a:t>9.</a:t>
                      </a:r>
                      <a:endParaRPr lang="en-ZA" sz="1800" b="0" kern="1200" dirty="0">
                        <a:solidFill>
                          <a:schemeClr val="dk1"/>
                        </a:solidFill>
                        <a:effectLst/>
                        <a:latin typeface="+mn-lt"/>
                        <a:ea typeface="+mn-ea"/>
                        <a:cs typeface="+mn-cs"/>
                      </a:endParaRPr>
                    </a:p>
                  </a:txBody>
                  <a:tcPr marL="17604" marR="17604" marT="1304" marB="1304" anchor="ctr"/>
                </a:tc>
                <a:tc>
                  <a:txBody>
                    <a:bodyPr/>
                    <a:lstStyle/>
                    <a:p>
                      <a:pPr marL="457200" lvl="1" indent="0" algn="l" defTabSz="914400" rtl="0" eaLnBrk="1" latinLnBrk="0" hangingPunct="1">
                        <a:lnSpc>
                          <a:spcPts val="1700"/>
                        </a:lnSpc>
                        <a:spcAft>
                          <a:spcPts val="0"/>
                        </a:spcAft>
                        <a:buFont typeface="+mj-lt"/>
                        <a:buNone/>
                        <a:tabLst>
                          <a:tab pos="43815" algn="l"/>
                        </a:tabLst>
                      </a:pPr>
                      <a:r>
                        <a:rPr lang="en-ZA" sz="1600" kern="1200" dirty="0">
                          <a:solidFill>
                            <a:schemeClr val="tx1"/>
                          </a:solidFill>
                          <a:effectLst/>
                          <a:latin typeface="+mn-lt"/>
                          <a:ea typeface="+mn-ea"/>
                          <a:cs typeface="+mn-cs"/>
                        </a:rPr>
                        <a:t>Labour Relations Act (No. 66 of 1995)</a:t>
                      </a:r>
                    </a:p>
                  </a:txBody>
                  <a:tcPr marL="68580" marR="68580" marT="0" marB="0" anchor="ctr"/>
                </a:tc>
                <a:extLst>
                  <a:ext uri="{0D108BD9-81ED-4DB2-BD59-A6C34878D82A}">
                    <a16:rowId xmlns:a16="http://schemas.microsoft.com/office/drawing/2014/main" xmlns="" val="1211825611"/>
                  </a:ext>
                </a:extLst>
              </a:tr>
              <a:tr h="458060">
                <a:tc>
                  <a:txBody>
                    <a:bodyPr/>
                    <a:lstStyle/>
                    <a:p>
                      <a:pPr marL="0" lvl="0" indent="0" algn="ctr" defTabSz="914400" rtl="0" eaLnBrk="1" latinLnBrk="0" hangingPunct="1">
                        <a:lnSpc>
                          <a:spcPts val="1700"/>
                        </a:lnSpc>
                        <a:spcAft>
                          <a:spcPts val="0"/>
                        </a:spcAft>
                        <a:buFont typeface="+mj-lt"/>
                        <a:buNone/>
                      </a:pPr>
                      <a:r>
                        <a:rPr lang="en-ZA" sz="1800" b="0" kern="1200" dirty="0">
                          <a:effectLst/>
                        </a:rPr>
                        <a:t>10.</a:t>
                      </a:r>
                      <a:endParaRPr lang="en-ZA" sz="1800" b="0" kern="1200" dirty="0">
                        <a:solidFill>
                          <a:schemeClr val="dk1"/>
                        </a:solidFill>
                        <a:effectLst/>
                        <a:latin typeface="+mn-lt"/>
                        <a:ea typeface="+mn-ea"/>
                        <a:cs typeface="+mn-cs"/>
                      </a:endParaRPr>
                    </a:p>
                  </a:txBody>
                  <a:tcPr marL="17604" marR="17604" marT="1304" marB="1304" anchor="ctr"/>
                </a:tc>
                <a:tc>
                  <a:txBody>
                    <a:bodyPr/>
                    <a:lstStyle/>
                    <a:p>
                      <a:pPr marL="457200" lvl="1" indent="0" algn="l" defTabSz="914400" rtl="0" eaLnBrk="1" latinLnBrk="0" hangingPunct="1">
                        <a:lnSpc>
                          <a:spcPts val="1700"/>
                        </a:lnSpc>
                        <a:spcAft>
                          <a:spcPts val="0"/>
                        </a:spcAft>
                        <a:buFont typeface="+mj-lt"/>
                        <a:buNone/>
                        <a:tabLst>
                          <a:tab pos="43815" algn="l"/>
                        </a:tabLst>
                      </a:pPr>
                      <a:r>
                        <a:rPr lang="en-ZA" sz="1600" kern="1200">
                          <a:solidFill>
                            <a:schemeClr val="tx1"/>
                          </a:solidFill>
                          <a:effectLst/>
                          <a:latin typeface="+mn-lt"/>
                          <a:ea typeface="+mn-ea"/>
                          <a:cs typeface="+mn-cs"/>
                        </a:rPr>
                        <a:t>Employment Equity Act (No. 55 of 1998)</a:t>
                      </a:r>
                    </a:p>
                  </a:txBody>
                  <a:tcPr marL="68580" marR="68580" marT="0" marB="0" anchor="ctr"/>
                </a:tc>
                <a:extLst>
                  <a:ext uri="{0D108BD9-81ED-4DB2-BD59-A6C34878D82A}">
                    <a16:rowId xmlns:a16="http://schemas.microsoft.com/office/drawing/2014/main" xmlns="" val="253420303"/>
                  </a:ext>
                </a:extLst>
              </a:tr>
              <a:tr h="458060">
                <a:tc>
                  <a:txBody>
                    <a:bodyPr/>
                    <a:lstStyle/>
                    <a:p>
                      <a:pPr marL="0" lvl="0" indent="0" algn="ctr" defTabSz="914400" rtl="0" eaLnBrk="1" latinLnBrk="0" hangingPunct="1">
                        <a:lnSpc>
                          <a:spcPts val="1700"/>
                        </a:lnSpc>
                        <a:spcAft>
                          <a:spcPts val="0"/>
                        </a:spcAft>
                        <a:buFont typeface="+mj-lt"/>
                        <a:buNone/>
                      </a:pPr>
                      <a:r>
                        <a:rPr lang="en-ZA" sz="1800" b="0" kern="1200" dirty="0">
                          <a:solidFill>
                            <a:schemeClr val="dk1"/>
                          </a:solidFill>
                          <a:effectLst/>
                          <a:latin typeface="+mn-lt"/>
                          <a:ea typeface="+mn-ea"/>
                          <a:cs typeface="+mn-cs"/>
                        </a:rPr>
                        <a:t>11.</a:t>
                      </a:r>
                    </a:p>
                  </a:txBody>
                  <a:tcPr marL="17604" marR="17604" marT="1304" marB="1304" anchor="ctr"/>
                </a:tc>
                <a:tc>
                  <a:txBody>
                    <a:bodyPr/>
                    <a:lstStyle/>
                    <a:p>
                      <a:pPr marL="457200" lvl="1" indent="0" algn="l" defTabSz="914400" rtl="0" eaLnBrk="1" latinLnBrk="0" hangingPunct="1">
                        <a:lnSpc>
                          <a:spcPts val="1700"/>
                        </a:lnSpc>
                        <a:spcAft>
                          <a:spcPts val="0"/>
                        </a:spcAft>
                        <a:buFont typeface="+mj-lt"/>
                        <a:buNone/>
                        <a:tabLst>
                          <a:tab pos="43815" algn="l"/>
                        </a:tabLst>
                      </a:pPr>
                      <a:r>
                        <a:rPr lang="en-ZA" sz="1600" kern="1200">
                          <a:solidFill>
                            <a:schemeClr val="tx1"/>
                          </a:solidFill>
                          <a:effectLst/>
                          <a:latin typeface="+mn-lt"/>
                          <a:ea typeface="+mn-ea"/>
                          <a:cs typeface="+mn-cs"/>
                        </a:rPr>
                        <a:t>Promotion of Access to Information Act (No. 2 of 2000)</a:t>
                      </a:r>
                    </a:p>
                  </a:txBody>
                  <a:tcPr marL="68580" marR="68580" marT="0" marB="0" anchor="ctr"/>
                </a:tc>
                <a:extLst>
                  <a:ext uri="{0D108BD9-81ED-4DB2-BD59-A6C34878D82A}">
                    <a16:rowId xmlns:a16="http://schemas.microsoft.com/office/drawing/2014/main" xmlns="" val="354344831"/>
                  </a:ext>
                </a:extLst>
              </a:tr>
              <a:tr h="458060">
                <a:tc>
                  <a:txBody>
                    <a:bodyPr/>
                    <a:lstStyle/>
                    <a:p>
                      <a:pPr marL="0" lvl="0" indent="0" algn="ctr" defTabSz="914400" rtl="0" eaLnBrk="1" latinLnBrk="0" hangingPunct="1">
                        <a:lnSpc>
                          <a:spcPts val="1700"/>
                        </a:lnSpc>
                        <a:spcAft>
                          <a:spcPts val="0"/>
                        </a:spcAft>
                        <a:buFont typeface="+mj-lt"/>
                        <a:buNone/>
                      </a:pPr>
                      <a:r>
                        <a:rPr lang="en-ZA" sz="1800" b="0" kern="1200" dirty="0">
                          <a:solidFill>
                            <a:schemeClr val="dk1"/>
                          </a:solidFill>
                          <a:effectLst/>
                          <a:latin typeface="+mn-lt"/>
                          <a:ea typeface="+mn-ea"/>
                          <a:cs typeface="+mn-cs"/>
                        </a:rPr>
                        <a:t>12.</a:t>
                      </a:r>
                    </a:p>
                  </a:txBody>
                  <a:tcPr marL="17604" marR="17604" marT="1304" marB="1304" anchor="ctr"/>
                </a:tc>
                <a:tc>
                  <a:txBody>
                    <a:bodyPr/>
                    <a:lstStyle/>
                    <a:p>
                      <a:pPr marL="457200" lvl="1" indent="0" algn="l" defTabSz="914400" rtl="0" eaLnBrk="1" latinLnBrk="0" hangingPunct="1">
                        <a:lnSpc>
                          <a:spcPts val="1700"/>
                        </a:lnSpc>
                        <a:spcAft>
                          <a:spcPts val="0"/>
                        </a:spcAft>
                        <a:buFont typeface="+mj-lt"/>
                        <a:buNone/>
                        <a:tabLst>
                          <a:tab pos="43815" algn="l"/>
                        </a:tabLst>
                      </a:pPr>
                      <a:r>
                        <a:rPr lang="en-ZA" sz="1600" kern="1200" dirty="0">
                          <a:solidFill>
                            <a:schemeClr val="tx1"/>
                          </a:solidFill>
                          <a:effectLst/>
                          <a:latin typeface="+mn-lt"/>
                          <a:ea typeface="+mn-ea"/>
                          <a:cs typeface="+mn-cs"/>
                        </a:rPr>
                        <a:t>Promotion of Administrative Justice Act (No. 3 of 2000)</a:t>
                      </a:r>
                    </a:p>
                  </a:txBody>
                  <a:tcPr marL="68580" marR="68580" marT="0" marB="0" anchor="ctr"/>
                </a:tc>
                <a:extLst>
                  <a:ext uri="{0D108BD9-81ED-4DB2-BD59-A6C34878D82A}">
                    <a16:rowId xmlns:a16="http://schemas.microsoft.com/office/drawing/2014/main" xmlns="" val="1299966151"/>
                  </a:ext>
                </a:extLst>
              </a:tr>
            </a:tbl>
          </a:graphicData>
        </a:graphic>
      </p:graphicFrame>
    </p:spTree>
    <p:extLst>
      <p:ext uri="{BB962C8B-B14F-4D97-AF65-F5344CB8AC3E}">
        <p14:creationId xmlns:p14="http://schemas.microsoft.com/office/powerpoint/2010/main" xmlns="" val="93458090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28422" y="0"/>
            <a:ext cx="9144000" cy="6858000"/>
          </a:xfrm>
          <a:prstGeom prst="rect">
            <a:avLst/>
          </a:prstGeom>
          <a:solidFill>
            <a:schemeClr val="bg1"/>
          </a:solidFill>
        </p:spPr>
      </p:pic>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51520" y="70975"/>
            <a:ext cx="8712968" cy="470000"/>
          </a:xfrm>
          <a:prstGeom prst="rect">
            <a:avLst/>
          </a:prstGeom>
        </p:spPr>
        <p:txBody>
          <a:bodyPr wrap="square">
            <a:spAutoFit/>
          </a:bodyPr>
          <a:lstStyle/>
          <a:p>
            <a:pPr lvl="0">
              <a:lnSpc>
                <a:spcPct val="107000"/>
              </a:lnSpc>
              <a:defRPr/>
            </a:pPr>
            <a:r>
              <a:rPr lang="en-ZA" sz="2400" b="1" dirty="0">
                <a:solidFill>
                  <a:schemeClr val="bg1"/>
                </a:solidFill>
              </a:rPr>
              <a:t>PROGRAMME 4: Administration </a:t>
            </a: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
        <p:nvSpPr>
          <p:cNvPr id="3" name="TextBox 2"/>
          <p:cNvSpPr txBox="1"/>
          <p:nvPr/>
        </p:nvSpPr>
        <p:spPr>
          <a:xfrm>
            <a:off x="107504" y="5949280"/>
            <a:ext cx="8352928" cy="908720"/>
          </a:xfrm>
          <a:prstGeom prst="rect">
            <a:avLst/>
          </a:prstGeom>
          <a:solidFill>
            <a:schemeClr val="bg1"/>
          </a:solidFill>
        </p:spPr>
        <p:txBody>
          <a:bodyPr wrap="square" rtlCol="0">
            <a:spAutoFit/>
          </a:bodyPr>
          <a:lstStyle/>
          <a:p>
            <a:endParaRPr lang="en-ZA" dirty="0"/>
          </a:p>
        </p:txBody>
      </p:sp>
      <p:graphicFrame>
        <p:nvGraphicFramePr>
          <p:cNvPr id="8" name="Table 7"/>
          <p:cNvGraphicFramePr>
            <a:graphicFrameLocks noGrp="1"/>
          </p:cNvGraphicFramePr>
          <p:nvPr/>
        </p:nvGraphicFramePr>
        <p:xfrm>
          <a:off x="96836" y="918522"/>
          <a:ext cx="8939659" cy="5760129"/>
        </p:xfrm>
        <a:graphic>
          <a:graphicData uri="http://schemas.openxmlformats.org/drawingml/2006/table">
            <a:tbl>
              <a:tblPr firstRow="1" firstCol="1" bandRow="1">
                <a:tableStyleId>{8799B23B-EC83-4686-B30A-512413B5E67A}</a:tableStyleId>
              </a:tblPr>
              <a:tblGrid>
                <a:gridCol w="3220287">
                  <a:extLst>
                    <a:ext uri="{9D8B030D-6E8A-4147-A177-3AD203B41FA5}">
                      <a16:colId xmlns:a16="http://schemas.microsoft.com/office/drawing/2014/main" xmlns="" val="1495179817"/>
                    </a:ext>
                  </a:extLst>
                </a:gridCol>
                <a:gridCol w="1130009">
                  <a:extLst>
                    <a:ext uri="{9D8B030D-6E8A-4147-A177-3AD203B41FA5}">
                      <a16:colId xmlns:a16="http://schemas.microsoft.com/office/drawing/2014/main" xmlns="" val="3096614892"/>
                    </a:ext>
                  </a:extLst>
                </a:gridCol>
                <a:gridCol w="1164672">
                  <a:extLst>
                    <a:ext uri="{9D8B030D-6E8A-4147-A177-3AD203B41FA5}">
                      <a16:colId xmlns:a16="http://schemas.microsoft.com/office/drawing/2014/main" xmlns="" val="46863769"/>
                    </a:ext>
                  </a:extLst>
                </a:gridCol>
                <a:gridCol w="1162686">
                  <a:extLst>
                    <a:ext uri="{9D8B030D-6E8A-4147-A177-3AD203B41FA5}">
                      <a16:colId xmlns:a16="http://schemas.microsoft.com/office/drawing/2014/main" xmlns="" val="2272770326"/>
                    </a:ext>
                  </a:extLst>
                </a:gridCol>
                <a:gridCol w="1196678">
                  <a:extLst>
                    <a:ext uri="{9D8B030D-6E8A-4147-A177-3AD203B41FA5}">
                      <a16:colId xmlns:a16="http://schemas.microsoft.com/office/drawing/2014/main" xmlns="" val="3132827466"/>
                    </a:ext>
                  </a:extLst>
                </a:gridCol>
                <a:gridCol w="1065327">
                  <a:extLst>
                    <a:ext uri="{9D8B030D-6E8A-4147-A177-3AD203B41FA5}">
                      <a16:colId xmlns:a16="http://schemas.microsoft.com/office/drawing/2014/main" xmlns="" val="3207270500"/>
                    </a:ext>
                  </a:extLst>
                </a:gridCol>
              </a:tblGrid>
              <a:tr h="494100">
                <a:tc rowSpan="2">
                  <a:txBody>
                    <a:bodyPr/>
                    <a:lstStyle/>
                    <a:p>
                      <a:pPr algn="ctr">
                        <a:spcAft>
                          <a:spcPts val="0"/>
                        </a:spcAft>
                      </a:pPr>
                      <a:r>
                        <a:rPr lang="en-US" sz="1600" dirty="0">
                          <a:effectLst/>
                        </a:rPr>
                        <a:t>Output Indicators</a:t>
                      </a:r>
                      <a:endParaRPr lang="en-GB" sz="1600" b="1" dirty="0">
                        <a:solidFill>
                          <a:schemeClr val="tx1"/>
                        </a:solidFill>
                        <a:effectLst/>
                        <a:latin typeface="Trebuchet MS" panose="020B0603020202020204" pitchFamily="34" charset="0"/>
                        <a:ea typeface="Times New Roman" panose="02020603050405020304" pitchFamily="18" charset="0"/>
                      </a:endParaRPr>
                    </a:p>
                  </a:txBody>
                  <a:tcPr marL="68580" marR="68580" marT="0" marB="0" anchor="ctr"/>
                </a:tc>
                <a:tc rowSpan="2">
                  <a:txBody>
                    <a:bodyPr/>
                    <a:lstStyle/>
                    <a:p>
                      <a:pPr algn="ctr">
                        <a:spcAft>
                          <a:spcPts val="0"/>
                        </a:spcAft>
                      </a:pPr>
                      <a:r>
                        <a:rPr lang="en-US" sz="1600" dirty="0">
                          <a:effectLst/>
                        </a:rPr>
                        <a:t>2023/24 Annual Target</a:t>
                      </a:r>
                      <a:endParaRPr lang="en-GB" sz="1600" b="1" dirty="0">
                        <a:solidFill>
                          <a:schemeClr val="tx1"/>
                        </a:solidFill>
                        <a:effectLst/>
                        <a:latin typeface="Trebuchet MS" panose="020B0603020202020204" pitchFamily="34" charset="0"/>
                        <a:ea typeface="Times New Roman" panose="02020603050405020304" pitchFamily="18" charset="0"/>
                      </a:endParaRPr>
                    </a:p>
                  </a:txBody>
                  <a:tcPr marL="68580" marR="68580" marT="0" marB="0" anchor="ctr"/>
                </a:tc>
                <a:tc gridSpan="4">
                  <a:txBody>
                    <a:bodyPr/>
                    <a:lstStyle/>
                    <a:p>
                      <a:pPr algn="ctr">
                        <a:spcAft>
                          <a:spcPts val="0"/>
                        </a:spcAft>
                      </a:pPr>
                      <a:r>
                        <a:rPr lang="en-US" sz="1600" kern="1200" dirty="0">
                          <a:effectLst/>
                        </a:rPr>
                        <a:t>Quarterly Milestones</a:t>
                      </a:r>
                      <a:r>
                        <a:rPr lang="en-US" sz="1600" dirty="0">
                          <a:effectLst/>
                        </a:rPr>
                        <a:t> </a:t>
                      </a:r>
                      <a:endParaRPr lang="en-GB" sz="1600" b="1" dirty="0">
                        <a:solidFill>
                          <a:schemeClr val="tx1"/>
                        </a:solidFill>
                        <a:effectLst/>
                        <a:latin typeface="Trebuchet MS" panose="020B0603020202020204" pitchFamily="34" charset="0"/>
                        <a:ea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773531702"/>
                  </a:ext>
                </a:extLst>
              </a:tr>
              <a:tr h="585453">
                <a:tc vMerge="1">
                  <a:txBody>
                    <a:bodyPr/>
                    <a:lstStyle/>
                    <a:p>
                      <a:endParaRPr lang="en-GB"/>
                    </a:p>
                  </a:txBody>
                  <a:tcPr/>
                </a:tc>
                <a:tc vMerge="1">
                  <a:txBody>
                    <a:bodyPr/>
                    <a:lstStyle/>
                    <a:p>
                      <a:endParaRPr lang="en-GB"/>
                    </a:p>
                  </a:txBody>
                  <a:tcPr/>
                </a:tc>
                <a:tc>
                  <a:txBody>
                    <a:bodyPr/>
                    <a:lstStyle/>
                    <a:p>
                      <a:pPr marL="0" algn="ctr" defTabSz="914400" rtl="0" eaLnBrk="1" latinLnBrk="0" hangingPunct="1">
                        <a:lnSpc>
                          <a:spcPct val="150000"/>
                        </a:lnSpc>
                        <a:spcAft>
                          <a:spcPts val="0"/>
                        </a:spcAft>
                      </a:pPr>
                      <a:r>
                        <a:rPr lang="en-US" sz="1400" kern="1200" dirty="0">
                          <a:effectLst/>
                        </a:rPr>
                        <a:t>1st Quarter</a:t>
                      </a:r>
                      <a:endParaRPr lang="en-GB" sz="1400" kern="1200" dirty="0">
                        <a:solidFill>
                          <a:schemeClr val="dk1"/>
                        </a:solidFill>
                        <a:effectLst/>
                        <a:latin typeface="Trebuchet MS" panose="020B0603020202020204" pitchFamily="34" charset="0"/>
                        <a:ea typeface="+mn-ea"/>
                        <a:cs typeface="+mn-cs"/>
                      </a:endParaRPr>
                    </a:p>
                  </a:txBody>
                  <a:tcPr marL="68580" marR="68580" marT="0" marB="0" anchor="ctr"/>
                </a:tc>
                <a:tc>
                  <a:txBody>
                    <a:bodyPr/>
                    <a:lstStyle/>
                    <a:p>
                      <a:pPr marL="0" algn="ctr" defTabSz="914400" rtl="0" eaLnBrk="1" latinLnBrk="0" hangingPunct="1">
                        <a:lnSpc>
                          <a:spcPct val="150000"/>
                        </a:lnSpc>
                        <a:spcAft>
                          <a:spcPts val="0"/>
                        </a:spcAft>
                      </a:pPr>
                      <a:r>
                        <a:rPr lang="en-US" sz="1400" kern="1200" dirty="0">
                          <a:effectLst/>
                        </a:rPr>
                        <a:t>2nd Quarter</a:t>
                      </a:r>
                      <a:endParaRPr lang="en-GB" sz="1400" kern="1200" dirty="0">
                        <a:solidFill>
                          <a:schemeClr val="dk1"/>
                        </a:solidFill>
                        <a:effectLst/>
                        <a:latin typeface="Trebuchet MS" panose="020B0603020202020204" pitchFamily="34" charset="0"/>
                        <a:ea typeface="+mn-ea"/>
                        <a:cs typeface="+mn-cs"/>
                      </a:endParaRPr>
                    </a:p>
                  </a:txBody>
                  <a:tcPr marL="68580" marR="68580" marT="0" marB="0" anchor="ctr"/>
                </a:tc>
                <a:tc>
                  <a:txBody>
                    <a:bodyPr/>
                    <a:lstStyle/>
                    <a:p>
                      <a:pPr marL="0" algn="ctr" defTabSz="914400" rtl="0" eaLnBrk="1" latinLnBrk="0" hangingPunct="1">
                        <a:lnSpc>
                          <a:spcPct val="150000"/>
                        </a:lnSpc>
                        <a:spcAft>
                          <a:spcPts val="0"/>
                        </a:spcAft>
                      </a:pPr>
                      <a:r>
                        <a:rPr lang="en-US" sz="1400" kern="1200" dirty="0">
                          <a:effectLst/>
                        </a:rPr>
                        <a:t>3rd Quarter</a:t>
                      </a:r>
                      <a:endParaRPr lang="en-GB" sz="1400" kern="1200" dirty="0">
                        <a:solidFill>
                          <a:schemeClr val="dk1"/>
                        </a:solidFill>
                        <a:effectLst/>
                        <a:latin typeface="Trebuchet MS" panose="020B0603020202020204" pitchFamily="34" charset="0"/>
                        <a:ea typeface="+mn-ea"/>
                        <a:cs typeface="+mn-cs"/>
                      </a:endParaRPr>
                    </a:p>
                  </a:txBody>
                  <a:tcPr marL="68580" marR="68580" marT="0" marB="0" anchor="ctr"/>
                </a:tc>
                <a:tc>
                  <a:txBody>
                    <a:bodyPr/>
                    <a:lstStyle/>
                    <a:p>
                      <a:pPr marL="0" algn="ctr" defTabSz="914400" rtl="0" eaLnBrk="1" latinLnBrk="0" hangingPunct="1">
                        <a:lnSpc>
                          <a:spcPct val="150000"/>
                        </a:lnSpc>
                        <a:spcAft>
                          <a:spcPts val="0"/>
                        </a:spcAft>
                      </a:pPr>
                      <a:r>
                        <a:rPr lang="en-US" sz="1400" kern="1200" dirty="0">
                          <a:effectLst/>
                        </a:rPr>
                        <a:t>4th Quarter</a:t>
                      </a:r>
                      <a:endParaRPr lang="en-GB" sz="1400" kern="1200" dirty="0">
                        <a:solidFill>
                          <a:schemeClr val="dk1"/>
                        </a:solidFill>
                        <a:effectLst/>
                        <a:latin typeface="Trebuchet MS" panose="020B0603020202020204" pitchFamily="34" charset="0"/>
                        <a:ea typeface="+mn-ea"/>
                        <a:cs typeface="+mn-cs"/>
                      </a:endParaRPr>
                    </a:p>
                  </a:txBody>
                  <a:tcPr marL="68580" marR="68580" marT="0" marB="0" anchor="ctr"/>
                </a:tc>
                <a:extLst>
                  <a:ext uri="{0D108BD9-81ED-4DB2-BD59-A6C34878D82A}">
                    <a16:rowId xmlns:a16="http://schemas.microsoft.com/office/drawing/2014/main" xmlns="" val="1283959885"/>
                  </a:ext>
                </a:extLst>
              </a:tr>
              <a:tr h="1194139">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Percentage of innovative ideas implemented</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a:solidFill>
                            <a:schemeClr val="tx1"/>
                          </a:solidFill>
                          <a:effectLst/>
                          <a:latin typeface="+mn-lt"/>
                          <a:ea typeface="+mn-ea"/>
                          <a:cs typeface="+mn-cs"/>
                        </a:rPr>
                        <a:t>40%</a:t>
                      </a:r>
                    </a:p>
                  </a:txBody>
                  <a:tcPr marL="68580" marR="68580" marT="0" marB="0" anchor="ctr">
                    <a:solidFill>
                      <a:schemeClr val="accent3">
                        <a:lumMod val="60000"/>
                        <a:lumOff val="40000"/>
                      </a:schemeClr>
                    </a:solidFill>
                  </a:tcP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0" kern="1200" dirty="0">
                          <a:solidFill>
                            <a:schemeClr val="tx1"/>
                          </a:solidFill>
                          <a:effectLst/>
                          <a:latin typeface="+mn-lt"/>
                          <a:ea typeface="+mn-ea"/>
                          <a:cs typeface="+mn-cs"/>
                        </a:rPr>
                        <a:t>-</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0" kern="1200" dirty="0">
                          <a:solidFill>
                            <a:schemeClr val="tx1"/>
                          </a:solidFill>
                          <a:effectLst/>
                          <a:latin typeface="+mn-lt"/>
                          <a:ea typeface="+mn-ea"/>
                          <a:cs typeface="+mn-cs"/>
                        </a:rPr>
                        <a:t>-</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0" kern="1200" dirty="0">
                          <a:solidFill>
                            <a:schemeClr val="tx1"/>
                          </a:solidFill>
                          <a:effectLst/>
                          <a:latin typeface="+mn-lt"/>
                          <a:ea typeface="+mn-ea"/>
                          <a:cs typeface="+mn-cs"/>
                        </a:rPr>
                        <a:t>40%</a:t>
                      </a:r>
                    </a:p>
                  </a:txBody>
                  <a:tcPr marL="68580" marR="68580" marT="0" marB="0" anchor="ctr"/>
                </a:tc>
                <a:extLst>
                  <a:ext uri="{0D108BD9-81ED-4DB2-BD59-A6C34878D82A}">
                    <a16:rowId xmlns:a16="http://schemas.microsoft.com/office/drawing/2014/main" xmlns="" val="4095400999"/>
                  </a:ext>
                </a:extLst>
              </a:tr>
              <a:tr h="1174658">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Number of priority systems digitised</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a:solidFill>
                            <a:schemeClr val="tx1"/>
                          </a:solidFill>
                          <a:effectLst/>
                          <a:latin typeface="+mn-lt"/>
                          <a:ea typeface="+mn-ea"/>
                          <a:cs typeface="+mn-cs"/>
                        </a:rPr>
                        <a:t>1</a:t>
                      </a:r>
                    </a:p>
                  </a:txBody>
                  <a:tcPr marL="68580" marR="68580" marT="0" marB="0" anchor="ctr">
                    <a:solidFill>
                      <a:schemeClr val="accent3">
                        <a:lumMod val="60000"/>
                        <a:lumOff val="40000"/>
                      </a:schemeClr>
                    </a:solidFill>
                  </a:tcP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0" kern="1200" dirty="0">
                          <a:solidFill>
                            <a:schemeClr val="tx1"/>
                          </a:solidFill>
                          <a:effectLst/>
                          <a:latin typeface="+mn-lt"/>
                          <a:ea typeface="+mn-ea"/>
                          <a:cs typeface="+mn-cs"/>
                        </a:rPr>
                        <a:t>-</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0" kern="1200" dirty="0">
                          <a:solidFill>
                            <a:schemeClr val="tx1"/>
                          </a:solidFill>
                          <a:effectLst/>
                          <a:latin typeface="+mn-lt"/>
                          <a:ea typeface="+mn-ea"/>
                          <a:cs typeface="+mn-cs"/>
                        </a:rPr>
                        <a:t>-</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0" kern="1200" dirty="0">
                          <a:solidFill>
                            <a:schemeClr val="tx1"/>
                          </a:solidFill>
                          <a:effectLst/>
                          <a:latin typeface="+mn-lt"/>
                          <a:ea typeface="+mn-ea"/>
                          <a:cs typeface="+mn-cs"/>
                        </a:rPr>
                        <a:t>1</a:t>
                      </a:r>
                    </a:p>
                  </a:txBody>
                  <a:tcPr marL="68580" marR="68580" marT="0" marB="0" anchor="ctr"/>
                </a:tc>
                <a:extLst>
                  <a:ext uri="{0D108BD9-81ED-4DB2-BD59-A6C34878D82A}">
                    <a16:rowId xmlns:a16="http://schemas.microsoft.com/office/drawing/2014/main" xmlns="" val="3191036582"/>
                  </a:ext>
                </a:extLst>
              </a:tr>
              <a:tr h="1303711">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a:solidFill>
                            <a:schemeClr val="tx1"/>
                          </a:solidFill>
                          <a:effectLst/>
                          <a:latin typeface="+mn-lt"/>
                          <a:ea typeface="+mn-ea"/>
                          <a:cs typeface="+mn-cs"/>
                        </a:rPr>
                        <a:t>Percentage of Seda brand awareness</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65%</a:t>
                      </a:r>
                    </a:p>
                  </a:txBody>
                  <a:tcPr marL="68580" marR="68580" marT="0" marB="0" anchor="ctr">
                    <a:solidFill>
                      <a:schemeClr val="accent3">
                        <a:lumMod val="60000"/>
                        <a:lumOff val="40000"/>
                      </a:schemeClr>
                    </a:solidFill>
                  </a:tcP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a:solidFill>
                            <a:schemeClr val="tx1"/>
                          </a:solidFill>
                          <a:effectLst/>
                          <a:latin typeface="+mn-lt"/>
                          <a:ea typeface="+mn-ea"/>
                          <a:cs typeface="+mn-cs"/>
                        </a:rPr>
                        <a:t>-</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0" kern="1200">
                          <a:solidFill>
                            <a:schemeClr val="tx1"/>
                          </a:solidFill>
                          <a:effectLst/>
                          <a:latin typeface="+mn-lt"/>
                          <a:ea typeface="+mn-ea"/>
                          <a:cs typeface="+mn-cs"/>
                        </a:rPr>
                        <a:t>-</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0" kern="1200" dirty="0">
                          <a:solidFill>
                            <a:schemeClr val="tx1"/>
                          </a:solidFill>
                          <a:effectLst/>
                          <a:latin typeface="+mn-lt"/>
                          <a:ea typeface="+mn-ea"/>
                          <a:cs typeface="+mn-cs"/>
                        </a:rPr>
                        <a:t>-</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0" kern="1200" dirty="0">
                          <a:solidFill>
                            <a:schemeClr val="tx1"/>
                          </a:solidFill>
                          <a:effectLst/>
                          <a:latin typeface="+mn-lt"/>
                          <a:ea typeface="+mn-ea"/>
                          <a:cs typeface="+mn-cs"/>
                        </a:rPr>
                        <a:t>65%</a:t>
                      </a:r>
                    </a:p>
                  </a:txBody>
                  <a:tcPr marL="68580" marR="68580" marT="0" marB="0" anchor="ctr"/>
                </a:tc>
                <a:extLst>
                  <a:ext uri="{0D108BD9-81ED-4DB2-BD59-A6C34878D82A}">
                    <a16:rowId xmlns:a16="http://schemas.microsoft.com/office/drawing/2014/main" xmlns="" val="1582150986"/>
                  </a:ext>
                </a:extLst>
              </a:tr>
              <a:tr h="1008068">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a:solidFill>
                            <a:schemeClr val="tx1"/>
                          </a:solidFill>
                          <a:effectLst/>
                          <a:latin typeface="+mn-lt"/>
                          <a:ea typeface="+mn-ea"/>
                          <a:cs typeface="+mn-cs"/>
                        </a:rPr>
                        <a:t>Percentage of stakeholder satisfaction</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a:solidFill>
                            <a:schemeClr val="tx1"/>
                          </a:solidFill>
                          <a:effectLst/>
                          <a:latin typeface="+mn-lt"/>
                          <a:ea typeface="+mn-ea"/>
                          <a:cs typeface="+mn-cs"/>
                        </a:rPr>
                        <a:t>85%</a:t>
                      </a:r>
                    </a:p>
                  </a:txBody>
                  <a:tcPr marL="68580" marR="68580" marT="0" marB="0" anchor="ctr">
                    <a:solidFill>
                      <a:schemeClr val="accent3">
                        <a:lumMod val="60000"/>
                        <a:lumOff val="40000"/>
                      </a:schemeClr>
                    </a:solidFill>
                  </a:tcP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a:solidFill>
                            <a:schemeClr val="tx1"/>
                          </a:solidFill>
                          <a:effectLst/>
                          <a:latin typeface="+mn-lt"/>
                          <a:ea typeface="+mn-ea"/>
                          <a:cs typeface="+mn-cs"/>
                        </a:rPr>
                        <a:t>-</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0" kern="1200">
                          <a:solidFill>
                            <a:schemeClr val="tx1"/>
                          </a:solidFill>
                          <a:effectLst/>
                          <a:latin typeface="+mn-lt"/>
                          <a:ea typeface="+mn-ea"/>
                          <a:cs typeface="+mn-cs"/>
                        </a:rPr>
                        <a:t>-</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0" kern="1200">
                          <a:solidFill>
                            <a:schemeClr val="tx1"/>
                          </a:solidFill>
                          <a:effectLst/>
                          <a:latin typeface="+mn-lt"/>
                          <a:ea typeface="+mn-ea"/>
                          <a:cs typeface="+mn-cs"/>
                        </a:rPr>
                        <a:t>-</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0" kern="1200" dirty="0">
                          <a:solidFill>
                            <a:schemeClr val="tx1"/>
                          </a:solidFill>
                          <a:effectLst/>
                          <a:latin typeface="+mn-lt"/>
                          <a:ea typeface="+mn-ea"/>
                          <a:cs typeface="+mn-cs"/>
                        </a:rPr>
                        <a:t>85%</a:t>
                      </a:r>
                    </a:p>
                  </a:txBody>
                  <a:tcPr marL="68580" marR="68580" marT="0" marB="0" anchor="ctr"/>
                </a:tc>
                <a:extLst>
                  <a:ext uri="{0D108BD9-81ED-4DB2-BD59-A6C34878D82A}">
                    <a16:rowId xmlns:a16="http://schemas.microsoft.com/office/drawing/2014/main" xmlns="" val="2927579591"/>
                  </a:ext>
                </a:extLst>
              </a:tr>
            </a:tbl>
          </a:graphicData>
        </a:graphic>
      </p:graphicFrame>
    </p:spTree>
    <p:extLst>
      <p:ext uri="{BB962C8B-B14F-4D97-AF65-F5344CB8AC3E}">
        <p14:creationId xmlns:p14="http://schemas.microsoft.com/office/powerpoint/2010/main" xmlns="" val="362053371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28422" y="0"/>
            <a:ext cx="9144000" cy="6858000"/>
          </a:xfrm>
          <a:prstGeom prst="rect">
            <a:avLst/>
          </a:prstGeom>
          <a:solidFill>
            <a:schemeClr val="bg1"/>
          </a:solidFill>
        </p:spPr>
      </p:pic>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51520" y="70975"/>
            <a:ext cx="8712968" cy="470000"/>
          </a:xfrm>
          <a:prstGeom prst="rect">
            <a:avLst/>
          </a:prstGeom>
        </p:spPr>
        <p:txBody>
          <a:bodyPr wrap="square">
            <a:spAutoFit/>
          </a:bodyPr>
          <a:lstStyle/>
          <a:p>
            <a:pPr lvl="0">
              <a:lnSpc>
                <a:spcPct val="107000"/>
              </a:lnSpc>
              <a:defRPr/>
            </a:pPr>
            <a:r>
              <a:rPr lang="en-ZA" sz="2400" b="1" dirty="0">
                <a:solidFill>
                  <a:schemeClr val="bg1"/>
                </a:solidFill>
              </a:rPr>
              <a:t>PROGRAMME 4: Administration </a:t>
            </a: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
        <p:nvSpPr>
          <p:cNvPr id="3" name="TextBox 2"/>
          <p:cNvSpPr txBox="1"/>
          <p:nvPr/>
        </p:nvSpPr>
        <p:spPr>
          <a:xfrm>
            <a:off x="107504" y="5949280"/>
            <a:ext cx="8352928" cy="908720"/>
          </a:xfrm>
          <a:prstGeom prst="rect">
            <a:avLst/>
          </a:prstGeom>
          <a:solidFill>
            <a:schemeClr val="bg1"/>
          </a:solidFill>
        </p:spPr>
        <p:txBody>
          <a:bodyPr wrap="square" rtlCol="0">
            <a:spAutoFit/>
          </a:bodyPr>
          <a:lstStyle/>
          <a:p>
            <a:endParaRPr lang="en-ZA" dirty="0"/>
          </a:p>
        </p:txBody>
      </p:sp>
      <p:graphicFrame>
        <p:nvGraphicFramePr>
          <p:cNvPr id="8" name="Table 7"/>
          <p:cNvGraphicFramePr>
            <a:graphicFrameLocks noGrp="1"/>
          </p:cNvGraphicFramePr>
          <p:nvPr>
            <p:extLst>
              <p:ext uri="{D42A27DB-BD31-4B8C-83A1-F6EECF244321}">
                <p14:modId xmlns:p14="http://schemas.microsoft.com/office/powerpoint/2010/main" xmlns="" val="247701398"/>
              </p:ext>
            </p:extLst>
          </p:nvPr>
        </p:nvGraphicFramePr>
        <p:xfrm>
          <a:off x="96836" y="918522"/>
          <a:ext cx="8939659" cy="5868503"/>
        </p:xfrm>
        <a:graphic>
          <a:graphicData uri="http://schemas.openxmlformats.org/drawingml/2006/table">
            <a:tbl>
              <a:tblPr firstRow="1" firstCol="1" bandRow="1">
                <a:tableStyleId>{8799B23B-EC83-4686-B30A-512413B5E67A}</a:tableStyleId>
              </a:tblPr>
              <a:tblGrid>
                <a:gridCol w="3220287">
                  <a:extLst>
                    <a:ext uri="{9D8B030D-6E8A-4147-A177-3AD203B41FA5}">
                      <a16:colId xmlns:a16="http://schemas.microsoft.com/office/drawing/2014/main" xmlns="" val="1495179817"/>
                    </a:ext>
                  </a:extLst>
                </a:gridCol>
                <a:gridCol w="1130009">
                  <a:extLst>
                    <a:ext uri="{9D8B030D-6E8A-4147-A177-3AD203B41FA5}">
                      <a16:colId xmlns:a16="http://schemas.microsoft.com/office/drawing/2014/main" xmlns="" val="3096614892"/>
                    </a:ext>
                  </a:extLst>
                </a:gridCol>
                <a:gridCol w="1164672">
                  <a:extLst>
                    <a:ext uri="{9D8B030D-6E8A-4147-A177-3AD203B41FA5}">
                      <a16:colId xmlns:a16="http://schemas.microsoft.com/office/drawing/2014/main" xmlns="" val="46863769"/>
                    </a:ext>
                  </a:extLst>
                </a:gridCol>
                <a:gridCol w="1162686">
                  <a:extLst>
                    <a:ext uri="{9D8B030D-6E8A-4147-A177-3AD203B41FA5}">
                      <a16:colId xmlns:a16="http://schemas.microsoft.com/office/drawing/2014/main" xmlns="" val="2272770326"/>
                    </a:ext>
                  </a:extLst>
                </a:gridCol>
                <a:gridCol w="1196678">
                  <a:extLst>
                    <a:ext uri="{9D8B030D-6E8A-4147-A177-3AD203B41FA5}">
                      <a16:colId xmlns:a16="http://schemas.microsoft.com/office/drawing/2014/main" xmlns="" val="3132827466"/>
                    </a:ext>
                  </a:extLst>
                </a:gridCol>
                <a:gridCol w="1065327">
                  <a:extLst>
                    <a:ext uri="{9D8B030D-6E8A-4147-A177-3AD203B41FA5}">
                      <a16:colId xmlns:a16="http://schemas.microsoft.com/office/drawing/2014/main" xmlns="" val="3207270500"/>
                    </a:ext>
                  </a:extLst>
                </a:gridCol>
              </a:tblGrid>
              <a:tr h="503396">
                <a:tc rowSpan="2">
                  <a:txBody>
                    <a:bodyPr/>
                    <a:lstStyle/>
                    <a:p>
                      <a:pPr algn="ctr">
                        <a:spcAft>
                          <a:spcPts val="0"/>
                        </a:spcAft>
                      </a:pPr>
                      <a:r>
                        <a:rPr lang="en-US" sz="1600" dirty="0">
                          <a:effectLst/>
                        </a:rPr>
                        <a:t>Output Indicators</a:t>
                      </a:r>
                      <a:endParaRPr lang="en-GB" sz="1600" b="1" dirty="0">
                        <a:solidFill>
                          <a:schemeClr val="tx1"/>
                        </a:solidFill>
                        <a:effectLst/>
                        <a:latin typeface="Trebuchet MS" panose="020B0603020202020204" pitchFamily="34" charset="0"/>
                        <a:ea typeface="Times New Roman" panose="02020603050405020304" pitchFamily="18" charset="0"/>
                      </a:endParaRPr>
                    </a:p>
                  </a:txBody>
                  <a:tcPr marL="68580" marR="68580" marT="0" marB="0" anchor="ctr"/>
                </a:tc>
                <a:tc rowSpan="2">
                  <a:txBody>
                    <a:bodyPr/>
                    <a:lstStyle/>
                    <a:p>
                      <a:pPr algn="ctr">
                        <a:spcAft>
                          <a:spcPts val="0"/>
                        </a:spcAft>
                      </a:pPr>
                      <a:r>
                        <a:rPr lang="en-US" sz="1600" dirty="0">
                          <a:effectLst/>
                        </a:rPr>
                        <a:t>2023/24 Annual Target</a:t>
                      </a:r>
                      <a:endParaRPr lang="en-GB" sz="1600" b="1" dirty="0">
                        <a:solidFill>
                          <a:schemeClr val="tx1"/>
                        </a:solidFill>
                        <a:effectLst/>
                        <a:latin typeface="Trebuchet MS" panose="020B0603020202020204" pitchFamily="34" charset="0"/>
                        <a:ea typeface="Times New Roman" panose="02020603050405020304" pitchFamily="18" charset="0"/>
                      </a:endParaRPr>
                    </a:p>
                  </a:txBody>
                  <a:tcPr marL="68580" marR="68580" marT="0" marB="0" anchor="ctr"/>
                </a:tc>
                <a:tc gridSpan="4">
                  <a:txBody>
                    <a:bodyPr/>
                    <a:lstStyle/>
                    <a:p>
                      <a:pPr algn="ctr">
                        <a:spcAft>
                          <a:spcPts val="0"/>
                        </a:spcAft>
                      </a:pPr>
                      <a:r>
                        <a:rPr lang="en-US" sz="1600" kern="1200" dirty="0">
                          <a:effectLst/>
                        </a:rPr>
                        <a:t>Quarterly Milestones</a:t>
                      </a:r>
                      <a:r>
                        <a:rPr lang="en-US" sz="1600" dirty="0">
                          <a:effectLst/>
                        </a:rPr>
                        <a:t> </a:t>
                      </a:r>
                      <a:endParaRPr lang="en-GB" sz="1600" b="1" dirty="0">
                        <a:solidFill>
                          <a:schemeClr val="tx1"/>
                        </a:solidFill>
                        <a:effectLst/>
                        <a:latin typeface="Trebuchet MS" panose="020B0603020202020204" pitchFamily="34" charset="0"/>
                        <a:ea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773531702"/>
                  </a:ext>
                </a:extLst>
              </a:tr>
              <a:tr h="596468">
                <a:tc vMerge="1">
                  <a:txBody>
                    <a:bodyPr/>
                    <a:lstStyle/>
                    <a:p>
                      <a:endParaRPr lang="en-GB"/>
                    </a:p>
                  </a:txBody>
                  <a:tcPr/>
                </a:tc>
                <a:tc vMerge="1">
                  <a:txBody>
                    <a:bodyPr/>
                    <a:lstStyle/>
                    <a:p>
                      <a:endParaRPr lang="en-GB"/>
                    </a:p>
                  </a:txBody>
                  <a:tcPr/>
                </a:tc>
                <a:tc>
                  <a:txBody>
                    <a:bodyPr/>
                    <a:lstStyle/>
                    <a:p>
                      <a:pPr marL="0" algn="ctr" defTabSz="914400" rtl="0" eaLnBrk="1" latinLnBrk="0" hangingPunct="1">
                        <a:lnSpc>
                          <a:spcPct val="150000"/>
                        </a:lnSpc>
                        <a:spcAft>
                          <a:spcPts val="0"/>
                        </a:spcAft>
                      </a:pPr>
                      <a:r>
                        <a:rPr lang="en-US" sz="1400" kern="1200" dirty="0">
                          <a:effectLst/>
                        </a:rPr>
                        <a:t>1st Quarter</a:t>
                      </a:r>
                      <a:endParaRPr lang="en-GB" sz="1400" kern="1200" dirty="0">
                        <a:solidFill>
                          <a:schemeClr val="dk1"/>
                        </a:solidFill>
                        <a:effectLst/>
                        <a:latin typeface="Trebuchet MS" panose="020B0603020202020204" pitchFamily="34" charset="0"/>
                        <a:ea typeface="+mn-ea"/>
                        <a:cs typeface="+mn-cs"/>
                      </a:endParaRPr>
                    </a:p>
                  </a:txBody>
                  <a:tcPr marL="68580" marR="68580" marT="0" marB="0" anchor="ctr"/>
                </a:tc>
                <a:tc>
                  <a:txBody>
                    <a:bodyPr/>
                    <a:lstStyle/>
                    <a:p>
                      <a:pPr marL="0" algn="ctr" defTabSz="914400" rtl="0" eaLnBrk="1" latinLnBrk="0" hangingPunct="1">
                        <a:lnSpc>
                          <a:spcPct val="150000"/>
                        </a:lnSpc>
                        <a:spcAft>
                          <a:spcPts val="0"/>
                        </a:spcAft>
                      </a:pPr>
                      <a:r>
                        <a:rPr lang="en-US" sz="1400" kern="1200" dirty="0">
                          <a:effectLst/>
                        </a:rPr>
                        <a:t>2nd Quarter</a:t>
                      </a:r>
                      <a:endParaRPr lang="en-GB" sz="1400" kern="1200" dirty="0">
                        <a:solidFill>
                          <a:schemeClr val="dk1"/>
                        </a:solidFill>
                        <a:effectLst/>
                        <a:latin typeface="Trebuchet MS" panose="020B0603020202020204" pitchFamily="34" charset="0"/>
                        <a:ea typeface="+mn-ea"/>
                        <a:cs typeface="+mn-cs"/>
                      </a:endParaRPr>
                    </a:p>
                  </a:txBody>
                  <a:tcPr marL="68580" marR="68580" marT="0" marB="0" anchor="ctr"/>
                </a:tc>
                <a:tc>
                  <a:txBody>
                    <a:bodyPr/>
                    <a:lstStyle/>
                    <a:p>
                      <a:pPr marL="0" algn="ctr" defTabSz="914400" rtl="0" eaLnBrk="1" latinLnBrk="0" hangingPunct="1">
                        <a:lnSpc>
                          <a:spcPct val="150000"/>
                        </a:lnSpc>
                        <a:spcAft>
                          <a:spcPts val="0"/>
                        </a:spcAft>
                      </a:pPr>
                      <a:r>
                        <a:rPr lang="en-US" sz="1400" kern="1200" dirty="0">
                          <a:effectLst/>
                        </a:rPr>
                        <a:t>3rd Quarter</a:t>
                      </a:r>
                      <a:endParaRPr lang="en-GB" sz="1400" kern="1200" dirty="0">
                        <a:solidFill>
                          <a:schemeClr val="dk1"/>
                        </a:solidFill>
                        <a:effectLst/>
                        <a:latin typeface="Trebuchet MS" panose="020B0603020202020204" pitchFamily="34" charset="0"/>
                        <a:ea typeface="+mn-ea"/>
                        <a:cs typeface="+mn-cs"/>
                      </a:endParaRPr>
                    </a:p>
                  </a:txBody>
                  <a:tcPr marL="68580" marR="68580" marT="0" marB="0" anchor="ctr"/>
                </a:tc>
                <a:tc>
                  <a:txBody>
                    <a:bodyPr/>
                    <a:lstStyle/>
                    <a:p>
                      <a:pPr marL="0" algn="ctr" defTabSz="914400" rtl="0" eaLnBrk="1" latinLnBrk="0" hangingPunct="1">
                        <a:lnSpc>
                          <a:spcPct val="150000"/>
                        </a:lnSpc>
                        <a:spcAft>
                          <a:spcPts val="0"/>
                        </a:spcAft>
                      </a:pPr>
                      <a:r>
                        <a:rPr lang="en-US" sz="1400" kern="1200" dirty="0">
                          <a:effectLst/>
                        </a:rPr>
                        <a:t>4th Quarter</a:t>
                      </a:r>
                      <a:endParaRPr lang="en-GB" sz="1400" kern="1200" dirty="0">
                        <a:solidFill>
                          <a:schemeClr val="dk1"/>
                        </a:solidFill>
                        <a:effectLst/>
                        <a:latin typeface="Trebuchet MS" panose="020B0603020202020204" pitchFamily="34" charset="0"/>
                        <a:ea typeface="+mn-ea"/>
                        <a:cs typeface="+mn-cs"/>
                      </a:endParaRPr>
                    </a:p>
                  </a:txBody>
                  <a:tcPr marL="68580" marR="68580" marT="0" marB="0" anchor="ctr"/>
                </a:tc>
                <a:extLst>
                  <a:ext uri="{0D108BD9-81ED-4DB2-BD59-A6C34878D82A}">
                    <a16:rowId xmlns:a16="http://schemas.microsoft.com/office/drawing/2014/main" xmlns="" val="1283959885"/>
                  </a:ext>
                </a:extLst>
              </a:tr>
              <a:tr h="1216606">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Employee satisfaction</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a:solidFill>
                            <a:schemeClr val="tx1"/>
                          </a:solidFill>
                          <a:effectLst/>
                          <a:latin typeface="+mn-lt"/>
                          <a:ea typeface="+mn-ea"/>
                          <a:cs typeface="+mn-cs"/>
                        </a:rPr>
                        <a:t>55%</a:t>
                      </a:r>
                    </a:p>
                  </a:txBody>
                  <a:tcPr marL="68580" marR="68580" marT="0" marB="0" anchor="ctr">
                    <a:solidFill>
                      <a:schemeClr val="accent3">
                        <a:lumMod val="60000"/>
                        <a:lumOff val="40000"/>
                      </a:schemeClr>
                    </a:solidFill>
                  </a:tcP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a:solidFill>
                            <a:schemeClr val="tx1"/>
                          </a:solidFill>
                          <a:effectLst/>
                          <a:latin typeface="+mn-lt"/>
                          <a:ea typeface="+mn-ea"/>
                          <a:cs typeface="+mn-cs"/>
                        </a:rPr>
                        <a:t>-</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a:solidFill>
                            <a:schemeClr val="tx1"/>
                          </a:solidFill>
                          <a:effectLst/>
                          <a:latin typeface="+mn-lt"/>
                          <a:ea typeface="+mn-ea"/>
                          <a:cs typeface="+mn-cs"/>
                        </a:rPr>
                        <a:t>-</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a:solidFill>
                            <a:schemeClr val="tx1"/>
                          </a:solidFill>
                          <a:effectLst/>
                          <a:latin typeface="+mn-lt"/>
                          <a:ea typeface="+mn-ea"/>
                          <a:cs typeface="+mn-cs"/>
                        </a:rPr>
                        <a:t>55%</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a:solidFill>
                            <a:schemeClr val="tx1"/>
                          </a:solidFill>
                          <a:effectLst/>
                          <a:latin typeface="+mn-lt"/>
                          <a:ea typeface="+mn-ea"/>
                          <a:cs typeface="+mn-cs"/>
                        </a:rPr>
                        <a:t>-</a:t>
                      </a:r>
                    </a:p>
                  </a:txBody>
                  <a:tcPr marL="68580" marR="68580" marT="0" marB="0" anchor="ctr"/>
                </a:tc>
                <a:extLst>
                  <a:ext uri="{0D108BD9-81ED-4DB2-BD59-A6C34878D82A}">
                    <a16:rowId xmlns:a16="http://schemas.microsoft.com/office/drawing/2014/main" xmlns="" val="4095400999"/>
                  </a:ext>
                </a:extLst>
              </a:tr>
              <a:tr h="1196759">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Percentage of vacancy rate</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10%</a:t>
                      </a:r>
                    </a:p>
                  </a:txBody>
                  <a:tcPr marL="68580" marR="68580" marT="0" marB="0" anchor="ctr">
                    <a:solidFill>
                      <a:schemeClr val="accent3">
                        <a:lumMod val="60000"/>
                        <a:lumOff val="40000"/>
                      </a:schemeClr>
                    </a:solidFill>
                  </a:tcP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a:solidFill>
                            <a:schemeClr val="tx1"/>
                          </a:solidFill>
                          <a:effectLst/>
                          <a:latin typeface="+mn-lt"/>
                          <a:ea typeface="+mn-ea"/>
                          <a:cs typeface="+mn-cs"/>
                        </a:rPr>
                        <a:t>10%</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a:solidFill>
                            <a:schemeClr val="tx1"/>
                          </a:solidFill>
                          <a:effectLst/>
                          <a:latin typeface="+mn-lt"/>
                          <a:ea typeface="+mn-ea"/>
                          <a:cs typeface="+mn-cs"/>
                        </a:rPr>
                        <a:t>10%</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a:solidFill>
                            <a:schemeClr val="tx1"/>
                          </a:solidFill>
                          <a:effectLst/>
                          <a:latin typeface="+mn-lt"/>
                          <a:ea typeface="+mn-ea"/>
                          <a:cs typeface="+mn-cs"/>
                        </a:rPr>
                        <a:t>10%</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10%</a:t>
                      </a:r>
                    </a:p>
                  </a:txBody>
                  <a:tcPr marL="68580" marR="68580" marT="0" marB="0" anchor="ctr"/>
                </a:tc>
                <a:extLst>
                  <a:ext uri="{0D108BD9-81ED-4DB2-BD59-A6C34878D82A}">
                    <a16:rowId xmlns:a16="http://schemas.microsoft.com/office/drawing/2014/main" xmlns="" val="3191036582"/>
                  </a:ext>
                </a:extLst>
              </a:tr>
              <a:tr h="1328240">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a:solidFill>
                            <a:schemeClr val="tx1"/>
                          </a:solidFill>
                          <a:effectLst/>
                          <a:latin typeface="+mn-lt"/>
                          <a:ea typeface="+mn-ea"/>
                          <a:cs typeface="+mn-cs"/>
                        </a:rPr>
                        <a:t>Percentage of staff who performed at 311 and above in the performance evaluation</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a:solidFill>
                            <a:schemeClr val="tx1"/>
                          </a:solidFill>
                          <a:effectLst/>
                          <a:latin typeface="+mn-lt"/>
                          <a:ea typeface="+mn-ea"/>
                          <a:cs typeface="+mn-cs"/>
                        </a:rPr>
                        <a:t>65%</a:t>
                      </a:r>
                    </a:p>
                  </a:txBody>
                  <a:tcPr marL="68580" marR="68580" marT="0" marB="0" anchor="ctr">
                    <a:solidFill>
                      <a:schemeClr val="accent3">
                        <a:lumMod val="60000"/>
                        <a:lumOff val="40000"/>
                      </a:schemeClr>
                    </a:solidFill>
                  </a:tcP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a:solidFill>
                            <a:schemeClr val="tx1"/>
                          </a:solidFill>
                          <a:effectLst/>
                          <a:latin typeface="+mn-lt"/>
                          <a:ea typeface="+mn-ea"/>
                          <a:cs typeface="+mn-cs"/>
                        </a:rPr>
                        <a:t>65%</a:t>
                      </a:r>
                    </a:p>
                  </a:txBody>
                  <a:tcPr marL="68580" marR="68580" marT="0" marB="0" anchor="ctr"/>
                </a:tc>
                <a:extLst>
                  <a:ext uri="{0D108BD9-81ED-4DB2-BD59-A6C34878D82A}">
                    <a16:rowId xmlns:a16="http://schemas.microsoft.com/office/drawing/2014/main" xmlns="" val="1582150986"/>
                  </a:ext>
                </a:extLst>
              </a:tr>
              <a:tr h="1027034">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a:solidFill>
                            <a:schemeClr val="tx1"/>
                          </a:solidFill>
                          <a:effectLst/>
                          <a:latin typeface="+mn-lt"/>
                          <a:ea typeface="+mn-ea"/>
                          <a:cs typeface="+mn-cs"/>
                        </a:rPr>
                        <a:t>Percentage implementation of the Ecosystem Development Plan</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a:solidFill>
                            <a:schemeClr val="tx1"/>
                          </a:solidFill>
                          <a:effectLst/>
                          <a:latin typeface="+mn-lt"/>
                          <a:ea typeface="+mn-ea"/>
                          <a:cs typeface="+mn-cs"/>
                        </a:rPr>
                        <a:t>70%</a:t>
                      </a:r>
                    </a:p>
                  </a:txBody>
                  <a:tcPr marL="68580" marR="68580" marT="0" marB="0" anchor="ctr">
                    <a:solidFill>
                      <a:schemeClr val="accent3">
                        <a:lumMod val="60000"/>
                        <a:lumOff val="40000"/>
                      </a:schemeClr>
                    </a:solidFill>
                  </a:tcP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a:solidFill>
                            <a:schemeClr val="tx1"/>
                          </a:solidFill>
                          <a:effectLst/>
                          <a:latin typeface="+mn-lt"/>
                          <a:ea typeface="+mn-ea"/>
                          <a:cs typeface="+mn-cs"/>
                        </a:rPr>
                        <a:t>-</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a:t>
                      </a:r>
                    </a:p>
                  </a:txBody>
                  <a:tcPr marL="68580" marR="68580" marT="0" marB="0" anchor="ctr"/>
                </a:tc>
                <a:tc>
                  <a:txBody>
                    <a:bodyPr/>
                    <a:lstStyle/>
                    <a:p>
                      <a:pPr marL="0" lvl="0" indent="0" algn="ctr" defTabSz="914400" rtl="0" eaLnBrk="1" latinLnBrk="0" hangingPunct="1">
                        <a:lnSpc>
                          <a:spcPct val="100000"/>
                        </a:lnSpc>
                        <a:spcBef>
                          <a:spcPts val="370"/>
                        </a:spcBef>
                        <a:spcAft>
                          <a:spcPts val="0"/>
                        </a:spcAft>
                        <a:buFont typeface="Symbol" panose="05050102010706020507" pitchFamily="18" charset="2"/>
                        <a:buNone/>
                        <a:tabLst>
                          <a:tab pos="162560" algn="l"/>
                        </a:tabLst>
                      </a:pPr>
                      <a:r>
                        <a:rPr lang="en-ZA" sz="1400" b="1" kern="1200" dirty="0">
                          <a:solidFill>
                            <a:schemeClr val="tx1"/>
                          </a:solidFill>
                          <a:effectLst/>
                          <a:latin typeface="+mn-lt"/>
                          <a:ea typeface="+mn-ea"/>
                          <a:cs typeface="+mn-cs"/>
                        </a:rPr>
                        <a:t>70%</a:t>
                      </a:r>
                    </a:p>
                  </a:txBody>
                  <a:tcPr marL="68580" marR="68580" marT="0" marB="0" anchor="ctr"/>
                </a:tc>
                <a:extLst>
                  <a:ext uri="{0D108BD9-81ED-4DB2-BD59-A6C34878D82A}">
                    <a16:rowId xmlns:a16="http://schemas.microsoft.com/office/drawing/2014/main" xmlns="" val="2927579591"/>
                  </a:ext>
                </a:extLst>
              </a:tr>
            </a:tbl>
          </a:graphicData>
        </a:graphic>
      </p:graphicFrame>
    </p:spTree>
    <p:extLst>
      <p:ext uri="{BB962C8B-B14F-4D97-AF65-F5344CB8AC3E}">
        <p14:creationId xmlns:p14="http://schemas.microsoft.com/office/powerpoint/2010/main" xmlns="" val="323073995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52417" y="0"/>
            <a:ext cx="9144000" cy="6858000"/>
          </a:xfrm>
          <a:prstGeom prst="rect">
            <a:avLst/>
          </a:prstGeom>
          <a:solidFill>
            <a:schemeClr val="bg1"/>
          </a:solidFill>
        </p:spPr>
      </p:pic>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68322" y="70975"/>
            <a:ext cx="9328214" cy="470000"/>
          </a:xfrm>
          <a:prstGeom prst="rect">
            <a:avLst/>
          </a:prstGeom>
        </p:spPr>
        <p:txBody>
          <a:bodyPr wrap="square">
            <a:spAutoFit/>
          </a:bodyPr>
          <a:lstStyle/>
          <a:p>
            <a:pPr lvl="0">
              <a:lnSpc>
                <a:spcPct val="107000"/>
              </a:lnSpc>
              <a:defRPr/>
            </a:pPr>
            <a:r>
              <a:rPr lang="en-ZA" sz="2400" b="1" dirty="0">
                <a:solidFill>
                  <a:schemeClr val="bg1"/>
                </a:solidFill>
              </a:rPr>
              <a:t>PROGRAMME 4: Administration Resource Considerations </a:t>
            </a: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
        <p:nvSpPr>
          <p:cNvPr id="3" name="TextBox 2"/>
          <p:cNvSpPr txBox="1"/>
          <p:nvPr/>
        </p:nvSpPr>
        <p:spPr>
          <a:xfrm>
            <a:off x="107504" y="5949280"/>
            <a:ext cx="8352928" cy="908720"/>
          </a:xfrm>
          <a:prstGeom prst="rect">
            <a:avLst/>
          </a:prstGeom>
          <a:solidFill>
            <a:schemeClr val="bg1"/>
          </a:solidFill>
        </p:spPr>
        <p:txBody>
          <a:bodyPr wrap="square" rtlCol="0">
            <a:spAutoFit/>
          </a:bodyPr>
          <a:lstStyle/>
          <a:p>
            <a:endParaRPr lang="en-ZA" dirty="0"/>
          </a:p>
        </p:txBody>
      </p:sp>
      <p:pic>
        <p:nvPicPr>
          <p:cNvPr id="8" name="Picture 7">
            <a:extLst>
              <a:ext uri="{FF2B5EF4-FFF2-40B4-BE49-F238E27FC236}">
                <a16:creationId xmlns:a16="http://schemas.microsoft.com/office/drawing/2014/main" xmlns="" id="{87BBDC2A-D281-7CAD-EB4A-987AFA8744AE}"/>
              </a:ext>
            </a:extLst>
          </p:cNvPr>
          <p:cNvPicPr>
            <a:picLocks noChangeAspect="1"/>
          </p:cNvPicPr>
          <p:nvPr/>
        </p:nvPicPr>
        <p:blipFill rotWithShape="1">
          <a:blip r:embed="rId3" cstate="print"/>
          <a:srcRect l="1510" t="34255" r="35699" b="13685"/>
          <a:stretch/>
        </p:blipFill>
        <p:spPr bwMode="auto">
          <a:xfrm>
            <a:off x="121726" y="1268760"/>
            <a:ext cx="8954847" cy="432048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82941556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2793122"/>
            <a:ext cx="7632848" cy="1323439"/>
          </a:xfrm>
          <a:prstGeom prst="rect">
            <a:avLst/>
          </a:prstGeom>
          <a:solidFill>
            <a:srgbClr val="005C2A"/>
          </a:solidFill>
        </p:spPr>
        <p:txBody>
          <a:bodyPr wrap="square">
            <a:spAutoFit/>
          </a:bodyPr>
          <a:lstStyle/>
          <a:p>
            <a:pPr algn="ctr"/>
            <a:r>
              <a:rPr lang="en-ZA" sz="2400" dirty="0">
                <a:solidFill>
                  <a:schemeClr val="bg1"/>
                </a:solidFill>
              </a:rPr>
              <a:t>  </a:t>
            </a:r>
            <a:r>
              <a:rPr lang="en-ZA" sz="4000" b="1" dirty="0">
                <a:solidFill>
                  <a:schemeClr val="bg1"/>
                </a:solidFill>
              </a:rPr>
              <a:t> 4. Programme Resource Considerations</a:t>
            </a:r>
          </a:p>
        </p:txBody>
      </p:sp>
      <p:sp>
        <p:nvSpPr>
          <p:cNvPr id="4" name="TextBox 3"/>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420499962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51520" y="70975"/>
            <a:ext cx="8712968" cy="487506"/>
          </a:xfrm>
          <a:prstGeom prst="rect">
            <a:avLst/>
          </a:prstGeom>
        </p:spPr>
        <p:txBody>
          <a:bodyPr wrap="square">
            <a:spAutoFit/>
          </a:bodyPr>
          <a:lstStyle/>
          <a:p>
            <a:pPr lvl="0">
              <a:lnSpc>
                <a:spcPct val="107000"/>
              </a:lnSpc>
              <a:defRPr/>
            </a:pPr>
            <a:r>
              <a:rPr lang="en-ZA" sz="2400" b="1" dirty="0">
                <a:solidFill>
                  <a:schemeClr val="bg1"/>
                </a:solidFill>
              </a:rPr>
              <a:t>4.1 Seda Budget 2021/22-2025/26</a:t>
            </a:r>
            <a:endParaRPr lang="en-ZA"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
        <p:nvSpPr>
          <p:cNvPr id="3" name="TextBox 2"/>
          <p:cNvSpPr txBox="1"/>
          <p:nvPr/>
        </p:nvSpPr>
        <p:spPr>
          <a:xfrm>
            <a:off x="107504" y="5949280"/>
            <a:ext cx="8352928" cy="908720"/>
          </a:xfrm>
          <a:prstGeom prst="rect">
            <a:avLst/>
          </a:prstGeom>
          <a:solidFill>
            <a:schemeClr val="bg1"/>
          </a:solidFill>
        </p:spPr>
        <p:txBody>
          <a:bodyPr wrap="square" rtlCol="0">
            <a:spAutoFit/>
          </a:bodyPr>
          <a:lstStyle/>
          <a:p>
            <a:endParaRPr lang="en-ZA" dirty="0"/>
          </a:p>
        </p:txBody>
      </p:sp>
      <p:graphicFrame>
        <p:nvGraphicFramePr>
          <p:cNvPr id="9" name="Object 8">
            <a:extLst>
              <a:ext uri="{FF2B5EF4-FFF2-40B4-BE49-F238E27FC236}">
                <a16:creationId xmlns:a16="http://schemas.microsoft.com/office/drawing/2014/main" xmlns="" id="{4A45D20F-356E-3E11-E568-601D9A60A6F3}"/>
              </a:ext>
            </a:extLst>
          </p:cNvPr>
          <p:cNvGraphicFramePr>
            <a:graphicFrameLocks noChangeAspect="1"/>
          </p:cNvGraphicFramePr>
          <p:nvPr>
            <p:extLst>
              <p:ext uri="{D42A27DB-BD31-4B8C-83A1-F6EECF244321}">
                <p14:modId xmlns:p14="http://schemas.microsoft.com/office/powerpoint/2010/main" xmlns="" val="2915932398"/>
              </p:ext>
            </p:extLst>
          </p:nvPr>
        </p:nvGraphicFramePr>
        <p:xfrm>
          <a:off x="36512" y="655750"/>
          <a:ext cx="9070976" cy="5607050"/>
        </p:xfrm>
        <a:graphic>
          <a:graphicData uri="http://schemas.openxmlformats.org/presentationml/2006/ole">
            <p:oleObj spid="_x0000_s1027" name="Worksheet" r:id="rId3" imgW="8146899" imgH="5606873" progId="Excel.Sheet.12">
              <p:embed/>
            </p:oleObj>
          </a:graphicData>
        </a:graphic>
      </p:graphicFrame>
    </p:spTree>
    <p:extLst>
      <p:ext uri="{BB962C8B-B14F-4D97-AF65-F5344CB8AC3E}">
        <p14:creationId xmlns:p14="http://schemas.microsoft.com/office/powerpoint/2010/main" xmlns="" val="359354638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cstate="print"/>
          <a:stretch>
            <a:fillRect/>
          </a:stretch>
        </p:blipFill>
        <p:spPr>
          <a:xfrm>
            <a:off x="28422" y="0"/>
            <a:ext cx="9144000" cy="6858000"/>
          </a:xfrm>
          <a:prstGeom prst="rect">
            <a:avLst/>
          </a:prstGeom>
          <a:solidFill>
            <a:schemeClr val="bg1"/>
          </a:solidFill>
        </p:spPr>
      </p:pic>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51520" y="70975"/>
            <a:ext cx="8712968" cy="487506"/>
          </a:xfrm>
          <a:prstGeom prst="rect">
            <a:avLst/>
          </a:prstGeom>
        </p:spPr>
        <p:txBody>
          <a:bodyPr wrap="square">
            <a:spAutoFit/>
          </a:bodyPr>
          <a:lstStyle/>
          <a:p>
            <a:pPr lvl="0">
              <a:lnSpc>
                <a:spcPct val="107000"/>
              </a:lnSpc>
              <a:defRPr/>
            </a:pPr>
            <a:r>
              <a:rPr lang="en-ZA" sz="2400" b="1" dirty="0">
                <a:solidFill>
                  <a:schemeClr val="bg1"/>
                </a:solidFill>
              </a:rPr>
              <a:t>4.2 Assets and Liability Management </a:t>
            </a:r>
            <a:endParaRPr lang="en-ZA"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
        <p:nvSpPr>
          <p:cNvPr id="3" name="TextBox 2"/>
          <p:cNvSpPr txBox="1"/>
          <p:nvPr/>
        </p:nvSpPr>
        <p:spPr>
          <a:xfrm>
            <a:off x="107504" y="5949280"/>
            <a:ext cx="8352928" cy="908720"/>
          </a:xfrm>
          <a:prstGeom prst="rect">
            <a:avLst/>
          </a:prstGeom>
          <a:solidFill>
            <a:schemeClr val="bg1"/>
          </a:solidFill>
        </p:spPr>
        <p:txBody>
          <a:bodyPr wrap="square" rtlCol="0">
            <a:spAutoFit/>
          </a:bodyPr>
          <a:lstStyle/>
          <a:p>
            <a:endParaRPr lang="en-ZA" dirty="0"/>
          </a:p>
        </p:txBody>
      </p:sp>
      <p:graphicFrame>
        <p:nvGraphicFramePr>
          <p:cNvPr id="10" name="Object 9">
            <a:extLst>
              <a:ext uri="{FF2B5EF4-FFF2-40B4-BE49-F238E27FC236}">
                <a16:creationId xmlns:a16="http://schemas.microsoft.com/office/drawing/2014/main" xmlns="" id="{3FC51E85-5E1B-23C8-C672-C9D7350A9D0F}"/>
              </a:ext>
            </a:extLst>
          </p:cNvPr>
          <p:cNvGraphicFramePr>
            <a:graphicFrameLocks noChangeAspect="1"/>
          </p:cNvGraphicFramePr>
          <p:nvPr>
            <p:extLst>
              <p:ext uri="{D42A27DB-BD31-4B8C-83A1-F6EECF244321}">
                <p14:modId xmlns:p14="http://schemas.microsoft.com/office/powerpoint/2010/main" xmlns="" val="867991876"/>
              </p:ext>
            </p:extLst>
          </p:nvPr>
        </p:nvGraphicFramePr>
        <p:xfrm>
          <a:off x="36512" y="743928"/>
          <a:ext cx="9115578" cy="4574483"/>
        </p:xfrm>
        <a:graphic>
          <a:graphicData uri="http://schemas.openxmlformats.org/presentationml/2006/ole">
            <p:oleObj spid="_x0000_s2051" name="Worksheet" r:id="rId4" imgW="7404295" imgH="4051371" progId="Excel.Sheet.12">
              <p:embed/>
            </p:oleObj>
          </a:graphicData>
        </a:graphic>
      </p:graphicFrame>
    </p:spTree>
    <p:extLst>
      <p:ext uri="{BB962C8B-B14F-4D97-AF65-F5344CB8AC3E}">
        <p14:creationId xmlns:p14="http://schemas.microsoft.com/office/powerpoint/2010/main" xmlns="" val="105220976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cstate="print"/>
          <a:stretch>
            <a:fillRect/>
          </a:stretch>
        </p:blipFill>
        <p:spPr>
          <a:xfrm>
            <a:off x="36512" y="0"/>
            <a:ext cx="9144000" cy="6858000"/>
          </a:xfrm>
          <a:prstGeom prst="rect">
            <a:avLst/>
          </a:prstGeom>
          <a:solidFill>
            <a:schemeClr val="bg1"/>
          </a:solidFill>
        </p:spPr>
      </p:pic>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51520" y="70975"/>
            <a:ext cx="8712968" cy="487506"/>
          </a:xfrm>
          <a:prstGeom prst="rect">
            <a:avLst/>
          </a:prstGeom>
        </p:spPr>
        <p:txBody>
          <a:bodyPr wrap="square">
            <a:spAutoFit/>
          </a:bodyPr>
          <a:lstStyle/>
          <a:p>
            <a:pPr lvl="0">
              <a:lnSpc>
                <a:spcPct val="107000"/>
              </a:lnSpc>
              <a:defRPr/>
            </a:pPr>
            <a:r>
              <a:rPr lang="en-ZA" sz="2400" b="1" dirty="0">
                <a:solidFill>
                  <a:schemeClr val="bg1"/>
                </a:solidFill>
              </a:rPr>
              <a:t>4.3 Cash Flow Projections </a:t>
            </a:r>
            <a:endParaRPr lang="en-ZA"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
        <p:nvSpPr>
          <p:cNvPr id="3" name="TextBox 2"/>
          <p:cNvSpPr txBox="1"/>
          <p:nvPr/>
        </p:nvSpPr>
        <p:spPr>
          <a:xfrm>
            <a:off x="107504" y="5949280"/>
            <a:ext cx="8352928" cy="908720"/>
          </a:xfrm>
          <a:prstGeom prst="rect">
            <a:avLst/>
          </a:prstGeom>
          <a:solidFill>
            <a:schemeClr val="bg1"/>
          </a:solidFill>
        </p:spPr>
        <p:txBody>
          <a:bodyPr wrap="square" rtlCol="0">
            <a:spAutoFit/>
          </a:bodyPr>
          <a:lstStyle/>
          <a:p>
            <a:endParaRPr lang="en-ZA" dirty="0"/>
          </a:p>
        </p:txBody>
      </p:sp>
      <p:graphicFrame>
        <p:nvGraphicFramePr>
          <p:cNvPr id="9" name="Object 8">
            <a:extLst>
              <a:ext uri="{FF2B5EF4-FFF2-40B4-BE49-F238E27FC236}">
                <a16:creationId xmlns:a16="http://schemas.microsoft.com/office/drawing/2014/main" xmlns="" id="{6AAED22A-8B11-D4DB-F6DF-103D39F9E169}"/>
              </a:ext>
            </a:extLst>
          </p:cNvPr>
          <p:cNvGraphicFramePr>
            <a:graphicFrameLocks noChangeAspect="1"/>
          </p:cNvGraphicFramePr>
          <p:nvPr>
            <p:extLst>
              <p:ext uri="{D42A27DB-BD31-4B8C-83A1-F6EECF244321}">
                <p14:modId xmlns:p14="http://schemas.microsoft.com/office/powerpoint/2010/main" xmlns="" val="632674110"/>
              </p:ext>
            </p:extLst>
          </p:nvPr>
        </p:nvGraphicFramePr>
        <p:xfrm>
          <a:off x="36512" y="764704"/>
          <a:ext cx="9124741" cy="3600400"/>
        </p:xfrm>
        <a:graphic>
          <a:graphicData uri="http://schemas.openxmlformats.org/presentationml/2006/ole">
            <p:oleObj spid="_x0000_s3075" name="Worksheet" r:id="rId4" imgW="8261146" imgH="2838556" progId="Excel.Sheet.12">
              <p:embed/>
            </p:oleObj>
          </a:graphicData>
        </a:graphic>
      </p:graphicFrame>
    </p:spTree>
    <p:extLst>
      <p:ext uri="{BB962C8B-B14F-4D97-AF65-F5344CB8AC3E}">
        <p14:creationId xmlns:p14="http://schemas.microsoft.com/office/powerpoint/2010/main" xmlns="" val="354058324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cstate="print"/>
          <a:stretch>
            <a:fillRect/>
          </a:stretch>
        </p:blipFill>
        <p:spPr>
          <a:xfrm>
            <a:off x="36512" y="0"/>
            <a:ext cx="9144000" cy="6858000"/>
          </a:xfrm>
          <a:prstGeom prst="rect">
            <a:avLst/>
          </a:prstGeom>
          <a:solidFill>
            <a:schemeClr val="bg1"/>
          </a:solidFill>
        </p:spPr>
      </p:pic>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51520" y="70975"/>
            <a:ext cx="8712968" cy="487506"/>
          </a:xfrm>
          <a:prstGeom prst="rect">
            <a:avLst/>
          </a:prstGeom>
        </p:spPr>
        <p:txBody>
          <a:bodyPr wrap="square">
            <a:spAutoFit/>
          </a:bodyPr>
          <a:lstStyle/>
          <a:p>
            <a:pPr lvl="0">
              <a:lnSpc>
                <a:spcPct val="107000"/>
              </a:lnSpc>
              <a:defRPr/>
            </a:pPr>
            <a:r>
              <a:rPr lang="en-ZA" sz="2400" b="1" dirty="0">
                <a:solidFill>
                  <a:schemeClr val="bg1"/>
                </a:solidFill>
              </a:rPr>
              <a:t>4.4 Capital Expenditure </a:t>
            </a:r>
            <a:endParaRPr lang="en-ZA"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
        <p:nvSpPr>
          <p:cNvPr id="3" name="TextBox 2"/>
          <p:cNvSpPr txBox="1"/>
          <p:nvPr/>
        </p:nvSpPr>
        <p:spPr>
          <a:xfrm>
            <a:off x="107504" y="5949280"/>
            <a:ext cx="8352928" cy="908720"/>
          </a:xfrm>
          <a:prstGeom prst="rect">
            <a:avLst/>
          </a:prstGeom>
          <a:solidFill>
            <a:schemeClr val="bg1"/>
          </a:solidFill>
        </p:spPr>
        <p:txBody>
          <a:bodyPr wrap="square" rtlCol="0">
            <a:spAutoFit/>
          </a:bodyPr>
          <a:lstStyle/>
          <a:p>
            <a:endParaRPr lang="en-ZA" dirty="0"/>
          </a:p>
        </p:txBody>
      </p:sp>
      <p:graphicFrame>
        <p:nvGraphicFramePr>
          <p:cNvPr id="6" name="Object 5">
            <a:extLst>
              <a:ext uri="{FF2B5EF4-FFF2-40B4-BE49-F238E27FC236}">
                <a16:creationId xmlns:a16="http://schemas.microsoft.com/office/drawing/2014/main" xmlns="" id="{846DFD96-7F9B-0480-0324-BA1C563CBB0C}"/>
              </a:ext>
            </a:extLst>
          </p:cNvPr>
          <p:cNvGraphicFramePr>
            <a:graphicFrameLocks noChangeAspect="1"/>
          </p:cNvGraphicFramePr>
          <p:nvPr>
            <p:extLst>
              <p:ext uri="{D42A27DB-BD31-4B8C-83A1-F6EECF244321}">
                <p14:modId xmlns:p14="http://schemas.microsoft.com/office/powerpoint/2010/main" xmlns="" val="238446219"/>
              </p:ext>
            </p:extLst>
          </p:nvPr>
        </p:nvGraphicFramePr>
        <p:xfrm>
          <a:off x="36512" y="748928"/>
          <a:ext cx="9107488" cy="3256135"/>
        </p:xfrm>
        <a:graphic>
          <a:graphicData uri="http://schemas.openxmlformats.org/presentationml/2006/ole">
            <p:oleObj spid="_x0000_s4099" name="Worksheet" r:id="rId4" imgW="6775512" imgH="2279615" progId="Excel.Sheet.12">
              <p:embed/>
            </p:oleObj>
          </a:graphicData>
        </a:graphic>
      </p:graphicFrame>
    </p:spTree>
    <p:extLst>
      <p:ext uri="{BB962C8B-B14F-4D97-AF65-F5344CB8AC3E}">
        <p14:creationId xmlns:p14="http://schemas.microsoft.com/office/powerpoint/2010/main" xmlns="" val="88996723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2793122"/>
            <a:ext cx="7632848" cy="707886"/>
          </a:xfrm>
          <a:prstGeom prst="rect">
            <a:avLst/>
          </a:prstGeom>
          <a:solidFill>
            <a:srgbClr val="005C2A"/>
          </a:solidFill>
        </p:spPr>
        <p:txBody>
          <a:bodyPr wrap="square">
            <a:spAutoFit/>
          </a:bodyPr>
          <a:lstStyle/>
          <a:p>
            <a:pPr algn="ctr"/>
            <a:r>
              <a:rPr lang="en-ZA" sz="2400" dirty="0">
                <a:solidFill>
                  <a:schemeClr val="bg1"/>
                </a:solidFill>
              </a:rPr>
              <a:t>  </a:t>
            </a:r>
            <a:r>
              <a:rPr lang="en-ZA" sz="4000" b="1" dirty="0">
                <a:solidFill>
                  <a:schemeClr val="bg1"/>
                </a:solidFill>
              </a:rPr>
              <a:t> 5. Updated Risks </a:t>
            </a:r>
          </a:p>
        </p:txBody>
      </p:sp>
      <p:sp>
        <p:nvSpPr>
          <p:cNvPr id="4" name="TextBox 3"/>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68986582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28422" y="0"/>
            <a:ext cx="9144000" cy="6858000"/>
          </a:xfrm>
          <a:prstGeom prst="rect">
            <a:avLst/>
          </a:prstGeom>
          <a:solidFill>
            <a:schemeClr val="bg1"/>
          </a:solidFill>
        </p:spPr>
      </p:pic>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51520" y="70975"/>
            <a:ext cx="8712968" cy="487506"/>
          </a:xfrm>
          <a:prstGeom prst="rect">
            <a:avLst/>
          </a:prstGeom>
        </p:spPr>
        <p:txBody>
          <a:bodyPr wrap="square">
            <a:spAutoFit/>
          </a:bodyPr>
          <a:lstStyle/>
          <a:p>
            <a:pPr lvl="0">
              <a:lnSpc>
                <a:spcPct val="107000"/>
              </a:lnSpc>
              <a:defRPr/>
            </a:pPr>
            <a:r>
              <a:rPr lang="en-ZA" sz="2400" b="1" dirty="0">
                <a:solidFill>
                  <a:schemeClr val="bg1"/>
                </a:solidFill>
              </a:rPr>
              <a:t>5.1 UPDATED KEY RISKS</a:t>
            </a:r>
            <a:endParaRPr lang="en-ZA"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
        <p:nvSpPr>
          <p:cNvPr id="3" name="TextBox 2"/>
          <p:cNvSpPr txBox="1"/>
          <p:nvPr/>
        </p:nvSpPr>
        <p:spPr>
          <a:xfrm>
            <a:off x="107504" y="5949280"/>
            <a:ext cx="8352928" cy="908720"/>
          </a:xfrm>
          <a:prstGeom prst="rect">
            <a:avLst/>
          </a:prstGeom>
          <a:solidFill>
            <a:schemeClr val="bg1"/>
          </a:solidFill>
        </p:spPr>
        <p:txBody>
          <a:bodyPr wrap="square" rtlCol="0">
            <a:spAutoFit/>
          </a:bodyPr>
          <a:lstStyle/>
          <a:p>
            <a:endParaRPr lang="en-ZA" dirty="0"/>
          </a:p>
        </p:txBody>
      </p:sp>
      <p:graphicFrame>
        <p:nvGraphicFramePr>
          <p:cNvPr id="9" name="Table 8"/>
          <p:cNvGraphicFramePr>
            <a:graphicFrameLocks noGrp="1"/>
          </p:cNvGraphicFramePr>
          <p:nvPr>
            <p:extLst>
              <p:ext uri="{D42A27DB-BD31-4B8C-83A1-F6EECF244321}">
                <p14:modId xmlns:p14="http://schemas.microsoft.com/office/powerpoint/2010/main" xmlns="" val="1432545145"/>
              </p:ext>
            </p:extLst>
          </p:nvPr>
        </p:nvGraphicFramePr>
        <p:xfrm>
          <a:off x="36512" y="764705"/>
          <a:ext cx="9107488" cy="6109817"/>
        </p:xfrm>
        <a:graphic>
          <a:graphicData uri="http://schemas.openxmlformats.org/drawingml/2006/table">
            <a:tbl>
              <a:tblPr firstRow="1" bandRow="1">
                <a:tableStyleId>{E8B1032C-EA38-4F05-BA0D-38AFFFC7BED3}</a:tableStyleId>
              </a:tblPr>
              <a:tblGrid>
                <a:gridCol w="537169">
                  <a:extLst>
                    <a:ext uri="{9D8B030D-6E8A-4147-A177-3AD203B41FA5}">
                      <a16:colId xmlns:a16="http://schemas.microsoft.com/office/drawing/2014/main" xmlns="" val="593906329"/>
                    </a:ext>
                  </a:extLst>
                </a:gridCol>
                <a:gridCol w="2370969">
                  <a:extLst>
                    <a:ext uri="{9D8B030D-6E8A-4147-A177-3AD203B41FA5}">
                      <a16:colId xmlns:a16="http://schemas.microsoft.com/office/drawing/2014/main" xmlns="" val="2264053326"/>
                    </a:ext>
                  </a:extLst>
                </a:gridCol>
                <a:gridCol w="3137892">
                  <a:extLst>
                    <a:ext uri="{9D8B030D-6E8A-4147-A177-3AD203B41FA5}">
                      <a16:colId xmlns:a16="http://schemas.microsoft.com/office/drawing/2014/main" xmlns="" val="2742930708"/>
                    </a:ext>
                  </a:extLst>
                </a:gridCol>
                <a:gridCol w="3061458">
                  <a:extLst>
                    <a:ext uri="{9D8B030D-6E8A-4147-A177-3AD203B41FA5}">
                      <a16:colId xmlns:a16="http://schemas.microsoft.com/office/drawing/2014/main" xmlns="" val="882427582"/>
                    </a:ext>
                  </a:extLst>
                </a:gridCol>
              </a:tblGrid>
              <a:tr h="358964">
                <a:tc>
                  <a:txBody>
                    <a:bodyPr/>
                    <a:lstStyle/>
                    <a:p>
                      <a:pPr algn="ctr"/>
                      <a:r>
                        <a:rPr lang="en-ZA" sz="1800" dirty="0"/>
                        <a:t>No. </a:t>
                      </a:r>
                    </a:p>
                  </a:txBody>
                  <a:tcPr anchor="ctr"/>
                </a:tc>
                <a:tc>
                  <a:txBody>
                    <a:bodyPr/>
                    <a:lstStyle/>
                    <a:p>
                      <a:pPr marL="0" marR="0" indent="0" algn="ctr" defTabSz="914400" rtl="0" eaLnBrk="1" fontAlgn="auto" latinLnBrk="0" hangingPunct="1">
                        <a:lnSpc>
                          <a:spcPct val="80000"/>
                        </a:lnSpc>
                        <a:spcBef>
                          <a:spcPts val="300"/>
                        </a:spcBef>
                        <a:spcAft>
                          <a:spcPts val="300"/>
                        </a:spcAft>
                        <a:buClr>
                          <a:schemeClr val="accent1"/>
                        </a:buClr>
                        <a:buSzTx/>
                        <a:buFont typeface="Arial" pitchFamily="34" charset="0"/>
                        <a:buNone/>
                        <a:tabLst/>
                        <a:defRPr/>
                      </a:pPr>
                      <a:r>
                        <a:rPr lang="en-ZA" sz="1800" kern="1200" dirty="0"/>
                        <a:t>Outcomes</a:t>
                      </a:r>
                      <a:endParaRPr lang="en-ZA" sz="1800" b="1" kern="1200" dirty="0">
                        <a:solidFill>
                          <a:schemeClr val="dk1"/>
                        </a:solidFill>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80000"/>
                        </a:lnSpc>
                        <a:spcBef>
                          <a:spcPts val="300"/>
                        </a:spcBef>
                        <a:spcAft>
                          <a:spcPts val="300"/>
                        </a:spcAft>
                        <a:buClr>
                          <a:schemeClr val="accent1"/>
                        </a:buClr>
                        <a:buSzTx/>
                        <a:buFont typeface="Arial" pitchFamily="34" charset="0"/>
                        <a:buNone/>
                        <a:tabLst/>
                        <a:defRPr/>
                      </a:pPr>
                      <a:r>
                        <a:rPr lang="en-ZA" sz="1800" kern="1200" dirty="0"/>
                        <a:t>Key Risk</a:t>
                      </a:r>
                      <a:endParaRPr lang="en-ZA" sz="1800" b="1" kern="1200" dirty="0">
                        <a:solidFill>
                          <a:schemeClr val="dk1"/>
                        </a:solidFill>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80000"/>
                        </a:lnSpc>
                        <a:spcBef>
                          <a:spcPts val="300"/>
                        </a:spcBef>
                        <a:spcAft>
                          <a:spcPts val="300"/>
                        </a:spcAft>
                        <a:buClr>
                          <a:schemeClr val="accent1"/>
                        </a:buClr>
                        <a:buSzTx/>
                        <a:buFont typeface="Arial" pitchFamily="34" charset="0"/>
                        <a:buNone/>
                        <a:tabLst/>
                        <a:defRPr/>
                      </a:pPr>
                      <a:r>
                        <a:rPr lang="en-ZA" sz="1800" kern="1200" dirty="0"/>
                        <a:t>Risk Mitigation</a:t>
                      </a:r>
                      <a:endParaRPr lang="en-ZA" sz="1800" b="1"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xmlns="" val="560229068"/>
                  </a:ext>
                </a:extLst>
              </a:tr>
              <a:tr h="722914">
                <a:tc>
                  <a:txBody>
                    <a:bodyPr/>
                    <a:lstStyle/>
                    <a:p>
                      <a:pPr algn="ctr"/>
                      <a:r>
                        <a:rPr lang="en-ZA" sz="1400" dirty="0"/>
                        <a:t>1.</a:t>
                      </a:r>
                    </a:p>
                  </a:txBody>
                  <a:tcPr anchor="ctr"/>
                </a:tc>
                <a:tc>
                  <a:txBody>
                    <a:bodyPr/>
                    <a:lstStyle/>
                    <a:p>
                      <a:pPr marL="0" algn="ctr" defTabSz="914400" rtl="0" eaLnBrk="1" latinLnBrk="0" hangingPunct="1">
                        <a:lnSpc>
                          <a:spcPct val="150000"/>
                        </a:lnSpc>
                        <a:spcBef>
                          <a:spcPts val="1200"/>
                        </a:spcBef>
                        <a:spcAft>
                          <a:spcPts val="1200"/>
                        </a:spcAft>
                      </a:pPr>
                      <a:r>
                        <a:rPr lang="en-ZA" sz="1050" kern="1200" dirty="0">
                          <a:solidFill>
                            <a:schemeClr val="tx1"/>
                          </a:solidFill>
                          <a:effectLst/>
                          <a:latin typeface="+mn-lt"/>
                          <a:ea typeface="+mn-ea"/>
                          <a:cs typeface="+mn-cs"/>
                        </a:rPr>
                        <a:t>Integrated and coordinated ecosystem support for SMMEs and Co-operatives.</a:t>
                      </a:r>
                    </a:p>
                  </a:txBody>
                  <a:tcPr marL="68580" marR="68580" marT="0" marB="0"/>
                </a:tc>
                <a:tc>
                  <a:txBody>
                    <a:bodyPr/>
                    <a:lstStyle/>
                    <a:p>
                      <a:pPr marL="342900" lvl="0" indent="-342900" algn="l">
                        <a:lnSpc>
                          <a:spcPct val="100000"/>
                        </a:lnSpc>
                        <a:spcBef>
                          <a:spcPts val="500"/>
                        </a:spcBef>
                        <a:spcAft>
                          <a:spcPts val="500"/>
                        </a:spcAft>
                        <a:buFont typeface="Wingdings" panose="05000000000000000000" pitchFamily="2" charset="2"/>
                        <a:buChar char=""/>
                      </a:pPr>
                      <a:r>
                        <a:rPr lang="en-ZA" sz="1000" dirty="0">
                          <a:effectLst/>
                          <a:latin typeface="Arial" panose="020B0604020202020204" pitchFamily="34" charset="0"/>
                          <a:ea typeface="+mn-ea"/>
                          <a:cs typeface="Arial" panose="020B0604020202020204" pitchFamily="34" charset="0"/>
                        </a:rPr>
                        <a:t>Failure to integrate technology with ecosystem partners.</a:t>
                      </a:r>
                      <a:endParaRPr lang="en-ZA" sz="1050" dirty="0">
                        <a:effectLst/>
                        <a:latin typeface="Arial" panose="020B0604020202020204" pitchFamily="34" charset="0"/>
                        <a:ea typeface="+mn-ea"/>
                        <a:cs typeface="Times New Roman" panose="02020603050405020304" pitchFamily="18" charset="0"/>
                      </a:endParaRPr>
                    </a:p>
                    <a:p>
                      <a:pPr marL="342900" lvl="0" indent="-342900" algn="l">
                        <a:lnSpc>
                          <a:spcPct val="100000"/>
                        </a:lnSpc>
                        <a:spcBef>
                          <a:spcPts val="500"/>
                        </a:spcBef>
                        <a:spcAft>
                          <a:spcPts val="500"/>
                        </a:spcAft>
                        <a:buFont typeface="Wingdings" panose="05000000000000000000" pitchFamily="2" charset="2"/>
                        <a:buChar char=""/>
                      </a:pPr>
                      <a:r>
                        <a:rPr lang="en-ZA" sz="1000" dirty="0">
                          <a:effectLst/>
                          <a:latin typeface="Arial" panose="020B0604020202020204" pitchFamily="34" charset="0"/>
                          <a:ea typeface="+mn-ea"/>
                          <a:cs typeface="Arial" panose="020B0604020202020204" pitchFamily="34" charset="0"/>
                        </a:rPr>
                        <a:t>Insufficient collaboration from public and private sector.</a:t>
                      </a:r>
                      <a:endParaRPr lang="en-ZA" sz="1050" dirty="0">
                        <a:effectLst/>
                        <a:latin typeface="Arial" panose="020B0604020202020204" pitchFamily="34" charset="0"/>
                        <a:ea typeface="+mn-ea"/>
                        <a:cs typeface="Times New Roman" panose="02020603050405020304" pitchFamily="18" charset="0"/>
                      </a:endParaRPr>
                    </a:p>
                  </a:txBody>
                  <a:tcPr marL="68580" marR="68580" marT="0" marB="0"/>
                </a:tc>
                <a:tc>
                  <a:txBody>
                    <a:bodyPr/>
                    <a:lstStyle/>
                    <a:p>
                      <a:pPr marL="342900" lvl="0" indent="-342900" algn="l">
                        <a:lnSpc>
                          <a:spcPct val="100000"/>
                        </a:lnSpc>
                        <a:spcBef>
                          <a:spcPts val="500"/>
                        </a:spcBef>
                        <a:spcAft>
                          <a:spcPts val="500"/>
                        </a:spcAft>
                        <a:buFont typeface="Wingdings" panose="05000000000000000000" pitchFamily="2" charset="2"/>
                        <a:buChar char=""/>
                      </a:pPr>
                      <a:r>
                        <a:rPr lang="en-ZA" sz="1000">
                          <a:effectLst/>
                          <a:latin typeface="Arial" panose="020B0604020202020204" pitchFamily="34" charset="0"/>
                          <a:ea typeface="+mn-ea"/>
                          <a:cs typeface="Arial" panose="020B0604020202020204" pitchFamily="34" charset="0"/>
                        </a:rPr>
                        <a:t>Identify win-win benefits for Seda and targeted partners.</a:t>
                      </a:r>
                      <a:endParaRPr lang="en-ZA" sz="1050">
                        <a:effectLst/>
                        <a:latin typeface="Arial" panose="020B0604020202020204" pitchFamily="34" charset="0"/>
                        <a:ea typeface="+mn-ea"/>
                        <a:cs typeface="Times New Roman" panose="02020603050405020304" pitchFamily="18" charset="0"/>
                      </a:endParaRPr>
                    </a:p>
                    <a:p>
                      <a:pPr marL="342900" lvl="0" indent="-342900" algn="l">
                        <a:lnSpc>
                          <a:spcPct val="100000"/>
                        </a:lnSpc>
                        <a:spcBef>
                          <a:spcPts val="500"/>
                        </a:spcBef>
                        <a:spcAft>
                          <a:spcPts val="500"/>
                        </a:spcAft>
                        <a:buFont typeface="Wingdings" panose="05000000000000000000" pitchFamily="2" charset="2"/>
                        <a:buChar char=""/>
                      </a:pPr>
                      <a:r>
                        <a:rPr lang="en-ZA" sz="1000">
                          <a:effectLst/>
                          <a:latin typeface="Arial" panose="020B0604020202020204" pitchFamily="34" charset="0"/>
                          <a:ea typeface="+mn-ea"/>
                          <a:cs typeface="Arial" panose="020B0604020202020204" pitchFamily="34" charset="0"/>
                        </a:rPr>
                        <a:t>Actively pursue stakeholder engagement.</a:t>
                      </a:r>
                      <a:endParaRPr lang="en-ZA" sz="1050">
                        <a:effectLst/>
                        <a:latin typeface="Arial" panose="020B0604020202020204" pitchFamily="34"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xmlns="" val="1284861889"/>
                  </a:ext>
                </a:extLst>
              </a:tr>
              <a:tr h="1570468">
                <a:tc rowSpan="2">
                  <a:txBody>
                    <a:bodyPr/>
                    <a:lstStyle/>
                    <a:p>
                      <a:pPr algn="ctr"/>
                      <a:r>
                        <a:rPr lang="en-ZA" sz="1400" dirty="0"/>
                        <a:t>2.</a:t>
                      </a:r>
                    </a:p>
                  </a:txBody>
                  <a:tcPr anchor="ctr"/>
                </a:tc>
                <a:tc rowSpan="2">
                  <a:txBody>
                    <a:bodyPr/>
                    <a:lstStyle/>
                    <a:p>
                      <a:pPr marL="0" algn="ctr" defTabSz="914400" rtl="0" eaLnBrk="1" latinLnBrk="0" hangingPunct="1">
                        <a:lnSpc>
                          <a:spcPct val="150000"/>
                        </a:lnSpc>
                        <a:spcBef>
                          <a:spcPts val="1200"/>
                        </a:spcBef>
                        <a:spcAft>
                          <a:spcPts val="1200"/>
                        </a:spcAft>
                      </a:pPr>
                      <a:r>
                        <a:rPr lang="en-ZA" sz="1050" kern="1200" dirty="0">
                          <a:solidFill>
                            <a:schemeClr val="tx1"/>
                          </a:solidFill>
                          <a:effectLst/>
                          <a:latin typeface="+mn-lt"/>
                          <a:ea typeface="+mn-ea"/>
                          <a:cs typeface="+mn-cs"/>
                        </a:rPr>
                        <a:t>Increased growth and sustainability of SMMEs and Co-operatives.</a:t>
                      </a:r>
                    </a:p>
                  </a:txBody>
                  <a:tcPr marL="68580" marR="68580" marT="0" marB="0" anchor="ctr"/>
                </a:tc>
                <a:tc>
                  <a:txBody>
                    <a:bodyPr/>
                    <a:lstStyle/>
                    <a:p>
                      <a:pPr marL="342900" lvl="0" indent="-342900" algn="l">
                        <a:lnSpc>
                          <a:spcPct val="100000"/>
                        </a:lnSpc>
                        <a:spcBef>
                          <a:spcPts val="500"/>
                        </a:spcBef>
                        <a:spcAft>
                          <a:spcPts val="500"/>
                        </a:spcAft>
                        <a:buFont typeface="Wingdings" panose="05000000000000000000" pitchFamily="2" charset="2"/>
                        <a:buChar char=""/>
                      </a:pPr>
                      <a:r>
                        <a:rPr lang="en-ZA" sz="1000" dirty="0">
                          <a:effectLst/>
                          <a:latin typeface="Arial" panose="020B0604020202020204" pitchFamily="34" charset="0"/>
                          <a:ea typeface="+mn-ea"/>
                          <a:cs typeface="Arial" panose="020B0604020202020204" pitchFamily="34" charset="0"/>
                        </a:rPr>
                        <a:t>Inadequate customisation of Seda services to identified or profiled rural areas and townships.</a:t>
                      </a:r>
                      <a:endParaRPr lang="en-ZA" sz="1050" dirty="0">
                        <a:effectLst/>
                        <a:latin typeface="Arial" panose="020B0604020202020204" pitchFamily="34" charset="0"/>
                        <a:ea typeface="+mn-ea"/>
                        <a:cs typeface="Times New Roman" panose="02020603050405020304" pitchFamily="18" charset="0"/>
                      </a:endParaRPr>
                    </a:p>
                    <a:p>
                      <a:pPr marL="342900" lvl="0" indent="-342900" algn="l">
                        <a:lnSpc>
                          <a:spcPct val="100000"/>
                        </a:lnSpc>
                        <a:spcBef>
                          <a:spcPts val="500"/>
                        </a:spcBef>
                        <a:spcAft>
                          <a:spcPts val="500"/>
                        </a:spcAft>
                        <a:buFont typeface="Wingdings" panose="05000000000000000000" pitchFamily="2" charset="2"/>
                        <a:buChar char=""/>
                      </a:pPr>
                      <a:r>
                        <a:rPr lang="en-ZA" sz="1000" dirty="0">
                          <a:effectLst/>
                          <a:latin typeface="Arial" panose="020B0604020202020204" pitchFamily="34" charset="0"/>
                          <a:ea typeface="+mn-ea"/>
                          <a:cs typeface="Arial" panose="020B0604020202020204" pitchFamily="34" charset="0"/>
                        </a:rPr>
                        <a:t>Limited access to Seda service by SMMEs and Co-operatives.</a:t>
                      </a:r>
                      <a:endParaRPr lang="en-ZA" sz="1050" dirty="0">
                        <a:effectLst/>
                        <a:latin typeface="Arial" panose="020B0604020202020204" pitchFamily="34" charset="0"/>
                        <a:ea typeface="+mn-ea"/>
                        <a:cs typeface="Times New Roman" panose="02020603050405020304" pitchFamily="18" charset="0"/>
                      </a:endParaRPr>
                    </a:p>
                    <a:p>
                      <a:pPr marL="342900" lvl="0" indent="-342900" algn="l">
                        <a:lnSpc>
                          <a:spcPct val="100000"/>
                        </a:lnSpc>
                        <a:spcBef>
                          <a:spcPts val="500"/>
                        </a:spcBef>
                        <a:spcAft>
                          <a:spcPts val="500"/>
                        </a:spcAft>
                        <a:buFont typeface="Wingdings" panose="05000000000000000000" pitchFamily="2" charset="2"/>
                        <a:buChar char=""/>
                      </a:pPr>
                      <a:r>
                        <a:rPr lang="en-ZA" sz="1000" dirty="0">
                          <a:effectLst/>
                          <a:latin typeface="Arial" panose="020B0604020202020204" pitchFamily="34" charset="0"/>
                          <a:ea typeface="+mn-ea"/>
                          <a:cs typeface="Arial" panose="020B0604020202020204" pitchFamily="34" charset="0"/>
                        </a:rPr>
                        <a:t>Insufficient resources to deliver on planned initiatives.</a:t>
                      </a:r>
                      <a:endParaRPr lang="en-ZA" sz="1050" dirty="0">
                        <a:effectLst/>
                        <a:latin typeface="Arial" panose="020B0604020202020204" pitchFamily="34" charset="0"/>
                        <a:ea typeface="+mn-ea"/>
                        <a:cs typeface="Times New Roman" panose="02020603050405020304" pitchFamily="18" charset="0"/>
                      </a:endParaRPr>
                    </a:p>
                    <a:p>
                      <a:pPr marL="342900" lvl="0" indent="-342900" algn="l">
                        <a:lnSpc>
                          <a:spcPct val="100000"/>
                        </a:lnSpc>
                        <a:spcBef>
                          <a:spcPts val="500"/>
                        </a:spcBef>
                        <a:spcAft>
                          <a:spcPts val="500"/>
                        </a:spcAft>
                        <a:buFont typeface="Wingdings" panose="05000000000000000000" pitchFamily="2" charset="2"/>
                        <a:buChar char=""/>
                      </a:pPr>
                      <a:r>
                        <a:rPr lang="en-ZA" sz="1000" dirty="0">
                          <a:effectLst/>
                          <a:latin typeface="Arial" panose="020B0604020202020204" pitchFamily="34" charset="0"/>
                          <a:ea typeface="+mn-ea"/>
                          <a:cs typeface="Arial" panose="020B0604020202020204" pitchFamily="34" charset="0"/>
                        </a:rPr>
                        <a:t>Inability of SMMEs and Co-operatives to produce a desired quality.</a:t>
                      </a:r>
                      <a:endParaRPr lang="en-ZA" sz="1050" dirty="0">
                        <a:effectLst/>
                        <a:latin typeface="Arial" panose="020B0604020202020204" pitchFamily="34" charset="0"/>
                        <a:ea typeface="+mn-ea"/>
                        <a:cs typeface="Times New Roman" panose="02020603050405020304" pitchFamily="18" charset="0"/>
                      </a:endParaRPr>
                    </a:p>
                  </a:txBody>
                  <a:tcPr marL="68580" marR="68580" marT="0" marB="0"/>
                </a:tc>
                <a:tc>
                  <a:txBody>
                    <a:bodyPr/>
                    <a:lstStyle/>
                    <a:p>
                      <a:pPr marL="342900" lvl="0" indent="-342900" algn="l">
                        <a:lnSpc>
                          <a:spcPct val="100000"/>
                        </a:lnSpc>
                        <a:spcBef>
                          <a:spcPts val="500"/>
                        </a:spcBef>
                        <a:spcAft>
                          <a:spcPts val="500"/>
                        </a:spcAft>
                        <a:buFont typeface="Wingdings" panose="05000000000000000000" pitchFamily="2" charset="2"/>
                        <a:buChar char=""/>
                      </a:pPr>
                      <a:r>
                        <a:rPr lang="en-ZA" sz="1000">
                          <a:effectLst/>
                          <a:latin typeface="Arial" panose="020B0604020202020204" pitchFamily="34" charset="0"/>
                          <a:ea typeface="+mn-ea"/>
                          <a:cs typeface="Arial" panose="020B0604020202020204" pitchFamily="34" charset="0"/>
                        </a:rPr>
                        <a:t>Conduct needs analysis for rural and township-based businesses and craft interventions that are suitable to their needs.</a:t>
                      </a:r>
                      <a:endParaRPr lang="en-ZA" sz="1050">
                        <a:effectLst/>
                        <a:latin typeface="Arial" panose="020B0604020202020204" pitchFamily="34" charset="0"/>
                        <a:ea typeface="+mn-ea"/>
                        <a:cs typeface="Times New Roman" panose="02020603050405020304" pitchFamily="18" charset="0"/>
                      </a:endParaRPr>
                    </a:p>
                    <a:p>
                      <a:pPr marL="342900" lvl="0" indent="-342900" algn="l">
                        <a:lnSpc>
                          <a:spcPct val="100000"/>
                        </a:lnSpc>
                        <a:spcBef>
                          <a:spcPts val="500"/>
                        </a:spcBef>
                        <a:spcAft>
                          <a:spcPts val="500"/>
                        </a:spcAft>
                        <a:buFont typeface="Wingdings" panose="05000000000000000000" pitchFamily="2" charset="2"/>
                        <a:buChar char=""/>
                      </a:pPr>
                      <a:r>
                        <a:rPr lang="en-ZA" sz="1000">
                          <a:effectLst/>
                          <a:latin typeface="Arial" panose="020B0604020202020204" pitchFamily="34" charset="0"/>
                          <a:ea typeface="+mn-ea"/>
                          <a:cs typeface="Arial" panose="020B0604020202020204" pitchFamily="34" charset="0"/>
                        </a:rPr>
                        <a:t>Expand service access points.</a:t>
                      </a:r>
                      <a:endParaRPr lang="en-ZA" sz="1050">
                        <a:effectLst/>
                        <a:latin typeface="Arial" panose="020B0604020202020204" pitchFamily="34" charset="0"/>
                        <a:ea typeface="+mn-ea"/>
                        <a:cs typeface="Times New Roman" panose="02020603050405020304" pitchFamily="18" charset="0"/>
                      </a:endParaRPr>
                    </a:p>
                    <a:p>
                      <a:pPr marL="342900" lvl="0" indent="-342900" algn="l">
                        <a:lnSpc>
                          <a:spcPct val="100000"/>
                        </a:lnSpc>
                        <a:spcBef>
                          <a:spcPts val="500"/>
                        </a:spcBef>
                        <a:spcAft>
                          <a:spcPts val="500"/>
                        </a:spcAft>
                        <a:buFont typeface="Wingdings" panose="05000000000000000000" pitchFamily="2" charset="2"/>
                        <a:buChar char=""/>
                      </a:pPr>
                      <a:r>
                        <a:rPr lang="en-ZA" sz="1000">
                          <a:effectLst/>
                          <a:latin typeface="Arial" panose="020B0604020202020204" pitchFamily="34" charset="0"/>
                          <a:ea typeface="+mn-ea"/>
                          <a:cs typeface="Arial" panose="020B0604020202020204" pitchFamily="34" charset="0"/>
                        </a:rPr>
                        <a:t>Leverage funding from partners.</a:t>
                      </a:r>
                      <a:endParaRPr lang="en-ZA" sz="1050">
                        <a:effectLst/>
                        <a:latin typeface="Arial" panose="020B0604020202020204" pitchFamily="34" charset="0"/>
                        <a:ea typeface="+mn-ea"/>
                        <a:cs typeface="Times New Roman" panose="02020603050405020304" pitchFamily="18" charset="0"/>
                      </a:endParaRPr>
                    </a:p>
                    <a:p>
                      <a:pPr marL="342900" lvl="0" indent="-342900" algn="l">
                        <a:lnSpc>
                          <a:spcPct val="100000"/>
                        </a:lnSpc>
                        <a:spcBef>
                          <a:spcPts val="500"/>
                        </a:spcBef>
                        <a:spcAft>
                          <a:spcPts val="500"/>
                        </a:spcAft>
                        <a:buFont typeface="Wingdings" panose="05000000000000000000" pitchFamily="2" charset="2"/>
                        <a:buChar char=""/>
                      </a:pPr>
                      <a:r>
                        <a:rPr lang="en-ZA" sz="1000">
                          <a:effectLst/>
                          <a:latin typeface="Arial" panose="020B0604020202020204" pitchFamily="34" charset="0"/>
                          <a:ea typeface="+mn-ea"/>
                          <a:cs typeface="Arial" panose="020B0604020202020204" pitchFamily="34" charset="0"/>
                        </a:rPr>
                        <a:t>Provide mentoring and coaching, including quality testing and certification interventions.</a:t>
                      </a:r>
                      <a:endParaRPr lang="en-ZA" sz="1050">
                        <a:effectLst/>
                        <a:latin typeface="Arial" panose="020B0604020202020204" pitchFamily="34"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xmlns="" val="2162510205"/>
                  </a:ext>
                </a:extLst>
              </a:tr>
              <a:tr h="997123">
                <a:tc vMerge="1">
                  <a:txBody>
                    <a:bodyPr/>
                    <a:lstStyle/>
                    <a:p>
                      <a:pPr algn="ctr"/>
                      <a:endParaRPr lang="en-ZA" sz="1400" dirty="0"/>
                    </a:p>
                  </a:txBody>
                  <a:tcPr anchor="ctr"/>
                </a:tc>
                <a:tc vMerge="1">
                  <a:txBody>
                    <a:bodyPr/>
                    <a:lstStyle/>
                    <a:p>
                      <a:pPr marL="0" algn="ctr" defTabSz="914400" rtl="0" eaLnBrk="1" latinLnBrk="0" hangingPunct="1">
                        <a:lnSpc>
                          <a:spcPct val="150000"/>
                        </a:lnSpc>
                        <a:spcBef>
                          <a:spcPts val="1200"/>
                        </a:spcBef>
                        <a:spcAft>
                          <a:spcPts val="1200"/>
                        </a:spcAft>
                      </a:pPr>
                      <a:r>
                        <a:rPr lang="en-ZA" sz="1050" kern="1200" dirty="0">
                          <a:solidFill>
                            <a:schemeClr val="tx1"/>
                          </a:solidFill>
                          <a:effectLst/>
                          <a:latin typeface="+mn-lt"/>
                          <a:ea typeface="+mn-ea"/>
                          <a:cs typeface="+mn-cs"/>
                        </a:rPr>
                        <a:t>Increased growth and sustainability of SMMEs and Co-operatives in the priority sectors. </a:t>
                      </a:r>
                    </a:p>
                  </a:txBody>
                  <a:tcPr marL="68580" marR="68580" marT="0" marB="0" anchor="ctr"/>
                </a:tc>
                <a:tc>
                  <a:txBody>
                    <a:bodyPr/>
                    <a:lstStyle/>
                    <a:p>
                      <a:pPr marL="342900" lvl="0" indent="-342900" algn="l">
                        <a:lnSpc>
                          <a:spcPct val="100000"/>
                        </a:lnSpc>
                        <a:spcBef>
                          <a:spcPts val="500"/>
                        </a:spcBef>
                        <a:spcAft>
                          <a:spcPts val="500"/>
                        </a:spcAft>
                        <a:buFont typeface="Wingdings" panose="05000000000000000000" pitchFamily="2" charset="2"/>
                        <a:buChar char=""/>
                      </a:pPr>
                      <a:r>
                        <a:rPr lang="en-ZA" sz="1000" dirty="0">
                          <a:effectLst/>
                          <a:latin typeface="Arial" panose="020B0604020202020204" pitchFamily="34" charset="0"/>
                          <a:ea typeface="+mn-ea"/>
                          <a:cs typeface="Arial" panose="020B0604020202020204" pitchFamily="34" charset="0"/>
                        </a:rPr>
                        <a:t>Inadequate business growth.</a:t>
                      </a:r>
                      <a:endParaRPr lang="en-ZA" sz="1050" dirty="0">
                        <a:effectLst/>
                        <a:latin typeface="Arial" panose="020B0604020202020204" pitchFamily="34" charset="0"/>
                        <a:ea typeface="+mn-ea"/>
                        <a:cs typeface="Times New Roman" panose="02020603050405020304" pitchFamily="18" charset="0"/>
                      </a:endParaRPr>
                    </a:p>
                    <a:p>
                      <a:pPr marL="342900" lvl="0" indent="-342900" algn="l">
                        <a:lnSpc>
                          <a:spcPct val="100000"/>
                        </a:lnSpc>
                        <a:spcBef>
                          <a:spcPts val="500"/>
                        </a:spcBef>
                        <a:spcAft>
                          <a:spcPts val="500"/>
                        </a:spcAft>
                        <a:buFont typeface="Wingdings" panose="05000000000000000000" pitchFamily="2" charset="2"/>
                        <a:buChar char=""/>
                      </a:pPr>
                      <a:r>
                        <a:rPr lang="en-ZA" sz="1000" dirty="0">
                          <a:effectLst/>
                          <a:latin typeface="Arial" panose="020B0604020202020204" pitchFamily="34" charset="0"/>
                          <a:ea typeface="+mn-ea"/>
                          <a:cs typeface="Arial" panose="020B0604020202020204" pitchFamily="34" charset="0"/>
                        </a:rPr>
                        <a:t>Limited access by SMMEs and Co-operatives to opportunities and barriers to participate in priority sectors.</a:t>
                      </a:r>
                      <a:endParaRPr lang="en-ZA" sz="1050" dirty="0">
                        <a:effectLst/>
                        <a:latin typeface="Arial" panose="020B0604020202020204" pitchFamily="34" charset="0"/>
                        <a:ea typeface="+mn-ea"/>
                        <a:cs typeface="Times New Roman" panose="02020603050405020304" pitchFamily="18" charset="0"/>
                      </a:endParaRPr>
                    </a:p>
                    <a:p>
                      <a:pPr marL="342900" lvl="0" indent="-342900" algn="l">
                        <a:lnSpc>
                          <a:spcPct val="100000"/>
                        </a:lnSpc>
                        <a:spcBef>
                          <a:spcPts val="500"/>
                        </a:spcBef>
                        <a:spcAft>
                          <a:spcPts val="500"/>
                        </a:spcAft>
                        <a:buFont typeface="Wingdings" panose="05000000000000000000" pitchFamily="2" charset="2"/>
                        <a:buChar char=""/>
                      </a:pPr>
                      <a:r>
                        <a:rPr lang="en-ZA" sz="1000" dirty="0">
                          <a:effectLst/>
                          <a:latin typeface="Arial" panose="020B0604020202020204" pitchFamily="34" charset="0"/>
                          <a:ea typeface="+mn-ea"/>
                          <a:cs typeface="Arial" panose="020B0604020202020204" pitchFamily="34" charset="0"/>
                        </a:rPr>
                        <a:t>Non-alignment of Seda offerings to the market.</a:t>
                      </a:r>
                      <a:endParaRPr lang="en-ZA" sz="1050" dirty="0">
                        <a:effectLst/>
                        <a:latin typeface="Arial" panose="020B0604020202020204" pitchFamily="34" charset="0"/>
                        <a:ea typeface="+mn-ea"/>
                        <a:cs typeface="Times New Roman" panose="02020603050405020304" pitchFamily="18" charset="0"/>
                      </a:endParaRPr>
                    </a:p>
                  </a:txBody>
                  <a:tcPr marL="68580" marR="68580" marT="0" marB="0"/>
                </a:tc>
                <a:tc>
                  <a:txBody>
                    <a:bodyPr/>
                    <a:lstStyle/>
                    <a:p>
                      <a:pPr marL="342900" lvl="0" indent="-342900" algn="l">
                        <a:lnSpc>
                          <a:spcPct val="100000"/>
                        </a:lnSpc>
                        <a:spcBef>
                          <a:spcPts val="500"/>
                        </a:spcBef>
                        <a:spcAft>
                          <a:spcPts val="500"/>
                        </a:spcAft>
                        <a:buFont typeface="Wingdings" panose="05000000000000000000" pitchFamily="2" charset="2"/>
                        <a:buChar char=""/>
                      </a:pPr>
                      <a:r>
                        <a:rPr lang="en-ZA" sz="1000" dirty="0">
                          <a:effectLst/>
                          <a:latin typeface="Arial" panose="020B0604020202020204" pitchFamily="34" charset="0"/>
                          <a:ea typeface="+mn-ea"/>
                          <a:cs typeface="Arial" panose="020B0604020202020204" pitchFamily="34" charset="0"/>
                        </a:rPr>
                        <a:t>Identify SMMEs in high growth sectors and support them.</a:t>
                      </a:r>
                      <a:endParaRPr lang="en-ZA" sz="1050" dirty="0">
                        <a:effectLst/>
                        <a:latin typeface="Arial" panose="020B0604020202020204" pitchFamily="34" charset="0"/>
                        <a:ea typeface="+mn-ea"/>
                        <a:cs typeface="Times New Roman" panose="02020603050405020304" pitchFamily="18" charset="0"/>
                      </a:endParaRPr>
                    </a:p>
                    <a:p>
                      <a:pPr marL="342900" lvl="0" indent="-342900" algn="l">
                        <a:lnSpc>
                          <a:spcPct val="100000"/>
                        </a:lnSpc>
                        <a:spcBef>
                          <a:spcPts val="500"/>
                        </a:spcBef>
                        <a:spcAft>
                          <a:spcPts val="500"/>
                        </a:spcAft>
                        <a:buFont typeface="Wingdings" panose="05000000000000000000" pitchFamily="2" charset="2"/>
                        <a:buChar char=""/>
                      </a:pPr>
                      <a:r>
                        <a:rPr lang="en-ZA" sz="1000" dirty="0">
                          <a:effectLst/>
                          <a:latin typeface="Arial" panose="020B0604020202020204" pitchFamily="34" charset="0"/>
                          <a:ea typeface="+mn-ea"/>
                          <a:cs typeface="Arial" panose="020B0604020202020204" pitchFamily="34" charset="0"/>
                        </a:rPr>
                        <a:t>Enable support through business linkages.</a:t>
                      </a:r>
                      <a:endParaRPr lang="en-ZA" sz="1050" dirty="0">
                        <a:effectLst/>
                        <a:latin typeface="Arial" panose="020B0604020202020204" pitchFamily="34" charset="0"/>
                        <a:ea typeface="+mn-ea"/>
                        <a:cs typeface="Times New Roman" panose="02020603050405020304" pitchFamily="18" charset="0"/>
                      </a:endParaRPr>
                    </a:p>
                    <a:p>
                      <a:pPr marL="342900" lvl="0" indent="-342900" algn="l">
                        <a:lnSpc>
                          <a:spcPct val="100000"/>
                        </a:lnSpc>
                        <a:spcBef>
                          <a:spcPts val="500"/>
                        </a:spcBef>
                        <a:spcAft>
                          <a:spcPts val="500"/>
                        </a:spcAft>
                        <a:buFont typeface="Wingdings" panose="05000000000000000000" pitchFamily="2" charset="2"/>
                        <a:buChar char=""/>
                      </a:pPr>
                      <a:r>
                        <a:rPr lang="en-ZA" sz="1000" dirty="0">
                          <a:effectLst/>
                          <a:latin typeface="Arial" panose="020B0604020202020204" pitchFamily="34" charset="0"/>
                          <a:ea typeface="+mn-ea"/>
                          <a:cs typeface="Arial" panose="020B0604020202020204" pitchFamily="34" charset="0"/>
                        </a:rPr>
                        <a:t>Conduct SMME needs analysis and benchmark with the market.</a:t>
                      </a:r>
                      <a:endParaRPr lang="en-ZA" sz="1050" dirty="0">
                        <a:effectLst/>
                        <a:latin typeface="Arial" panose="020B0604020202020204" pitchFamily="34"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xmlns="" val="3878151650"/>
                  </a:ext>
                </a:extLst>
              </a:tr>
              <a:tr h="972195">
                <a:tc>
                  <a:txBody>
                    <a:bodyPr/>
                    <a:lstStyle/>
                    <a:p>
                      <a:pPr algn="ctr"/>
                      <a:r>
                        <a:rPr lang="en-ZA" sz="1400" dirty="0"/>
                        <a:t>3.</a:t>
                      </a:r>
                    </a:p>
                  </a:txBody>
                  <a:tcPr anchor="ctr"/>
                </a:tc>
                <a:tc>
                  <a:txBody>
                    <a:bodyPr/>
                    <a:lstStyle/>
                    <a:p>
                      <a:pPr marL="0" algn="ctr" defTabSz="914400" rtl="0" eaLnBrk="1" latinLnBrk="0" hangingPunct="1">
                        <a:lnSpc>
                          <a:spcPct val="150000"/>
                        </a:lnSpc>
                        <a:spcBef>
                          <a:spcPts val="1200"/>
                        </a:spcBef>
                        <a:spcAft>
                          <a:spcPts val="1200"/>
                        </a:spcAft>
                      </a:pPr>
                      <a:r>
                        <a:rPr lang="en-ZA" sz="1050" kern="1200" dirty="0">
                          <a:solidFill>
                            <a:schemeClr val="tx1"/>
                          </a:solidFill>
                          <a:effectLst/>
                          <a:latin typeface="+mn-lt"/>
                          <a:ea typeface="+mn-ea"/>
                          <a:cs typeface="+mn-cs"/>
                        </a:rPr>
                        <a:t>Increased localisation and market penetration by SMMEs and Co-operatives. </a:t>
                      </a:r>
                    </a:p>
                  </a:txBody>
                  <a:tcPr marL="68580" marR="68580" marT="0" marB="0"/>
                </a:tc>
                <a:tc>
                  <a:txBody>
                    <a:bodyPr/>
                    <a:lstStyle/>
                    <a:p>
                      <a:pPr marL="342900" lvl="0" indent="-342900" algn="l">
                        <a:lnSpc>
                          <a:spcPct val="100000"/>
                        </a:lnSpc>
                        <a:spcBef>
                          <a:spcPts val="500"/>
                        </a:spcBef>
                        <a:spcAft>
                          <a:spcPts val="500"/>
                        </a:spcAft>
                        <a:buFont typeface="Wingdings" panose="05000000000000000000" pitchFamily="2" charset="2"/>
                        <a:buChar char=""/>
                      </a:pPr>
                      <a:r>
                        <a:rPr lang="en-ZA" sz="1000">
                          <a:effectLst/>
                          <a:latin typeface="Arial" panose="020B0604020202020204" pitchFamily="34" charset="0"/>
                          <a:ea typeface="+mn-ea"/>
                          <a:cs typeface="Arial" panose="020B0604020202020204" pitchFamily="34" charset="0"/>
                        </a:rPr>
                        <a:t>Poorly designed initiatives.</a:t>
                      </a:r>
                      <a:endParaRPr lang="en-ZA" sz="1050">
                        <a:effectLst/>
                        <a:latin typeface="Arial" panose="020B0604020202020204" pitchFamily="34" charset="0"/>
                        <a:ea typeface="+mn-ea"/>
                        <a:cs typeface="Times New Roman" panose="02020603050405020304" pitchFamily="18" charset="0"/>
                      </a:endParaRPr>
                    </a:p>
                    <a:p>
                      <a:pPr marL="342900" lvl="0" indent="-342900" algn="l">
                        <a:lnSpc>
                          <a:spcPct val="100000"/>
                        </a:lnSpc>
                        <a:spcBef>
                          <a:spcPts val="500"/>
                        </a:spcBef>
                        <a:spcAft>
                          <a:spcPts val="500"/>
                        </a:spcAft>
                        <a:buFont typeface="Wingdings" panose="05000000000000000000" pitchFamily="2" charset="2"/>
                        <a:buChar char=""/>
                      </a:pPr>
                      <a:r>
                        <a:rPr lang="en-ZA" sz="1000">
                          <a:effectLst/>
                          <a:latin typeface="Arial" panose="020B0604020202020204" pitchFamily="34" charset="0"/>
                          <a:ea typeface="+mn-ea"/>
                          <a:cs typeface="Arial" panose="020B0604020202020204" pitchFamily="34" charset="0"/>
                        </a:rPr>
                        <a:t>Lack of market development.</a:t>
                      </a:r>
                      <a:endParaRPr lang="en-ZA" sz="1050">
                        <a:effectLst/>
                        <a:latin typeface="Arial" panose="020B0604020202020204" pitchFamily="34" charset="0"/>
                        <a:ea typeface="+mn-ea"/>
                        <a:cs typeface="Times New Roman" panose="02020603050405020304" pitchFamily="18" charset="0"/>
                      </a:endParaRPr>
                    </a:p>
                    <a:p>
                      <a:pPr marL="342900" lvl="0" indent="-342900" algn="l">
                        <a:lnSpc>
                          <a:spcPct val="100000"/>
                        </a:lnSpc>
                        <a:spcBef>
                          <a:spcPts val="500"/>
                        </a:spcBef>
                        <a:spcAft>
                          <a:spcPts val="500"/>
                        </a:spcAft>
                        <a:buFont typeface="Wingdings" panose="05000000000000000000" pitchFamily="2" charset="2"/>
                        <a:buChar char=""/>
                      </a:pPr>
                      <a:r>
                        <a:rPr lang="en-ZA" sz="1000">
                          <a:effectLst/>
                          <a:latin typeface="Arial" panose="020B0604020202020204" pitchFamily="34" charset="0"/>
                          <a:ea typeface="+mn-ea"/>
                          <a:cs typeface="Arial" panose="020B0604020202020204" pitchFamily="34" charset="0"/>
                        </a:rPr>
                        <a:t>Lack of industry standards and requirements.</a:t>
                      </a:r>
                      <a:endParaRPr lang="en-ZA" sz="1050">
                        <a:effectLst/>
                        <a:latin typeface="Arial" panose="020B0604020202020204" pitchFamily="34" charset="0"/>
                        <a:ea typeface="+mn-ea"/>
                        <a:cs typeface="Times New Roman" panose="02020603050405020304" pitchFamily="18" charset="0"/>
                      </a:endParaRPr>
                    </a:p>
                    <a:p>
                      <a:pPr marL="342900" lvl="0" indent="-342900" algn="l">
                        <a:lnSpc>
                          <a:spcPct val="100000"/>
                        </a:lnSpc>
                        <a:spcBef>
                          <a:spcPts val="500"/>
                        </a:spcBef>
                        <a:spcAft>
                          <a:spcPts val="500"/>
                        </a:spcAft>
                        <a:buFont typeface="Wingdings" panose="05000000000000000000" pitchFamily="2" charset="2"/>
                        <a:buChar char=""/>
                      </a:pPr>
                      <a:r>
                        <a:rPr lang="en-ZA" sz="1000">
                          <a:effectLst/>
                          <a:latin typeface="Arial" panose="020B0604020202020204" pitchFamily="34" charset="0"/>
                          <a:ea typeface="+mn-ea"/>
                          <a:cs typeface="Arial" panose="020B0604020202020204" pitchFamily="34" charset="0"/>
                        </a:rPr>
                        <a:t>Limited buy-in from big Co-operatives.</a:t>
                      </a:r>
                      <a:endParaRPr lang="en-ZA" sz="1050">
                        <a:effectLst/>
                        <a:latin typeface="Arial" panose="020B0604020202020204" pitchFamily="34" charset="0"/>
                        <a:ea typeface="+mn-ea"/>
                        <a:cs typeface="Times New Roman" panose="02020603050405020304" pitchFamily="18" charset="0"/>
                      </a:endParaRPr>
                    </a:p>
                  </a:txBody>
                  <a:tcPr marL="68580" marR="68580" marT="0" marB="0"/>
                </a:tc>
                <a:tc>
                  <a:txBody>
                    <a:bodyPr/>
                    <a:lstStyle/>
                    <a:p>
                      <a:pPr marL="342900" lvl="0" indent="-342900" algn="l">
                        <a:lnSpc>
                          <a:spcPct val="100000"/>
                        </a:lnSpc>
                        <a:spcBef>
                          <a:spcPts val="500"/>
                        </a:spcBef>
                        <a:spcAft>
                          <a:spcPts val="500"/>
                        </a:spcAft>
                        <a:buFont typeface="Wingdings" panose="05000000000000000000" pitchFamily="2" charset="2"/>
                        <a:buChar char=""/>
                      </a:pPr>
                      <a:r>
                        <a:rPr lang="en-ZA" sz="1000" dirty="0">
                          <a:effectLst/>
                          <a:latin typeface="Arial" panose="020B0604020202020204" pitchFamily="34" charset="0"/>
                          <a:ea typeface="+mn-ea"/>
                          <a:cs typeface="Arial" panose="020B0604020202020204" pitchFamily="34" charset="0"/>
                        </a:rPr>
                        <a:t>Develop industry standards through collaboration.</a:t>
                      </a:r>
                      <a:endParaRPr lang="en-ZA" sz="1050" dirty="0">
                        <a:effectLst/>
                        <a:latin typeface="Arial" panose="020B0604020202020204" pitchFamily="34" charset="0"/>
                        <a:ea typeface="+mn-ea"/>
                        <a:cs typeface="Times New Roman" panose="02020603050405020304" pitchFamily="18" charset="0"/>
                      </a:endParaRPr>
                    </a:p>
                    <a:p>
                      <a:pPr marL="342900" lvl="0" indent="-342900" algn="l">
                        <a:lnSpc>
                          <a:spcPct val="100000"/>
                        </a:lnSpc>
                        <a:spcBef>
                          <a:spcPts val="500"/>
                        </a:spcBef>
                        <a:spcAft>
                          <a:spcPts val="500"/>
                        </a:spcAft>
                        <a:buFont typeface="Wingdings" panose="05000000000000000000" pitchFamily="2" charset="2"/>
                        <a:buChar char=""/>
                      </a:pPr>
                      <a:r>
                        <a:rPr lang="en-ZA" sz="1000" dirty="0">
                          <a:effectLst/>
                          <a:latin typeface="Arial" panose="020B0604020202020204" pitchFamily="34" charset="0"/>
                          <a:ea typeface="+mn-ea"/>
                          <a:cs typeface="Arial" panose="020B0604020202020204" pitchFamily="34" charset="0"/>
                        </a:rPr>
                        <a:t>Identify Co-operatives that can benefit from Seda interventions.</a:t>
                      </a:r>
                      <a:endParaRPr lang="en-ZA" sz="1050" dirty="0">
                        <a:effectLst/>
                        <a:latin typeface="Arial" panose="020B0604020202020204" pitchFamily="34"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xmlns="" val="3142807976"/>
                  </a:ext>
                </a:extLst>
              </a:tr>
              <a:tr h="1400657">
                <a:tc>
                  <a:txBody>
                    <a:bodyPr/>
                    <a:lstStyle/>
                    <a:p>
                      <a:pPr algn="ctr"/>
                      <a:r>
                        <a:rPr lang="en-ZA" sz="1400" dirty="0"/>
                        <a:t>4.</a:t>
                      </a:r>
                    </a:p>
                  </a:txBody>
                  <a:tcPr anchor="ctr"/>
                </a:tc>
                <a:tc>
                  <a:txBody>
                    <a:bodyPr/>
                    <a:lstStyle/>
                    <a:p>
                      <a:pPr marL="0" algn="ctr" defTabSz="914400" rtl="0" eaLnBrk="1" latinLnBrk="0" hangingPunct="1">
                        <a:lnSpc>
                          <a:spcPct val="150000"/>
                        </a:lnSpc>
                        <a:spcBef>
                          <a:spcPts val="1200"/>
                        </a:spcBef>
                        <a:spcAft>
                          <a:spcPts val="1200"/>
                        </a:spcAft>
                      </a:pPr>
                      <a:r>
                        <a:rPr lang="en-ZA" sz="1050" kern="1200" dirty="0">
                          <a:solidFill>
                            <a:schemeClr val="tx1"/>
                          </a:solidFill>
                          <a:effectLst/>
                          <a:latin typeface="+mn-lt"/>
                          <a:ea typeface="+mn-ea"/>
                          <a:cs typeface="+mn-cs"/>
                        </a:rPr>
                        <a:t>An agile, innovative, excellent and customer-centric organisation.</a:t>
                      </a:r>
                    </a:p>
                  </a:txBody>
                  <a:tcPr marL="68580" marR="68580" marT="0" marB="0"/>
                </a:tc>
                <a:tc>
                  <a:txBody>
                    <a:bodyPr/>
                    <a:lstStyle/>
                    <a:p>
                      <a:pPr marL="342900" lvl="0" indent="-342900" algn="l">
                        <a:lnSpc>
                          <a:spcPct val="100000"/>
                        </a:lnSpc>
                        <a:spcBef>
                          <a:spcPts val="500"/>
                        </a:spcBef>
                        <a:spcAft>
                          <a:spcPts val="500"/>
                        </a:spcAft>
                        <a:buFont typeface="Wingdings" panose="05000000000000000000" pitchFamily="2" charset="2"/>
                        <a:buChar char=""/>
                      </a:pPr>
                      <a:r>
                        <a:rPr lang="en-ZA" sz="1000" dirty="0">
                          <a:effectLst/>
                          <a:latin typeface="Arial" panose="020B0604020202020204" pitchFamily="34" charset="0"/>
                          <a:ea typeface="+mn-ea"/>
                          <a:cs typeface="Arial" panose="020B0604020202020204" pitchFamily="34" charset="0"/>
                        </a:rPr>
                        <a:t>Lack of Seda innovation strategy.</a:t>
                      </a:r>
                      <a:endParaRPr lang="en-ZA" sz="1050" dirty="0">
                        <a:effectLst/>
                        <a:latin typeface="Arial" panose="020B0604020202020204" pitchFamily="34" charset="0"/>
                        <a:ea typeface="+mn-ea"/>
                        <a:cs typeface="Times New Roman" panose="02020603050405020304" pitchFamily="18" charset="0"/>
                      </a:endParaRPr>
                    </a:p>
                    <a:p>
                      <a:pPr marL="342900" lvl="0" indent="-342900" algn="l">
                        <a:lnSpc>
                          <a:spcPct val="100000"/>
                        </a:lnSpc>
                        <a:spcBef>
                          <a:spcPts val="500"/>
                        </a:spcBef>
                        <a:spcAft>
                          <a:spcPts val="500"/>
                        </a:spcAft>
                        <a:buFont typeface="Wingdings" panose="05000000000000000000" pitchFamily="2" charset="2"/>
                        <a:buChar char=""/>
                      </a:pPr>
                      <a:r>
                        <a:rPr lang="en-ZA" sz="1000" dirty="0">
                          <a:effectLst/>
                          <a:latin typeface="Arial" panose="020B0604020202020204" pitchFamily="34" charset="0"/>
                          <a:ea typeface="+mn-ea"/>
                          <a:cs typeface="Arial" panose="020B0604020202020204" pitchFamily="34" charset="0"/>
                        </a:rPr>
                        <a:t>Inadequate ICT systems, infrastructure.</a:t>
                      </a:r>
                      <a:endParaRPr lang="en-ZA" sz="1050" dirty="0">
                        <a:effectLst/>
                        <a:latin typeface="Arial" panose="020B0604020202020204" pitchFamily="34" charset="0"/>
                        <a:ea typeface="+mn-ea"/>
                        <a:cs typeface="Times New Roman" panose="02020603050405020304" pitchFamily="18" charset="0"/>
                      </a:endParaRPr>
                    </a:p>
                    <a:p>
                      <a:pPr marL="342900" lvl="0" indent="-342900" algn="l">
                        <a:lnSpc>
                          <a:spcPct val="100000"/>
                        </a:lnSpc>
                        <a:spcBef>
                          <a:spcPts val="500"/>
                        </a:spcBef>
                        <a:spcAft>
                          <a:spcPts val="500"/>
                        </a:spcAft>
                        <a:buFont typeface="Wingdings" panose="05000000000000000000" pitchFamily="2" charset="2"/>
                        <a:buChar char=""/>
                      </a:pPr>
                      <a:r>
                        <a:rPr lang="en-ZA" sz="1000" dirty="0">
                          <a:effectLst/>
                          <a:latin typeface="Arial" panose="020B0604020202020204" pitchFamily="34" charset="0"/>
                          <a:ea typeface="+mn-ea"/>
                          <a:cs typeface="Arial" panose="020B0604020202020204" pitchFamily="34" charset="0"/>
                        </a:rPr>
                        <a:t>Lack of skills alignment with organisational goals.</a:t>
                      </a:r>
                      <a:endParaRPr lang="en-ZA" sz="1050" dirty="0">
                        <a:effectLst/>
                        <a:latin typeface="Arial" panose="020B0604020202020204" pitchFamily="34" charset="0"/>
                        <a:ea typeface="+mn-ea"/>
                        <a:cs typeface="Times New Roman" panose="02020603050405020304" pitchFamily="18" charset="0"/>
                      </a:endParaRPr>
                    </a:p>
                    <a:p>
                      <a:pPr marL="342900" lvl="0" indent="-342900" algn="l">
                        <a:lnSpc>
                          <a:spcPct val="100000"/>
                        </a:lnSpc>
                        <a:spcBef>
                          <a:spcPts val="500"/>
                        </a:spcBef>
                        <a:spcAft>
                          <a:spcPts val="500"/>
                        </a:spcAft>
                        <a:buFont typeface="Wingdings" panose="05000000000000000000" pitchFamily="2" charset="2"/>
                        <a:buChar char=""/>
                      </a:pPr>
                      <a:r>
                        <a:rPr lang="en-ZA" sz="1000" dirty="0">
                          <a:effectLst/>
                          <a:latin typeface="Arial" panose="020B0604020202020204" pitchFamily="34" charset="0"/>
                          <a:ea typeface="+mn-ea"/>
                          <a:cs typeface="Arial" panose="020B0604020202020204" pitchFamily="34" charset="0"/>
                        </a:rPr>
                        <a:t>Uncertainty of organisational efficiency post-merger with </a:t>
                      </a:r>
                      <a:r>
                        <a:rPr lang="en-ZA" sz="1000" dirty="0" err="1">
                          <a:effectLst/>
                          <a:latin typeface="Arial" panose="020B0604020202020204" pitchFamily="34" charset="0"/>
                          <a:ea typeface="+mn-ea"/>
                          <a:cs typeface="Arial" panose="020B0604020202020204" pitchFamily="34" charset="0"/>
                        </a:rPr>
                        <a:t>sefa</a:t>
                      </a:r>
                      <a:r>
                        <a:rPr lang="en-ZA" sz="1000" dirty="0">
                          <a:effectLst/>
                          <a:latin typeface="Arial" panose="020B0604020202020204" pitchFamily="34" charset="0"/>
                          <a:ea typeface="+mn-ea"/>
                          <a:cs typeface="Arial" panose="020B0604020202020204" pitchFamily="34" charset="0"/>
                        </a:rPr>
                        <a:t>.</a:t>
                      </a:r>
                      <a:endParaRPr lang="en-ZA" sz="1050" dirty="0">
                        <a:effectLst/>
                        <a:latin typeface="Arial" panose="020B0604020202020204" pitchFamily="34" charset="0"/>
                        <a:ea typeface="+mn-ea"/>
                        <a:cs typeface="Times New Roman" panose="02020603050405020304" pitchFamily="18" charset="0"/>
                      </a:endParaRPr>
                    </a:p>
                  </a:txBody>
                  <a:tcPr marL="68580" marR="68580" marT="0" marB="0"/>
                </a:tc>
                <a:tc>
                  <a:txBody>
                    <a:bodyPr/>
                    <a:lstStyle/>
                    <a:p>
                      <a:pPr marL="342900" lvl="0" indent="-342900" algn="l">
                        <a:lnSpc>
                          <a:spcPct val="100000"/>
                        </a:lnSpc>
                        <a:spcBef>
                          <a:spcPts val="500"/>
                        </a:spcBef>
                        <a:spcAft>
                          <a:spcPts val="500"/>
                        </a:spcAft>
                        <a:buFont typeface="Wingdings" panose="05000000000000000000" pitchFamily="2" charset="2"/>
                        <a:buChar char=""/>
                      </a:pPr>
                      <a:r>
                        <a:rPr lang="en-ZA" sz="1000" dirty="0">
                          <a:effectLst/>
                          <a:latin typeface="Arial" panose="020B0604020202020204" pitchFamily="34" charset="0"/>
                          <a:ea typeface="+mn-ea"/>
                          <a:cs typeface="Arial" panose="020B0604020202020204" pitchFamily="34" charset="0"/>
                        </a:rPr>
                        <a:t>Develop and implement innovation plan.</a:t>
                      </a:r>
                      <a:endParaRPr lang="en-ZA" sz="1050" dirty="0">
                        <a:effectLst/>
                        <a:latin typeface="Arial" panose="020B0604020202020204" pitchFamily="34" charset="0"/>
                        <a:ea typeface="+mn-ea"/>
                        <a:cs typeface="Times New Roman" panose="02020603050405020304" pitchFamily="18" charset="0"/>
                      </a:endParaRPr>
                    </a:p>
                    <a:p>
                      <a:pPr marL="342900" lvl="0" indent="-342900" algn="l">
                        <a:lnSpc>
                          <a:spcPct val="100000"/>
                        </a:lnSpc>
                        <a:spcBef>
                          <a:spcPts val="500"/>
                        </a:spcBef>
                        <a:spcAft>
                          <a:spcPts val="500"/>
                        </a:spcAft>
                        <a:buFont typeface="Wingdings" panose="05000000000000000000" pitchFamily="2" charset="2"/>
                        <a:buChar char=""/>
                      </a:pPr>
                      <a:r>
                        <a:rPr lang="en-ZA" sz="1000" dirty="0">
                          <a:effectLst/>
                          <a:latin typeface="Arial" panose="020B0604020202020204" pitchFamily="34" charset="0"/>
                          <a:ea typeface="+mn-ea"/>
                          <a:cs typeface="Arial" panose="020B0604020202020204" pitchFamily="34" charset="0"/>
                        </a:rPr>
                        <a:t>Identify required infrastructure and consolidate resources to develop or acquire it.</a:t>
                      </a:r>
                      <a:endParaRPr lang="en-ZA" sz="1050" dirty="0">
                        <a:effectLst/>
                        <a:latin typeface="Arial" panose="020B0604020202020204" pitchFamily="34" charset="0"/>
                        <a:ea typeface="+mn-ea"/>
                        <a:cs typeface="Times New Roman" panose="02020603050405020304" pitchFamily="18" charset="0"/>
                      </a:endParaRPr>
                    </a:p>
                    <a:p>
                      <a:pPr marL="342900" lvl="0" indent="-342900" algn="l">
                        <a:lnSpc>
                          <a:spcPct val="100000"/>
                        </a:lnSpc>
                        <a:spcBef>
                          <a:spcPts val="500"/>
                        </a:spcBef>
                        <a:spcAft>
                          <a:spcPts val="500"/>
                        </a:spcAft>
                        <a:buFont typeface="Wingdings" panose="05000000000000000000" pitchFamily="2" charset="2"/>
                        <a:buChar char=""/>
                      </a:pPr>
                      <a:r>
                        <a:rPr lang="en-ZA" sz="1000" dirty="0">
                          <a:effectLst/>
                          <a:latin typeface="Arial" panose="020B0604020202020204" pitchFamily="34" charset="0"/>
                          <a:ea typeface="+mn-ea"/>
                          <a:cs typeface="Arial" panose="020B0604020202020204" pitchFamily="34" charset="0"/>
                        </a:rPr>
                        <a:t>Identify skills deficiencies and develop a skills plan to mitigate deficiencies.</a:t>
                      </a:r>
                      <a:endParaRPr lang="en-ZA" sz="1050" dirty="0">
                        <a:effectLst/>
                        <a:latin typeface="Arial" panose="020B0604020202020204" pitchFamily="34"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xmlns="" val="3814311114"/>
                  </a:ext>
                </a:extLst>
              </a:tr>
            </a:tbl>
          </a:graphicData>
        </a:graphic>
      </p:graphicFrame>
    </p:spTree>
    <p:extLst>
      <p:ext uri="{BB962C8B-B14F-4D97-AF65-F5344CB8AC3E}">
        <p14:creationId xmlns:p14="http://schemas.microsoft.com/office/powerpoint/2010/main" xmlns="" val="58484292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467544" y="70975"/>
            <a:ext cx="8712968" cy="532903"/>
          </a:xfrm>
          <a:prstGeom prst="rect">
            <a:avLst/>
          </a:prstGeom>
        </p:spPr>
        <p:txBody>
          <a:bodyPr wrap="square">
            <a:spAutoFit/>
          </a:bodyPr>
          <a:lstStyle/>
          <a:p>
            <a:pPr lvl="0">
              <a:lnSpc>
                <a:spcPct val="107000"/>
              </a:lnSpc>
              <a:defRPr/>
            </a:pPr>
            <a:r>
              <a:rPr lang="en-ZA" sz="2800" b="1" dirty="0">
                <a:solidFill>
                  <a:schemeClr val="bg1"/>
                </a:solidFill>
              </a:rPr>
              <a:t>1.2 Updates on Institutional Policies and Strategies</a:t>
            </a:r>
            <a:endParaRPr lang="en-ZA" sz="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graphicFrame>
        <p:nvGraphicFramePr>
          <p:cNvPr id="8" name="Table 7"/>
          <p:cNvGraphicFramePr>
            <a:graphicFrameLocks noGrp="1"/>
          </p:cNvGraphicFramePr>
          <p:nvPr>
            <p:extLst>
              <p:ext uri="{D42A27DB-BD31-4B8C-83A1-F6EECF244321}">
                <p14:modId xmlns:p14="http://schemas.microsoft.com/office/powerpoint/2010/main" xmlns="" val="3365414542"/>
              </p:ext>
            </p:extLst>
          </p:nvPr>
        </p:nvGraphicFramePr>
        <p:xfrm>
          <a:off x="251520" y="1022128"/>
          <a:ext cx="8640959" cy="4711129"/>
        </p:xfrm>
        <a:graphic>
          <a:graphicData uri="http://schemas.openxmlformats.org/drawingml/2006/table">
            <a:tbl>
              <a:tblPr firstRow="1" firstCol="1" bandRow="1">
                <a:tableStyleId>{8799B23B-EC83-4686-B30A-512413B5E67A}</a:tableStyleId>
              </a:tblPr>
              <a:tblGrid>
                <a:gridCol w="875036">
                  <a:extLst>
                    <a:ext uri="{9D8B030D-6E8A-4147-A177-3AD203B41FA5}">
                      <a16:colId xmlns:a16="http://schemas.microsoft.com/office/drawing/2014/main" xmlns="" val="3096849907"/>
                    </a:ext>
                  </a:extLst>
                </a:gridCol>
                <a:gridCol w="7765923">
                  <a:extLst>
                    <a:ext uri="{9D8B030D-6E8A-4147-A177-3AD203B41FA5}">
                      <a16:colId xmlns:a16="http://schemas.microsoft.com/office/drawing/2014/main" xmlns="" val="4112198023"/>
                    </a:ext>
                  </a:extLst>
                </a:gridCol>
              </a:tblGrid>
              <a:tr h="558360">
                <a:tc>
                  <a:txBody>
                    <a:bodyPr/>
                    <a:lstStyle/>
                    <a:p>
                      <a:pPr marL="0" algn="ctr" defTabSz="914400" rtl="0" eaLnBrk="1" latinLnBrk="0" hangingPunct="1">
                        <a:lnSpc>
                          <a:spcPts val="1700"/>
                        </a:lnSpc>
                        <a:spcAft>
                          <a:spcPts val="0"/>
                        </a:spcAft>
                      </a:pPr>
                      <a:r>
                        <a:rPr lang="en-ZA" sz="1800" kern="1200" dirty="0">
                          <a:effectLst/>
                        </a:rPr>
                        <a:t>No. </a:t>
                      </a:r>
                      <a:endParaRPr lang="en-ZA" sz="1800" b="1" kern="1200" dirty="0">
                        <a:solidFill>
                          <a:schemeClr val="dk1"/>
                        </a:solidFill>
                        <a:effectLst/>
                        <a:latin typeface="+mn-lt"/>
                        <a:ea typeface="+mn-ea"/>
                        <a:cs typeface="+mn-cs"/>
                      </a:endParaRPr>
                    </a:p>
                  </a:txBody>
                  <a:tcPr marL="17604" marR="17604" marT="1304" marB="1304" anchor="ctr"/>
                </a:tc>
                <a:tc>
                  <a:txBody>
                    <a:bodyPr/>
                    <a:lstStyle/>
                    <a:p>
                      <a:pPr algn="ctr">
                        <a:lnSpc>
                          <a:spcPts val="1700"/>
                        </a:lnSpc>
                        <a:spcAft>
                          <a:spcPts val="0"/>
                        </a:spcAft>
                      </a:pPr>
                      <a:r>
                        <a:rPr lang="en-ZA" sz="1800" dirty="0">
                          <a:effectLst/>
                        </a:rPr>
                        <a:t>Policy Mandates</a:t>
                      </a:r>
                      <a:endParaRPr lang="en-ZA" sz="1800" dirty="0">
                        <a:effectLst/>
                        <a:latin typeface="Times New Roman" panose="02020603050405020304" pitchFamily="18" charset="0"/>
                        <a:ea typeface="Times New Roman" panose="02020603050405020304" pitchFamily="18" charset="0"/>
                      </a:endParaRPr>
                    </a:p>
                  </a:txBody>
                  <a:tcPr marL="17604" marR="17604" marT="1304" marB="1304" anchor="ctr"/>
                </a:tc>
                <a:extLst>
                  <a:ext uri="{0D108BD9-81ED-4DB2-BD59-A6C34878D82A}">
                    <a16:rowId xmlns:a16="http://schemas.microsoft.com/office/drawing/2014/main" xmlns="" val="3188951672"/>
                  </a:ext>
                </a:extLst>
              </a:tr>
              <a:tr h="831725">
                <a:tc>
                  <a:txBody>
                    <a:bodyPr/>
                    <a:lstStyle/>
                    <a:p>
                      <a:pPr marL="0" lvl="0" indent="0" algn="ctr" defTabSz="914400" rtl="0" eaLnBrk="1" latinLnBrk="0" hangingPunct="1">
                        <a:lnSpc>
                          <a:spcPts val="1700"/>
                        </a:lnSpc>
                        <a:spcAft>
                          <a:spcPts val="0"/>
                        </a:spcAft>
                        <a:buFont typeface="+mj-lt"/>
                        <a:buNone/>
                      </a:pPr>
                      <a:r>
                        <a:rPr lang="en-ZA" sz="1800" b="0" kern="1200" dirty="0">
                          <a:solidFill>
                            <a:schemeClr val="tx1"/>
                          </a:solidFill>
                          <a:effectLst/>
                          <a:latin typeface="+mn-lt"/>
                          <a:ea typeface="+mn-ea"/>
                          <a:cs typeface="+mn-cs"/>
                        </a:rPr>
                        <a:t>1.</a:t>
                      </a:r>
                    </a:p>
                  </a:txBody>
                  <a:tcPr marL="17604" marR="17604" marT="1304" marB="1304" anchor="ctr"/>
                </a:tc>
                <a:tc>
                  <a:txBody>
                    <a:bodyPr/>
                    <a:lstStyle/>
                    <a:p>
                      <a:pPr marL="457200" lvl="1" indent="0" algn="l" defTabSz="914400" rtl="0" eaLnBrk="1" latinLnBrk="0" hangingPunct="1">
                        <a:lnSpc>
                          <a:spcPts val="1700"/>
                        </a:lnSpc>
                        <a:spcAft>
                          <a:spcPts val="0"/>
                        </a:spcAft>
                        <a:buFont typeface="+mj-lt"/>
                        <a:buNone/>
                        <a:tabLst>
                          <a:tab pos="43815" algn="l"/>
                        </a:tabLst>
                      </a:pPr>
                      <a:r>
                        <a:rPr lang="en-ZA" sz="1600" kern="1200" dirty="0">
                          <a:solidFill>
                            <a:schemeClr val="tx1"/>
                          </a:solidFill>
                          <a:effectLst/>
                          <a:latin typeface="+mn-lt"/>
                          <a:ea typeface="+mn-ea"/>
                          <a:cs typeface="+mn-cs"/>
                        </a:rPr>
                        <a:t>National Development Plan, Vision, 2030 (2012)</a:t>
                      </a:r>
                    </a:p>
                  </a:txBody>
                  <a:tcPr marL="68580" marR="68580" marT="0" marB="0" anchor="ctr"/>
                </a:tc>
                <a:extLst>
                  <a:ext uri="{0D108BD9-81ED-4DB2-BD59-A6C34878D82A}">
                    <a16:rowId xmlns:a16="http://schemas.microsoft.com/office/drawing/2014/main" xmlns="" val="304034355"/>
                  </a:ext>
                </a:extLst>
              </a:tr>
              <a:tr h="572416">
                <a:tc>
                  <a:txBody>
                    <a:bodyPr/>
                    <a:lstStyle/>
                    <a:p>
                      <a:pPr marL="0" lvl="0" indent="0" algn="ctr" defTabSz="914400" rtl="0" eaLnBrk="1" latinLnBrk="0" hangingPunct="1">
                        <a:lnSpc>
                          <a:spcPts val="1700"/>
                        </a:lnSpc>
                        <a:spcAft>
                          <a:spcPts val="0"/>
                        </a:spcAft>
                        <a:buFont typeface="+mj-lt"/>
                        <a:buNone/>
                      </a:pPr>
                      <a:r>
                        <a:rPr lang="en-ZA" sz="1800" b="0" kern="1200" dirty="0">
                          <a:solidFill>
                            <a:schemeClr val="tx1"/>
                          </a:solidFill>
                          <a:effectLst/>
                          <a:latin typeface="+mn-lt"/>
                          <a:ea typeface="+mn-ea"/>
                          <a:cs typeface="+mn-cs"/>
                        </a:rPr>
                        <a:t>2.</a:t>
                      </a:r>
                    </a:p>
                  </a:txBody>
                  <a:tcPr marL="17604" marR="17604" marT="1304" marB="1304" anchor="ctr"/>
                </a:tc>
                <a:tc>
                  <a:txBody>
                    <a:bodyPr/>
                    <a:lstStyle/>
                    <a:p>
                      <a:pPr marL="457200" lvl="1" indent="0" algn="l" defTabSz="914400" rtl="0" eaLnBrk="1" latinLnBrk="0" hangingPunct="1">
                        <a:lnSpc>
                          <a:spcPts val="1700"/>
                        </a:lnSpc>
                        <a:spcAft>
                          <a:spcPts val="0"/>
                        </a:spcAft>
                        <a:buFont typeface="+mj-lt"/>
                        <a:buNone/>
                        <a:tabLst>
                          <a:tab pos="43815" algn="l"/>
                        </a:tabLst>
                      </a:pPr>
                      <a:r>
                        <a:rPr lang="en-ZA" sz="1600" kern="1200" dirty="0">
                          <a:solidFill>
                            <a:schemeClr val="tx1"/>
                          </a:solidFill>
                          <a:effectLst/>
                          <a:latin typeface="+mn-lt"/>
                          <a:ea typeface="+mn-ea"/>
                          <a:cs typeface="+mn-cs"/>
                        </a:rPr>
                        <a:t>Revised Medium-Term Strategic Framework 2019-2024 (MTSF) (October 2021)</a:t>
                      </a:r>
                    </a:p>
                  </a:txBody>
                  <a:tcPr marL="68580" marR="68580" marT="0" marB="0" anchor="ctr"/>
                </a:tc>
                <a:extLst>
                  <a:ext uri="{0D108BD9-81ED-4DB2-BD59-A6C34878D82A}">
                    <a16:rowId xmlns:a16="http://schemas.microsoft.com/office/drawing/2014/main" xmlns="" val="3812602951"/>
                  </a:ext>
                </a:extLst>
              </a:tr>
              <a:tr h="710528">
                <a:tc>
                  <a:txBody>
                    <a:bodyPr/>
                    <a:lstStyle/>
                    <a:p>
                      <a:pPr marL="0" lvl="0" indent="0" algn="ctr" defTabSz="914400" rtl="0" eaLnBrk="1" latinLnBrk="0" hangingPunct="1">
                        <a:lnSpc>
                          <a:spcPts val="1700"/>
                        </a:lnSpc>
                        <a:spcAft>
                          <a:spcPts val="0"/>
                        </a:spcAft>
                        <a:buFont typeface="+mj-lt"/>
                        <a:buNone/>
                      </a:pPr>
                      <a:r>
                        <a:rPr lang="en-ZA" sz="1800" b="0" kern="1200" dirty="0">
                          <a:solidFill>
                            <a:schemeClr val="tx1"/>
                          </a:solidFill>
                          <a:effectLst/>
                          <a:latin typeface="+mn-lt"/>
                          <a:ea typeface="+mn-ea"/>
                          <a:cs typeface="+mn-cs"/>
                        </a:rPr>
                        <a:t>3.</a:t>
                      </a:r>
                    </a:p>
                  </a:txBody>
                  <a:tcPr marL="17604" marR="17604" marT="1304" marB="1304" anchor="ctr"/>
                </a:tc>
                <a:tc>
                  <a:txBody>
                    <a:bodyPr/>
                    <a:lstStyle/>
                    <a:p>
                      <a:pPr marL="457200" lvl="1" indent="0" algn="l" defTabSz="914400" rtl="0" eaLnBrk="1" latinLnBrk="0" hangingPunct="1">
                        <a:lnSpc>
                          <a:spcPts val="1700"/>
                        </a:lnSpc>
                        <a:spcAft>
                          <a:spcPts val="0"/>
                        </a:spcAft>
                        <a:buFont typeface="+mj-lt"/>
                        <a:buNone/>
                        <a:tabLst>
                          <a:tab pos="43815" algn="l"/>
                        </a:tabLst>
                      </a:pPr>
                      <a:r>
                        <a:rPr lang="en-ZA" sz="1600" kern="1200" dirty="0">
                          <a:solidFill>
                            <a:schemeClr val="tx1"/>
                          </a:solidFill>
                          <a:effectLst/>
                          <a:latin typeface="+mn-lt"/>
                          <a:ea typeface="+mn-ea"/>
                          <a:cs typeface="+mn-cs"/>
                        </a:rPr>
                        <a:t>Economic Reconstruction and Recovery Plan (ERRP) (2020)</a:t>
                      </a:r>
                    </a:p>
                  </a:txBody>
                  <a:tcPr marL="68580" marR="68580" marT="0" marB="0" anchor="ctr"/>
                </a:tc>
                <a:extLst>
                  <a:ext uri="{0D108BD9-81ED-4DB2-BD59-A6C34878D82A}">
                    <a16:rowId xmlns:a16="http://schemas.microsoft.com/office/drawing/2014/main" xmlns="" val="3906732829"/>
                  </a:ext>
                </a:extLst>
              </a:tr>
              <a:tr h="509525">
                <a:tc>
                  <a:txBody>
                    <a:bodyPr/>
                    <a:lstStyle/>
                    <a:p>
                      <a:pPr marL="0" lvl="0" indent="0" algn="ctr" defTabSz="914400" rtl="0" eaLnBrk="1" latinLnBrk="0" hangingPunct="1">
                        <a:lnSpc>
                          <a:spcPts val="1700"/>
                        </a:lnSpc>
                        <a:spcAft>
                          <a:spcPts val="0"/>
                        </a:spcAft>
                        <a:buFont typeface="+mj-lt"/>
                        <a:buNone/>
                      </a:pPr>
                      <a:r>
                        <a:rPr lang="en-ZA" sz="1800" b="0" kern="1200" dirty="0">
                          <a:solidFill>
                            <a:schemeClr val="tx1"/>
                          </a:solidFill>
                          <a:effectLst/>
                          <a:latin typeface="+mn-lt"/>
                          <a:ea typeface="+mn-ea"/>
                          <a:cs typeface="+mn-cs"/>
                        </a:rPr>
                        <a:t>4.</a:t>
                      </a:r>
                    </a:p>
                  </a:txBody>
                  <a:tcPr marL="17604" marR="17604" marT="1304" marB="1304" anchor="ctr"/>
                </a:tc>
                <a:tc>
                  <a:txBody>
                    <a:bodyPr/>
                    <a:lstStyle/>
                    <a:p>
                      <a:pPr marL="457200" lvl="1" indent="0" algn="l" defTabSz="914400" rtl="0" eaLnBrk="1" latinLnBrk="0" hangingPunct="1">
                        <a:lnSpc>
                          <a:spcPts val="1700"/>
                        </a:lnSpc>
                        <a:spcAft>
                          <a:spcPts val="0"/>
                        </a:spcAft>
                        <a:buFont typeface="+mj-lt"/>
                        <a:buNone/>
                        <a:tabLst>
                          <a:tab pos="43815" algn="l"/>
                        </a:tabLst>
                      </a:pPr>
                      <a:r>
                        <a:rPr lang="en-ZA" sz="1600" kern="1200" dirty="0">
                          <a:solidFill>
                            <a:schemeClr val="tx1"/>
                          </a:solidFill>
                          <a:effectLst/>
                          <a:latin typeface="+mn-lt"/>
                          <a:ea typeface="+mn-ea"/>
                          <a:cs typeface="+mn-cs"/>
                        </a:rPr>
                        <a:t>National Integrated Small Enterprise Development (NISED) Masterplan (Final Draft, 10 May 2022)</a:t>
                      </a:r>
                    </a:p>
                  </a:txBody>
                  <a:tcPr marL="68580" marR="68580" marT="0" marB="0" anchor="ctr"/>
                </a:tc>
                <a:extLst>
                  <a:ext uri="{0D108BD9-81ED-4DB2-BD59-A6C34878D82A}">
                    <a16:rowId xmlns:a16="http://schemas.microsoft.com/office/drawing/2014/main" xmlns="" val="1393113096"/>
                  </a:ext>
                </a:extLst>
              </a:tr>
              <a:tr h="509525">
                <a:tc>
                  <a:txBody>
                    <a:bodyPr/>
                    <a:lstStyle/>
                    <a:p>
                      <a:pPr marL="0" lvl="0" indent="0" algn="ctr" defTabSz="914400" rtl="0" eaLnBrk="1" latinLnBrk="0" hangingPunct="1">
                        <a:lnSpc>
                          <a:spcPts val="1700"/>
                        </a:lnSpc>
                        <a:spcAft>
                          <a:spcPts val="0"/>
                        </a:spcAft>
                        <a:buFont typeface="+mj-lt"/>
                        <a:buNone/>
                      </a:pPr>
                      <a:r>
                        <a:rPr lang="en-ZA" sz="1800" b="0" kern="1200" dirty="0">
                          <a:solidFill>
                            <a:schemeClr val="tx1"/>
                          </a:solidFill>
                          <a:effectLst/>
                          <a:latin typeface="+mn-lt"/>
                          <a:ea typeface="+mn-ea"/>
                          <a:cs typeface="+mn-cs"/>
                        </a:rPr>
                        <a:t>5.</a:t>
                      </a:r>
                    </a:p>
                  </a:txBody>
                  <a:tcPr marL="17604" marR="17604" marT="1304" marB="1304" anchor="ctr"/>
                </a:tc>
                <a:tc>
                  <a:txBody>
                    <a:bodyPr/>
                    <a:lstStyle/>
                    <a:p>
                      <a:pPr marL="457200" lvl="1" indent="0" algn="l" defTabSz="914400" rtl="0" eaLnBrk="1" latinLnBrk="0" hangingPunct="1">
                        <a:lnSpc>
                          <a:spcPts val="1700"/>
                        </a:lnSpc>
                        <a:spcAft>
                          <a:spcPts val="0"/>
                        </a:spcAft>
                        <a:buFont typeface="+mj-lt"/>
                        <a:buNone/>
                        <a:tabLst>
                          <a:tab pos="43815" algn="l"/>
                        </a:tabLst>
                      </a:pPr>
                      <a:r>
                        <a:rPr lang="en-ZA" sz="1600" kern="1200" dirty="0">
                          <a:solidFill>
                            <a:schemeClr val="tx1"/>
                          </a:solidFill>
                          <a:effectLst/>
                          <a:latin typeface="+mn-lt"/>
                          <a:ea typeface="+mn-ea"/>
                          <a:cs typeface="+mn-cs"/>
                        </a:rPr>
                        <a:t>National Annual Strategic Plan (NASP)</a:t>
                      </a:r>
                    </a:p>
                  </a:txBody>
                  <a:tcPr marL="68580" marR="68580" marT="0" marB="0" anchor="ctr"/>
                </a:tc>
                <a:extLst>
                  <a:ext uri="{0D108BD9-81ED-4DB2-BD59-A6C34878D82A}">
                    <a16:rowId xmlns:a16="http://schemas.microsoft.com/office/drawing/2014/main" xmlns="" val="195341530"/>
                  </a:ext>
                </a:extLst>
              </a:tr>
              <a:tr h="509525">
                <a:tc>
                  <a:txBody>
                    <a:bodyPr/>
                    <a:lstStyle/>
                    <a:p>
                      <a:pPr marL="0" lvl="0" indent="0" algn="ctr" defTabSz="914400" rtl="0" eaLnBrk="1" latinLnBrk="0" hangingPunct="1">
                        <a:lnSpc>
                          <a:spcPts val="1700"/>
                        </a:lnSpc>
                        <a:spcAft>
                          <a:spcPts val="0"/>
                        </a:spcAft>
                        <a:buFont typeface="+mj-lt"/>
                        <a:buNone/>
                      </a:pPr>
                      <a:r>
                        <a:rPr lang="en-ZA" sz="1800" b="0" kern="1200" dirty="0">
                          <a:solidFill>
                            <a:schemeClr val="tx1"/>
                          </a:solidFill>
                          <a:effectLst/>
                          <a:latin typeface="+mn-lt"/>
                          <a:ea typeface="+mn-ea"/>
                          <a:cs typeface="+mn-cs"/>
                        </a:rPr>
                        <a:t>6.</a:t>
                      </a:r>
                    </a:p>
                  </a:txBody>
                  <a:tcPr marL="17604" marR="17604" marT="1304" marB="1304" anchor="ctr"/>
                </a:tc>
                <a:tc>
                  <a:txBody>
                    <a:bodyPr/>
                    <a:lstStyle/>
                    <a:p>
                      <a:pPr marL="457200" lvl="1" indent="0" algn="l" defTabSz="914400" rtl="0" eaLnBrk="1" latinLnBrk="0" hangingPunct="1">
                        <a:lnSpc>
                          <a:spcPts val="1700"/>
                        </a:lnSpc>
                        <a:spcAft>
                          <a:spcPts val="0"/>
                        </a:spcAft>
                        <a:buFont typeface="+mj-lt"/>
                        <a:buNone/>
                        <a:tabLst>
                          <a:tab pos="43815" algn="l"/>
                        </a:tabLst>
                      </a:pPr>
                      <a:r>
                        <a:rPr lang="en-ZA" sz="1600" kern="1200" dirty="0">
                          <a:solidFill>
                            <a:schemeClr val="tx1"/>
                          </a:solidFill>
                          <a:effectLst/>
                          <a:latin typeface="+mn-lt"/>
                          <a:ea typeface="+mn-ea"/>
                          <a:cs typeface="+mn-cs"/>
                        </a:rPr>
                        <a:t>National Annual Budget Prioritisation Framework</a:t>
                      </a:r>
                    </a:p>
                  </a:txBody>
                  <a:tcPr marL="68580" marR="68580" marT="0" marB="0" anchor="ctr"/>
                </a:tc>
                <a:extLst>
                  <a:ext uri="{0D108BD9-81ED-4DB2-BD59-A6C34878D82A}">
                    <a16:rowId xmlns:a16="http://schemas.microsoft.com/office/drawing/2014/main" xmlns="" val="1735246519"/>
                  </a:ext>
                </a:extLst>
              </a:tr>
              <a:tr h="509525">
                <a:tc>
                  <a:txBody>
                    <a:bodyPr/>
                    <a:lstStyle/>
                    <a:p>
                      <a:pPr marL="0" lvl="0" indent="0" algn="ctr" defTabSz="914400" rtl="0" eaLnBrk="1" latinLnBrk="0" hangingPunct="1">
                        <a:lnSpc>
                          <a:spcPts val="1700"/>
                        </a:lnSpc>
                        <a:spcAft>
                          <a:spcPts val="0"/>
                        </a:spcAft>
                        <a:buFont typeface="+mj-lt"/>
                        <a:buNone/>
                      </a:pPr>
                      <a:r>
                        <a:rPr lang="en-ZA" sz="1800" b="0" kern="1200" dirty="0">
                          <a:solidFill>
                            <a:schemeClr val="tx1"/>
                          </a:solidFill>
                          <a:effectLst/>
                          <a:latin typeface="+mn-lt"/>
                          <a:ea typeface="+mn-ea"/>
                          <a:cs typeface="+mn-cs"/>
                        </a:rPr>
                        <a:t>7.</a:t>
                      </a:r>
                    </a:p>
                  </a:txBody>
                  <a:tcPr marL="17604" marR="17604" marT="1304" marB="1304" anchor="ctr"/>
                </a:tc>
                <a:tc>
                  <a:txBody>
                    <a:bodyPr/>
                    <a:lstStyle/>
                    <a:p>
                      <a:pPr marL="457200" lvl="1" indent="0" algn="l" defTabSz="914400" rtl="0" eaLnBrk="1" latinLnBrk="0" hangingPunct="1">
                        <a:lnSpc>
                          <a:spcPts val="1700"/>
                        </a:lnSpc>
                        <a:spcAft>
                          <a:spcPts val="0"/>
                        </a:spcAft>
                        <a:buFont typeface="+mj-lt"/>
                        <a:buNone/>
                        <a:tabLst>
                          <a:tab pos="43815" algn="l"/>
                        </a:tabLst>
                      </a:pPr>
                      <a:r>
                        <a:rPr lang="en-ZA" sz="1600" kern="1200" dirty="0">
                          <a:solidFill>
                            <a:schemeClr val="tx1"/>
                          </a:solidFill>
                          <a:effectLst/>
                          <a:latin typeface="+mn-lt"/>
                          <a:ea typeface="+mn-ea"/>
                          <a:cs typeface="+mn-cs"/>
                        </a:rPr>
                        <a:t>Africa Continental Free Trade Agreement (</a:t>
                      </a:r>
                      <a:r>
                        <a:rPr lang="en-ZA" sz="1600" kern="1200" dirty="0" err="1">
                          <a:solidFill>
                            <a:schemeClr val="tx1"/>
                          </a:solidFill>
                          <a:effectLst/>
                          <a:latin typeface="+mn-lt"/>
                          <a:ea typeface="+mn-ea"/>
                          <a:cs typeface="+mn-cs"/>
                        </a:rPr>
                        <a:t>AfCFTA</a:t>
                      </a:r>
                      <a:r>
                        <a:rPr lang="en-ZA" sz="1600" kern="1200" dirty="0">
                          <a:solidFill>
                            <a:schemeClr val="tx1"/>
                          </a:solidFill>
                          <a:effectLst/>
                          <a:latin typeface="+mn-lt"/>
                          <a:ea typeface="+mn-ea"/>
                          <a:cs typeface="+mn-cs"/>
                        </a:rPr>
                        <a:t>)</a:t>
                      </a:r>
                    </a:p>
                  </a:txBody>
                  <a:tcPr marL="68580" marR="68580" marT="0" marB="0" anchor="ctr"/>
                </a:tc>
                <a:extLst>
                  <a:ext uri="{0D108BD9-81ED-4DB2-BD59-A6C34878D82A}">
                    <a16:rowId xmlns:a16="http://schemas.microsoft.com/office/drawing/2014/main" xmlns="" val="9543905"/>
                  </a:ext>
                </a:extLst>
              </a:tr>
            </a:tbl>
          </a:graphicData>
        </a:graphic>
      </p:graphicFrame>
    </p:spTree>
    <p:extLst>
      <p:ext uri="{BB962C8B-B14F-4D97-AF65-F5344CB8AC3E}">
        <p14:creationId xmlns:p14="http://schemas.microsoft.com/office/powerpoint/2010/main" xmlns="" val="412639106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2454853"/>
            <a:ext cx="9144000" cy="1798447"/>
            <a:chOff x="0" y="2047010"/>
            <a:chExt cx="12192000" cy="2397929"/>
          </a:xfrm>
        </p:grpSpPr>
        <p:sp>
          <p:nvSpPr>
            <p:cNvPr id="9" name="Rectangle 8"/>
            <p:cNvSpPr/>
            <p:nvPr/>
          </p:nvSpPr>
          <p:spPr>
            <a:xfrm>
              <a:off x="0" y="2124254"/>
              <a:ext cx="12192000" cy="2242293"/>
            </a:xfrm>
            <a:prstGeom prst="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grpSp>
          <p:nvGrpSpPr>
            <p:cNvPr id="10" name="Group 9"/>
            <p:cNvGrpSpPr/>
            <p:nvPr/>
          </p:nvGrpSpPr>
          <p:grpSpPr>
            <a:xfrm>
              <a:off x="0" y="2047010"/>
              <a:ext cx="12192000" cy="155863"/>
              <a:chOff x="0" y="612806"/>
              <a:chExt cx="12192000" cy="128623"/>
            </a:xfrm>
          </p:grpSpPr>
          <p:sp>
            <p:nvSpPr>
              <p:cNvPr id="14" name="Rectangle 13"/>
              <p:cNvSpPr/>
              <p:nvPr/>
            </p:nvSpPr>
            <p:spPr>
              <a:xfrm>
                <a:off x="0" y="672507"/>
                <a:ext cx="6194738" cy="6892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pic>
            <p:nvPicPr>
              <p:cNvPr id="15" name="Picture 14"/>
              <p:cNvPicPr>
                <a:picLocks noChangeAspect="1"/>
              </p:cNvPicPr>
              <p:nvPr/>
            </p:nvPicPr>
            <p:blipFill>
              <a:blip r:embed="rId2" cstate="print"/>
              <a:stretch>
                <a:fillRect/>
              </a:stretch>
            </p:blipFill>
            <p:spPr>
              <a:xfrm>
                <a:off x="6194738" y="612806"/>
                <a:ext cx="5997262" cy="76586"/>
              </a:xfrm>
              <a:prstGeom prst="rect">
                <a:avLst/>
              </a:prstGeom>
            </p:spPr>
          </p:pic>
        </p:grpSp>
        <p:grpSp>
          <p:nvGrpSpPr>
            <p:cNvPr id="11" name="Group 10"/>
            <p:cNvGrpSpPr/>
            <p:nvPr/>
          </p:nvGrpSpPr>
          <p:grpSpPr>
            <a:xfrm>
              <a:off x="0" y="4291445"/>
              <a:ext cx="12192000" cy="153494"/>
              <a:chOff x="0" y="5798300"/>
              <a:chExt cx="12192000" cy="130704"/>
            </a:xfrm>
          </p:grpSpPr>
          <p:sp>
            <p:nvSpPr>
              <p:cNvPr id="12" name="Rectangle 11"/>
              <p:cNvSpPr/>
              <p:nvPr/>
            </p:nvSpPr>
            <p:spPr>
              <a:xfrm>
                <a:off x="0" y="5870881"/>
                <a:ext cx="5985734" cy="5812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pic>
            <p:nvPicPr>
              <p:cNvPr id="13" name="Picture 12"/>
              <p:cNvPicPr>
                <a:picLocks noChangeAspect="1"/>
              </p:cNvPicPr>
              <p:nvPr/>
            </p:nvPicPr>
            <p:blipFill>
              <a:blip r:embed="rId2" cstate="print"/>
              <a:stretch>
                <a:fillRect/>
              </a:stretch>
            </p:blipFill>
            <p:spPr>
              <a:xfrm>
                <a:off x="5985734" y="5798300"/>
                <a:ext cx="6206266" cy="79255"/>
              </a:xfrm>
              <a:prstGeom prst="rect">
                <a:avLst/>
              </a:prstGeom>
            </p:spPr>
          </p:pic>
        </p:grpSp>
      </p:grpSp>
      <p:pic>
        <p:nvPicPr>
          <p:cNvPr id="5" name="Picture 4"/>
          <p:cNvPicPr>
            <a:picLocks noChangeAspect="1"/>
          </p:cNvPicPr>
          <p:nvPr/>
        </p:nvPicPr>
        <p:blipFill>
          <a:blip r:embed="rId3" cstate="print"/>
          <a:stretch>
            <a:fillRect/>
          </a:stretch>
        </p:blipFill>
        <p:spPr>
          <a:xfrm>
            <a:off x="72295" y="977832"/>
            <a:ext cx="489247" cy="502964"/>
          </a:xfrm>
          <a:prstGeom prst="rect">
            <a:avLst/>
          </a:prstGeom>
        </p:spPr>
      </p:pic>
      <p:sp>
        <p:nvSpPr>
          <p:cNvPr id="7" name="TextBox 6"/>
          <p:cNvSpPr txBox="1"/>
          <p:nvPr/>
        </p:nvSpPr>
        <p:spPr>
          <a:xfrm>
            <a:off x="3015962" y="3169172"/>
            <a:ext cx="2197676" cy="415498"/>
          </a:xfrm>
          <a:prstGeom prst="rect">
            <a:avLst/>
          </a:prstGeom>
          <a:noFill/>
        </p:spPr>
        <p:txBody>
          <a:bodyPr wrap="square" rtlCol="0">
            <a:spAutoFit/>
          </a:bodyPr>
          <a:lstStyle/>
          <a:p>
            <a:pPr algn="ctr"/>
            <a:r>
              <a:rPr lang="en-ZA" sz="2100" b="1" dirty="0">
                <a:solidFill>
                  <a:schemeClr val="bg1"/>
                </a:solidFill>
                <a:latin typeface="din bold"/>
              </a:rPr>
              <a:t>THANK YOU</a:t>
            </a:r>
          </a:p>
        </p:txBody>
      </p:sp>
    </p:spTree>
    <p:extLst>
      <p:ext uri="{BB962C8B-B14F-4D97-AF65-F5344CB8AC3E}">
        <p14:creationId xmlns:p14="http://schemas.microsoft.com/office/powerpoint/2010/main" xmlns="" val="401765216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51520" y="70975"/>
            <a:ext cx="8712968" cy="532903"/>
          </a:xfrm>
          <a:prstGeom prst="rect">
            <a:avLst/>
          </a:prstGeom>
        </p:spPr>
        <p:txBody>
          <a:bodyPr wrap="square">
            <a:spAutoFit/>
          </a:bodyPr>
          <a:lstStyle/>
          <a:p>
            <a:pPr lvl="0">
              <a:lnSpc>
                <a:spcPct val="107000"/>
              </a:lnSpc>
              <a:defRPr/>
            </a:pPr>
            <a:r>
              <a:rPr lang="en-ZA" sz="2800" b="1" dirty="0">
                <a:solidFill>
                  <a:schemeClr val="bg1"/>
                </a:solidFill>
              </a:rPr>
              <a:t>1.3 Seda - </a:t>
            </a:r>
            <a:r>
              <a:rPr lang="en-ZA" sz="2800" b="1" dirty="0" err="1">
                <a:solidFill>
                  <a:schemeClr val="bg1"/>
                </a:solidFill>
              </a:rPr>
              <a:t>Sefa</a:t>
            </a:r>
            <a:r>
              <a:rPr lang="en-ZA" sz="2800" b="1" dirty="0">
                <a:solidFill>
                  <a:schemeClr val="bg1"/>
                </a:solidFill>
              </a:rPr>
              <a:t> Collaboration </a:t>
            </a: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graphicFrame>
        <p:nvGraphicFramePr>
          <p:cNvPr id="10" name="Table 9"/>
          <p:cNvGraphicFramePr>
            <a:graphicFrameLocks noGrp="1"/>
          </p:cNvGraphicFramePr>
          <p:nvPr>
            <p:extLst>
              <p:ext uri="{D42A27DB-BD31-4B8C-83A1-F6EECF244321}">
                <p14:modId xmlns:p14="http://schemas.microsoft.com/office/powerpoint/2010/main" xmlns="" val="3118131285"/>
              </p:ext>
            </p:extLst>
          </p:nvPr>
        </p:nvGraphicFramePr>
        <p:xfrm>
          <a:off x="36512" y="769080"/>
          <a:ext cx="9135910" cy="5197753"/>
        </p:xfrm>
        <a:graphic>
          <a:graphicData uri="http://schemas.openxmlformats.org/drawingml/2006/table">
            <a:tbl>
              <a:tblPr firstRow="1" firstCol="1" bandRow="1">
                <a:tableStyleId>{E8B1032C-EA38-4F05-BA0D-38AFFFC7BED3}</a:tableStyleId>
              </a:tblPr>
              <a:tblGrid>
                <a:gridCol w="1583160">
                  <a:extLst>
                    <a:ext uri="{9D8B030D-6E8A-4147-A177-3AD203B41FA5}">
                      <a16:colId xmlns:a16="http://schemas.microsoft.com/office/drawing/2014/main" xmlns="" val="4273634188"/>
                    </a:ext>
                  </a:extLst>
                </a:gridCol>
                <a:gridCol w="3312368">
                  <a:extLst>
                    <a:ext uri="{9D8B030D-6E8A-4147-A177-3AD203B41FA5}">
                      <a16:colId xmlns:a16="http://schemas.microsoft.com/office/drawing/2014/main" xmlns="" val="1969399836"/>
                    </a:ext>
                  </a:extLst>
                </a:gridCol>
                <a:gridCol w="4240382">
                  <a:extLst>
                    <a:ext uri="{9D8B030D-6E8A-4147-A177-3AD203B41FA5}">
                      <a16:colId xmlns:a16="http://schemas.microsoft.com/office/drawing/2014/main" xmlns="" val="2205499333"/>
                    </a:ext>
                  </a:extLst>
                </a:gridCol>
              </a:tblGrid>
              <a:tr h="412161">
                <a:tc gridSpan="2">
                  <a:txBody>
                    <a:bodyPr/>
                    <a:lstStyle/>
                    <a:p>
                      <a:pPr algn="ctr">
                        <a:spcBef>
                          <a:spcPts val="370"/>
                        </a:spcBef>
                        <a:spcAft>
                          <a:spcPts val="0"/>
                        </a:spcAft>
                      </a:pPr>
                      <a:r>
                        <a:rPr lang="en-ZA" sz="1800" dirty="0">
                          <a:effectLst/>
                        </a:rPr>
                        <a:t>Seda </a:t>
                      </a:r>
                      <a:endParaRPr lang="en-ZA" sz="1600" dirty="0">
                        <a:solidFill>
                          <a:schemeClr val="tx1"/>
                        </a:solidFill>
                        <a:effectLst/>
                        <a:latin typeface="Times New Roman" panose="02020603050405020304" pitchFamily="18" charset="0"/>
                        <a:ea typeface="Times New Roman" panose="02020603050405020304" pitchFamily="18" charset="0"/>
                      </a:endParaRPr>
                    </a:p>
                  </a:txBody>
                  <a:tcPr marL="5696" marR="5696" marT="5696" marB="4557" anchor="ctr"/>
                </a:tc>
                <a:tc hMerge="1">
                  <a:txBody>
                    <a:bodyPr/>
                    <a:lstStyle/>
                    <a:p>
                      <a:endParaRPr lang="en-ZA"/>
                    </a:p>
                  </a:txBody>
                  <a:tcPr/>
                </a:tc>
                <a:tc>
                  <a:txBody>
                    <a:bodyPr/>
                    <a:lstStyle/>
                    <a:p>
                      <a:pPr algn="ctr">
                        <a:spcBef>
                          <a:spcPts val="370"/>
                        </a:spcBef>
                        <a:spcAft>
                          <a:spcPts val="0"/>
                        </a:spcAft>
                      </a:pPr>
                      <a:r>
                        <a:rPr lang="en-ZA" sz="1800" dirty="0" err="1">
                          <a:effectLst/>
                        </a:rPr>
                        <a:t>sefa</a:t>
                      </a:r>
                      <a:r>
                        <a:rPr lang="en-ZA" sz="1800" dirty="0">
                          <a:effectLst/>
                        </a:rPr>
                        <a:t> </a:t>
                      </a:r>
                      <a:endParaRPr lang="en-ZA" sz="1600" dirty="0">
                        <a:solidFill>
                          <a:schemeClr val="tx1"/>
                        </a:solidFill>
                        <a:effectLst/>
                        <a:latin typeface="Times New Roman" panose="02020603050405020304" pitchFamily="18" charset="0"/>
                        <a:ea typeface="Times New Roman" panose="02020603050405020304" pitchFamily="18" charset="0"/>
                      </a:endParaRPr>
                    </a:p>
                  </a:txBody>
                  <a:tcPr marL="82025" marR="82025" marT="41013" marB="41013" anchor="ctr"/>
                </a:tc>
                <a:extLst>
                  <a:ext uri="{0D108BD9-81ED-4DB2-BD59-A6C34878D82A}">
                    <a16:rowId xmlns:a16="http://schemas.microsoft.com/office/drawing/2014/main" xmlns="" val="3760383536"/>
                  </a:ext>
                </a:extLst>
              </a:tr>
              <a:tr h="1251317">
                <a:tc>
                  <a:txBody>
                    <a:bodyPr/>
                    <a:lstStyle/>
                    <a:p>
                      <a:pPr algn="ctr">
                        <a:spcBef>
                          <a:spcPts val="370"/>
                        </a:spcBef>
                        <a:spcAft>
                          <a:spcPts val="0"/>
                        </a:spcAft>
                      </a:pPr>
                      <a:r>
                        <a:rPr lang="en-ZA" sz="1400" dirty="0">
                          <a:effectLst/>
                        </a:rPr>
                        <a:t>Pre-Investment</a:t>
                      </a:r>
                      <a:r>
                        <a:rPr lang="en-ZA" sz="1400" baseline="0" dirty="0">
                          <a:effectLst/>
                        </a:rPr>
                        <a:t> Support </a:t>
                      </a:r>
                      <a:endParaRPr lang="en-ZA" sz="1200" dirty="0">
                        <a:solidFill>
                          <a:schemeClr val="tx1"/>
                        </a:solidFill>
                        <a:effectLst/>
                        <a:latin typeface="Times New Roman" panose="02020603050405020304" pitchFamily="18" charset="0"/>
                        <a:ea typeface="Times New Roman" panose="02020603050405020304" pitchFamily="18" charset="0"/>
                      </a:endParaRPr>
                    </a:p>
                  </a:txBody>
                  <a:tcPr marL="5696" marR="5696" marT="4557" marB="4557" anchor="ctr"/>
                </a:tc>
                <a:tc>
                  <a:txBody>
                    <a:bodyPr/>
                    <a:lstStyle/>
                    <a:p>
                      <a:pPr marL="171450" lvl="0" indent="-171450" algn="l" defTabSz="914400" rtl="0" eaLnBrk="1" latinLnBrk="0" hangingPunct="1">
                        <a:lnSpc>
                          <a:spcPct val="115000"/>
                        </a:lnSpc>
                        <a:spcBef>
                          <a:spcPts val="370"/>
                        </a:spcBef>
                        <a:spcAft>
                          <a:spcPts val="0"/>
                        </a:spcAft>
                        <a:buFont typeface="Wingdings" panose="05000000000000000000" pitchFamily="2" charset="2"/>
                        <a:buChar char="q"/>
                      </a:pPr>
                      <a:r>
                        <a:rPr lang="en-ZA" sz="1300" kern="1200" dirty="0">
                          <a:solidFill>
                            <a:schemeClr val="dk1"/>
                          </a:solidFill>
                          <a:effectLst/>
                        </a:rPr>
                        <a:t>Common funding template - Facilitate applications for funding through the common funding template (business plans)</a:t>
                      </a:r>
                    </a:p>
                    <a:p>
                      <a:pPr marL="171450" lvl="0" indent="-171450" algn="l" defTabSz="914400" rtl="0" eaLnBrk="1" latinLnBrk="0" hangingPunct="1">
                        <a:lnSpc>
                          <a:spcPct val="115000"/>
                        </a:lnSpc>
                        <a:spcBef>
                          <a:spcPts val="370"/>
                        </a:spcBef>
                        <a:spcAft>
                          <a:spcPts val="0"/>
                        </a:spcAft>
                        <a:buFont typeface="Wingdings" panose="05000000000000000000" pitchFamily="2" charset="2"/>
                        <a:buChar char="q"/>
                      </a:pPr>
                      <a:r>
                        <a:rPr lang="en-ZA" sz="1300" kern="1200" dirty="0">
                          <a:solidFill>
                            <a:schemeClr val="dk1"/>
                          </a:solidFill>
                          <a:effectLst/>
                        </a:rPr>
                        <a:t>Client assessment</a:t>
                      </a:r>
                    </a:p>
                    <a:p>
                      <a:pPr marL="171450" lvl="0" indent="-171450" algn="l" defTabSz="914400" rtl="0" eaLnBrk="1" latinLnBrk="0" hangingPunct="1">
                        <a:lnSpc>
                          <a:spcPct val="115000"/>
                        </a:lnSpc>
                        <a:spcBef>
                          <a:spcPts val="370"/>
                        </a:spcBef>
                        <a:spcAft>
                          <a:spcPts val="0"/>
                        </a:spcAft>
                        <a:buFont typeface="Wingdings" panose="05000000000000000000" pitchFamily="2" charset="2"/>
                        <a:buChar char="q"/>
                      </a:pPr>
                      <a:r>
                        <a:rPr lang="en-ZA" sz="1300" kern="1200" dirty="0">
                          <a:solidFill>
                            <a:schemeClr val="dk1"/>
                          </a:solidFill>
                          <a:effectLst/>
                        </a:rPr>
                        <a:t>Provide all BDS interventions</a:t>
                      </a:r>
                      <a:endParaRPr lang="en-ZA" sz="1300" kern="1200" dirty="0">
                        <a:solidFill>
                          <a:schemeClr val="dk1"/>
                        </a:solidFill>
                        <a:effectLst/>
                        <a:latin typeface="+mn-lt"/>
                        <a:ea typeface="+mn-ea"/>
                        <a:cs typeface="+mn-cs"/>
                      </a:endParaRPr>
                    </a:p>
                  </a:txBody>
                  <a:tcPr marL="5696" marR="5696" marT="5696" marB="5696" anchor="ctr"/>
                </a:tc>
                <a:tc>
                  <a:txBody>
                    <a:bodyPr/>
                    <a:lstStyle/>
                    <a:p>
                      <a:pPr marL="171450" marR="0" lvl="0" indent="-171450" algn="l" defTabSz="914400" rtl="0" eaLnBrk="1" fontAlgn="auto" latinLnBrk="0" hangingPunct="1">
                        <a:lnSpc>
                          <a:spcPct val="115000"/>
                        </a:lnSpc>
                        <a:spcBef>
                          <a:spcPts val="370"/>
                        </a:spcBef>
                        <a:spcAft>
                          <a:spcPts val="0"/>
                        </a:spcAft>
                        <a:buClrTx/>
                        <a:buSzTx/>
                        <a:buFont typeface="Wingdings" panose="05000000000000000000" pitchFamily="2" charset="2"/>
                        <a:buChar char="q"/>
                        <a:tabLst/>
                        <a:defRPr/>
                      </a:pPr>
                      <a:r>
                        <a:rPr lang="en-ZA" sz="1300" kern="1200" dirty="0">
                          <a:solidFill>
                            <a:schemeClr val="dk1"/>
                          </a:solidFill>
                          <a:effectLst/>
                        </a:rPr>
                        <a:t>Conduct financial, technical, and legal due diligence on funding applications (business plans) forwarded by SEDA, approval and legal contracting</a:t>
                      </a:r>
                    </a:p>
                    <a:p>
                      <a:pPr marL="0" lvl="0" indent="0">
                        <a:spcBef>
                          <a:spcPts val="370"/>
                        </a:spcBef>
                        <a:spcAft>
                          <a:spcPts val="0"/>
                        </a:spcAft>
                        <a:buFont typeface="+mj-lt"/>
                        <a:buNone/>
                      </a:pPr>
                      <a:endParaRPr lang="en-ZA" sz="1300" dirty="0">
                        <a:effectLst/>
                        <a:latin typeface="Times New Roman" panose="02020603050405020304" pitchFamily="18" charset="0"/>
                        <a:ea typeface="Times New Roman" panose="02020603050405020304" pitchFamily="18" charset="0"/>
                      </a:endParaRPr>
                    </a:p>
                  </a:txBody>
                  <a:tcPr marL="61519" marR="61519" marT="8544" marB="5696"/>
                </a:tc>
                <a:extLst>
                  <a:ext uri="{0D108BD9-81ED-4DB2-BD59-A6C34878D82A}">
                    <a16:rowId xmlns:a16="http://schemas.microsoft.com/office/drawing/2014/main" xmlns="" val="2320300236"/>
                  </a:ext>
                </a:extLst>
              </a:tr>
              <a:tr h="3444714">
                <a:tc>
                  <a:txBody>
                    <a:bodyPr/>
                    <a:lstStyle/>
                    <a:p>
                      <a:pPr marL="0" marR="0" lvl="0" indent="0" algn="ctr" defTabSz="914400" rtl="0" eaLnBrk="1" fontAlgn="auto" latinLnBrk="0" hangingPunct="1">
                        <a:lnSpc>
                          <a:spcPct val="100000"/>
                        </a:lnSpc>
                        <a:spcBef>
                          <a:spcPts val="370"/>
                        </a:spcBef>
                        <a:spcAft>
                          <a:spcPts val="0"/>
                        </a:spcAft>
                        <a:buClrTx/>
                        <a:buSzTx/>
                        <a:buFontTx/>
                        <a:buNone/>
                        <a:tabLst/>
                        <a:defRPr/>
                      </a:pPr>
                      <a:r>
                        <a:rPr kumimoji="0" lang="en-ZA" sz="1400" b="1" u="none" strike="noStrike" kern="1200" cap="none" spc="0" normalizeH="0" baseline="0" noProof="0" dirty="0">
                          <a:ln>
                            <a:noFill/>
                          </a:ln>
                          <a:solidFill>
                            <a:prstClr val="black"/>
                          </a:solidFill>
                          <a:effectLst/>
                          <a:uLnTx/>
                          <a:uFillTx/>
                        </a:rPr>
                        <a:t>Post –Investment (Monitoring) Support </a:t>
                      </a:r>
                      <a:endParaRPr kumimoji="0" lang="en-ZA" sz="1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itchFamily="34" charset="0"/>
                      </a:endParaRPr>
                    </a:p>
                  </a:txBody>
                  <a:tcPr marL="5696" marR="5696" marT="4557" marB="4557" anchor="ctr"/>
                </a:tc>
                <a:tc>
                  <a:txBody>
                    <a:bodyPr/>
                    <a:lstStyle/>
                    <a:p>
                      <a:pPr marL="0" lvl="0" indent="0" algn="l" defTabSz="914400" rtl="0" eaLnBrk="1" latinLnBrk="0" hangingPunct="1">
                        <a:lnSpc>
                          <a:spcPct val="115000"/>
                        </a:lnSpc>
                        <a:spcBef>
                          <a:spcPts val="370"/>
                        </a:spcBef>
                        <a:spcAft>
                          <a:spcPts val="0"/>
                        </a:spcAft>
                        <a:buFont typeface="Wingdings" panose="05000000000000000000" pitchFamily="2" charset="2"/>
                        <a:buNone/>
                      </a:pPr>
                      <a:r>
                        <a:rPr lang="en-ZA" sz="1300" kern="1200" dirty="0">
                          <a:solidFill>
                            <a:schemeClr val="dk1"/>
                          </a:solidFill>
                          <a:effectLst/>
                        </a:rPr>
                        <a:t>For TREP and SMME relief:</a:t>
                      </a:r>
                    </a:p>
                    <a:p>
                      <a:pPr marL="171450" lvl="0" indent="-171450" algn="l" defTabSz="914400" rtl="0" eaLnBrk="1" latinLnBrk="0" hangingPunct="1">
                        <a:lnSpc>
                          <a:spcPct val="115000"/>
                        </a:lnSpc>
                        <a:spcBef>
                          <a:spcPts val="370"/>
                        </a:spcBef>
                        <a:spcAft>
                          <a:spcPts val="0"/>
                        </a:spcAft>
                        <a:buFont typeface="Wingdings" panose="05000000000000000000" pitchFamily="2" charset="2"/>
                        <a:buChar char="q"/>
                      </a:pPr>
                      <a:r>
                        <a:rPr lang="en-ZA" sz="1300" kern="1200" dirty="0">
                          <a:solidFill>
                            <a:schemeClr val="dk1"/>
                          </a:solidFill>
                          <a:effectLst/>
                        </a:rPr>
                        <a:t>Assist </a:t>
                      </a:r>
                      <a:r>
                        <a:rPr lang="en-ZA" sz="1300" b="1" kern="1200" dirty="0" err="1">
                          <a:solidFill>
                            <a:schemeClr val="dk1"/>
                          </a:solidFill>
                          <a:effectLst/>
                        </a:rPr>
                        <a:t>sefa</a:t>
                      </a:r>
                      <a:r>
                        <a:rPr lang="en-ZA" sz="1300" kern="1200" dirty="0">
                          <a:solidFill>
                            <a:schemeClr val="dk1"/>
                          </a:solidFill>
                          <a:effectLst/>
                        </a:rPr>
                        <a:t>-funded clients with mentorship, coaching, and business performance diagnoses</a:t>
                      </a:r>
                    </a:p>
                    <a:p>
                      <a:pPr marL="171450" lvl="0" indent="-171450" algn="l" defTabSz="914400" rtl="0" eaLnBrk="1" latinLnBrk="0" hangingPunct="1">
                        <a:lnSpc>
                          <a:spcPct val="115000"/>
                        </a:lnSpc>
                        <a:spcBef>
                          <a:spcPts val="370"/>
                        </a:spcBef>
                        <a:spcAft>
                          <a:spcPts val="0"/>
                        </a:spcAft>
                        <a:buFont typeface="Wingdings" panose="05000000000000000000" pitchFamily="2" charset="2"/>
                        <a:buChar char="q"/>
                      </a:pPr>
                      <a:r>
                        <a:rPr lang="en-ZA" sz="1300" kern="1200" dirty="0">
                          <a:solidFill>
                            <a:schemeClr val="dk1"/>
                          </a:solidFill>
                          <a:effectLst/>
                        </a:rPr>
                        <a:t>Assess clients’ operating requirements and provide industry and standards certification</a:t>
                      </a:r>
                    </a:p>
                    <a:p>
                      <a:pPr marL="171450" lvl="0" indent="-171450" algn="l" defTabSz="914400" rtl="0" eaLnBrk="1" latinLnBrk="0" hangingPunct="1">
                        <a:lnSpc>
                          <a:spcPct val="115000"/>
                        </a:lnSpc>
                        <a:spcBef>
                          <a:spcPts val="370"/>
                        </a:spcBef>
                        <a:spcAft>
                          <a:spcPts val="0"/>
                        </a:spcAft>
                        <a:buFont typeface="Wingdings" panose="05000000000000000000" pitchFamily="2" charset="2"/>
                        <a:buChar char="q"/>
                      </a:pPr>
                      <a:r>
                        <a:rPr lang="en-ZA" sz="1300" kern="1200" dirty="0">
                          <a:solidFill>
                            <a:schemeClr val="dk1"/>
                          </a:solidFill>
                          <a:effectLst/>
                        </a:rPr>
                        <a:t>Provide market access facilitation to </a:t>
                      </a:r>
                      <a:r>
                        <a:rPr lang="en-ZA" sz="1300" b="1" kern="1200" dirty="0" err="1">
                          <a:solidFill>
                            <a:schemeClr val="dk1"/>
                          </a:solidFill>
                          <a:effectLst/>
                        </a:rPr>
                        <a:t>sefa</a:t>
                      </a:r>
                      <a:r>
                        <a:rPr lang="en-ZA" sz="1300" kern="1200" dirty="0">
                          <a:solidFill>
                            <a:schemeClr val="dk1"/>
                          </a:solidFill>
                          <a:effectLst/>
                        </a:rPr>
                        <a:t>-funded clients for growth/to distressed businesses; and</a:t>
                      </a:r>
                    </a:p>
                    <a:p>
                      <a:pPr marL="171450" lvl="0" indent="-171450" algn="l" defTabSz="914400" rtl="0" eaLnBrk="1" latinLnBrk="0" hangingPunct="1">
                        <a:lnSpc>
                          <a:spcPct val="115000"/>
                        </a:lnSpc>
                        <a:spcBef>
                          <a:spcPts val="370"/>
                        </a:spcBef>
                        <a:spcAft>
                          <a:spcPts val="0"/>
                        </a:spcAft>
                        <a:buFont typeface="Wingdings" panose="05000000000000000000" pitchFamily="2" charset="2"/>
                        <a:buChar char="q"/>
                      </a:pPr>
                      <a:r>
                        <a:rPr lang="en-ZA" sz="1300" kern="1200" dirty="0">
                          <a:solidFill>
                            <a:schemeClr val="dk1"/>
                          </a:solidFill>
                          <a:effectLst/>
                        </a:rPr>
                        <a:t>Provide occupation and health, and technical training, to </a:t>
                      </a:r>
                      <a:r>
                        <a:rPr lang="en-ZA" sz="1300" b="1" kern="1200" dirty="0" err="1">
                          <a:solidFill>
                            <a:schemeClr val="dk1"/>
                          </a:solidFill>
                          <a:effectLst/>
                        </a:rPr>
                        <a:t>sefa</a:t>
                      </a:r>
                      <a:r>
                        <a:rPr lang="en-ZA" sz="1300" kern="1200" dirty="0">
                          <a:solidFill>
                            <a:schemeClr val="dk1"/>
                          </a:solidFill>
                          <a:effectLst/>
                        </a:rPr>
                        <a:t>-funded clients</a:t>
                      </a:r>
                    </a:p>
                    <a:p>
                      <a:pPr marL="171450" lvl="0" indent="-171450" algn="l" defTabSz="914400" rtl="0" eaLnBrk="1" latinLnBrk="0" hangingPunct="1">
                        <a:lnSpc>
                          <a:spcPct val="115000"/>
                        </a:lnSpc>
                        <a:spcBef>
                          <a:spcPts val="370"/>
                        </a:spcBef>
                        <a:spcAft>
                          <a:spcPts val="0"/>
                        </a:spcAft>
                        <a:buFont typeface="Wingdings" panose="05000000000000000000" pitchFamily="2" charset="2"/>
                        <a:buChar char="q"/>
                      </a:pPr>
                      <a:endParaRPr lang="en-ZA" sz="1300" kern="1200" dirty="0">
                        <a:solidFill>
                          <a:schemeClr val="dk1"/>
                        </a:solidFill>
                        <a:effectLst/>
                        <a:latin typeface="+mn-lt"/>
                        <a:ea typeface="+mn-ea"/>
                        <a:cs typeface="+mn-cs"/>
                      </a:endParaRPr>
                    </a:p>
                  </a:txBody>
                  <a:tcPr marL="5696" marR="5696" marT="5696" marB="5696"/>
                </a:tc>
                <a:tc>
                  <a:txBody>
                    <a:bodyPr/>
                    <a:lstStyle/>
                    <a:p>
                      <a:pPr marL="171450" lvl="0" indent="-171450" algn="l" defTabSz="914400" rtl="0" eaLnBrk="1" latinLnBrk="0" hangingPunct="1">
                        <a:lnSpc>
                          <a:spcPct val="115000"/>
                        </a:lnSpc>
                        <a:spcBef>
                          <a:spcPts val="370"/>
                        </a:spcBef>
                        <a:spcAft>
                          <a:spcPts val="0"/>
                        </a:spcAft>
                        <a:buFont typeface="Wingdings" panose="05000000000000000000" pitchFamily="2" charset="2"/>
                        <a:buChar char="q"/>
                      </a:pPr>
                      <a:r>
                        <a:rPr lang="en-ZA" sz="1300" b="1" kern="1200" dirty="0" err="1">
                          <a:solidFill>
                            <a:schemeClr val="dk1"/>
                          </a:solidFill>
                          <a:effectLst/>
                        </a:rPr>
                        <a:t>sefa</a:t>
                      </a:r>
                      <a:r>
                        <a:rPr lang="en-ZA" sz="1300" kern="1200" dirty="0">
                          <a:solidFill>
                            <a:schemeClr val="dk1"/>
                          </a:solidFill>
                          <a:effectLst/>
                        </a:rPr>
                        <a:t> will focus on debtor management, including collections; rescheduling loan </a:t>
                      </a:r>
                      <a:r>
                        <a:rPr lang="en-ZA" sz="1300" kern="1200" dirty="0" err="1">
                          <a:solidFill>
                            <a:schemeClr val="dk1"/>
                          </a:solidFill>
                          <a:effectLst/>
                        </a:rPr>
                        <a:t>installments</a:t>
                      </a:r>
                      <a:r>
                        <a:rPr lang="en-ZA" sz="1300" kern="1200" dirty="0">
                          <a:solidFill>
                            <a:schemeClr val="dk1"/>
                          </a:solidFill>
                          <a:effectLst/>
                        </a:rPr>
                        <a:t>; restructures; proactive portfolio management/monitoring, including analysis of management accounts; financial statements; stock; business operations; client visits; and</a:t>
                      </a:r>
                      <a:r>
                        <a:rPr lang="en-ZA" sz="1300" kern="1200" baseline="0" dirty="0">
                          <a:solidFill>
                            <a:schemeClr val="dk1"/>
                          </a:solidFill>
                          <a:effectLst/>
                        </a:rPr>
                        <a:t> </a:t>
                      </a:r>
                      <a:r>
                        <a:rPr lang="en-ZA" sz="1300" kern="1200" dirty="0">
                          <a:solidFill>
                            <a:schemeClr val="dk1"/>
                          </a:solidFill>
                          <a:effectLst/>
                        </a:rPr>
                        <a:t>advice duties</a:t>
                      </a:r>
                    </a:p>
                    <a:p>
                      <a:pPr marL="171450" lvl="0" indent="-171450" algn="l" defTabSz="914400" rtl="0" eaLnBrk="1" latinLnBrk="0" hangingPunct="1">
                        <a:lnSpc>
                          <a:spcPct val="115000"/>
                        </a:lnSpc>
                        <a:spcBef>
                          <a:spcPts val="370"/>
                        </a:spcBef>
                        <a:spcAft>
                          <a:spcPts val="0"/>
                        </a:spcAft>
                        <a:buFont typeface="Wingdings" panose="05000000000000000000" pitchFamily="2" charset="2"/>
                        <a:buChar char="q"/>
                      </a:pPr>
                      <a:r>
                        <a:rPr lang="en-ZA" sz="1300" kern="1200" dirty="0">
                          <a:solidFill>
                            <a:schemeClr val="dk1"/>
                          </a:solidFill>
                          <a:effectLst/>
                        </a:rPr>
                        <a:t>Seda reports from various service providers will be utilised to assist </a:t>
                      </a:r>
                      <a:r>
                        <a:rPr lang="en-ZA" sz="1300" b="1" kern="1200" dirty="0" err="1">
                          <a:solidFill>
                            <a:schemeClr val="dk1"/>
                          </a:solidFill>
                          <a:effectLst/>
                        </a:rPr>
                        <a:t>sefa</a:t>
                      </a:r>
                      <a:r>
                        <a:rPr lang="en-ZA" sz="1300" kern="1200" dirty="0">
                          <a:solidFill>
                            <a:schemeClr val="dk1"/>
                          </a:solidFill>
                          <a:effectLst/>
                        </a:rPr>
                        <a:t> to effectively monitor the existing investments. The turnaround report, based on detailed diagnoses and distressed entities, will help </a:t>
                      </a:r>
                      <a:r>
                        <a:rPr lang="en-ZA" sz="1300" b="1" kern="1200" dirty="0" err="1">
                          <a:solidFill>
                            <a:schemeClr val="dk1"/>
                          </a:solidFill>
                          <a:effectLst/>
                        </a:rPr>
                        <a:t>sefa</a:t>
                      </a:r>
                      <a:r>
                        <a:rPr lang="en-ZA" sz="1300" kern="1200" dirty="0">
                          <a:solidFill>
                            <a:schemeClr val="dk1"/>
                          </a:solidFill>
                          <a:effectLst/>
                        </a:rPr>
                        <a:t> to effectively manage turnaround of the distressed entities and debt restructures.</a:t>
                      </a:r>
                    </a:p>
                    <a:p>
                      <a:pPr marL="171450" lvl="0" indent="-171450" algn="l" defTabSz="914400" rtl="0" eaLnBrk="1" latinLnBrk="0" hangingPunct="1">
                        <a:lnSpc>
                          <a:spcPct val="115000"/>
                        </a:lnSpc>
                        <a:spcBef>
                          <a:spcPts val="370"/>
                        </a:spcBef>
                        <a:spcAft>
                          <a:spcPts val="0"/>
                        </a:spcAft>
                        <a:buFont typeface="Wingdings" panose="05000000000000000000" pitchFamily="2" charset="2"/>
                        <a:buChar char="q"/>
                      </a:pPr>
                      <a:r>
                        <a:rPr lang="en-ZA" sz="1300" kern="1200" dirty="0">
                          <a:solidFill>
                            <a:schemeClr val="dk1"/>
                          </a:solidFill>
                          <a:effectLst/>
                        </a:rPr>
                        <a:t>Access to market efforts by Seda helps to strengthen repayment capability of </a:t>
                      </a:r>
                      <a:r>
                        <a:rPr lang="en-ZA" sz="1300" b="1" kern="1200" dirty="0" err="1">
                          <a:solidFill>
                            <a:schemeClr val="dk1"/>
                          </a:solidFill>
                          <a:effectLst/>
                        </a:rPr>
                        <a:t>sefa</a:t>
                      </a:r>
                      <a:r>
                        <a:rPr lang="en-ZA" sz="1300" b="1" kern="1200" dirty="0">
                          <a:solidFill>
                            <a:schemeClr val="dk1"/>
                          </a:solidFill>
                          <a:effectLst/>
                        </a:rPr>
                        <a:t> </a:t>
                      </a:r>
                      <a:r>
                        <a:rPr lang="en-ZA" sz="1300" kern="1200" dirty="0">
                          <a:solidFill>
                            <a:schemeClr val="dk1"/>
                          </a:solidFill>
                          <a:effectLst/>
                        </a:rPr>
                        <a:t>clients. Additional markets bring income stability to </a:t>
                      </a:r>
                      <a:r>
                        <a:rPr lang="en-ZA" sz="1300" b="1" kern="1200" dirty="0" err="1">
                          <a:solidFill>
                            <a:schemeClr val="dk1"/>
                          </a:solidFill>
                          <a:effectLst/>
                        </a:rPr>
                        <a:t>sefa</a:t>
                      </a:r>
                      <a:r>
                        <a:rPr lang="en-ZA" sz="1300" kern="1200" dirty="0">
                          <a:solidFill>
                            <a:schemeClr val="dk1"/>
                          </a:solidFill>
                          <a:effectLst/>
                        </a:rPr>
                        <a:t> clients, thus improving business </a:t>
                      </a:r>
                      <a:r>
                        <a:rPr lang="en-ZA" sz="1300" kern="1200" dirty="0" err="1">
                          <a:solidFill>
                            <a:schemeClr val="dk1"/>
                          </a:solidFill>
                          <a:effectLst/>
                        </a:rPr>
                        <a:t>cashflows</a:t>
                      </a:r>
                      <a:r>
                        <a:rPr lang="en-ZA" sz="1300" kern="1200" dirty="0">
                          <a:solidFill>
                            <a:schemeClr val="dk1"/>
                          </a:solidFill>
                          <a:effectLst/>
                        </a:rPr>
                        <a:t>.</a:t>
                      </a:r>
                      <a:endParaRPr lang="en-ZA" sz="1300" kern="1200" dirty="0">
                        <a:solidFill>
                          <a:schemeClr val="dk1"/>
                        </a:solidFill>
                        <a:effectLst/>
                        <a:latin typeface="+mn-lt"/>
                        <a:ea typeface="+mn-ea"/>
                        <a:cs typeface="+mn-cs"/>
                      </a:endParaRPr>
                    </a:p>
                  </a:txBody>
                  <a:tcPr marL="61519" marR="61519" marT="8544" marB="5696"/>
                </a:tc>
                <a:extLst>
                  <a:ext uri="{0D108BD9-81ED-4DB2-BD59-A6C34878D82A}">
                    <a16:rowId xmlns:a16="http://schemas.microsoft.com/office/drawing/2014/main" xmlns="" val="1286512942"/>
                  </a:ext>
                </a:extLst>
              </a:tr>
            </a:tbl>
          </a:graphicData>
        </a:graphic>
      </p:graphicFrame>
    </p:spTree>
    <p:extLst>
      <p:ext uri="{BB962C8B-B14F-4D97-AF65-F5344CB8AC3E}">
        <p14:creationId xmlns:p14="http://schemas.microsoft.com/office/powerpoint/2010/main" xmlns="" val="318485836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51520" y="70975"/>
            <a:ext cx="8712968" cy="619272"/>
          </a:xfrm>
          <a:prstGeom prst="rect">
            <a:avLst/>
          </a:prstGeom>
        </p:spPr>
        <p:txBody>
          <a:bodyPr wrap="square">
            <a:spAutoFit/>
          </a:bodyPr>
          <a:lstStyle/>
          <a:p>
            <a:pPr lvl="0">
              <a:lnSpc>
                <a:spcPct val="107000"/>
              </a:lnSpc>
              <a:defRPr/>
            </a:pPr>
            <a:r>
              <a:rPr lang="en-ZA" sz="2800" b="1" dirty="0">
                <a:solidFill>
                  <a:schemeClr val="bg1"/>
                </a:solidFill>
              </a:rPr>
              <a:t>1.3 Seda - </a:t>
            </a:r>
            <a:r>
              <a:rPr lang="en-ZA" sz="2800" b="1" dirty="0" err="1">
                <a:solidFill>
                  <a:schemeClr val="bg1"/>
                </a:solidFill>
              </a:rPr>
              <a:t>Sefa</a:t>
            </a:r>
            <a:r>
              <a:rPr lang="en-ZA" sz="2800" b="1" dirty="0">
                <a:solidFill>
                  <a:schemeClr val="bg1"/>
                </a:solidFill>
              </a:rPr>
              <a:t> Collaboration                       </a:t>
            </a:r>
            <a:r>
              <a:rPr lang="en-ZA" sz="3200" b="1" dirty="0" err="1">
                <a:solidFill>
                  <a:schemeClr val="bg1"/>
                </a:solidFill>
              </a:rPr>
              <a:t>Cont</a:t>
            </a:r>
            <a:r>
              <a:rPr lang="en-ZA" sz="3200" b="1" dirty="0">
                <a:solidFill>
                  <a:schemeClr val="bg1"/>
                </a:solidFill>
              </a:rPr>
              <a:t>…. </a:t>
            </a:r>
            <a:endParaRPr lang="en-ZA"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graphicFrame>
        <p:nvGraphicFramePr>
          <p:cNvPr id="10" name="Table 9"/>
          <p:cNvGraphicFramePr>
            <a:graphicFrameLocks noGrp="1"/>
          </p:cNvGraphicFramePr>
          <p:nvPr>
            <p:extLst>
              <p:ext uri="{D42A27DB-BD31-4B8C-83A1-F6EECF244321}">
                <p14:modId xmlns:p14="http://schemas.microsoft.com/office/powerpoint/2010/main" xmlns="" val="4045460577"/>
              </p:ext>
            </p:extLst>
          </p:nvPr>
        </p:nvGraphicFramePr>
        <p:xfrm>
          <a:off x="36512" y="764705"/>
          <a:ext cx="9135910" cy="4980279"/>
        </p:xfrm>
        <a:graphic>
          <a:graphicData uri="http://schemas.openxmlformats.org/drawingml/2006/table">
            <a:tbl>
              <a:tblPr firstRow="1" firstCol="1" bandRow="1">
                <a:tableStyleId>{E8B1032C-EA38-4F05-BA0D-38AFFFC7BED3}</a:tableStyleId>
              </a:tblPr>
              <a:tblGrid>
                <a:gridCol w="1583160">
                  <a:extLst>
                    <a:ext uri="{9D8B030D-6E8A-4147-A177-3AD203B41FA5}">
                      <a16:colId xmlns:a16="http://schemas.microsoft.com/office/drawing/2014/main" xmlns="" val="4273634188"/>
                    </a:ext>
                  </a:extLst>
                </a:gridCol>
                <a:gridCol w="3312368">
                  <a:extLst>
                    <a:ext uri="{9D8B030D-6E8A-4147-A177-3AD203B41FA5}">
                      <a16:colId xmlns:a16="http://schemas.microsoft.com/office/drawing/2014/main" xmlns="" val="1969399836"/>
                    </a:ext>
                  </a:extLst>
                </a:gridCol>
                <a:gridCol w="4240382">
                  <a:extLst>
                    <a:ext uri="{9D8B030D-6E8A-4147-A177-3AD203B41FA5}">
                      <a16:colId xmlns:a16="http://schemas.microsoft.com/office/drawing/2014/main" xmlns="" val="2205499333"/>
                    </a:ext>
                  </a:extLst>
                </a:gridCol>
              </a:tblGrid>
              <a:tr h="320539">
                <a:tc gridSpan="2">
                  <a:txBody>
                    <a:bodyPr/>
                    <a:lstStyle/>
                    <a:p>
                      <a:pPr algn="ctr">
                        <a:spcBef>
                          <a:spcPts val="370"/>
                        </a:spcBef>
                        <a:spcAft>
                          <a:spcPts val="0"/>
                        </a:spcAft>
                      </a:pPr>
                      <a:r>
                        <a:rPr lang="en-ZA" sz="1800" dirty="0">
                          <a:effectLst/>
                        </a:rPr>
                        <a:t>Seda </a:t>
                      </a:r>
                      <a:endParaRPr lang="en-ZA" sz="1600" dirty="0">
                        <a:solidFill>
                          <a:schemeClr val="tx1"/>
                        </a:solidFill>
                        <a:effectLst/>
                        <a:latin typeface="Times New Roman" panose="02020603050405020304" pitchFamily="18" charset="0"/>
                        <a:ea typeface="Times New Roman" panose="02020603050405020304" pitchFamily="18" charset="0"/>
                      </a:endParaRPr>
                    </a:p>
                  </a:txBody>
                  <a:tcPr marL="5696" marR="5696" marT="5696" marB="4557" anchor="ctr"/>
                </a:tc>
                <a:tc hMerge="1">
                  <a:txBody>
                    <a:bodyPr/>
                    <a:lstStyle/>
                    <a:p>
                      <a:endParaRPr lang="en-ZA"/>
                    </a:p>
                  </a:txBody>
                  <a:tcPr/>
                </a:tc>
                <a:tc>
                  <a:txBody>
                    <a:bodyPr/>
                    <a:lstStyle/>
                    <a:p>
                      <a:pPr algn="ctr">
                        <a:spcBef>
                          <a:spcPts val="370"/>
                        </a:spcBef>
                        <a:spcAft>
                          <a:spcPts val="0"/>
                        </a:spcAft>
                      </a:pPr>
                      <a:r>
                        <a:rPr lang="en-ZA" sz="1800" dirty="0" err="1">
                          <a:effectLst/>
                        </a:rPr>
                        <a:t>sefa</a:t>
                      </a:r>
                      <a:r>
                        <a:rPr lang="en-ZA" sz="1800" dirty="0">
                          <a:effectLst/>
                        </a:rPr>
                        <a:t> </a:t>
                      </a:r>
                      <a:endParaRPr lang="en-ZA" sz="1600" dirty="0">
                        <a:solidFill>
                          <a:schemeClr val="tx1"/>
                        </a:solidFill>
                        <a:effectLst/>
                        <a:latin typeface="Times New Roman" panose="02020603050405020304" pitchFamily="18" charset="0"/>
                        <a:ea typeface="Times New Roman" panose="02020603050405020304" pitchFamily="18" charset="0"/>
                      </a:endParaRPr>
                    </a:p>
                  </a:txBody>
                  <a:tcPr marL="82025" marR="82025" marT="41013" marB="41013" anchor="ctr"/>
                </a:tc>
                <a:extLst>
                  <a:ext uri="{0D108BD9-81ED-4DB2-BD59-A6C34878D82A}">
                    <a16:rowId xmlns:a16="http://schemas.microsoft.com/office/drawing/2014/main" xmlns="" val="3760383536"/>
                  </a:ext>
                </a:extLst>
              </a:tr>
              <a:tr h="863667">
                <a:tc>
                  <a:txBody>
                    <a:bodyPr/>
                    <a:lstStyle/>
                    <a:p>
                      <a:pPr marL="0" marR="0" lvl="0" indent="0" algn="ctr" defTabSz="914400" rtl="0" eaLnBrk="1" fontAlgn="auto" latinLnBrk="0" hangingPunct="1">
                        <a:lnSpc>
                          <a:spcPct val="100000"/>
                        </a:lnSpc>
                        <a:spcBef>
                          <a:spcPts val="370"/>
                        </a:spcBef>
                        <a:spcAft>
                          <a:spcPts val="0"/>
                        </a:spcAft>
                        <a:buClrTx/>
                        <a:buSzTx/>
                        <a:buFontTx/>
                        <a:buNone/>
                        <a:tabLst/>
                        <a:defRPr/>
                      </a:pPr>
                      <a:r>
                        <a:rPr kumimoji="0" lang="en-ZA" sz="1400" b="1" u="none" strike="noStrike" kern="1200" cap="none" spc="0" normalizeH="0" baseline="0" noProof="0" dirty="0">
                          <a:ln>
                            <a:noFill/>
                          </a:ln>
                          <a:solidFill>
                            <a:prstClr val="black"/>
                          </a:solidFill>
                          <a:effectLst/>
                          <a:uLnTx/>
                          <a:uFillTx/>
                        </a:rPr>
                        <a:t>Funding Programmes (TREP, YCF, etc.)</a:t>
                      </a:r>
                      <a:endParaRPr kumimoji="0" lang="en-ZA" sz="1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itchFamily="34" charset="0"/>
                      </a:endParaRPr>
                    </a:p>
                  </a:txBody>
                  <a:tcPr marL="5696" marR="5696" marT="4557" marB="4557" anchor="ctr"/>
                </a:tc>
                <a:tc>
                  <a:txBody>
                    <a:bodyPr/>
                    <a:lstStyle/>
                    <a:p>
                      <a:pPr marL="171450" marR="0" lvl="0" indent="-171450" algn="l" defTabSz="914400" rtl="0" eaLnBrk="1" fontAlgn="auto" latinLnBrk="0" hangingPunct="1">
                        <a:lnSpc>
                          <a:spcPct val="115000"/>
                        </a:lnSpc>
                        <a:spcBef>
                          <a:spcPts val="370"/>
                        </a:spcBef>
                        <a:spcAft>
                          <a:spcPts val="0"/>
                        </a:spcAft>
                        <a:buClrTx/>
                        <a:buSzTx/>
                        <a:buFont typeface="Wingdings" panose="05000000000000000000" pitchFamily="2" charset="2"/>
                        <a:buChar char="q"/>
                        <a:tabLst/>
                        <a:defRPr/>
                      </a:pPr>
                      <a:r>
                        <a:rPr lang="en-ZA" sz="1300" kern="1200" dirty="0">
                          <a:solidFill>
                            <a:schemeClr val="dk1"/>
                          </a:solidFill>
                          <a:effectLst/>
                        </a:rPr>
                        <a:t>Pre funding support (business registration, training and capacity building, business plan development)</a:t>
                      </a:r>
                    </a:p>
                    <a:p>
                      <a:pPr marL="171450" marR="0" lvl="0" indent="-171450" algn="l" defTabSz="914400" rtl="0" eaLnBrk="1" fontAlgn="auto" latinLnBrk="0" hangingPunct="1">
                        <a:lnSpc>
                          <a:spcPct val="115000"/>
                        </a:lnSpc>
                        <a:spcBef>
                          <a:spcPts val="370"/>
                        </a:spcBef>
                        <a:spcAft>
                          <a:spcPts val="0"/>
                        </a:spcAft>
                        <a:buClrTx/>
                        <a:buSzTx/>
                        <a:buFont typeface="Wingdings" panose="05000000000000000000" pitchFamily="2" charset="2"/>
                        <a:buChar char="q"/>
                        <a:tabLst/>
                        <a:defRPr/>
                      </a:pPr>
                      <a:endParaRPr lang="en-ZA" sz="1300" kern="1200" dirty="0">
                        <a:solidFill>
                          <a:schemeClr val="dk1"/>
                        </a:solidFill>
                        <a:effectLst/>
                        <a:latin typeface="+mn-lt"/>
                        <a:ea typeface="+mn-ea"/>
                        <a:cs typeface="+mn-cs"/>
                      </a:endParaRPr>
                    </a:p>
                  </a:txBody>
                  <a:tcPr marL="5696" marR="5696" marT="5696" marB="5696" anchor="ctr"/>
                </a:tc>
                <a:tc>
                  <a:txBody>
                    <a:bodyPr/>
                    <a:lstStyle/>
                    <a:p>
                      <a:pPr marL="171450" marR="0" lvl="0" indent="-171450" algn="l" defTabSz="914400" rtl="0" eaLnBrk="1" fontAlgn="auto" latinLnBrk="0" hangingPunct="1">
                        <a:lnSpc>
                          <a:spcPct val="115000"/>
                        </a:lnSpc>
                        <a:spcBef>
                          <a:spcPts val="370"/>
                        </a:spcBef>
                        <a:spcAft>
                          <a:spcPts val="0"/>
                        </a:spcAft>
                        <a:buClrTx/>
                        <a:buSzTx/>
                        <a:buFont typeface="Wingdings" panose="05000000000000000000" pitchFamily="2" charset="2"/>
                        <a:buChar char="q"/>
                        <a:tabLst/>
                        <a:defRPr/>
                      </a:pPr>
                      <a:r>
                        <a:rPr lang="en-ZA" sz="1300" kern="1200" dirty="0">
                          <a:solidFill>
                            <a:schemeClr val="dk1"/>
                          </a:solidFill>
                          <a:effectLst/>
                        </a:rPr>
                        <a:t>Application due-diligence and adjudication, legal contracting and disbursement </a:t>
                      </a:r>
                    </a:p>
                    <a:p>
                      <a:pPr marL="171450" marR="0" lvl="0" indent="-171450" algn="l" defTabSz="914400" rtl="0" eaLnBrk="1" fontAlgn="auto" latinLnBrk="0" hangingPunct="1">
                        <a:lnSpc>
                          <a:spcPct val="115000"/>
                        </a:lnSpc>
                        <a:spcBef>
                          <a:spcPts val="370"/>
                        </a:spcBef>
                        <a:spcAft>
                          <a:spcPts val="0"/>
                        </a:spcAft>
                        <a:buClrTx/>
                        <a:buSzTx/>
                        <a:buFont typeface="Wingdings" panose="05000000000000000000" pitchFamily="2" charset="2"/>
                        <a:buChar char="q"/>
                        <a:tabLst/>
                        <a:defRPr/>
                      </a:pPr>
                      <a:endParaRPr lang="en-ZA" sz="1300" kern="1200" dirty="0">
                        <a:solidFill>
                          <a:schemeClr val="dk1"/>
                        </a:solidFill>
                        <a:effectLst/>
                        <a:latin typeface="+mn-lt"/>
                        <a:ea typeface="+mn-ea"/>
                        <a:cs typeface="+mn-cs"/>
                      </a:endParaRPr>
                    </a:p>
                  </a:txBody>
                  <a:tcPr marL="61519" marR="61519" marT="8544" marB="5696" anchor="ctr"/>
                </a:tc>
                <a:extLst>
                  <a:ext uri="{0D108BD9-81ED-4DB2-BD59-A6C34878D82A}">
                    <a16:rowId xmlns:a16="http://schemas.microsoft.com/office/drawing/2014/main" xmlns="" val="52177635"/>
                  </a:ext>
                </a:extLst>
              </a:tr>
              <a:tr h="1262397">
                <a:tc>
                  <a:txBody>
                    <a:bodyPr/>
                    <a:lstStyle/>
                    <a:p>
                      <a:pPr marL="0" marR="0" lvl="0" indent="0" algn="ctr" defTabSz="914400" rtl="0" eaLnBrk="1" fontAlgn="auto" latinLnBrk="0" hangingPunct="1">
                        <a:lnSpc>
                          <a:spcPct val="100000"/>
                        </a:lnSpc>
                        <a:spcBef>
                          <a:spcPts val="370"/>
                        </a:spcBef>
                        <a:spcAft>
                          <a:spcPts val="0"/>
                        </a:spcAft>
                        <a:buClrTx/>
                        <a:buSzTx/>
                        <a:buFontTx/>
                        <a:buNone/>
                        <a:tabLst/>
                        <a:defRPr/>
                      </a:pPr>
                      <a:r>
                        <a:rPr kumimoji="0" lang="en-ZA" sz="1400" b="1" u="none" strike="noStrike" kern="1200" cap="none" spc="0" normalizeH="0" baseline="0" noProof="0" dirty="0">
                          <a:ln>
                            <a:noFill/>
                          </a:ln>
                          <a:solidFill>
                            <a:prstClr val="black"/>
                          </a:solidFill>
                          <a:effectLst/>
                          <a:uLnTx/>
                          <a:uFillTx/>
                        </a:rPr>
                        <a:t>Strategic Partnerships (Priority Groups)</a:t>
                      </a:r>
                      <a:endParaRPr kumimoji="0" lang="en-ZA" sz="1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itchFamily="34" charset="0"/>
                      </a:endParaRPr>
                    </a:p>
                  </a:txBody>
                  <a:tcPr marL="5696" marR="5696" marT="4557" marB="4557" anchor="ctr"/>
                </a:tc>
                <a:tc>
                  <a:txBody>
                    <a:bodyPr/>
                    <a:lstStyle/>
                    <a:p>
                      <a:pPr marL="171450" marR="0" lvl="0" indent="-171450" algn="l" defTabSz="914400" rtl="0" eaLnBrk="1" fontAlgn="auto" latinLnBrk="0" hangingPunct="1">
                        <a:lnSpc>
                          <a:spcPct val="115000"/>
                        </a:lnSpc>
                        <a:spcBef>
                          <a:spcPts val="370"/>
                        </a:spcBef>
                        <a:spcAft>
                          <a:spcPts val="0"/>
                        </a:spcAft>
                        <a:buClrTx/>
                        <a:buSzTx/>
                        <a:buFont typeface="Wingdings" panose="05000000000000000000" pitchFamily="2" charset="2"/>
                        <a:buChar char="q"/>
                        <a:tabLst/>
                        <a:defRPr/>
                      </a:pPr>
                      <a:r>
                        <a:rPr lang="en-ZA" sz="1300" kern="1200" dirty="0">
                          <a:solidFill>
                            <a:schemeClr val="dk1"/>
                          </a:solidFill>
                          <a:effectLst/>
                        </a:rPr>
                        <a:t>Provide business development support service to partners in the ecosystem,  targeting, among others, entrepreneurs with</a:t>
                      </a:r>
                      <a:r>
                        <a:rPr lang="en-ZA" sz="1300" kern="1200" baseline="0" dirty="0">
                          <a:solidFill>
                            <a:schemeClr val="dk1"/>
                          </a:solidFill>
                          <a:effectLst/>
                        </a:rPr>
                        <a:t> </a:t>
                      </a:r>
                      <a:r>
                        <a:rPr lang="en-ZA" sz="1300" kern="1200" dirty="0">
                          <a:solidFill>
                            <a:schemeClr val="dk1"/>
                          </a:solidFill>
                          <a:effectLst/>
                        </a:rPr>
                        <a:t>disabilities, youth entrepreneurs and women entrepreneurs</a:t>
                      </a:r>
                      <a:endParaRPr lang="en-ZA" sz="1300" kern="1200" dirty="0">
                        <a:solidFill>
                          <a:schemeClr val="dk1"/>
                        </a:solidFill>
                        <a:effectLst/>
                        <a:latin typeface="+mn-lt"/>
                        <a:ea typeface="+mn-ea"/>
                        <a:cs typeface="+mn-cs"/>
                      </a:endParaRPr>
                    </a:p>
                  </a:txBody>
                  <a:tcPr marL="5696" marR="5696" marT="5696" marB="5696" anchor="ctr"/>
                </a:tc>
                <a:tc>
                  <a:txBody>
                    <a:bodyPr/>
                    <a:lstStyle/>
                    <a:p>
                      <a:pPr marL="171450" marR="0" lvl="0" indent="-171450" algn="l" defTabSz="914400" rtl="0" eaLnBrk="1" fontAlgn="auto" latinLnBrk="0" hangingPunct="1">
                        <a:lnSpc>
                          <a:spcPct val="115000"/>
                        </a:lnSpc>
                        <a:spcBef>
                          <a:spcPts val="370"/>
                        </a:spcBef>
                        <a:spcAft>
                          <a:spcPts val="0"/>
                        </a:spcAft>
                        <a:buClrTx/>
                        <a:buSzTx/>
                        <a:buFont typeface="Wingdings" panose="05000000000000000000" pitchFamily="2" charset="2"/>
                        <a:buChar char="q"/>
                        <a:tabLst/>
                        <a:defRPr/>
                      </a:pPr>
                      <a:r>
                        <a:rPr lang="en-ZA" sz="1300" kern="1200" dirty="0">
                          <a:solidFill>
                            <a:schemeClr val="dk1"/>
                          </a:solidFill>
                          <a:effectLst/>
                        </a:rPr>
                        <a:t>Provide funding support (access to finance) to SMMEs and Cooperatives, and to businesses that graduate from Seda’s interventions.</a:t>
                      </a:r>
                      <a:endParaRPr lang="en-ZA" sz="1300" kern="1200" dirty="0">
                        <a:solidFill>
                          <a:schemeClr val="dk1"/>
                        </a:solidFill>
                        <a:effectLst/>
                        <a:latin typeface="+mn-lt"/>
                        <a:ea typeface="+mn-ea"/>
                        <a:cs typeface="+mn-cs"/>
                      </a:endParaRPr>
                    </a:p>
                  </a:txBody>
                  <a:tcPr marL="61519" marR="61519" marT="8544" marB="5696" anchor="ctr"/>
                </a:tc>
                <a:extLst>
                  <a:ext uri="{0D108BD9-81ED-4DB2-BD59-A6C34878D82A}">
                    <a16:rowId xmlns:a16="http://schemas.microsoft.com/office/drawing/2014/main" xmlns="" val="2883833908"/>
                  </a:ext>
                </a:extLst>
              </a:tr>
              <a:tr h="666212">
                <a:tc>
                  <a:txBody>
                    <a:bodyPr/>
                    <a:lstStyle/>
                    <a:p>
                      <a:pPr marL="0" marR="0" lvl="0" indent="0" algn="ctr" defTabSz="914400" rtl="0" eaLnBrk="1" fontAlgn="auto" latinLnBrk="0" hangingPunct="1">
                        <a:lnSpc>
                          <a:spcPct val="100000"/>
                        </a:lnSpc>
                        <a:spcBef>
                          <a:spcPts val="370"/>
                        </a:spcBef>
                        <a:spcAft>
                          <a:spcPts val="0"/>
                        </a:spcAft>
                        <a:buClrTx/>
                        <a:buSzTx/>
                        <a:buFontTx/>
                        <a:buNone/>
                        <a:tabLst/>
                        <a:defRPr/>
                      </a:pPr>
                      <a:r>
                        <a:rPr kumimoji="0" lang="en-ZA" sz="1400" b="1" u="none" strike="noStrike" kern="1200" cap="none" spc="0" normalizeH="0" baseline="0" noProof="0" dirty="0">
                          <a:ln>
                            <a:noFill/>
                          </a:ln>
                          <a:solidFill>
                            <a:prstClr val="black"/>
                          </a:solidFill>
                          <a:effectLst/>
                          <a:uLnTx/>
                          <a:uFillTx/>
                        </a:rPr>
                        <a:t>Marketing and business development </a:t>
                      </a:r>
                      <a:endParaRPr kumimoji="0" lang="en-ZA" sz="1400" b="1" i="0" u="none" strike="noStrike" kern="1200" cap="none" spc="0" normalizeH="0" baseline="0" noProof="0" dirty="0">
                        <a:ln>
                          <a:noFill/>
                        </a:ln>
                        <a:solidFill>
                          <a:prstClr val="black"/>
                        </a:solidFill>
                        <a:effectLst/>
                        <a:uLnTx/>
                        <a:uFillTx/>
                        <a:latin typeface="Calibri"/>
                        <a:ea typeface="+mn-ea"/>
                        <a:cs typeface="Arial" pitchFamily="34" charset="0"/>
                      </a:endParaRPr>
                    </a:p>
                  </a:txBody>
                  <a:tcPr marL="5696" marR="5696" marT="4557" marB="4557" anchor="ctr"/>
                </a:tc>
                <a:tc gridSpan="2">
                  <a:txBody>
                    <a:bodyPr/>
                    <a:lstStyle/>
                    <a:p>
                      <a:pPr marL="171450" marR="0" lvl="0" indent="-171450" algn="l" defTabSz="914400" rtl="0" eaLnBrk="1" fontAlgn="auto" latinLnBrk="0" hangingPunct="1">
                        <a:lnSpc>
                          <a:spcPct val="115000"/>
                        </a:lnSpc>
                        <a:spcBef>
                          <a:spcPts val="370"/>
                        </a:spcBef>
                        <a:spcAft>
                          <a:spcPts val="0"/>
                        </a:spcAft>
                        <a:buClrTx/>
                        <a:buSzTx/>
                        <a:buFont typeface="Wingdings" panose="05000000000000000000" pitchFamily="2" charset="2"/>
                        <a:buChar char="q"/>
                        <a:tabLst/>
                        <a:defRPr/>
                      </a:pPr>
                      <a:r>
                        <a:rPr lang="en-ZA" sz="1300" kern="1200" dirty="0">
                          <a:solidFill>
                            <a:schemeClr val="dk1"/>
                          </a:solidFill>
                          <a:effectLst/>
                        </a:rPr>
                        <a:t>Joint marketing and outreach campaigns, co-locations in municipalities</a:t>
                      </a:r>
                      <a:endParaRPr lang="en-ZA" sz="1300" kern="1200" dirty="0">
                        <a:solidFill>
                          <a:schemeClr val="dk1"/>
                        </a:solidFill>
                        <a:effectLst/>
                        <a:latin typeface="+mn-lt"/>
                        <a:ea typeface="+mn-ea"/>
                        <a:cs typeface="+mn-cs"/>
                      </a:endParaRPr>
                    </a:p>
                  </a:txBody>
                  <a:tcPr marL="5696" marR="5696" marT="5696" marB="5696" anchor="ctr"/>
                </a:tc>
                <a:tc hMerge="1">
                  <a:txBody>
                    <a:bodyPr/>
                    <a:lstStyle/>
                    <a:p>
                      <a:pPr marL="171450" marR="0" lvl="0" indent="-171450" algn="l" defTabSz="914400" rtl="0" eaLnBrk="1" fontAlgn="auto" latinLnBrk="0" hangingPunct="1">
                        <a:lnSpc>
                          <a:spcPct val="115000"/>
                        </a:lnSpc>
                        <a:spcBef>
                          <a:spcPts val="370"/>
                        </a:spcBef>
                        <a:spcAft>
                          <a:spcPts val="0"/>
                        </a:spcAft>
                        <a:buClrTx/>
                        <a:buSzTx/>
                        <a:buFont typeface="Wingdings" panose="05000000000000000000" pitchFamily="2" charset="2"/>
                        <a:buChar char="q"/>
                        <a:tabLst/>
                        <a:defRPr/>
                      </a:pPr>
                      <a:endParaRPr lang="en-ZA" sz="1300" kern="1200" dirty="0">
                        <a:solidFill>
                          <a:schemeClr val="dk1"/>
                        </a:solidFill>
                        <a:effectLst/>
                        <a:latin typeface="+mn-lt"/>
                        <a:ea typeface="+mn-ea"/>
                        <a:cs typeface="+mn-cs"/>
                      </a:endParaRPr>
                    </a:p>
                  </a:txBody>
                  <a:tcPr marL="61519" marR="61519" marT="8544" marB="5696"/>
                </a:tc>
                <a:extLst>
                  <a:ext uri="{0D108BD9-81ED-4DB2-BD59-A6C34878D82A}">
                    <a16:rowId xmlns:a16="http://schemas.microsoft.com/office/drawing/2014/main" xmlns="" val="3188191619"/>
                  </a:ext>
                </a:extLst>
              </a:tr>
              <a:tr h="909362">
                <a:tc>
                  <a:txBody>
                    <a:bodyPr/>
                    <a:lstStyle/>
                    <a:p>
                      <a:pPr marL="0" marR="0" lvl="0" indent="0" algn="ctr" defTabSz="914400" rtl="0" eaLnBrk="1" fontAlgn="auto" latinLnBrk="0" hangingPunct="1">
                        <a:lnSpc>
                          <a:spcPct val="100000"/>
                        </a:lnSpc>
                        <a:spcBef>
                          <a:spcPts val="370"/>
                        </a:spcBef>
                        <a:spcAft>
                          <a:spcPts val="0"/>
                        </a:spcAft>
                        <a:buClrTx/>
                        <a:buSzTx/>
                        <a:buFontTx/>
                        <a:buNone/>
                        <a:tabLst/>
                        <a:defRPr/>
                      </a:pPr>
                      <a:r>
                        <a:rPr kumimoji="0" lang="en-ZA" sz="1400" b="1" u="none" strike="noStrike" kern="1200" cap="none" spc="0" normalizeH="0" baseline="0" noProof="0" dirty="0">
                          <a:ln>
                            <a:noFill/>
                          </a:ln>
                          <a:solidFill>
                            <a:prstClr val="black"/>
                          </a:solidFill>
                          <a:effectLst/>
                          <a:uLnTx/>
                          <a:uFillTx/>
                        </a:rPr>
                        <a:t>Monitoring and evaluation and research </a:t>
                      </a:r>
                      <a:endParaRPr kumimoji="0" lang="en-ZA" sz="1400" b="1" i="0" u="none" strike="noStrike" kern="1200" cap="none" spc="0" normalizeH="0" baseline="0" noProof="0" dirty="0">
                        <a:ln>
                          <a:noFill/>
                        </a:ln>
                        <a:solidFill>
                          <a:prstClr val="black"/>
                        </a:solidFill>
                        <a:effectLst/>
                        <a:uLnTx/>
                        <a:uFillTx/>
                        <a:latin typeface="Calibri"/>
                        <a:ea typeface="+mn-ea"/>
                        <a:cs typeface="Arial" pitchFamily="34" charset="0"/>
                      </a:endParaRPr>
                    </a:p>
                  </a:txBody>
                  <a:tcPr marL="5696" marR="5696" marT="4557" marB="4557" anchor="ctr"/>
                </a:tc>
                <a:tc gridSpan="2">
                  <a:txBody>
                    <a:bodyPr/>
                    <a:lstStyle/>
                    <a:p>
                      <a:pPr marL="171450" marR="0" lvl="0" indent="-171450" algn="l" defTabSz="914400" rtl="0" eaLnBrk="1" fontAlgn="auto" latinLnBrk="0" hangingPunct="1">
                        <a:lnSpc>
                          <a:spcPct val="115000"/>
                        </a:lnSpc>
                        <a:spcBef>
                          <a:spcPts val="370"/>
                        </a:spcBef>
                        <a:spcAft>
                          <a:spcPts val="0"/>
                        </a:spcAft>
                        <a:buClrTx/>
                        <a:buSzTx/>
                        <a:buFont typeface="Wingdings" panose="05000000000000000000" pitchFamily="2" charset="2"/>
                        <a:buChar char="q"/>
                        <a:tabLst/>
                        <a:defRPr/>
                      </a:pPr>
                      <a:r>
                        <a:rPr lang="en-ZA" sz="1300" kern="1200" dirty="0">
                          <a:solidFill>
                            <a:schemeClr val="dk1"/>
                          </a:solidFill>
                          <a:effectLst/>
                        </a:rPr>
                        <a:t>An integrated Planning, Monitoring and Evaluation Framework, and </a:t>
                      </a:r>
                      <a:r>
                        <a:rPr lang="en-ZA" sz="1300" kern="1200" dirty="0" err="1">
                          <a:solidFill>
                            <a:schemeClr val="dk1"/>
                          </a:solidFill>
                          <a:effectLst/>
                        </a:rPr>
                        <a:t>strenghthened</a:t>
                      </a:r>
                      <a:r>
                        <a:rPr lang="en-ZA" sz="1300" kern="1200" dirty="0">
                          <a:solidFill>
                            <a:schemeClr val="dk1"/>
                          </a:solidFill>
                          <a:effectLst/>
                        </a:rPr>
                        <a:t> SMME and Cooperatives sector research and knowledge hub</a:t>
                      </a:r>
                    </a:p>
                    <a:p>
                      <a:pPr marL="171450" marR="0" lvl="0" indent="-171450" algn="l" defTabSz="914400" rtl="0" eaLnBrk="1" fontAlgn="auto" latinLnBrk="0" hangingPunct="1">
                        <a:lnSpc>
                          <a:spcPct val="115000"/>
                        </a:lnSpc>
                        <a:spcBef>
                          <a:spcPts val="370"/>
                        </a:spcBef>
                        <a:spcAft>
                          <a:spcPts val="0"/>
                        </a:spcAft>
                        <a:buClrTx/>
                        <a:buSzTx/>
                        <a:buFont typeface="Wingdings" panose="05000000000000000000" pitchFamily="2" charset="2"/>
                        <a:buChar char="q"/>
                        <a:tabLst/>
                        <a:defRPr/>
                      </a:pPr>
                      <a:r>
                        <a:rPr lang="en-ZA" sz="1300" kern="1200" dirty="0">
                          <a:solidFill>
                            <a:schemeClr val="dk1"/>
                          </a:solidFill>
                          <a:effectLst/>
                        </a:rPr>
                        <a:t>Strategic partnerships with HEIs and research partners</a:t>
                      </a:r>
                      <a:endParaRPr lang="en-ZA" sz="1300" kern="1200" dirty="0">
                        <a:solidFill>
                          <a:schemeClr val="dk1"/>
                        </a:solidFill>
                        <a:effectLst/>
                        <a:latin typeface="+mn-lt"/>
                        <a:ea typeface="+mn-ea"/>
                        <a:cs typeface="+mn-cs"/>
                      </a:endParaRPr>
                    </a:p>
                  </a:txBody>
                  <a:tcPr marL="5696" marR="5696" marT="5696" marB="5696" anchor="ctr"/>
                </a:tc>
                <a:tc hMerge="1">
                  <a:txBody>
                    <a:bodyPr/>
                    <a:lstStyle/>
                    <a:p>
                      <a:pPr marL="171450" marR="0" lvl="0" indent="-171450" algn="l" defTabSz="914400" rtl="0" eaLnBrk="1" fontAlgn="auto" latinLnBrk="0" hangingPunct="1">
                        <a:lnSpc>
                          <a:spcPct val="115000"/>
                        </a:lnSpc>
                        <a:spcBef>
                          <a:spcPts val="370"/>
                        </a:spcBef>
                        <a:spcAft>
                          <a:spcPts val="0"/>
                        </a:spcAft>
                        <a:buClrTx/>
                        <a:buSzTx/>
                        <a:buFont typeface="Wingdings" panose="05000000000000000000" pitchFamily="2" charset="2"/>
                        <a:buChar char="q"/>
                        <a:tabLst/>
                        <a:defRPr/>
                      </a:pPr>
                      <a:endParaRPr lang="en-ZA" sz="1300" kern="1200" dirty="0">
                        <a:solidFill>
                          <a:schemeClr val="dk1"/>
                        </a:solidFill>
                        <a:effectLst/>
                        <a:latin typeface="+mn-lt"/>
                        <a:ea typeface="+mn-ea"/>
                        <a:cs typeface="+mn-cs"/>
                      </a:endParaRPr>
                    </a:p>
                  </a:txBody>
                  <a:tcPr marL="61519" marR="61519" marT="8544" marB="5696"/>
                </a:tc>
                <a:extLst>
                  <a:ext uri="{0D108BD9-81ED-4DB2-BD59-A6C34878D82A}">
                    <a16:rowId xmlns:a16="http://schemas.microsoft.com/office/drawing/2014/main" xmlns="" val="1422046229"/>
                  </a:ext>
                </a:extLst>
              </a:tr>
              <a:tr h="825816">
                <a:tc>
                  <a:txBody>
                    <a:bodyPr/>
                    <a:lstStyle/>
                    <a:p>
                      <a:pPr marL="0" marR="0" lvl="0" indent="0" algn="ctr" defTabSz="914400" rtl="0" eaLnBrk="1" fontAlgn="auto" latinLnBrk="0" hangingPunct="1">
                        <a:lnSpc>
                          <a:spcPct val="100000"/>
                        </a:lnSpc>
                        <a:spcBef>
                          <a:spcPts val="370"/>
                        </a:spcBef>
                        <a:spcAft>
                          <a:spcPts val="0"/>
                        </a:spcAft>
                        <a:buClrTx/>
                        <a:buSzTx/>
                        <a:buFontTx/>
                        <a:buNone/>
                        <a:tabLst/>
                        <a:defRPr/>
                      </a:pPr>
                      <a:r>
                        <a:rPr kumimoji="0" lang="en-ZA" sz="1400" b="1" u="none" strike="noStrike" kern="1200" cap="none" spc="0" normalizeH="0" baseline="0" noProof="0" dirty="0">
                          <a:ln>
                            <a:noFill/>
                          </a:ln>
                          <a:solidFill>
                            <a:prstClr val="black"/>
                          </a:solidFill>
                          <a:effectLst/>
                          <a:uLnTx/>
                          <a:uFillTx/>
                        </a:rPr>
                        <a:t>Systems </a:t>
                      </a:r>
                      <a:endParaRPr kumimoji="0" lang="en-ZA" sz="1400" b="1" i="0" u="none" strike="noStrike" kern="1200" cap="none" spc="0" normalizeH="0" baseline="0" noProof="0" dirty="0">
                        <a:ln>
                          <a:noFill/>
                        </a:ln>
                        <a:solidFill>
                          <a:prstClr val="black"/>
                        </a:solidFill>
                        <a:effectLst/>
                        <a:uLnTx/>
                        <a:uFillTx/>
                        <a:latin typeface="Calibri"/>
                        <a:ea typeface="+mn-ea"/>
                        <a:cs typeface="Arial" pitchFamily="34" charset="0"/>
                      </a:endParaRPr>
                    </a:p>
                  </a:txBody>
                  <a:tcPr marL="5696" marR="5696" marT="4557" marB="4557" anchor="ctr"/>
                </a:tc>
                <a:tc gridSpan="2">
                  <a:txBody>
                    <a:bodyPr/>
                    <a:lstStyle/>
                    <a:p>
                      <a:pPr marL="171450" marR="0" lvl="0" indent="-171450" algn="l" defTabSz="914400" rtl="0" eaLnBrk="1" fontAlgn="auto" latinLnBrk="0" hangingPunct="1">
                        <a:lnSpc>
                          <a:spcPct val="115000"/>
                        </a:lnSpc>
                        <a:spcBef>
                          <a:spcPts val="370"/>
                        </a:spcBef>
                        <a:spcAft>
                          <a:spcPts val="0"/>
                        </a:spcAft>
                        <a:buClrTx/>
                        <a:buSzTx/>
                        <a:buFont typeface="Wingdings" panose="05000000000000000000" pitchFamily="2" charset="2"/>
                        <a:buChar char="q"/>
                        <a:tabLst/>
                        <a:defRPr/>
                      </a:pPr>
                      <a:r>
                        <a:rPr lang="en-ZA" sz="1300" kern="1200" dirty="0">
                          <a:solidFill>
                            <a:schemeClr val="dk1"/>
                          </a:solidFill>
                          <a:effectLst/>
                        </a:rPr>
                        <a:t>Shared information and application front-end, CRM, business advisers’ database, call</a:t>
                      </a:r>
                      <a:r>
                        <a:rPr lang="en-ZA" sz="1300" kern="1200" baseline="0" dirty="0">
                          <a:solidFill>
                            <a:schemeClr val="dk1"/>
                          </a:solidFill>
                          <a:effectLst/>
                        </a:rPr>
                        <a:t> </a:t>
                      </a:r>
                      <a:r>
                        <a:rPr lang="en-ZA" sz="1300" kern="1200" dirty="0">
                          <a:solidFill>
                            <a:schemeClr val="dk1"/>
                          </a:solidFill>
                          <a:effectLst/>
                        </a:rPr>
                        <a:t>centre (national SMME support line)</a:t>
                      </a:r>
                      <a:endParaRPr lang="en-ZA" sz="1300" kern="1200" dirty="0">
                        <a:solidFill>
                          <a:schemeClr val="dk1"/>
                        </a:solidFill>
                        <a:effectLst/>
                        <a:latin typeface="+mn-lt"/>
                        <a:ea typeface="+mn-ea"/>
                        <a:cs typeface="+mn-cs"/>
                      </a:endParaRPr>
                    </a:p>
                  </a:txBody>
                  <a:tcPr marL="5696" marR="5696" marT="5696" marB="5696" anchor="ctr"/>
                </a:tc>
                <a:tc hMerge="1">
                  <a:txBody>
                    <a:bodyPr/>
                    <a:lstStyle/>
                    <a:p>
                      <a:pPr marL="171450" marR="0" lvl="0" indent="-171450" algn="l" defTabSz="914400" rtl="0" eaLnBrk="1" fontAlgn="auto" latinLnBrk="0" hangingPunct="1">
                        <a:lnSpc>
                          <a:spcPct val="115000"/>
                        </a:lnSpc>
                        <a:spcBef>
                          <a:spcPts val="370"/>
                        </a:spcBef>
                        <a:spcAft>
                          <a:spcPts val="0"/>
                        </a:spcAft>
                        <a:buClrTx/>
                        <a:buSzTx/>
                        <a:buFont typeface="Wingdings" panose="05000000000000000000" pitchFamily="2" charset="2"/>
                        <a:buChar char="q"/>
                        <a:tabLst/>
                        <a:defRPr/>
                      </a:pPr>
                      <a:endParaRPr lang="en-ZA" sz="1300" kern="1200" dirty="0">
                        <a:solidFill>
                          <a:schemeClr val="dk1"/>
                        </a:solidFill>
                        <a:effectLst/>
                        <a:latin typeface="+mn-lt"/>
                        <a:ea typeface="+mn-ea"/>
                        <a:cs typeface="+mn-cs"/>
                      </a:endParaRPr>
                    </a:p>
                  </a:txBody>
                  <a:tcPr marL="61519" marR="61519" marT="8544" marB="5696"/>
                </a:tc>
                <a:extLst>
                  <a:ext uri="{0D108BD9-81ED-4DB2-BD59-A6C34878D82A}">
                    <a16:rowId xmlns:a16="http://schemas.microsoft.com/office/drawing/2014/main" xmlns="" val="1896062203"/>
                  </a:ext>
                </a:extLst>
              </a:tr>
            </a:tbl>
          </a:graphicData>
        </a:graphic>
      </p:graphicFrame>
    </p:spTree>
    <p:extLst>
      <p:ext uri="{BB962C8B-B14F-4D97-AF65-F5344CB8AC3E}">
        <p14:creationId xmlns:p14="http://schemas.microsoft.com/office/powerpoint/2010/main" xmlns="" val="420656424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467544" y="70975"/>
            <a:ext cx="8712968" cy="679289"/>
          </a:xfrm>
          <a:prstGeom prst="rect">
            <a:avLst/>
          </a:prstGeom>
        </p:spPr>
        <p:txBody>
          <a:bodyPr wrap="square">
            <a:spAutoFit/>
          </a:bodyPr>
          <a:lstStyle/>
          <a:p>
            <a:pPr lvl="0">
              <a:lnSpc>
                <a:spcPct val="107000"/>
              </a:lnSpc>
              <a:defRPr/>
            </a:pPr>
            <a:r>
              <a:rPr lang="en-ZA" sz="2800" b="1" dirty="0">
                <a:solidFill>
                  <a:schemeClr val="bg1"/>
                </a:solidFill>
              </a:rPr>
              <a:t>1.4 SBD Sector Game Changers and Board Priorities</a:t>
            </a:r>
          </a:p>
          <a:p>
            <a:pPr lvl="0">
              <a:lnSpc>
                <a:spcPct val="107000"/>
              </a:lnSpc>
              <a:defRPr/>
            </a:pPr>
            <a:endParaRPr lang="en-ZA" sz="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graphicFrame>
        <p:nvGraphicFramePr>
          <p:cNvPr id="6" name="Table 5">
            <a:extLst>
              <a:ext uri="{FF2B5EF4-FFF2-40B4-BE49-F238E27FC236}">
                <a16:creationId xmlns:a16="http://schemas.microsoft.com/office/drawing/2014/main" xmlns="" id="{5D020D6E-069B-1DBE-61D7-9F5817C46C2C}"/>
              </a:ext>
            </a:extLst>
          </p:cNvPr>
          <p:cNvGraphicFramePr>
            <a:graphicFrameLocks noGrp="1"/>
          </p:cNvGraphicFramePr>
          <p:nvPr>
            <p:extLst>
              <p:ext uri="{D42A27DB-BD31-4B8C-83A1-F6EECF244321}">
                <p14:modId xmlns:p14="http://schemas.microsoft.com/office/powerpoint/2010/main" xmlns="" val="547083943"/>
              </p:ext>
            </p:extLst>
          </p:nvPr>
        </p:nvGraphicFramePr>
        <p:xfrm>
          <a:off x="36512" y="692696"/>
          <a:ext cx="9107488" cy="6285042"/>
        </p:xfrm>
        <a:graphic>
          <a:graphicData uri="http://schemas.openxmlformats.org/drawingml/2006/table">
            <a:tbl>
              <a:tblPr firstRow="1" firstCol="1" bandRow="1">
                <a:tableStyleId>{22838BEF-8BB2-4498-84A7-C5851F593DF1}</a:tableStyleId>
              </a:tblPr>
              <a:tblGrid>
                <a:gridCol w="2131475">
                  <a:extLst>
                    <a:ext uri="{9D8B030D-6E8A-4147-A177-3AD203B41FA5}">
                      <a16:colId xmlns:a16="http://schemas.microsoft.com/office/drawing/2014/main" xmlns="" val="3234790905"/>
                    </a:ext>
                  </a:extLst>
                </a:gridCol>
                <a:gridCol w="3844173">
                  <a:extLst>
                    <a:ext uri="{9D8B030D-6E8A-4147-A177-3AD203B41FA5}">
                      <a16:colId xmlns:a16="http://schemas.microsoft.com/office/drawing/2014/main" xmlns="" val="2207785288"/>
                    </a:ext>
                  </a:extLst>
                </a:gridCol>
                <a:gridCol w="3131840">
                  <a:extLst>
                    <a:ext uri="{9D8B030D-6E8A-4147-A177-3AD203B41FA5}">
                      <a16:colId xmlns:a16="http://schemas.microsoft.com/office/drawing/2014/main" xmlns="" val="3835167564"/>
                    </a:ext>
                  </a:extLst>
                </a:gridCol>
              </a:tblGrid>
              <a:tr h="454796">
                <a:tc>
                  <a:txBody>
                    <a:bodyPr/>
                    <a:lstStyle/>
                    <a:p>
                      <a:pPr marL="0" marR="0" lvl="0" indent="0" algn="ctr" defTabSz="914400" rtl="0" eaLnBrk="1" fontAlgn="auto" latinLnBrk="0" hangingPunct="1">
                        <a:lnSpc>
                          <a:spcPct val="100000"/>
                        </a:lnSpc>
                        <a:spcBef>
                          <a:spcPts val="370"/>
                        </a:spcBef>
                        <a:spcAft>
                          <a:spcPts val="0"/>
                        </a:spcAft>
                        <a:buClrTx/>
                        <a:buSzTx/>
                        <a:buFontTx/>
                        <a:buNone/>
                        <a:tabLst/>
                        <a:defRPr/>
                      </a:pPr>
                      <a:r>
                        <a:rPr kumimoji="0" lang="en-ZA" sz="1400" b="1" u="none" strike="noStrike" kern="1200" cap="none" spc="0" normalizeH="0" baseline="0">
                          <a:ln>
                            <a:noFill/>
                          </a:ln>
                          <a:solidFill>
                            <a:prstClr val="black"/>
                          </a:solidFill>
                          <a:effectLst/>
                          <a:uLnTx/>
                          <a:uFillTx/>
                        </a:rPr>
                        <a:t>SBD GAME CHANGERS</a:t>
                      </a:r>
                      <a:endParaRPr kumimoji="0" lang="en-ZA" sz="1400" b="1" u="none" strike="noStrike" kern="1200" cap="none" spc="0" normalizeH="0" baseline="0">
                        <a:ln>
                          <a:noFill/>
                        </a:ln>
                        <a:solidFill>
                          <a:prstClr val="black"/>
                        </a:solidFill>
                        <a:effectLst/>
                        <a:uLnTx/>
                        <a:uFillTx/>
                        <a:latin typeface="+mn-lt"/>
                        <a:ea typeface="+mn-ea"/>
                        <a:cs typeface="+mn-cs"/>
                      </a:endParaRPr>
                    </a:p>
                  </a:txBody>
                  <a:tcPr marL="42949" marR="42949" marT="0" marB="0" anchor="ctr"/>
                </a:tc>
                <a:tc>
                  <a:txBody>
                    <a:bodyPr/>
                    <a:lstStyle/>
                    <a:p>
                      <a:pPr marL="0" marR="0" lvl="0" indent="0" algn="ctr" defTabSz="914400" rtl="0" eaLnBrk="1" fontAlgn="auto" latinLnBrk="0" hangingPunct="1">
                        <a:lnSpc>
                          <a:spcPct val="100000"/>
                        </a:lnSpc>
                        <a:spcBef>
                          <a:spcPts val="370"/>
                        </a:spcBef>
                        <a:spcAft>
                          <a:spcPts val="0"/>
                        </a:spcAft>
                        <a:buClrTx/>
                        <a:buSzTx/>
                        <a:buFontTx/>
                        <a:buNone/>
                        <a:tabLst/>
                        <a:defRPr/>
                      </a:pPr>
                      <a:r>
                        <a:rPr kumimoji="0" lang="en-ZA" sz="1400" b="1" u="none" strike="noStrike" kern="1200" cap="none" spc="0" normalizeH="0" baseline="0">
                          <a:ln>
                            <a:noFill/>
                          </a:ln>
                          <a:solidFill>
                            <a:prstClr val="black"/>
                          </a:solidFill>
                          <a:effectLst/>
                          <a:uLnTx/>
                          <a:uFillTx/>
                        </a:rPr>
                        <a:t>TARGETS</a:t>
                      </a:r>
                      <a:endParaRPr kumimoji="0" lang="en-ZA" sz="1400" b="1" u="none" strike="noStrike" kern="1200" cap="none" spc="0" normalizeH="0" baseline="0">
                        <a:ln>
                          <a:noFill/>
                        </a:ln>
                        <a:solidFill>
                          <a:prstClr val="black"/>
                        </a:solidFill>
                        <a:effectLst/>
                        <a:uLnTx/>
                        <a:uFillTx/>
                        <a:latin typeface="+mn-lt"/>
                        <a:ea typeface="+mn-ea"/>
                        <a:cs typeface="+mn-cs"/>
                      </a:endParaRPr>
                    </a:p>
                  </a:txBody>
                  <a:tcPr marL="42949" marR="42949" marT="0" marB="0" anchor="ctr"/>
                </a:tc>
                <a:tc>
                  <a:txBody>
                    <a:bodyPr/>
                    <a:lstStyle/>
                    <a:p>
                      <a:pPr marL="0" marR="0" lvl="0" indent="0" algn="ctr" defTabSz="914400" rtl="0" eaLnBrk="1" fontAlgn="auto" latinLnBrk="0" hangingPunct="1">
                        <a:lnSpc>
                          <a:spcPct val="100000"/>
                        </a:lnSpc>
                        <a:spcBef>
                          <a:spcPts val="370"/>
                        </a:spcBef>
                        <a:spcAft>
                          <a:spcPts val="0"/>
                        </a:spcAft>
                        <a:buClrTx/>
                        <a:buSzTx/>
                        <a:buFontTx/>
                        <a:buNone/>
                        <a:tabLst/>
                        <a:defRPr/>
                      </a:pPr>
                      <a:r>
                        <a:rPr kumimoji="0" lang="en-ZA" sz="1400" b="1" u="none" strike="noStrike" kern="1200" cap="none" spc="0" normalizeH="0" baseline="0" dirty="0">
                          <a:ln>
                            <a:noFill/>
                          </a:ln>
                          <a:solidFill>
                            <a:prstClr val="black"/>
                          </a:solidFill>
                          <a:effectLst/>
                          <a:uLnTx/>
                          <a:uFillTx/>
                        </a:rPr>
                        <a:t>PROPOSED FUNDING</a:t>
                      </a:r>
                    </a:p>
                    <a:p>
                      <a:pPr marL="0" marR="0" lvl="0" indent="0" algn="ctr" defTabSz="914400" rtl="0" eaLnBrk="1" fontAlgn="auto" latinLnBrk="0" hangingPunct="1">
                        <a:lnSpc>
                          <a:spcPct val="100000"/>
                        </a:lnSpc>
                        <a:spcBef>
                          <a:spcPts val="370"/>
                        </a:spcBef>
                        <a:spcAft>
                          <a:spcPts val="0"/>
                        </a:spcAft>
                        <a:buClrTx/>
                        <a:buSzTx/>
                        <a:buFontTx/>
                        <a:buNone/>
                        <a:tabLst/>
                        <a:defRPr/>
                      </a:pPr>
                      <a:r>
                        <a:rPr kumimoji="0" lang="en-ZA" sz="1400" b="1" u="none" strike="noStrike" kern="1200" cap="none" spc="0" normalizeH="0" baseline="0" dirty="0">
                          <a:ln>
                            <a:noFill/>
                          </a:ln>
                          <a:solidFill>
                            <a:prstClr val="black"/>
                          </a:solidFill>
                          <a:effectLst/>
                          <a:uLnTx/>
                          <a:uFillTx/>
                        </a:rPr>
                        <a:t>(Over the MTEF)</a:t>
                      </a:r>
                      <a:endParaRPr kumimoji="0" lang="en-ZA" sz="1400" b="1" u="none" strike="noStrike" kern="1200" cap="none" spc="0" normalizeH="0" baseline="0" dirty="0">
                        <a:ln>
                          <a:noFill/>
                        </a:ln>
                        <a:solidFill>
                          <a:prstClr val="black"/>
                        </a:solidFill>
                        <a:effectLst/>
                        <a:uLnTx/>
                        <a:uFillTx/>
                        <a:latin typeface="+mn-lt"/>
                        <a:ea typeface="+mn-ea"/>
                        <a:cs typeface="+mn-cs"/>
                      </a:endParaRPr>
                    </a:p>
                  </a:txBody>
                  <a:tcPr marL="42949" marR="42949" marT="0" marB="0" anchor="ctr"/>
                </a:tc>
                <a:extLst>
                  <a:ext uri="{0D108BD9-81ED-4DB2-BD59-A6C34878D82A}">
                    <a16:rowId xmlns:a16="http://schemas.microsoft.com/office/drawing/2014/main" xmlns="" val="2453587372"/>
                  </a:ext>
                </a:extLst>
              </a:tr>
              <a:tr h="686610">
                <a:tc>
                  <a:txBody>
                    <a:bodyPr/>
                    <a:lstStyle/>
                    <a:p>
                      <a:pPr marL="0" marR="0" lvl="0" indent="0" algn="ctr" defTabSz="914400" rtl="0" eaLnBrk="1" fontAlgn="auto" latinLnBrk="0" hangingPunct="1">
                        <a:lnSpc>
                          <a:spcPct val="100000"/>
                        </a:lnSpc>
                        <a:spcBef>
                          <a:spcPts val="370"/>
                        </a:spcBef>
                        <a:spcAft>
                          <a:spcPts val="0"/>
                        </a:spcAft>
                        <a:buClrTx/>
                        <a:buSzTx/>
                        <a:buFontTx/>
                        <a:buNone/>
                        <a:tabLst/>
                        <a:defRPr/>
                      </a:pPr>
                      <a:r>
                        <a:rPr kumimoji="0" lang="en-ZA" sz="1400" b="1" u="none" strike="noStrike" kern="1200" cap="none" spc="0" normalizeH="0" baseline="0" dirty="0">
                          <a:ln>
                            <a:noFill/>
                          </a:ln>
                          <a:solidFill>
                            <a:prstClr val="black"/>
                          </a:solidFill>
                          <a:effectLst/>
                          <a:uLnTx/>
                          <a:uFillTx/>
                        </a:rPr>
                        <a:t>GC1: New Economy Start-ups</a:t>
                      </a:r>
                      <a:endParaRPr kumimoji="0" lang="en-ZA" sz="1400" b="1" u="none" strike="noStrike" kern="1200" cap="none" spc="0" normalizeH="0" baseline="0" dirty="0">
                        <a:ln>
                          <a:noFill/>
                        </a:ln>
                        <a:solidFill>
                          <a:prstClr val="black"/>
                        </a:solidFill>
                        <a:effectLst/>
                        <a:uLnTx/>
                        <a:uFillTx/>
                        <a:latin typeface="+mn-lt"/>
                        <a:ea typeface="+mn-ea"/>
                        <a:cs typeface="+mn-cs"/>
                      </a:endParaRPr>
                    </a:p>
                  </a:txBody>
                  <a:tcPr marL="42949" marR="42949" marT="0" marB="0" anchor="ctr"/>
                </a:tc>
                <a:tc>
                  <a:txBody>
                    <a:bodyPr/>
                    <a:lstStyle/>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dirty="0">
                          <a:solidFill>
                            <a:schemeClr val="dk1"/>
                          </a:solidFill>
                          <a:effectLst/>
                        </a:rPr>
                        <a:t>Immediate: 100 top tech and energy start-ups.</a:t>
                      </a:r>
                    </a:p>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dirty="0">
                          <a:solidFill>
                            <a:schemeClr val="dk1"/>
                          </a:solidFill>
                          <a:effectLst/>
                        </a:rPr>
                        <a:t>MTEF: 1 500 high potential technology start-ups.</a:t>
                      </a:r>
                      <a:endParaRPr lang="en-ZA" sz="1300" kern="1200" dirty="0">
                        <a:solidFill>
                          <a:schemeClr val="dk1"/>
                        </a:solidFill>
                        <a:effectLst/>
                        <a:latin typeface="+mn-lt"/>
                        <a:ea typeface="+mn-ea"/>
                        <a:cs typeface="+mn-cs"/>
                      </a:endParaRPr>
                    </a:p>
                  </a:txBody>
                  <a:tcPr marL="42949" marR="42949" marT="0" marB="0"/>
                </a:tc>
                <a:tc>
                  <a:txBody>
                    <a:bodyPr/>
                    <a:lstStyle/>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dirty="0">
                          <a:solidFill>
                            <a:schemeClr val="dk1"/>
                          </a:solidFill>
                          <a:effectLst/>
                        </a:rPr>
                        <a:t>Little fiscal cost for the regulatory changes.</a:t>
                      </a:r>
                    </a:p>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dirty="0">
                          <a:solidFill>
                            <a:schemeClr val="dk1"/>
                          </a:solidFill>
                          <a:effectLst/>
                        </a:rPr>
                        <a:t>Incentives to be fully costed</a:t>
                      </a:r>
                      <a:endParaRPr lang="en-ZA" sz="1300" kern="1200" dirty="0">
                        <a:solidFill>
                          <a:schemeClr val="dk1"/>
                        </a:solidFill>
                        <a:effectLst/>
                        <a:latin typeface="+mn-lt"/>
                        <a:ea typeface="+mn-ea"/>
                        <a:cs typeface="+mn-cs"/>
                      </a:endParaRPr>
                    </a:p>
                  </a:txBody>
                  <a:tcPr marL="42949" marR="42949" marT="0" marB="0"/>
                </a:tc>
                <a:extLst>
                  <a:ext uri="{0D108BD9-81ED-4DB2-BD59-A6C34878D82A}">
                    <a16:rowId xmlns:a16="http://schemas.microsoft.com/office/drawing/2014/main" xmlns="" val="2004466059"/>
                  </a:ext>
                </a:extLst>
              </a:tr>
              <a:tr h="686610">
                <a:tc>
                  <a:txBody>
                    <a:bodyPr/>
                    <a:lstStyle/>
                    <a:p>
                      <a:pPr marL="0" marR="0" lvl="0" indent="0" algn="ctr" defTabSz="914400" rtl="0" eaLnBrk="1" fontAlgn="auto" latinLnBrk="0" hangingPunct="1">
                        <a:lnSpc>
                          <a:spcPct val="100000"/>
                        </a:lnSpc>
                        <a:spcBef>
                          <a:spcPts val="370"/>
                        </a:spcBef>
                        <a:spcAft>
                          <a:spcPts val="0"/>
                        </a:spcAft>
                        <a:buClrTx/>
                        <a:buSzTx/>
                        <a:buFontTx/>
                        <a:buNone/>
                        <a:tabLst/>
                        <a:defRPr/>
                      </a:pPr>
                      <a:r>
                        <a:rPr kumimoji="0" lang="en-ZA" sz="1400" b="1" u="none" strike="noStrike" kern="1200" cap="none" spc="0" normalizeH="0" baseline="0" dirty="0">
                          <a:ln>
                            <a:noFill/>
                          </a:ln>
                          <a:solidFill>
                            <a:prstClr val="black"/>
                          </a:solidFill>
                          <a:effectLst/>
                          <a:uLnTx/>
                          <a:uFillTx/>
                        </a:rPr>
                        <a:t>GC2: Township and Rural Economic Development</a:t>
                      </a:r>
                      <a:endParaRPr kumimoji="0" lang="en-ZA" sz="1400" b="1" u="none" strike="noStrike" kern="1200" cap="none" spc="0" normalizeH="0" baseline="0" dirty="0">
                        <a:ln>
                          <a:noFill/>
                        </a:ln>
                        <a:solidFill>
                          <a:prstClr val="black"/>
                        </a:solidFill>
                        <a:effectLst/>
                        <a:uLnTx/>
                        <a:uFillTx/>
                        <a:latin typeface="+mn-lt"/>
                        <a:ea typeface="+mn-ea"/>
                        <a:cs typeface="+mn-cs"/>
                      </a:endParaRPr>
                    </a:p>
                  </a:txBody>
                  <a:tcPr marL="42949" marR="42949" marT="0" marB="0" anchor="ctr"/>
                </a:tc>
                <a:tc>
                  <a:txBody>
                    <a:bodyPr/>
                    <a:lstStyle/>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dirty="0">
                          <a:solidFill>
                            <a:schemeClr val="dk1"/>
                          </a:solidFill>
                          <a:effectLst/>
                        </a:rPr>
                        <a:t>Immediate: 20 000 T&amp;R enterprises through TREP</a:t>
                      </a:r>
                    </a:p>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dirty="0">
                          <a:solidFill>
                            <a:schemeClr val="dk1"/>
                          </a:solidFill>
                          <a:effectLst/>
                        </a:rPr>
                        <a:t>MTEF: 30 000 T&amp;R enterprises through National T&amp;R Economic Development Bill.</a:t>
                      </a:r>
                      <a:endParaRPr lang="en-ZA" sz="1300" kern="1200" dirty="0">
                        <a:solidFill>
                          <a:schemeClr val="dk1"/>
                        </a:solidFill>
                        <a:effectLst/>
                        <a:latin typeface="+mn-lt"/>
                        <a:ea typeface="+mn-ea"/>
                        <a:cs typeface="+mn-cs"/>
                      </a:endParaRPr>
                    </a:p>
                  </a:txBody>
                  <a:tcPr marL="42949" marR="42949" marT="0" marB="0"/>
                </a:tc>
                <a:tc>
                  <a:txBody>
                    <a:bodyPr/>
                    <a:lstStyle/>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dirty="0">
                          <a:solidFill>
                            <a:schemeClr val="dk1"/>
                          </a:solidFill>
                          <a:effectLst/>
                        </a:rPr>
                        <a:t>Additional R5 billion is required.</a:t>
                      </a:r>
                      <a:endParaRPr lang="en-ZA" sz="1300" kern="1200" dirty="0">
                        <a:solidFill>
                          <a:schemeClr val="dk1"/>
                        </a:solidFill>
                        <a:effectLst/>
                        <a:latin typeface="+mn-lt"/>
                        <a:ea typeface="+mn-ea"/>
                        <a:cs typeface="+mn-cs"/>
                      </a:endParaRPr>
                    </a:p>
                  </a:txBody>
                  <a:tcPr marL="42949" marR="42949" marT="0" marB="0"/>
                </a:tc>
                <a:extLst>
                  <a:ext uri="{0D108BD9-81ED-4DB2-BD59-A6C34878D82A}">
                    <a16:rowId xmlns:a16="http://schemas.microsoft.com/office/drawing/2014/main" xmlns="" val="4139827958"/>
                  </a:ext>
                </a:extLst>
              </a:tr>
              <a:tr h="1120602">
                <a:tc>
                  <a:txBody>
                    <a:bodyPr/>
                    <a:lstStyle/>
                    <a:p>
                      <a:pPr marL="0" marR="0" lvl="0" indent="0" algn="ctr" defTabSz="914400" rtl="0" eaLnBrk="1" fontAlgn="auto" latinLnBrk="0" hangingPunct="1">
                        <a:lnSpc>
                          <a:spcPct val="100000"/>
                        </a:lnSpc>
                        <a:spcBef>
                          <a:spcPts val="370"/>
                        </a:spcBef>
                        <a:spcAft>
                          <a:spcPts val="0"/>
                        </a:spcAft>
                        <a:buClrTx/>
                        <a:buSzTx/>
                        <a:buFontTx/>
                        <a:buNone/>
                        <a:tabLst/>
                        <a:defRPr/>
                      </a:pPr>
                      <a:r>
                        <a:rPr kumimoji="0" lang="en-ZA" sz="1400" b="1" u="none" strike="noStrike" kern="1200" cap="none" spc="0" normalizeH="0" baseline="0" dirty="0">
                          <a:ln>
                            <a:noFill/>
                          </a:ln>
                          <a:solidFill>
                            <a:prstClr val="black"/>
                          </a:solidFill>
                          <a:effectLst/>
                          <a:uLnTx/>
                          <a:uFillTx/>
                        </a:rPr>
                        <a:t>GC3: Refuelled Incubator/ Accelerator Programme</a:t>
                      </a:r>
                      <a:endParaRPr kumimoji="0" lang="en-ZA" sz="1400" b="1" u="none" strike="noStrike" kern="1200" cap="none" spc="0" normalizeH="0" baseline="0" dirty="0">
                        <a:ln>
                          <a:noFill/>
                        </a:ln>
                        <a:solidFill>
                          <a:prstClr val="black"/>
                        </a:solidFill>
                        <a:effectLst/>
                        <a:uLnTx/>
                        <a:uFillTx/>
                        <a:latin typeface="+mn-lt"/>
                        <a:ea typeface="+mn-ea"/>
                        <a:cs typeface="+mn-cs"/>
                      </a:endParaRPr>
                    </a:p>
                  </a:txBody>
                  <a:tcPr marL="42949" marR="42949" marT="0" marB="0" anchor="ctr"/>
                </a:tc>
                <a:tc>
                  <a:txBody>
                    <a:bodyPr/>
                    <a:lstStyle/>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dirty="0">
                          <a:solidFill>
                            <a:schemeClr val="dk1"/>
                          </a:solidFill>
                          <a:effectLst/>
                        </a:rPr>
                        <a:t>Immediate: 23 incubators established through Seda.</a:t>
                      </a:r>
                    </a:p>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dirty="0">
                          <a:solidFill>
                            <a:schemeClr val="dk1"/>
                          </a:solidFill>
                          <a:effectLst/>
                        </a:rPr>
                        <a:t>MTEF: 100 top incubators refuelled for scaling.</a:t>
                      </a:r>
                    </a:p>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dirty="0">
                          <a:solidFill>
                            <a:schemeClr val="dk1"/>
                          </a:solidFill>
                          <a:effectLst/>
                        </a:rPr>
                        <a:t>150 000 entrepreneurs benefitting.</a:t>
                      </a:r>
                      <a:endParaRPr lang="en-ZA" sz="1300" kern="1200" dirty="0">
                        <a:solidFill>
                          <a:schemeClr val="dk1"/>
                        </a:solidFill>
                        <a:effectLst/>
                        <a:latin typeface="+mn-lt"/>
                        <a:ea typeface="+mn-ea"/>
                        <a:cs typeface="+mn-cs"/>
                      </a:endParaRPr>
                    </a:p>
                  </a:txBody>
                  <a:tcPr marL="42949" marR="42949" marT="0" marB="0"/>
                </a:tc>
                <a:tc>
                  <a:txBody>
                    <a:bodyPr/>
                    <a:lstStyle/>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dirty="0">
                          <a:solidFill>
                            <a:schemeClr val="dk1"/>
                          </a:solidFill>
                          <a:effectLst/>
                        </a:rPr>
                        <a:t>Additional R1.5 billion required to leverage R2 billion private sector funding.</a:t>
                      </a:r>
                    </a:p>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dirty="0">
                          <a:solidFill>
                            <a:schemeClr val="dk1"/>
                          </a:solidFill>
                          <a:effectLst/>
                        </a:rPr>
                        <a:t>Additional R1.5 billion required for the Youth Challenge Fund.</a:t>
                      </a:r>
                      <a:endParaRPr lang="en-ZA" sz="1300" kern="1200" dirty="0">
                        <a:solidFill>
                          <a:schemeClr val="dk1"/>
                        </a:solidFill>
                        <a:effectLst/>
                        <a:latin typeface="+mn-lt"/>
                        <a:ea typeface="+mn-ea"/>
                        <a:cs typeface="+mn-cs"/>
                      </a:endParaRPr>
                    </a:p>
                  </a:txBody>
                  <a:tcPr marL="42949" marR="42949" marT="0" marB="0"/>
                </a:tc>
                <a:extLst>
                  <a:ext uri="{0D108BD9-81ED-4DB2-BD59-A6C34878D82A}">
                    <a16:rowId xmlns:a16="http://schemas.microsoft.com/office/drawing/2014/main" xmlns="" val="2511288582"/>
                  </a:ext>
                </a:extLst>
              </a:tr>
              <a:tr h="1868354">
                <a:tc>
                  <a:txBody>
                    <a:bodyPr/>
                    <a:lstStyle/>
                    <a:p>
                      <a:pPr marL="0" marR="0" lvl="0" indent="0" algn="ctr" defTabSz="914400" rtl="0" eaLnBrk="1" fontAlgn="auto" latinLnBrk="0" hangingPunct="1">
                        <a:lnSpc>
                          <a:spcPct val="100000"/>
                        </a:lnSpc>
                        <a:spcBef>
                          <a:spcPts val="370"/>
                        </a:spcBef>
                        <a:spcAft>
                          <a:spcPts val="0"/>
                        </a:spcAft>
                        <a:buClrTx/>
                        <a:buSzTx/>
                        <a:buFontTx/>
                        <a:buNone/>
                        <a:tabLst/>
                        <a:defRPr/>
                      </a:pPr>
                      <a:r>
                        <a:rPr kumimoji="0" lang="en-ZA" sz="1400" b="1" u="none" strike="noStrike" kern="1200" cap="none" spc="0" normalizeH="0" baseline="0" dirty="0">
                          <a:ln>
                            <a:noFill/>
                          </a:ln>
                          <a:solidFill>
                            <a:prstClr val="black"/>
                          </a:solidFill>
                          <a:effectLst/>
                          <a:uLnTx/>
                          <a:uFillTx/>
                        </a:rPr>
                        <a:t>GC4: Recapitalised SMME Funding Package</a:t>
                      </a:r>
                      <a:endParaRPr kumimoji="0" lang="en-ZA" sz="1400" b="1" u="none" strike="noStrike" kern="1200" cap="none" spc="0" normalizeH="0" baseline="0" dirty="0">
                        <a:ln>
                          <a:noFill/>
                        </a:ln>
                        <a:solidFill>
                          <a:prstClr val="black"/>
                        </a:solidFill>
                        <a:effectLst/>
                        <a:uLnTx/>
                        <a:uFillTx/>
                        <a:latin typeface="+mn-lt"/>
                        <a:ea typeface="+mn-ea"/>
                        <a:cs typeface="+mn-cs"/>
                      </a:endParaRPr>
                    </a:p>
                  </a:txBody>
                  <a:tcPr marL="42949" marR="42949" marT="0" marB="0" anchor="ctr"/>
                </a:tc>
                <a:tc>
                  <a:txBody>
                    <a:bodyPr/>
                    <a:lstStyle/>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dirty="0" err="1">
                          <a:solidFill>
                            <a:schemeClr val="dk1"/>
                          </a:solidFill>
                          <a:effectLst/>
                        </a:rPr>
                        <a:t>sefa</a:t>
                      </a:r>
                      <a:r>
                        <a:rPr lang="en-ZA" sz="1300" kern="1200" dirty="0">
                          <a:solidFill>
                            <a:schemeClr val="dk1"/>
                          </a:solidFill>
                          <a:effectLst/>
                        </a:rPr>
                        <a:t> direct lending: 36 000 jobs.</a:t>
                      </a:r>
                    </a:p>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dirty="0">
                          <a:solidFill>
                            <a:schemeClr val="dk1"/>
                          </a:solidFill>
                          <a:effectLst/>
                        </a:rPr>
                        <a:t>MF programme: 297 000 jobs/ self-employed enterprises.</a:t>
                      </a:r>
                    </a:p>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dirty="0">
                          <a:solidFill>
                            <a:schemeClr val="dk1"/>
                          </a:solidFill>
                          <a:effectLst/>
                        </a:rPr>
                        <a:t>KCG: 6 000 enterprises</a:t>
                      </a:r>
                    </a:p>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dirty="0">
                          <a:solidFill>
                            <a:schemeClr val="dk1"/>
                          </a:solidFill>
                          <a:effectLst/>
                        </a:rPr>
                        <a:t>Blended finance: 120 000 jobs/entrepreneurs.</a:t>
                      </a:r>
                      <a:endParaRPr lang="en-ZA" sz="1300" kern="1200" dirty="0">
                        <a:solidFill>
                          <a:schemeClr val="dk1"/>
                        </a:solidFill>
                        <a:effectLst/>
                        <a:latin typeface="+mn-lt"/>
                        <a:ea typeface="+mn-ea"/>
                        <a:cs typeface="+mn-cs"/>
                      </a:endParaRPr>
                    </a:p>
                  </a:txBody>
                  <a:tcPr marL="42949" marR="42949" marT="0" marB="0"/>
                </a:tc>
                <a:tc>
                  <a:txBody>
                    <a:bodyPr/>
                    <a:lstStyle/>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dirty="0">
                          <a:solidFill>
                            <a:schemeClr val="dk1"/>
                          </a:solidFill>
                          <a:effectLst/>
                        </a:rPr>
                        <a:t>KCG: R10 billion required to leverage R66 billion from the private sector.</a:t>
                      </a:r>
                    </a:p>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dirty="0">
                          <a:solidFill>
                            <a:schemeClr val="dk1"/>
                          </a:solidFill>
                          <a:effectLst/>
                        </a:rPr>
                        <a:t>Micro-finance intermediary programme – R3 billion capitalisation.</a:t>
                      </a:r>
                    </a:p>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dirty="0" err="1">
                          <a:solidFill>
                            <a:schemeClr val="dk1"/>
                          </a:solidFill>
                          <a:effectLst/>
                        </a:rPr>
                        <a:t>sefa</a:t>
                      </a:r>
                      <a:r>
                        <a:rPr lang="en-ZA" sz="1300" kern="1200" dirty="0">
                          <a:solidFill>
                            <a:schemeClr val="dk1"/>
                          </a:solidFill>
                          <a:effectLst/>
                        </a:rPr>
                        <a:t> direct lending: R7 billion capitalisation.</a:t>
                      </a:r>
                    </a:p>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dirty="0">
                          <a:solidFill>
                            <a:schemeClr val="dk1"/>
                          </a:solidFill>
                          <a:effectLst/>
                        </a:rPr>
                        <a:t>Blended finance programme: R4.4 billion capitalisation.</a:t>
                      </a:r>
                      <a:endParaRPr lang="en-ZA" sz="1300" kern="1200" dirty="0">
                        <a:solidFill>
                          <a:schemeClr val="dk1"/>
                        </a:solidFill>
                        <a:effectLst/>
                        <a:latin typeface="+mn-lt"/>
                        <a:ea typeface="+mn-ea"/>
                        <a:cs typeface="+mn-cs"/>
                      </a:endParaRPr>
                    </a:p>
                  </a:txBody>
                  <a:tcPr marL="42949" marR="42949" marT="0" marB="0"/>
                </a:tc>
                <a:extLst>
                  <a:ext uri="{0D108BD9-81ED-4DB2-BD59-A6C34878D82A}">
                    <a16:rowId xmlns:a16="http://schemas.microsoft.com/office/drawing/2014/main" xmlns="" val="2376341588"/>
                  </a:ext>
                </a:extLst>
              </a:tr>
              <a:tr h="1168984">
                <a:tc>
                  <a:txBody>
                    <a:bodyPr/>
                    <a:lstStyle/>
                    <a:p>
                      <a:pPr marL="0" marR="0" lvl="0" indent="0" algn="ctr" defTabSz="914400" rtl="0" eaLnBrk="1" fontAlgn="auto" latinLnBrk="0" hangingPunct="1">
                        <a:lnSpc>
                          <a:spcPct val="100000"/>
                        </a:lnSpc>
                        <a:spcBef>
                          <a:spcPts val="370"/>
                        </a:spcBef>
                        <a:spcAft>
                          <a:spcPts val="0"/>
                        </a:spcAft>
                        <a:buClrTx/>
                        <a:buSzTx/>
                        <a:buFontTx/>
                        <a:buNone/>
                        <a:tabLst/>
                        <a:defRPr/>
                      </a:pPr>
                      <a:r>
                        <a:rPr kumimoji="0" lang="en-ZA" sz="1400" b="1" u="none" strike="noStrike" kern="1200" cap="none" spc="0" normalizeH="0" baseline="0" dirty="0">
                          <a:ln>
                            <a:noFill/>
                          </a:ln>
                          <a:solidFill>
                            <a:prstClr val="black"/>
                          </a:solidFill>
                          <a:effectLst/>
                          <a:uLnTx/>
                          <a:uFillTx/>
                        </a:rPr>
                        <a:t>GC5: Supplier Development Partnership Programme</a:t>
                      </a:r>
                      <a:endParaRPr kumimoji="0" lang="en-ZA" sz="1400" b="1" u="none" strike="noStrike" kern="1200" cap="none" spc="0" normalizeH="0" baseline="0" dirty="0">
                        <a:ln>
                          <a:noFill/>
                        </a:ln>
                        <a:solidFill>
                          <a:prstClr val="black"/>
                        </a:solidFill>
                        <a:effectLst/>
                        <a:uLnTx/>
                        <a:uFillTx/>
                        <a:latin typeface="+mn-lt"/>
                        <a:ea typeface="+mn-ea"/>
                        <a:cs typeface="+mn-cs"/>
                      </a:endParaRPr>
                    </a:p>
                  </a:txBody>
                  <a:tcPr marL="42949" marR="42949" marT="0" marB="0" anchor="ctr"/>
                </a:tc>
                <a:tc>
                  <a:txBody>
                    <a:bodyPr/>
                    <a:lstStyle/>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a:solidFill>
                            <a:schemeClr val="dk1"/>
                          </a:solidFill>
                          <a:effectLst/>
                        </a:rPr>
                        <a:t>MTEF: R10.8 billion for T&amp;R infrastructure, equipment, WC and access to technology.</a:t>
                      </a:r>
                    </a:p>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a:solidFill>
                            <a:schemeClr val="dk1"/>
                          </a:solidFill>
                          <a:effectLst/>
                        </a:rPr>
                        <a:t>R2 billion leveraged for incubator/ accelerator refuelling.</a:t>
                      </a:r>
                    </a:p>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a:solidFill>
                            <a:schemeClr val="dk1"/>
                          </a:solidFill>
                          <a:effectLst/>
                        </a:rPr>
                        <a:t>300 000 T&amp;R enterprises benefitting.</a:t>
                      </a:r>
                      <a:endParaRPr lang="en-ZA" sz="1300" kern="1200">
                        <a:solidFill>
                          <a:schemeClr val="dk1"/>
                        </a:solidFill>
                        <a:effectLst/>
                        <a:latin typeface="+mn-lt"/>
                        <a:ea typeface="+mn-ea"/>
                        <a:cs typeface="+mn-cs"/>
                      </a:endParaRPr>
                    </a:p>
                  </a:txBody>
                  <a:tcPr marL="42949" marR="42949" marT="0" marB="0"/>
                </a:tc>
                <a:tc>
                  <a:txBody>
                    <a:bodyPr/>
                    <a:lstStyle/>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dirty="0">
                          <a:solidFill>
                            <a:schemeClr val="dk1"/>
                          </a:solidFill>
                          <a:effectLst/>
                        </a:rPr>
                        <a:t>R1.5 billion matched funding instrument.</a:t>
                      </a:r>
                      <a:endParaRPr lang="en-ZA" sz="1300" kern="1200" dirty="0">
                        <a:solidFill>
                          <a:schemeClr val="dk1"/>
                        </a:solidFill>
                        <a:effectLst/>
                        <a:latin typeface="+mn-lt"/>
                        <a:ea typeface="+mn-ea"/>
                        <a:cs typeface="+mn-cs"/>
                      </a:endParaRPr>
                    </a:p>
                  </a:txBody>
                  <a:tcPr marL="42949" marR="42949" marT="0" marB="0"/>
                </a:tc>
                <a:extLst>
                  <a:ext uri="{0D108BD9-81ED-4DB2-BD59-A6C34878D82A}">
                    <a16:rowId xmlns:a16="http://schemas.microsoft.com/office/drawing/2014/main" xmlns="" val="2576649623"/>
                  </a:ext>
                </a:extLst>
              </a:tr>
            </a:tbl>
          </a:graphicData>
        </a:graphic>
      </p:graphicFrame>
    </p:spTree>
    <p:extLst>
      <p:ext uri="{BB962C8B-B14F-4D97-AF65-F5344CB8AC3E}">
        <p14:creationId xmlns:p14="http://schemas.microsoft.com/office/powerpoint/2010/main" xmlns="" val="371761686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70975"/>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467544" y="70975"/>
            <a:ext cx="8712968" cy="679289"/>
          </a:xfrm>
          <a:prstGeom prst="rect">
            <a:avLst/>
          </a:prstGeom>
        </p:spPr>
        <p:txBody>
          <a:bodyPr wrap="square">
            <a:spAutoFit/>
          </a:bodyPr>
          <a:lstStyle/>
          <a:p>
            <a:pPr lvl="0">
              <a:lnSpc>
                <a:spcPct val="107000"/>
              </a:lnSpc>
              <a:defRPr/>
            </a:pPr>
            <a:r>
              <a:rPr lang="en-ZA" sz="2800" b="1" dirty="0">
                <a:solidFill>
                  <a:schemeClr val="bg1"/>
                </a:solidFill>
              </a:rPr>
              <a:t>1.5 SBD Sector Game Changers and Board Priorities</a:t>
            </a:r>
          </a:p>
          <a:p>
            <a:pPr lvl="0">
              <a:lnSpc>
                <a:spcPct val="107000"/>
              </a:lnSpc>
              <a:defRPr/>
            </a:pPr>
            <a:endParaRPr lang="en-ZA" sz="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graphicFrame>
        <p:nvGraphicFramePr>
          <p:cNvPr id="2" name="Table 1">
            <a:extLst>
              <a:ext uri="{FF2B5EF4-FFF2-40B4-BE49-F238E27FC236}">
                <a16:creationId xmlns:a16="http://schemas.microsoft.com/office/drawing/2014/main" xmlns="" id="{49FBA34A-33C9-9FA4-ADFE-2980B07372D1}"/>
              </a:ext>
            </a:extLst>
          </p:cNvPr>
          <p:cNvGraphicFramePr>
            <a:graphicFrameLocks noGrp="1"/>
          </p:cNvGraphicFramePr>
          <p:nvPr>
            <p:extLst>
              <p:ext uri="{D42A27DB-BD31-4B8C-83A1-F6EECF244321}">
                <p14:modId xmlns:p14="http://schemas.microsoft.com/office/powerpoint/2010/main" xmlns="" val="3828684228"/>
              </p:ext>
            </p:extLst>
          </p:nvPr>
        </p:nvGraphicFramePr>
        <p:xfrm>
          <a:off x="179512" y="750265"/>
          <a:ext cx="8784976" cy="6036764"/>
        </p:xfrm>
        <a:graphic>
          <a:graphicData uri="http://schemas.openxmlformats.org/drawingml/2006/table">
            <a:tbl>
              <a:tblPr firstRow="1" bandRow="1">
                <a:tableStyleId>{7DF18680-E054-41AD-8BC1-D1AEF772440D}</a:tableStyleId>
              </a:tblPr>
              <a:tblGrid>
                <a:gridCol w="4104456">
                  <a:extLst>
                    <a:ext uri="{9D8B030D-6E8A-4147-A177-3AD203B41FA5}">
                      <a16:colId xmlns:a16="http://schemas.microsoft.com/office/drawing/2014/main" xmlns="" val="1708534617"/>
                    </a:ext>
                  </a:extLst>
                </a:gridCol>
                <a:gridCol w="4680520">
                  <a:extLst>
                    <a:ext uri="{9D8B030D-6E8A-4147-A177-3AD203B41FA5}">
                      <a16:colId xmlns:a16="http://schemas.microsoft.com/office/drawing/2014/main" xmlns="" val="598645220"/>
                    </a:ext>
                  </a:extLst>
                </a:gridCol>
              </a:tblGrid>
              <a:tr h="660952">
                <a:tc>
                  <a:txBody>
                    <a:bodyPr/>
                    <a:lstStyle/>
                    <a:p>
                      <a:pPr marL="0" marR="0" lvl="0" indent="0" algn="ctr" defTabSz="914400" rtl="0" eaLnBrk="1" fontAlgn="auto" latinLnBrk="0" hangingPunct="1">
                        <a:lnSpc>
                          <a:spcPct val="100000"/>
                        </a:lnSpc>
                        <a:spcBef>
                          <a:spcPts val="370"/>
                        </a:spcBef>
                        <a:spcAft>
                          <a:spcPts val="0"/>
                        </a:spcAft>
                        <a:buClrTx/>
                        <a:buSzTx/>
                        <a:buFontTx/>
                        <a:buNone/>
                        <a:tabLst/>
                        <a:defRPr/>
                      </a:pPr>
                      <a:r>
                        <a:rPr kumimoji="0" lang="en-ZA" sz="1400" b="1" u="none" strike="noStrike" kern="1200" cap="none" spc="0" normalizeH="0" baseline="0">
                          <a:ln>
                            <a:noFill/>
                          </a:ln>
                          <a:solidFill>
                            <a:prstClr val="black"/>
                          </a:solidFill>
                          <a:effectLst/>
                          <a:uLnTx/>
                          <a:uFillTx/>
                          <a:latin typeface="+mn-lt"/>
                          <a:ea typeface="+mn-ea"/>
                          <a:cs typeface="+mn-cs"/>
                        </a:rPr>
                        <a:t>SBD Game Changers and Board Strategic Focus Areas</a:t>
                      </a:r>
                    </a:p>
                  </a:txBody>
                  <a:tcPr marL="81915" marR="81915" marT="40640" marB="40640" anchor="ctr"/>
                </a:tc>
                <a:tc>
                  <a:txBody>
                    <a:bodyPr/>
                    <a:lstStyle/>
                    <a:p>
                      <a:pPr marL="0" marR="0" lvl="0" indent="0" algn="ctr" defTabSz="914400" rtl="0" eaLnBrk="1" fontAlgn="auto" latinLnBrk="0" hangingPunct="1">
                        <a:lnSpc>
                          <a:spcPct val="100000"/>
                        </a:lnSpc>
                        <a:spcBef>
                          <a:spcPts val="370"/>
                        </a:spcBef>
                        <a:spcAft>
                          <a:spcPts val="0"/>
                        </a:spcAft>
                        <a:buClrTx/>
                        <a:buSzTx/>
                        <a:buFontTx/>
                        <a:buNone/>
                        <a:tabLst/>
                        <a:defRPr/>
                      </a:pPr>
                      <a:r>
                        <a:rPr kumimoji="0" lang="en-ZA" sz="1400" b="1" u="none" strike="noStrike" kern="1200" cap="none" spc="0" normalizeH="0" baseline="0" dirty="0">
                          <a:ln>
                            <a:noFill/>
                          </a:ln>
                          <a:solidFill>
                            <a:prstClr val="black"/>
                          </a:solidFill>
                          <a:effectLst/>
                          <a:uLnTx/>
                          <a:uFillTx/>
                          <a:latin typeface="+mn-lt"/>
                          <a:ea typeface="+mn-ea"/>
                          <a:cs typeface="+mn-cs"/>
                        </a:rPr>
                        <a:t>Seda Game Changer / Enabler</a:t>
                      </a:r>
                    </a:p>
                  </a:txBody>
                  <a:tcPr marL="81915" marR="81915" marT="40640" marB="40640" anchor="ctr"/>
                </a:tc>
                <a:extLst>
                  <a:ext uri="{0D108BD9-81ED-4DB2-BD59-A6C34878D82A}">
                    <a16:rowId xmlns:a16="http://schemas.microsoft.com/office/drawing/2014/main" xmlns="" val="920363721"/>
                  </a:ext>
                </a:extLst>
              </a:tr>
              <a:tr h="575820">
                <a:tc>
                  <a:txBody>
                    <a:bodyPr/>
                    <a:lstStyle/>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dirty="0">
                          <a:solidFill>
                            <a:schemeClr val="dk1"/>
                          </a:solidFill>
                          <a:effectLst/>
                          <a:latin typeface="+mn-lt"/>
                          <a:ea typeface="+mn-ea"/>
                          <a:cs typeface="+mn-cs"/>
                        </a:rPr>
                        <a:t>GC5: Supplier Development Partnership Programme</a:t>
                      </a:r>
                    </a:p>
                  </a:txBody>
                  <a:tcPr marL="81915" marR="81915" marT="40640" marB="40640"/>
                </a:tc>
                <a:tc rowSpan="2">
                  <a:txBody>
                    <a:bodyPr/>
                    <a:lstStyle/>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dirty="0">
                          <a:solidFill>
                            <a:schemeClr val="dk1"/>
                          </a:solidFill>
                          <a:effectLst/>
                          <a:latin typeface="+mn-lt"/>
                          <a:ea typeface="+mn-ea"/>
                          <a:cs typeface="+mn-cs"/>
                        </a:rPr>
                        <a:t>SGC1: Market Access and Supplier Development Partnership Programme</a:t>
                      </a:r>
                    </a:p>
                  </a:txBody>
                  <a:tcPr marL="81915" marR="81915" marT="40640" marB="40640"/>
                </a:tc>
                <a:extLst>
                  <a:ext uri="{0D108BD9-81ED-4DB2-BD59-A6C34878D82A}">
                    <a16:rowId xmlns:a16="http://schemas.microsoft.com/office/drawing/2014/main" xmlns="" val="2336458601"/>
                  </a:ext>
                </a:extLst>
              </a:tr>
              <a:tr h="575820">
                <a:tc>
                  <a:txBody>
                    <a:bodyPr/>
                    <a:lstStyle/>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dirty="0">
                          <a:solidFill>
                            <a:schemeClr val="dk1"/>
                          </a:solidFill>
                          <a:effectLst/>
                          <a:latin typeface="+mn-lt"/>
                          <a:ea typeface="+mn-ea"/>
                          <a:cs typeface="+mn-cs"/>
                        </a:rPr>
                        <a:t>Board: Delivery Model / Market access opportunities</a:t>
                      </a:r>
                    </a:p>
                  </a:txBody>
                  <a:tcPr marL="81915" marR="81915" marT="40640" marB="40640"/>
                </a:tc>
                <a:tc vMerge="1">
                  <a:txBody>
                    <a:bodyPr/>
                    <a:lstStyle/>
                    <a:p>
                      <a:endParaRPr lang="en-ZA"/>
                    </a:p>
                  </a:txBody>
                  <a:tcPr/>
                </a:tc>
                <a:extLst>
                  <a:ext uri="{0D108BD9-81ED-4DB2-BD59-A6C34878D82A}">
                    <a16:rowId xmlns:a16="http://schemas.microsoft.com/office/drawing/2014/main" xmlns="" val="3649685833"/>
                  </a:ext>
                </a:extLst>
              </a:tr>
              <a:tr h="836069">
                <a:tc>
                  <a:txBody>
                    <a:bodyPr/>
                    <a:lstStyle/>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dirty="0">
                          <a:solidFill>
                            <a:schemeClr val="dk1"/>
                          </a:solidFill>
                          <a:effectLst/>
                          <a:latin typeface="+mn-lt"/>
                          <a:ea typeface="+mn-ea"/>
                          <a:cs typeface="+mn-cs"/>
                        </a:rPr>
                        <a:t>Board: Delivery Model / Marketing the organisation and mobilisation of entrepreneurs</a:t>
                      </a:r>
                    </a:p>
                  </a:txBody>
                  <a:tcPr marL="81915" marR="81915" marT="40640" marB="40640"/>
                </a:tc>
                <a:tc>
                  <a:txBody>
                    <a:bodyPr/>
                    <a:lstStyle/>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a:solidFill>
                            <a:schemeClr val="dk1"/>
                          </a:solidFill>
                          <a:effectLst/>
                          <a:latin typeface="+mn-lt"/>
                          <a:ea typeface="+mn-ea"/>
                          <a:cs typeface="+mn-cs"/>
                        </a:rPr>
                        <a:t>ENABLER: Marketing and Entrepreneurship Mobilisation</a:t>
                      </a:r>
                    </a:p>
                  </a:txBody>
                  <a:tcPr marL="81915" marR="81915" marT="40640" marB="40640"/>
                </a:tc>
                <a:extLst>
                  <a:ext uri="{0D108BD9-81ED-4DB2-BD59-A6C34878D82A}">
                    <a16:rowId xmlns:a16="http://schemas.microsoft.com/office/drawing/2014/main" xmlns="" val="593527233"/>
                  </a:ext>
                </a:extLst>
              </a:tr>
              <a:tr h="575820">
                <a:tc>
                  <a:txBody>
                    <a:bodyPr/>
                    <a:lstStyle/>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a:solidFill>
                            <a:schemeClr val="dk1"/>
                          </a:solidFill>
                          <a:effectLst/>
                          <a:latin typeface="+mn-lt"/>
                          <a:ea typeface="+mn-ea"/>
                          <a:cs typeface="+mn-cs"/>
                        </a:rPr>
                        <a:t>GC2: Township and Rural Economic Development</a:t>
                      </a:r>
                    </a:p>
                  </a:txBody>
                  <a:tcPr marL="81915" marR="81915" marT="40640" marB="40640"/>
                </a:tc>
                <a:tc>
                  <a:txBody>
                    <a:bodyPr/>
                    <a:lstStyle/>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dirty="0">
                          <a:solidFill>
                            <a:schemeClr val="dk1"/>
                          </a:solidFill>
                          <a:effectLst/>
                          <a:latin typeface="+mn-lt"/>
                          <a:ea typeface="+mn-ea"/>
                          <a:cs typeface="+mn-cs"/>
                        </a:rPr>
                        <a:t>SGC2: Township and Rural Economic Development</a:t>
                      </a:r>
                    </a:p>
                  </a:txBody>
                  <a:tcPr marL="81915" marR="81915" marT="40640" marB="40640"/>
                </a:tc>
                <a:extLst>
                  <a:ext uri="{0D108BD9-81ED-4DB2-BD59-A6C34878D82A}">
                    <a16:rowId xmlns:a16="http://schemas.microsoft.com/office/drawing/2014/main" xmlns="" val="433757958"/>
                  </a:ext>
                </a:extLst>
              </a:tr>
              <a:tr h="575820">
                <a:tc>
                  <a:txBody>
                    <a:bodyPr/>
                    <a:lstStyle/>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a:solidFill>
                            <a:schemeClr val="dk1"/>
                          </a:solidFill>
                          <a:effectLst/>
                          <a:latin typeface="+mn-lt"/>
                          <a:ea typeface="+mn-ea"/>
                          <a:cs typeface="+mn-cs"/>
                        </a:rPr>
                        <a:t>GC4: Recapitalised SMME Funding Package</a:t>
                      </a:r>
                    </a:p>
                  </a:txBody>
                  <a:tcPr marL="81915" marR="81915" marT="40640" marB="40640"/>
                </a:tc>
                <a:tc>
                  <a:txBody>
                    <a:bodyPr/>
                    <a:lstStyle/>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dirty="0">
                          <a:solidFill>
                            <a:schemeClr val="dk1"/>
                          </a:solidFill>
                          <a:effectLst/>
                          <a:latin typeface="+mn-lt"/>
                          <a:ea typeface="+mn-ea"/>
                          <a:cs typeface="+mn-cs"/>
                        </a:rPr>
                        <a:t>SGC3: Pre-investment and Post-investment Business Development and Support Programme</a:t>
                      </a:r>
                    </a:p>
                  </a:txBody>
                  <a:tcPr marL="81915" marR="81915" marT="40640" marB="40640"/>
                </a:tc>
                <a:extLst>
                  <a:ext uri="{0D108BD9-81ED-4DB2-BD59-A6C34878D82A}">
                    <a16:rowId xmlns:a16="http://schemas.microsoft.com/office/drawing/2014/main" xmlns="" val="2584022412"/>
                  </a:ext>
                </a:extLst>
              </a:tr>
              <a:tr h="338739">
                <a:tc>
                  <a:txBody>
                    <a:bodyPr/>
                    <a:lstStyle/>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a:solidFill>
                            <a:schemeClr val="dk1"/>
                          </a:solidFill>
                          <a:effectLst/>
                          <a:latin typeface="+mn-lt"/>
                          <a:ea typeface="+mn-ea"/>
                          <a:cs typeface="+mn-cs"/>
                        </a:rPr>
                        <a:t>Board: Policy and Mandate Issues / Lobbying</a:t>
                      </a:r>
                    </a:p>
                  </a:txBody>
                  <a:tcPr marL="81915" marR="81915" marT="40640" marB="40640"/>
                </a:tc>
                <a:tc>
                  <a:txBody>
                    <a:bodyPr/>
                    <a:lstStyle/>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a:solidFill>
                            <a:schemeClr val="dk1"/>
                          </a:solidFill>
                          <a:effectLst/>
                          <a:latin typeface="+mn-lt"/>
                          <a:ea typeface="+mn-ea"/>
                          <a:cs typeface="+mn-cs"/>
                        </a:rPr>
                        <a:t>SGC4: District Ecosystem Facilitation Programme</a:t>
                      </a:r>
                    </a:p>
                  </a:txBody>
                  <a:tcPr marL="81915" marR="81915" marT="40640" marB="40640"/>
                </a:tc>
                <a:extLst>
                  <a:ext uri="{0D108BD9-81ED-4DB2-BD59-A6C34878D82A}">
                    <a16:rowId xmlns:a16="http://schemas.microsoft.com/office/drawing/2014/main" xmlns="" val="1149578863"/>
                  </a:ext>
                </a:extLst>
              </a:tr>
              <a:tr h="660952">
                <a:tc>
                  <a:txBody>
                    <a:bodyPr/>
                    <a:lstStyle/>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a:solidFill>
                            <a:schemeClr val="dk1"/>
                          </a:solidFill>
                          <a:effectLst/>
                          <a:latin typeface="+mn-lt"/>
                          <a:ea typeface="+mn-ea"/>
                          <a:cs typeface="+mn-cs"/>
                        </a:rPr>
                        <a:t>GC3: Refuelled Incubator/ Accelerator Programme</a:t>
                      </a:r>
                    </a:p>
                  </a:txBody>
                  <a:tcPr marL="81915" marR="81915" marT="40640" marB="40640"/>
                </a:tc>
                <a:tc>
                  <a:txBody>
                    <a:bodyPr/>
                    <a:lstStyle/>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dirty="0">
                          <a:solidFill>
                            <a:schemeClr val="dk1"/>
                          </a:solidFill>
                          <a:effectLst/>
                          <a:latin typeface="+mn-lt"/>
                          <a:ea typeface="+mn-ea"/>
                          <a:cs typeface="+mn-cs"/>
                        </a:rPr>
                        <a:t>SGC5: Refuelled Incubator/Accelerator Programme</a:t>
                      </a:r>
                    </a:p>
                  </a:txBody>
                  <a:tcPr marL="81915" marR="81915" marT="40640" marB="40640"/>
                </a:tc>
                <a:extLst>
                  <a:ext uri="{0D108BD9-81ED-4DB2-BD59-A6C34878D82A}">
                    <a16:rowId xmlns:a16="http://schemas.microsoft.com/office/drawing/2014/main" xmlns="" val="1582911407"/>
                  </a:ext>
                </a:extLst>
              </a:tr>
              <a:tr h="575820">
                <a:tc>
                  <a:txBody>
                    <a:bodyPr/>
                    <a:lstStyle/>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a:solidFill>
                            <a:schemeClr val="dk1"/>
                          </a:solidFill>
                          <a:effectLst/>
                          <a:latin typeface="+mn-lt"/>
                          <a:ea typeface="+mn-ea"/>
                          <a:cs typeface="+mn-cs"/>
                        </a:rPr>
                        <a:t>Board: Strategic impact / Provincial plans and Delivery Model / catalytic projects</a:t>
                      </a:r>
                    </a:p>
                  </a:txBody>
                  <a:tcPr marL="81915" marR="81915" marT="40640" marB="40640"/>
                </a:tc>
                <a:tc>
                  <a:txBody>
                    <a:bodyPr/>
                    <a:lstStyle/>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dirty="0">
                          <a:solidFill>
                            <a:schemeClr val="dk1"/>
                          </a:solidFill>
                          <a:effectLst/>
                          <a:latin typeface="+mn-lt"/>
                          <a:ea typeface="+mn-ea"/>
                          <a:cs typeface="+mn-cs"/>
                        </a:rPr>
                        <a:t>SGC6: SMME Participation in catalytic projects Programme</a:t>
                      </a:r>
                    </a:p>
                  </a:txBody>
                  <a:tcPr marL="81915" marR="81915" marT="40640" marB="40640"/>
                </a:tc>
                <a:extLst>
                  <a:ext uri="{0D108BD9-81ED-4DB2-BD59-A6C34878D82A}">
                    <a16:rowId xmlns:a16="http://schemas.microsoft.com/office/drawing/2014/main" xmlns="" val="3212285859"/>
                  </a:ext>
                </a:extLst>
              </a:tr>
              <a:tr h="660952">
                <a:tc>
                  <a:txBody>
                    <a:bodyPr/>
                    <a:lstStyle/>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a:solidFill>
                            <a:schemeClr val="dk1"/>
                          </a:solidFill>
                          <a:effectLst/>
                          <a:latin typeface="+mn-lt"/>
                          <a:ea typeface="+mn-ea"/>
                          <a:cs typeface="+mn-cs"/>
                        </a:rPr>
                        <a:t>Board: Organisational issues, cross-cutting</a:t>
                      </a:r>
                    </a:p>
                  </a:txBody>
                  <a:tcPr marL="81915" marR="81915" marT="40640" marB="40640"/>
                </a:tc>
                <a:tc>
                  <a:txBody>
                    <a:bodyPr/>
                    <a:lstStyle/>
                    <a:p>
                      <a:pPr marL="285750" marR="0" lvl="0" indent="-285750" algn="l" defTabSz="914400" rtl="0" eaLnBrk="1" fontAlgn="auto" latinLnBrk="0" hangingPunct="1">
                        <a:lnSpc>
                          <a:spcPct val="115000"/>
                        </a:lnSpc>
                        <a:spcBef>
                          <a:spcPts val="370"/>
                        </a:spcBef>
                        <a:spcAft>
                          <a:spcPts val="0"/>
                        </a:spcAft>
                        <a:buClrTx/>
                        <a:buSzTx/>
                        <a:buFont typeface="Wingdings" panose="05000000000000000000" pitchFamily="2" charset="2"/>
                        <a:buChar char="ü"/>
                        <a:tabLst/>
                        <a:defRPr/>
                      </a:pPr>
                      <a:r>
                        <a:rPr lang="en-ZA" sz="1300" kern="1200" dirty="0">
                          <a:solidFill>
                            <a:schemeClr val="dk1"/>
                          </a:solidFill>
                          <a:effectLst/>
                          <a:latin typeface="+mn-lt"/>
                          <a:ea typeface="+mn-ea"/>
                          <a:cs typeface="+mn-cs"/>
                        </a:rPr>
                        <a:t>SGC 7: Smart systems and technology programme</a:t>
                      </a:r>
                    </a:p>
                  </a:txBody>
                  <a:tcPr marL="81915" marR="81915" marT="40640" marB="40640"/>
                </a:tc>
                <a:extLst>
                  <a:ext uri="{0D108BD9-81ED-4DB2-BD59-A6C34878D82A}">
                    <a16:rowId xmlns:a16="http://schemas.microsoft.com/office/drawing/2014/main" xmlns="" val="1177032685"/>
                  </a:ext>
                </a:extLst>
              </a:tr>
            </a:tbl>
          </a:graphicData>
        </a:graphic>
      </p:graphicFrame>
    </p:spTree>
    <p:extLst>
      <p:ext uri="{BB962C8B-B14F-4D97-AF65-F5344CB8AC3E}">
        <p14:creationId xmlns:p14="http://schemas.microsoft.com/office/powerpoint/2010/main" xmlns="" val="418813623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09.30"/>
  <p:tag name="AS_TITLE" val="Aspose.Slides for Java"/>
  <p:tag name="AS_VERSION" val="2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581be26-c77a-4aa9-839d-ad4eed9bb02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D26BB5EA8EC44883AB98C37EE3F632" ma:contentTypeVersion="14" ma:contentTypeDescription="Create a new document." ma:contentTypeScope="" ma:versionID="afb3ed85208dce737a798a655a85cd57">
  <xsd:schema xmlns:xsd="http://www.w3.org/2001/XMLSchema" xmlns:xs="http://www.w3.org/2001/XMLSchema" xmlns:p="http://schemas.microsoft.com/office/2006/metadata/properties" xmlns:ns3="d581be26-c77a-4aa9-839d-ad4eed9bb02c" xmlns:ns4="ccfa7066-f973-4b40-8b86-6c594423f891" targetNamespace="http://schemas.microsoft.com/office/2006/metadata/properties" ma:root="true" ma:fieldsID="2fbca2522172d6bd5eebb68bc20ad0a8" ns3:_="" ns4:_="">
    <xsd:import namespace="d581be26-c77a-4aa9-839d-ad4eed9bb02c"/>
    <xsd:import namespace="ccfa7066-f973-4b40-8b86-6c594423f89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81be26-c77a-4aa9-839d-ad4eed9bb0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fa7066-f973-4b40-8b86-6c594423f8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7E710D-24AE-4A1F-8DD4-26E84B891131}">
  <ds:schemaRefs>
    <ds:schemaRef ds:uri="d581be26-c77a-4aa9-839d-ad4eed9bb02c"/>
    <ds:schemaRef ds:uri="http://schemas.microsoft.com/office/infopath/2007/PartnerControls"/>
    <ds:schemaRef ds:uri="http://schemas.microsoft.com/office/2006/documentManagement/types"/>
    <ds:schemaRef ds:uri="http://purl.org/dc/terms/"/>
    <ds:schemaRef ds:uri="http://schemas.microsoft.com/office/2006/metadata/properties"/>
    <ds:schemaRef ds:uri="ccfa7066-f973-4b40-8b86-6c594423f891"/>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965230EF-97E6-4085-AC58-130E88019317}">
  <ds:schemaRefs>
    <ds:schemaRef ds:uri="http://schemas.microsoft.com/sharepoint/v3/contenttype/forms"/>
  </ds:schemaRefs>
</ds:datastoreItem>
</file>

<file path=customXml/itemProps3.xml><?xml version="1.0" encoding="utf-8"?>
<ds:datastoreItem xmlns:ds="http://schemas.openxmlformats.org/officeDocument/2006/customXml" ds:itemID="{5D528385-E30C-4A9F-BC52-49B0442794BE}">
  <ds:schemaRefs>
    <ds:schemaRef ds:uri="http://schemas.microsoft.com/office/2006/metadata/contentType"/>
    <ds:schemaRef ds:uri="http://schemas.microsoft.com/office/2006/metadata/properties/metaAttributes"/>
    <ds:schemaRef ds:uri="http://www.w3.org/2000/xmlns/"/>
    <ds:schemaRef ds:uri="http://www.w3.org/2001/XMLSchema"/>
    <ds:schemaRef ds:uri="d581be26-c77a-4aa9-839d-ad4eed9bb02c"/>
    <ds:schemaRef ds:uri="ccfa7066-f973-4b40-8b86-6c594423f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9583</TotalTime>
  <Words>4708</Words>
  <Application>Microsoft Office PowerPoint</Application>
  <PresentationFormat>On-screen Show (4:3)</PresentationFormat>
  <Paragraphs>889</Paragraphs>
  <Slides>50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Office Theme</vt:lpstr>
      <vt:lpstr>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Thabang Mpalami - NO</dc:creator>
  <cp:lastModifiedBy>USER</cp:lastModifiedBy>
  <cp:revision>399</cp:revision>
  <cp:lastPrinted>2021-07-28T13:12:34Z</cp:lastPrinted>
  <dcterms:created xsi:type="dcterms:W3CDTF">2021-07-28T11:12:34Z</dcterms:created>
  <dcterms:modified xsi:type="dcterms:W3CDTF">2023-04-19T10:34:14Z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0x01010015D26BB5EA8EC44883AB98C37EE3F632</vt:lpwstr>
  </property>
</Properties>
</file>