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81" r:id="rId3"/>
    <p:sldId id="256" r:id="rId4"/>
    <p:sldId id="282" r:id="rId5"/>
    <p:sldId id="261" r:id="rId6"/>
    <p:sldId id="265" r:id="rId7"/>
    <p:sldId id="271" r:id="rId8"/>
    <p:sldId id="263" r:id="rId9"/>
    <p:sldId id="272" r:id="rId10"/>
    <p:sldId id="276" r:id="rId11"/>
    <p:sldId id="277" r:id="rId12"/>
    <p:sldId id="278" r:id="rId13"/>
    <p:sldId id="280" r:id="rId14"/>
    <p:sldId id="266" r:id="rId15"/>
    <p:sldId id="273" r:id="rId16"/>
    <p:sldId id="270" r:id="rId17"/>
    <p:sldId id="274"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6"/>
    <p:restoredTop sz="96327"/>
  </p:normalViewPr>
  <p:slideViewPr>
    <p:cSldViewPr snapToGrid="0" snapToObjects="1">
      <p:cViewPr varScale="1">
        <p:scale>
          <a:sx n="58" d="100"/>
          <a:sy n="58" d="100"/>
        </p:scale>
        <p:origin x="82" y="7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B55439-5284-0A4E-86AC-6BAE472769B8}"/>
              </a:ext>
            </a:extLst>
          </p:cNvPr>
          <p:cNvSpPr>
            <a:spLocks noGrp="1"/>
          </p:cNvSpPr>
          <p:nvPr>
            <p:ph type="dt" sz="half" idx="10"/>
          </p:nvPr>
        </p:nvSpPr>
        <p:spPr/>
        <p:txBody>
          <a:bodyPr/>
          <a:lstStyle/>
          <a:p>
            <a:fld id="{3743B223-1867-B54D-9682-52217D4DEEA1}" type="datetimeFigureOut">
              <a:rPr lang="en-US" smtClean="0"/>
              <a:t>4/18/2023</a:t>
            </a:fld>
            <a:endParaRPr lang="en-US"/>
          </a:p>
        </p:txBody>
      </p:sp>
      <p:sp>
        <p:nvSpPr>
          <p:cNvPr id="5" name="Footer Placeholder 4">
            <a:extLst>
              <a:ext uri="{FF2B5EF4-FFF2-40B4-BE49-F238E27FC236}">
                <a16:creationId xmlns:a16="http://schemas.microsoft.com/office/drawing/2014/main" id="{C81B93C9-D519-D749-946F-5D1EB50751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05B9D-1928-1444-8121-0DF0857FB635}"/>
              </a:ext>
            </a:extLst>
          </p:cNvPr>
          <p:cNvSpPr>
            <a:spLocks noGrp="1"/>
          </p:cNvSpPr>
          <p:nvPr>
            <p:ph type="sldNum" sz="quarter" idx="12"/>
          </p:nvPr>
        </p:nvSpPr>
        <p:spPr/>
        <p:txBody>
          <a:bodyPr/>
          <a:lstStyle/>
          <a:p>
            <a:fld id="{A9CDD504-248B-3749-98AD-45ADFBB8EDAD}" type="slidenum">
              <a:rPr lang="en-US" smtClean="0"/>
              <a:t>‹#›</a:t>
            </a:fld>
            <a:endParaRPr lang="en-US"/>
          </a:p>
        </p:txBody>
      </p:sp>
      <p:pic>
        <p:nvPicPr>
          <p:cNvPr id="3" name="Picture 2" descr="Text, whiteboard&#10;&#10;Description automatically generated">
            <a:extLst>
              <a:ext uri="{FF2B5EF4-FFF2-40B4-BE49-F238E27FC236}">
                <a16:creationId xmlns:a16="http://schemas.microsoft.com/office/drawing/2014/main" id="{857719E5-4BE0-B748-B476-246913B31A2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0973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155E-04E6-BA42-BD6A-43349BEFDE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205F596-BE0A-7C4A-8ABA-90918EE5AE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7A450A-0611-284E-BF15-2BDC31C3FF80}"/>
              </a:ext>
            </a:extLst>
          </p:cNvPr>
          <p:cNvSpPr>
            <a:spLocks noGrp="1"/>
          </p:cNvSpPr>
          <p:nvPr>
            <p:ph type="dt" sz="half" idx="10"/>
          </p:nvPr>
        </p:nvSpPr>
        <p:spPr/>
        <p:txBody>
          <a:bodyPr/>
          <a:lstStyle/>
          <a:p>
            <a:fld id="{3743B223-1867-B54D-9682-52217D4DEEA1}" type="datetimeFigureOut">
              <a:rPr lang="en-US" smtClean="0"/>
              <a:t>4/18/2023</a:t>
            </a:fld>
            <a:endParaRPr lang="en-US"/>
          </a:p>
        </p:txBody>
      </p:sp>
      <p:sp>
        <p:nvSpPr>
          <p:cNvPr id="5" name="Footer Placeholder 4">
            <a:extLst>
              <a:ext uri="{FF2B5EF4-FFF2-40B4-BE49-F238E27FC236}">
                <a16:creationId xmlns:a16="http://schemas.microsoft.com/office/drawing/2014/main" id="{25B13F36-8790-4D4B-A3E7-C02733AC4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0FAA4-6077-DC4E-B979-B32471ABB426}"/>
              </a:ext>
            </a:extLst>
          </p:cNvPr>
          <p:cNvSpPr>
            <a:spLocks noGrp="1"/>
          </p:cNvSpPr>
          <p:nvPr>
            <p:ph type="sldNum" sz="quarter" idx="12"/>
          </p:nvPr>
        </p:nvSpPr>
        <p:spPr/>
        <p:txBody>
          <a:bodyPr/>
          <a:lstStyle/>
          <a:p>
            <a:fld id="{A9CDD504-248B-3749-98AD-45ADFBB8EDAD}" type="slidenum">
              <a:rPr lang="en-US" smtClean="0"/>
              <a:t>‹#›</a:t>
            </a:fld>
            <a:endParaRPr lang="en-US"/>
          </a:p>
        </p:txBody>
      </p:sp>
    </p:spTree>
    <p:extLst>
      <p:ext uri="{BB962C8B-B14F-4D97-AF65-F5344CB8AC3E}">
        <p14:creationId xmlns:p14="http://schemas.microsoft.com/office/powerpoint/2010/main" val="277004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149879-68E2-1640-8E2C-55A90A49B332}"/>
              </a:ext>
            </a:extLst>
          </p:cNvPr>
          <p:cNvSpPr>
            <a:spLocks noGrp="1"/>
          </p:cNvSpPr>
          <p:nvPr>
            <p:ph type="title" orient="vert"/>
          </p:nvPr>
        </p:nvSpPr>
        <p:spPr>
          <a:xfrm>
            <a:off x="8724900" y="1630017"/>
            <a:ext cx="2628900" cy="4546946"/>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DAE703-6467-5547-804C-D08F6EB63487}"/>
              </a:ext>
            </a:extLst>
          </p:cNvPr>
          <p:cNvSpPr>
            <a:spLocks noGrp="1"/>
          </p:cNvSpPr>
          <p:nvPr>
            <p:ph type="body" orient="vert" idx="1"/>
          </p:nvPr>
        </p:nvSpPr>
        <p:spPr>
          <a:xfrm>
            <a:off x="838200" y="1630017"/>
            <a:ext cx="7734300" cy="454694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54503C-A530-154B-A6EB-7CE2CCDAACE1}"/>
              </a:ext>
            </a:extLst>
          </p:cNvPr>
          <p:cNvSpPr>
            <a:spLocks noGrp="1"/>
          </p:cNvSpPr>
          <p:nvPr>
            <p:ph type="dt" sz="half" idx="10"/>
          </p:nvPr>
        </p:nvSpPr>
        <p:spPr/>
        <p:txBody>
          <a:bodyPr/>
          <a:lstStyle/>
          <a:p>
            <a:fld id="{3743B223-1867-B54D-9682-52217D4DEEA1}" type="datetimeFigureOut">
              <a:rPr lang="en-US" smtClean="0"/>
              <a:t>4/18/2023</a:t>
            </a:fld>
            <a:endParaRPr lang="en-US"/>
          </a:p>
        </p:txBody>
      </p:sp>
      <p:sp>
        <p:nvSpPr>
          <p:cNvPr id="5" name="Footer Placeholder 4">
            <a:extLst>
              <a:ext uri="{FF2B5EF4-FFF2-40B4-BE49-F238E27FC236}">
                <a16:creationId xmlns:a16="http://schemas.microsoft.com/office/drawing/2014/main" id="{C5CE2184-312B-BB4D-AF0A-75074252D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A53CA-4C26-3F4C-907F-6D77D54AEE2E}"/>
              </a:ext>
            </a:extLst>
          </p:cNvPr>
          <p:cNvSpPr>
            <a:spLocks noGrp="1"/>
          </p:cNvSpPr>
          <p:nvPr>
            <p:ph type="sldNum" sz="quarter" idx="12"/>
          </p:nvPr>
        </p:nvSpPr>
        <p:spPr/>
        <p:txBody>
          <a:bodyPr/>
          <a:lstStyle/>
          <a:p>
            <a:fld id="{A9CDD504-248B-3749-98AD-45ADFBB8EDAD}" type="slidenum">
              <a:rPr lang="en-US" smtClean="0"/>
              <a:t>‹#›</a:t>
            </a:fld>
            <a:endParaRPr lang="en-US"/>
          </a:p>
        </p:txBody>
      </p:sp>
    </p:spTree>
    <p:extLst>
      <p:ext uri="{BB962C8B-B14F-4D97-AF65-F5344CB8AC3E}">
        <p14:creationId xmlns:p14="http://schemas.microsoft.com/office/powerpoint/2010/main" val="117632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5627-A53B-3048-B6EA-A2BF476C63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BFD3C4-89B6-3F48-81C7-6C2DBC939B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1B27DC-9FFB-6743-89E8-A4ACAE76CC8D}"/>
              </a:ext>
            </a:extLst>
          </p:cNvPr>
          <p:cNvSpPr>
            <a:spLocks noGrp="1"/>
          </p:cNvSpPr>
          <p:nvPr>
            <p:ph type="dt" sz="half" idx="10"/>
          </p:nvPr>
        </p:nvSpPr>
        <p:spPr/>
        <p:txBody>
          <a:bodyPr/>
          <a:lstStyle/>
          <a:p>
            <a:fld id="{3743B223-1867-B54D-9682-52217D4DEEA1}" type="datetimeFigureOut">
              <a:rPr lang="en-US" smtClean="0"/>
              <a:t>4/18/2023</a:t>
            </a:fld>
            <a:endParaRPr lang="en-US"/>
          </a:p>
        </p:txBody>
      </p:sp>
      <p:sp>
        <p:nvSpPr>
          <p:cNvPr id="5" name="Footer Placeholder 4">
            <a:extLst>
              <a:ext uri="{FF2B5EF4-FFF2-40B4-BE49-F238E27FC236}">
                <a16:creationId xmlns:a16="http://schemas.microsoft.com/office/drawing/2014/main" id="{08EB1D24-6A66-7B42-A7B4-F6C181288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9D119-17C1-7140-B9C6-A0C41DA662E6}"/>
              </a:ext>
            </a:extLst>
          </p:cNvPr>
          <p:cNvSpPr>
            <a:spLocks noGrp="1"/>
          </p:cNvSpPr>
          <p:nvPr>
            <p:ph type="sldNum" sz="quarter" idx="12"/>
          </p:nvPr>
        </p:nvSpPr>
        <p:spPr/>
        <p:txBody>
          <a:bodyPr/>
          <a:lstStyle/>
          <a:p>
            <a:fld id="{A9CDD504-248B-3749-98AD-45ADFBB8EDAD}" type="slidenum">
              <a:rPr lang="en-US" smtClean="0"/>
              <a:t>‹#›</a:t>
            </a:fld>
            <a:endParaRPr lang="en-US"/>
          </a:p>
        </p:txBody>
      </p:sp>
    </p:spTree>
    <p:extLst>
      <p:ext uri="{BB962C8B-B14F-4D97-AF65-F5344CB8AC3E}">
        <p14:creationId xmlns:p14="http://schemas.microsoft.com/office/powerpoint/2010/main" val="89913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06B3-011D-5C48-9B2B-FC3DBD2A11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140FFEC-0D00-E141-A367-3265FC55D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C9EDDD-05DF-0D40-B2B9-254DF259AAB1}"/>
              </a:ext>
            </a:extLst>
          </p:cNvPr>
          <p:cNvSpPr>
            <a:spLocks noGrp="1"/>
          </p:cNvSpPr>
          <p:nvPr>
            <p:ph type="dt" sz="half" idx="10"/>
          </p:nvPr>
        </p:nvSpPr>
        <p:spPr/>
        <p:txBody>
          <a:bodyPr/>
          <a:lstStyle/>
          <a:p>
            <a:fld id="{3743B223-1867-B54D-9682-52217D4DEEA1}" type="datetimeFigureOut">
              <a:rPr lang="en-US" smtClean="0"/>
              <a:t>4/18/2023</a:t>
            </a:fld>
            <a:endParaRPr lang="en-US"/>
          </a:p>
        </p:txBody>
      </p:sp>
      <p:sp>
        <p:nvSpPr>
          <p:cNvPr id="5" name="Footer Placeholder 4">
            <a:extLst>
              <a:ext uri="{FF2B5EF4-FFF2-40B4-BE49-F238E27FC236}">
                <a16:creationId xmlns:a16="http://schemas.microsoft.com/office/drawing/2014/main" id="{C1F6726C-5650-A543-87EF-06120095F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B7625-F254-0346-AD09-F79293C0D53D}"/>
              </a:ext>
            </a:extLst>
          </p:cNvPr>
          <p:cNvSpPr>
            <a:spLocks noGrp="1"/>
          </p:cNvSpPr>
          <p:nvPr>
            <p:ph type="sldNum" sz="quarter" idx="12"/>
          </p:nvPr>
        </p:nvSpPr>
        <p:spPr/>
        <p:txBody>
          <a:bodyPr/>
          <a:lstStyle/>
          <a:p>
            <a:fld id="{A9CDD504-248B-3749-98AD-45ADFBB8EDAD}" type="slidenum">
              <a:rPr lang="en-US" smtClean="0"/>
              <a:t>‹#›</a:t>
            </a:fld>
            <a:endParaRPr lang="en-US"/>
          </a:p>
        </p:txBody>
      </p:sp>
    </p:spTree>
    <p:extLst>
      <p:ext uri="{BB962C8B-B14F-4D97-AF65-F5344CB8AC3E}">
        <p14:creationId xmlns:p14="http://schemas.microsoft.com/office/powerpoint/2010/main" val="337300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B3743-63F4-D342-BEC1-B3DE29F58B1A}"/>
              </a:ext>
            </a:extLst>
          </p:cNvPr>
          <p:cNvSpPr>
            <a:spLocks noGrp="1"/>
          </p:cNvSpPr>
          <p:nvPr>
            <p:ph sz="half" idx="1"/>
          </p:nvPr>
        </p:nvSpPr>
        <p:spPr>
          <a:xfrm>
            <a:off x="838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7398B3D2-ECF1-994D-9664-FB3E52023CA9}"/>
              </a:ext>
            </a:extLst>
          </p:cNvPr>
          <p:cNvSpPr>
            <a:spLocks noGrp="1"/>
          </p:cNvSpPr>
          <p:nvPr>
            <p:ph sz="half" idx="2"/>
          </p:nvPr>
        </p:nvSpPr>
        <p:spPr>
          <a:xfrm>
            <a:off x="6172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23A01D20-A6C1-E445-8B2A-3554BF3E40A5}"/>
              </a:ext>
            </a:extLst>
          </p:cNvPr>
          <p:cNvSpPr>
            <a:spLocks noGrp="1"/>
          </p:cNvSpPr>
          <p:nvPr>
            <p:ph type="dt" sz="half" idx="10"/>
          </p:nvPr>
        </p:nvSpPr>
        <p:spPr/>
        <p:txBody>
          <a:bodyPr/>
          <a:lstStyle/>
          <a:p>
            <a:fld id="{3743B223-1867-B54D-9682-52217D4DEEA1}" type="datetimeFigureOut">
              <a:rPr lang="en-US" smtClean="0"/>
              <a:t>4/18/2023</a:t>
            </a:fld>
            <a:endParaRPr lang="en-US"/>
          </a:p>
        </p:txBody>
      </p:sp>
      <p:sp>
        <p:nvSpPr>
          <p:cNvPr id="6" name="Footer Placeholder 5">
            <a:extLst>
              <a:ext uri="{FF2B5EF4-FFF2-40B4-BE49-F238E27FC236}">
                <a16:creationId xmlns:a16="http://schemas.microsoft.com/office/drawing/2014/main" id="{53C30385-9B94-2744-A2AA-3268866903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D1AB07-E156-FA48-9C0E-7B03E1E512C0}"/>
              </a:ext>
            </a:extLst>
          </p:cNvPr>
          <p:cNvSpPr>
            <a:spLocks noGrp="1"/>
          </p:cNvSpPr>
          <p:nvPr>
            <p:ph type="sldNum" sz="quarter" idx="12"/>
          </p:nvPr>
        </p:nvSpPr>
        <p:spPr/>
        <p:txBody>
          <a:bodyPr/>
          <a:lstStyle/>
          <a:p>
            <a:fld id="{A9CDD504-248B-3749-98AD-45ADFBB8EDAD}" type="slidenum">
              <a:rPr lang="en-US" smtClean="0"/>
              <a:t>‹#›</a:t>
            </a:fld>
            <a:endParaRPr lang="en-US"/>
          </a:p>
        </p:txBody>
      </p:sp>
    </p:spTree>
    <p:extLst>
      <p:ext uri="{BB962C8B-B14F-4D97-AF65-F5344CB8AC3E}">
        <p14:creationId xmlns:p14="http://schemas.microsoft.com/office/powerpoint/2010/main" val="234100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2E9118-6C4B-F14B-B06C-10B3EA257224}"/>
              </a:ext>
            </a:extLst>
          </p:cNvPr>
          <p:cNvSpPr>
            <a:spLocks noGrp="1"/>
          </p:cNvSpPr>
          <p:nvPr>
            <p:ph type="body" idx="1"/>
          </p:nvPr>
        </p:nvSpPr>
        <p:spPr>
          <a:xfrm>
            <a:off x="839788" y="165134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4DF257-F311-8647-969E-4C2CCB23C6F7}"/>
              </a:ext>
            </a:extLst>
          </p:cNvPr>
          <p:cNvSpPr>
            <a:spLocks noGrp="1"/>
          </p:cNvSpPr>
          <p:nvPr>
            <p:ph sz="half" idx="2"/>
          </p:nvPr>
        </p:nvSpPr>
        <p:spPr>
          <a:xfrm>
            <a:off x="839788" y="2475258"/>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5B3360-93BB-D743-8B7C-8084F8793099}"/>
              </a:ext>
            </a:extLst>
          </p:cNvPr>
          <p:cNvSpPr>
            <a:spLocks noGrp="1"/>
          </p:cNvSpPr>
          <p:nvPr>
            <p:ph type="body" sz="quarter" idx="3"/>
          </p:nvPr>
        </p:nvSpPr>
        <p:spPr>
          <a:xfrm>
            <a:off x="6172200" y="165134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00C00E-5684-1C4B-95EA-9BCF04A093AF}"/>
              </a:ext>
            </a:extLst>
          </p:cNvPr>
          <p:cNvSpPr>
            <a:spLocks noGrp="1"/>
          </p:cNvSpPr>
          <p:nvPr>
            <p:ph sz="quarter" idx="4"/>
          </p:nvPr>
        </p:nvSpPr>
        <p:spPr>
          <a:xfrm>
            <a:off x="6172200" y="2475258"/>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68D765C-DC0E-0F41-9E03-361A96282716}"/>
              </a:ext>
            </a:extLst>
          </p:cNvPr>
          <p:cNvSpPr>
            <a:spLocks noGrp="1"/>
          </p:cNvSpPr>
          <p:nvPr>
            <p:ph type="dt" sz="half" idx="10"/>
          </p:nvPr>
        </p:nvSpPr>
        <p:spPr/>
        <p:txBody>
          <a:bodyPr/>
          <a:lstStyle/>
          <a:p>
            <a:fld id="{3743B223-1867-B54D-9682-52217D4DEEA1}" type="datetimeFigureOut">
              <a:rPr lang="en-US" smtClean="0"/>
              <a:t>4/18/2023</a:t>
            </a:fld>
            <a:endParaRPr lang="en-US"/>
          </a:p>
        </p:txBody>
      </p:sp>
      <p:sp>
        <p:nvSpPr>
          <p:cNvPr id="8" name="Footer Placeholder 7">
            <a:extLst>
              <a:ext uri="{FF2B5EF4-FFF2-40B4-BE49-F238E27FC236}">
                <a16:creationId xmlns:a16="http://schemas.microsoft.com/office/drawing/2014/main" id="{FF0CCBEA-7ADA-1141-B321-6C180D75A5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B488A8-F653-7F48-AFE0-C444727A74DF}"/>
              </a:ext>
            </a:extLst>
          </p:cNvPr>
          <p:cNvSpPr>
            <a:spLocks noGrp="1"/>
          </p:cNvSpPr>
          <p:nvPr>
            <p:ph type="sldNum" sz="quarter" idx="12"/>
          </p:nvPr>
        </p:nvSpPr>
        <p:spPr/>
        <p:txBody>
          <a:bodyPr/>
          <a:lstStyle/>
          <a:p>
            <a:fld id="{A9CDD504-248B-3749-98AD-45ADFBB8EDAD}" type="slidenum">
              <a:rPr lang="en-US" smtClean="0"/>
              <a:t>‹#›</a:t>
            </a:fld>
            <a:endParaRPr lang="en-US"/>
          </a:p>
        </p:txBody>
      </p:sp>
    </p:spTree>
    <p:extLst>
      <p:ext uri="{BB962C8B-B14F-4D97-AF65-F5344CB8AC3E}">
        <p14:creationId xmlns:p14="http://schemas.microsoft.com/office/powerpoint/2010/main" val="360776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B9F5-5A0B-0640-8670-BA166D387BD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637D437-7616-E744-8FBF-E257344D994B}"/>
              </a:ext>
            </a:extLst>
          </p:cNvPr>
          <p:cNvSpPr>
            <a:spLocks noGrp="1"/>
          </p:cNvSpPr>
          <p:nvPr>
            <p:ph type="dt" sz="half" idx="10"/>
          </p:nvPr>
        </p:nvSpPr>
        <p:spPr/>
        <p:txBody>
          <a:bodyPr/>
          <a:lstStyle/>
          <a:p>
            <a:fld id="{3743B223-1867-B54D-9682-52217D4DEEA1}" type="datetimeFigureOut">
              <a:rPr lang="en-US" smtClean="0"/>
              <a:t>4/18/2023</a:t>
            </a:fld>
            <a:endParaRPr lang="en-US"/>
          </a:p>
        </p:txBody>
      </p:sp>
      <p:sp>
        <p:nvSpPr>
          <p:cNvPr id="4" name="Footer Placeholder 3">
            <a:extLst>
              <a:ext uri="{FF2B5EF4-FFF2-40B4-BE49-F238E27FC236}">
                <a16:creationId xmlns:a16="http://schemas.microsoft.com/office/drawing/2014/main" id="{C9C2135E-AED5-E447-A3A5-9C4C9DF741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816EA7-41C3-E140-A1E2-6B640E58106C}"/>
              </a:ext>
            </a:extLst>
          </p:cNvPr>
          <p:cNvSpPr>
            <a:spLocks noGrp="1"/>
          </p:cNvSpPr>
          <p:nvPr>
            <p:ph type="sldNum" sz="quarter" idx="12"/>
          </p:nvPr>
        </p:nvSpPr>
        <p:spPr/>
        <p:txBody>
          <a:bodyPr/>
          <a:lstStyle/>
          <a:p>
            <a:fld id="{A9CDD504-248B-3749-98AD-45ADFBB8EDAD}" type="slidenum">
              <a:rPr lang="en-US" smtClean="0"/>
              <a:t>‹#›</a:t>
            </a:fld>
            <a:endParaRPr lang="en-US"/>
          </a:p>
        </p:txBody>
      </p:sp>
    </p:spTree>
    <p:extLst>
      <p:ext uri="{BB962C8B-B14F-4D97-AF65-F5344CB8AC3E}">
        <p14:creationId xmlns:p14="http://schemas.microsoft.com/office/powerpoint/2010/main" val="255076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E0B408-53BC-3C40-94D5-019B5708AFC6}"/>
              </a:ext>
            </a:extLst>
          </p:cNvPr>
          <p:cNvSpPr>
            <a:spLocks noGrp="1"/>
          </p:cNvSpPr>
          <p:nvPr>
            <p:ph type="dt" sz="half" idx="10"/>
          </p:nvPr>
        </p:nvSpPr>
        <p:spPr/>
        <p:txBody>
          <a:bodyPr/>
          <a:lstStyle/>
          <a:p>
            <a:fld id="{3743B223-1867-B54D-9682-52217D4DEEA1}" type="datetimeFigureOut">
              <a:rPr lang="en-US" smtClean="0"/>
              <a:t>4/18/2023</a:t>
            </a:fld>
            <a:endParaRPr lang="en-US"/>
          </a:p>
        </p:txBody>
      </p:sp>
      <p:sp>
        <p:nvSpPr>
          <p:cNvPr id="3" name="Footer Placeholder 2">
            <a:extLst>
              <a:ext uri="{FF2B5EF4-FFF2-40B4-BE49-F238E27FC236}">
                <a16:creationId xmlns:a16="http://schemas.microsoft.com/office/drawing/2014/main" id="{3BF1CD8B-97B1-7341-A6AC-533734769D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C65F07-FFB9-D741-B567-14BADCADB699}"/>
              </a:ext>
            </a:extLst>
          </p:cNvPr>
          <p:cNvSpPr>
            <a:spLocks noGrp="1"/>
          </p:cNvSpPr>
          <p:nvPr>
            <p:ph type="sldNum" sz="quarter" idx="12"/>
          </p:nvPr>
        </p:nvSpPr>
        <p:spPr/>
        <p:txBody>
          <a:bodyPr/>
          <a:lstStyle/>
          <a:p>
            <a:fld id="{A9CDD504-248B-3749-98AD-45ADFBB8EDAD}" type="slidenum">
              <a:rPr lang="en-US" smtClean="0"/>
              <a:t>‹#›</a:t>
            </a:fld>
            <a:endParaRPr lang="en-US"/>
          </a:p>
        </p:txBody>
      </p:sp>
    </p:spTree>
    <p:extLst>
      <p:ext uri="{BB962C8B-B14F-4D97-AF65-F5344CB8AC3E}">
        <p14:creationId xmlns:p14="http://schemas.microsoft.com/office/powerpoint/2010/main" val="153612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E44F6-FFE0-EB45-B4BE-40BE981256EA}"/>
              </a:ext>
            </a:extLst>
          </p:cNvPr>
          <p:cNvSpPr>
            <a:spLocks noGrp="1"/>
          </p:cNvSpPr>
          <p:nvPr>
            <p:ph idx="1"/>
          </p:nvPr>
        </p:nvSpPr>
        <p:spPr>
          <a:xfrm>
            <a:off x="5183188" y="1791045"/>
            <a:ext cx="6172200" cy="41247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AE781D8-28CB-4646-ABB1-F84F4D62D764}"/>
              </a:ext>
            </a:extLst>
          </p:cNvPr>
          <p:cNvSpPr>
            <a:spLocks noGrp="1"/>
          </p:cNvSpPr>
          <p:nvPr>
            <p:ph type="body" sz="half" idx="2"/>
          </p:nvPr>
        </p:nvSpPr>
        <p:spPr>
          <a:xfrm>
            <a:off x="839788" y="1798983"/>
            <a:ext cx="3932237" cy="41247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34831D-69E7-0941-B74B-1C2660E9FB0F}"/>
              </a:ext>
            </a:extLst>
          </p:cNvPr>
          <p:cNvSpPr>
            <a:spLocks noGrp="1"/>
          </p:cNvSpPr>
          <p:nvPr>
            <p:ph type="dt" sz="half" idx="10"/>
          </p:nvPr>
        </p:nvSpPr>
        <p:spPr/>
        <p:txBody>
          <a:bodyPr/>
          <a:lstStyle/>
          <a:p>
            <a:fld id="{3743B223-1867-B54D-9682-52217D4DEEA1}" type="datetimeFigureOut">
              <a:rPr lang="en-US" smtClean="0"/>
              <a:t>4/18/2023</a:t>
            </a:fld>
            <a:endParaRPr lang="en-US"/>
          </a:p>
        </p:txBody>
      </p:sp>
      <p:sp>
        <p:nvSpPr>
          <p:cNvPr id="6" name="Footer Placeholder 5">
            <a:extLst>
              <a:ext uri="{FF2B5EF4-FFF2-40B4-BE49-F238E27FC236}">
                <a16:creationId xmlns:a16="http://schemas.microsoft.com/office/drawing/2014/main" id="{CD7AF55B-098F-E64A-960D-B9A00CDEFC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34C566-9986-1E4C-8F2B-BB1BCC8D5ED4}"/>
              </a:ext>
            </a:extLst>
          </p:cNvPr>
          <p:cNvSpPr>
            <a:spLocks noGrp="1"/>
          </p:cNvSpPr>
          <p:nvPr>
            <p:ph type="sldNum" sz="quarter" idx="12"/>
          </p:nvPr>
        </p:nvSpPr>
        <p:spPr/>
        <p:txBody>
          <a:bodyPr/>
          <a:lstStyle/>
          <a:p>
            <a:fld id="{A9CDD504-248B-3749-98AD-45ADFBB8EDAD}" type="slidenum">
              <a:rPr lang="en-US" smtClean="0"/>
              <a:t>‹#›</a:t>
            </a:fld>
            <a:endParaRPr lang="en-US"/>
          </a:p>
        </p:txBody>
      </p:sp>
    </p:spTree>
    <p:extLst>
      <p:ext uri="{BB962C8B-B14F-4D97-AF65-F5344CB8AC3E}">
        <p14:creationId xmlns:p14="http://schemas.microsoft.com/office/powerpoint/2010/main" val="293841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A6F59B4-D31C-5D42-A1A5-F32F8E3C707D}"/>
              </a:ext>
            </a:extLst>
          </p:cNvPr>
          <p:cNvSpPr>
            <a:spLocks noGrp="1"/>
          </p:cNvSpPr>
          <p:nvPr>
            <p:ph type="pic" idx="1"/>
          </p:nvPr>
        </p:nvSpPr>
        <p:spPr>
          <a:xfrm>
            <a:off x="5183188" y="1789043"/>
            <a:ext cx="6172200" cy="4214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32212F-1224-1249-BBF6-ED2E7B4276B3}"/>
              </a:ext>
            </a:extLst>
          </p:cNvPr>
          <p:cNvSpPr>
            <a:spLocks noGrp="1"/>
          </p:cNvSpPr>
          <p:nvPr>
            <p:ph type="body" sz="half" idx="2"/>
          </p:nvPr>
        </p:nvSpPr>
        <p:spPr>
          <a:xfrm>
            <a:off x="839788" y="1796981"/>
            <a:ext cx="3932237" cy="4214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537AB8-7DCE-7B4E-8D20-581650CF9DE3}"/>
              </a:ext>
            </a:extLst>
          </p:cNvPr>
          <p:cNvSpPr>
            <a:spLocks noGrp="1"/>
          </p:cNvSpPr>
          <p:nvPr>
            <p:ph type="dt" sz="half" idx="10"/>
          </p:nvPr>
        </p:nvSpPr>
        <p:spPr/>
        <p:txBody>
          <a:bodyPr/>
          <a:lstStyle/>
          <a:p>
            <a:fld id="{3743B223-1867-B54D-9682-52217D4DEEA1}" type="datetimeFigureOut">
              <a:rPr lang="en-US" smtClean="0"/>
              <a:t>4/18/2023</a:t>
            </a:fld>
            <a:endParaRPr lang="en-US"/>
          </a:p>
        </p:txBody>
      </p:sp>
      <p:sp>
        <p:nvSpPr>
          <p:cNvPr id="6" name="Footer Placeholder 5">
            <a:extLst>
              <a:ext uri="{FF2B5EF4-FFF2-40B4-BE49-F238E27FC236}">
                <a16:creationId xmlns:a16="http://schemas.microsoft.com/office/drawing/2014/main" id="{5D40F3F2-D95F-5A4E-94DA-77760C3CD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09693-8FEF-B94C-8BCF-53A6D82BBAEC}"/>
              </a:ext>
            </a:extLst>
          </p:cNvPr>
          <p:cNvSpPr>
            <a:spLocks noGrp="1"/>
          </p:cNvSpPr>
          <p:nvPr>
            <p:ph type="sldNum" sz="quarter" idx="12"/>
          </p:nvPr>
        </p:nvSpPr>
        <p:spPr/>
        <p:txBody>
          <a:bodyPr/>
          <a:lstStyle/>
          <a:p>
            <a:fld id="{A9CDD504-248B-3749-98AD-45ADFBB8EDAD}" type="slidenum">
              <a:rPr lang="en-US" smtClean="0"/>
              <a:t>‹#›</a:t>
            </a:fld>
            <a:endParaRPr lang="en-US"/>
          </a:p>
        </p:txBody>
      </p:sp>
    </p:spTree>
    <p:extLst>
      <p:ext uri="{BB962C8B-B14F-4D97-AF65-F5344CB8AC3E}">
        <p14:creationId xmlns:p14="http://schemas.microsoft.com/office/powerpoint/2010/main" val="87461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22D361-9B95-B64B-937E-1F3051EBFB86}"/>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F998767-6306-6644-AB6F-34010D36F1B7}"/>
              </a:ext>
            </a:extLst>
          </p:cNvPr>
          <p:cNvSpPr>
            <a:spLocks noGrp="1"/>
          </p:cNvSpPr>
          <p:nvPr>
            <p:ph type="title"/>
          </p:nvPr>
        </p:nvSpPr>
        <p:spPr>
          <a:xfrm>
            <a:off x="838200" y="16524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DF1FD7-A7B9-DB40-BEDB-1B59BE32CB45}"/>
              </a:ext>
            </a:extLst>
          </p:cNvPr>
          <p:cNvSpPr>
            <a:spLocks noGrp="1"/>
          </p:cNvSpPr>
          <p:nvPr>
            <p:ph type="body" idx="1"/>
          </p:nvPr>
        </p:nvSpPr>
        <p:spPr>
          <a:xfrm>
            <a:off x="838200" y="3110947"/>
            <a:ext cx="10515600" cy="287240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1B4B01-CB77-8140-9460-3B2D2DFFC585}"/>
              </a:ext>
            </a:extLst>
          </p:cNvPr>
          <p:cNvSpPr>
            <a:spLocks noGrp="1"/>
          </p:cNvSpPr>
          <p:nvPr>
            <p:ph type="dt" sz="half" idx="2"/>
          </p:nvPr>
        </p:nvSpPr>
        <p:spPr>
          <a:xfrm>
            <a:off x="838200" y="65352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3B223-1867-B54D-9682-52217D4DEEA1}" type="datetimeFigureOut">
              <a:rPr lang="en-US" smtClean="0"/>
              <a:t>4/18/2023</a:t>
            </a:fld>
            <a:endParaRPr lang="en-US"/>
          </a:p>
        </p:txBody>
      </p:sp>
      <p:sp>
        <p:nvSpPr>
          <p:cNvPr id="5" name="Footer Placeholder 4">
            <a:extLst>
              <a:ext uri="{FF2B5EF4-FFF2-40B4-BE49-F238E27FC236}">
                <a16:creationId xmlns:a16="http://schemas.microsoft.com/office/drawing/2014/main" id="{4E582743-B218-2948-BDC2-36D6522BADFA}"/>
              </a:ext>
            </a:extLst>
          </p:cNvPr>
          <p:cNvSpPr>
            <a:spLocks noGrp="1"/>
          </p:cNvSpPr>
          <p:nvPr>
            <p:ph type="ftr" sz="quarter" idx="3"/>
          </p:nvPr>
        </p:nvSpPr>
        <p:spPr>
          <a:xfrm>
            <a:off x="4038600" y="65352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5341A8-C364-DC45-9DAC-1F8B358C8E1F}"/>
              </a:ext>
            </a:extLst>
          </p:cNvPr>
          <p:cNvSpPr>
            <a:spLocks noGrp="1"/>
          </p:cNvSpPr>
          <p:nvPr>
            <p:ph type="sldNum" sz="quarter" idx="4"/>
          </p:nvPr>
        </p:nvSpPr>
        <p:spPr>
          <a:xfrm>
            <a:off x="8610600" y="65352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DD504-248B-3749-98AD-45ADFBB8EDAD}" type="slidenum">
              <a:rPr lang="en-US" smtClean="0"/>
              <a:t>‹#›</a:t>
            </a:fld>
            <a:endParaRPr lang="en-US"/>
          </a:p>
        </p:txBody>
      </p:sp>
    </p:spTree>
    <p:extLst>
      <p:ext uri="{BB962C8B-B14F-4D97-AF65-F5344CB8AC3E}">
        <p14:creationId xmlns:p14="http://schemas.microsoft.com/office/powerpoint/2010/main" val="1150688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1073" y="3879669"/>
            <a:ext cx="7779316" cy="1938992"/>
          </a:xfrm>
          <a:prstGeom prst="rect">
            <a:avLst/>
          </a:prstGeom>
          <a:noFill/>
        </p:spPr>
        <p:txBody>
          <a:bodyPr wrap="square" rtlCol="0">
            <a:spAutoFit/>
          </a:bodyPr>
          <a:lstStyle/>
          <a:p>
            <a:pPr algn="ctr"/>
            <a:r>
              <a:rPr lang="en-US" sz="4000" b="1" dirty="0">
                <a:solidFill>
                  <a:schemeClr val="bg1"/>
                </a:solidFill>
              </a:rPr>
              <a:t>SIU SCOPA Presentation on the RAF Proclamation R44 of 2021 </a:t>
            </a:r>
          </a:p>
          <a:p>
            <a:pPr algn="ctr"/>
            <a:r>
              <a:rPr lang="en-US" sz="4000" b="1" dirty="0">
                <a:solidFill>
                  <a:schemeClr val="bg1"/>
                </a:solidFill>
              </a:rPr>
              <a:t>19 April 2023</a:t>
            </a:r>
            <a:endParaRPr lang="en-GB" sz="4000" b="1" dirty="0">
              <a:solidFill>
                <a:schemeClr val="bg1"/>
              </a:solidFill>
            </a:endParaRPr>
          </a:p>
        </p:txBody>
      </p:sp>
    </p:spTree>
    <p:extLst>
      <p:ext uri="{BB962C8B-B14F-4D97-AF65-F5344CB8AC3E}">
        <p14:creationId xmlns:p14="http://schemas.microsoft.com/office/powerpoint/2010/main" val="58611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51F3-1DEF-BB97-4144-C7B74FB0EA76}"/>
              </a:ext>
            </a:extLst>
          </p:cNvPr>
          <p:cNvSpPr>
            <a:spLocks noGrp="1"/>
          </p:cNvSpPr>
          <p:nvPr>
            <p:ph type="title"/>
          </p:nvPr>
        </p:nvSpPr>
        <p:spPr>
          <a:xfrm>
            <a:off x="1863634" y="69669"/>
            <a:ext cx="9490166" cy="1271451"/>
          </a:xfrm>
        </p:spPr>
        <p:txBody>
          <a:bodyPr>
            <a:noAutofit/>
          </a:bodyPr>
          <a:lstStyle/>
          <a:p>
            <a:pPr algn="ctr"/>
            <a:r>
              <a:rPr lang="en-US" sz="2400" b="1" dirty="0" smtClean="0">
                <a:latin typeface="Arial" panose="020B0604020202020204" pitchFamily="34" charset="0"/>
                <a:cs typeface="Arial" panose="020B0604020202020204" pitchFamily="34" charset="0"/>
              </a:rPr>
              <a:t>Focus Area 3</a:t>
            </a:r>
            <a:r>
              <a:rPr lang="en-US" sz="2400" b="1"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Payments made to Service Providers  in terms of RAF Act and/or Contract </a:t>
            </a:r>
            <a:r>
              <a:rPr lang="en-US" sz="3600" dirty="0"/>
              <a:t/>
            </a:r>
            <a:br>
              <a:rPr lang="en-US" sz="3600" dirty="0"/>
            </a:br>
            <a:endParaRPr lang="en-US" sz="3600" dirty="0"/>
          </a:p>
        </p:txBody>
      </p:sp>
      <p:sp>
        <p:nvSpPr>
          <p:cNvPr id="3" name="Content Placeholder 2">
            <a:extLst>
              <a:ext uri="{FF2B5EF4-FFF2-40B4-BE49-F238E27FC236}">
                <a16:creationId xmlns:a16="http://schemas.microsoft.com/office/drawing/2014/main" id="{C0AC4538-DED0-CC03-3824-67606BB759E3}"/>
              </a:ext>
            </a:extLst>
          </p:cNvPr>
          <p:cNvSpPr>
            <a:spLocks noGrp="1"/>
          </p:cNvSpPr>
          <p:nvPr>
            <p:ph idx="1"/>
          </p:nvPr>
        </p:nvSpPr>
        <p:spPr>
          <a:xfrm>
            <a:off x="487680" y="1680754"/>
            <a:ext cx="11277600" cy="4302603"/>
          </a:xfrm>
        </p:spPr>
        <p:txBody>
          <a:bodyPr>
            <a:normAutofit/>
          </a:bodyPr>
          <a:lstStyle/>
          <a:p>
            <a:pPr>
              <a:lnSpc>
                <a:spcPct val="170000"/>
              </a:lnSpc>
            </a:pPr>
            <a:r>
              <a:rPr lang="en-US" sz="2000" dirty="0" smtClean="0">
                <a:latin typeface="Arial" panose="020B0604020202020204" pitchFamily="34" charset="0"/>
                <a:cs typeface="Arial" panose="020B0604020202020204" pitchFamily="34" charset="0"/>
              </a:rPr>
              <a:t>The focus area 3 focus on payments made to Service Providers by RAF in terms of their Act.</a:t>
            </a:r>
          </a:p>
          <a:p>
            <a:pPr>
              <a:lnSpc>
                <a:spcPct val="170000"/>
              </a:lnSpc>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RAF </a:t>
            </a:r>
            <a:r>
              <a:rPr lang="en-US" sz="2000" dirty="0" smtClean="0">
                <a:latin typeface="Arial" panose="020B0604020202020204" pitchFamily="34" charset="0"/>
                <a:cs typeface="Arial" panose="020B0604020202020204" pitchFamily="34" charset="0"/>
              </a:rPr>
              <a:t>pays </a:t>
            </a:r>
            <a:r>
              <a:rPr lang="en-US" sz="2000" dirty="0">
                <a:latin typeface="Arial" panose="020B0604020202020204" pitchFamily="34" charset="0"/>
                <a:cs typeface="Arial" panose="020B0604020202020204" pitchFamily="34" charset="0"/>
              </a:rPr>
              <a:t>claims from service providers who have rendered services to the victims of the motor vehicle accident. </a:t>
            </a:r>
            <a:endParaRPr lang="en-US" sz="2000" dirty="0" smtClean="0">
              <a:latin typeface="Arial" panose="020B0604020202020204" pitchFamily="34" charset="0"/>
              <a:cs typeface="Arial" panose="020B0604020202020204" pitchFamily="34" charset="0"/>
            </a:endParaRPr>
          </a:p>
          <a:p>
            <a:pPr>
              <a:lnSpc>
                <a:spcPct val="170000"/>
              </a:lnSpc>
            </a:pPr>
            <a:r>
              <a:rPr lang="en-US" sz="2000" dirty="0" smtClean="0">
                <a:latin typeface="Arial" panose="020B0604020202020204" pitchFamily="34" charset="0"/>
                <a:cs typeface="Arial" panose="020B0604020202020204" pitchFamily="34" charset="0"/>
              </a:rPr>
              <a:t>These </a:t>
            </a:r>
            <a:r>
              <a:rPr lang="en-US" sz="2000" dirty="0">
                <a:latin typeface="Arial" panose="020B0604020202020204" pitchFamily="34" charset="0"/>
                <a:cs typeface="Arial" panose="020B0604020202020204" pitchFamily="34" charset="0"/>
              </a:rPr>
              <a:t>claims includes, </a:t>
            </a:r>
            <a:r>
              <a:rPr lang="en-US" sz="2000" i="1" dirty="0">
                <a:latin typeface="Arial" panose="020B0604020202020204" pitchFamily="34" charset="0"/>
                <a:cs typeface="Arial" panose="020B0604020202020204" pitchFamily="34" charset="0"/>
              </a:rPr>
              <a:t>inter alia</a:t>
            </a:r>
            <a:r>
              <a:rPr lang="en-US" sz="2000" dirty="0">
                <a:latin typeface="Arial" panose="020B0604020202020204" pitchFamily="34" charset="0"/>
                <a:cs typeface="Arial" panose="020B0604020202020204" pitchFamily="34" charset="0"/>
              </a:rPr>
              <a:t>, ambulance claims, hospital claims, doctors claims and other experts. </a:t>
            </a:r>
          </a:p>
        </p:txBody>
      </p:sp>
    </p:spTree>
    <p:extLst>
      <p:ext uri="{BB962C8B-B14F-4D97-AF65-F5344CB8AC3E}">
        <p14:creationId xmlns:p14="http://schemas.microsoft.com/office/powerpoint/2010/main" val="362504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3D3B-6D6B-9578-4D8E-9BDF152408BD}"/>
              </a:ext>
            </a:extLst>
          </p:cNvPr>
          <p:cNvSpPr>
            <a:spLocks noGrp="1"/>
          </p:cNvSpPr>
          <p:nvPr>
            <p:ph type="title"/>
          </p:nvPr>
        </p:nvSpPr>
        <p:spPr>
          <a:xfrm>
            <a:off x="838200" y="1402081"/>
            <a:ext cx="10515600" cy="539930"/>
          </a:xfrm>
        </p:spPr>
        <p:txBody>
          <a:bodyPr/>
          <a:lstStyle/>
          <a:p>
            <a:pPr algn="ctr"/>
            <a:r>
              <a:rPr lang="en-US" sz="2800" b="1" dirty="0">
                <a:latin typeface="Arial" panose="020B0604020202020204" pitchFamily="34" charset="0"/>
                <a:cs typeface="Arial" panose="020B0604020202020204" pitchFamily="34" charset="0"/>
              </a:rPr>
              <a:t>OUTCOME TO DATE </a:t>
            </a:r>
          </a:p>
        </p:txBody>
      </p:sp>
      <p:sp>
        <p:nvSpPr>
          <p:cNvPr id="3" name="Content Placeholder 2">
            <a:extLst>
              <a:ext uri="{FF2B5EF4-FFF2-40B4-BE49-F238E27FC236}">
                <a16:creationId xmlns:a16="http://schemas.microsoft.com/office/drawing/2014/main" id="{993C8150-555F-C24A-BE6A-406C9935C6AC}"/>
              </a:ext>
            </a:extLst>
          </p:cNvPr>
          <p:cNvSpPr>
            <a:spLocks noGrp="1"/>
          </p:cNvSpPr>
          <p:nvPr>
            <p:ph idx="1"/>
          </p:nvPr>
        </p:nvSpPr>
        <p:spPr>
          <a:xfrm>
            <a:off x="838199" y="2381251"/>
            <a:ext cx="10613571" cy="3602106"/>
          </a:xfrm>
        </p:spPr>
        <p:txBody>
          <a:bodyPr>
            <a:normAutofit/>
          </a:bodyPr>
          <a:lstStyle/>
          <a:p>
            <a:pPr algn="just">
              <a:lnSpc>
                <a:spcPct val="170000"/>
              </a:lnSpc>
            </a:pPr>
            <a:r>
              <a:rPr lang="en-US" sz="2000" dirty="0">
                <a:latin typeface="Arial" panose="020B0604020202020204" pitchFamily="34" charset="0"/>
                <a:cs typeface="Arial" panose="020B0604020202020204" pitchFamily="34" charset="0"/>
              </a:rPr>
              <a:t>The SIU has gathered information and data in respect of such claims and in some instance appointed experts to assist with the claims related to over servicing by the hospitals, doctors etc. </a:t>
            </a:r>
            <a:endParaRPr lang="en-US" sz="2000" dirty="0" smtClean="0">
              <a:latin typeface="Arial" panose="020B0604020202020204" pitchFamily="34" charset="0"/>
              <a:cs typeface="Arial" panose="020B0604020202020204" pitchFamily="34" charset="0"/>
            </a:endParaRPr>
          </a:p>
          <a:p>
            <a:pPr>
              <a:lnSpc>
                <a:spcPct val="170000"/>
              </a:lnSpc>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investigation is ongoing. </a:t>
            </a:r>
            <a:endParaRPr lang="en-US" sz="2000" dirty="0" smtClean="0">
              <a:latin typeface="Arial" panose="020B0604020202020204" pitchFamily="34" charset="0"/>
              <a:cs typeface="Arial" panose="020B0604020202020204" pitchFamily="34" charset="0"/>
            </a:endParaRPr>
          </a:p>
          <a:p>
            <a:pPr marL="0" indent="0">
              <a:lnSpc>
                <a:spcPct val="170000"/>
              </a:lnSpc>
              <a:buNone/>
            </a:pPr>
            <a:endParaRPr lang="en-US" sz="2000" dirty="0">
              <a:solidFill>
                <a:srgbClr val="FF000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0E6851F3-1DEF-BB97-4144-C7B74FB0EA76}"/>
              </a:ext>
            </a:extLst>
          </p:cNvPr>
          <p:cNvSpPr txBox="1">
            <a:spLocks/>
          </p:cNvSpPr>
          <p:nvPr/>
        </p:nvSpPr>
        <p:spPr>
          <a:xfrm>
            <a:off x="1863634" y="69669"/>
            <a:ext cx="9490166" cy="12714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smtClean="0">
                <a:latin typeface="Arial" panose="020B0604020202020204" pitchFamily="34" charset="0"/>
                <a:cs typeface="Arial" panose="020B0604020202020204" pitchFamily="34" charset="0"/>
              </a:rPr>
              <a:t>Focus Area 3: Payments made to Service Providers  in terms of RAF Act and/or Contract </a:t>
            </a:r>
            <a:r>
              <a:rPr lang="en-US" sz="3600" smtClean="0"/>
              <a:t/>
            </a:r>
            <a:br>
              <a:rPr lang="en-US" sz="3600" smtClean="0"/>
            </a:br>
            <a:endParaRPr lang="en-US" sz="3600" dirty="0"/>
          </a:p>
        </p:txBody>
      </p:sp>
    </p:spTree>
    <p:extLst>
      <p:ext uri="{BB962C8B-B14F-4D97-AF65-F5344CB8AC3E}">
        <p14:creationId xmlns:p14="http://schemas.microsoft.com/office/powerpoint/2010/main" val="153904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8F73-6086-7C55-B942-F76C54F6A64A}"/>
              </a:ext>
            </a:extLst>
          </p:cNvPr>
          <p:cNvSpPr>
            <a:spLocks noGrp="1"/>
          </p:cNvSpPr>
          <p:nvPr>
            <p:ph type="title"/>
          </p:nvPr>
        </p:nvSpPr>
        <p:spPr>
          <a:xfrm>
            <a:off x="1872342" y="60961"/>
            <a:ext cx="9481457" cy="1010193"/>
          </a:xfrm>
        </p:spPr>
        <p:txBody>
          <a:bodyPr>
            <a:normAutofit fontScale="90000"/>
          </a:bodyPr>
          <a:lstStyle/>
          <a:p>
            <a:pPr algn="ctr"/>
            <a:r>
              <a:rPr lang="en-US" sz="2800" b="1" dirty="0" smtClean="0">
                <a:latin typeface="Arial" panose="020B0604020202020204" pitchFamily="34" charset="0"/>
                <a:cs typeface="Arial" panose="020B0604020202020204" pitchFamily="34" charset="0"/>
              </a:rPr>
              <a:t>Focus Ares 4</a:t>
            </a:r>
            <a:r>
              <a:rPr lang="en-US" sz="2800" b="1" dirty="0" smtClean="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Invoices submitted to RAF (including bill of cost)</a:t>
            </a:r>
            <a:r>
              <a:rPr lang="en-US" sz="2800" dirty="0"/>
              <a:t/>
            </a:r>
            <a:br>
              <a:rPr lang="en-US" sz="2800" dirty="0"/>
            </a:br>
            <a:endParaRPr lang="en-US" sz="2800" dirty="0"/>
          </a:p>
        </p:txBody>
      </p:sp>
      <p:sp>
        <p:nvSpPr>
          <p:cNvPr id="3" name="Content Placeholder 2">
            <a:extLst>
              <a:ext uri="{FF2B5EF4-FFF2-40B4-BE49-F238E27FC236}">
                <a16:creationId xmlns:a16="http://schemas.microsoft.com/office/drawing/2014/main" id="{4B7EEBC4-68C2-188D-5CE4-41EB6C96B1B2}"/>
              </a:ext>
            </a:extLst>
          </p:cNvPr>
          <p:cNvSpPr>
            <a:spLocks noGrp="1"/>
          </p:cNvSpPr>
          <p:nvPr>
            <p:ph idx="1"/>
          </p:nvPr>
        </p:nvSpPr>
        <p:spPr>
          <a:xfrm>
            <a:off x="235131" y="1393371"/>
            <a:ext cx="11791406" cy="4589986"/>
          </a:xfrm>
        </p:spPr>
        <p:txBody>
          <a:bodyPr>
            <a:normAutofit lnSpcReduction="10000"/>
          </a:bodyPr>
          <a:lstStyle/>
          <a:p>
            <a:pPr algn="just">
              <a:lnSpc>
                <a:spcPct val="170000"/>
              </a:lnSpc>
            </a:pPr>
            <a:r>
              <a:rPr lang="en-US" sz="1800" dirty="0">
                <a:latin typeface="Arial" panose="020B0604020202020204" pitchFamily="34" charset="0"/>
                <a:cs typeface="Arial" panose="020B0604020202020204" pitchFamily="34" charset="0"/>
              </a:rPr>
              <a:t>The SIU </a:t>
            </a:r>
            <a:r>
              <a:rPr lang="en-US" sz="1800" dirty="0" smtClean="0">
                <a:latin typeface="Arial" panose="020B0604020202020204" pitchFamily="34" charset="0"/>
                <a:cs typeface="Arial" panose="020B0604020202020204" pitchFamily="34" charset="0"/>
              </a:rPr>
              <a:t>investigation focuses </a:t>
            </a:r>
            <a:r>
              <a:rPr lang="en-US" sz="1800" dirty="0">
                <a:latin typeface="Arial" panose="020B0604020202020204" pitchFamily="34" charset="0"/>
                <a:cs typeface="Arial" panose="020B0604020202020204" pitchFamily="34" charset="0"/>
              </a:rPr>
              <a:t>on possible inflated invoices submitted by the service providers, either by way of </a:t>
            </a:r>
            <a:r>
              <a:rPr lang="en-US" sz="1800" dirty="0" smtClean="0">
                <a:latin typeface="Arial" panose="020B0604020202020204" pitchFamily="34" charset="0"/>
                <a:cs typeface="Arial" panose="020B0604020202020204" pitchFamily="34" charset="0"/>
              </a:rPr>
              <a:t>contract </a:t>
            </a:r>
            <a:r>
              <a:rPr lang="en-US" sz="1800" dirty="0">
                <a:latin typeface="Arial" panose="020B0604020202020204" pitchFamily="34" charset="0"/>
                <a:cs typeface="Arial" panose="020B0604020202020204" pitchFamily="34" charset="0"/>
              </a:rPr>
              <a:t>or the act. </a:t>
            </a:r>
          </a:p>
          <a:p>
            <a:pPr algn="just">
              <a:lnSpc>
                <a:spcPct val="170000"/>
              </a:lnSpc>
            </a:pP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investigation </a:t>
            </a:r>
            <a:r>
              <a:rPr lang="en-US" sz="1800" dirty="0">
                <a:latin typeface="Arial" panose="020B0604020202020204" pitchFamily="34" charset="0"/>
                <a:cs typeface="Arial" panose="020B0604020202020204" pitchFamily="34" charset="0"/>
              </a:rPr>
              <a:t>also focus on possible </a:t>
            </a:r>
            <a:r>
              <a:rPr lang="en-US" sz="1800" dirty="0" smtClean="0">
                <a:latin typeface="Arial" panose="020B0604020202020204" pitchFamily="34" charset="0"/>
                <a:cs typeface="Arial" panose="020B0604020202020204" pitchFamily="34" charset="0"/>
              </a:rPr>
              <a:t>collusion </a:t>
            </a:r>
            <a:r>
              <a:rPr lang="en-US" sz="1800" dirty="0">
                <a:latin typeface="Arial" panose="020B0604020202020204" pitchFamily="34" charset="0"/>
                <a:cs typeface="Arial" panose="020B0604020202020204" pitchFamily="34" charset="0"/>
              </a:rPr>
              <a:t>between the RAF employee and the services providers. </a:t>
            </a:r>
          </a:p>
          <a:p>
            <a:pPr algn="just">
              <a:lnSpc>
                <a:spcPct val="170000"/>
              </a:lnSpc>
            </a:pPr>
            <a:r>
              <a:rPr lang="en-US" sz="1800" dirty="0">
                <a:latin typeface="Arial" panose="020B0604020202020204" pitchFamily="34" charset="0"/>
                <a:cs typeface="Arial" panose="020B0604020202020204" pitchFamily="34" charset="0"/>
              </a:rPr>
              <a:t>The bill of cost submitted by the attorneys. </a:t>
            </a:r>
            <a:endParaRPr lang="en-US" sz="1800" dirty="0" smtClean="0">
              <a:latin typeface="Arial" panose="020B0604020202020204" pitchFamily="34" charset="0"/>
              <a:cs typeface="Arial" panose="020B0604020202020204" pitchFamily="34" charset="0"/>
            </a:endParaRPr>
          </a:p>
          <a:p>
            <a:pPr algn="just">
              <a:lnSpc>
                <a:spcPct val="170000"/>
              </a:lnSpc>
            </a:pPr>
            <a:endParaRPr lang="en-US" sz="1800" dirty="0">
              <a:latin typeface="Arial" panose="020B0604020202020204" pitchFamily="34" charset="0"/>
              <a:cs typeface="Arial" panose="020B0604020202020204" pitchFamily="34" charset="0"/>
            </a:endParaRPr>
          </a:p>
          <a:p>
            <a:pPr marL="0" indent="0" algn="just">
              <a:lnSpc>
                <a:spcPct val="170000"/>
              </a:lnSpc>
              <a:buNone/>
            </a:pPr>
            <a:r>
              <a:rPr lang="en-US" sz="2400" b="1" dirty="0" smtClean="0">
                <a:latin typeface="Arial" panose="020B0604020202020204" pitchFamily="34" charset="0"/>
                <a:cs typeface="Arial" panose="020B0604020202020204" pitchFamily="34" charset="0"/>
              </a:rPr>
              <a:t>PROGRESS UPDATE</a:t>
            </a:r>
          </a:p>
          <a:p>
            <a:pPr algn="just">
              <a:lnSpc>
                <a:spcPct val="170000"/>
              </a:lnSpc>
            </a:pPr>
            <a:r>
              <a:rPr lang="en-US" sz="1800" dirty="0" smtClean="0">
                <a:latin typeface="Arial" panose="020B0604020202020204" pitchFamily="34" charset="0"/>
                <a:cs typeface="Arial" panose="020B0604020202020204" pitchFamily="34" charset="0"/>
              </a:rPr>
              <a:t>The investigation is ongoing.</a:t>
            </a:r>
          </a:p>
          <a:p>
            <a:pPr algn="just">
              <a:lnSpc>
                <a:spcPct val="170000"/>
              </a:lnSpc>
            </a:pPr>
            <a:r>
              <a:rPr lang="en-US" sz="1800" dirty="0" smtClean="0">
                <a:latin typeface="Arial" panose="020B0604020202020204" pitchFamily="34" charset="0"/>
                <a:cs typeface="Arial" panose="020B0604020202020204" pitchFamily="34" charset="0"/>
              </a:rPr>
              <a:t>The team </a:t>
            </a:r>
            <a:r>
              <a:rPr lang="en-US" sz="1800" dirty="0">
                <a:latin typeface="Arial" panose="020B0604020202020204" pitchFamily="34" charset="0"/>
                <a:cs typeface="Arial" panose="020B0604020202020204" pitchFamily="34" charset="0"/>
              </a:rPr>
              <a:t>is collating </a:t>
            </a:r>
            <a:r>
              <a:rPr lang="en-US" sz="1800" dirty="0" smtClean="0">
                <a:latin typeface="Arial" panose="020B0604020202020204" pitchFamily="34" charset="0"/>
                <a:cs typeface="Arial" panose="020B0604020202020204" pitchFamily="34" charset="0"/>
              </a:rPr>
              <a:t>the data </a:t>
            </a:r>
            <a:r>
              <a:rPr lang="en-US" sz="1800" dirty="0">
                <a:latin typeface="Arial" panose="020B0604020202020204" pitchFamily="34" charset="0"/>
                <a:cs typeface="Arial" panose="020B0604020202020204" pitchFamily="34" charset="0"/>
              </a:rPr>
              <a:t>and </a:t>
            </a:r>
            <a:r>
              <a:rPr lang="en-US" sz="1800" dirty="0" smtClean="0">
                <a:latin typeface="Arial" panose="020B0604020202020204" pitchFamily="34" charset="0"/>
                <a:cs typeface="Arial" panose="020B0604020202020204" pitchFamily="34" charset="0"/>
              </a:rPr>
              <a:t>all </a:t>
            </a:r>
            <a:r>
              <a:rPr lang="en-US" sz="1800" dirty="0">
                <a:latin typeface="Arial" panose="020B0604020202020204" pitchFamily="34" charset="0"/>
                <a:cs typeface="Arial" panose="020B0604020202020204" pitchFamily="34" charset="0"/>
              </a:rPr>
              <a:t>the relevant </a:t>
            </a:r>
            <a:r>
              <a:rPr lang="en-US" sz="1800" dirty="0" smtClean="0">
                <a:latin typeface="Arial" panose="020B0604020202020204" pitchFamily="34" charset="0"/>
                <a:cs typeface="Arial" panose="020B0604020202020204" pitchFamily="34" charset="0"/>
              </a:rPr>
              <a:t>information. </a:t>
            </a:r>
            <a:endParaRPr lang="en-US" sz="1800" dirty="0">
              <a:latin typeface="Arial" panose="020B0604020202020204" pitchFamily="34" charset="0"/>
              <a:cs typeface="Arial" panose="020B0604020202020204" pitchFamily="34" charset="0"/>
            </a:endParaRPr>
          </a:p>
          <a:p>
            <a:pPr algn="just">
              <a:lnSpc>
                <a:spcPct val="170000"/>
              </a:lnSpc>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599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6413E-D6D4-96C3-B35C-4A421D727DC9}"/>
              </a:ext>
            </a:extLst>
          </p:cNvPr>
          <p:cNvSpPr>
            <a:spLocks noGrp="1"/>
          </p:cNvSpPr>
          <p:nvPr>
            <p:ph type="title"/>
          </p:nvPr>
        </p:nvSpPr>
        <p:spPr>
          <a:xfrm>
            <a:off x="1863634" y="130629"/>
            <a:ext cx="8865326" cy="600891"/>
          </a:xfrm>
        </p:spPr>
        <p:txBody>
          <a:bodyPr>
            <a:normAutofit/>
          </a:bodyPr>
          <a:lstStyle/>
          <a:p>
            <a:pPr algn="ctr"/>
            <a:r>
              <a:rPr lang="en-US" sz="3200" b="1" dirty="0" smtClean="0">
                <a:latin typeface="Arial" panose="020B0604020202020204" pitchFamily="34" charset="0"/>
                <a:cs typeface="Arial" panose="020B0604020202020204" pitchFamily="34" charset="0"/>
              </a:rPr>
              <a:t>Focus Area 5: </a:t>
            </a:r>
            <a:r>
              <a:rPr lang="en-US" sz="3200" b="1"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Fraudulent Claims </a:t>
            </a:r>
          </a:p>
        </p:txBody>
      </p:sp>
      <p:sp>
        <p:nvSpPr>
          <p:cNvPr id="3" name="Content Placeholder 2">
            <a:extLst>
              <a:ext uri="{FF2B5EF4-FFF2-40B4-BE49-F238E27FC236}">
                <a16:creationId xmlns:a16="http://schemas.microsoft.com/office/drawing/2014/main" id="{721422E5-8D6A-9CFB-ABE6-030074AF5237}"/>
              </a:ext>
            </a:extLst>
          </p:cNvPr>
          <p:cNvSpPr>
            <a:spLocks noGrp="1"/>
          </p:cNvSpPr>
          <p:nvPr>
            <p:ph idx="1"/>
          </p:nvPr>
        </p:nvSpPr>
        <p:spPr>
          <a:xfrm>
            <a:off x="226423" y="1393371"/>
            <a:ext cx="10900954" cy="4738032"/>
          </a:xfrm>
        </p:spPr>
        <p:txBody>
          <a:bodyPr>
            <a:normAutofit/>
          </a:bodyPr>
          <a:lstStyle/>
          <a:p>
            <a:pPr algn="just">
              <a:lnSpc>
                <a:spcPct val="170000"/>
              </a:lnSpc>
            </a:pPr>
            <a:r>
              <a:rPr lang="en-US" sz="2000" dirty="0" smtClean="0">
                <a:latin typeface="Arial" panose="020B0604020202020204" pitchFamily="34" charset="0"/>
                <a:cs typeface="Arial" panose="020B0604020202020204" pitchFamily="34" charset="0"/>
              </a:rPr>
              <a:t>The investigation </a:t>
            </a:r>
            <a:r>
              <a:rPr lang="en-US" sz="2000" dirty="0">
                <a:latin typeface="Arial" panose="020B0604020202020204" pitchFamily="34" charset="0"/>
                <a:cs typeface="Arial" panose="020B0604020202020204" pitchFamily="34" charset="0"/>
              </a:rPr>
              <a:t>cover all the provinces in the </a:t>
            </a:r>
            <a:r>
              <a:rPr lang="en-US" sz="2000" dirty="0" smtClean="0">
                <a:latin typeface="Arial" panose="020B0604020202020204" pitchFamily="34" charset="0"/>
                <a:cs typeface="Arial" panose="020B0604020202020204" pitchFamily="34" charset="0"/>
              </a:rPr>
              <a:t>country and the </a:t>
            </a:r>
            <a:r>
              <a:rPr lang="en-US" sz="2000" dirty="0">
                <a:latin typeface="Arial" panose="020B0604020202020204" pitchFamily="34" charset="0"/>
                <a:cs typeface="Arial" panose="020B0604020202020204" pitchFamily="34" charset="0"/>
              </a:rPr>
              <a:t>foreign claims.</a:t>
            </a:r>
          </a:p>
          <a:p>
            <a:pPr algn="just">
              <a:lnSpc>
                <a:spcPct val="170000"/>
              </a:lnSpc>
            </a:pPr>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investigation will cover, inter alia, the following: </a:t>
            </a:r>
          </a:p>
          <a:p>
            <a:pPr lvl="1" algn="just">
              <a:lnSpc>
                <a:spcPct val="17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Both foreign and national claims;</a:t>
            </a:r>
          </a:p>
          <a:p>
            <a:pPr lvl="1" algn="just">
              <a:lnSpc>
                <a:spcPct val="17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Home modifications across the country;  </a:t>
            </a:r>
          </a:p>
          <a:p>
            <a:pPr lvl="1" algn="just">
              <a:lnSpc>
                <a:spcPct val="17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Repudiated claims etc. </a:t>
            </a:r>
          </a:p>
          <a:p>
            <a:pPr marL="0" indent="0" algn="just">
              <a:lnSpc>
                <a:spcPct val="150000"/>
              </a:lnSpc>
              <a:buNone/>
            </a:pPr>
            <a:r>
              <a:rPr lang="en-US" sz="2000" b="1" dirty="0" smtClean="0">
                <a:latin typeface="Arial" panose="020B0604020202020204" pitchFamily="34" charset="0"/>
                <a:cs typeface="Arial" panose="020B0604020202020204" pitchFamily="34" charset="0"/>
              </a:rPr>
              <a:t>Progress update</a:t>
            </a:r>
            <a:endParaRPr lang="en-US" sz="2000" b="1" dirty="0">
              <a:latin typeface="Arial" panose="020B0604020202020204" pitchFamily="34" charset="0"/>
              <a:cs typeface="Arial" panose="020B0604020202020204" pitchFamily="34" charset="0"/>
            </a:endParaRPr>
          </a:p>
          <a:p>
            <a:pPr algn="just">
              <a:lnSpc>
                <a:spcPct val="150000"/>
              </a:lnSpc>
            </a:pPr>
            <a:r>
              <a:rPr lang="en-US" sz="2000" dirty="0">
                <a:latin typeface="Arial" panose="020B0604020202020204" pitchFamily="34" charset="0"/>
                <a:cs typeface="Arial" panose="020B0604020202020204" pitchFamily="34" charset="0"/>
              </a:rPr>
              <a:t>The SIU is currently mirror imaging the RAF claim system and thereafter the SIU will conduct data analyses </a:t>
            </a:r>
            <a:r>
              <a:rPr lang="en-US" sz="2000" dirty="0" smtClean="0">
                <a:latin typeface="Arial" panose="020B0604020202020204" pitchFamily="34" charset="0"/>
                <a:cs typeface="Arial" panose="020B0604020202020204" pitchFamily="34" charset="0"/>
              </a:rPr>
              <a:t>in order to identify the red-flags for investigation. </a:t>
            </a:r>
            <a:endParaRPr lang="en-US" sz="2000" dirty="0">
              <a:latin typeface="Arial" panose="020B0604020202020204" pitchFamily="34" charset="0"/>
              <a:cs typeface="Arial" panose="020B0604020202020204" pitchFamily="34" charset="0"/>
            </a:endParaRPr>
          </a:p>
          <a:p>
            <a:pPr algn="just"/>
            <a:endParaRPr lang="en-US" sz="2000" dirty="0"/>
          </a:p>
        </p:txBody>
      </p:sp>
    </p:spTree>
    <p:extLst>
      <p:ext uri="{BB962C8B-B14F-4D97-AF65-F5344CB8AC3E}">
        <p14:creationId xmlns:p14="http://schemas.microsoft.com/office/powerpoint/2010/main" val="110452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5657"/>
            <a:ext cx="10515600" cy="940527"/>
          </a:xfrm>
        </p:spPr>
        <p:txBody>
          <a:bodyPr>
            <a:noAutofit/>
          </a:bodyPr>
          <a:lstStyle/>
          <a:p>
            <a:pPr algn="ct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OBSERVATIONS</a:t>
            </a:r>
            <a:r>
              <a:rPr lang="en-US" sz="3200" b="1" u="sng"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2549" y="1785258"/>
            <a:ext cx="11591108" cy="4460094"/>
          </a:xfrm>
        </p:spPr>
        <p:txBody>
          <a:bodyPr>
            <a:normAutofit fontScale="55000" lnSpcReduction="20000"/>
          </a:bodyPr>
          <a:lstStyle/>
          <a:p>
            <a:pPr algn="just">
              <a:lnSpc>
                <a:spcPct val="170000"/>
              </a:lnSpc>
            </a:pPr>
            <a:r>
              <a:rPr lang="en-US" sz="3200" dirty="0">
                <a:latin typeface="Arial" panose="020B0604020202020204" pitchFamily="34" charset="0"/>
                <a:cs typeface="Arial" panose="020B0604020202020204" pitchFamily="34" charset="0"/>
              </a:rPr>
              <a:t>Attorneys approaching financial institutions for loans to pay back the amounts paid to them in duplicates. </a:t>
            </a:r>
          </a:p>
          <a:p>
            <a:pPr algn="just">
              <a:lnSpc>
                <a:spcPct val="170000"/>
              </a:lnSpc>
            </a:pPr>
            <a:r>
              <a:rPr lang="en-US" sz="3200" dirty="0">
                <a:latin typeface="Arial" panose="020B0604020202020204" pitchFamily="34" charset="0"/>
                <a:cs typeface="Arial" panose="020B0604020202020204" pitchFamily="34" charset="0"/>
              </a:rPr>
              <a:t>Influx of Writs of Execution (during the time of our review) attaching the RAF bank account whilst the said claim is already loaded on the RAF payment process, thus payments would be made in terms of the writs of execution and the RAF payment, constituting duplicate payment. These duplicate payment would be made to the Sheriffs and the Attorneys. </a:t>
            </a:r>
          </a:p>
          <a:p>
            <a:pPr algn="just">
              <a:lnSpc>
                <a:spcPct val="170000"/>
              </a:lnSpc>
            </a:pPr>
            <a:r>
              <a:rPr lang="en-US" sz="3200" dirty="0">
                <a:latin typeface="Arial" panose="020B0604020202020204" pitchFamily="34" charset="0"/>
                <a:cs typeface="Arial" panose="020B0604020202020204" pitchFamily="34" charset="0"/>
              </a:rPr>
              <a:t>The above observation also revealed a lack or delay in reconciling the RAF bank account against the claims paid under the normal payment process and the writs payments. </a:t>
            </a:r>
          </a:p>
          <a:p>
            <a:pPr algn="just">
              <a:lnSpc>
                <a:spcPct val="170000"/>
              </a:lnSpc>
            </a:pPr>
            <a:r>
              <a:rPr lang="en-US" sz="3200" dirty="0">
                <a:latin typeface="Arial" panose="020B0604020202020204" pitchFamily="34" charset="0"/>
                <a:cs typeface="Arial" panose="020B0604020202020204" pitchFamily="34" charset="0"/>
              </a:rPr>
              <a:t>Although the investigation is ongoing there is an indication that the RAF may have made duplicate payments to the other experts, like the Doctors and other service providers. </a:t>
            </a:r>
          </a:p>
          <a:p>
            <a:pPr algn="just"/>
            <a:endParaRPr lang="en-US" dirty="0"/>
          </a:p>
        </p:txBody>
      </p:sp>
    </p:spTree>
    <p:extLst>
      <p:ext uri="{BB962C8B-B14F-4D97-AF65-F5344CB8AC3E}">
        <p14:creationId xmlns:p14="http://schemas.microsoft.com/office/powerpoint/2010/main" val="2414968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5657"/>
            <a:ext cx="10515600" cy="940527"/>
          </a:xfrm>
        </p:spPr>
        <p:txBody>
          <a:bodyPr>
            <a:noAutofit/>
          </a:bodyPr>
          <a:lstStyle/>
          <a:p>
            <a:pPr algn="ct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OBSERVATIONS</a:t>
            </a:r>
            <a:r>
              <a:rPr lang="en-US" sz="2800" b="1" u="sng"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2549" y="1785258"/>
            <a:ext cx="11591108" cy="4460094"/>
          </a:xfrm>
        </p:spPr>
        <p:txBody>
          <a:bodyPr>
            <a:normAutofit/>
          </a:bodyPr>
          <a:lstStyle/>
          <a:p>
            <a:pPr algn="just">
              <a:lnSpc>
                <a:spcPct val="170000"/>
              </a:lnSpc>
            </a:pPr>
            <a:r>
              <a:rPr lang="en-US" sz="1800" dirty="0" smtClean="0">
                <a:latin typeface="Arial" panose="020B0604020202020204" pitchFamily="34" charset="0"/>
                <a:cs typeface="Arial" panose="020B0604020202020204" pitchFamily="34" charset="0"/>
              </a:rPr>
              <a:t>The RAF </a:t>
            </a:r>
            <a:r>
              <a:rPr lang="en-US" sz="1800" dirty="0">
                <a:latin typeface="Arial" panose="020B0604020202020204" pitchFamily="34" charset="0"/>
                <a:cs typeface="Arial" panose="020B0604020202020204" pitchFamily="34" charset="0"/>
              </a:rPr>
              <a:t>employees </a:t>
            </a:r>
            <a:r>
              <a:rPr lang="en-US" sz="1800" dirty="0" smtClean="0">
                <a:latin typeface="Arial" panose="020B0604020202020204" pitchFamily="34" charset="0"/>
                <a:cs typeface="Arial" panose="020B0604020202020204" pitchFamily="34" charset="0"/>
              </a:rPr>
              <a:t>who are key </a:t>
            </a:r>
            <a:r>
              <a:rPr lang="en-US" sz="1800" dirty="0">
                <a:latin typeface="Arial" panose="020B0604020202020204" pitchFamily="34" charset="0"/>
                <a:cs typeface="Arial" panose="020B0604020202020204" pitchFamily="34" charset="0"/>
              </a:rPr>
              <a:t>to the </a:t>
            </a:r>
            <a:r>
              <a:rPr lang="en-US" sz="1800" dirty="0" smtClean="0">
                <a:latin typeface="Arial" panose="020B0604020202020204" pitchFamily="34" charset="0"/>
                <a:cs typeface="Arial" panose="020B0604020202020204" pitchFamily="34" charset="0"/>
              </a:rPr>
              <a:t>investigation are </a:t>
            </a:r>
            <a:r>
              <a:rPr lang="en-US" sz="1800" dirty="0">
                <a:latin typeface="Arial" panose="020B0604020202020204" pitchFamily="34" charset="0"/>
                <a:cs typeface="Arial" panose="020B0604020202020204" pitchFamily="34" charset="0"/>
              </a:rPr>
              <a:t>no longer in the employment of the RAF. </a:t>
            </a:r>
          </a:p>
          <a:p>
            <a:pPr algn="just">
              <a:lnSpc>
                <a:spcPct val="170000"/>
              </a:lnSpc>
            </a:pPr>
            <a:r>
              <a:rPr lang="en-US" sz="1800" dirty="0">
                <a:latin typeface="Arial" panose="020B0604020202020204" pitchFamily="34" charset="0"/>
                <a:cs typeface="Arial" panose="020B0604020202020204" pitchFamily="34" charset="0"/>
              </a:rPr>
              <a:t> The RAF had three instance of ransomware attack that occurred in December 2020, June 2021 and August 2021, thus some of the information relevant to the investigation was lost – at this stage the impact is minimal, but the SIU investigation is ongoing and the impact will be monitored. </a:t>
            </a:r>
          </a:p>
          <a:p>
            <a:pPr algn="just">
              <a:lnSpc>
                <a:spcPct val="170000"/>
              </a:lnSpc>
            </a:pPr>
            <a:r>
              <a:rPr lang="en-US" sz="1800" dirty="0">
                <a:latin typeface="Arial" panose="020B0604020202020204" pitchFamily="34" charset="0"/>
                <a:cs typeface="Arial" panose="020B0604020202020204" pitchFamily="34" charset="0"/>
              </a:rPr>
              <a:t>The SIU noted the high risk of litigation, particularly from the persons of interest. </a:t>
            </a:r>
          </a:p>
          <a:p>
            <a:pPr algn="just"/>
            <a:endParaRPr lang="en-US" sz="1600" dirty="0"/>
          </a:p>
        </p:txBody>
      </p:sp>
    </p:spTree>
    <p:extLst>
      <p:ext uri="{BB962C8B-B14F-4D97-AF65-F5344CB8AC3E}">
        <p14:creationId xmlns:p14="http://schemas.microsoft.com/office/powerpoint/2010/main" val="3481814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2E6DD-CBC1-F22B-8B62-CE9E165F1858}"/>
              </a:ext>
            </a:extLst>
          </p:cNvPr>
          <p:cNvSpPr>
            <a:spLocks noGrp="1"/>
          </p:cNvSpPr>
          <p:nvPr>
            <p:ph type="title"/>
          </p:nvPr>
        </p:nvSpPr>
        <p:spPr>
          <a:xfrm>
            <a:off x="838200" y="1149532"/>
            <a:ext cx="10515600" cy="548640"/>
          </a:xfrm>
        </p:spPr>
        <p:txBody>
          <a:bodyPr>
            <a:normAutofit/>
          </a:bodyPr>
          <a:lstStyle/>
          <a:p>
            <a:pPr algn="ctr"/>
            <a:r>
              <a:rPr lang="en-US" sz="2400" b="1" dirty="0">
                <a:latin typeface="Arial" panose="020B0604020202020204" pitchFamily="34" charset="0"/>
                <a:cs typeface="Arial" panose="020B0604020202020204" pitchFamily="34" charset="0"/>
              </a:rPr>
              <a:t>SYSTEMIC RECOMMENDATIONS</a:t>
            </a:r>
          </a:p>
        </p:txBody>
      </p:sp>
      <p:sp>
        <p:nvSpPr>
          <p:cNvPr id="3" name="Content Placeholder 2">
            <a:extLst>
              <a:ext uri="{FF2B5EF4-FFF2-40B4-BE49-F238E27FC236}">
                <a16:creationId xmlns:a16="http://schemas.microsoft.com/office/drawing/2014/main" id="{38BDC576-E76A-8BB7-6A08-4CA39EB26CBD}"/>
              </a:ext>
            </a:extLst>
          </p:cNvPr>
          <p:cNvSpPr>
            <a:spLocks noGrp="1"/>
          </p:cNvSpPr>
          <p:nvPr>
            <p:ph idx="1"/>
          </p:nvPr>
        </p:nvSpPr>
        <p:spPr>
          <a:xfrm>
            <a:off x="435429" y="1976847"/>
            <a:ext cx="10918371" cy="4006510"/>
          </a:xfrm>
        </p:spPr>
        <p:txBody>
          <a:bodyPr>
            <a:normAutofit/>
          </a:bodyPr>
          <a:lstStyle/>
          <a:p>
            <a:pPr algn="just">
              <a:lnSpc>
                <a:spcPct val="170000"/>
              </a:lnSpc>
            </a:pPr>
            <a:r>
              <a:rPr lang="en-US" sz="2000" dirty="0">
                <a:latin typeface="Arial" panose="020B0604020202020204" pitchFamily="34" charset="0"/>
                <a:cs typeface="Arial" panose="020B0604020202020204" pitchFamily="34" charset="0"/>
              </a:rPr>
              <a:t>Periodic bank reconciliation in order to prevent and detect possible duplicate payment. </a:t>
            </a:r>
          </a:p>
          <a:p>
            <a:pPr algn="just">
              <a:lnSpc>
                <a:spcPct val="170000"/>
              </a:lnSpc>
            </a:pPr>
            <a:r>
              <a:rPr lang="en-US" sz="2000" dirty="0">
                <a:latin typeface="Arial" panose="020B0604020202020204" pitchFamily="34" charset="0"/>
                <a:cs typeface="Arial" panose="020B0604020202020204" pitchFamily="34" charset="0"/>
              </a:rPr>
              <a:t>Prior to effecting payments do checks and balances on whether there had been any writs of execution on the claim. </a:t>
            </a:r>
          </a:p>
          <a:p>
            <a:pPr algn="just">
              <a:lnSpc>
                <a:spcPct val="170000"/>
              </a:lnSpc>
            </a:pPr>
            <a:r>
              <a:rPr lang="en-US" sz="2000" dirty="0">
                <a:latin typeface="Arial" panose="020B0604020202020204" pitchFamily="34" charset="0"/>
                <a:cs typeface="Arial" panose="020B0604020202020204" pitchFamily="34" charset="0"/>
              </a:rPr>
              <a:t>Review of the claims payment process. </a:t>
            </a:r>
          </a:p>
          <a:p>
            <a:pPr algn="just"/>
            <a:endParaRPr lang="en-US" sz="2000" dirty="0">
              <a:solidFill>
                <a:srgbClr val="FF0000"/>
              </a:solidFill>
              <a:latin typeface="Arial" panose="020B0604020202020204" pitchFamily="34" charset="0"/>
              <a:cs typeface="Arial" panose="020B0604020202020204" pitchFamily="34" charset="0"/>
            </a:endParaRPr>
          </a:p>
          <a:p>
            <a:pPr algn="just"/>
            <a:endParaRPr lang="en-US" sz="2000" dirty="0">
              <a:solidFill>
                <a:srgbClr val="FF0000"/>
              </a:solidFill>
              <a:latin typeface="Arial" panose="020B0604020202020204" pitchFamily="34" charset="0"/>
              <a:cs typeface="Arial" panose="020B0604020202020204" pitchFamily="34" charset="0"/>
            </a:endParaRPr>
          </a:p>
          <a:p>
            <a:pPr marL="0" indent="0" algn="just">
              <a:buNone/>
            </a:pP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928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2E6DD-CBC1-F22B-8B62-CE9E165F1858}"/>
              </a:ext>
            </a:extLst>
          </p:cNvPr>
          <p:cNvSpPr>
            <a:spLocks noGrp="1"/>
          </p:cNvSpPr>
          <p:nvPr>
            <p:ph type="title"/>
          </p:nvPr>
        </p:nvSpPr>
        <p:spPr>
          <a:xfrm>
            <a:off x="838200" y="1149532"/>
            <a:ext cx="10515600" cy="548640"/>
          </a:xfrm>
        </p:spPr>
        <p:txBody>
          <a:bodyPr>
            <a:normAutofit/>
          </a:bodyPr>
          <a:lstStyle/>
          <a:p>
            <a:pPr algn="ctr"/>
            <a:r>
              <a:rPr lang="en-US" sz="2400" b="1" dirty="0" smtClean="0">
                <a:latin typeface="Arial" panose="020B0604020202020204" pitchFamily="34" charset="0"/>
                <a:cs typeface="Arial" panose="020B0604020202020204" pitchFamily="34" charset="0"/>
              </a:rPr>
              <a:t>Risk and </a:t>
            </a:r>
            <a:r>
              <a:rPr lang="en-US" sz="2400" b="1" dirty="0">
                <a:latin typeface="Arial" panose="020B0604020202020204" pitchFamily="34" charset="0"/>
                <a:cs typeface="Arial" panose="020B0604020202020204" pitchFamily="34" charset="0"/>
              </a:rPr>
              <a:t>challenges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2279586"/>
              </p:ext>
            </p:extLst>
          </p:nvPr>
        </p:nvGraphicFramePr>
        <p:xfrm>
          <a:off x="838200" y="1933305"/>
          <a:ext cx="10515600" cy="313319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416350920"/>
                    </a:ext>
                  </a:extLst>
                </a:gridCol>
                <a:gridCol w="5257800">
                  <a:extLst>
                    <a:ext uri="{9D8B030D-6E8A-4147-A177-3AD203B41FA5}">
                      <a16:colId xmlns:a16="http://schemas.microsoft.com/office/drawing/2014/main" val="1501676767"/>
                    </a:ext>
                  </a:extLst>
                </a:gridCol>
              </a:tblGrid>
              <a:tr h="606479">
                <a:tc>
                  <a:txBody>
                    <a:bodyPr/>
                    <a:lstStyle/>
                    <a:p>
                      <a:r>
                        <a:rPr lang="en-US" dirty="0">
                          <a:solidFill>
                            <a:schemeClr val="tx1"/>
                          </a:solidFill>
                          <a:latin typeface="Arial" panose="020B0604020202020204" pitchFamily="34" charset="0"/>
                          <a:cs typeface="Arial" panose="020B0604020202020204" pitchFamily="34" charset="0"/>
                        </a:rPr>
                        <a:t>Risk</a:t>
                      </a:r>
                      <a:endParaRPr lang="en-GB"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dirty="0">
                          <a:solidFill>
                            <a:schemeClr val="tx1"/>
                          </a:solidFill>
                          <a:latin typeface="Arial" panose="020B0604020202020204" pitchFamily="34" charset="0"/>
                          <a:cs typeface="Arial" panose="020B0604020202020204" pitchFamily="34" charset="0"/>
                        </a:rPr>
                        <a:t>Mitigation </a:t>
                      </a:r>
                      <a:endParaRPr lang="en-GB" dirty="0">
                        <a:solidFill>
                          <a:schemeClr val="tx1"/>
                        </a:solidFill>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2238899109"/>
                  </a:ext>
                </a:extLst>
              </a:tr>
              <a:tr h="606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Arial" panose="020B0604020202020204" pitchFamily="34" charset="0"/>
                          <a:cs typeface="Arial" panose="020B0604020202020204" pitchFamily="34" charset="0"/>
                        </a:rPr>
                        <a:t>Possible destruction or loss of relevant documents.</a:t>
                      </a:r>
                      <a:endParaRPr lang="en-US" sz="1800" dirty="0" smtClean="0">
                        <a:effectLst/>
                        <a:latin typeface="Arial" panose="020B0604020202020204" pitchFamily="34" charset="0"/>
                        <a:ea typeface="Times New Roman" panose="02020603050405020304" pitchFamily="18" charset="0"/>
                        <a:cs typeface="Arial" panose="020B0604020202020204" pitchFamily="34" charset="0"/>
                      </a:endParaRPr>
                    </a:p>
                  </a:txBody>
                  <a:tcPr>
                    <a:solidFill>
                      <a:schemeClr val="bg1">
                        <a:lumMod val="95000"/>
                      </a:schemeClr>
                    </a:solidFill>
                  </a:tcPr>
                </a:tc>
                <a:tc>
                  <a:txBody>
                    <a:bodyPr/>
                    <a:lstStyle/>
                    <a:p>
                      <a:r>
                        <a:rPr lang="en-US" dirty="0" smtClean="0">
                          <a:latin typeface="Arial" panose="020B0604020202020204" pitchFamily="34" charset="0"/>
                          <a:cs typeface="Arial" panose="020B0604020202020204" pitchFamily="34" charset="0"/>
                        </a:rPr>
                        <a:t>Conduct search and seizure</a:t>
                      </a:r>
                      <a:r>
                        <a:rPr lang="en-US" baseline="0"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641791132"/>
                  </a:ext>
                </a:extLst>
              </a:tr>
              <a:tr h="606479">
                <a:tc>
                  <a:txBody>
                    <a:bodyPr/>
                    <a:lstStyle/>
                    <a:p>
                      <a:r>
                        <a:rPr lang="en-GB" dirty="0">
                          <a:latin typeface="Arial" panose="020B0604020202020204" pitchFamily="34" charset="0"/>
                          <a:cs typeface="Arial" panose="020B0604020202020204" pitchFamily="34" charset="0"/>
                        </a:rPr>
                        <a:t>Lack of cooperation from the employee who are no longer in the employment of the RAF  </a:t>
                      </a:r>
                    </a:p>
                  </a:txBody>
                  <a:tcPr>
                    <a:solidFill>
                      <a:schemeClr val="bg1">
                        <a:lumMod val="95000"/>
                      </a:schemeClr>
                    </a:solidFill>
                  </a:tcPr>
                </a:tc>
                <a:tc>
                  <a:txBody>
                    <a:bodyPr/>
                    <a:lstStyle/>
                    <a:p>
                      <a:r>
                        <a:rPr lang="en-US" dirty="0" smtClean="0">
                          <a:latin typeface="Arial" panose="020B0604020202020204" pitchFamily="34" charset="0"/>
                          <a:cs typeface="Arial" panose="020B0604020202020204" pitchFamily="34" charset="0"/>
                        </a:rPr>
                        <a:t>Utilize the SIU powers</a:t>
                      </a:r>
                      <a:endParaRPr lang="en-GB"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891452555"/>
                  </a:ext>
                </a:extLst>
              </a:tr>
              <a:tr h="606479">
                <a:tc>
                  <a:txBody>
                    <a:bodyPr/>
                    <a:lstStyle/>
                    <a:p>
                      <a:r>
                        <a:rPr lang="en-US" dirty="0" smtClean="0">
                          <a:latin typeface="Arial" panose="020B0604020202020204" pitchFamily="34" charset="0"/>
                          <a:cs typeface="Arial" panose="020B0604020202020204" pitchFamily="34" charset="0"/>
                        </a:rPr>
                        <a:t>Inability to recover from</a:t>
                      </a:r>
                      <a:r>
                        <a:rPr lang="en-US" baseline="0" dirty="0" smtClean="0">
                          <a:latin typeface="Arial" panose="020B0604020202020204" pitchFamily="34" charset="0"/>
                          <a:cs typeface="Arial" panose="020B0604020202020204" pitchFamily="34" charset="0"/>
                        </a:rPr>
                        <a:t> service providers</a:t>
                      </a:r>
                      <a:endParaRPr lang="en-GB"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r>
                        <a:rPr lang="en-US" dirty="0" smtClean="0">
                          <a:latin typeface="Arial" panose="020B0604020202020204" pitchFamily="34" charset="0"/>
                          <a:cs typeface="Arial" panose="020B0604020202020204" pitchFamily="34" charset="0"/>
                        </a:rPr>
                        <a:t>Conduct</a:t>
                      </a:r>
                      <a:r>
                        <a:rPr lang="en-US" baseline="0" dirty="0" smtClean="0">
                          <a:latin typeface="Arial" panose="020B0604020202020204" pitchFamily="34" charset="0"/>
                          <a:cs typeface="Arial" panose="020B0604020202020204" pitchFamily="34" charset="0"/>
                        </a:rPr>
                        <a:t> lifestyle analysis and freeze the available assets</a:t>
                      </a:r>
                      <a:endParaRPr lang="en-GB"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412388373"/>
                  </a:ext>
                </a:extLst>
              </a:tr>
              <a:tr h="606479">
                <a:tc>
                  <a:txBody>
                    <a:bodyPr/>
                    <a:lstStyle/>
                    <a:p>
                      <a:endParaRPr lang="en-GB"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endParaRPr lang="en-GB"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228130041"/>
                  </a:ext>
                </a:extLst>
              </a:tr>
            </a:tbl>
          </a:graphicData>
        </a:graphic>
      </p:graphicFrame>
    </p:spTree>
    <p:extLst>
      <p:ext uri="{BB962C8B-B14F-4D97-AF65-F5344CB8AC3E}">
        <p14:creationId xmlns:p14="http://schemas.microsoft.com/office/powerpoint/2010/main" val="19367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THANK YOU</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4284545" y="2812393"/>
            <a:ext cx="4102039" cy="1077218"/>
          </a:xfrm>
          <a:prstGeom prst="rect">
            <a:avLst/>
          </a:prstGeom>
          <a:noFill/>
        </p:spPr>
        <p:txBody>
          <a:bodyPr wrap="square" rtlCol="0">
            <a:spAutoFit/>
          </a:bodyPr>
          <a:lstStyle/>
          <a:p>
            <a:r>
              <a:rPr lang="en-US" sz="1600" dirty="0">
                <a:latin typeface="Arial"/>
                <a:cs typeface="Arial"/>
              </a:rPr>
              <a:t>Hotline: 0800 037 774/0860 00 5050   </a:t>
            </a:r>
          </a:p>
          <a:p>
            <a:r>
              <a:rPr lang="en-US" sz="1600" dirty="0">
                <a:latin typeface="Arial"/>
                <a:cs typeface="Arial"/>
              </a:rPr>
              <a:t>Website: https://www.siu.org.za </a:t>
            </a:r>
          </a:p>
          <a:p>
            <a:r>
              <a:rPr lang="en-US" sz="1600" dirty="0">
                <a:latin typeface="Arial"/>
                <a:cs typeface="Arial"/>
              </a:rPr>
              <a:t>E-mail: info@siu.org.za/siu@whistleblowing.co.za</a:t>
            </a:r>
          </a:p>
        </p:txBody>
      </p:sp>
      <p:sp>
        <p:nvSpPr>
          <p:cNvPr id="2" name="Slide Number Placeholder 1"/>
          <p:cNvSpPr>
            <a:spLocks noGrp="1"/>
          </p:cNvSpPr>
          <p:nvPr>
            <p:ph type="sldNum" sz="quarter" idx="12"/>
          </p:nvPr>
        </p:nvSpPr>
        <p:spPr/>
        <p:txBody>
          <a:bodyPr/>
          <a:lstStyle/>
          <a:p>
            <a:fld id="{A9CDD504-248B-3749-98AD-45ADFBB8EDAD}" type="slidenum">
              <a:rPr lang="en-US" smtClean="0"/>
              <a:t>18</a:t>
            </a:fld>
            <a:endParaRPr lang="en-US" dirty="0"/>
          </a:p>
        </p:txBody>
      </p:sp>
    </p:spTree>
    <p:extLst>
      <p:ext uri="{BB962C8B-B14F-4D97-AF65-F5344CB8AC3E}">
        <p14:creationId xmlns:p14="http://schemas.microsoft.com/office/powerpoint/2010/main" val="1647098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61581" y="2520020"/>
            <a:ext cx="8915400" cy="1154063"/>
          </a:xfrm>
          <a:solidFill>
            <a:schemeClr val="tx1"/>
          </a:solidFill>
        </p:spPr>
        <p:txBody>
          <a:bodyPr>
            <a:normAutofit/>
          </a:bodyPr>
          <a:lstStyle/>
          <a:p>
            <a:pPr marL="0" indent="0" algn="ctr">
              <a:lnSpc>
                <a:spcPct val="150000"/>
              </a:lnSpc>
              <a:buNone/>
            </a:pPr>
            <a:r>
              <a:rPr lang="en-US" sz="4300" b="1" dirty="0" smtClean="0">
                <a:solidFill>
                  <a:schemeClr val="bg1"/>
                </a:solidFill>
                <a:latin typeface="Arial" panose="020B0604020202020204" pitchFamily="34" charset="0"/>
                <a:cs typeface="Arial" panose="020B0604020202020204" pitchFamily="34" charset="0"/>
              </a:rPr>
              <a:t>PROCLAMATION DETAILS</a:t>
            </a:r>
            <a:endParaRPr lang="en-US" sz="4300" i="1"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A9CDD504-248B-3749-98AD-45ADFBB8EDAD}" type="slidenum">
              <a:rPr lang="en-US" smtClean="0"/>
              <a:t>2</a:t>
            </a:fld>
            <a:endParaRPr lang="en-US" dirty="0"/>
          </a:p>
        </p:txBody>
      </p:sp>
    </p:spTree>
    <p:extLst>
      <p:ext uri="{BB962C8B-B14F-4D97-AF65-F5344CB8AC3E}">
        <p14:creationId xmlns:p14="http://schemas.microsoft.com/office/powerpoint/2010/main" val="306959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a:xfrm>
            <a:off x="714103" y="1027611"/>
            <a:ext cx="10639697" cy="740229"/>
          </a:xfrm>
        </p:spPr>
        <p:txBody>
          <a:bodyPr>
            <a:normAutofit fontScale="90000"/>
          </a:bodyPr>
          <a:lstStyle/>
          <a:p>
            <a:pPr algn="ctr"/>
            <a:r>
              <a:rPr lang="en-ZA" sz="3200" b="1" dirty="0">
                <a:latin typeface="Arial" panose="020B0604020202020204" pitchFamily="34" charset="0"/>
                <a:ea typeface="Times" panose="02020603050405020304" pitchFamily="18" charset="0"/>
                <a:cs typeface="Arial" panose="020B0604020202020204" pitchFamily="34" charset="0"/>
              </a:rPr>
              <a:t/>
            </a:r>
            <a:br>
              <a:rPr lang="en-ZA" sz="3200" b="1" dirty="0">
                <a:latin typeface="Arial" panose="020B0604020202020204" pitchFamily="34" charset="0"/>
                <a:ea typeface="Times" panose="02020603050405020304" pitchFamily="18" charset="0"/>
                <a:cs typeface="Arial" panose="020B0604020202020204" pitchFamily="34" charset="0"/>
              </a:rPr>
            </a:br>
            <a:r>
              <a:rPr lang="en-ZA" sz="3200" b="1" dirty="0" smtClean="0">
                <a:latin typeface="Arial" panose="020B0604020202020204" pitchFamily="34" charset="0"/>
                <a:ea typeface="Times" panose="02020603050405020304" pitchFamily="18" charset="0"/>
                <a:cs typeface="Arial" panose="020B0604020202020204" pitchFamily="34" charset="0"/>
              </a:rPr>
              <a:t>Proclamation details </a:t>
            </a:r>
            <a:r>
              <a:rPr lang="en-GB" b="1" dirty="0">
                <a:latin typeface="Arial" panose="020B0604020202020204" pitchFamily="34" charset="0"/>
                <a:ea typeface="Times" panose="02020603050405020304" pitchFamily="18" charset="0"/>
                <a:cs typeface="Times New Roman" panose="02020603050405020304" pitchFamily="18" charset="0"/>
              </a:rPr>
              <a:t/>
            </a:r>
            <a:br>
              <a:rPr lang="en-GB" b="1" dirty="0">
                <a:latin typeface="Arial" panose="020B0604020202020204" pitchFamily="34" charset="0"/>
                <a:ea typeface="Times" panose="02020603050405020304" pitchFamily="18" charset="0"/>
                <a:cs typeface="Times New Roman" panose="02020603050405020304" pitchFamily="18" charset="0"/>
              </a:rPr>
            </a:br>
            <a:endParaRPr lang="en-US" dirty="0"/>
          </a:p>
        </p:txBody>
      </p:sp>
      <p:sp>
        <p:nvSpPr>
          <p:cNvPr id="13" name="Content Placeholder 12">
            <a:extLst>
              <a:ext uri="{FF2B5EF4-FFF2-40B4-BE49-F238E27FC236}">
                <a16:creationId xmlns:a16="http://schemas.microsoft.com/office/drawing/2014/main" id="{FD587AD9-4E2F-8747-A132-17E6189CBF0B}"/>
              </a:ext>
            </a:extLst>
          </p:cNvPr>
          <p:cNvSpPr>
            <a:spLocks noGrp="1"/>
          </p:cNvSpPr>
          <p:nvPr>
            <p:ph idx="1"/>
          </p:nvPr>
        </p:nvSpPr>
        <p:spPr>
          <a:xfrm>
            <a:off x="243840" y="1532710"/>
            <a:ext cx="11773989" cy="4632960"/>
          </a:xfrm>
        </p:spPr>
        <p:txBody>
          <a:bodyPr>
            <a:normAutofit/>
          </a:bodyPr>
          <a:lstStyle/>
          <a:p>
            <a:pPr marL="0" indent="0" algn="just">
              <a:lnSpc>
                <a:spcPct val="150000"/>
              </a:lnSpc>
              <a:buNone/>
              <a:defRPr/>
            </a:pPr>
            <a:r>
              <a:rPr lang="en-ZA" altLang="en-US" sz="1400" b="1" dirty="0">
                <a:latin typeface="Arial" panose="020B0604020202020204" pitchFamily="34" charset="0"/>
                <a:cs typeface="Arial" panose="020B0604020202020204" pitchFamily="34" charset="0"/>
              </a:rPr>
              <a:t>Proclamation No. </a:t>
            </a:r>
            <a:r>
              <a:rPr lang="en-ZA" sz="1400" b="1" dirty="0">
                <a:latin typeface="Arial" panose="020B0604020202020204" pitchFamily="34" charset="0"/>
                <a:cs typeface="Arial" panose="020B0604020202020204" pitchFamily="34" charset="0"/>
              </a:rPr>
              <a:t>R44 of 2021</a:t>
            </a:r>
          </a:p>
          <a:p>
            <a:pPr marL="0" indent="0" algn="just">
              <a:buNone/>
            </a:pPr>
            <a:r>
              <a:rPr lang="en-ZA" sz="1400" dirty="0">
                <a:latin typeface="Arial" panose="020B0604020202020204" pitchFamily="34" charset="0"/>
                <a:cs typeface="Arial" panose="020B0604020202020204" pitchFamily="34" charset="0"/>
              </a:rPr>
              <a:t>The Proclamation R44 must be read with the Schedule thereto. The Schedule provides for the investigation of the following matters:</a:t>
            </a:r>
            <a:endParaRPr lang="en-US" sz="1400" dirty="0">
              <a:latin typeface="Arial" panose="020B0604020202020204" pitchFamily="34" charset="0"/>
              <a:cs typeface="Arial" panose="020B0604020202020204" pitchFamily="34" charset="0"/>
            </a:endParaRPr>
          </a:p>
          <a:p>
            <a:pPr marL="284163" lvl="0" indent="-284163" algn="just">
              <a:buFont typeface="+mj-lt"/>
              <a:buAutoNum type="arabicPeriod"/>
            </a:pPr>
            <a:r>
              <a:rPr lang="en-ZA" sz="1400" dirty="0">
                <a:latin typeface="Arial" panose="020B0604020202020204" pitchFamily="34" charset="0"/>
                <a:cs typeface="Arial" panose="020B0604020202020204" pitchFamily="34" charset="0"/>
              </a:rPr>
              <a:t>Serious maladministration in the affairs of the RAF in respect of - </a:t>
            </a:r>
            <a:endParaRPr lang="en-US" sz="1400" dirty="0">
              <a:latin typeface="Arial" panose="020B0604020202020204" pitchFamily="34" charset="0"/>
              <a:cs typeface="Arial" panose="020B0604020202020204" pitchFamily="34" charset="0"/>
            </a:endParaRPr>
          </a:p>
          <a:p>
            <a:pPr marL="630238" lvl="1" indent="-282575" algn="just">
              <a:buFont typeface="+mj-lt"/>
              <a:buAutoNum type="alphaLcParenR"/>
            </a:pPr>
            <a:r>
              <a:rPr lang="en-GB" sz="1400" dirty="0">
                <a:latin typeface="Arial" panose="020B0604020202020204" pitchFamily="34" charset="0"/>
                <a:cs typeface="Arial" panose="020B0604020202020204" pitchFamily="34" charset="0"/>
              </a:rPr>
              <a:t>Compensation payments made by the RAF to claimants and claimant’s agent; and </a:t>
            </a:r>
          </a:p>
          <a:p>
            <a:pPr marL="630238" lvl="1" indent="-282575" algn="just">
              <a:buFont typeface="+mj-lt"/>
              <a:buAutoNum type="alphaLcParenR"/>
              <a:tabLst>
                <a:tab pos="576263" algn="l"/>
              </a:tabLst>
            </a:pPr>
            <a:r>
              <a:rPr lang="en-GB" sz="1400" dirty="0">
                <a:latin typeface="Arial" panose="020B0604020202020204" pitchFamily="34" charset="0"/>
                <a:cs typeface="Arial" panose="020B0604020202020204" pitchFamily="34" charset="0"/>
              </a:rPr>
              <a:t>Payments made by the RAF to service providers, in a manner that was - </a:t>
            </a:r>
            <a:endParaRPr lang="en-US" sz="1400" dirty="0">
              <a:latin typeface="Arial" panose="020B0604020202020204" pitchFamily="34" charset="0"/>
              <a:cs typeface="Arial" panose="020B0604020202020204" pitchFamily="34" charset="0"/>
            </a:endParaRPr>
          </a:p>
          <a:p>
            <a:pPr marL="741363" lvl="1" indent="-109538" algn="just" fontAlgn="auto">
              <a:buNone/>
            </a:pPr>
            <a:r>
              <a:rPr lang="en-GB" sz="1400" dirty="0" err="1">
                <a:latin typeface="Arial" panose="020B0604020202020204" pitchFamily="34" charset="0"/>
                <a:cs typeface="Arial" panose="020B0604020202020204" pitchFamily="34" charset="0"/>
              </a:rPr>
              <a:t>i</a:t>
            </a:r>
            <a:r>
              <a:rPr lang="en-GB" sz="1400" dirty="0">
                <a:latin typeface="Arial" panose="020B0604020202020204" pitchFamily="34" charset="0"/>
                <a:cs typeface="Arial" panose="020B0604020202020204" pitchFamily="34" charset="0"/>
              </a:rPr>
              <a:t>)  Contrary to applicable - </a:t>
            </a:r>
            <a:endParaRPr lang="en-US" sz="1400" dirty="0">
              <a:latin typeface="Arial" panose="020B0604020202020204" pitchFamily="34" charset="0"/>
              <a:cs typeface="Arial" panose="020B0604020202020204" pitchFamily="34" charset="0"/>
            </a:endParaRPr>
          </a:p>
          <a:p>
            <a:pPr marL="1033463" lvl="1" indent="-403225" algn="just">
              <a:buAutoNum type="alphaLcParenR" startAt="27"/>
            </a:pPr>
            <a:r>
              <a:rPr lang="en-GB" sz="1400" dirty="0">
                <a:latin typeface="Arial" panose="020B0604020202020204" pitchFamily="34" charset="0"/>
                <a:cs typeface="Arial" panose="020B0604020202020204" pitchFamily="34" charset="0"/>
              </a:rPr>
              <a:t>legislation;</a:t>
            </a:r>
          </a:p>
          <a:p>
            <a:pPr marL="1033463" lvl="1" indent="-403225" algn="just">
              <a:buAutoNum type="alphaLcParenR" startAt="27"/>
            </a:pPr>
            <a:r>
              <a:rPr lang="en-GB" sz="1400" dirty="0">
                <a:latin typeface="Arial" panose="020B0604020202020204" pitchFamily="34" charset="0"/>
                <a:cs typeface="Arial" panose="020B0604020202020204" pitchFamily="34" charset="0"/>
              </a:rPr>
              <a:t>manuals, guidelines, practice notes or instructions issued by National Treasury; or</a:t>
            </a:r>
            <a:endParaRPr lang="en-US" sz="1400" dirty="0">
              <a:latin typeface="Arial" panose="020B0604020202020204" pitchFamily="34" charset="0"/>
              <a:cs typeface="Arial" panose="020B0604020202020204" pitchFamily="34" charset="0"/>
            </a:endParaRPr>
          </a:p>
          <a:p>
            <a:pPr marL="1033463" lvl="1" indent="-403225" algn="just">
              <a:buAutoNum type="alphaLcParenR" startAt="27"/>
            </a:pPr>
            <a:r>
              <a:rPr lang="en-GB" sz="1400" dirty="0">
                <a:latin typeface="Arial" panose="020B0604020202020204" pitchFamily="34" charset="0"/>
                <a:cs typeface="Arial" panose="020B0604020202020204" pitchFamily="34" charset="0"/>
              </a:rPr>
              <a:t>manuals, policies, procedure, prescripts, instructions or practices of, or applicable to the RAF; or   </a:t>
            </a:r>
            <a:endParaRPr lang="en-US" sz="1400" dirty="0">
              <a:latin typeface="Arial" panose="020B0604020202020204" pitchFamily="34" charset="0"/>
              <a:cs typeface="Arial" panose="020B0604020202020204" pitchFamily="34" charset="0"/>
            </a:endParaRPr>
          </a:p>
          <a:p>
            <a:pPr marL="804863" lvl="1" indent="-174625" algn="just">
              <a:buNone/>
            </a:pPr>
            <a:r>
              <a:rPr lang="en-GB" sz="1400" dirty="0">
                <a:latin typeface="Arial" panose="020B0604020202020204" pitchFamily="34" charset="0"/>
                <a:cs typeface="Arial" panose="020B0604020202020204" pitchFamily="34" charset="0"/>
              </a:rPr>
              <a:t>ii)	In a fraudulent or corrupt manner; </a:t>
            </a:r>
            <a:endParaRPr lang="en-US" sz="1400" dirty="0">
              <a:latin typeface="Arial" panose="020B0604020202020204" pitchFamily="34" charset="0"/>
              <a:cs typeface="Arial" panose="020B0604020202020204" pitchFamily="34" charset="0"/>
            </a:endParaRPr>
          </a:p>
          <a:p>
            <a:pPr marL="0" indent="0" algn="just" fontAlgn="auto">
              <a:buNone/>
            </a:pPr>
            <a:r>
              <a:rPr lang="en-GB" sz="1400" dirty="0">
                <a:latin typeface="Arial" panose="020B0604020202020204" pitchFamily="34" charset="0"/>
                <a:cs typeface="Arial" panose="020B0604020202020204" pitchFamily="34" charset="0"/>
              </a:rPr>
              <a:t>And any other related losses or irregular or fruitless and wasteful expenditure incurred by the RAF or the state result thereof. </a:t>
            </a:r>
            <a:endParaRPr lang="en-US" sz="1400" dirty="0">
              <a:latin typeface="Arial" panose="020B0604020202020204" pitchFamily="34" charset="0"/>
              <a:cs typeface="Arial" panose="020B0604020202020204" pitchFamily="34" charset="0"/>
            </a:endParaRPr>
          </a:p>
          <a:p>
            <a:pPr marL="457200" lvl="0" indent="-457200" algn="just">
              <a:buNone/>
            </a:pPr>
            <a:r>
              <a:rPr lang="en-ZA" sz="1400" dirty="0">
                <a:latin typeface="Arial" panose="020B0604020202020204" pitchFamily="34" charset="0"/>
                <a:cs typeface="Arial" panose="020B0604020202020204" pitchFamily="34" charset="0"/>
              </a:rPr>
              <a:t>2.    Any irregular, improper or unlawful conduct by – </a:t>
            </a:r>
            <a:endParaRPr lang="en-US" sz="1400" dirty="0">
              <a:latin typeface="Arial" panose="020B0604020202020204" pitchFamily="34" charset="0"/>
              <a:cs typeface="Arial" panose="020B0604020202020204" pitchFamily="34" charset="0"/>
            </a:endParaRPr>
          </a:p>
          <a:p>
            <a:pPr marL="630238" lvl="0" indent="-282575" algn="just">
              <a:buFont typeface="+mj-lt"/>
              <a:buAutoNum type="alphaLcParenR"/>
            </a:pPr>
            <a:r>
              <a:rPr lang="en-ZA" sz="1400" dirty="0">
                <a:latin typeface="Arial" panose="020B0604020202020204" pitchFamily="34" charset="0"/>
                <a:cs typeface="Arial" panose="020B0604020202020204" pitchFamily="34" charset="0"/>
              </a:rPr>
              <a:t>officials or employee of the RAF; or </a:t>
            </a:r>
            <a:endParaRPr lang="en-US" sz="1400" dirty="0">
              <a:latin typeface="Arial" panose="020B0604020202020204" pitchFamily="34" charset="0"/>
              <a:cs typeface="Arial" panose="020B0604020202020204" pitchFamily="34" charset="0"/>
            </a:endParaRPr>
          </a:p>
          <a:p>
            <a:pPr marL="630238" lvl="0" indent="-282575" algn="just">
              <a:buFont typeface="+mj-lt"/>
              <a:buAutoNum type="alphaLcParenR"/>
            </a:pPr>
            <a:r>
              <a:rPr lang="en-ZA" sz="1400" dirty="0">
                <a:latin typeface="Arial" panose="020B0604020202020204" pitchFamily="34" charset="0"/>
                <a:cs typeface="Arial" panose="020B0604020202020204" pitchFamily="34" charset="0"/>
              </a:rPr>
              <a:t>any other person or entity, </a:t>
            </a:r>
            <a:endParaRPr lang="en-US" sz="1400" dirty="0">
              <a:latin typeface="Arial" panose="020B0604020202020204" pitchFamily="34" charset="0"/>
              <a:cs typeface="Arial" panose="020B0604020202020204" pitchFamily="34" charset="0"/>
            </a:endParaRPr>
          </a:p>
          <a:p>
            <a:pPr marL="0" lvl="0" indent="0" algn="just">
              <a:buNone/>
            </a:pPr>
            <a:r>
              <a:rPr lang="en-ZA" sz="1400" dirty="0">
                <a:latin typeface="Arial" panose="020B0604020202020204" pitchFamily="34" charset="0"/>
                <a:cs typeface="Arial" panose="020B0604020202020204" pitchFamily="34" charset="0"/>
              </a:rPr>
              <a:t>in relation to the allegations set out in paragraph 1 of this Schedule. </a:t>
            </a:r>
            <a:endParaRPr lang="en-US" sz="1400" dirty="0">
              <a:latin typeface="Arial" panose="020B0604020202020204" pitchFamily="34" charset="0"/>
              <a:cs typeface="Arial" panose="020B0604020202020204" pitchFamily="34" charset="0"/>
            </a:endParaRPr>
          </a:p>
          <a:p>
            <a:pPr marL="0" indent="0" algn="just">
              <a:lnSpc>
                <a:spcPct val="150000"/>
              </a:lnSpc>
              <a:buNone/>
              <a:defRPr/>
            </a:pPr>
            <a:endParaRPr lang="en-US" sz="1400" dirty="0">
              <a:latin typeface="Arial" panose="020B06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157025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61581" y="2520020"/>
            <a:ext cx="8915400" cy="1154063"/>
          </a:xfrm>
          <a:solidFill>
            <a:schemeClr val="tx1"/>
          </a:solidFill>
        </p:spPr>
        <p:txBody>
          <a:bodyPr>
            <a:normAutofit/>
          </a:bodyPr>
          <a:lstStyle/>
          <a:p>
            <a:pPr marL="0" indent="0" algn="ctr">
              <a:lnSpc>
                <a:spcPct val="150000"/>
              </a:lnSpc>
              <a:buNone/>
            </a:pPr>
            <a:r>
              <a:rPr lang="en-US" sz="4300" b="1" dirty="0" smtClean="0">
                <a:solidFill>
                  <a:schemeClr val="bg1"/>
                </a:solidFill>
                <a:latin typeface="Arial" panose="020B0604020202020204" pitchFamily="34" charset="0"/>
                <a:cs typeface="Arial" panose="020B0604020202020204" pitchFamily="34" charset="0"/>
              </a:rPr>
              <a:t>PROGRESS UPDATE</a:t>
            </a:r>
            <a:endParaRPr lang="en-US" sz="4300" i="1"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A9CDD504-248B-3749-98AD-45ADFBB8EDAD}" type="slidenum">
              <a:rPr lang="en-US" smtClean="0"/>
              <a:t>4</a:t>
            </a:fld>
            <a:endParaRPr lang="en-US" dirty="0"/>
          </a:p>
        </p:txBody>
      </p:sp>
    </p:spTree>
    <p:extLst>
      <p:ext uri="{BB962C8B-B14F-4D97-AF65-F5344CB8AC3E}">
        <p14:creationId xmlns:p14="http://schemas.microsoft.com/office/powerpoint/2010/main" val="2904885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a:xfrm>
            <a:off x="733697" y="1219200"/>
            <a:ext cx="10515600" cy="979715"/>
          </a:xfrm>
        </p:spPr>
        <p:txBody>
          <a:bodyPr>
            <a:normAutofit fontScale="90000"/>
          </a:bodyPr>
          <a:lstStyle/>
          <a:p>
            <a:pPr algn="ctr"/>
            <a:r>
              <a:rPr lang="en-ZA" sz="3200" b="1" dirty="0" smtClean="0">
                <a:latin typeface="Arial" panose="020B0604020202020204" pitchFamily="34" charset="0"/>
                <a:ea typeface="Times" panose="02020603050405020304" pitchFamily="18" charset="0"/>
                <a:cs typeface="Arial" panose="020B0604020202020204" pitchFamily="34" charset="0"/>
              </a:rPr>
              <a:t>IDENTIFIED FOCUS </a:t>
            </a:r>
            <a:r>
              <a:rPr lang="en-ZA" sz="3200" b="1" dirty="0">
                <a:latin typeface="Arial" panose="020B0604020202020204" pitchFamily="34" charset="0"/>
                <a:ea typeface="Times" panose="02020603050405020304" pitchFamily="18" charset="0"/>
                <a:cs typeface="Arial" panose="020B0604020202020204" pitchFamily="34" charset="0"/>
              </a:rPr>
              <a:t>AREAS</a:t>
            </a:r>
            <a:r>
              <a:rPr lang="en-GB" b="1" dirty="0">
                <a:latin typeface="Arial" panose="020B0604020202020204" pitchFamily="34" charset="0"/>
                <a:ea typeface="Times" panose="02020603050405020304" pitchFamily="18" charset="0"/>
                <a:cs typeface="Times New Roman" panose="02020603050405020304" pitchFamily="18" charset="0"/>
              </a:rPr>
              <a:t/>
            </a:r>
            <a:br>
              <a:rPr lang="en-GB" b="1" dirty="0">
                <a:latin typeface="Arial" panose="020B0604020202020204" pitchFamily="34" charset="0"/>
                <a:ea typeface="Times" panose="02020603050405020304" pitchFamily="18" charset="0"/>
                <a:cs typeface="Times New Roman" panose="02020603050405020304" pitchFamily="18" charset="0"/>
              </a:rPr>
            </a:br>
            <a:endParaRPr lang="en-US" dirty="0"/>
          </a:p>
        </p:txBody>
      </p:sp>
      <p:sp>
        <p:nvSpPr>
          <p:cNvPr id="13" name="Content Placeholder 12">
            <a:extLst>
              <a:ext uri="{FF2B5EF4-FFF2-40B4-BE49-F238E27FC236}">
                <a16:creationId xmlns:a16="http://schemas.microsoft.com/office/drawing/2014/main" id="{FD587AD9-4E2F-8747-A132-17E6189CBF0B}"/>
              </a:ext>
            </a:extLst>
          </p:cNvPr>
          <p:cNvSpPr>
            <a:spLocks noGrp="1"/>
          </p:cNvSpPr>
          <p:nvPr>
            <p:ph idx="1"/>
          </p:nvPr>
        </p:nvSpPr>
        <p:spPr>
          <a:xfrm>
            <a:off x="243840" y="1958612"/>
            <a:ext cx="11495314" cy="4084888"/>
          </a:xfrm>
        </p:spPr>
        <p:txBody>
          <a:bodyPr>
            <a:noAutofit/>
          </a:bodyPr>
          <a:lstStyle/>
          <a:p>
            <a:pPr algn="just">
              <a:lnSpc>
                <a:spcPct val="150000"/>
              </a:lnSpc>
            </a:pPr>
            <a:r>
              <a:rPr lang="en-US" sz="1800" dirty="0" smtClean="0">
                <a:latin typeface="Arial" panose="020B0604020202020204" pitchFamily="34" charset="0"/>
                <a:cs typeface="Arial" panose="020B0604020202020204" pitchFamily="34" charset="0"/>
              </a:rPr>
              <a:t>Focus Area 1: Duplicate </a:t>
            </a:r>
            <a:r>
              <a:rPr lang="en-US" sz="1800" dirty="0">
                <a:latin typeface="Arial" panose="020B0604020202020204" pitchFamily="34" charset="0"/>
                <a:cs typeface="Arial" panose="020B0604020202020204" pitchFamily="34" charset="0"/>
              </a:rPr>
              <a:t>claim payments made to Attorneys, Claimants and Sheriffs and change of mandates;</a:t>
            </a:r>
          </a:p>
          <a:p>
            <a:pPr algn="just">
              <a:lnSpc>
                <a:spcPct val="150000"/>
              </a:lnSpc>
            </a:pPr>
            <a:r>
              <a:rPr lang="en-US" sz="1800" dirty="0" smtClean="0">
                <a:latin typeface="Arial" panose="020B0604020202020204" pitchFamily="34" charset="0"/>
                <a:cs typeface="Arial" panose="020B0604020202020204" pitchFamily="34" charset="0"/>
              </a:rPr>
              <a:t>Focus Area 2: Procurement </a:t>
            </a:r>
            <a:r>
              <a:rPr lang="en-US" sz="1800" dirty="0">
                <a:latin typeface="Arial" panose="020B0604020202020204" pitchFamily="34" charset="0"/>
                <a:cs typeface="Arial" panose="020B0604020202020204" pitchFamily="34" charset="0"/>
              </a:rPr>
              <a:t>and tender irregularities (Fruitless and wasteful expenditure);</a:t>
            </a:r>
          </a:p>
          <a:p>
            <a:pPr algn="just">
              <a:lnSpc>
                <a:spcPct val="150000"/>
              </a:lnSpc>
            </a:pPr>
            <a:r>
              <a:rPr lang="en-US" sz="1800" dirty="0" smtClean="0">
                <a:latin typeface="Arial" panose="020B0604020202020204" pitchFamily="34" charset="0"/>
                <a:cs typeface="Arial" panose="020B0604020202020204" pitchFamily="34" charset="0"/>
              </a:rPr>
              <a:t>Focus Area 3: Payments </a:t>
            </a:r>
            <a:r>
              <a:rPr lang="en-US" sz="1800" dirty="0">
                <a:latin typeface="Arial" panose="020B0604020202020204" pitchFamily="34" charset="0"/>
                <a:cs typeface="Arial" panose="020B0604020202020204" pitchFamily="34" charset="0"/>
              </a:rPr>
              <a:t>made to Service Providers  in terms of RAF Act and/or Contract </a:t>
            </a:r>
          </a:p>
          <a:p>
            <a:pPr algn="just">
              <a:lnSpc>
                <a:spcPct val="150000"/>
              </a:lnSpc>
            </a:pPr>
            <a:r>
              <a:rPr lang="en-US" sz="1800" dirty="0" smtClean="0">
                <a:latin typeface="Arial" panose="020B0604020202020204" pitchFamily="34" charset="0"/>
                <a:cs typeface="Arial" panose="020B0604020202020204" pitchFamily="34" charset="0"/>
              </a:rPr>
              <a:t>Focus Area 4: Invoices </a:t>
            </a:r>
            <a:r>
              <a:rPr lang="en-US" sz="1800" dirty="0">
                <a:latin typeface="Arial" panose="020B0604020202020204" pitchFamily="34" charset="0"/>
                <a:cs typeface="Arial" panose="020B0604020202020204" pitchFamily="34" charset="0"/>
              </a:rPr>
              <a:t>submitted to RAF (including bill of cost); </a:t>
            </a:r>
          </a:p>
          <a:p>
            <a:pPr algn="just">
              <a:lnSpc>
                <a:spcPct val="150000"/>
              </a:lnSpc>
            </a:pPr>
            <a:r>
              <a:rPr lang="en-US" sz="1800" dirty="0" smtClean="0">
                <a:latin typeface="Arial" panose="020B0604020202020204" pitchFamily="34" charset="0"/>
                <a:cs typeface="Arial" panose="020B0604020202020204" pitchFamily="34" charset="0"/>
              </a:rPr>
              <a:t>Focus Area 5: Fraudulent </a:t>
            </a:r>
            <a:r>
              <a:rPr lang="en-US" sz="1800" dirty="0">
                <a:latin typeface="Arial" panose="020B0604020202020204" pitchFamily="34" charset="0"/>
                <a:cs typeface="Arial" panose="020B0604020202020204" pitchFamily="34" charset="0"/>
              </a:rPr>
              <a:t>Claims;</a:t>
            </a:r>
          </a:p>
        </p:txBody>
      </p:sp>
    </p:spTree>
    <p:extLst>
      <p:ext uri="{BB962C8B-B14F-4D97-AF65-F5344CB8AC3E}">
        <p14:creationId xmlns:p14="http://schemas.microsoft.com/office/powerpoint/2010/main" val="1198157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D587AD9-4E2F-8747-A132-17E6189CBF0B}"/>
              </a:ext>
            </a:extLst>
          </p:cNvPr>
          <p:cNvSpPr>
            <a:spLocks noGrp="1"/>
          </p:cNvSpPr>
          <p:nvPr>
            <p:ph idx="1"/>
          </p:nvPr>
        </p:nvSpPr>
        <p:spPr>
          <a:xfrm>
            <a:off x="165463" y="1391477"/>
            <a:ext cx="11721737" cy="5075997"/>
          </a:xfrm>
        </p:spPr>
        <p:txBody>
          <a:bodyPr>
            <a:noAutofit/>
          </a:bodyPr>
          <a:lstStyle/>
          <a:p>
            <a:pPr algn="just">
              <a:lnSpc>
                <a:spcPct val="170000"/>
              </a:lnSpc>
            </a:pPr>
            <a:r>
              <a:rPr lang="en-US" sz="1800" dirty="0" smtClean="0">
                <a:latin typeface="Arial" panose="020B0604020202020204" pitchFamily="34" charset="0"/>
                <a:cs typeface="Arial" panose="020B0604020202020204" pitchFamily="34" charset="0"/>
              </a:rPr>
              <a:t>The investigation focuses on the </a:t>
            </a:r>
            <a:r>
              <a:rPr lang="en-US" sz="1800" dirty="0">
                <a:latin typeface="Arial" panose="020B0604020202020204" pitchFamily="34" charset="0"/>
                <a:cs typeface="Arial" panose="020B0604020202020204" pitchFamily="34" charset="0"/>
              </a:rPr>
              <a:t>losses incurred to the State caused by duplicate payments made to several </a:t>
            </a:r>
            <a:r>
              <a:rPr lang="en-US" sz="1800" dirty="0" smtClean="0">
                <a:latin typeface="Arial" panose="020B0604020202020204" pitchFamily="34" charset="0"/>
                <a:cs typeface="Arial" panose="020B0604020202020204" pitchFamily="34" charset="0"/>
              </a:rPr>
              <a:t>firms of </a:t>
            </a:r>
            <a:r>
              <a:rPr lang="en-US" sz="1800" dirty="0">
                <a:latin typeface="Arial" panose="020B0604020202020204" pitchFamily="34" charset="0"/>
                <a:cs typeface="Arial" panose="020B0604020202020204" pitchFamily="34" charset="0"/>
              </a:rPr>
              <a:t>Attorneys as at 01 March 2021, which constitute unlawful acts of appropriation.</a:t>
            </a:r>
          </a:p>
          <a:p>
            <a:pPr algn="just">
              <a:lnSpc>
                <a:spcPct val="170000"/>
              </a:lnSpc>
            </a:pPr>
            <a:r>
              <a:rPr lang="en-US" sz="1800" dirty="0">
                <a:latin typeface="Arial" panose="020B0604020202020204" pitchFamily="34" charset="0"/>
                <a:cs typeface="Arial" panose="020B0604020202020204" pitchFamily="34" charset="0"/>
              </a:rPr>
              <a:t>These duplicate payments extend to the Sheriff who execute the writs of execution and receive funds on behalf of the instructing attorney. </a:t>
            </a:r>
          </a:p>
          <a:p>
            <a:pPr algn="just">
              <a:lnSpc>
                <a:spcPct val="170000"/>
              </a:lnSpc>
            </a:pPr>
            <a:r>
              <a:rPr lang="en-US" sz="1800" dirty="0">
                <a:latin typeface="Arial" panose="020B0604020202020204" pitchFamily="34" charset="0"/>
                <a:cs typeface="Arial" panose="020B0604020202020204" pitchFamily="34" charset="0"/>
              </a:rPr>
              <a:t>The RAF has a payment system which dictates that when a claim offer is accepted whether by settlement or by a way of a court order, such claim will await 180 days before it is paid. Attorneys would then attach the RAF bank account by the way of writs of execution served by the sheriff, then the RAF bank would pay in terms of the writs wherein after once the 180 days lapses, the same claim would be paid again, thus constituting duplicate payment. </a:t>
            </a:r>
          </a:p>
        </p:txBody>
      </p:sp>
      <p:sp>
        <p:nvSpPr>
          <p:cNvPr id="2" name="Rectangle 1"/>
          <p:cNvSpPr/>
          <p:nvPr/>
        </p:nvSpPr>
        <p:spPr>
          <a:xfrm>
            <a:off x="1863634" y="130629"/>
            <a:ext cx="9353006" cy="707886"/>
          </a:xfrm>
          <a:prstGeom prst="rect">
            <a:avLst/>
          </a:prstGeom>
        </p:spPr>
        <p:txBody>
          <a:bodyPr wrap="square">
            <a:spAutoFit/>
          </a:bodyPr>
          <a:lstStyle/>
          <a:p>
            <a:pPr algn="ctr"/>
            <a:r>
              <a:rPr lang="en-US" sz="2000" b="1" dirty="0" smtClean="0">
                <a:latin typeface="Arial" panose="020B0604020202020204" pitchFamily="34" charset="0"/>
                <a:cs typeface="Arial" panose="020B0604020202020204" pitchFamily="34" charset="0"/>
              </a:rPr>
              <a:t>Focus Area</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1: Duplicate claim payments made to Attorneys, Claimants and Sheriffs and change of mandates</a:t>
            </a:r>
            <a:endParaRPr lang="en-GB" sz="2000" b="1" dirty="0"/>
          </a:p>
        </p:txBody>
      </p:sp>
    </p:spTree>
    <p:extLst>
      <p:ext uri="{BB962C8B-B14F-4D97-AF65-F5344CB8AC3E}">
        <p14:creationId xmlns:p14="http://schemas.microsoft.com/office/powerpoint/2010/main" val="34072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a:xfrm>
            <a:off x="838200" y="1088571"/>
            <a:ext cx="10515600" cy="531223"/>
          </a:xfrm>
        </p:spPr>
        <p:txBody>
          <a:bodyPr>
            <a:normAutofit/>
          </a:bodyPr>
          <a:lstStyle/>
          <a:p>
            <a:pPr algn="ctr"/>
            <a:r>
              <a:rPr lang="en-US" sz="2000" b="1" dirty="0">
                <a:latin typeface="Arial" panose="020B0604020202020204" pitchFamily="34" charset="0"/>
                <a:cs typeface="Arial" panose="020B0604020202020204" pitchFamily="34" charset="0"/>
              </a:rPr>
              <a:t>OUTCOMES TO DATE </a:t>
            </a:r>
            <a:r>
              <a:rPr lang="en-US" sz="2000" b="1" dirty="0"/>
              <a:t> </a:t>
            </a:r>
          </a:p>
        </p:txBody>
      </p:sp>
      <p:sp>
        <p:nvSpPr>
          <p:cNvPr id="13" name="Content Placeholder 12">
            <a:extLst>
              <a:ext uri="{FF2B5EF4-FFF2-40B4-BE49-F238E27FC236}">
                <a16:creationId xmlns:a16="http://schemas.microsoft.com/office/drawing/2014/main" id="{FD587AD9-4E2F-8747-A132-17E6189CBF0B}"/>
              </a:ext>
            </a:extLst>
          </p:cNvPr>
          <p:cNvSpPr>
            <a:spLocks noGrp="1"/>
          </p:cNvSpPr>
          <p:nvPr>
            <p:ph idx="1"/>
          </p:nvPr>
        </p:nvSpPr>
        <p:spPr>
          <a:xfrm>
            <a:off x="165463" y="1550126"/>
            <a:ext cx="11721737" cy="4433231"/>
          </a:xfrm>
        </p:spPr>
        <p:txBody>
          <a:bodyPr>
            <a:noAutofit/>
          </a:bodyPr>
          <a:lstStyle/>
          <a:p>
            <a:pPr algn="just">
              <a:lnSpc>
                <a:spcPct val="170000"/>
              </a:lnSpc>
            </a:pPr>
            <a:r>
              <a:rPr lang="en-US" sz="1800" dirty="0">
                <a:latin typeface="Arial" panose="020B0604020202020204" pitchFamily="34" charset="0"/>
                <a:cs typeface="Arial" panose="020B0604020202020204" pitchFamily="34" charset="0"/>
              </a:rPr>
              <a:t>The SIU is investigating 102 Law firms (which includes the Sheriffs) which received duplicate payments from RAF of approximately R340 060 277, </a:t>
            </a:r>
            <a:r>
              <a:rPr lang="en-US" sz="1800" dirty="0" smtClean="0">
                <a:latin typeface="Arial" panose="020B0604020202020204" pitchFamily="34" charset="0"/>
                <a:cs typeface="Arial" panose="020B0604020202020204" pitchFamily="34" charset="0"/>
              </a:rPr>
              <a:t>97.</a:t>
            </a:r>
            <a:endParaRPr lang="en-US" sz="1800" dirty="0">
              <a:latin typeface="Arial" panose="020B0604020202020204" pitchFamily="34" charset="0"/>
              <a:cs typeface="Arial" panose="020B0604020202020204" pitchFamily="34" charset="0"/>
            </a:endParaRPr>
          </a:p>
          <a:p>
            <a:pPr algn="just">
              <a:lnSpc>
                <a:spcPct val="170000"/>
              </a:lnSpc>
            </a:pPr>
            <a:r>
              <a:rPr lang="en-US" sz="1800" dirty="0">
                <a:latin typeface="Arial" panose="020B0604020202020204" pitchFamily="34" charset="0"/>
                <a:cs typeface="Arial" panose="020B0604020202020204" pitchFamily="34" charset="0"/>
              </a:rPr>
              <a:t>When approached with the evidence, several legal practitioners have opted to </a:t>
            </a:r>
            <a:r>
              <a:rPr lang="en-US" sz="1800" dirty="0" smtClean="0">
                <a:latin typeface="Arial" panose="020B0604020202020204" pitchFamily="34" charset="0"/>
                <a:cs typeface="Arial" panose="020B0604020202020204" pitchFamily="34" charset="0"/>
              </a:rPr>
              <a:t>cooperate </a:t>
            </a:r>
            <a:r>
              <a:rPr lang="en-US" sz="1800" dirty="0">
                <a:latin typeface="Arial" panose="020B0604020202020204" pitchFamily="34" charset="0"/>
                <a:cs typeface="Arial" panose="020B0604020202020204" pitchFamily="34" charset="0"/>
              </a:rPr>
              <a:t>with the SIU investigation in defrayal of their indebtedness by the signing of acknowledgments of debt (AOD).</a:t>
            </a:r>
          </a:p>
          <a:p>
            <a:pPr algn="just">
              <a:lnSpc>
                <a:spcPct val="170000"/>
              </a:lnSpc>
            </a:pPr>
            <a:r>
              <a:rPr lang="en-US" sz="1800" dirty="0">
                <a:latin typeface="Arial" panose="020B0604020202020204" pitchFamily="34" charset="0"/>
                <a:cs typeface="Arial" panose="020B0604020202020204" pitchFamily="34" charset="0"/>
              </a:rPr>
              <a:t>To date, we have signed the Acknowledgement of Debt (</a:t>
            </a:r>
            <a:r>
              <a:rPr lang="en-US" sz="1800" dirty="0" err="1">
                <a:latin typeface="Arial" panose="020B0604020202020204" pitchFamily="34" charset="0"/>
                <a:cs typeface="Arial" panose="020B0604020202020204" pitchFamily="34" charset="0"/>
              </a:rPr>
              <a:t>AoDs</a:t>
            </a:r>
            <a:r>
              <a:rPr lang="en-US" sz="1800" dirty="0">
                <a:latin typeface="Arial" panose="020B0604020202020204" pitchFamily="34" charset="0"/>
                <a:cs typeface="Arial" panose="020B0604020202020204" pitchFamily="34" charset="0"/>
              </a:rPr>
              <a:t>) to the value of R 68 000 </a:t>
            </a:r>
            <a:r>
              <a:rPr lang="en-US" sz="1800" dirty="0" smtClean="0">
                <a:latin typeface="Arial" panose="020B0604020202020204" pitchFamily="34" charset="0"/>
                <a:cs typeface="Arial" panose="020B0604020202020204" pitchFamily="34" charset="0"/>
              </a:rPr>
              <a:t>000.</a:t>
            </a:r>
            <a:endParaRPr lang="en-US" sz="1800" dirty="0">
              <a:latin typeface="Arial" panose="020B0604020202020204" pitchFamily="34" charset="0"/>
              <a:cs typeface="Arial" panose="020B0604020202020204" pitchFamily="34" charset="0"/>
            </a:endParaRPr>
          </a:p>
          <a:p>
            <a:pPr algn="just">
              <a:lnSpc>
                <a:spcPct val="170000"/>
              </a:lnSpc>
            </a:pPr>
            <a:r>
              <a:rPr lang="en-US" sz="1800" dirty="0">
                <a:latin typeface="Arial" panose="020B0604020202020204" pitchFamily="34" charset="0"/>
                <a:cs typeface="Arial" panose="020B0604020202020204" pitchFamily="34" charset="0"/>
              </a:rPr>
              <a:t>Actual amount recovered to date = R18 000 000 (Eighteen Million Rand</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algn="just">
              <a:lnSpc>
                <a:spcPct val="170000"/>
              </a:lnSpc>
            </a:pPr>
            <a:r>
              <a:rPr lang="en-US" sz="1800" dirty="0">
                <a:latin typeface="Arial" panose="020B0604020202020204" pitchFamily="34" charset="0"/>
                <a:cs typeface="Arial" panose="020B0604020202020204" pitchFamily="34" charset="0"/>
              </a:rPr>
              <a:t>Referred one evidence of criminal referral to NPA. There are 10 possible NPA referrals identified.</a:t>
            </a:r>
          </a:p>
          <a:p>
            <a:pPr algn="just">
              <a:lnSpc>
                <a:spcPct val="170000"/>
              </a:lnSpc>
            </a:pPr>
            <a:r>
              <a:rPr lang="en-US" sz="1800" dirty="0">
                <a:latin typeface="Arial" panose="020B0604020202020204" pitchFamily="34" charset="0"/>
                <a:cs typeface="Arial" panose="020B0604020202020204" pitchFamily="34" charset="0"/>
              </a:rPr>
              <a:t>There are 5 possible </a:t>
            </a:r>
            <a:r>
              <a:rPr lang="en-US" sz="1800" dirty="0" smtClean="0">
                <a:latin typeface="Arial" panose="020B0604020202020204" pitchFamily="34" charset="0"/>
                <a:cs typeface="Arial" panose="020B0604020202020204" pitchFamily="34" charset="0"/>
              </a:rPr>
              <a:t>referrals to the Legal Practice Counsel. </a:t>
            </a:r>
            <a:endParaRPr lang="en-US"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sp>
        <p:nvSpPr>
          <p:cNvPr id="2" name="Rectangle 1"/>
          <p:cNvSpPr/>
          <p:nvPr/>
        </p:nvSpPr>
        <p:spPr>
          <a:xfrm>
            <a:off x="1863634" y="130629"/>
            <a:ext cx="9353006" cy="707886"/>
          </a:xfrm>
          <a:prstGeom prst="rect">
            <a:avLst/>
          </a:prstGeom>
        </p:spPr>
        <p:txBody>
          <a:bodyPr wrap="square">
            <a:spAutoFit/>
          </a:bodyPr>
          <a:lstStyle/>
          <a:p>
            <a:pPr algn="ctr"/>
            <a:r>
              <a:rPr lang="en-US" sz="2000" b="1" dirty="0" smtClean="0">
                <a:latin typeface="Arial" panose="020B0604020202020204" pitchFamily="34" charset="0"/>
                <a:cs typeface="Arial" panose="020B0604020202020204" pitchFamily="34" charset="0"/>
              </a:rPr>
              <a:t>Focus Area</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1: Duplicate claim payments made to Attorneys, Claimants and Sheriffs and change of mandates</a:t>
            </a:r>
            <a:endParaRPr lang="en-GB" sz="2000" b="1" dirty="0"/>
          </a:p>
        </p:txBody>
      </p:sp>
    </p:spTree>
    <p:extLst>
      <p:ext uri="{BB962C8B-B14F-4D97-AF65-F5344CB8AC3E}">
        <p14:creationId xmlns:p14="http://schemas.microsoft.com/office/powerpoint/2010/main" val="385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D587AD9-4E2F-8747-A132-17E6189CBF0B}"/>
              </a:ext>
            </a:extLst>
          </p:cNvPr>
          <p:cNvSpPr>
            <a:spLocks noGrp="1"/>
          </p:cNvSpPr>
          <p:nvPr>
            <p:ph idx="1"/>
          </p:nvPr>
        </p:nvSpPr>
        <p:spPr>
          <a:xfrm>
            <a:off x="243840" y="1907177"/>
            <a:ext cx="11608526" cy="4076180"/>
          </a:xfrm>
        </p:spPr>
        <p:txBody>
          <a:bodyPr>
            <a:normAutofit/>
          </a:bodyPr>
          <a:lstStyle/>
          <a:p>
            <a:pPr algn="just">
              <a:lnSpc>
                <a:spcPct val="170000"/>
              </a:lnSpc>
            </a:pPr>
            <a:r>
              <a:rPr lang="en-US" sz="1800" dirty="0" smtClean="0">
                <a:latin typeface="Arial" panose="020B0604020202020204" pitchFamily="34" charset="0"/>
                <a:cs typeface="Arial" panose="020B0604020202020204" pitchFamily="34" charset="0"/>
              </a:rPr>
              <a:t>The focus area number 2 deals with payments made as a results of the irregular procurement processes followed by RAF.</a:t>
            </a:r>
          </a:p>
          <a:p>
            <a:pPr algn="just">
              <a:lnSpc>
                <a:spcPct val="170000"/>
              </a:lnSpc>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SIU is currently conducting investigation into 10 contracts which were awarded to certain service providers by way of a </a:t>
            </a:r>
            <a:r>
              <a:rPr lang="en-US" sz="1800" dirty="0" smtClean="0">
                <a:latin typeface="Arial" panose="020B0604020202020204" pitchFamily="34" charset="0"/>
                <a:cs typeface="Arial" panose="020B0604020202020204" pitchFamily="34" charset="0"/>
              </a:rPr>
              <a:t>procurement</a:t>
            </a:r>
            <a:r>
              <a:rPr lang="en-US" sz="1800" dirty="0" smtClean="0">
                <a:latin typeface="Arial" panose="020B0604020202020204" pitchFamily="34" charset="0"/>
                <a:cs typeface="Arial" panose="020B0604020202020204" pitchFamily="34" charset="0"/>
              </a:rPr>
              <a:t> processes. </a:t>
            </a:r>
          </a:p>
          <a:p>
            <a:pPr algn="just">
              <a:lnSpc>
                <a:spcPct val="170000"/>
              </a:lnSpc>
            </a:pPr>
            <a:r>
              <a:rPr lang="en-US" sz="1800" dirty="0" smtClean="0">
                <a:latin typeface="Arial" panose="020B0604020202020204" pitchFamily="34" charset="0"/>
                <a:cs typeface="Arial" panose="020B0604020202020204" pitchFamily="34" charset="0"/>
              </a:rPr>
              <a:t>Amongst </a:t>
            </a:r>
            <a:r>
              <a:rPr lang="en-US" sz="1800" dirty="0">
                <a:latin typeface="Arial" panose="020B0604020202020204" pitchFamily="34" charset="0"/>
                <a:cs typeface="Arial" panose="020B0604020202020204" pitchFamily="34" charset="0"/>
              </a:rPr>
              <a:t>these contracts there are </a:t>
            </a:r>
            <a:r>
              <a:rPr lang="en-US" sz="1800" dirty="0" smtClean="0">
                <a:latin typeface="Arial" panose="020B0604020202020204" pitchFamily="34" charset="0"/>
                <a:cs typeface="Arial" panose="020B0604020202020204" pitchFamily="34" charset="0"/>
              </a:rPr>
              <a:t>procurement irregularities </a:t>
            </a:r>
            <a:r>
              <a:rPr lang="en-US" sz="1800" dirty="0">
                <a:latin typeface="Arial" panose="020B0604020202020204" pitchFamily="34" charset="0"/>
                <a:cs typeface="Arial" panose="020B0604020202020204" pitchFamily="34" charset="0"/>
              </a:rPr>
              <a:t>which were flagged by the Auditor General </a:t>
            </a:r>
            <a:r>
              <a:rPr lang="en-US" sz="1800" dirty="0" smtClean="0">
                <a:latin typeface="Arial" panose="020B0604020202020204" pitchFamily="34" charset="0"/>
                <a:cs typeface="Arial" panose="020B0604020202020204" pitchFamily="34" charset="0"/>
              </a:rPr>
              <a:t>of SA</a:t>
            </a:r>
            <a:r>
              <a:rPr lang="en-US" sz="1800" dirty="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a:p>
            <a:pPr marL="0" indent="0" algn="just">
              <a:buNone/>
            </a:pPr>
            <a:endParaRPr lang="en-US" sz="3600" dirty="0">
              <a:solidFill>
                <a:srgbClr val="FF0000"/>
              </a:solidFill>
            </a:endParaRPr>
          </a:p>
        </p:txBody>
      </p:sp>
      <p:sp>
        <p:nvSpPr>
          <p:cNvPr id="2" name="Rectangle 1"/>
          <p:cNvSpPr/>
          <p:nvPr/>
        </p:nvSpPr>
        <p:spPr>
          <a:xfrm>
            <a:off x="1985554" y="130629"/>
            <a:ext cx="9109166" cy="1015663"/>
          </a:xfrm>
          <a:prstGeom prst="rect">
            <a:avLst/>
          </a:prstGeom>
        </p:spPr>
        <p:txBody>
          <a:bodyPr wrap="square">
            <a:spAutoFit/>
          </a:bodyPr>
          <a:lstStyle/>
          <a:p>
            <a:pPr algn="ctr"/>
            <a:r>
              <a:rPr lang="en-US" sz="2000" b="1" dirty="0" smtClean="0">
                <a:latin typeface="Arial" panose="020B0604020202020204" pitchFamily="34" charset="0"/>
                <a:cs typeface="Arial" panose="020B0604020202020204" pitchFamily="34" charset="0"/>
              </a:rPr>
              <a:t>Focus Area 2</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Procurement and tender irregularities (Fruitless and wasteful expenditure)</a:t>
            </a:r>
          </a:p>
          <a:p>
            <a:pPr algn="ct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71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a:xfrm>
            <a:off x="838200" y="1158241"/>
            <a:ext cx="10515600" cy="687976"/>
          </a:xfrm>
        </p:spPr>
        <p:txBody>
          <a:bodyPr>
            <a:normAutofit/>
          </a:bodyPr>
          <a:lstStyle/>
          <a:p>
            <a:pPr algn="ctr"/>
            <a:r>
              <a:rPr lang="en-US" sz="2000" b="1" dirty="0">
                <a:latin typeface="Arial" panose="020B0604020202020204" pitchFamily="34" charset="0"/>
                <a:cs typeface="Arial" panose="020B0604020202020204" pitchFamily="34" charset="0"/>
              </a:rPr>
              <a:t>OUTCOMES TO DATE </a:t>
            </a:r>
            <a:r>
              <a:rPr lang="en-US" sz="2400" b="1" dirty="0"/>
              <a:t> </a:t>
            </a:r>
            <a:endParaRPr lang="en-US" sz="2000" b="1" dirty="0"/>
          </a:p>
        </p:txBody>
      </p:sp>
      <p:sp>
        <p:nvSpPr>
          <p:cNvPr id="13" name="Content Placeholder 12">
            <a:extLst>
              <a:ext uri="{FF2B5EF4-FFF2-40B4-BE49-F238E27FC236}">
                <a16:creationId xmlns:a16="http://schemas.microsoft.com/office/drawing/2014/main" id="{FD587AD9-4E2F-8747-A132-17E6189CBF0B}"/>
              </a:ext>
            </a:extLst>
          </p:cNvPr>
          <p:cNvSpPr>
            <a:spLocks noGrp="1"/>
          </p:cNvSpPr>
          <p:nvPr>
            <p:ph idx="1"/>
          </p:nvPr>
        </p:nvSpPr>
        <p:spPr>
          <a:xfrm>
            <a:off x="243840" y="2011681"/>
            <a:ext cx="11608526" cy="3971676"/>
          </a:xfrm>
        </p:spPr>
        <p:txBody>
          <a:bodyPr>
            <a:normAutofit/>
          </a:bodyPr>
          <a:lstStyle/>
          <a:p>
            <a:pPr marL="0" indent="0" algn="just">
              <a:buNone/>
            </a:pPr>
            <a:r>
              <a:rPr lang="en-US" sz="1800" b="1" dirty="0">
                <a:latin typeface="Arial" panose="020B0604020202020204" pitchFamily="34" charset="0"/>
                <a:cs typeface="Arial" panose="020B0604020202020204" pitchFamily="34" charset="0"/>
              </a:rPr>
              <a:t>Contracts under investigation and </a:t>
            </a:r>
            <a:r>
              <a:rPr lang="en-US" sz="1800" b="1" dirty="0" smtClean="0">
                <a:latin typeface="Arial" panose="020B0604020202020204" pitchFamily="34" charset="0"/>
                <a:cs typeface="Arial" panose="020B0604020202020204" pitchFamily="34" charset="0"/>
              </a:rPr>
              <a:t>with possible referral for cancelation.</a:t>
            </a:r>
            <a:endParaRPr lang="en-US" sz="1800" b="1" dirty="0">
              <a:latin typeface="Arial" panose="020B0604020202020204" pitchFamily="34" charset="0"/>
              <a:cs typeface="Arial" panose="020B0604020202020204" pitchFamily="34" charset="0"/>
            </a:endParaRPr>
          </a:p>
          <a:p>
            <a:pPr algn="just">
              <a:lnSpc>
                <a:spcPct val="170000"/>
              </a:lnSpc>
            </a:pPr>
            <a:r>
              <a:rPr lang="en-US" sz="1800" b="1" dirty="0">
                <a:latin typeface="Arial" panose="020B0604020202020204" pitchFamily="34" charset="0"/>
                <a:cs typeface="Arial" panose="020B0604020202020204" pitchFamily="34" charset="0"/>
              </a:rPr>
              <a:t>Contract </a:t>
            </a:r>
            <a:r>
              <a:rPr lang="en-US" sz="1800" b="1" dirty="0" smtClean="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R 742, 000, 000.00 (Seven Hundred and Forty Two Million Rand)</a:t>
            </a:r>
          </a:p>
          <a:p>
            <a:pPr algn="just">
              <a:lnSpc>
                <a:spcPct val="170000"/>
              </a:lnSpc>
            </a:pPr>
            <a:r>
              <a:rPr lang="en-US" sz="1800" b="1" dirty="0">
                <a:latin typeface="Arial" panose="020B0604020202020204" pitchFamily="34" charset="0"/>
                <a:cs typeface="Arial" panose="020B0604020202020204" pitchFamily="34" charset="0"/>
              </a:rPr>
              <a:t>Contract </a:t>
            </a:r>
            <a:r>
              <a:rPr lang="en-US" sz="1800" b="1" dirty="0" smtClean="0">
                <a:latin typeface="Arial" panose="020B0604020202020204" pitchFamily="34" charset="0"/>
                <a:cs typeface="Arial" panose="020B0604020202020204" pitchFamily="34" charset="0"/>
              </a:rPr>
              <a:t>2: </a:t>
            </a:r>
            <a:r>
              <a:rPr lang="en-US" sz="1800" dirty="0">
                <a:latin typeface="Arial" panose="020B0604020202020204" pitchFamily="34" charset="0"/>
                <a:cs typeface="Arial" panose="020B0604020202020204" pitchFamily="34" charset="0"/>
              </a:rPr>
              <a:t>R 1,811,764,00 (One Million Eight Hundred and Eleven Thousand Seven Hundred and Sixty Four Rand)</a:t>
            </a:r>
          </a:p>
          <a:p>
            <a:pPr algn="just">
              <a:lnSpc>
                <a:spcPct val="170000"/>
              </a:lnSpc>
            </a:pPr>
            <a:r>
              <a:rPr lang="en-US" sz="1800" b="1" dirty="0">
                <a:latin typeface="Arial" panose="020B0604020202020204" pitchFamily="34" charset="0"/>
                <a:cs typeface="Arial" panose="020B0604020202020204" pitchFamily="34" charset="0"/>
              </a:rPr>
              <a:t>Contract </a:t>
            </a:r>
            <a:r>
              <a:rPr lang="en-US" sz="1800" b="1" dirty="0" smtClean="0">
                <a:latin typeface="Arial" panose="020B0604020202020204" pitchFamily="34" charset="0"/>
                <a:cs typeface="Arial" panose="020B0604020202020204" pitchFamily="34" charset="0"/>
              </a:rPr>
              <a:t>3: </a:t>
            </a:r>
            <a:r>
              <a:rPr lang="en-US" sz="1800" dirty="0">
                <a:latin typeface="Arial" panose="020B0604020202020204" pitchFamily="34" charset="0"/>
                <a:cs typeface="Arial" panose="020B0604020202020204" pitchFamily="34" charset="0"/>
              </a:rPr>
              <a:t> R40 000 000 (Forty Million) </a:t>
            </a:r>
          </a:p>
          <a:p>
            <a:pPr algn="just">
              <a:lnSpc>
                <a:spcPct val="170000"/>
              </a:lnSpc>
            </a:pPr>
            <a:r>
              <a:rPr lang="en-US" sz="1800" b="1" dirty="0">
                <a:latin typeface="Arial" panose="020B0604020202020204" pitchFamily="34" charset="0"/>
                <a:cs typeface="Arial" panose="020B0604020202020204" pitchFamily="34" charset="0"/>
              </a:rPr>
              <a:t>Contract </a:t>
            </a:r>
            <a:r>
              <a:rPr lang="en-US" sz="1800" b="1" dirty="0" smtClean="0">
                <a:latin typeface="Arial" panose="020B0604020202020204" pitchFamily="34" charset="0"/>
                <a:cs typeface="Arial" panose="020B0604020202020204" pitchFamily="34" charset="0"/>
              </a:rPr>
              <a:t>4: </a:t>
            </a:r>
            <a:r>
              <a:rPr lang="en-US"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R53 166 897 (Fifty Three Million one Hundred and Sixty Six Thousand Eight Hundred and Ninety Seven Rands)</a:t>
            </a:r>
          </a:p>
          <a:p>
            <a:pPr marL="0" indent="0" algn="just">
              <a:buNone/>
            </a:pPr>
            <a:endParaRPr lang="en-US" sz="3600" dirty="0"/>
          </a:p>
        </p:txBody>
      </p:sp>
      <p:sp>
        <p:nvSpPr>
          <p:cNvPr id="2" name="Rectangle 1"/>
          <p:cNvSpPr/>
          <p:nvPr/>
        </p:nvSpPr>
        <p:spPr>
          <a:xfrm>
            <a:off x="1985554" y="130629"/>
            <a:ext cx="9109166" cy="1015663"/>
          </a:xfrm>
          <a:prstGeom prst="rect">
            <a:avLst/>
          </a:prstGeom>
        </p:spPr>
        <p:txBody>
          <a:bodyPr wrap="square">
            <a:spAutoFit/>
          </a:bodyPr>
          <a:lstStyle/>
          <a:p>
            <a:pPr algn="ctr"/>
            <a:r>
              <a:rPr lang="en-US" sz="2000" b="1" dirty="0" smtClean="0">
                <a:latin typeface="Arial" panose="020B0604020202020204" pitchFamily="34" charset="0"/>
                <a:cs typeface="Arial" panose="020B0604020202020204" pitchFamily="34" charset="0"/>
              </a:rPr>
              <a:t>Focus Area 2</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Procurement and tender irregularities (Fruitless and wasteful expenditure)</a:t>
            </a:r>
          </a:p>
          <a:p>
            <a:pPr algn="ct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63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21487</TotalTime>
  <Words>1405</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Times</vt:lpstr>
      <vt:lpstr>Times New Roman</vt:lpstr>
      <vt:lpstr>Wingdings</vt:lpstr>
      <vt:lpstr>Office Theme</vt:lpstr>
      <vt:lpstr>PowerPoint Presentation</vt:lpstr>
      <vt:lpstr>PowerPoint Presentation</vt:lpstr>
      <vt:lpstr> Proclamation details  </vt:lpstr>
      <vt:lpstr>PowerPoint Presentation</vt:lpstr>
      <vt:lpstr>IDENTIFIED FOCUS AREAS </vt:lpstr>
      <vt:lpstr>PowerPoint Presentation</vt:lpstr>
      <vt:lpstr>OUTCOMES TO DATE  </vt:lpstr>
      <vt:lpstr>PowerPoint Presentation</vt:lpstr>
      <vt:lpstr>OUTCOMES TO DATE  </vt:lpstr>
      <vt:lpstr>Focus Area 3: Payments made to Service Providers  in terms of RAF Act and/or Contract  </vt:lpstr>
      <vt:lpstr>OUTCOME TO DATE </vt:lpstr>
      <vt:lpstr>Focus Ares 4: Invoices submitted to RAF (including bill of cost) </vt:lpstr>
      <vt:lpstr>Focus Area 5:  Fraudulent Claims </vt:lpstr>
      <vt:lpstr> OBSERVATIONS    </vt:lpstr>
      <vt:lpstr> OBSERVATIONS    </vt:lpstr>
      <vt:lpstr>SYSTEMIC RECOMMENDATIONS</vt:lpstr>
      <vt:lpstr>Risk and challenges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Accounts IWW</dc:creator>
  <cp:lastModifiedBy>Lekgetho, Leonard</cp:lastModifiedBy>
  <cp:revision>63</cp:revision>
  <dcterms:created xsi:type="dcterms:W3CDTF">2021-06-02T11:08:26Z</dcterms:created>
  <dcterms:modified xsi:type="dcterms:W3CDTF">2023-04-18T21:10:37Z</dcterms:modified>
</cp:coreProperties>
</file>