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56" r:id="rId2"/>
    <p:sldId id="258" r:id="rId3"/>
    <p:sldId id="260" r:id="rId4"/>
    <p:sldId id="261" r:id="rId5"/>
    <p:sldId id="263" r:id="rId6"/>
    <p:sldId id="264" r:id="rId7"/>
    <p:sldId id="271" r:id="rId8"/>
    <p:sldId id="272" r:id="rId9"/>
    <p:sldId id="273" r:id="rId10"/>
    <p:sldId id="274" r:id="rId11"/>
    <p:sldId id="265" r:id="rId12"/>
    <p:sldId id="266" r:id="rId13"/>
    <p:sldId id="267" r:id="rId14"/>
    <p:sldId id="268" r:id="rId15"/>
    <p:sldId id="269" r:id="rId16"/>
    <p:sldId id="270" r:id="rId17"/>
    <p:sldId id="262" r:id="rId18"/>
    <p:sldId id="259" r:id="rId19"/>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8A30"/>
    <a:srgbClr val="FF8DA7"/>
    <a:srgbClr val="00919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78"/>
    <p:restoredTop sz="95714"/>
  </p:normalViewPr>
  <p:slideViewPr>
    <p:cSldViewPr snapToGrid="0" snapToObjects="1">
      <p:cViewPr varScale="1">
        <p:scale>
          <a:sx n="73" d="100"/>
          <a:sy n="73" d="100"/>
        </p:scale>
        <p:origin x="-132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69A4A8-AFAF-B347-A393-73EFA356EEB6}" type="datetimeFigureOut">
              <a:rPr lang="en-US" smtClean="0"/>
              <a:pPr/>
              <a:t>4/19/2023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3F3972-EDBF-8D4C-9237-F653719C8FDE}" type="slidenum">
              <a:rPr lang="en-US" smtClean="0"/>
              <a:pPr/>
              <a:t>‹#›</a:t>
            </a:fld>
            <a:endParaRPr lang="en-US"/>
          </a:p>
        </p:txBody>
      </p:sp>
    </p:spTree>
    <p:extLst>
      <p:ext uri="{BB962C8B-B14F-4D97-AF65-F5344CB8AC3E}">
        <p14:creationId xmlns:p14="http://schemas.microsoft.com/office/powerpoint/2010/main" xmlns="" val="2170133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612E420-7045-D944-B038-6AB23056AD00}"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7FD009-ABAC-2D4E-AEE9-D29E82E934E1}" type="slidenum">
              <a:rPr lang="en-US" smtClean="0"/>
              <a:pPr/>
              <a:t>‹#›</a:t>
            </a:fld>
            <a:endParaRPr lang="en-US"/>
          </a:p>
        </p:txBody>
      </p:sp>
      <p:pic>
        <p:nvPicPr>
          <p:cNvPr id="3" name="Picture 2">
            <a:extLst>
              <a:ext uri="{FF2B5EF4-FFF2-40B4-BE49-F238E27FC236}">
                <a16:creationId xmlns:a16="http://schemas.microsoft.com/office/drawing/2014/main" xmlns="" id="{3A5EEBC4-D70D-8E42-A919-5A8790180513}"/>
              </a:ext>
            </a:extLst>
          </p:cNvPr>
          <p:cNvPicPr>
            <a:picLocks noChangeAspect="1"/>
          </p:cNvPicPr>
          <p:nvPr userDrawn="1"/>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xmlns="" val="289776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12E420-7045-D944-B038-6AB23056AD00}"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7FD009-ABAC-2D4E-AEE9-D29E82E934E1}" type="slidenum">
              <a:rPr lang="en-US" smtClean="0"/>
              <a:pPr/>
              <a:t>‹#›</a:t>
            </a:fld>
            <a:endParaRPr lang="en-US"/>
          </a:p>
        </p:txBody>
      </p:sp>
    </p:spTree>
    <p:extLst>
      <p:ext uri="{BB962C8B-B14F-4D97-AF65-F5344CB8AC3E}">
        <p14:creationId xmlns:p14="http://schemas.microsoft.com/office/powerpoint/2010/main" xmlns="" val="1914320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12E420-7045-D944-B038-6AB23056AD00}"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7FD009-ABAC-2D4E-AEE9-D29E82E934E1}" type="slidenum">
              <a:rPr lang="en-US" smtClean="0"/>
              <a:pPr/>
              <a:t>‹#›</a:t>
            </a:fld>
            <a:endParaRPr lang="en-US"/>
          </a:p>
        </p:txBody>
      </p:sp>
    </p:spTree>
    <p:extLst>
      <p:ext uri="{BB962C8B-B14F-4D97-AF65-F5344CB8AC3E}">
        <p14:creationId xmlns:p14="http://schemas.microsoft.com/office/powerpoint/2010/main" xmlns="" val="628639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612E420-7045-D944-B038-6AB23056AD00}"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7FD009-ABAC-2D4E-AEE9-D29E82E934E1}" type="slidenum">
              <a:rPr lang="en-US" smtClean="0"/>
              <a:pPr/>
              <a:t>‹#›</a:t>
            </a:fld>
            <a:endParaRPr lang="en-US"/>
          </a:p>
        </p:txBody>
      </p:sp>
      <p:pic>
        <p:nvPicPr>
          <p:cNvPr id="8" name="Picture 7">
            <a:extLst>
              <a:ext uri="{FF2B5EF4-FFF2-40B4-BE49-F238E27FC236}">
                <a16:creationId xmlns:a16="http://schemas.microsoft.com/office/drawing/2014/main" xmlns="" id="{A0D2D1EC-1A5A-4544-8B2F-800B50EEA6E6}"/>
              </a:ext>
            </a:extLst>
          </p:cNvPr>
          <p:cNvPicPr>
            <a:picLocks noChangeAspect="1"/>
          </p:cNvPicPr>
          <p:nvPr userDrawn="1"/>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xmlns="" val="390762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12E420-7045-D944-B038-6AB23056AD00}"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7FD009-ABAC-2D4E-AEE9-D29E82E934E1}" type="slidenum">
              <a:rPr lang="en-US" smtClean="0"/>
              <a:pPr/>
              <a:t>‹#›</a:t>
            </a:fld>
            <a:endParaRPr lang="en-US"/>
          </a:p>
        </p:txBody>
      </p:sp>
    </p:spTree>
    <p:extLst>
      <p:ext uri="{BB962C8B-B14F-4D97-AF65-F5344CB8AC3E}">
        <p14:creationId xmlns:p14="http://schemas.microsoft.com/office/powerpoint/2010/main" xmlns="" val="2870669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12E420-7045-D944-B038-6AB23056AD00}" type="datetimeFigureOut">
              <a:rPr lang="en-US" smtClean="0"/>
              <a:pPr/>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7FD009-ABAC-2D4E-AEE9-D29E82E934E1}" type="slidenum">
              <a:rPr lang="en-US" smtClean="0"/>
              <a:pPr/>
              <a:t>‹#›</a:t>
            </a:fld>
            <a:endParaRPr lang="en-US"/>
          </a:p>
        </p:txBody>
      </p:sp>
    </p:spTree>
    <p:extLst>
      <p:ext uri="{BB962C8B-B14F-4D97-AF65-F5344CB8AC3E}">
        <p14:creationId xmlns:p14="http://schemas.microsoft.com/office/powerpoint/2010/main" xmlns="" val="2175191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12E420-7045-D944-B038-6AB23056AD00}" type="datetimeFigureOut">
              <a:rPr lang="en-US" smtClean="0"/>
              <a:pPr/>
              <a:t>4/19/2023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7FD009-ABAC-2D4E-AEE9-D29E82E934E1}" type="slidenum">
              <a:rPr lang="en-US" smtClean="0"/>
              <a:pPr/>
              <a:t>‹#›</a:t>
            </a:fld>
            <a:endParaRPr lang="en-US"/>
          </a:p>
        </p:txBody>
      </p:sp>
    </p:spTree>
    <p:extLst>
      <p:ext uri="{BB962C8B-B14F-4D97-AF65-F5344CB8AC3E}">
        <p14:creationId xmlns:p14="http://schemas.microsoft.com/office/powerpoint/2010/main" xmlns="" val="649227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12E420-7045-D944-B038-6AB23056AD00}" type="datetimeFigureOut">
              <a:rPr lang="en-US" smtClean="0"/>
              <a:pPr/>
              <a:t>4/19/2023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7FD009-ABAC-2D4E-AEE9-D29E82E934E1}" type="slidenum">
              <a:rPr lang="en-US" smtClean="0"/>
              <a:pPr/>
              <a:t>‹#›</a:t>
            </a:fld>
            <a:endParaRPr lang="en-US"/>
          </a:p>
        </p:txBody>
      </p:sp>
    </p:spTree>
    <p:extLst>
      <p:ext uri="{BB962C8B-B14F-4D97-AF65-F5344CB8AC3E}">
        <p14:creationId xmlns:p14="http://schemas.microsoft.com/office/powerpoint/2010/main" xmlns="" val="1634156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12E420-7045-D944-B038-6AB23056AD00}" type="datetimeFigureOut">
              <a:rPr lang="en-US" smtClean="0"/>
              <a:pPr/>
              <a:t>4/19/2023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7FD009-ABAC-2D4E-AEE9-D29E82E934E1}" type="slidenum">
              <a:rPr lang="en-US" smtClean="0"/>
              <a:pPr/>
              <a:t>‹#›</a:t>
            </a:fld>
            <a:endParaRPr lang="en-US"/>
          </a:p>
        </p:txBody>
      </p:sp>
    </p:spTree>
    <p:extLst>
      <p:ext uri="{BB962C8B-B14F-4D97-AF65-F5344CB8AC3E}">
        <p14:creationId xmlns:p14="http://schemas.microsoft.com/office/powerpoint/2010/main" xmlns="" val="3131740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612E420-7045-D944-B038-6AB23056AD00}" type="datetimeFigureOut">
              <a:rPr lang="en-US" smtClean="0"/>
              <a:pPr/>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7FD009-ABAC-2D4E-AEE9-D29E82E934E1}" type="slidenum">
              <a:rPr lang="en-US" smtClean="0"/>
              <a:pPr/>
              <a:t>‹#›</a:t>
            </a:fld>
            <a:endParaRPr lang="en-US"/>
          </a:p>
        </p:txBody>
      </p:sp>
    </p:spTree>
    <p:extLst>
      <p:ext uri="{BB962C8B-B14F-4D97-AF65-F5344CB8AC3E}">
        <p14:creationId xmlns:p14="http://schemas.microsoft.com/office/powerpoint/2010/main" xmlns="" val="2779062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612E420-7045-D944-B038-6AB23056AD00}" type="datetimeFigureOut">
              <a:rPr lang="en-US" smtClean="0"/>
              <a:pPr/>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7FD009-ABAC-2D4E-AEE9-D29E82E934E1}" type="slidenum">
              <a:rPr lang="en-US" smtClean="0"/>
              <a:pPr/>
              <a:t>‹#›</a:t>
            </a:fld>
            <a:endParaRPr lang="en-US"/>
          </a:p>
        </p:txBody>
      </p:sp>
    </p:spTree>
    <p:extLst>
      <p:ext uri="{BB962C8B-B14F-4D97-AF65-F5344CB8AC3E}">
        <p14:creationId xmlns:p14="http://schemas.microsoft.com/office/powerpoint/2010/main" xmlns="" val="255331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12E420-7045-D944-B038-6AB23056AD00}" type="datetimeFigureOut">
              <a:rPr lang="en-US" smtClean="0"/>
              <a:pPr/>
              <a:t>4/19/2023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7FD009-ABAC-2D4E-AEE9-D29E82E934E1}" type="slidenum">
              <a:rPr lang="en-US" smtClean="0"/>
              <a:pPr/>
              <a:t>‹#›</a:t>
            </a:fld>
            <a:endParaRPr lang="en-US"/>
          </a:p>
        </p:txBody>
      </p:sp>
    </p:spTree>
    <p:extLst>
      <p:ext uri="{BB962C8B-B14F-4D97-AF65-F5344CB8AC3E}">
        <p14:creationId xmlns:p14="http://schemas.microsoft.com/office/powerpoint/2010/main" xmlns="" val="38047623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912BD9-5A72-4847-B119-B78EBDF48A32}"/>
              </a:ext>
            </a:extLst>
          </p:cNvPr>
          <p:cNvSpPr>
            <a:spLocks noGrp="1"/>
          </p:cNvSpPr>
          <p:nvPr>
            <p:ph type="ctrTitle" idx="4294967295"/>
          </p:nvPr>
        </p:nvSpPr>
        <p:spPr>
          <a:xfrm>
            <a:off x="425982" y="2234986"/>
            <a:ext cx="3823289" cy="2387600"/>
          </a:xfrm>
        </p:spPr>
        <p:txBody>
          <a:bodyPr>
            <a:noAutofit/>
          </a:bodyPr>
          <a:lstStyle/>
          <a:p>
            <a:pPr algn="l"/>
            <a:r>
              <a:rPr lang="en-US" sz="2400" b="1" dirty="0" smtClean="0">
                <a:latin typeface="Arial" panose="020B0604020202020204" pitchFamily="34" charset="0"/>
                <a:cs typeface="Arial" panose="020B0604020202020204" pitchFamily="34" charset="0"/>
              </a:rPr>
              <a:t>PREVENTION AND COMBATING OF HATE CRIMES AND HATE SPEECH BILL [B 9B – 2018]</a:t>
            </a: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SELECT COMMITTEE ON SECURITY AND JUSTICE</a:t>
            </a: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19 APRIL 2023</a:t>
            </a: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2453178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3DEF135-70AD-CF42-9ED4-E7102BBF90F1}"/>
              </a:ext>
            </a:extLst>
          </p:cNvPr>
          <p:cNvSpPr txBox="1"/>
          <p:nvPr/>
        </p:nvSpPr>
        <p:spPr>
          <a:xfrm>
            <a:off x="309541" y="889332"/>
            <a:ext cx="8431034" cy="5724644"/>
          </a:xfrm>
          <a:prstGeom prst="rect">
            <a:avLst/>
          </a:prstGeom>
          <a:noFill/>
        </p:spPr>
        <p:txBody>
          <a:bodyPr wrap="square" rtlCol="0">
            <a:spAutoFit/>
          </a:bodyPr>
          <a:lstStyle/>
          <a:p>
            <a:pPr marL="1203325"/>
            <a:r>
              <a:rPr lang="en-US" sz="2000" b="1" dirty="0" smtClean="0">
                <a:latin typeface="Arial" panose="020B0604020202020204" pitchFamily="34" charset="0"/>
                <a:cs typeface="Arial" panose="020B0604020202020204" pitchFamily="34" charset="0"/>
              </a:rPr>
              <a:t>2.5.4	Qwelane judgment</a:t>
            </a:r>
            <a:endParaRPr lang="en-US" sz="2000" b="1" dirty="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r>
              <a:rPr lang="en-US" b="1" dirty="0">
                <a:latin typeface="Arial" panose="020B0604020202020204" pitchFamily="34" charset="0"/>
                <a:cs typeface="Arial" panose="020B0604020202020204" pitchFamily="34" charset="0"/>
              </a:rPr>
              <a:t>Questions before </a:t>
            </a:r>
            <a:r>
              <a:rPr lang="en-US" b="1" dirty="0" smtClean="0">
                <a:latin typeface="Arial" panose="020B0604020202020204" pitchFamily="34" charset="0"/>
                <a:cs typeface="Arial" panose="020B0604020202020204" pitchFamily="34" charset="0"/>
              </a:rPr>
              <a:t>CC</a:t>
            </a:r>
          </a:p>
          <a:p>
            <a:pPr marL="2003425" lvl="1" indent="-342900" algn="just">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r>
              <a:rPr lang="en-US" b="1" dirty="0" smtClean="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Is the provision (“hurtful”) impermissibly vague?</a:t>
            </a:r>
            <a:endParaRPr lang="en-US" dirty="0">
              <a:latin typeface="Arial" panose="020B0604020202020204" pitchFamily="34" charset="0"/>
              <a:cs typeface="Arial" panose="020B0604020202020204" pitchFamily="34" charset="0"/>
            </a:endParaRPr>
          </a:p>
          <a:p>
            <a:pPr marL="2460625" lvl="2" indent="-342900" algn="just">
              <a:buFont typeface="Arial" panose="020B0604020202020204" pitchFamily="34" charset="0"/>
              <a:buChar char="•"/>
            </a:pPr>
            <a:r>
              <a:rPr lang="en-US" b="1" dirty="0">
                <a:latin typeface="Arial" panose="020B0604020202020204" pitchFamily="34" charset="0"/>
                <a:cs typeface="Arial" panose="020B0604020202020204" pitchFamily="34" charset="0"/>
              </a:rPr>
              <a:t>“Hurtful”</a:t>
            </a:r>
            <a:r>
              <a:rPr lang="en-US" dirty="0">
                <a:latin typeface="Arial" panose="020B0604020202020204" pitchFamily="34" charset="0"/>
                <a:cs typeface="Arial" panose="020B0604020202020204" pitchFamily="34" charset="0"/>
              </a:rPr>
              <a:t> on a conjunctive reading of the provision is redundant and contributes to the lack of clarity of the provision. The term “hurtful” is vague and breaches the rule of law</a:t>
            </a:r>
            <a:r>
              <a:rPr lang="en-US" dirty="0" smtClean="0">
                <a:latin typeface="Arial" panose="020B0604020202020204" pitchFamily="34" charset="0"/>
                <a:cs typeface="Arial" panose="020B0604020202020204" pitchFamily="34" charset="0"/>
              </a:rPr>
              <a:t>.</a:t>
            </a:r>
          </a:p>
          <a:p>
            <a:pPr marL="2460625" lvl="2" indent="-342900" algn="jus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r>
              <a:rPr lang="en-US" b="1" dirty="0" smtClean="0">
                <a:latin typeface="Arial" panose="020B0604020202020204" pitchFamily="34" charset="0"/>
                <a:cs typeface="Arial" panose="020B0604020202020204" pitchFamily="34" charset="0"/>
              </a:rPr>
              <a:t>Whether </a:t>
            </a:r>
            <a:r>
              <a:rPr lang="en-US" b="1" dirty="0">
                <a:latin typeface="Arial" panose="020B0604020202020204" pitchFamily="34" charset="0"/>
                <a:cs typeface="Arial" panose="020B0604020202020204" pitchFamily="34" charset="0"/>
              </a:rPr>
              <a:t>the provision leads to an unjustifiable limitation of section 16 of the Constitution?</a:t>
            </a:r>
          </a:p>
          <a:p>
            <a:pPr marL="2460625" lvl="2" indent="-342900" algn="just">
              <a:buFont typeface="Arial" panose="020B0604020202020204" pitchFamily="34" charset="0"/>
              <a:buChar char="•"/>
            </a:pPr>
            <a:r>
              <a:rPr lang="en-US" dirty="0">
                <a:latin typeface="Arial" panose="020B0604020202020204" pitchFamily="34" charset="0"/>
                <a:cs typeface="Arial" panose="020B0604020202020204" pitchFamily="34" charset="0"/>
              </a:rPr>
              <a:t>The limitation of “hurtful” speech goes beyond the justified limitation of hate speech and is therefore unconstitutional.</a:t>
            </a:r>
          </a:p>
          <a:p>
            <a:pPr marL="2460625" lvl="2" indent="-342900" algn="just">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endParaRPr lang="en-US" sz="1600" dirty="0" smtClean="0">
              <a:latin typeface="Arial" panose="020B0604020202020204" pitchFamily="34" charset="0"/>
              <a:cs typeface="Arial" panose="020B0604020202020204" pitchFamily="34" charset="0"/>
            </a:endParaRPr>
          </a:p>
          <a:p>
            <a:pPr marL="2003425" lvl="1"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1203325"/>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B6412721-5C46-294F-AA65-FE418DA3D24F}"/>
              </a:ext>
            </a:extLst>
          </p:cNvPr>
          <p:cNvSpPr txBox="1"/>
          <p:nvPr/>
        </p:nvSpPr>
        <p:spPr>
          <a:xfrm>
            <a:off x="299344" y="320128"/>
            <a:ext cx="6732104" cy="461665"/>
          </a:xfrm>
          <a:prstGeom prst="rect">
            <a:avLst/>
          </a:prstGeom>
          <a:noFill/>
        </p:spPr>
        <p:txBody>
          <a:bodyPr wrap="square" rtlCol="0">
            <a:spAutoFit/>
          </a:bodyPr>
          <a:lstStyle/>
          <a:p>
            <a:r>
              <a:rPr lang="en-US" sz="2400" b="1" dirty="0" smtClean="0">
                <a:solidFill>
                  <a:srgbClr val="F6811F"/>
                </a:solidFill>
                <a:latin typeface="Arial" panose="020B0604020202020204" pitchFamily="34" charset="0"/>
                <a:cs typeface="Arial" panose="020B0604020202020204" pitchFamily="34" charset="0"/>
              </a:rPr>
              <a:t>Bill:  Content</a:t>
            </a:r>
            <a:endParaRPr lang="en-US" sz="2400" b="1" dirty="0">
              <a:solidFill>
                <a:srgbClr val="F6811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84598629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3DEF135-70AD-CF42-9ED4-E7102BBF90F1}"/>
              </a:ext>
            </a:extLst>
          </p:cNvPr>
          <p:cNvSpPr txBox="1"/>
          <p:nvPr/>
        </p:nvSpPr>
        <p:spPr>
          <a:xfrm>
            <a:off x="309541" y="889332"/>
            <a:ext cx="8431034" cy="3570208"/>
          </a:xfrm>
          <a:prstGeom prst="rect">
            <a:avLst/>
          </a:prstGeom>
          <a:noFill/>
        </p:spPr>
        <p:txBody>
          <a:bodyPr wrap="square" rtlCol="0">
            <a:spAutoFit/>
          </a:bodyPr>
          <a:lstStyle/>
          <a:p>
            <a:pPr marL="1203325"/>
            <a:r>
              <a:rPr lang="en-US" sz="2000" b="1" dirty="0" smtClean="0">
                <a:latin typeface="Arial" panose="020B0604020202020204" pitchFamily="34" charset="0"/>
                <a:cs typeface="Arial" panose="020B0604020202020204" pitchFamily="34" charset="0"/>
              </a:rPr>
              <a:t>2.6	Clause 5:  Victim impact statement</a:t>
            </a:r>
            <a:endParaRPr lang="en-US" sz="2000" b="1" dirty="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endParaRPr lang="en-US" dirty="0" smtClean="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r>
              <a:rPr lang="en-US" dirty="0">
                <a:latin typeface="Arial" panose="020B0604020202020204" pitchFamily="34" charset="0"/>
                <a:cs typeface="Arial" panose="020B0604020202020204" pitchFamily="34" charset="0"/>
              </a:rPr>
              <a:t>Sets out what a victim impact statement is, namely a sworn statement by the victim which reflects the physical, psychological, social, economic or any other consequences of a hate crime or hate speech on a victim. The contents of the  victim impact statement will be admissible as evidence in court, unless good cause to the contrary is shown. </a:t>
            </a:r>
            <a:r>
              <a:rPr lang="en-US" dirty="0" smtClean="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marL="2003425" lvl="1"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1203325"/>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B6412721-5C46-294F-AA65-FE418DA3D24F}"/>
              </a:ext>
            </a:extLst>
          </p:cNvPr>
          <p:cNvSpPr txBox="1"/>
          <p:nvPr/>
        </p:nvSpPr>
        <p:spPr>
          <a:xfrm>
            <a:off x="299344" y="320128"/>
            <a:ext cx="6732104" cy="461665"/>
          </a:xfrm>
          <a:prstGeom prst="rect">
            <a:avLst/>
          </a:prstGeom>
          <a:noFill/>
        </p:spPr>
        <p:txBody>
          <a:bodyPr wrap="square" rtlCol="0">
            <a:spAutoFit/>
          </a:bodyPr>
          <a:lstStyle/>
          <a:p>
            <a:r>
              <a:rPr lang="en-US" sz="2400" b="1" dirty="0" smtClean="0">
                <a:solidFill>
                  <a:srgbClr val="F6811F"/>
                </a:solidFill>
                <a:latin typeface="Arial" panose="020B0604020202020204" pitchFamily="34" charset="0"/>
                <a:cs typeface="Arial" panose="020B0604020202020204" pitchFamily="34" charset="0"/>
              </a:rPr>
              <a:t>Bill:  Content</a:t>
            </a:r>
            <a:endParaRPr lang="en-US" sz="2400" b="1" dirty="0">
              <a:solidFill>
                <a:srgbClr val="F6811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04345749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3DEF135-70AD-CF42-9ED4-E7102BBF90F1}"/>
              </a:ext>
            </a:extLst>
          </p:cNvPr>
          <p:cNvSpPr txBox="1"/>
          <p:nvPr/>
        </p:nvSpPr>
        <p:spPr>
          <a:xfrm>
            <a:off x="309541" y="889332"/>
            <a:ext cx="8431034" cy="6340197"/>
          </a:xfrm>
          <a:prstGeom prst="rect">
            <a:avLst/>
          </a:prstGeom>
          <a:noFill/>
        </p:spPr>
        <p:txBody>
          <a:bodyPr wrap="square" rtlCol="0">
            <a:spAutoFit/>
          </a:bodyPr>
          <a:lstStyle/>
          <a:p>
            <a:pPr marL="1203325"/>
            <a:r>
              <a:rPr lang="en-US" sz="2000" b="1" dirty="0" smtClean="0">
                <a:latin typeface="Arial" panose="020B0604020202020204" pitchFamily="34" charset="0"/>
                <a:cs typeface="Arial" panose="020B0604020202020204" pitchFamily="34" charset="0"/>
              </a:rPr>
              <a:t>2.7.1	Clause 6:  Sentencing</a:t>
            </a:r>
            <a:endParaRPr lang="en-US" dirty="0" smtClean="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r>
              <a:rPr lang="en-US" b="1" dirty="0" smtClean="0">
                <a:latin typeface="Arial" panose="020B0604020202020204" pitchFamily="34" charset="0"/>
                <a:cs typeface="Arial" panose="020B0604020202020204" pitchFamily="34" charset="0"/>
              </a:rPr>
              <a:t>Cl 6(1) </a:t>
            </a:r>
            <a:r>
              <a:rPr lang="en-US" dirty="0" smtClean="0">
                <a:latin typeface="Arial" panose="020B0604020202020204" pitchFamily="34" charset="0"/>
                <a:cs typeface="Arial" panose="020B0604020202020204" pitchFamily="34" charset="0"/>
              </a:rPr>
              <a:t>provides </a:t>
            </a:r>
            <a:r>
              <a:rPr lang="en-US" dirty="0">
                <a:latin typeface="Arial" panose="020B0604020202020204" pitchFamily="34" charset="0"/>
                <a:cs typeface="Arial" panose="020B0604020202020204" pitchFamily="34" charset="0"/>
              </a:rPr>
              <a:t>that a person who is convicted of a hate crime is subject to the penalties set out in section 276 or 297 of the Criminal Procedure Act, 1977, subject to the penal jurisdiction of that court, (whether it be the High Court or the regional court); and </a:t>
            </a:r>
          </a:p>
          <a:p>
            <a:pPr marL="2003425" lvl="1" indent="-342900" algn="just">
              <a:buFont typeface="Arial" panose="020B0604020202020204" pitchFamily="34" charset="0"/>
              <a:buChar char="•"/>
            </a:pPr>
            <a:r>
              <a:rPr lang="en-US" dirty="0" smtClean="0">
                <a:latin typeface="Arial" panose="020B0604020202020204" pitchFamily="34" charset="0"/>
                <a:cs typeface="Arial" panose="020B0604020202020204" pitchFamily="34" charset="0"/>
              </a:rPr>
              <a:t>alternatives </a:t>
            </a:r>
            <a:r>
              <a:rPr lang="en-US" dirty="0">
                <a:latin typeface="Arial" panose="020B0604020202020204" pitchFamily="34" charset="0"/>
                <a:cs typeface="Arial" panose="020B0604020202020204" pitchFamily="34" charset="0"/>
              </a:rPr>
              <a:t>to fines and imprisonment:  </a:t>
            </a:r>
            <a:r>
              <a:rPr lang="en-US" dirty="0" smtClean="0">
                <a:latin typeface="Arial" panose="020B0604020202020204" pitchFamily="34" charset="0"/>
                <a:cs typeface="Arial" panose="020B0604020202020204" pitchFamily="34" charset="0"/>
              </a:rPr>
              <a:t>Presiding </a:t>
            </a:r>
            <a:r>
              <a:rPr lang="en-US" dirty="0">
                <a:latin typeface="Arial" panose="020B0604020202020204" pitchFamily="34" charset="0"/>
                <a:cs typeface="Arial" panose="020B0604020202020204" pitchFamily="34" charset="0"/>
              </a:rPr>
              <a:t>officers can, in terms of existing legislation, among others, section 297 of the Criminal Procedure Act, 1977, impose creative sentences which keep convicted persons out of prison, for instance suspended sentences and the postponement of sentences, with appropriate conditions</a:t>
            </a:r>
            <a:r>
              <a:rPr lang="en-US" dirty="0" smtClean="0">
                <a:latin typeface="Arial" panose="020B0604020202020204" pitchFamily="34" charset="0"/>
                <a:cs typeface="Arial" panose="020B0604020202020204" pitchFamily="34" charset="0"/>
              </a:rPr>
              <a:t>.</a:t>
            </a:r>
          </a:p>
          <a:p>
            <a:pPr marL="2003425" lvl="1" indent="-342900" algn="just">
              <a:buFont typeface="Arial" panose="020B0604020202020204" pitchFamily="34" charset="0"/>
              <a:buChar char="•"/>
            </a:pPr>
            <a:r>
              <a:rPr lang="en-US" b="1" dirty="0" smtClean="0">
                <a:latin typeface="Arial" panose="020B0604020202020204" pitchFamily="34" charset="0"/>
                <a:cs typeface="Arial" panose="020B0604020202020204" pitchFamily="34" charset="0"/>
              </a:rPr>
              <a:t>Cl 6(2) </a:t>
            </a:r>
            <a:r>
              <a:rPr lang="en-US" dirty="0" smtClean="0">
                <a:latin typeface="Arial" panose="020B0604020202020204" pitchFamily="34" charset="0"/>
                <a:cs typeface="Arial" panose="020B0604020202020204" pitchFamily="34" charset="0"/>
              </a:rPr>
              <a:t>provides that a </a:t>
            </a:r>
            <a:r>
              <a:rPr lang="en-GB" dirty="0">
                <a:latin typeface="Arial" panose="020B0604020202020204" pitchFamily="34" charset="0"/>
                <a:cs typeface="Arial" panose="020B0604020202020204" pitchFamily="34" charset="0"/>
              </a:rPr>
              <a:t>court that imposes the sentence </a:t>
            </a:r>
            <a:r>
              <a:rPr lang="en-GB" dirty="0" smtClean="0">
                <a:latin typeface="Arial" panose="020B0604020202020204" pitchFamily="34" charset="0"/>
                <a:cs typeface="Arial" panose="020B0604020202020204" pitchFamily="34" charset="0"/>
              </a:rPr>
              <a:t>must, if section </a:t>
            </a:r>
            <a:r>
              <a:rPr lang="en-GB" dirty="0">
                <a:latin typeface="Arial" panose="020B0604020202020204" pitchFamily="34" charset="0"/>
                <a:cs typeface="Arial" panose="020B0604020202020204" pitchFamily="34" charset="0"/>
              </a:rPr>
              <a:t>51 of </a:t>
            </a:r>
            <a:r>
              <a:rPr lang="en-GB" dirty="0" smtClean="0">
                <a:latin typeface="Arial" panose="020B0604020202020204" pitchFamily="34" charset="0"/>
                <a:cs typeface="Arial" panose="020B0604020202020204" pitchFamily="34" charset="0"/>
              </a:rPr>
              <a:t>Act 105 </a:t>
            </a:r>
            <a:r>
              <a:rPr lang="en-GB" dirty="0">
                <a:latin typeface="Arial" panose="020B0604020202020204" pitchFamily="34" charset="0"/>
                <a:cs typeface="Arial" panose="020B0604020202020204" pitchFamily="34" charset="0"/>
              </a:rPr>
              <a:t>of </a:t>
            </a:r>
            <a:r>
              <a:rPr lang="en-GB" dirty="0" smtClean="0">
                <a:latin typeface="Arial" panose="020B0604020202020204" pitchFamily="34" charset="0"/>
                <a:cs typeface="Arial" panose="020B0604020202020204" pitchFamily="34" charset="0"/>
              </a:rPr>
              <a:t>1997, </a:t>
            </a:r>
            <a:r>
              <a:rPr lang="en-GB" dirty="0">
                <a:latin typeface="Arial" panose="020B0604020202020204" pitchFamily="34" charset="0"/>
                <a:cs typeface="Arial" panose="020B0604020202020204" pitchFamily="34" charset="0"/>
              </a:rPr>
              <a:t>is not applicable; </a:t>
            </a:r>
            <a:r>
              <a:rPr lang="en-GB" dirty="0" smtClean="0">
                <a:latin typeface="Arial" panose="020B0604020202020204" pitchFamily="34" charset="0"/>
                <a:cs typeface="Arial" panose="020B0604020202020204" pitchFamily="34" charset="0"/>
              </a:rPr>
              <a:t>and in the case of damage </a:t>
            </a:r>
            <a:r>
              <a:rPr lang="en-GB" dirty="0">
                <a:latin typeface="Arial" panose="020B0604020202020204" pitchFamily="34" charset="0"/>
                <a:cs typeface="Arial" panose="020B0604020202020204" pitchFamily="34" charset="0"/>
              </a:rPr>
              <a:t>to, the loss of, or the destruction of, property or the loss of money</a:t>
            </a:r>
            <a:r>
              <a:rPr lang="en-GB" dirty="0" smtClean="0">
                <a:latin typeface="Arial" panose="020B0604020202020204" pitchFamily="34" charset="0"/>
                <a:cs typeface="Arial" panose="020B0604020202020204" pitchFamily="34" charset="0"/>
              </a:rPr>
              <a:t>; physical</a:t>
            </a:r>
            <a:r>
              <a:rPr lang="en-GB" dirty="0">
                <a:latin typeface="Arial" panose="020B0604020202020204" pitchFamily="34" charset="0"/>
                <a:cs typeface="Arial" panose="020B0604020202020204" pitchFamily="34" charset="0"/>
              </a:rPr>
              <a:t>, or other injury; </a:t>
            </a:r>
            <a:r>
              <a:rPr lang="en-GB" dirty="0" smtClean="0">
                <a:latin typeface="Arial" panose="020B0604020202020204" pitchFamily="34" charset="0"/>
                <a:cs typeface="Arial" panose="020B0604020202020204" pitchFamily="34" charset="0"/>
              </a:rPr>
              <a:t>or loss </a:t>
            </a:r>
            <a:r>
              <a:rPr lang="en-GB" dirty="0">
                <a:latin typeface="Arial" panose="020B0604020202020204" pitchFamily="34" charset="0"/>
                <a:cs typeface="Arial" panose="020B0604020202020204" pitchFamily="34" charset="0"/>
              </a:rPr>
              <a:t>of income or support</a:t>
            </a:r>
            <a:r>
              <a:rPr lang="en-GB" dirty="0" smtClean="0">
                <a:latin typeface="Arial" panose="020B0604020202020204" pitchFamily="34" charset="0"/>
                <a:cs typeface="Arial" panose="020B0604020202020204" pitchFamily="34" charset="0"/>
              </a:rPr>
              <a:t>, suffered </a:t>
            </a:r>
            <a:r>
              <a:rPr lang="en-GB" dirty="0">
                <a:latin typeface="Arial" panose="020B0604020202020204" pitchFamily="34" charset="0"/>
                <a:cs typeface="Arial" panose="020B0604020202020204" pitchFamily="34" charset="0"/>
              </a:rPr>
              <a:t>by the victim </a:t>
            </a:r>
            <a:r>
              <a:rPr lang="en-GB" dirty="0" smtClean="0">
                <a:latin typeface="Arial" panose="020B0604020202020204" pitchFamily="34" charset="0"/>
                <a:cs typeface="Arial" panose="020B0604020202020204" pitchFamily="34" charset="0"/>
              </a:rPr>
              <a:t>as </a:t>
            </a:r>
            <a:r>
              <a:rPr lang="en-GB" dirty="0">
                <a:latin typeface="Arial" panose="020B0604020202020204" pitchFamily="34" charset="0"/>
                <a:cs typeface="Arial" panose="020B0604020202020204" pitchFamily="34" charset="0"/>
              </a:rPr>
              <a:t>an aggravating circumstance. </a:t>
            </a:r>
            <a:endParaRPr lang="en-US" dirty="0" smtClean="0">
              <a:latin typeface="Arial" panose="020B0604020202020204" pitchFamily="34" charset="0"/>
              <a:cs typeface="Arial" panose="020B0604020202020204" pitchFamily="34" charset="0"/>
            </a:endParaRPr>
          </a:p>
          <a:p>
            <a:pPr marL="2003425" lvl="1"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1203325"/>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B6412721-5C46-294F-AA65-FE418DA3D24F}"/>
              </a:ext>
            </a:extLst>
          </p:cNvPr>
          <p:cNvSpPr txBox="1"/>
          <p:nvPr/>
        </p:nvSpPr>
        <p:spPr>
          <a:xfrm>
            <a:off x="299344" y="320128"/>
            <a:ext cx="6732104" cy="461665"/>
          </a:xfrm>
          <a:prstGeom prst="rect">
            <a:avLst/>
          </a:prstGeom>
          <a:noFill/>
        </p:spPr>
        <p:txBody>
          <a:bodyPr wrap="square" rtlCol="0">
            <a:spAutoFit/>
          </a:bodyPr>
          <a:lstStyle/>
          <a:p>
            <a:r>
              <a:rPr lang="en-US" sz="2400" b="1" dirty="0" smtClean="0">
                <a:solidFill>
                  <a:srgbClr val="F6811F"/>
                </a:solidFill>
                <a:latin typeface="Arial" panose="020B0604020202020204" pitchFamily="34" charset="0"/>
                <a:cs typeface="Arial" panose="020B0604020202020204" pitchFamily="34" charset="0"/>
              </a:rPr>
              <a:t>Bill:  Content</a:t>
            </a:r>
            <a:endParaRPr lang="en-US" sz="2400" b="1" dirty="0">
              <a:solidFill>
                <a:srgbClr val="F6811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6919053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3DEF135-70AD-CF42-9ED4-E7102BBF90F1}"/>
              </a:ext>
            </a:extLst>
          </p:cNvPr>
          <p:cNvSpPr txBox="1"/>
          <p:nvPr/>
        </p:nvSpPr>
        <p:spPr>
          <a:xfrm>
            <a:off x="309541" y="889332"/>
            <a:ext cx="8431034" cy="3016210"/>
          </a:xfrm>
          <a:prstGeom prst="rect">
            <a:avLst/>
          </a:prstGeom>
          <a:noFill/>
        </p:spPr>
        <p:txBody>
          <a:bodyPr wrap="square" rtlCol="0">
            <a:spAutoFit/>
          </a:bodyPr>
          <a:lstStyle/>
          <a:p>
            <a:pPr marL="1203325"/>
            <a:r>
              <a:rPr lang="en-US" sz="2000" b="1" dirty="0" smtClean="0">
                <a:latin typeface="Arial" panose="020B0604020202020204" pitchFamily="34" charset="0"/>
                <a:cs typeface="Arial" panose="020B0604020202020204" pitchFamily="34" charset="0"/>
              </a:rPr>
              <a:t>2.7.2	Clause 6:  Sentencing (Continued)</a:t>
            </a:r>
            <a:endParaRPr lang="en-US" sz="2000" b="1" dirty="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endParaRPr lang="en-US" dirty="0" smtClean="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r>
              <a:rPr lang="en-US" b="1" dirty="0" smtClean="0">
                <a:latin typeface="Arial" panose="020B0604020202020204" pitchFamily="34" charset="0"/>
                <a:cs typeface="Arial" panose="020B0604020202020204" pitchFamily="34" charset="0"/>
              </a:rPr>
              <a:t>Cl 6(3) </a:t>
            </a:r>
            <a:r>
              <a:rPr lang="en-US" dirty="0">
                <a:latin typeface="Arial" panose="020B0604020202020204" pitchFamily="34" charset="0"/>
                <a:cs typeface="Arial" panose="020B0604020202020204" pitchFamily="34" charset="0"/>
              </a:rPr>
              <a:t>provides </a:t>
            </a:r>
            <a:r>
              <a:rPr lang="en-US" dirty="0" smtClean="0">
                <a:latin typeface="Arial" panose="020B0604020202020204" pitchFamily="34" charset="0"/>
                <a:cs typeface="Arial" panose="020B0604020202020204" pitchFamily="34" charset="0"/>
              </a:rPr>
              <a:t>that any </a:t>
            </a:r>
            <a:r>
              <a:rPr lang="en-US" dirty="0">
                <a:latin typeface="Arial" panose="020B0604020202020204" pitchFamily="34" charset="0"/>
                <a:cs typeface="Arial" panose="020B0604020202020204" pitchFamily="34" charset="0"/>
              </a:rPr>
              <a:t>person who is convicted of </a:t>
            </a:r>
            <a:r>
              <a:rPr lang="en-US" dirty="0" smtClean="0">
                <a:latin typeface="Arial" panose="020B0604020202020204" pitchFamily="34" charset="0"/>
                <a:cs typeface="Arial" panose="020B0604020202020204" pitchFamily="34" charset="0"/>
              </a:rPr>
              <a:t>hate speech is </a:t>
            </a:r>
            <a:r>
              <a:rPr lang="en-US" dirty="0">
                <a:latin typeface="Arial" panose="020B0604020202020204" pitchFamily="34" charset="0"/>
                <a:cs typeface="Arial" panose="020B0604020202020204" pitchFamily="34" charset="0"/>
              </a:rPr>
              <a:t>liable to a fine or to imprisonment for a period not exceeding eight years, or to both a fine and such </a:t>
            </a:r>
            <a:r>
              <a:rPr lang="en-US" dirty="0" smtClean="0">
                <a:latin typeface="Arial" panose="020B0604020202020204" pitchFamily="34" charset="0"/>
                <a:cs typeface="Arial" panose="020B0604020202020204" pitchFamily="34" charset="0"/>
              </a:rPr>
              <a:t>imprisonment.   </a:t>
            </a:r>
            <a:endParaRPr lang="en-US" sz="2000" dirty="0" smtClean="0">
              <a:latin typeface="Arial" panose="020B0604020202020204" pitchFamily="34" charset="0"/>
              <a:cs typeface="Arial" panose="020B0604020202020204" pitchFamily="34" charset="0"/>
            </a:endParaRPr>
          </a:p>
          <a:p>
            <a:pPr marL="2003425" lvl="1"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1203325"/>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B6412721-5C46-294F-AA65-FE418DA3D24F}"/>
              </a:ext>
            </a:extLst>
          </p:cNvPr>
          <p:cNvSpPr txBox="1"/>
          <p:nvPr/>
        </p:nvSpPr>
        <p:spPr>
          <a:xfrm>
            <a:off x="299344" y="320128"/>
            <a:ext cx="6732104" cy="461665"/>
          </a:xfrm>
          <a:prstGeom prst="rect">
            <a:avLst/>
          </a:prstGeom>
          <a:noFill/>
        </p:spPr>
        <p:txBody>
          <a:bodyPr wrap="square" rtlCol="0">
            <a:spAutoFit/>
          </a:bodyPr>
          <a:lstStyle/>
          <a:p>
            <a:r>
              <a:rPr lang="en-US" sz="2400" b="1" dirty="0" smtClean="0">
                <a:solidFill>
                  <a:srgbClr val="F6811F"/>
                </a:solidFill>
                <a:latin typeface="Arial" panose="020B0604020202020204" pitchFamily="34" charset="0"/>
                <a:cs typeface="Arial" panose="020B0604020202020204" pitchFamily="34" charset="0"/>
              </a:rPr>
              <a:t>Bill:  Content</a:t>
            </a:r>
            <a:endParaRPr lang="en-US" sz="2400" b="1" dirty="0">
              <a:solidFill>
                <a:srgbClr val="F6811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6324327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3DEF135-70AD-CF42-9ED4-E7102BBF90F1}"/>
              </a:ext>
            </a:extLst>
          </p:cNvPr>
          <p:cNvSpPr txBox="1"/>
          <p:nvPr/>
        </p:nvSpPr>
        <p:spPr>
          <a:xfrm>
            <a:off x="309541" y="889332"/>
            <a:ext cx="8431034" cy="6370975"/>
          </a:xfrm>
          <a:prstGeom prst="rect">
            <a:avLst/>
          </a:prstGeom>
          <a:noFill/>
        </p:spPr>
        <p:txBody>
          <a:bodyPr wrap="square" rtlCol="0">
            <a:spAutoFit/>
          </a:bodyPr>
          <a:lstStyle/>
          <a:p>
            <a:pPr marL="1203325"/>
            <a:r>
              <a:rPr lang="en-US" sz="2000" b="1" dirty="0" smtClean="0">
                <a:latin typeface="Arial" panose="020B0604020202020204" pitchFamily="34" charset="0"/>
                <a:cs typeface="Arial" panose="020B0604020202020204" pitchFamily="34" charset="0"/>
              </a:rPr>
              <a:t>2.8	Clauses 7 and 8:  National instructions and 	directives and Reporting</a:t>
            </a:r>
            <a:endParaRPr lang="en-US" dirty="0" smtClean="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r>
              <a:rPr lang="en-US" b="1" dirty="0" smtClean="0">
                <a:latin typeface="Arial" panose="020B0604020202020204" pitchFamily="34" charset="0"/>
                <a:cs typeface="Arial" panose="020B0604020202020204" pitchFamily="34" charset="0"/>
              </a:rPr>
              <a:t>Cl </a:t>
            </a:r>
            <a:r>
              <a:rPr lang="en-US" b="1" dirty="0">
                <a:latin typeface="Arial" panose="020B0604020202020204" pitchFamily="34" charset="0"/>
                <a:cs typeface="Arial" panose="020B0604020202020204" pitchFamily="34" charset="0"/>
              </a:rPr>
              <a:t>7:  </a:t>
            </a:r>
            <a:r>
              <a:rPr lang="en-US" dirty="0">
                <a:latin typeface="Arial" panose="020B0604020202020204" pitchFamily="34" charset="0"/>
                <a:cs typeface="Arial" panose="020B0604020202020204" pitchFamily="34" charset="0"/>
              </a:rPr>
              <a:t>the </a:t>
            </a:r>
            <a:r>
              <a:rPr lang="en-US" dirty="0" smtClean="0">
                <a:latin typeface="Arial" panose="020B0604020202020204" pitchFamily="34" charset="0"/>
                <a:cs typeface="Arial" panose="020B0604020202020204" pitchFamily="34" charset="0"/>
              </a:rPr>
              <a:t>National Commissioner of SAPS and the NDPP</a:t>
            </a:r>
            <a:r>
              <a:rPr lang="en-US" dirty="0">
                <a:latin typeface="Arial" panose="020B0604020202020204" pitchFamily="34" charset="0"/>
                <a:cs typeface="Arial" panose="020B0604020202020204" pitchFamily="34" charset="0"/>
              </a:rPr>
              <a:t>, after consultation with DG: </a:t>
            </a:r>
            <a:r>
              <a:rPr lang="en-US" dirty="0" smtClean="0">
                <a:latin typeface="Arial" panose="020B0604020202020204" pitchFamily="34" charset="0"/>
                <a:cs typeface="Arial" panose="020B0604020202020204" pitchFamily="34" charset="0"/>
              </a:rPr>
              <a:t>JCD </a:t>
            </a:r>
            <a:r>
              <a:rPr lang="en-US" dirty="0">
                <a:latin typeface="Arial" panose="020B0604020202020204" pitchFamily="34" charset="0"/>
                <a:cs typeface="Arial" panose="020B0604020202020204" pitchFamily="34" charset="0"/>
              </a:rPr>
              <a:t>and the National Commissioner of </a:t>
            </a:r>
            <a:r>
              <a:rPr lang="en-US" dirty="0" smtClean="0">
                <a:latin typeface="Arial" panose="020B0604020202020204" pitchFamily="34" charset="0"/>
                <a:cs typeface="Arial" panose="020B0604020202020204" pitchFamily="34" charset="0"/>
              </a:rPr>
              <a:t>SAPS and the NDPP, </a:t>
            </a:r>
            <a:r>
              <a:rPr lang="en-US" dirty="0">
                <a:latin typeface="Arial" panose="020B0604020202020204" pitchFamily="34" charset="0"/>
                <a:cs typeface="Arial" panose="020B0604020202020204" pitchFamily="34" charset="0"/>
              </a:rPr>
              <a:t>to issue directives on relevant matters and these directives must be complied with by </a:t>
            </a:r>
            <a:r>
              <a:rPr lang="en-US" dirty="0" smtClean="0">
                <a:latin typeface="Arial" panose="020B0604020202020204" pitchFamily="34" charset="0"/>
                <a:cs typeface="Arial" panose="020B0604020202020204" pitchFamily="34" charset="0"/>
              </a:rPr>
              <a:t>police officers and prosecutors </a:t>
            </a:r>
            <a:r>
              <a:rPr lang="en-US" dirty="0">
                <a:latin typeface="Arial" panose="020B0604020202020204" pitchFamily="34" charset="0"/>
                <a:cs typeface="Arial" panose="020B0604020202020204" pitchFamily="34" charset="0"/>
              </a:rPr>
              <a:t>in the execution of their functions under the Bill.  </a:t>
            </a:r>
          </a:p>
          <a:p>
            <a:pPr marL="2003425" lvl="1" indent="-342900" algn="jus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r>
              <a:rPr lang="en-US" b="1" dirty="0" smtClean="0">
                <a:latin typeface="Arial" panose="020B0604020202020204" pitchFamily="34" charset="0"/>
                <a:cs typeface="Arial" panose="020B0604020202020204" pitchFamily="34" charset="0"/>
              </a:rPr>
              <a:t>Cl </a:t>
            </a:r>
            <a:r>
              <a:rPr lang="en-US" b="1" dirty="0">
                <a:latin typeface="Arial" panose="020B0604020202020204" pitchFamily="34" charset="0"/>
                <a:cs typeface="Arial" panose="020B0604020202020204" pitchFamily="34" charset="0"/>
              </a:rPr>
              <a:t>8:  </a:t>
            </a:r>
            <a:r>
              <a:rPr lang="en-US" dirty="0">
                <a:latin typeface="Arial" panose="020B0604020202020204" pitchFamily="34" charset="0"/>
                <a:cs typeface="Arial" panose="020B0604020202020204" pitchFamily="34" charset="0"/>
              </a:rPr>
              <a:t>requires the Minister, after consultation with the Minister responsible for SAPS and the NDPP, to make regulations on the information to be collected and collated by the SAPS and the NPA, respectively.  The information obtained must be made available to Parliament and to the Chairpersons of the South African Human Rights Commission, the Commission for Gender Equality and the Commission for the Promotion and Protection of the Rights of Cultural, Religious and Linguistic </a:t>
            </a:r>
            <a:r>
              <a:rPr lang="en-US" dirty="0" smtClean="0">
                <a:latin typeface="Arial" panose="020B0604020202020204" pitchFamily="34" charset="0"/>
                <a:cs typeface="Arial" panose="020B0604020202020204" pitchFamily="34" charset="0"/>
              </a:rPr>
              <a:t>Communities.   </a:t>
            </a:r>
            <a:endParaRPr lang="en-US" sz="2000" dirty="0" smtClean="0">
              <a:latin typeface="Arial" panose="020B0604020202020204" pitchFamily="34" charset="0"/>
              <a:cs typeface="Arial" panose="020B0604020202020204" pitchFamily="34" charset="0"/>
            </a:endParaRPr>
          </a:p>
          <a:p>
            <a:pPr marL="2003425" lvl="1"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1203325"/>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B6412721-5C46-294F-AA65-FE418DA3D24F}"/>
              </a:ext>
            </a:extLst>
          </p:cNvPr>
          <p:cNvSpPr txBox="1"/>
          <p:nvPr/>
        </p:nvSpPr>
        <p:spPr>
          <a:xfrm>
            <a:off x="299344" y="320128"/>
            <a:ext cx="6732104" cy="461665"/>
          </a:xfrm>
          <a:prstGeom prst="rect">
            <a:avLst/>
          </a:prstGeom>
          <a:noFill/>
        </p:spPr>
        <p:txBody>
          <a:bodyPr wrap="square" rtlCol="0">
            <a:spAutoFit/>
          </a:bodyPr>
          <a:lstStyle/>
          <a:p>
            <a:r>
              <a:rPr lang="en-US" sz="2400" b="1" dirty="0" smtClean="0">
                <a:solidFill>
                  <a:srgbClr val="F6811F"/>
                </a:solidFill>
                <a:latin typeface="Arial" panose="020B0604020202020204" pitchFamily="34" charset="0"/>
                <a:cs typeface="Arial" panose="020B0604020202020204" pitchFamily="34" charset="0"/>
              </a:rPr>
              <a:t>Bill:  Content</a:t>
            </a:r>
            <a:endParaRPr lang="en-US" sz="2400" b="1" dirty="0">
              <a:solidFill>
                <a:srgbClr val="F6811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0662221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3DEF135-70AD-CF42-9ED4-E7102BBF90F1}"/>
              </a:ext>
            </a:extLst>
          </p:cNvPr>
          <p:cNvSpPr txBox="1"/>
          <p:nvPr/>
        </p:nvSpPr>
        <p:spPr>
          <a:xfrm>
            <a:off x="309541" y="889332"/>
            <a:ext cx="8431034" cy="5262979"/>
          </a:xfrm>
          <a:prstGeom prst="rect">
            <a:avLst/>
          </a:prstGeom>
          <a:noFill/>
        </p:spPr>
        <p:txBody>
          <a:bodyPr wrap="square" rtlCol="0">
            <a:spAutoFit/>
          </a:bodyPr>
          <a:lstStyle/>
          <a:p>
            <a:pPr marL="1203325"/>
            <a:r>
              <a:rPr lang="en-US" sz="2000" b="1" dirty="0" smtClean="0">
                <a:latin typeface="Arial" panose="020B0604020202020204" pitchFamily="34" charset="0"/>
                <a:cs typeface="Arial" panose="020B0604020202020204" pitchFamily="34" charset="0"/>
              </a:rPr>
              <a:t>2.9	Clauses </a:t>
            </a:r>
            <a:r>
              <a:rPr lang="en-US" sz="2000" b="1" dirty="0">
                <a:latin typeface="Arial" panose="020B0604020202020204" pitchFamily="34" charset="0"/>
                <a:cs typeface="Arial" panose="020B0604020202020204" pitchFamily="34" charset="0"/>
              </a:rPr>
              <a:t>9 and 10:  Prevention of hate crimes and </a:t>
            </a:r>
            <a:r>
              <a:rPr lang="en-US" sz="2000" b="1" dirty="0" smtClean="0">
                <a:latin typeface="Arial" panose="020B0604020202020204" pitchFamily="34" charset="0"/>
                <a:cs typeface="Arial" panose="020B0604020202020204" pitchFamily="34" charset="0"/>
              </a:rPr>
              <a:t>	hate </a:t>
            </a:r>
            <a:r>
              <a:rPr lang="en-US" sz="2000" b="1" dirty="0">
                <a:latin typeface="Arial" panose="020B0604020202020204" pitchFamily="34" charset="0"/>
                <a:cs typeface="Arial" panose="020B0604020202020204" pitchFamily="34" charset="0"/>
              </a:rPr>
              <a:t>speech and </a:t>
            </a:r>
            <a:r>
              <a:rPr lang="en-US" sz="2000" b="1" dirty="0" smtClean="0">
                <a:latin typeface="Arial" panose="020B0604020202020204" pitchFamily="34" charset="0"/>
                <a:cs typeface="Arial" panose="020B0604020202020204" pitchFamily="34" charset="0"/>
              </a:rPr>
              <a:t>regulations</a:t>
            </a:r>
          </a:p>
          <a:p>
            <a:pPr marL="1546225" indent="-342900">
              <a:buFont typeface="Arial" panose="020B0604020202020204" pitchFamily="34" charset="0"/>
              <a:buChar char="•"/>
            </a:pPr>
            <a:endParaRPr lang="en-US" dirty="0" smtClean="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r>
              <a:rPr lang="en-US" b="1" dirty="0" smtClean="0">
                <a:latin typeface="Arial" panose="020B0604020202020204" pitchFamily="34" charset="0"/>
                <a:cs typeface="Arial" panose="020B0604020202020204" pitchFamily="34" charset="0"/>
              </a:rPr>
              <a:t>Cl </a:t>
            </a:r>
            <a:r>
              <a:rPr lang="en-US" b="1" dirty="0">
                <a:latin typeface="Arial" panose="020B0604020202020204" pitchFamily="34" charset="0"/>
                <a:cs typeface="Arial" panose="020B0604020202020204" pitchFamily="34" charset="0"/>
              </a:rPr>
              <a:t>9:  </a:t>
            </a:r>
            <a:r>
              <a:rPr lang="en-US" dirty="0">
                <a:latin typeface="Arial" panose="020B0604020202020204" pitchFamily="34" charset="0"/>
                <a:cs typeface="Arial" panose="020B0604020202020204" pitchFamily="34" charset="0"/>
              </a:rPr>
              <a:t>deals with the prevention of hate crimes and hate speech and requires the State to promote awareness of the prohibition against these offences, aimed at the prevention and combating thereof. Training </a:t>
            </a:r>
            <a:r>
              <a:rPr lang="en-US" dirty="0" err="1">
                <a:latin typeface="Arial" panose="020B0604020202020204" pitchFamily="34" charset="0"/>
                <a:cs typeface="Arial" panose="020B0604020202020204" pitchFamily="34" charset="0"/>
              </a:rPr>
              <a:t>programmes</a:t>
            </a:r>
            <a:r>
              <a:rPr lang="en-US" dirty="0">
                <a:latin typeface="Arial" panose="020B0604020202020204" pitchFamily="34" charset="0"/>
                <a:cs typeface="Arial" panose="020B0604020202020204" pitchFamily="34" charset="0"/>
              </a:rPr>
              <a:t>, including social context training </a:t>
            </a:r>
            <a:r>
              <a:rPr lang="en-US" dirty="0" err="1">
                <a:latin typeface="Arial" panose="020B0604020202020204" pitchFamily="34" charset="0"/>
                <a:cs typeface="Arial" panose="020B0604020202020204" pitchFamily="34" charset="0"/>
              </a:rPr>
              <a:t>programmes</a:t>
            </a:r>
            <a:r>
              <a:rPr lang="en-US" dirty="0">
                <a:latin typeface="Arial" panose="020B0604020202020204" pitchFamily="34" charset="0"/>
                <a:cs typeface="Arial" panose="020B0604020202020204" pitchFamily="34" charset="0"/>
              </a:rPr>
              <a:t>, must be developed by the State and the South African Judicial Education Institute on the prohibition, prevention and combating of hate crimes and hate speech. </a:t>
            </a:r>
          </a:p>
          <a:p>
            <a:pPr marL="2003425" lvl="1" indent="-342900" algn="jus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r>
              <a:rPr lang="en-US" b="1" dirty="0" smtClean="0">
                <a:latin typeface="Arial" panose="020B0604020202020204" pitchFamily="34" charset="0"/>
                <a:cs typeface="Arial" panose="020B0604020202020204" pitchFamily="34" charset="0"/>
              </a:rPr>
              <a:t>Cl </a:t>
            </a:r>
            <a:r>
              <a:rPr lang="en-US" b="1" dirty="0">
                <a:latin typeface="Arial" panose="020B0604020202020204" pitchFamily="34" charset="0"/>
                <a:cs typeface="Arial" panose="020B0604020202020204" pitchFamily="34" charset="0"/>
              </a:rPr>
              <a:t>10:  </a:t>
            </a:r>
            <a:r>
              <a:rPr lang="en-US" dirty="0">
                <a:latin typeface="Arial" panose="020B0604020202020204" pitchFamily="34" charset="0"/>
                <a:cs typeface="Arial" panose="020B0604020202020204" pitchFamily="34" charset="0"/>
              </a:rPr>
              <a:t>empowers the Minister to make certain regulations in order to achieve the objects of the </a:t>
            </a:r>
            <a:r>
              <a:rPr lang="en-US" dirty="0" smtClean="0">
                <a:latin typeface="Arial" panose="020B0604020202020204" pitchFamily="34" charset="0"/>
                <a:cs typeface="Arial" panose="020B0604020202020204" pitchFamily="34" charset="0"/>
              </a:rPr>
              <a:t>Bill.   </a:t>
            </a:r>
            <a:endParaRPr lang="en-US" sz="2000" dirty="0" smtClean="0">
              <a:latin typeface="Arial" panose="020B0604020202020204" pitchFamily="34" charset="0"/>
              <a:cs typeface="Arial" panose="020B0604020202020204" pitchFamily="34" charset="0"/>
            </a:endParaRPr>
          </a:p>
          <a:p>
            <a:pPr marL="2003425" lvl="1"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1203325"/>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B6412721-5C46-294F-AA65-FE418DA3D24F}"/>
              </a:ext>
            </a:extLst>
          </p:cNvPr>
          <p:cNvSpPr txBox="1"/>
          <p:nvPr/>
        </p:nvSpPr>
        <p:spPr>
          <a:xfrm>
            <a:off x="299344" y="320128"/>
            <a:ext cx="6732104" cy="461665"/>
          </a:xfrm>
          <a:prstGeom prst="rect">
            <a:avLst/>
          </a:prstGeom>
          <a:noFill/>
        </p:spPr>
        <p:txBody>
          <a:bodyPr wrap="square" rtlCol="0">
            <a:spAutoFit/>
          </a:bodyPr>
          <a:lstStyle/>
          <a:p>
            <a:r>
              <a:rPr lang="en-US" sz="2400" b="1" dirty="0" smtClean="0">
                <a:solidFill>
                  <a:srgbClr val="F6811F"/>
                </a:solidFill>
                <a:latin typeface="Arial" panose="020B0604020202020204" pitchFamily="34" charset="0"/>
                <a:cs typeface="Arial" panose="020B0604020202020204" pitchFamily="34" charset="0"/>
              </a:rPr>
              <a:t>Bill:  Content</a:t>
            </a:r>
            <a:endParaRPr lang="en-US" sz="2400" b="1" dirty="0">
              <a:solidFill>
                <a:srgbClr val="F6811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8944089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3DEF135-70AD-CF42-9ED4-E7102BBF90F1}"/>
              </a:ext>
            </a:extLst>
          </p:cNvPr>
          <p:cNvSpPr txBox="1"/>
          <p:nvPr/>
        </p:nvSpPr>
        <p:spPr>
          <a:xfrm>
            <a:off x="309541" y="889332"/>
            <a:ext cx="8431034" cy="6063198"/>
          </a:xfrm>
          <a:prstGeom prst="rect">
            <a:avLst/>
          </a:prstGeom>
          <a:noFill/>
        </p:spPr>
        <p:txBody>
          <a:bodyPr wrap="square" rtlCol="0">
            <a:spAutoFit/>
          </a:bodyPr>
          <a:lstStyle/>
          <a:p>
            <a:pPr marL="1203325"/>
            <a:r>
              <a:rPr lang="en-US" sz="2000" b="1" dirty="0" smtClean="0">
                <a:latin typeface="Arial" panose="020B0604020202020204" pitchFamily="34" charset="0"/>
                <a:cs typeface="Arial" panose="020B0604020202020204" pitchFamily="34" charset="0"/>
              </a:rPr>
              <a:t>2.10	Clause </a:t>
            </a:r>
            <a:r>
              <a:rPr lang="en-US" sz="2000" b="1" dirty="0">
                <a:latin typeface="Arial" panose="020B0604020202020204" pitchFamily="34" charset="0"/>
                <a:cs typeface="Arial" panose="020B0604020202020204" pitchFamily="34" charset="0"/>
              </a:rPr>
              <a:t>11:  read with the Schedule to the </a:t>
            </a:r>
            <a:r>
              <a:rPr lang="en-US" sz="2000" b="1" dirty="0" smtClean="0">
                <a:latin typeface="Arial" panose="020B0604020202020204" pitchFamily="34" charset="0"/>
                <a:cs typeface="Arial" panose="020B0604020202020204" pitchFamily="34" charset="0"/>
              </a:rPr>
              <a:t>Bill</a:t>
            </a:r>
            <a:endParaRPr lang="en-US" dirty="0" smtClean="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r>
              <a:rPr lang="en-US" dirty="0" smtClean="0">
                <a:latin typeface="Arial" panose="020B0604020202020204" pitchFamily="34" charset="0"/>
                <a:cs typeface="Arial" panose="020B0604020202020204" pitchFamily="34" charset="0"/>
              </a:rPr>
              <a:t>Sets </a:t>
            </a:r>
            <a:r>
              <a:rPr lang="en-US" dirty="0">
                <a:latin typeface="Arial" panose="020B0604020202020204" pitchFamily="34" charset="0"/>
                <a:cs typeface="Arial" panose="020B0604020202020204" pitchFamily="34" charset="0"/>
              </a:rPr>
              <a:t>out the consequential amendments of other Acts of Parliament, required by the Bill, namely amendments to the Criminal Procedure Act,1977, the Criminal Law Amendment Act, 1997 (dealing with compulsory minimum sentences), and the Child Justice Act, 2008.  The amendments in the Schedule to the Bill only relate to hate crimes and not to hate speech.  </a:t>
            </a:r>
          </a:p>
          <a:p>
            <a:pPr marL="2003425" lvl="1" indent="-342900" algn="just">
              <a:buFont typeface="Arial" panose="020B0604020202020204" pitchFamily="34" charset="0"/>
              <a:buChar char="•"/>
            </a:pPr>
            <a:r>
              <a:rPr lang="en-US" dirty="0">
                <a:latin typeface="Arial" panose="020B0604020202020204" pitchFamily="34" charset="0"/>
                <a:cs typeface="Arial" panose="020B0604020202020204" pitchFamily="34" charset="0"/>
              </a:rPr>
              <a:t>The hate crimes to be included in Schedules 5 and 6 to the Criminal Procedure Act, relating to bail, in Parts I and II to the Criminal Law Amendment Act, 1997, relating to compulsory minimum sentences and in Schedule 3 to the Child Justice Act, 2008, relating to the most serious offences committed by children, constitute the most serious </a:t>
            </a:r>
            <a:r>
              <a:rPr lang="en-US" dirty="0" smtClean="0">
                <a:latin typeface="Arial" panose="020B0604020202020204" pitchFamily="34" charset="0"/>
                <a:cs typeface="Arial" panose="020B0604020202020204" pitchFamily="34" charset="0"/>
              </a:rPr>
              <a:t>offences.  </a:t>
            </a:r>
            <a:endParaRPr lang="en-US" dirty="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r>
              <a:rPr lang="en-US" dirty="0">
                <a:latin typeface="Arial" panose="020B0604020202020204" pitchFamily="34" charset="0"/>
                <a:cs typeface="Arial" panose="020B0604020202020204" pitchFamily="34" charset="0"/>
              </a:rPr>
              <a:t>They are all </a:t>
            </a:r>
            <a:r>
              <a:rPr lang="en-US" dirty="0" err="1">
                <a:latin typeface="Arial" panose="020B0604020202020204" pitchFamily="34" charset="0"/>
                <a:cs typeface="Arial" panose="020B0604020202020204" pitchFamily="34" charset="0"/>
              </a:rPr>
              <a:t>characterised</a:t>
            </a:r>
            <a:r>
              <a:rPr lang="en-US" dirty="0">
                <a:latin typeface="Arial" panose="020B0604020202020204" pitchFamily="34" charset="0"/>
                <a:cs typeface="Arial" panose="020B0604020202020204" pitchFamily="34" charset="0"/>
              </a:rPr>
              <a:t> by the most violent infringements of the right to the security of the person or serious damage to property. </a:t>
            </a:r>
            <a:r>
              <a:rPr lang="en-US" dirty="0" smtClean="0">
                <a:latin typeface="Arial" panose="020B0604020202020204" pitchFamily="34" charset="0"/>
                <a:cs typeface="Arial" panose="020B0604020202020204" pitchFamily="34" charset="0"/>
              </a:rPr>
              <a:t>   </a:t>
            </a:r>
          </a:p>
          <a:p>
            <a:pPr marL="2003425" lvl="1"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1203325"/>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B6412721-5C46-294F-AA65-FE418DA3D24F}"/>
              </a:ext>
            </a:extLst>
          </p:cNvPr>
          <p:cNvSpPr txBox="1"/>
          <p:nvPr/>
        </p:nvSpPr>
        <p:spPr>
          <a:xfrm>
            <a:off x="299344" y="320128"/>
            <a:ext cx="6732104" cy="461665"/>
          </a:xfrm>
          <a:prstGeom prst="rect">
            <a:avLst/>
          </a:prstGeom>
          <a:noFill/>
        </p:spPr>
        <p:txBody>
          <a:bodyPr wrap="square" rtlCol="0">
            <a:spAutoFit/>
          </a:bodyPr>
          <a:lstStyle/>
          <a:p>
            <a:r>
              <a:rPr lang="en-US" sz="2400" b="1" dirty="0" smtClean="0">
                <a:solidFill>
                  <a:srgbClr val="F6811F"/>
                </a:solidFill>
                <a:latin typeface="Arial" panose="020B0604020202020204" pitchFamily="34" charset="0"/>
                <a:cs typeface="Arial" panose="020B0604020202020204" pitchFamily="34" charset="0"/>
              </a:rPr>
              <a:t>Bill:  Content</a:t>
            </a:r>
            <a:endParaRPr lang="en-US" sz="2400" b="1" dirty="0">
              <a:solidFill>
                <a:srgbClr val="F6811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38290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3DEF135-70AD-CF42-9ED4-E7102BBF90F1}"/>
              </a:ext>
            </a:extLst>
          </p:cNvPr>
          <p:cNvSpPr txBox="1"/>
          <p:nvPr/>
        </p:nvSpPr>
        <p:spPr>
          <a:xfrm>
            <a:off x="309541" y="889332"/>
            <a:ext cx="8431034" cy="2000548"/>
          </a:xfrm>
          <a:prstGeom prst="rect">
            <a:avLst/>
          </a:prstGeom>
          <a:noFill/>
        </p:spPr>
        <p:txBody>
          <a:bodyPr wrap="square" rtlCol="0">
            <a:spAutoFit/>
          </a:bodyPr>
          <a:lstStyle/>
          <a:p>
            <a:pPr marL="1203325"/>
            <a:endParaRPr lang="en-US" sz="2000" dirty="0">
              <a:latin typeface="Arial" panose="020B0604020202020204" pitchFamily="34" charset="0"/>
              <a:cs typeface="Arial" panose="020B0604020202020204" pitchFamily="34" charset="0"/>
            </a:endParaRPr>
          </a:p>
          <a:p>
            <a:pPr algn="ctr"/>
            <a:r>
              <a:rPr lang="en-US" sz="2800" b="1" dirty="0" smtClean="0">
                <a:latin typeface="Arial" panose="020B0604020202020204" pitchFamily="34" charset="0"/>
                <a:cs typeface="Arial" panose="020B0604020202020204" pitchFamily="34" charset="0"/>
              </a:rPr>
              <a:t>End of presentation</a:t>
            </a:r>
          </a:p>
          <a:p>
            <a:pPr algn="ctr"/>
            <a:endParaRPr lang="en-US" sz="2800" b="1" dirty="0" smtClean="0">
              <a:latin typeface="Arial" panose="020B0604020202020204" pitchFamily="34" charset="0"/>
              <a:cs typeface="Arial" panose="020B0604020202020204" pitchFamily="34" charset="0"/>
            </a:endParaRPr>
          </a:p>
          <a:p>
            <a:pPr algn="ctr"/>
            <a:r>
              <a:rPr lang="en-US" sz="2800" b="1" dirty="0" smtClean="0">
                <a:latin typeface="Arial" panose="020B0604020202020204" pitchFamily="34" charset="0"/>
                <a:cs typeface="Arial" panose="020B0604020202020204" pitchFamily="34" charset="0"/>
              </a:rPr>
              <a:t>Thank you</a:t>
            </a:r>
            <a:endParaRPr lang="en-US" sz="2800" b="1"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85449239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7A6EFAFC-F7C0-8643-89BB-73C95F88925B}"/>
              </a:ext>
            </a:extLst>
          </p:cNvPr>
          <p:cNvPicPr>
            <a:picLocks noChangeAspect="1"/>
          </p:cNvPicPr>
          <p:nvPr/>
        </p:nvPicPr>
        <p:blipFill>
          <a:blip r:embed="rId2"/>
          <a:stretch>
            <a:fillRect/>
          </a:stretch>
        </p:blipFill>
        <p:spPr>
          <a:xfrm>
            <a:off x="0" y="1283922"/>
            <a:ext cx="9144000" cy="4343943"/>
          </a:xfrm>
          <a:prstGeom prst="rect">
            <a:avLst/>
          </a:prstGeom>
        </p:spPr>
      </p:pic>
      <p:sp>
        <p:nvSpPr>
          <p:cNvPr id="4" name="TextBox 3">
            <a:extLst>
              <a:ext uri="{FF2B5EF4-FFF2-40B4-BE49-F238E27FC236}">
                <a16:creationId xmlns:a16="http://schemas.microsoft.com/office/drawing/2014/main" xmlns="" id="{02B49738-CCAC-2441-850E-1B7AFAE11A9C}"/>
              </a:ext>
            </a:extLst>
          </p:cNvPr>
          <p:cNvSpPr txBox="1"/>
          <p:nvPr/>
        </p:nvSpPr>
        <p:spPr>
          <a:xfrm>
            <a:off x="299344" y="320128"/>
            <a:ext cx="6732104" cy="646331"/>
          </a:xfrm>
          <a:prstGeom prst="rect">
            <a:avLst/>
          </a:prstGeom>
          <a:noFill/>
        </p:spPr>
        <p:txBody>
          <a:bodyPr wrap="square" rtlCol="0">
            <a:spAutoFit/>
          </a:bodyPr>
          <a:lstStyle/>
          <a:p>
            <a:r>
              <a:rPr lang="en-US" sz="3600" dirty="0" smtClean="0">
                <a:solidFill>
                  <a:srgbClr val="F6811F"/>
                </a:solidFill>
                <a:latin typeface="Arial" panose="020B0604020202020204" pitchFamily="34" charset="0"/>
                <a:cs typeface="Arial" panose="020B0604020202020204" pitchFamily="34" charset="0"/>
              </a:rPr>
              <a:t>Departmental </a:t>
            </a:r>
            <a:r>
              <a:rPr lang="en-US" sz="3600" dirty="0">
                <a:solidFill>
                  <a:srgbClr val="F6811F"/>
                </a:solidFill>
                <a:latin typeface="Arial" panose="020B0604020202020204" pitchFamily="34" charset="0"/>
                <a:cs typeface="Arial" panose="020B0604020202020204" pitchFamily="34" charset="0"/>
              </a:rPr>
              <a:t>Values</a:t>
            </a:r>
          </a:p>
        </p:txBody>
      </p:sp>
    </p:spTree>
    <p:extLst>
      <p:ext uri="{BB962C8B-B14F-4D97-AF65-F5344CB8AC3E}">
        <p14:creationId xmlns:p14="http://schemas.microsoft.com/office/powerpoint/2010/main" xmlns="" val="105452696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3DEF135-70AD-CF42-9ED4-E7102BBF90F1}"/>
              </a:ext>
            </a:extLst>
          </p:cNvPr>
          <p:cNvSpPr txBox="1"/>
          <p:nvPr/>
        </p:nvSpPr>
        <p:spPr>
          <a:xfrm>
            <a:off x="309541" y="889332"/>
            <a:ext cx="8431034" cy="6863417"/>
          </a:xfrm>
          <a:prstGeom prst="rect">
            <a:avLst/>
          </a:prstGeom>
          <a:noFill/>
        </p:spPr>
        <p:txBody>
          <a:bodyPr wrap="square" rtlCol="0">
            <a:spAutoFit/>
          </a:bodyPr>
          <a:lstStyle/>
          <a:p>
            <a:pPr marL="1203325"/>
            <a:r>
              <a:rPr lang="en-US" sz="2000" b="1" dirty="0" smtClean="0">
                <a:latin typeface="Arial" panose="020B0604020202020204" pitchFamily="34" charset="0"/>
                <a:cs typeface="Arial" panose="020B0604020202020204" pitchFamily="34" charset="0"/>
              </a:rPr>
              <a:t>1.  Bill 9 of 2018</a:t>
            </a:r>
          </a:p>
          <a:p>
            <a:pPr marL="1203325"/>
            <a:endParaRPr lang="en-US" sz="2000" b="1" dirty="0">
              <a:latin typeface="Arial" panose="020B0604020202020204" pitchFamily="34" charset="0"/>
              <a:cs typeface="Arial" panose="020B0604020202020204" pitchFamily="34" charset="0"/>
            </a:endParaRPr>
          </a:p>
          <a:p>
            <a:pPr marL="1203325"/>
            <a:r>
              <a:rPr lang="en-US" sz="2000" dirty="0" smtClean="0">
                <a:latin typeface="Arial" panose="020B0604020202020204" pitchFamily="34" charset="0"/>
                <a:cs typeface="Arial" panose="020B0604020202020204" pitchFamily="34" charset="0"/>
              </a:rPr>
              <a:t>1.1</a:t>
            </a:r>
            <a:r>
              <a:rPr lang="en-US" sz="2000" b="1" dirty="0" smtClean="0">
                <a:latin typeface="Arial" panose="020B0604020202020204" pitchFamily="34" charset="0"/>
                <a:cs typeface="Arial" panose="020B0604020202020204" pitchFamily="34" charset="0"/>
              </a:rPr>
              <a:t>	Introduced</a:t>
            </a:r>
            <a:r>
              <a:rPr lang="en-US" sz="2000" dirty="0" smtClean="0">
                <a:latin typeface="Arial" panose="020B0604020202020204" pitchFamily="34" charset="0"/>
                <a:cs typeface="Arial" panose="020B0604020202020204" pitchFamily="34" charset="0"/>
              </a:rPr>
              <a:t> on 13 April 2018.</a:t>
            </a:r>
          </a:p>
          <a:p>
            <a:pPr marL="1546225" indent="-342900">
              <a:buFont typeface="Arial" panose="020B0604020202020204" pitchFamily="34" charset="0"/>
              <a:buChar char="•"/>
            </a:pPr>
            <a:endParaRPr lang="en-US" sz="2000" dirty="0" smtClean="0">
              <a:latin typeface="Arial" panose="020B0604020202020204" pitchFamily="34" charset="0"/>
              <a:cs typeface="Arial" panose="020B0604020202020204" pitchFamily="34" charset="0"/>
            </a:endParaRPr>
          </a:p>
          <a:p>
            <a:pPr marL="1203325" algn="just"/>
            <a:r>
              <a:rPr lang="en-US" sz="2000" dirty="0" smtClean="0">
                <a:latin typeface="Arial" panose="020B0604020202020204" pitchFamily="34" charset="0"/>
                <a:cs typeface="Arial" panose="020B0604020202020204" pitchFamily="34" charset="0"/>
              </a:rPr>
              <a:t>1.2</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Finalisation</a:t>
            </a:r>
            <a:r>
              <a:rPr lang="en-US" sz="2000" b="1" dirty="0" smtClean="0">
                <a:latin typeface="Arial" panose="020B0604020202020204" pitchFamily="34" charset="0"/>
                <a:cs typeface="Arial" panose="020B0604020202020204" pitchFamily="34" charset="0"/>
              </a:rPr>
              <a:t> of Bill </a:t>
            </a:r>
            <a:r>
              <a:rPr lang="en-US" sz="2000" dirty="0" smtClean="0">
                <a:latin typeface="Arial" panose="020B0604020202020204" pitchFamily="34" charset="0"/>
                <a:cs typeface="Arial" panose="020B0604020202020204" pitchFamily="34" charset="0"/>
              </a:rPr>
              <a:t>kept in abeyance pending CC 	judgment in Qwelane matter (to be discussed under cl 	4).</a:t>
            </a:r>
          </a:p>
          <a:p>
            <a:pPr marL="1546225" indent="-342900"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1203325" algn="just"/>
            <a:r>
              <a:rPr lang="en-US" sz="2000" dirty="0" smtClean="0">
                <a:latin typeface="Arial" panose="020B0604020202020204" pitchFamily="34" charset="0"/>
                <a:cs typeface="Arial" panose="020B0604020202020204" pitchFamily="34" charset="0"/>
              </a:rPr>
              <a:t>1.3</a:t>
            </a:r>
            <a:r>
              <a:rPr lang="en-US" sz="2000" b="1" dirty="0" smtClean="0">
                <a:latin typeface="Arial" panose="020B0604020202020204" pitchFamily="34" charset="0"/>
                <a:cs typeface="Arial" panose="020B0604020202020204" pitchFamily="34" charset="0"/>
              </a:rPr>
              <a:t>	Purpose </a:t>
            </a:r>
            <a:r>
              <a:rPr lang="en-US" sz="2000" b="1" dirty="0">
                <a:latin typeface="Arial" panose="020B0604020202020204" pitchFamily="34" charset="0"/>
                <a:cs typeface="Arial" panose="020B0604020202020204" pitchFamily="34" charset="0"/>
              </a:rPr>
              <a:t>of Bill:</a:t>
            </a:r>
          </a:p>
          <a:p>
            <a:pPr marL="2003425" lvl="1" indent="-342900" algn="just">
              <a:buFont typeface="Arial" panose="020B0604020202020204" pitchFamily="34" charset="0"/>
              <a:buChar char="•"/>
            </a:pPr>
            <a:r>
              <a:rPr lang="en-US" sz="2000" dirty="0">
                <a:latin typeface="Arial" panose="020B0604020202020204" pitchFamily="34" charset="0"/>
                <a:cs typeface="Arial" panose="020B0604020202020204" pitchFamily="34" charset="0"/>
              </a:rPr>
              <a:t>The Bill seeks to address the increasing number of incidents motivated by prejudices, in the form of hate crimes and hate speech, and to assist persons who are victims thereof; and </a:t>
            </a:r>
          </a:p>
          <a:p>
            <a:pPr marL="2003425" lvl="1" indent="-342900" algn="just">
              <a:buFont typeface="Arial" panose="020B0604020202020204" pitchFamily="34" charset="0"/>
              <a:buChar char="•"/>
            </a:pPr>
            <a:r>
              <a:rPr lang="en-US" sz="2000" dirty="0" smtClean="0">
                <a:latin typeface="Arial" panose="020B0604020202020204" pitchFamily="34" charset="0"/>
                <a:cs typeface="Arial" panose="020B0604020202020204" pitchFamily="34" charset="0"/>
              </a:rPr>
              <a:t>The Bill creates </a:t>
            </a:r>
            <a:r>
              <a:rPr lang="en-US" sz="2000" dirty="0">
                <a:latin typeface="Arial" panose="020B0604020202020204" pitchFamily="34" charset="0"/>
                <a:cs typeface="Arial" panose="020B0604020202020204" pitchFamily="34" charset="0"/>
              </a:rPr>
              <a:t>the offences of hate crimes and hate speech and puts in place measures to prevent and combat these offences. </a:t>
            </a:r>
          </a:p>
          <a:p>
            <a:pPr marL="1546225" indent="-342900" algn="just">
              <a:buFont typeface="Arial" panose="020B0604020202020204" pitchFamily="34" charset="0"/>
              <a:buChar char="•"/>
            </a:pPr>
            <a:endParaRPr lang="en-US" sz="2000" dirty="0" smtClean="0">
              <a:latin typeface="Arial" panose="020B0604020202020204" pitchFamily="34" charset="0"/>
              <a:cs typeface="Arial" panose="020B0604020202020204" pitchFamily="34" charset="0"/>
            </a:endParaRPr>
          </a:p>
          <a:p>
            <a:pPr marL="1546225" indent="-342900">
              <a:buFont typeface="Arial" panose="020B0604020202020204" pitchFamily="34" charset="0"/>
              <a:buChar char="•"/>
            </a:pPr>
            <a:endParaRPr lang="en-US" sz="2000" dirty="0" smtClean="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1203325"/>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B6412721-5C46-294F-AA65-FE418DA3D24F}"/>
              </a:ext>
            </a:extLst>
          </p:cNvPr>
          <p:cNvSpPr txBox="1"/>
          <p:nvPr/>
        </p:nvSpPr>
        <p:spPr>
          <a:xfrm>
            <a:off x="299344" y="320128"/>
            <a:ext cx="6732104" cy="461665"/>
          </a:xfrm>
          <a:prstGeom prst="rect">
            <a:avLst/>
          </a:prstGeom>
          <a:noFill/>
        </p:spPr>
        <p:txBody>
          <a:bodyPr wrap="square" rtlCol="0">
            <a:spAutoFit/>
          </a:bodyPr>
          <a:lstStyle/>
          <a:p>
            <a:r>
              <a:rPr lang="en-US" sz="2400" b="1" dirty="0" smtClean="0">
                <a:solidFill>
                  <a:srgbClr val="F6811F"/>
                </a:solidFill>
                <a:latin typeface="Arial" panose="020B0604020202020204" pitchFamily="34" charset="0"/>
                <a:cs typeface="Arial" panose="020B0604020202020204" pitchFamily="34" charset="0"/>
              </a:rPr>
              <a:t>Background information</a:t>
            </a:r>
            <a:endParaRPr lang="en-US" sz="2400" b="1" dirty="0">
              <a:solidFill>
                <a:srgbClr val="F6811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32761263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3DEF135-70AD-CF42-9ED4-E7102BBF90F1}"/>
              </a:ext>
            </a:extLst>
          </p:cNvPr>
          <p:cNvSpPr txBox="1"/>
          <p:nvPr/>
        </p:nvSpPr>
        <p:spPr>
          <a:xfrm>
            <a:off x="309541" y="889332"/>
            <a:ext cx="8431034" cy="6093976"/>
          </a:xfrm>
          <a:prstGeom prst="rect">
            <a:avLst/>
          </a:prstGeom>
          <a:noFill/>
        </p:spPr>
        <p:txBody>
          <a:bodyPr wrap="square" rtlCol="0">
            <a:spAutoFit/>
          </a:bodyPr>
          <a:lstStyle/>
          <a:p>
            <a:pPr marL="1203325"/>
            <a:r>
              <a:rPr lang="en-US" sz="2000" b="1" dirty="0" smtClean="0">
                <a:latin typeface="Arial" panose="020B0604020202020204" pitchFamily="34" charset="0"/>
                <a:cs typeface="Arial" panose="020B0604020202020204" pitchFamily="34" charset="0"/>
              </a:rPr>
              <a:t>2.	Bill 9B of 2018</a:t>
            </a:r>
          </a:p>
          <a:p>
            <a:pPr marL="1203325"/>
            <a:endParaRPr lang="en-US" sz="2000" b="1" dirty="0">
              <a:latin typeface="Arial" panose="020B0604020202020204" pitchFamily="34" charset="0"/>
              <a:cs typeface="Arial" panose="020B0604020202020204" pitchFamily="34" charset="0"/>
            </a:endParaRPr>
          </a:p>
          <a:p>
            <a:pPr marL="1203325" algn="just"/>
            <a:r>
              <a:rPr lang="en-US" dirty="0" smtClean="0">
                <a:latin typeface="Arial" panose="020B0604020202020204" pitchFamily="34" charset="0"/>
                <a:cs typeface="Arial" panose="020B0604020202020204" pitchFamily="34" charset="0"/>
              </a:rPr>
              <a:t>2.1</a:t>
            </a:r>
            <a:r>
              <a:rPr lang="en-US" b="1" dirty="0" smtClean="0">
                <a:latin typeface="Arial" panose="020B0604020202020204" pitchFamily="34" charset="0"/>
                <a:cs typeface="Arial" panose="020B0604020202020204" pitchFamily="34" charset="0"/>
              </a:rPr>
              <a:t>	Cl </a:t>
            </a:r>
            <a:r>
              <a:rPr lang="en-US" b="1" dirty="0">
                <a:latin typeface="Arial" panose="020B0604020202020204" pitchFamily="34" charset="0"/>
                <a:cs typeface="Arial" panose="020B0604020202020204" pitchFamily="34" charset="0"/>
              </a:rPr>
              <a:t>1 </a:t>
            </a:r>
            <a:r>
              <a:rPr lang="en-US" dirty="0">
                <a:latin typeface="Arial" panose="020B0604020202020204" pitchFamily="34" charset="0"/>
                <a:cs typeface="Arial" panose="020B0604020202020204" pitchFamily="34" charset="0"/>
              </a:rPr>
              <a:t>contains self-explanatory </a:t>
            </a:r>
            <a:r>
              <a:rPr lang="en-US" b="1" dirty="0">
                <a:latin typeface="Arial" panose="020B0604020202020204" pitchFamily="34" charset="0"/>
                <a:cs typeface="Arial" panose="020B0604020202020204" pitchFamily="34" charset="0"/>
              </a:rPr>
              <a:t>definitions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“Court” </a:t>
            </a:r>
            <a:r>
              <a:rPr lang="en-US" dirty="0">
                <a:latin typeface="Arial" panose="020B0604020202020204" pitchFamily="34" charset="0"/>
                <a:cs typeface="Arial" panose="020B0604020202020204" pitchFamily="34" charset="0"/>
              </a:rPr>
              <a:t>excludes </a:t>
            </a:r>
            <a:r>
              <a:rPr lang="en-US" dirty="0" smtClean="0">
                <a:latin typeface="Arial" panose="020B0604020202020204" pitchFamily="34" charset="0"/>
                <a:cs typeface="Arial" panose="020B0604020202020204" pitchFamily="34" charset="0"/>
              </a:rPr>
              <a:t>	district </a:t>
            </a:r>
            <a:r>
              <a:rPr lang="en-US" dirty="0">
                <a:latin typeface="Arial" panose="020B0604020202020204" pitchFamily="34" charset="0"/>
                <a:cs typeface="Arial" panose="020B0604020202020204" pitchFamily="34" charset="0"/>
              </a:rPr>
              <a:t>courts from the application of the Bill.  Only the High </a:t>
            </a:r>
            <a:r>
              <a:rPr lang="en-US" dirty="0" smtClean="0">
                <a:latin typeface="Arial" panose="020B0604020202020204" pitchFamily="34" charset="0"/>
                <a:cs typeface="Arial" panose="020B0604020202020204" pitchFamily="34" charset="0"/>
              </a:rPr>
              <a:t>	Court </a:t>
            </a:r>
            <a:r>
              <a:rPr lang="en-US" dirty="0">
                <a:latin typeface="Arial" panose="020B0604020202020204" pitchFamily="34" charset="0"/>
                <a:cs typeface="Arial" panose="020B0604020202020204" pitchFamily="34" charset="0"/>
              </a:rPr>
              <a:t>and regional courts, where there are more experienced </a:t>
            </a:r>
            <a:r>
              <a:rPr lang="en-US" dirty="0" smtClean="0">
                <a:latin typeface="Arial" panose="020B0604020202020204" pitchFamily="34" charset="0"/>
                <a:cs typeface="Arial" panose="020B0604020202020204" pitchFamily="34" charset="0"/>
              </a:rPr>
              <a:t>	officers</a:t>
            </a:r>
            <a:r>
              <a:rPr lang="en-US" dirty="0">
                <a:latin typeface="Arial" panose="020B0604020202020204" pitchFamily="34" charset="0"/>
                <a:cs typeface="Arial" panose="020B0604020202020204" pitchFamily="34" charset="0"/>
              </a:rPr>
              <a:t>, may deal with the adjudication of these offences.  </a:t>
            </a:r>
            <a:endParaRPr lang="en-US" dirty="0" smtClean="0">
              <a:latin typeface="Arial" panose="020B0604020202020204" pitchFamily="34" charset="0"/>
              <a:cs typeface="Arial" panose="020B0604020202020204" pitchFamily="34" charset="0"/>
            </a:endParaRPr>
          </a:p>
          <a:p>
            <a:pPr marL="1203325"/>
            <a:r>
              <a:rPr lang="en-US" b="1" dirty="0" smtClean="0">
                <a:latin typeface="Arial" panose="020B0604020202020204" pitchFamily="34" charset="0"/>
                <a:cs typeface="Arial" panose="020B0604020202020204" pitchFamily="34" charset="0"/>
              </a:rPr>
              <a:t>	Important definitions: </a:t>
            </a:r>
          </a:p>
          <a:p>
            <a:pPr marL="2003425" lvl="1" indent="-342900" algn="just">
              <a:buFont typeface="Arial" panose="020B0604020202020204" pitchFamily="34" charset="0"/>
              <a:buChar char="•"/>
            </a:pPr>
            <a:r>
              <a:rPr lang="en-US" b="1" dirty="0" smtClean="0">
                <a:latin typeface="Arial" panose="020B0604020202020204" pitchFamily="34" charset="0"/>
                <a:cs typeface="Arial" panose="020B0604020202020204" pitchFamily="34" charset="0"/>
              </a:rPr>
              <a:t>“characteristics” </a:t>
            </a:r>
            <a:r>
              <a:rPr lang="en-US" dirty="0" smtClean="0">
                <a:latin typeface="Arial" panose="020B0604020202020204" pitchFamily="34" charset="0"/>
                <a:cs typeface="Arial" panose="020B0604020202020204" pitchFamily="34" charset="0"/>
              </a:rPr>
              <a:t>(cl 3 – hate crimes) and </a:t>
            </a:r>
            <a:r>
              <a:rPr lang="en-US" b="1" dirty="0" smtClean="0">
                <a:latin typeface="Arial" panose="020B0604020202020204" pitchFamily="34" charset="0"/>
                <a:cs typeface="Arial" panose="020B0604020202020204" pitchFamily="34" charset="0"/>
              </a:rPr>
              <a:t>“grounds” </a:t>
            </a:r>
            <a:r>
              <a:rPr lang="en-US" dirty="0" smtClean="0">
                <a:latin typeface="Arial" panose="020B0604020202020204" pitchFamily="34" charset="0"/>
                <a:cs typeface="Arial" panose="020B0604020202020204" pitchFamily="34" charset="0"/>
              </a:rPr>
              <a:t>(cl 4 – hate speech);</a:t>
            </a:r>
          </a:p>
          <a:p>
            <a:pPr marL="2003425" lvl="1" indent="-342900" algn="just">
              <a:buFont typeface="Arial" panose="020B0604020202020204" pitchFamily="34" charset="0"/>
              <a:buChar char="•"/>
            </a:pPr>
            <a:r>
              <a:rPr lang="en-US" b="1" dirty="0" smtClean="0">
                <a:latin typeface="Arial" panose="020B0604020202020204" pitchFamily="34" charset="0"/>
                <a:cs typeface="Arial" panose="020B0604020202020204" pitchFamily="34" charset="0"/>
              </a:rPr>
              <a:t>“harm</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means substantial emotional, psychological, physical, social or economic detriment that objectively and severely undermines the human dignity of the targeted individual or groups</a:t>
            </a:r>
            <a:r>
              <a:rPr lang="en-US" dirty="0" smtClean="0">
                <a:latin typeface="Arial" panose="020B0604020202020204" pitchFamily="34" charset="0"/>
                <a:cs typeface="Arial" panose="020B0604020202020204" pitchFamily="34" charset="0"/>
              </a:rPr>
              <a:t>;</a:t>
            </a:r>
          </a:p>
          <a:p>
            <a:pPr marL="2003425" lvl="1" indent="-342900" algn="just">
              <a:buFont typeface="Arial" panose="020B0604020202020204" pitchFamily="34" charset="0"/>
              <a:buChar char="•"/>
            </a:pPr>
            <a:r>
              <a:rPr lang="en-US" b="1" dirty="0" smtClean="0">
                <a:latin typeface="Arial" panose="020B0604020202020204" pitchFamily="34" charset="0"/>
                <a:cs typeface="Arial" panose="020B0604020202020204" pitchFamily="34" charset="0"/>
              </a:rPr>
              <a:t>“social detriment</a:t>
            </a:r>
            <a:r>
              <a:rPr lang="en-US" b="1"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means detriment that undermines the social cohesion amongst the people of South </a:t>
            </a:r>
            <a:r>
              <a:rPr lang="en-US" dirty="0" smtClean="0">
                <a:latin typeface="Arial" panose="020B0604020202020204" pitchFamily="34" charset="0"/>
                <a:cs typeface="Arial" panose="020B0604020202020204" pitchFamily="34" charset="0"/>
              </a:rPr>
              <a:t>Africa</a:t>
            </a:r>
            <a:r>
              <a:rPr lang="en-US" dirty="0">
                <a:latin typeface="Arial" panose="020B0604020202020204" pitchFamily="34" charset="0"/>
                <a:cs typeface="Arial" panose="020B0604020202020204" pitchFamily="34" charset="0"/>
              </a:rPr>
              <a:t>.</a:t>
            </a:r>
            <a:endParaRPr lang="en-US" dirty="0" smtClean="0">
              <a:latin typeface="Arial" panose="020B0604020202020204" pitchFamily="34" charset="0"/>
              <a:cs typeface="Arial" panose="020B0604020202020204" pitchFamily="34" charset="0"/>
            </a:endParaRPr>
          </a:p>
          <a:p>
            <a:pPr marL="1546225" indent="-3429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1203325"/>
            <a:r>
              <a:rPr lang="en-US" dirty="0" smtClean="0">
                <a:latin typeface="Arial" panose="020B0604020202020204" pitchFamily="34" charset="0"/>
                <a:cs typeface="Arial" panose="020B0604020202020204" pitchFamily="34" charset="0"/>
              </a:rPr>
              <a:t>2.2</a:t>
            </a:r>
            <a:r>
              <a:rPr lang="en-US" b="1" dirty="0" smtClean="0">
                <a:latin typeface="Arial" panose="020B0604020202020204" pitchFamily="34" charset="0"/>
                <a:cs typeface="Arial" panose="020B0604020202020204" pitchFamily="34" charset="0"/>
              </a:rPr>
              <a:t>	Cl </a:t>
            </a:r>
            <a:r>
              <a:rPr lang="en-US" b="1" dirty="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sets out the objects of the Bill, which are self explanatory.</a:t>
            </a:r>
          </a:p>
          <a:p>
            <a:pPr marL="2003425" lvl="1"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1203325"/>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B6412721-5C46-294F-AA65-FE418DA3D24F}"/>
              </a:ext>
            </a:extLst>
          </p:cNvPr>
          <p:cNvSpPr txBox="1"/>
          <p:nvPr/>
        </p:nvSpPr>
        <p:spPr>
          <a:xfrm>
            <a:off x="299344" y="320128"/>
            <a:ext cx="6732104" cy="461665"/>
          </a:xfrm>
          <a:prstGeom prst="rect">
            <a:avLst/>
          </a:prstGeom>
          <a:noFill/>
        </p:spPr>
        <p:txBody>
          <a:bodyPr wrap="square" rtlCol="0">
            <a:spAutoFit/>
          </a:bodyPr>
          <a:lstStyle/>
          <a:p>
            <a:r>
              <a:rPr lang="en-US" sz="2400" b="1" dirty="0" smtClean="0">
                <a:solidFill>
                  <a:srgbClr val="F6811F"/>
                </a:solidFill>
                <a:latin typeface="Arial" panose="020B0604020202020204" pitchFamily="34" charset="0"/>
                <a:cs typeface="Arial" panose="020B0604020202020204" pitchFamily="34" charset="0"/>
              </a:rPr>
              <a:t>Bill:  Content</a:t>
            </a:r>
            <a:endParaRPr lang="en-US" sz="2400" b="1" dirty="0">
              <a:solidFill>
                <a:srgbClr val="F6811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1131154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3DEF135-70AD-CF42-9ED4-E7102BBF90F1}"/>
              </a:ext>
            </a:extLst>
          </p:cNvPr>
          <p:cNvSpPr txBox="1"/>
          <p:nvPr/>
        </p:nvSpPr>
        <p:spPr>
          <a:xfrm>
            <a:off x="309541" y="889332"/>
            <a:ext cx="8431034" cy="6247864"/>
          </a:xfrm>
          <a:prstGeom prst="rect">
            <a:avLst/>
          </a:prstGeom>
          <a:noFill/>
        </p:spPr>
        <p:txBody>
          <a:bodyPr wrap="square" rtlCol="0">
            <a:spAutoFit/>
          </a:bodyPr>
          <a:lstStyle/>
          <a:p>
            <a:pPr marL="1203325"/>
            <a:r>
              <a:rPr lang="en-US" sz="2000" b="1" dirty="0" smtClean="0">
                <a:latin typeface="Arial" panose="020B0604020202020204" pitchFamily="34" charset="0"/>
                <a:cs typeface="Arial" panose="020B0604020202020204" pitchFamily="34" charset="0"/>
              </a:rPr>
              <a:t>2.3	Clause </a:t>
            </a:r>
            <a:r>
              <a:rPr lang="en-US" sz="2000" b="1" dirty="0">
                <a:latin typeface="Arial" panose="020B0604020202020204" pitchFamily="34" charset="0"/>
                <a:cs typeface="Arial" panose="020B0604020202020204" pitchFamily="34" charset="0"/>
              </a:rPr>
              <a:t>3:  Hate crimes</a:t>
            </a:r>
          </a:p>
          <a:p>
            <a:pPr marL="2003425" lvl="1" indent="-342900" algn="just">
              <a:buFont typeface="Arial" panose="020B0604020202020204" pitchFamily="34" charset="0"/>
              <a:buChar char="•"/>
            </a:pPr>
            <a:r>
              <a:rPr lang="en-US" sz="2000" dirty="0">
                <a:latin typeface="Arial" panose="020B0604020202020204" pitchFamily="34" charset="0"/>
                <a:cs typeface="Arial" panose="020B0604020202020204" pitchFamily="34" charset="0"/>
              </a:rPr>
              <a:t>If a person commits any </a:t>
            </a:r>
            <a:r>
              <a:rPr lang="en-US" sz="2000" dirty="0" err="1">
                <a:latin typeface="Arial" panose="020B0604020202020204" pitchFamily="34" charset="0"/>
                <a:cs typeface="Arial" panose="020B0604020202020204" pitchFamily="34" charset="0"/>
              </a:rPr>
              <a:t>recognised</a:t>
            </a:r>
            <a:r>
              <a:rPr lang="en-US" sz="2000" dirty="0">
                <a:latin typeface="Arial" panose="020B0604020202020204" pitchFamily="34" charset="0"/>
                <a:cs typeface="Arial" panose="020B0604020202020204" pitchFamily="34" charset="0"/>
              </a:rPr>
              <a:t> offence under any law, </a:t>
            </a:r>
            <a:r>
              <a:rPr lang="en-US" sz="2000" dirty="0" smtClean="0">
                <a:latin typeface="Arial" panose="020B0604020202020204" pitchFamily="34" charset="0"/>
                <a:cs typeface="Arial" panose="020B0604020202020204" pitchFamily="34" charset="0"/>
              </a:rPr>
              <a:t>referred </a:t>
            </a:r>
            <a:r>
              <a:rPr lang="en-US" sz="2000" dirty="0">
                <a:latin typeface="Arial" panose="020B0604020202020204" pitchFamily="34" charset="0"/>
                <a:cs typeface="Arial" panose="020B0604020202020204" pitchFamily="34" charset="0"/>
              </a:rPr>
              <a:t>to as the </a:t>
            </a:r>
            <a:r>
              <a:rPr lang="en-US" sz="2000" dirty="0" smtClean="0">
                <a:latin typeface="Arial" panose="020B0604020202020204" pitchFamily="34" charset="0"/>
                <a:cs typeface="Arial" panose="020B0604020202020204" pitchFamily="34" charset="0"/>
              </a:rPr>
              <a:t>“underlying </a:t>
            </a:r>
            <a:r>
              <a:rPr lang="en-US" sz="2000" dirty="0">
                <a:latin typeface="Arial" panose="020B0604020202020204" pitchFamily="34" charset="0"/>
                <a:cs typeface="Arial" panose="020B0604020202020204" pitchFamily="34" charset="0"/>
              </a:rPr>
              <a:t>offence”, and the commission of that offence is motivated by prejudice or intolerance on the basis of one or more characteristics or perceived characteristics of the victim </a:t>
            </a:r>
            <a:r>
              <a:rPr lang="en-US" sz="2000" dirty="0" smtClean="0">
                <a:latin typeface="Arial" panose="020B0604020202020204" pitchFamily="34" charset="0"/>
                <a:cs typeface="Arial" panose="020B0604020202020204" pitchFamily="34" charset="0"/>
              </a:rPr>
              <a:t>defined in clause 1 of </a:t>
            </a:r>
            <a:r>
              <a:rPr lang="en-US" sz="2000" dirty="0">
                <a:latin typeface="Arial" panose="020B0604020202020204" pitchFamily="34" charset="0"/>
                <a:cs typeface="Arial" panose="020B0604020202020204" pitchFamily="34" charset="0"/>
              </a:rPr>
              <a:t>the Bill, a family member of the victim or the victim’s association with or support for a group of persons who share the said characteristics</a:t>
            </a:r>
            <a:r>
              <a:rPr lang="en-US" sz="2000" dirty="0" smtClean="0">
                <a:latin typeface="Arial" panose="020B0604020202020204" pitchFamily="34" charset="0"/>
                <a:cs typeface="Arial" panose="020B0604020202020204" pitchFamily="34" charset="0"/>
              </a:rPr>
              <a:t>.</a:t>
            </a:r>
          </a:p>
          <a:p>
            <a:pPr marL="2003425" lvl="1" indent="-342900" algn="just">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r>
              <a:rPr lang="en-US" sz="2000" dirty="0" smtClean="0">
                <a:latin typeface="Arial" panose="020B0604020202020204" pitchFamily="34" charset="0"/>
                <a:cs typeface="Arial" panose="020B0604020202020204" pitchFamily="34" charset="0"/>
              </a:rPr>
              <a:t>Hate speech (cl 4) and the common law offence of </a:t>
            </a:r>
            <a:r>
              <a:rPr lang="en-US" sz="2000" i="1" dirty="0" err="1" smtClean="0">
                <a:latin typeface="Arial" panose="020B0604020202020204" pitchFamily="34" charset="0"/>
                <a:cs typeface="Arial" panose="020B0604020202020204" pitchFamily="34" charset="0"/>
              </a:rPr>
              <a:t>crimen</a:t>
            </a:r>
            <a:r>
              <a:rPr lang="en-US" sz="2000" i="1" dirty="0" smtClean="0">
                <a:latin typeface="Arial" panose="020B0604020202020204" pitchFamily="34" charset="0"/>
                <a:cs typeface="Arial" panose="020B0604020202020204" pitchFamily="34" charset="0"/>
              </a:rPr>
              <a:t> injuria</a:t>
            </a:r>
            <a:r>
              <a:rPr lang="en-US" sz="2000" dirty="0" smtClean="0">
                <a:latin typeface="Arial" panose="020B0604020202020204" pitchFamily="34" charset="0"/>
                <a:cs typeface="Arial" panose="020B0604020202020204" pitchFamily="34" charset="0"/>
              </a:rPr>
              <a:t> are excluded from the ambit of cl 3.</a:t>
            </a:r>
          </a:p>
          <a:p>
            <a:pPr marL="2003425" lvl="1"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r>
              <a:rPr lang="en-US" sz="2000" dirty="0">
                <a:latin typeface="Arial" panose="020B0604020202020204" pitchFamily="34" charset="0"/>
                <a:cs typeface="Arial" panose="020B0604020202020204" pitchFamily="34" charset="0"/>
              </a:rPr>
              <a:t>A prosecution in respect of a hate crime may only be instituted on the </a:t>
            </a:r>
            <a:r>
              <a:rPr lang="en-US" sz="2000" dirty="0" err="1">
                <a:latin typeface="Arial" panose="020B0604020202020204" pitchFamily="34" charset="0"/>
                <a:cs typeface="Arial" panose="020B0604020202020204" pitchFamily="34" charset="0"/>
              </a:rPr>
              <a:t>authorisation</a:t>
            </a:r>
            <a:r>
              <a:rPr lang="en-US" sz="2000" dirty="0">
                <a:latin typeface="Arial" panose="020B0604020202020204" pitchFamily="34" charset="0"/>
                <a:cs typeface="Arial" panose="020B0604020202020204" pitchFamily="34" charset="0"/>
              </a:rPr>
              <a:t> of the Director of Public Prosecutions having jurisdiction </a:t>
            </a:r>
            <a:r>
              <a:rPr lang="en-US" sz="2000" dirty="0" smtClean="0">
                <a:latin typeface="Arial" panose="020B0604020202020204" pitchFamily="34" charset="0"/>
                <a:cs typeface="Arial" panose="020B0604020202020204" pitchFamily="34" charset="0"/>
              </a:rPr>
              <a:t>(cl 3(3</a:t>
            </a:r>
            <a:r>
              <a:rPr lang="en-US" sz="2000" dirty="0">
                <a:latin typeface="Arial" panose="020B0604020202020204" pitchFamily="34" charset="0"/>
                <a:cs typeface="Arial" panose="020B0604020202020204" pitchFamily="34" charset="0"/>
              </a:rPr>
              <a:t>)).</a:t>
            </a:r>
          </a:p>
          <a:p>
            <a:pPr marL="2003425" lvl="1"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1203325"/>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B6412721-5C46-294F-AA65-FE418DA3D24F}"/>
              </a:ext>
            </a:extLst>
          </p:cNvPr>
          <p:cNvSpPr txBox="1"/>
          <p:nvPr/>
        </p:nvSpPr>
        <p:spPr>
          <a:xfrm>
            <a:off x="299344" y="320128"/>
            <a:ext cx="6732104" cy="461665"/>
          </a:xfrm>
          <a:prstGeom prst="rect">
            <a:avLst/>
          </a:prstGeom>
          <a:noFill/>
        </p:spPr>
        <p:txBody>
          <a:bodyPr wrap="square" rtlCol="0">
            <a:spAutoFit/>
          </a:bodyPr>
          <a:lstStyle/>
          <a:p>
            <a:r>
              <a:rPr lang="en-US" sz="2400" b="1" dirty="0" smtClean="0">
                <a:solidFill>
                  <a:srgbClr val="F6811F"/>
                </a:solidFill>
                <a:latin typeface="Arial" panose="020B0604020202020204" pitchFamily="34" charset="0"/>
                <a:cs typeface="Arial" panose="020B0604020202020204" pitchFamily="34" charset="0"/>
              </a:rPr>
              <a:t>Bill:  Content</a:t>
            </a:r>
            <a:endParaRPr lang="en-US" sz="2400" b="1" dirty="0">
              <a:solidFill>
                <a:srgbClr val="F6811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142498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3DEF135-70AD-CF42-9ED4-E7102BBF90F1}"/>
              </a:ext>
            </a:extLst>
          </p:cNvPr>
          <p:cNvSpPr txBox="1"/>
          <p:nvPr/>
        </p:nvSpPr>
        <p:spPr>
          <a:xfrm>
            <a:off x="309541" y="889332"/>
            <a:ext cx="8431034" cy="6063198"/>
          </a:xfrm>
          <a:prstGeom prst="rect">
            <a:avLst/>
          </a:prstGeom>
          <a:noFill/>
        </p:spPr>
        <p:txBody>
          <a:bodyPr wrap="square" rtlCol="0">
            <a:spAutoFit/>
          </a:bodyPr>
          <a:lstStyle/>
          <a:p>
            <a:pPr marL="1203325"/>
            <a:r>
              <a:rPr lang="en-US" sz="2000" b="1" dirty="0" smtClean="0">
                <a:latin typeface="Arial" panose="020B0604020202020204" pitchFamily="34" charset="0"/>
                <a:cs typeface="Arial" panose="020B0604020202020204" pitchFamily="34" charset="0"/>
              </a:rPr>
              <a:t>2.4.1	Clause 4:  </a:t>
            </a:r>
            <a:r>
              <a:rPr lang="en-US" sz="2000" b="1" dirty="0">
                <a:latin typeface="Arial" panose="020B0604020202020204" pitchFamily="34" charset="0"/>
                <a:cs typeface="Arial" panose="020B0604020202020204" pitchFamily="34" charset="0"/>
              </a:rPr>
              <a:t>Hate </a:t>
            </a:r>
            <a:r>
              <a:rPr lang="en-US" sz="2000" b="1" dirty="0" smtClean="0">
                <a:latin typeface="Arial" panose="020B0604020202020204" pitchFamily="34" charset="0"/>
                <a:cs typeface="Arial" panose="020B0604020202020204" pitchFamily="34" charset="0"/>
              </a:rPr>
              <a:t>speech</a:t>
            </a:r>
            <a:endParaRPr lang="en-US" sz="2000" b="1" dirty="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r>
              <a:rPr lang="en-US" b="1" dirty="0" smtClean="0">
                <a:latin typeface="Arial" panose="020B0604020202020204" pitchFamily="34" charset="0"/>
                <a:cs typeface="Arial" panose="020B0604020202020204" pitchFamily="34" charset="0"/>
              </a:rPr>
              <a:t>Cl 4(1</a:t>
            </a:r>
            <a:r>
              <a:rPr lang="en-US" b="1" dirty="0">
                <a:latin typeface="Arial" panose="020B0604020202020204" pitchFamily="34" charset="0"/>
                <a:cs typeface="Arial" panose="020B0604020202020204" pitchFamily="34" charset="0"/>
              </a:rPr>
              <a:t>)(a): </a:t>
            </a:r>
            <a:r>
              <a:rPr lang="en-US" dirty="0" smtClean="0">
                <a:latin typeface="Arial" panose="020B0604020202020204" pitchFamily="34" charset="0"/>
                <a:cs typeface="Arial" panose="020B0604020202020204" pitchFamily="34" charset="0"/>
              </a:rPr>
              <a:t>Any </a:t>
            </a:r>
            <a:r>
              <a:rPr lang="en-US" dirty="0">
                <a:latin typeface="Arial" panose="020B0604020202020204" pitchFamily="34" charset="0"/>
                <a:cs typeface="Arial" panose="020B0604020202020204" pitchFamily="34" charset="0"/>
              </a:rPr>
              <a:t>person who intentionally publishes, </a:t>
            </a:r>
            <a:r>
              <a:rPr lang="en-US" dirty="0" smtClean="0">
                <a:latin typeface="Arial" panose="020B0604020202020204" pitchFamily="34" charset="0"/>
                <a:cs typeface="Arial" panose="020B0604020202020204" pitchFamily="34" charset="0"/>
              </a:rPr>
              <a:t>propagates, makes available </a:t>
            </a:r>
            <a:r>
              <a:rPr lang="en-US" dirty="0">
                <a:latin typeface="Arial" panose="020B0604020202020204" pitchFamily="34" charset="0"/>
                <a:cs typeface="Arial" panose="020B0604020202020204" pitchFamily="34" charset="0"/>
              </a:rPr>
              <a:t>or advocates </a:t>
            </a:r>
            <a:r>
              <a:rPr lang="en-US" dirty="0" smtClean="0">
                <a:latin typeface="Arial" panose="020B0604020202020204" pitchFamily="34" charset="0"/>
                <a:cs typeface="Arial" panose="020B0604020202020204" pitchFamily="34" charset="0"/>
              </a:rPr>
              <a:t>or communicates anything </a:t>
            </a:r>
            <a:r>
              <a:rPr lang="en-US" dirty="0">
                <a:latin typeface="Arial" panose="020B0604020202020204" pitchFamily="34" charset="0"/>
                <a:cs typeface="Arial" panose="020B0604020202020204" pitchFamily="34" charset="0"/>
              </a:rPr>
              <a:t>to one or more persons in a manner that could reasonably construed to demonstrate a clear intention to be harmful or to incite harm </a:t>
            </a:r>
            <a:r>
              <a:rPr lang="en-US" dirty="0" smtClean="0">
                <a:latin typeface="Arial" panose="020B0604020202020204" pitchFamily="34" charset="0"/>
                <a:cs typeface="Arial" panose="020B0604020202020204" pitchFamily="34" charset="0"/>
              </a:rPr>
              <a:t>and </a:t>
            </a:r>
            <a:r>
              <a:rPr lang="en-US" dirty="0">
                <a:latin typeface="Arial" panose="020B0604020202020204" pitchFamily="34" charset="0"/>
                <a:cs typeface="Arial" panose="020B0604020202020204" pitchFamily="34" charset="0"/>
              </a:rPr>
              <a:t>to promote or propagate hatred based on </a:t>
            </a:r>
            <a:r>
              <a:rPr lang="en-US" dirty="0" smtClean="0">
                <a:latin typeface="Arial" panose="020B0604020202020204" pitchFamily="34" charset="0"/>
                <a:cs typeface="Arial" panose="020B0604020202020204" pitchFamily="34" charset="0"/>
              </a:rPr>
              <a:t>albinism</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ethnic </a:t>
            </a:r>
            <a:r>
              <a:rPr lang="en-US" dirty="0">
                <a:latin typeface="Arial" panose="020B0604020202020204" pitchFamily="34" charset="0"/>
                <a:cs typeface="Arial" panose="020B0604020202020204" pitchFamily="34" charset="0"/>
              </a:rPr>
              <a:t>or social origin, </a:t>
            </a:r>
            <a:r>
              <a:rPr lang="en-US" dirty="0" smtClean="0">
                <a:latin typeface="Arial" panose="020B0604020202020204" pitchFamily="34" charset="0"/>
                <a:cs typeface="Arial" panose="020B0604020202020204" pitchFamily="34" charset="0"/>
              </a:rPr>
              <a:t>gender, HIV or AIDS status, nationality </a:t>
            </a:r>
            <a:r>
              <a:rPr lang="en-US" dirty="0">
                <a:latin typeface="Arial" panose="020B0604020202020204" pitchFamily="34" charset="0"/>
                <a:cs typeface="Arial" panose="020B0604020202020204" pitchFamily="34" charset="0"/>
              </a:rPr>
              <a:t>or migrant or refugee </a:t>
            </a:r>
            <a:r>
              <a:rPr lang="en-US" dirty="0" smtClean="0">
                <a:latin typeface="Arial" panose="020B0604020202020204" pitchFamily="34" charset="0"/>
                <a:cs typeface="Arial" panose="020B0604020202020204" pitchFamily="34" charset="0"/>
              </a:rPr>
              <a:t>status or asylum seekers, </a:t>
            </a:r>
            <a:r>
              <a:rPr lang="en-US" dirty="0">
                <a:latin typeface="Arial" panose="020B0604020202020204" pitchFamily="34" charset="0"/>
                <a:cs typeface="Arial" panose="020B0604020202020204" pitchFamily="34" charset="0"/>
              </a:rPr>
              <a:t>race, religion, sex, </a:t>
            </a:r>
            <a:r>
              <a:rPr lang="en-US" dirty="0" smtClean="0">
                <a:latin typeface="Arial" panose="020B0604020202020204" pitchFamily="34" charset="0"/>
                <a:cs typeface="Arial" panose="020B0604020202020204" pitchFamily="34" charset="0"/>
              </a:rPr>
              <a:t>sexual </a:t>
            </a:r>
            <a:r>
              <a:rPr lang="en-US" dirty="0">
                <a:latin typeface="Arial" panose="020B0604020202020204" pitchFamily="34" charset="0"/>
                <a:cs typeface="Arial" panose="020B0604020202020204" pitchFamily="34" charset="0"/>
              </a:rPr>
              <a:t>orientation</a:t>
            </a:r>
            <a:r>
              <a:rPr lang="en-US" dirty="0" smtClean="0">
                <a:latin typeface="Arial" panose="020B0604020202020204" pitchFamily="34" charset="0"/>
                <a:cs typeface="Arial" panose="020B0604020202020204" pitchFamily="34" charset="0"/>
              </a:rPr>
              <a:t>, gender identity or expression or sex characteristics or skin </a:t>
            </a:r>
            <a:r>
              <a:rPr lang="en-US" dirty="0" err="1" smtClean="0">
                <a:latin typeface="Arial" panose="020B0604020202020204" pitchFamily="34" charset="0"/>
                <a:cs typeface="Arial" panose="020B0604020202020204" pitchFamily="34" charset="0"/>
              </a:rPr>
              <a:t>colour</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is guilty of the offence of hate speech. </a:t>
            </a:r>
            <a:endParaRPr lang="en-US" dirty="0" smtClean="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r>
              <a:rPr lang="en-US" b="1" dirty="0" smtClean="0">
                <a:latin typeface="Arial" panose="020B0604020202020204" pitchFamily="34" charset="0"/>
                <a:cs typeface="Arial" panose="020B0604020202020204" pitchFamily="34" charset="0"/>
              </a:rPr>
              <a:t>Cl 4(1</a:t>
            </a:r>
            <a:r>
              <a:rPr lang="en-US" b="1" dirty="0">
                <a:latin typeface="Arial" panose="020B0604020202020204" pitchFamily="34" charset="0"/>
                <a:cs typeface="Arial" panose="020B0604020202020204" pitchFamily="34" charset="0"/>
              </a:rPr>
              <a:t>)(b):  </a:t>
            </a:r>
            <a:r>
              <a:rPr lang="en-US" dirty="0" smtClean="0">
                <a:latin typeface="Arial" panose="020B0604020202020204" pitchFamily="34" charset="0"/>
                <a:cs typeface="Arial" panose="020B0604020202020204" pitchFamily="34" charset="0"/>
              </a:rPr>
              <a:t>Any </a:t>
            </a:r>
            <a:r>
              <a:rPr lang="en-US" dirty="0">
                <a:latin typeface="Arial" panose="020B0604020202020204" pitchFamily="34" charset="0"/>
                <a:cs typeface="Arial" panose="020B0604020202020204" pitchFamily="34" charset="0"/>
              </a:rPr>
              <a:t>person who intentionally </a:t>
            </a:r>
            <a:r>
              <a:rPr lang="en-US" dirty="0" smtClean="0">
                <a:latin typeface="Arial" panose="020B0604020202020204" pitchFamily="34" charset="0"/>
                <a:cs typeface="Arial" panose="020B0604020202020204" pitchFamily="34" charset="0"/>
              </a:rPr>
              <a:t>distributes or makes available an electronic communication which </a:t>
            </a:r>
            <a:r>
              <a:rPr lang="en-US" dirty="0">
                <a:latin typeface="Arial" panose="020B0604020202020204" pitchFamily="34" charset="0"/>
                <a:cs typeface="Arial" panose="020B0604020202020204" pitchFamily="34" charset="0"/>
              </a:rPr>
              <a:t>constitutes hate speech, which is </a:t>
            </a:r>
            <a:r>
              <a:rPr lang="en-US" dirty="0" smtClean="0">
                <a:latin typeface="Arial" panose="020B0604020202020204" pitchFamily="34" charset="0"/>
                <a:cs typeface="Arial" panose="020B0604020202020204" pitchFamily="34" charset="0"/>
              </a:rPr>
              <a:t>accessible by any member of the public </a:t>
            </a:r>
            <a:r>
              <a:rPr lang="en-US" dirty="0">
                <a:latin typeface="Arial" panose="020B0604020202020204" pitchFamily="34" charset="0"/>
                <a:cs typeface="Arial" panose="020B0604020202020204" pitchFamily="34" charset="0"/>
              </a:rPr>
              <a:t>or directed at a specific person who can be considered to be a victim of hate speech, is guilty of an offence. </a:t>
            </a:r>
            <a:endParaRPr lang="en-US" sz="2000" dirty="0">
              <a:latin typeface="Arial" panose="020B0604020202020204" pitchFamily="34" charset="0"/>
              <a:cs typeface="Arial" panose="020B0604020202020204" pitchFamily="34" charset="0"/>
            </a:endParaRPr>
          </a:p>
          <a:p>
            <a:pPr marL="2003425" lvl="1"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1203325"/>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B6412721-5C46-294F-AA65-FE418DA3D24F}"/>
              </a:ext>
            </a:extLst>
          </p:cNvPr>
          <p:cNvSpPr txBox="1"/>
          <p:nvPr/>
        </p:nvSpPr>
        <p:spPr>
          <a:xfrm>
            <a:off x="299344" y="320128"/>
            <a:ext cx="6732104" cy="461665"/>
          </a:xfrm>
          <a:prstGeom prst="rect">
            <a:avLst/>
          </a:prstGeom>
          <a:noFill/>
        </p:spPr>
        <p:txBody>
          <a:bodyPr wrap="square" rtlCol="0">
            <a:spAutoFit/>
          </a:bodyPr>
          <a:lstStyle/>
          <a:p>
            <a:r>
              <a:rPr lang="en-US" sz="2400" b="1" dirty="0" smtClean="0">
                <a:solidFill>
                  <a:srgbClr val="F6811F"/>
                </a:solidFill>
                <a:latin typeface="Arial" panose="020B0604020202020204" pitchFamily="34" charset="0"/>
                <a:cs typeface="Arial" panose="020B0604020202020204" pitchFamily="34" charset="0"/>
              </a:rPr>
              <a:t>Bill:  Content</a:t>
            </a:r>
            <a:endParaRPr lang="en-US" sz="2400" b="1" dirty="0">
              <a:solidFill>
                <a:srgbClr val="F6811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1263856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3DEF135-70AD-CF42-9ED4-E7102BBF90F1}"/>
              </a:ext>
            </a:extLst>
          </p:cNvPr>
          <p:cNvSpPr txBox="1"/>
          <p:nvPr/>
        </p:nvSpPr>
        <p:spPr>
          <a:xfrm>
            <a:off x="309541" y="889332"/>
            <a:ext cx="8431034" cy="6340197"/>
          </a:xfrm>
          <a:prstGeom prst="rect">
            <a:avLst/>
          </a:prstGeom>
          <a:noFill/>
        </p:spPr>
        <p:txBody>
          <a:bodyPr wrap="square" rtlCol="0">
            <a:spAutoFit/>
          </a:bodyPr>
          <a:lstStyle/>
          <a:p>
            <a:pPr marL="1203325"/>
            <a:r>
              <a:rPr lang="en-US" sz="2000" b="1" dirty="0" smtClean="0">
                <a:latin typeface="Arial" panose="020B0604020202020204" pitchFamily="34" charset="0"/>
                <a:cs typeface="Arial" panose="020B0604020202020204" pitchFamily="34" charset="0"/>
              </a:rPr>
              <a:t>2.4.2	Clause 4:  </a:t>
            </a:r>
            <a:r>
              <a:rPr lang="en-US" sz="2000" b="1" dirty="0">
                <a:latin typeface="Arial" panose="020B0604020202020204" pitchFamily="34" charset="0"/>
                <a:cs typeface="Arial" panose="020B0604020202020204" pitchFamily="34" charset="0"/>
              </a:rPr>
              <a:t>Hate </a:t>
            </a:r>
            <a:r>
              <a:rPr lang="en-US" sz="2000" b="1" dirty="0" smtClean="0">
                <a:latin typeface="Arial" panose="020B0604020202020204" pitchFamily="34" charset="0"/>
                <a:cs typeface="Arial" panose="020B0604020202020204" pitchFamily="34" charset="0"/>
              </a:rPr>
              <a:t>speech (continued)</a:t>
            </a:r>
            <a:endParaRPr lang="en-US" sz="2000" b="1" dirty="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r>
              <a:rPr lang="en-US" b="1" dirty="0" smtClean="0">
                <a:latin typeface="Arial" panose="020B0604020202020204" pitchFamily="34" charset="0"/>
                <a:cs typeface="Arial" panose="020B0604020202020204" pitchFamily="34" charset="0"/>
              </a:rPr>
              <a:t>Cl 4(2</a:t>
            </a:r>
            <a:r>
              <a:rPr lang="en-US" b="1" dirty="0">
                <a:latin typeface="Arial" panose="020B0604020202020204" pitchFamily="34" charset="0"/>
                <a:cs typeface="Arial" panose="020B0604020202020204" pitchFamily="34" charset="0"/>
              </a:rPr>
              <a:t>)(a) to (c):</a:t>
            </a:r>
            <a:r>
              <a:rPr lang="en-US" dirty="0">
                <a:latin typeface="Arial" panose="020B0604020202020204" pitchFamily="34" charset="0"/>
                <a:cs typeface="Arial" panose="020B0604020202020204" pitchFamily="34" charset="0"/>
              </a:rPr>
              <a:t>  Confirm the right of freedom of expression as enshrined in section 16(1) of the Constitution, which includes, freedom of the press and other media, freedom to receive or impart information or ideas, freedom of artistic creativity and academic freedom and freedom of scientific research.   These provisions exclude from hate speech anything done in good faith in the course of engagement in any bona fide artistic creativity, performance or other form of expression, academic or scientific inquiry or fair and accurate reporting </a:t>
            </a:r>
            <a:r>
              <a:rPr lang="en-US" dirty="0" smtClean="0">
                <a:latin typeface="Arial" panose="020B0604020202020204" pitchFamily="34" charset="0"/>
                <a:cs typeface="Arial" panose="020B0604020202020204" pitchFamily="34" charset="0"/>
              </a:rPr>
              <a:t>in </a:t>
            </a:r>
            <a:r>
              <a:rPr lang="en-US" dirty="0">
                <a:latin typeface="Arial" panose="020B0604020202020204" pitchFamily="34" charset="0"/>
                <a:cs typeface="Arial" panose="020B0604020202020204" pitchFamily="34" charset="0"/>
              </a:rPr>
              <a:t>the public </a:t>
            </a:r>
            <a:r>
              <a:rPr lang="en-US" dirty="0" smtClean="0">
                <a:latin typeface="Arial" panose="020B0604020202020204" pitchFamily="34" charset="0"/>
                <a:cs typeface="Arial" panose="020B0604020202020204" pitchFamily="34" charset="0"/>
              </a:rPr>
              <a:t>interest or the publication of any information.</a:t>
            </a:r>
            <a:endParaRPr lang="en-US" dirty="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r>
              <a:rPr lang="en-US" b="1" dirty="0" smtClean="0">
                <a:latin typeface="Arial" panose="020B0604020202020204" pitchFamily="34" charset="0"/>
                <a:cs typeface="Arial" panose="020B0604020202020204" pitchFamily="34" charset="0"/>
              </a:rPr>
              <a:t>Cl 4(2</a:t>
            </a:r>
            <a:r>
              <a:rPr lang="en-US" b="1" dirty="0">
                <a:latin typeface="Arial" panose="020B0604020202020204" pitchFamily="34" charset="0"/>
                <a:cs typeface="Arial" panose="020B0604020202020204" pitchFamily="34" charset="0"/>
              </a:rPr>
              <a:t>)(d):</a:t>
            </a:r>
            <a:r>
              <a:rPr lang="en-US" dirty="0">
                <a:latin typeface="Arial" panose="020B0604020202020204" pitchFamily="34" charset="0"/>
                <a:cs typeface="Arial" panose="020B0604020202020204" pitchFamily="34" charset="0"/>
              </a:rPr>
              <a:t>  excludes from hate speech  any bona fide interpretation and </a:t>
            </a:r>
            <a:r>
              <a:rPr lang="en-US" dirty="0" err="1">
                <a:latin typeface="Arial" panose="020B0604020202020204" pitchFamily="34" charset="0"/>
                <a:cs typeface="Arial" panose="020B0604020202020204" pitchFamily="34" charset="0"/>
              </a:rPr>
              <a:t>proselytising</a:t>
            </a:r>
            <a:r>
              <a:rPr lang="en-US" dirty="0">
                <a:latin typeface="Arial" panose="020B0604020202020204" pitchFamily="34" charset="0"/>
                <a:cs typeface="Arial" panose="020B0604020202020204" pitchFamily="34" charset="0"/>
              </a:rPr>
              <a:t> or espousing of any religious </a:t>
            </a:r>
            <a:r>
              <a:rPr lang="en-US" dirty="0" smtClean="0">
                <a:latin typeface="Arial" panose="020B0604020202020204" pitchFamily="34" charset="0"/>
                <a:cs typeface="Arial" panose="020B0604020202020204" pitchFamily="34" charset="0"/>
              </a:rPr>
              <a:t>conviction, tenet</a:t>
            </a:r>
            <a:r>
              <a:rPr lang="en-US" dirty="0">
                <a:latin typeface="Arial" panose="020B0604020202020204" pitchFamily="34" charset="0"/>
                <a:cs typeface="Arial" panose="020B0604020202020204" pitchFamily="34" charset="0"/>
              </a:rPr>
              <a:t>, belief, teaching, doctrine or writings. </a:t>
            </a:r>
            <a:endParaRPr lang="en-US" dirty="0" smtClean="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r>
              <a:rPr lang="en-US" b="1" dirty="0" smtClean="0">
                <a:latin typeface="Arial" panose="020B0604020202020204" pitchFamily="34" charset="0"/>
                <a:cs typeface="Arial" panose="020B0604020202020204" pitchFamily="34" charset="0"/>
              </a:rPr>
              <a:t>Paragraphs (a) to (d)</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will not qualify for exemption from hate speech if it advocates hatred that constitutes incitement to cause harm based on any protected grounds. </a:t>
            </a:r>
            <a:r>
              <a:rPr lang="en-US" dirty="0" smtClean="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marL="2003425" lvl="1"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1203325"/>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B6412721-5C46-294F-AA65-FE418DA3D24F}"/>
              </a:ext>
            </a:extLst>
          </p:cNvPr>
          <p:cNvSpPr txBox="1"/>
          <p:nvPr/>
        </p:nvSpPr>
        <p:spPr>
          <a:xfrm>
            <a:off x="299344" y="320128"/>
            <a:ext cx="6732104" cy="461665"/>
          </a:xfrm>
          <a:prstGeom prst="rect">
            <a:avLst/>
          </a:prstGeom>
          <a:noFill/>
        </p:spPr>
        <p:txBody>
          <a:bodyPr wrap="square" rtlCol="0">
            <a:spAutoFit/>
          </a:bodyPr>
          <a:lstStyle/>
          <a:p>
            <a:r>
              <a:rPr lang="en-US" sz="2400" b="1" dirty="0" smtClean="0">
                <a:solidFill>
                  <a:srgbClr val="F6811F"/>
                </a:solidFill>
                <a:latin typeface="Arial" panose="020B0604020202020204" pitchFamily="34" charset="0"/>
                <a:cs typeface="Arial" panose="020B0604020202020204" pitchFamily="34" charset="0"/>
              </a:rPr>
              <a:t>5.  Bill:  Content</a:t>
            </a:r>
            <a:endParaRPr lang="en-US" sz="2400" b="1" dirty="0">
              <a:solidFill>
                <a:srgbClr val="F6811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0415684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3DEF135-70AD-CF42-9ED4-E7102BBF90F1}"/>
              </a:ext>
            </a:extLst>
          </p:cNvPr>
          <p:cNvSpPr txBox="1"/>
          <p:nvPr/>
        </p:nvSpPr>
        <p:spPr>
          <a:xfrm>
            <a:off x="309541" y="889332"/>
            <a:ext cx="8431034" cy="5262979"/>
          </a:xfrm>
          <a:prstGeom prst="rect">
            <a:avLst/>
          </a:prstGeom>
          <a:noFill/>
        </p:spPr>
        <p:txBody>
          <a:bodyPr wrap="square" rtlCol="0">
            <a:spAutoFit/>
          </a:bodyPr>
          <a:lstStyle/>
          <a:p>
            <a:pPr marL="1203325"/>
            <a:r>
              <a:rPr lang="en-US" sz="2000" b="1" dirty="0" smtClean="0">
                <a:latin typeface="Arial" panose="020B0604020202020204" pitchFamily="34" charset="0"/>
                <a:cs typeface="Arial" panose="020B0604020202020204" pitchFamily="34" charset="0"/>
              </a:rPr>
              <a:t>2.5.1	Qwelane judgment</a:t>
            </a:r>
          </a:p>
          <a:p>
            <a:pPr marL="1546225" indent="-342900">
              <a:buFont typeface="Arial" panose="020B0604020202020204" pitchFamily="34" charset="0"/>
              <a:buChar char="•"/>
            </a:pPr>
            <a:endParaRPr lang="en-US" sz="2000" b="1" dirty="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r>
              <a:rPr lang="en-US" b="1" dirty="0">
                <a:latin typeface="Arial" panose="020B0604020202020204" pitchFamily="34" charset="0"/>
                <a:cs typeface="Arial" panose="020B0604020202020204" pitchFamily="34" charset="0"/>
              </a:rPr>
              <a:t>Facts of case:  </a:t>
            </a:r>
            <a:r>
              <a:rPr lang="en-US" dirty="0">
                <a:latin typeface="Arial" panose="020B0604020202020204" pitchFamily="34" charset="0"/>
                <a:cs typeface="Arial" panose="020B0604020202020204" pitchFamily="34" charset="0"/>
              </a:rPr>
              <a:t>Mr Qwelane published an article in a Sunday newspaper on 20 July 2008 which was found to be offensive towards members of the LGBT+ community;</a:t>
            </a:r>
          </a:p>
          <a:p>
            <a:pPr marL="2003425" lvl="1" indent="-342900" algn="just">
              <a:buFont typeface="Arial" panose="020B0604020202020204" pitchFamily="34" charset="0"/>
              <a:buChar char="•"/>
            </a:pPr>
            <a:r>
              <a:rPr lang="en-US" dirty="0">
                <a:latin typeface="Arial" panose="020B0604020202020204" pitchFamily="34" charset="0"/>
                <a:cs typeface="Arial" panose="020B0604020202020204" pitchFamily="34" charset="0"/>
              </a:rPr>
              <a:t>Matter eventually came before the CC at the instance of the SAHRC which received complaints from, among others, members of the LGBT+ community;</a:t>
            </a:r>
          </a:p>
          <a:p>
            <a:pPr marL="2003425" lvl="1" indent="-342900" algn="jus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r>
              <a:rPr lang="en-US" b="1" dirty="0">
                <a:latin typeface="Arial" panose="020B0604020202020204" pitchFamily="34" charset="0"/>
                <a:cs typeface="Arial" panose="020B0604020202020204" pitchFamily="34" charset="0"/>
              </a:rPr>
              <a:t>Essence of case before the CC:  </a:t>
            </a:r>
          </a:p>
          <a:p>
            <a:pPr marL="2460625" lvl="2" indent="-342900" algn="just">
              <a:buFont typeface="Arial" panose="020B0604020202020204" pitchFamily="34" charset="0"/>
              <a:buChar char="•"/>
            </a:pPr>
            <a:r>
              <a:rPr lang="en-US" dirty="0">
                <a:latin typeface="Arial" panose="020B0604020202020204" pitchFamily="34" charset="0"/>
                <a:cs typeface="Arial" panose="020B0604020202020204" pitchFamily="34" charset="0"/>
              </a:rPr>
              <a:t>Sections 10 and 12 of PEPUDA, read with sections 9 and 16 of the Constitution;</a:t>
            </a:r>
          </a:p>
          <a:p>
            <a:pPr marL="2460625" lvl="2" indent="-342900" algn="just">
              <a:buFont typeface="Arial" panose="020B0604020202020204" pitchFamily="34" charset="0"/>
              <a:buChar char="•"/>
            </a:pPr>
            <a:r>
              <a:rPr lang="en-US" dirty="0">
                <a:latin typeface="Arial" panose="020B0604020202020204" pitchFamily="34" charset="0"/>
                <a:cs typeface="Arial" panose="020B0604020202020204" pitchFamily="34" charset="0"/>
              </a:rPr>
              <a:t>Balancing the rights of freedom of expression, equality and </a:t>
            </a:r>
            <a:r>
              <a:rPr lang="en-US" dirty="0" smtClean="0">
                <a:latin typeface="Arial" panose="020B0604020202020204" pitchFamily="34" charset="0"/>
                <a:cs typeface="Arial" panose="020B0604020202020204" pitchFamily="34" charset="0"/>
              </a:rPr>
              <a:t>dignity.  </a:t>
            </a:r>
            <a:endParaRPr lang="en-US" sz="2000" dirty="0">
              <a:latin typeface="Arial" panose="020B0604020202020204" pitchFamily="34" charset="0"/>
              <a:cs typeface="Arial" panose="020B0604020202020204" pitchFamily="34" charset="0"/>
            </a:endParaRPr>
          </a:p>
          <a:p>
            <a:pPr marL="2003425" lvl="1"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1203325"/>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B6412721-5C46-294F-AA65-FE418DA3D24F}"/>
              </a:ext>
            </a:extLst>
          </p:cNvPr>
          <p:cNvSpPr txBox="1"/>
          <p:nvPr/>
        </p:nvSpPr>
        <p:spPr>
          <a:xfrm>
            <a:off x="299344" y="320128"/>
            <a:ext cx="6732104" cy="461665"/>
          </a:xfrm>
          <a:prstGeom prst="rect">
            <a:avLst/>
          </a:prstGeom>
          <a:noFill/>
        </p:spPr>
        <p:txBody>
          <a:bodyPr wrap="square" rtlCol="0">
            <a:spAutoFit/>
          </a:bodyPr>
          <a:lstStyle/>
          <a:p>
            <a:r>
              <a:rPr lang="en-US" sz="2400" b="1" dirty="0" smtClean="0">
                <a:solidFill>
                  <a:srgbClr val="F6811F"/>
                </a:solidFill>
                <a:latin typeface="Arial" panose="020B0604020202020204" pitchFamily="34" charset="0"/>
                <a:cs typeface="Arial" panose="020B0604020202020204" pitchFamily="34" charset="0"/>
              </a:rPr>
              <a:t>Bill:  Content</a:t>
            </a:r>
            <a:endParaRPr lang="en-US" sz="2400" b="1" dirty="0">
              <a:solidFill>
                <a:srgbClr val="F6811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23817255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3DEF135-70AD-CF42-9ED4-E7102BBF90F1}"/>
              </a:ext>
            </a:extLst>
          </p:cNvPr>
          <p:cNvSpPr txBox="1"/>
          <p:nvPr/>
        </p:nvSpPr>
        <p:spPr>
          <a:xfrm>
            <a:off x="309541" y="889332"/>
            <a:ext cx="8431034" cy="5816977"/>
          </a:xfrm>
          <a:prstGeom prst="rect">
            <a:avLst/>
          </a:prstGeom>
          <a:noFill/>
        </p:spPr>
        <p:txBody>
          <a:bodyPr wrap="square" rtlCol="0">
            <a:spAutoFit/>
          </a:bodyPr>
          <a:lstStyle/>
          <a:p>
            <a:pPr marL="1203325"/>
            <a:r>
              <a:rPr lang="en-US" sz="2000" b="1" dirty="0" smtClean="0">
                <a:latin typeface="Arial" panose="020B0604020202020204" pitchFamily="34" charset="0"/>
                <a:cs typeface="Arial" panose="020B0604020202020204" pitchFamily="34" charset="0"/>
              </a:rPr>
              <a:t>2.5.2	Qwelane judgment</a:t>
            </a:r>
            <a:endParaRPr lang="en-US" sz="2000" b="1" dirty="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r>
              <a:rPr lang="en-US" sz="1600" b="1" dirty="0">
                <a:latin typeface="Arial" panose="020B0604020202020204" pitchFamily="34" charset="0"/>
                <a:cs typeface="Arial" panose="020B0604020202020204" pitchFamily="34" charset="0"/>
              </a:rPr>
              <a:t>PEPUDA</a:t>
            </a:r>
            <a:r>
              <a:rPr lang="en-US" sz="1600" b="1" dirty="0" smtClean="0">
                <a:latin typeface="Arial" panose="020B0604020202020204" pitchFamily="34" charset="0"/>
                <a:cs typeface="Arial" panose="020B0604020202020204" pitchFamily="34" charset="0"/>
              </a:rPr>
              <a:t>:</a:t>
            </a:r>
          </a:p>
          <a:p>
            <a:pPr marL="2003425" lvl="1" indent="-342900" algn="just">
              <a:buFont typeface="Arial" panose="020B0604020202020204" pitchFamily="34" charset="0"/>
              <a:buChar char="•"/>
            </a:pPr>
            <a:endParaRPr lang="en-US" sz="1600" b="1" dirty="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r>
              <a:rPr lang="en-US" sz="1600" b="1" dirty="0">
                <a:latin typeface="Arial" panose="020B0604020202020204" pitchFamily="34" charset="0"/>
                <a:cs typeface="Arial" panose="020B0604020202020204" pitchFamily="34" charset="0"/>
              </a:rPr>
              <a:t>Prohibition of hate speech:  S 10(1</a:t>
            </a:r>
            <a:r>
              <a:rPr lang="en-US" sz="1600" b="1" dirty="0" smtClean="0">
                <a:latin typeface="Arial" panose="020B0604020202020204" pitchFamily="34" charset="0"/>
                <a:cs typeface="Arial" panose="020B0604020202020204" pitchFamily="34" charset="0"/>
              </a:rPr>
              <a:t>):</a:t>
            </a:r>
            <a:endParaRPr lang="en-US" sz="1600" b="1" dirty="0">
              <a:latin typeface="Arial" panose="020B0604020202020204" pitchFamily="34" charset="0"/>
              <a:cs typeface="Arial" panose="020B0604020202020204" pitchFamily="34" charset="0"/>
            </a:endParaRPr>
          </a:p>
          <a:p>
            <a:pPr marL="2460625" lvl="2" indent="-342900" algn="just">
              <a:buFont typeface="Arial" panose="020B0604020202020204" pitchFamily="34" charset="0"/>
              <a:buChar char="•"/>
            </a:pPr>
            <a:r>
              <a:rPr lang="en-US" sz="1600" dirty="0">
                <a:latin typeface="Arial" panose="020B0604020202020204" pitchFamily="34" charset="0"/>
                <a:cs typeface="Arial" panose="020B0604020202020204" pitchFamily="34" charset="0"/>
              </a:rPr>
              <a:t>Subject to the proviso in section 12, no person may publish, propagate, advocate or communicate words based on one or more of the prohibited grounds, against any person, that could reasonably be construed to demonstrate a clear intention to—</a:t>
            </a:r>
          </a:p>
          <a:p>
            <a:pPr marL="2917825" lvl="3" indent="-342900" algn="just">
              <a:buFont typeface="Arial" panose="020B0604020202020204" pitchFamily="34" charset="0"/>
              <a:buChar char="•"/>
            </a:pPr>
            <a:r>
              <a:rPr lang="en-US" sz="1600" dirty="0" smtClean="0">
                <a:latin typeface="Arial" panose="020B0604020202020204" pitchFamily="34" charset="0"/>
                <a:cs typeface="Arial" panose="020B0604020202020204" pitchFamily="34" charset="0"/>
              </a:rPr>
              <a:t>(</a:t>
            </a:r>
            <a:r>
              <a:rPr lang="en-US" sz="1600" dirty="0">
                <a:latin typeface="Arial" panose="020B0604020202020204" pitchFamily="34" charset="0"/>
                <a:cs typeface="Arial" panose="020B0604020202020204" pitchFamily="34" charset="0"/>
              </a:rPr>
              <a:t>a)   be hurtful;</a:t>
            </a:r>
          </a:p>
          <a:p>
            <a:pPr marL="2917825" lvl="3" indent="-342900" algn="just">
              <a:buFont typeface="Arial" panose="020B0604020202020204" pitchFamily="34" charset="0"/>
              <a:buChar char="•"/>
            </a:pPr>
            <a:r>
              <a:rPr lang="en-US" sz="1600" dirty="0" smtClean="0">
                <a:latin typeface="Arial" panose="020B0604020202020204" pitchFamily="34" charset="0"/>
                <a:cs typeface="Arial" panose="020B0604020202020204" pitchFamily="34" charset="0"/>
              </a:rPr>
              <a:t>(</a:t>
            </a:r>
            <a:r>
              <a:rPr lang="en-US" sz="1600" dirty="0">
                <a:latin typeface="Arial" panose="020B0604020202020204" pitchFamily="34" charset="0"/>
                <a:cs typeface="Arial" panose="020B0604020202020204" pitchFamily="34" charset="0"/>
              </a:rPr>
              <a:t>b)   be or to incite harm;</a:t>
            </a:r>
          </a:p>
          <a:p>
            <a:pPr marL="2917825" lvl="3" indent="-342900" algn="just">
              <a:buFont typeface="Arial" panose="020B0604020202020204" pitchFamily="34" charset="0"/>
              <a:buChar char="•"/>
            </a:pPr>
            <a:r>
              <a:rPr lang="en-US" sz="1600" dirty="0" smtClean="0">
                <a:latin typeface="Arial" panose="020B0604020202020204" pitchFamily="34" charset="0"/>
                <a:cs typeface="Arial" panose="020B0604020202020204" pitchFamily="34" charset="0"/>
              </a:rPr>
              <a:t>(</a:t>
            </a:r>
            <a:r>
              <a:rPr lang="en-US" sz="1600" dirty="0">
                <a:latin typeface="Arial" panose="020B0604020202020204" pitchFamily="34" charset="0"/>
                <a:cs typeface="Arial" panose="020B0604020202020204" pitchFamily="34" charset="0"/>
              </a:rPr>
              <a:t>c)   promote or harmful  propagate hatred. </a:t>
            </a:r>
            <a:r>
              <a:rPr lang="en-US" sz="1600" dirty="0" smtClean="0">
                <a:latin typeface="Arial" panose="020B0604020202020204" pitchFamily="34" charset="0"/>
                <a:cs typeface="Arial" panose="020B0604020202020204" pitchFamily="34" charset="0"/>
              </a:rPr>
              <a:t> </a:t>
            </a:r>
          </a:p>
          <a:p>
            <a:pPr marL="2917825" lvl="3" indent="-342900" algn="just">
              <a:buFont typeface="Arial" panose="020B0604020202020204" pitchFamily="34" charset="0"/>
              <a:buChar char="•"/>
            </a:pPr>
            <a:endParaRPr lang="en-US" sz="1600" dirty="0" smtClean="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r>
              <a:rPr lang="en-US" sz="1600" b="1" dirty="0" smtClean="0">
                <a:latin typeface="Arial" panose="020B0604020202020204" pitchFamily="34" charset="0"/>
                <a:cs typeface="Arial" panose="020B0604020202020204" pitchFamily="34" charset="0"/>
              </a:rPr>
              <a:t>S </a:t>
            </a:r>
            <a:r>
              <a:rPr lang="en-US" sz="1600" b="1" dirty="0">
                <a:latin typeface="Arial" panose="020B0604020202020204" pitchFamily="34" charset="0"/>
                <a:cs typeface="Arial" panose="020B0604020202020204" pitchFamily="34" charset="0"/>
              </a:rPr>
              <a:t>12 </a:t>
            </a:r>
            <a:r>
              <a:rPr lang="en-US" sz="1600" b="1" dirty="0" smtClean="0">
                <a:latin typeface="Arial" panose="020B0604020202020204" pitchFamily="34" charset="0"/>
                <a:cs typeface="Arial" panose="020B0604020202020204" pitchFamily="34" charset="0"/>
              </a:rPr>
              <a:t>deals with the prohibition </a:t>
            </a:r>
            <a:r>
              <a:rPr lang="en-US" sz="1600" b="1" dirty="0">
                <a:latin typeface="Arial" panose="020B0604020202020204" pitchFamily="34" charset="0"/>
                <a:cs typeface="Arial" panose="020B0604020202020204" pitchFamily="34" charset="0"/>
              </a:rPr>
              <a:t>of dissemination and publication of information that unfairly </a:t>
            </a:r>
            <a:r>
              <a:rPr lang="en-US" sz="1600" b="1" dirty="0" smtClean="0">
                <a:latin typeface="Arial" panose="020B0604020202020204" pitchFamily="34" charset="0"/>
                <a:cs typeface="Arial" panose="020B0604020202020204" pitchFamily="34" charset="0"/>
              </a:rPr>
              <a:t>discriminates.  </a:t>
            </a:r>
            <a:r>
              <a:rPr lang="en-US" sz="1600" dirty="0" smtClean="0">
                <a:latin typeface="Arial" panose="020B0604020202020204" pitchFamily="34" charset="0"/>
                <a:cs typeface="Arial" panose="020B0604020202020204" pitchFamily="34" charset="0"/>
              </a:rPr>
              <a:t>The Proviso </a:t>
            </a:r>
            <a:r>
              <a:rPr lang="en-US" sz="1600" dirty="0">
                <a:latin typeface="Arial" panose="020B0604020202020204" pitchFamily="34" charset="0"/>
                <a:cs typeface="Arial" panose="020B0604020202020204" pitchFamily="34" charset="0"/>
              </a:rPr>
              <a:t>provides that </a:t>
            </a:r>
            <a:r>
              <a:rPr lang="en-US" sz="1600" dirty="0" smtClean="0">
                <a:latin typeface="Arial" panose="020B0604020202020204" pitchFamily="34" charset="0"/>
                <a:cs typeface="Arial" panose="020B0604020202020204" pitchFamily="34" charset="0"/>
              </a:rPr>
              <a:t>bona </a:t>
            </a:r>
            <a:r>
              <a:rPr lang="en-US" sz="1600" dirty="0">
                <a:latin typeface="Arial" panose="020B0604020202020204" pitchFamily="34" charset="0"/>
                <a:cs typeface="Arial" panose="020B0604020202020204" pitchFamily="34" charset="0"/>
              </a:rPr>
              <a:t>fide engagement in artistic creativity, academic and scientific inquiry, fair and accurate reporting in the public interest or publication of any information, advertisement or notice in accordance with section 16 of the Constitution, is not precluded by this section.  </a:t>
            </a:r>
          </a:p>
          <a:p>
            <a:pPr marL="2003425" lvl="1"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1203325"/>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B6412721-5C46-294F-AA65-FE418DA3D24F}"/>
              </a:ext>
            </a:extLst>
          </p:cNvPr>
          <p:cNvSpPr txBox="1"/>
          <p:nvPr/>
        </p:nvSpPr>
        <p:spPr>
          <a:xfrm>
            <a:off x="299344" y="320128"/>
            <a:ext cx="6732104" cy="461665"/>
          </a:xfrm>
          <a:prstGeom prst="rect">
            <a:avLst/>
          </a:prstGeom>
          <a:noFill/>
        </p:spPr>
        <p:txBody>
          <a:bodyPr wrap="square" rtlCol="0">
            <a:spAutoFit/>
          </a:bodyPr>
          <a:lstStyle/>
          <a:p>
            <a:r>
              <a:rPr lang="en-US" sz="2400" b="1" dirty="0" smtClean="0">
                <a:solidFill>
                  <a:srgbClr val="F6811F"/>
                </a:solidFill>
                <a:latin typeface="Arial" panose="020B0604020202020204" pitchFamily="34" charset="0"/>
                <a:cs typeface="Arial" panose="020B0604020202020204" pitchFamily="34" charset="0"/>
              </a:rPr>
              <a:t>Bill:  Content</a:t>
            </a:r>
            <a:endParaRPr lang="en-US" sz="2400" b="1" dirty="0">
              <a:solidFill>
                <a:srgbClr val="F6811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18263023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3DEF135-70AD-CF42-9ED4-E7102BBF90F1}"/>
              </a:ext>
            </a:extLst>
          </p:cNvPr>
          <p:cNvSpPr txBox="1"/>
          <p:nvPr/>
        </p:nvSpPr>
        <p:spPr>
          <a:xfrm>
            <a:off x="309541" y="889332"/>
            <a:ext cx="8431034" cy="6309420"/>
          </a:xfrm>
          <a:prstGeom prst="rect">
            <a:avLst/>
          </a:prstGeom>
          <a:noFill/>
        </p:spPr>
        <p:txBody>
          <a:bodyPr wrap="square" rtlCol="0">
            <a:spAutoFit/>
          </a:bodyPr>
          <a:lstStyle/>
          <a:p>
            <a:pPr marL="1203325"/>
            <a:r>
              <a:rPr lang="en-US" sz="2000" b="1" dirty="0" smtClean="0">
                <a:latin typeface="Arial" panose="020B0604020202020204" pitchFamily="34" charset="0"/>
                <a:cs typeface="Arial" panose="020B0604020202020204" pitchFamily="34" charset="0"/>
              </a:rPr>
              <a:t>2.5.3	Qwelane judgment</a:t>
            </a:r>
            <a:endParaRPr lang="en-US" sz="2000" b="1" dirty="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r>
              <a:rPr lang="en-US" b="1" dirty="0">
                <a:latin typeface="Arial" panose="020B0604020202020204" pitchFamily="34" charset="0"/>
                <a:cs typeface="Arial" panose="020B0604020202020204" pitchFamily="34" charset="0"/>
              </a:rPr>
              <a:t>Questions before CC </a:t>
            </a:r>
            <a:endParaRPr lang="en-US" b="1" dirty="0" smtClean="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r>
              <a:rPr lang="en-US" b="1" dirty="0">
                <a:latin typeface="Arial" panose="020B0604020202020204" pitchFamily="34" charset="0"/>
                <a:cs typeface="Arial" panose="020B0604020202020204" pitchFamily="34" charset="0"/>
              </a:rPr>
              <a:t>Does s10 entails a subjective or objective test</a:t>
            </a:r>
            <a:r>
              <a:rPr lang="en-US" b="1" dirty="0" smtClean="0">
                <a:latin typeface="Arial" panose="020B0604020202020204" pitchFamily="34" charset="0"/>
                <a:cs typeface="Arial" panose="020B0604020202020204" pitchFamily="34" charset="0"/>
              </a:rPr>
              <a:t>?</a:t>
            </a:r>
            <a:endParaRPr lang="en-US" b="1" dirty="0">
              <a:latin typeface="Arial" panose="020B0604020202020204" pitchFamily="34" charset="0"/>
              <a:cs typeface="Arial" panose="020B0604020202020204" pitchFamily="34" charset="0"/>
            </a:endParaRPr>
          </a:p>
          <a:p>
            <a:pPr marL="2460625" lvl="2" indent="-342900" algn="just">
              <a:buFont typeface="Arial" panose="020B0604020202020204" pitchFamily="34" charset="0"/>
              <a:buChar char="•"/>
            </a:pPr>
            <a:r>
              <a:rPr lang="en-US" dirty="0">
                <a:latin typeface="Arial" panose="020B0604020202020204" pitchFamily="34" charset="0"/>
                <a:cs typeface="Arial" panose="020B0604020202020204" pitchFamily="34" charset="0"/>
              </a:rPr>
              <a:t>With reference to the phrase “that could reasonably </a:t>
            </a:r>
            <a:r>
              <a:rPr lang="en-US" dirty="0" smtClean="0">
                <a:latin typeface="Arial" panose="020B0604020202020204" pitchFamily="34" charset="0"/>
                <a:cs typeface="Arial" panose="020B0604020202020204" pitchFamily="34" charset="0"/>
              </a:rPr>
              <a:t>be </a:t>
            </a:r>
            <a:r>
              <a:rPr lang="en-US" dirty="0">
                <a:latin typeface="Arial" panose="020B0604020202020204" pitchFamily="34" charset="0"/>
                <a:cs typeface="Arial" panose="020B0604020202020204" pitchFamily="34" charset="0"/>
              </a:rPr>
              <a:t>construed to demonstrate a clear intention” the Court found that it is plainly an objective standard that requires a reasonable person test</a:t>
            </a:r>
            <a:r>
              <a:rPr lang="en-US" dirty="0" smtClean="0">
                <a:latin typeface="Arial" panose="020B0604020202020204" pitchFamily="34" charset="0"/>
                <a:cs typeface="Arial" panose="020B0604020202020204" pitchFamily="34" charset="0"/>
              </a:rPr>
              <a:t>.</a:t>
            </a:r>
          </a:p>
          <a:p>
            <a:pPr marL="2460625" lvl="2" indent="-342900" algn="jus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003425" lvl="1" indent="-342900" algn="just">
              <a:buFont typeface="Arial" panose="020B0604020202020204" pitchFamily="34" charset="0"/>
              <a:buChar char="•"/>
            </a:pPr>
            <a:r>
              <a:rPr lang="en-US" dirty="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Whether </a:t>
            </a:r>
            <a:r>
              <a:rPr lang="en-US" b="1" dirty="0">
                <a:latin typeface="Arial" panose="020B0604020202020204" pitchFamily="34" charset="0"/>
                <a:cs typeface="Arial" panose="020B0604020202020204" pitchFamily="34" charset="0"/>
              </a:rPr>
              <a:t>s10(1)(a) to (c) should be read disjunctively or conjunctively</a:t>
            </a:r>
            <a:r>
              <a:rPr lang="en-US" b="1" dirty="0" smtClean="0">
                <a:latin typeface="Arial" panose="020B0604020202020204" pitchFamily="34" charset="0"/>
                <a:cs typeface="Arial" panose="020B0604020202020204" pitchFamily="34" charset="0"/>
              </a:rPr>
              <a:t>?</a:t>
            </a:r>
            <a:endParaRPr lang="en-US" b="1" dirty="0">
              <a:latin typeface="Arial" panose="020B0604020202020204" pitchFamily="34" charset="0"/>
              <a:cs typeface="Arial" panose="020B0604020202020204" pitchFamily="34" charset="0"/>
            </a:endParaRPr>
          </a:p>
          <a:p>
            <a:pPr marL="2460625" lvl="2" indent="-342900" algn="just">
              <a:buFont typeface="Arial" panose="020B0604020202020204" pitchFamily="34" charset="0"/>
              <a:buChar char="•"/>
            </a:pPr>
            <a:r>
              <a:rPr lang="en-US" dirty="0">
                <a:latin typeface="Arial" panose="020B0604020202020204" pitchFamily="34" charset="0"/>
                <a:cs typeface="Arial" panose="020B0604020202020204" pitchFamily="34" charset="0"/>
              </a:rPr>
              <a:t>The CC found that on a disjunctive reading, </a:t>
            </a:r>
            <a:r>
              <a:rPr lang="en-US" dirty="0" smtClean="0">
                <a:latin typeface="Arial" panose="020B0604020202020204" pitchFamily="34" charset="0"/>
                <a:cs typeface="Arial" panose="020B0604020202020204" pitchFamily="34" charset="0"/>
              </a:rPr>
              <a:t>s </a:t>
            </a:r>
            <a:r>
              <a:rPr lang="en-US" dirty="0">
                <a:latin typeface="Arial" panose="020B0604020202020204" pitchFamily="34" charset="0"/>
                <a:cs typeface="Arial" panose="020B0604020202020204" pitchFamily="34" charset="0"/>
              </a:rPr>
              <a:t>10 would prohibit mere private communication which could reasonably be construed to demonstrate a clear intention to be hurtful – the CC found that this would be an overly extensive and impermissible infringement of freedom of expression — the provision should be read conjunctively.</a:t>
            </a:r>
          </a:p>
          <a:p>
            <a:pPr marL="2003425" lvl="1" indent="-342900" algn="just">
              <a:buFont typeface="Arial" panose="020B0604020202020204" pitchFamily="34" charset="0"/>
              <a:buChar char="•"/>
            </a:pPr>
            <a:endParaRPr lang="en-US" sz="1600" dirty="0" smtClean="0">
              <a:latin typeface="Arial" panose="020B0604020202020204" pitchFamily="34" charset="0"/>
              <a:cs typeface="Arial" panose="020B0604020202020204" pitchFamily="34" charset="0"/>
            </a:endParaRPr>
          </a:p>
          <a:p>
            <a:pPr marL="2003425" lvl="1"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1203325"/>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B6412721-5C46-294F-AA65-FE418DA3D24F}"/>
              </a:ext>
            </a:extLst>
          </p:cNvPr>
          <p:cNvSpPr txBox="1"/>
          <p:nvPr/>
        </p:nvSpPr>
        <p:spPr>
          <a:xfrm>
            <a:off x="299344" y="320128"/>
            <a:ext cx="6732104" cy="461665"/>
          </a:xfrm>
          <a:prstGeom prst="rect">
            <a:avLst/>
          </a:prstGeom>
          <a:noFill/>
        </p:spPr>
        <p:txBody>
          <a:bodyPr wrap="square" rtlCol="0">
            <a:spAutoFit/>
          </a:bodyPr>
          <a:lstStyle/>
          <a:p>
            <a:r>
              <a:rPr lang="en-US" sz="2400" b="1" dirty="0" smtClean="0">
                <a:solidFill>
                  <a:srgbClr val="F6811F"/>
                </a:solidFill>
                <a:latin typeface="Arial" panose="020B0604020202020204" pitchFamily="34" charset="0"/>
                <a:cs typeface="Arial" panose="020B0604020202020204" pitchFamily="34" charset="0"/>
              </a:rPr>
              <a:t>Bill:  Content</a:t>
            </a:r>
            <a:endParaRPr lang="en-US" sz="2400" b="1" dirty="0">
              <a:solidFill>
                <a:srgbClr val="F6811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8710422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598</TotalTime>
  <Words>91</Words>
  <Application>Microsoft Office PowerPoint</Application>
  <PresentationFormat>Letter Paper (8.5x11 in)</PresentationFormat>
  <Paragraphs>145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PREVENTION AND COMBATING OF HATE CRIMES AND HATE SPEECH BILL [B 9B – 2018]  SELECT COMMITTEE ON SECURITY AND JUSTICE 19 APRIL 2023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EDUCATION AND COMMUNICATION STRATEGY 2021-2025</dc:title>
  <dc:creator>lynne.hambury@gmail.com</dc:creator>
  <cp:lastModifiedBy>USER</cp:lastModifiedBy>
  <cp:revision>60</cp:revision>
  <dcterms:created xsi:type="dcterms:W3CDTF">2023-02-20T10:07:01Z</dcterms:created>
  <dcterms:modified xsi:type="dcterms:W3CDTF">2023-04-19T13:10:42Z</dcterms:modified>
</cp:coreProperties>
</file>