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481" r:id="rId3"/>
    <p:sldId id="943" r:id="rId4"/>
    <p:sldId id="1036" r:id="rId5"/>
    <p:sldId id="1034" r:id="rId6"/>
    <p:sldId id="1039" r:id="rId7"/>
    <p:sldId id="503" r:id="rId8"/>
    <p:sldId id="504" r:id="rId9"/>
    <p:sldId id="469" r:id="rId10"/>
    <p:sldId id="510" r:id="rId11"/>
    <p:sldId id="509" r:id="rId12"/>
    <p:sldId id="1035" r:id="rId13"/>
    <p:sldId id="499" r:id="rId14"/>
    <p:sldId id="519" r:id="rId15"/>
    <p:sldId id="517" r:id="rId16"/>
    <p:sldId id="520" r:id="rId17"/>
    <p:sldId id="505" r:id="rId18"/>
    <p:sldId id="527" r:id="rId19"/>
    <p:sldId id="526" r:id="rId20"/>
    <p:sldId id="518" r:id="rId21"/>
    <p:sldId id="433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9AF72E-29C5-47E4-9A50-12CFCF38BC44}">
          <p14:sldIdLst>
            <p14:sldId id="256"/>
          </p14:sldIdLst>
        </p14:section>
        <p14:section name="Untitled Section" id="{44D91D9A-0904-418A-8640-B163515CEBAA}">
          <p14:sldIdLst>
            <p14:sldId id="481"/>
          </p14:sldIdLst>
        </p14:section>
        <p14:section name="Untitled Section" id="{2E2955DE-1D1D-4E67-88F5-98D3555B7284}">
          <p14:sldIdLst>
            <p14:sldId id="943"/>
            <p14:sldId id="1036"/>
            <p14:sldId id="1034"/>
            <p14:sldId id="1039"/>
            <p14:sldId id="503"/>
            <p14:sldId id="504"/>
            <p14:sldId id="469"/>
            <p14:sldId id="510"/>
            <p14:sldId id="509"/>
            <p14:sldId id="1035"/>
            <p14:sldId id="499"/>
            <p14:sldId id="519"/>
            <p14:sldId id="517"/>
            <p14:sldId id="520"/>
            <p14:sldId id="505"/>
            <p14:sldId id="527"/>
            <p14:sldId id="526"/>
            <p14:sldId id="518"/>
            <p14:sldId id="4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belo Moatshe" initials="KM" lastIdx="1" clrIdx="0">
    <p:extLst>
      <p:ext uri="{19B8F6BF-5375-455C-9EA6-DF929625EA0E}">
        <p15:presenceInfo xmlns:p15="http://schemas.microsoft.com/office/powerpoint/2012/main" userId="S::Kabelo.Moatshe@drdlr.gov.za::973fbc05-e8ca-4825-bbb0-4f0685d70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3" autoAdjust="0"/>
    <p:restoredTop sz="92393" autoAdjust="0"/>
  </p:normalViewPr>
  <p:slideViewPr>
    <p:cSldViewPr>
      <p:cViewPr varScale="1">
        <p:scale>
          <a:sx n="105" d="100"/>
          <a:sy n="105" d="100"/>
        </p:scale>
        <p:origin x="18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55CD3180-700B-4A48-8FAA-EBE5AC19EDDF}" type="datetimeFigureOut">
              <a:rPr lang="en-ZA" smtClean="0"/>
              <a:t>2023/04/14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D56D592A-E08F-42E4-84C8-DD18334927C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009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6699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6566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3158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5022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7504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9961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6D592A-E08F-42E4-84C8-DD18334927C7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02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0465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5639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878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659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0376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D592A-E08F-42E4-84C8-DD18334927C7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308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5038-F1E7-445B-8C55-F76D12834B21}" type="datetime1">
              <a:rPr lang="en-ZA" smtClean="0"/>
              <a:t>2023/04/14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186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BBAC-5172-4BF3-956B-744D26895818}" type="datetime1">
              <a:rPr lang="en-ZA" smtClean="0"/>
              <a:t>2023/04/14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5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50A5E-F51A-4C3B-BC6B-F1A2E3F3B638}" type="datetime1">
              <a:rPr lang="en-ZA" smtClean="0"/>
              <a:t>2023/04/14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58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89DD-0018-4831-A12B-B6180D783403}" type="datetime1">
              <a:rPr lang="en-ZA" smtClean="0"/>
              <a:t>2023/04/14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672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7060-F562-4EF0-A707-5F432811AF8C}" type="datetime1">
              <a:rPr lang="en-ZA" smtClean="0"/>
              <a:t>2023/04/14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705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8BFB6-1447-4ED9-B8C6-1EF97B241A95}" type="datetime1">
              <a:rPr lang="en-ZA" smtClean="0"/>
              <a:t>2023/04/14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679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7714-D01C-4C67-B444-3C1638350D5E}" type="datetime1">
              <a:rPr lang="en-ZA" smtClean="0"/>
              <a:t>2023/04/14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963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1CE9-9F39-42B6-8D91-CBBF781BBC7B}" type="datetime1">
              <a:rPr lang="en-ZA" smtClean="0"/>
              <a:t>2023/04/14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468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5C38-A80B-4207-AC3F-E75030082214}" type="datetime1">
              <a:rPr lang="en-ZA" smtClean="0"/>
              <a:t>2023/04/14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629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7263-99DE-4C39-A177-48A388E7AAD7}" type="datetime1">
              <a:rPr lang="en-ZA" smtClean="0"/>
              <a:t>2023/04/14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093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2F-63C4-4F3D-B7D1-B68F3A787417}" type="datetime1">
              <a:rPr lang="en-ZA" smtClean="0"/>
              <a:t>2023/04/14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900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4AE1-C85F-458E-AB45-7E228E7E025A}" type="datetime1">
              <a:rPr lang="en-ZA" smtClean="0"/>
              <a:t>2023/04/14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148F-02BF-4613-A9BA-F2252BA4600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293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8892480" cy="3456384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2023/24 ANNUAL PERFORMANCE PLAN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PRESENTATION TO THE PORTFOLIO COMMITTEE ON AGRICULTURE, LAND REFORM AND RURAL DEVELOPMENT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19 APRIL 2023</a:t>
            </a:r>
          </a:p>
        </p:txBody>
      </p:sp>
    </p:spTree>
    <p:extLst>
      <p:ext uri="{BB962C8B-B14F-4D97-AF65-F5344CB8AC3E}">
        <p14:creationId xmlns:p14="http://schemas.microsoft.com/office/powerpoint/2010/main" val="62864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br>
              <a:rPr lang="en-ZA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10</a:t>
            </a:fld>
            <a:endParaRPr lang="en-Z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902318"/>
              </p:ext>
            </p:extLst>
          </p:nvPr>
        </p:nvGraphicFramePr>
        <p:xfrm>
          <a:off x="374849" y="1254770"/>
          <a:ext cx="8311953" cy="4046437"/>
        </p:xfrm>
        <a:graphic>
          <a:graphicData uri="http://schemas.openxmlformats.org/drawingml/2006/table">
            <a:tbl>
              <a:tblPr firstRow="1" firstCol="1" bandRow="1"/>
              <a:tblGrid>
                <a:gridCol w="1708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4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Outcome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Outcome indicator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Baseline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 year target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</a:t>
                      </a:r>
                      <a:r>
                        <a:rPr lang="en-ZA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ust</a:t>
                      </a: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and equitable valuations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Effective application of the Property Valuation Act (PVA) to all valuations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655" marR="3365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Not Applicable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Just and equitable valuations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Organisational excellence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Improved organisational performance  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Approved interim structure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Full Staff Compliment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Good Data Quality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Acceptance Management Reporting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Centralised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Data Repository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Centralised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Electronic Database with data validation capabilities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29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Promote ethical conduct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Effective Corruption and Fraud prevention mechanisms implemented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Applicable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Full implementation of Corruption and fraud prevention mechanisms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221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99412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ANNUAL PERFORMANCE PLAN </a:t>
            </a:r>
            <a:b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2023 - 2024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490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12</a:t>
            </a:fld>
            <a:endParaRPr lang="en-ZA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69239C-D2D0-6F0C-0D4E-0AEA58752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4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SUMMARISED THEORY OF CHANGE</a:t>
            </a:r>
            <a:endParaRPr lang="en-ZA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A9C624-7355-C1BE-56DF-634695320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80728"/>
            <a:ext cx="874846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90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0881"/>
            <a:ext cx="8229600" cy="62153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en-ZA" b="1" dirty="0"/>
            </a:b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1: ADMINISTRATION </a:t>
            </a:r>
            <a:br>
              <a:rPr lang="en-ZA" u="sng" dirty="0"/>
            </a:br>
            <a:endParaRPr lang="en-Z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13</a:t>
            </a:fld>
            <a:endParaRPr lang="en-ZA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0BE9E49-D705-AB66-872D-C91823428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978964"/>
              </p:ext>
            </p:extLst>
          </p:nvPr>
        </p:nvGraphicFramePr>
        <p:xfrm>
          <a:off x="179513" y="1268760"/>
          <a:ext cx="8640958" cy="2952328"/>
        </p:xfrm>
        <a:graphic>
          <a:graphicData uri="http://schemas.openxmlformats.org/drawingml/2006/table">
            <a:tbl>
              <a:tblPr firstRow="1" bandRow="1"/>
              <a:tblGrid>
                <a:gridCol w="934936">
                  <a:extLst>
                    <a:ext uri="{9D8B030D-6E8A-4147-A177-3AD203B41FA5}">
                      <a16:colId xmlns:a16="http://schemas.microsoft.com/office/drawing/2014/main" val="573267835"/>
                    </a:ext>
                  </a:extLst>
                </a:gridCol>
                <a:gridCol w="728425">
                  <a:extLst>
                    <a:ext uri="{9D8B030D-6E8A-4147-A177-3AD203B41FA5}">
                      <a16:colId xmlns:a16="http://schemas.microsoft.com/office/drawing/2014/main" val="525305657"/>
                    </a:ext>
                  </a:extLst>
                </a:gridCol>
                <a:gridCol w="907287">
                  <a:extLst>
                    <a:ext uri="{9D8B030D-6E8A-4147-A177-3AD203B41FA5}">
                      <a16:colId xmlns:a16="http://schemas.microsoft.com/office/drawing/2014/main" val="899389069"/>
                    </a:ext>
                  </a:extLst>
                </a:gridCol>
                <a:gridCol w="660930">
                  <a:extLst>
                    <a:ext uri="{9D8B030D-6E8A-4147-A177-3AD203B41FA5}">
                      <a16:colId xmlns:a16="http://schemas.microsoft.com/office/drawing/2014/main" val="134464580"/>
                    </a:ext>
                  </a:extLst>
                </a:gridCol>
                <a:gridCol w="843020">
                  <a:extLst>
                    <a:ext uri="{9D8B030D-6E8A-4147-A177-3AD203B41FA5}">
                      <a16:colId xmlns:a16="http://schemas.microsoft.com/office/drawing/2014/main" val="2910336182"/>
                    </a:ext>
                  </a:extLst>
                </a:gridCol>
                <a:gridCol w="843020">
                  <a:extLst>
                    <a:ext uri="{9D8B030D-6E8A-4147-A177-3AD203B41FA5}">
                      <a16:colId xmlns:a16="http://schemas.microsoft.com/office/drawing/2014/main" val="138872857"/>
                    </a:ext>
                  </a:extLst>
                </a:gridCol>
                <a:gridCol w="1053776">
                  <a:extLst>
                    <a:ext uri="{9D8B030D-6E8A-4147-A177-3AD203B41FA5}">
                      <a16:colId xmlns:a16="http://schemas.microsoft.com/office/drawing/2014/main" val="1583489069"/>
                    </a:ext>
                  </a:extLst>
                </a:gridCol>
                <a:gridCol w="1053776">
                  <a:extLst>
                    <a:ext uri="{9D8B030D-6E8A-4147-A177-3AD203B41FA5}">
                      <a16:colId xmlns:a16="http://schemas.microsoft.com/office/drawing/2014/main" val="1348226602"/>
                    </a:ext>
                  </a:extLst>
                </a:gridCol>
                <a:gridCol w="702517">
                  <a:extLst>
                    <a:ext uri="{9D8B030D-6E8A-4147-A177-3AD203B41FA5}">
                      <a16:colId xmlns:a16="http://schemas.microsoft.com/office/drawing/2014/main" val="1392674560"/>
                    </a:ext>
                  </a:extLst>
                </a:gridCol>
                <a:gridCol w="913271">
                  <a:extLst>
                    <a:ext uri="{9D8B030D-6E8A-4147-A177-3AD203B41FA5}">
                      <a16:colId xmlns:a16="http://schemas.microsoft.com/office/drawing/2014/main" val="2260552815"/>
                    </a:ext>
                  </a:extLst>
                </a:gridCol>
              </a:tblGrid>
              <a:tr h="62338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Audited Performance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Estimated Performance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MTEF Targets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710245"/>
                  </a:ext>
                </a:extLst>
              </a:tr>
              <a:tr h="38235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2023/24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2024/25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2025/26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0381" marR="80381" marT="40191" marB="4019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80490"/>
                  </a:ext>
                </a:extLst>
              </a:tr>
              <a:tr h="19465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Promote Ethical conduct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1A1A1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Combat corruption and Fraud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Implementation of corruption and fraud prevention mechanisms 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indicator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286" marR="60286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425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952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0881"/>
            <a:ext cx="8229600" cy="62153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en-ZA" b="1" dirty="0"/>
            </a:br>
            <a:r>
              <a:rPr lang="en-ZA" b="1" dirty="0"/>
              <a:t> </a:t>
            </a:r>
            <a:br>
              <a:rPr lang="en-ZA" u="sng" dirty="0"/>
            </a:b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Output Indicators: Annual and Quarterly Targets</a:t>
            </a:r>
            <a:br>
              <a:rPr lang="en-ZA" dirty="0"/>
            </a:br>
            <a:endParaRPr lang="en-Z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14</a:t>
            </a:fld>
            <a:endParaRPr lang="en-ZA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E19AFE-FDE9-B266-D027-F031EAE0D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843740"/>
              </p:ext>
            </p:extLst>
          </p:nvPr>
        </p:nvGraphicFramePr>
        <p:xfrm>
          <a:off x="457200" y="1700809"/>
          <a:ext cx="8229600" cy="2808311"/>
        </p:xfrm>
        <a:graphic>
          <a:graphicData uri="http://schemas.openxmlformats.org/drawingml/2006/table">
            <a:tbl>
              <a:tblPr firstRow="1" bandRow="1"/>
              <a:tblGrid>
                <a:gridCol w="2042281">
                  <a:extLst>
                    <a:ext uri="{9D8B030D-6E8A-4147-A177-3AD203B41FA5}">
                      <a16:colId xmlns:a16="http://schemas.microsoft.com/office/drawing/2014/main" val="2510509426"/>
                    </a:ext>
                  </a:extLst>
                </a:gridCol>
                <a:gridCol w="1143239">
                  <a:extLst>
                    <a:ext uri="{9D8B030D-6E8A-4147-A177-3AD203B41FA5}">
                      <a16:colId xmlns:a16="http://schemas.microsoft.com/office/drawing/2014/main" val="2701595116"/>
                    </a:ext>
                  </a:extLst>
                </a:gridCol>
                <a:gridCol w="1224449">
                  <a:extLst>
                    <a:ext uri="{9D8B030D-6E8A-4147-A177-3AD203B41FA5}">
                      <a16:colId xmlns:a16="http://schemas.microsoft.com/office/drawing/2014/main" val="2378086922"/>
                    </a:ext>
                  </a:extLst>
                </a:gridCol>
                <a:gridCol w="1224449">
                  <a:extLst>
                    <a:ext uri="{9D8B030D-6E8A-4147-A177-3AD203B41FA5}">
                      <a16:colId xmlns:a16="http://schemas.microsoft.com/office/drawing/2014/main" val="3518652940"/>
                    </a:ext>
                  </a:extLst>
                </a:gridCol>
                <a:gridCol w="1043602">
                  <a:extLst>
                    <a:ext uri="{9D8B030D-6E8A-4147-A177-3AD203B41FA5}">
                      <a16:colId xmlns:a16="http://schemas.microsoft.com/office/drawing/2014/main" val="2808391205"/>
                    </a:ext>
                  </a:extLst>
                </a:gridCol>
                <a:gridCol w="1551580">
                  <a:extLst>
                    <a:ext uri="{9D8B030D-6E8A-4147-A177-3AD203B41FA5}">
                      <a16:colId xmlns:a16="http://schemas.microsoft.com/office/drawing/2014/main" val="1166551023"/>
                    </a:ext>
                  </a:extLst>
                </a:gridCol>
              </a:tblGrid>
              <a:tr h="836670">
                <a:tc>
                  <a:txBody>
                    <a:bodyPr/>
                    <a:lstStyle/>
                    <a:p>
                      <a:pPr marL="90170" algn="l">
                        <a:lnSpc>
                          <a:spcPct val="150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7630" algn="l">
                        <a:lnSpc>
                          <a:spcPct val="150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Q1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l">
                        <a:lnSpc>
                          <a:spcPct val="150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66095"/>
                  </a:ext>
                </a:extLst>
              </a:tr>
              <a:tr h="19716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Implementation of corruption and fraud prevention mechanisms 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ZA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03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50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0881"/>
            <a:ext cx="8229600" cy="62153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2: VALUATIONS</a:t>
            </a:r>
            <a:br>
              <a:rPr lang="en-ZA" u="sng" dirty="0"/>
            </a:br>
            <a:endParaRPr lang="en-Z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15</a:t>
            </a:fld>
            <a:endParaRPr lang="en-ZA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AAF7259-56D4-80F2-D0AB-A14756E6DF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31853"/>
              </p:ext>
            </p:extLst>
          </p:nvPr>
        </p:nvGraphicFramePr>
        <p:xfrm>
          <a:off x="308721" y="524382"/>
          <a:ext cx="8378081" cy="4776826"/>
        </p:xfrm>
        <a:graphic>
          <a:graphicData uri="http://schemas.openxmlformats.org/drawingml/2006/table">
            <a:tbl>
              <a:tblPr firstRow="1" firstCol="1" bandRow="1"/>
              <a:tblGrid>
                <a:gridCol w="890089">
                  <a:extLst>
                    <a:ext uri="{9D8B030D-6E8A-4147-A177-3AD203B41FA5}">
                      <a16:colId xmlns:a16="http://schemas.microsoft.com/office/drawing/2014/main" val="2374104167"/>
                    </a:ext>
                  </a:extLst>
                </a:gridCol>
                <a:gridCol w="880907">
                  <a:extLst>
                    <a:ext uri="{9D8B030D-6E8A-4147-A177-3AD203B41FA5}">
                      <a16:colId xmlns:a16="http://schemas.microsoft.com/office/drawing/2014/main" val="4231913335"/>
                    </a:ext>
                  </a:extLst>
                </a:gridCol>
                <a:gridCol w="900634">
                  <a:extLst>
                    <a:ext uri="{9D8B030D-6E8A-4147-A177-3AD203B41FA5}">
                      <a16:colId xmlns:a16="http://schemas.microsoft.com/office/drawing/2014/main" val="2365486052"/>
                    </a:ext>
                  </a:extLst>
                </a:gridCol>
                <a:gridCol w="851036">
                  <a:extLst>
                    <a:ext uri="{9D8B030D-6E8A-4147-A177-3AD203B41FA5}">
                      <a16:colId xmlns:a16="http://schemas.microsoft.com/office/drawing/2014/main" val="984978102"/>
                    </a:ext>
                  </a:extLst>
                </a:gridCol>
                <a:gridCol w="718027">
                  <a:extLst>
                    <a:ext uri="{9D8B030D-6E8A-4147-A177-3AD203B41FA5}">
                      <a16:colId xmlns:a16="http://schemas.microsoft.com/office/drawing/2014/main" val="2901643887"/>
                    </a:ext>
                  </a:extLst>
                </a:gridCol>
                <a:gridCol w="851036">
                  <a:extLst>
                    <a:ext uri="{9D8B030D-6E8A-4147-A177-3AD203B41FA5}">
                      <a16:colId xmlns:a16="http://schemas.microsoft.com/office/drawing/2014/main" val="2289610461"/>
                    </a:ext>
                  </a:extLst>
                </a:gridCol>
                <a:gridCol w="851036">
                  <a:extLst>
                    <a:ext uri="{9D8B030D-6E8A-4147-A177-3AD203B41FA5}">
                      <a16:colId xmlns:a16="http://schemas.microsoft.com/office/drawing/2014/main" val="3888034721"/>
                    </a:ext>
                  </a:extLst>
                </a:gridCol>
                <a:gridCol w="836946">
                  <a:extLst>
                    <a:ext uri="{9D8B030D-6E8A-4147-A177-3AD203B41FA5}">
                      <a16:colId xmlns:a16="http://schemas.microsoft.com/office/drawing/2014/main" val="3240785444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1317865725"/>
                    </a:ext>
                  </a:extLst>
                </a:gridCol>
                <a:gridCol w="799185">
                  <a:extLst>
                    <a:ext uri="{9D8B030D-6E8A-4147-A177-3AD203B41FA5}">
                      <a16:colId xmlns:a16="http://schemas.microsoft.com/office/drawing/2014/main" val="2954472972"/>
                    </a:ext>
                  </a:extLst>
                </a:gridCol>
              </a:tblGrid>
              <a:tr h="254289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Outputs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9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Targets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337682"/>
                  </a:ext>
                </a:extLst>
              </a:tr>
              <a:tr h="53035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Audited / Actual Performance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Performance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MTEF Period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43027"/>
                  </a:ext>
                </a:extLst>
              </a:tr>
              <a:tr h="4133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Z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0047"/>
                  </a:ext>
                </a:extLst>
              </a:tr>
              <a:tr h="1649991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Just, and equitable valuations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valuations efficiency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number (#) of working days taken to issue a valuation certificate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53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89440"/>
                  </a:ext>
                </a:extLst>
              </a:tr>
              <a:tr h="192885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completion of valuation requests submitted by clients within specified times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721" marR="31721" marT="89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43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286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0881"/>
            <a:ext cx="8229600" cy="621538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en-ZA" u="sng" dirty="0"/>
            </a:b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Output Indicators: Annual and Quarterly Targets</a:t>
            </a:r>
            <a:endParaRPr lang="en-ZA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16</a:t>
            </a:fld>
            <a:endParaRPr lang="en-ZA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17A9EB7-4FAF-47DC-95D2-C354E95084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605603"/>
              </p:ext>
            </p:extLst>
          </p:nvPr>
        </p:nvGraphicFramePr>
        <p:xfrm>
          <a:off x="348913" y="1556792"/>
          <a:ext cx="8337887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2398842">
                  <a:extLst>
                    <a:ext uri="{9D8B030D-6E8A-4147-A177-3AD203B41FA5}">
                      <a16:colId xmlns:a16="http://schemas.microsoft.com/office/drawing/2014/main" val="2152013649"/>
                    </a:ext>
                  </a:extLst>
                </a:gridCol>
                <a:gridCol w="1000150">
                  <a:extLst>
                    <a:ext uri="{9D8B030D-6E8A-4147-A177-3AD203B41FA5}">
                      <a16:colId xmlns:a16="http://schemas.microsoft.com/office/drawing/2014/main" val="3195853345"/>
                    </a:ext>
                  </a:extLst>
                </a:gridCol>
                <a:gridCol w="1157700">
                  <a:extLst>
                    <a:ext uri="{9D8B030D-6E8A-4147-A177-3AD203B41FA5}">
                      <a16:colId xmlns:a16="http://schemas.microsoft.com/office/drawing/2014/main" val="2777334263"/>
                    </a:ext>
                  </a:extLst>
                </a:gridCol>
                <a:gridCol w="1182207">
                  <a:extLst>
                    <a:ext uri="{9D8B030D-6E8A-4147-A177-3AD203B41FA5}">
                      <a16:colId xmlns:a16="http://schemas.microsoft.com/office/drawing/2014/main" val="268365226"/>
                    </a:ext>
                  </a:extLst>
                </a:gridCol>
                <a:gridCol w="1299494">
                  <a:extLst>
                    <a:ext uri="{9D8B030D-6E8A-4147-A177-3AD203B41FA5}">
                      <a16:colId xmlns:a16="http://schemas.microsoft.com/office/drawing/2014/main" val="1932239698"/>
                    </a:ext>
                  </a:extLst>
                </a:gridCol>
                <a:gridCol w="1299494">
                  <a:extLst>
                    <a:ext uri="{9D8B030D-6E8A-4147-A177-3AD203B41FA5}">
                      <a16:colId xmlns:a16="http://schemas.microsoft.com/office/drawing/2014/main" val="3763122907"/>
                    </a:ext>
                  </a:extLst>
                </a:gridCol>
              </a:tblGrid>
              <a:tr h="48616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Quarterly Targets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361075"/>
                  </a:ext>
                </a:extLst>
              </a:tr>
              <a:tr h="49352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Q1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17975"/>
                  </a:ext>
                </a:extLst>
              </a:tr>
              <a:tr h="13823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number (#) of working days taken to issue a valuation certificate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065"/>
                  </a:ext>
                </a:extLst>
              </a:tr>
              <a:tr h="13823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Completion of valuation requests submitted by clients within specified times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88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01921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7A1107BD-2927-7F75-C330-8F4F46730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2535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3: OPERATIONS</a:t>
            </a:r>
            <a:br>
              <a:rPr lang="en-ZA" u="sng" dirty="0"/>
            </a:br>
            <a:endParaRPr lang="en-Z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17</a:t>
            </a:fld>
            <a:endParaRPr lang="en-ZA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F7CF9C-53D5-8DE2-08B5-A13F59F04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339144"/>
              </p:ext>
            </p:extLst>
          </p:nvPr>
        </p:nvGraphicFramePr>
        <p:xfrm>
          <a:off x="179512" y="908721"/>
          <a:ext cx="8507290" cy="5688631"/>
        </p:xfrm>
        <a:graphic>
          <a:graphicData uri="http://schemas.openxmlformats.org/drawingml/2006/table">
            <a:tbl>
              <a:tblPr firstRow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186330001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1882721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8560209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8327529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2429149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0195644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959986175"/>
                    </a:ext>
                  </a:extLst>
                </a:gridCol>
                <a:gridCol w="712076">
                  <a:extLst>
                    <a:ext uri="{9D8B030D-6E8A-4147-A177-3AD203B41FA5}">
                      <a16:colId xmlns:a16="http://schemas.microsoft.com/office/drawing/2014/main" val="1884532760"/>
                    </a:ext>
                  </a:extLst>
                </a:gridCol>
                <a:gridCol w="981283">
                  <a:extLst>
                    <a:ext uri="{9D8B030D-6E8A-4147-A177-3AD203B41FA5}">
                      <a16:colId xmlns:a16="http://schemas.microsoft.com/office/drawing/2014/main" val="315336307"/>
                    </a:ext>
                  </a:extLst>
                </a:gridCol>
                <a:gridCol w="981283">
                  <a:extLst>
                    <a:ext uri="{9D8B030D-6E8A-4147-A177-3AD203B41FA5}">
                      <a16:colId xmlns:a16="http://schemas.microsoft.com/office/drawing/2014/main" val="85976438"/>
                    </a:ext>
                  </a:extLst>
                </a:gridCol>
              </a:tblGrid>
              <a:tr h="53840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Outputs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Audited Performance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Performance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64350"/>
                  </a:ext>
                </a:extLst>
              </a:tr>
              <a:tr h="36774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2024/25</a:t>
                      </a:r>
                      <a:endParaRPr lang="en-Z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2025/26</a:t>
                      </a:r>
                      <a:endParaRPr lang="en-Z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48709"/>
                  </a:ext>
                </a:extLst>
              </a:tr>
              <a:tr h="731312"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Organisational excellence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Critical Skills retained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of critical skills retained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Indicator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70%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85%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95%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5215"/>
                  </a:ext>
                </a:extLst>
              </a:tr>
              <a:tr h="93885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Filled posts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(#) of funded posts filled in line with the approved interim structure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110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09875"/>
                  </a:ext>
                </a:extLst>
              </a:tr>
              <a:tr h="8000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073351"/>
                  </a:ext>
                </a:extLst>
              </a:tr>
              <a:tr h="14451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Improved stakeholder relations  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of valuations queries resolved within 10 days 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Indicator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245549"/>
                  </a:ext>
                </a:extLst>
              </a:tr>
              <a:tr h="86715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Improved audit outcomes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-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232" marR="44232" marT="61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76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562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PROGRAMME 3: OPERATIONS</a:t>
            </a:r>
            <a:br>
              <a:rPr lang="en-ZA" u="sng" dirty="0"/>
            </a:br>
            <a:endParaRPr lang="en-Z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18</a:t>
            </a:fld>
            <a:endParaRPr lang="en-ZA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F7CF9C-53D5-8DE2-08B5-A13F59F04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410714"/>
              </p:ext>
            </p:extLst>
          </p:nvPr>
        </p:nvGraphicFramePr>
        <p:xfrm>
          <a:off x="179512" y="908720"/>
          <a:ext cx="8507290" cy="2520279"/>
        </p:xfrm>
        <a:graphic>
          <a:graphicData uri="http://schemas.openxmlformats.org/drawingml/2006/table">
            <a:tbl>
              <a:tblPr firstRow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186330001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1882721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8560209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8327529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2429149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0195644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959986175"/>
                    </a:ext>
                  </a:extLst>
                </a:gridCol>
                <a:gridCol w="640068">
                  <a:extLst>
                    <a:ext uri="{9D8B030D-6E8A-4147-A177-3AD203B41FA5}">
                      <a16:colId xmlns:a16="http://schemas.microsoft.com/office/drawing/2014/main" val="1884532760"/>
                    </a:ext>
                  </a:extLst>
                </a:gridCol>
                <a:gridCol w="981283">
                  <a:extLst>
                    <a:ext uri="{9D8B030D-6E8A-4147-A177-3AD203B41FA5}">
                      <a16:colId xmlns:a16="http://schemas.microsoft.com/office/drawing/2014/main" val="315336307"/>
                    </a:ext>
                  </a:extLst>
                </a:gridCol>
                <a:gridCol w="981283">
                  <a:extLst>
                    <a:ext uri="{9D8B030D-6E8A-4147-A177-3AD203B41FA5}">
                      <a16:colId xmlns:a16="http://schemas.microsoft.com/office/drawing/2014/main" val="85976438"/>
                    </a:ext>
                  </a:extLst>
                </a:gridCol>
              </a:tblGrid>
              <a:tr h="752799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Outputs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Audited Performance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Performance</a:t>
                      </a:r>
                      <a:endParaRPr lang="en-Z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64350"/>
                  </a:ext>
                </a:extLst>
              </a:tr>
              <a:tr h="51417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2019/20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2023/24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2024/25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2025/26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976" marR="58976" marT="29488" marB="2948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48709"/>
                  </a:ext>
                </a:extLst>
              </a:tr>
              <a:tr h="125330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 Quality Data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Digitised business processes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of digital maturity roadmap implemented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Indicator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60%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2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137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0503"/>
            <a:ext cx="8229600" cy="9941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Output Indicators: Annual and Quarterly Targets</a:t>
            </a:r>
            <a:endParaRPr lang="en-ZA" sz="3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B148F-02BF-4613-A9BA-F2252BA4600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A96869-8922-2A75-5CED-C6F0B2452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606619"/>
              </p:ext>
            </p:extLst>
          </p:nvPr>
        </p:nvGraphicFramePr>
        <p:xfrm>
          <a:off x="395536" y="1772816"/>
          <a:ext cx="8291264" cy="4824536"/>
        </p:xfrm>
        <a:graphic>
          <a:graphicData uri="http://schemas.openxmlformats.org/drawingml/2006/table">
            <a:tbl>
              <a:tblPr firstRow="1" bandRow="1"/>
              <a:tblGrid>
                <a:gridCol w="2039175">
                  <a:extLst>
                    <a:ext uri="{9D8B030D-6E8A-4147-A177-3AD203B41FA5}">
                      <a16:colId xmlns:a16="http://schemas.microsoft.com/office/drawing/2014/main" val="3053438984"/>
                    </a:ext>
                  </a:extLst>
                </a:gridCol>
                <a:gridCol w="1141500">
                  <a:extLst>
                    <a:ext uri="{9D8B030D-6E8A-4147-A177-3AD203B41FA5}">
                      <a16:colId xmlns:a16="http://schemas.microsoft.com/office/drawing/2014/main" val="2986615284"/>
                    </a:ext>
                  </a:extLst>
                </a:gridCol>
                <a:gridCol w="1222585">
                  <a:extLst>
                    <a:ext uri="{9D8B030D-6E8A-4147-A177-3AD203B41FA5}">
                      <a16:colId xmlns:a16="http://schemas.microsoft.com/office/drawing/2014/main" val="1090376994"/>
                    </a:ext>
                  </a:extLst>
                </a:gridCol>
                <a:gridCol w="1222585">
                  <a:extLst>
                    <a:ext uri="{9D8B030D-6E8A-4147-A177-3AD203B41FA5}">
                      <a16:colId xmlns:a16="http://schemas.microsoft.com/office/drawing/2014/main" val="513959368"/>
                    </a:ext>
                  </a:extLst>
                </a:gridCol>
                <a:gridCol w="1042015">
                  <a:extLst>
                    <a:ext uri="{9D8B030D-6E8A-4147-A177-3AD203B41FA5}">
                      <a16:colId xmlns:a16="http://schemas.microsoft.com/office/drawing/2014/main" val="1975014090"/>
                    </a:ext>
                  </a:extLst>
                </a:gridCol>
                <a:gridCol w="1623404">
                  <a:extLst>
                    <a:ext uri="{9D8B030D-6E8A-4147-A177-3AD203B41FA5}">
                      <a16:colId xmlns:a16="http://schemas.microsoft.com/office/drawing/2014/main" val="36681654"/>
                    </a:ext>
                  </a:extLst>
                </a:gridCol>
              </a:tblGrid>
              <a:tr h="866161">
                <a:tc>
                  <a:txBody>
                    <a:bodyPr/>
                    <a:lstStyle/>
                    <a:p>
                      <a:pPr marL="90170" algn="just">
                        <a:lnSpc>
                          <a:spcPct val="150000"/>
                        </a:lnSpc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7630" algn="just">
                        <a:lnSpc>
                          <a:spcPct val="150000"/>
                        </a:lnSpc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Q1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just">
                        <a:lnSpc>
                          <a:spcPct val="150000"/>
                        </a:lnSpc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196148"/>
                  </a:ext>
                </a:extLst>
              </a:tr>
              <a:tr h="5270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critical skills retained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495" algn="just">
                        <a:lnSpc>
                          <a:spcPct val="150000"/>
                        </a:lnSpc>
                      </a:pPr>
                      <a:r>
                        <a:rPr lang="en-ZA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84853"/>
                  </a:ext>
                </a:extLst>
              </a:tr>
              <a:tr h="1140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(#) of funded posts filled in line with the approved interim structure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730312"/>
                  </a:ext>
                </a:extLst>
              </a:tr>
              <a:tr h="7492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of valuations queries resolved within 10 days 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48412"/>
                  </a:ext>
                </a:extLst>
              </a:tr>
              <a:tr h="7492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Unqualified audit opinion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-"/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Unqualified audit opinion 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4329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of digital maturity roadmap implemented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30%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18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9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0145"/>
              </p:ext>
            </p:extLst>
          </p:nvPr>
        </p:nvGraphicFramePr>
        <p:xfrm>
          <a:off x="457200" y="980728"/>
          <a:ext cx="8435280" cy="251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429">
                <a:tc>
                  <a:txBody>
                    <a:bodyPr/>
                    <a:lstStyle/>
                    <a:p>
                      <a:pPr marL="342900" indent="-342900" algn="l" rtl="0" fontAlgn="ctr">
                        <a:buFont typeface="Calibri" pitchFamily="34" charset="0"/>
                        <a:buChar char="⃝"/>
                      </a:pP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OVG OVERVIEW : MANDATE                                                                     3</a:t>
                      </a:r>
                    </a:p>
                    <a:p>
                      <a:pPr marL="342900" indent="-342900" algn="l" rtl="0" fontAlgn="ctr">
                        <a:buFont typeface="Calibri" pitchFamily="34" charset="0"/>
                        <a:buChar char="⃝"/>
                      </a:pP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VISION                                                                                                          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843">
                <a:tc>
                  <a:txBody>
                    <a:bodyPr/>
                    <a:lstStyle/>
                    <a:p>
                      <a:pPr marL="342900" indent="-342900" algn="l" rtl="0" fontAlgn="ctr">
                        <a:buFont typeface="Calibri" pitchFamily="34" charset="0"/>
                        <a:buChar char="⃝"/>
                      </a:pP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MISSION</a:t>
                      </a:r>
                      <a:r>
                        <a:rPr lang="en-ZA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7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29">
                <a:tc>
                  <a:txBody>
                    <a:bodyPr/>
                    <a:lstStyle/>
                    <a:p>
                      <a:pPr marL="342900" indent="-342900" algn="l" rtl="0" fontAlgn="ctr">
                        <a:buFont typeface="Calibri" pitchFamily="34" charset="0"/>
                        <a:buChar char="⃝"/>
                      </a:pPr>
                      <a:r>
                        <a:rPr lang="en-Z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                                                                                                         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Char char="⃝"/>
                        <a:tabLst/>
                        <a:defRPr/>
                      </a:pPr>
                      <a:r>
                        <a:rPr lang="en-ZA" sz="18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IMPACT STATEMENT  </a:t>
                      </a:r>
                      <a:r>
                        <a:rPr lang="en-ZA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                                                9                                                                  </a:t>
                      </a:r>
                      <a:r>
                        <a:rPr lang="en-ZA" sz="18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ZA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</a:t>
                      </a:r>
                      <a:endParaRPr lang="en-ZA" sz="18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l" rtl="0" fontAlgn="ctr">
                        <a:buFont typeface="Calibri" pitchFamily="34" charset="0"/>
                        <a:buChar char="⃝"/>
                      </a:pPr>
                      <a:r>
                        <a:rPr lang="en-ZA" sz="18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OUTCOMES                                                                                                 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6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Char char="⃝"/>
                        <a:tabLst/>
                        <a:defRPr/>
                      </a:pPr>
                      <a:r>
                        <a:rPr lang="en-ZA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</a:t>
                      </a:r>
                      <a:r>
                        <a:rPr lang="en-ZA" sz="1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PERFORMANCE PLAN                                                                11-20                   </a:t>
                      </a:r>
                      <a:endParaRPr lang="en-ZA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itchFamily="34" charset="0"/>
                        <a:buChar char="⃝"/>
                        <a:tabLst/>
                        <a:defRPr/>
                      </a:pPr>
                      <a:r>
                        <a:rPr lang="en-ZA" sz="1800" b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BUDGET OVERVIEW            </a:t>
                      </a:r>
                      <a:r>
                        <a:rPr lang="en-ZA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                                                         21</a:t>
                      </a:r>
                      <a:endParaRPr lang="en-ZA" sz="1800" b="0" u="none" strike="noStrike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indent="-342900" algn="l" rtl="0" fontAlgn="ctr">
                        <a:buFont typeface="Calibri" pitchFamily="34" charset="0"/>
                        <a:buChar char="⃝"/>
                      </a:pPr>
                      <a:endParaRPr lang="en-ZA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034260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31"/>
            <a:ext cx="8229600" cy="86409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UDGET OVERVIEW </a:t>
            </a:r>
            <a:br>
              <a:rPr lang="en-ZA" u="sng" dirty="0"/>
            </a:br>
            <a:endParaRPr lang="en-ZA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20</a:t>
            </a:fld>
            <a:endParaRPr lang="en-ZA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C29F315-6F26-42FE-A888-4ACA373277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790646"/>
              </p:ext>
            </p:extLst>
          </p:nvPr>
        </p:nvGraphicFramePr>
        <p:xfrm>
          <a:off x="395536" y="1412776"/>
          <a:ext cx="8291264" cy="3960438"/>
        </p:xfrm>
        <a:graphic>
          <a:graphicData uri="http://schemas.openxmlformats.org/drawingml/2006/table">
            <a:tbl>
              <a:tblPr/>
              <a:tblGrid>
                <a:gridCol w="1681754">
                  <a:extLst>
                    <a:ext uri="{9D8B030D-6E8A-4147-A177-3AD203B41FA5}">
                      <a16:colId xmlns:a16="http://schemas.microsoft.com/office/drawing/2014/main" val="795148353"/>
                    </a:ext>
                  </a:extLst>
                </a:gridCol>
                <a:gridCol w="1715271">
                  <a:extLst>
                    <a:ext uri="{9D8B030D-6E8A-4147-A177-3AD203B41FA5}">
                      <a16:colId xmlns:a16="http://schemas.microsoft.com/office/drawing/2014/main" val="784191840"/>
                    </a:ext>
                  </a:extLst>
                </a:gridCol>
                <a:gridCol w="1646661">
                  <a:extLst>
                    <a:ext uri="{9D8B030D-6E8A-4147-A177-3AD203B41FA5}">
                      <a16:colId xmlns:a16="http://schemas.microsoft.com/office/drawing/2014/main" val="413053519"/>
                    </a:ext>
                  </a:extLst>
                </a:gridCol>
                <a:gridCol w="1623789">
                  <a:extLst>
                    <a:ext uri="{9D8B030D-6E8A-4147-A177-3AD203B41FA5}">
                      <a16:colId xmlns:a16="http://schemas.microsoft.com/office/drawing/2014/main" val="3614629544"/>
                    </a:ext>
                  </a:extLst>
                </a:gridCol>
                <a:gridCol w="1623789">
                  <a:extLst>
                    <a:ext uri="{9D8B030D-6E8A-4147-A177-3AD203B41FA5}">
                      <a16:colId xmlns:a16="http://schemas.microsoft.com/office/drawing/2014/main" val="459993957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just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Period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2023/24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2024/25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2025/26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275287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just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R'000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6132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just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11,148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20,914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20,914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84077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just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43,065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80,485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79,006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82,956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50051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just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62,324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65,440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161955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pPr algn="just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107,171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162,244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169,310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0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686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RE A LEBOGA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296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3</a:t>
            </a:fld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8EC0B-0EA7-D37C-6FAD-831410F2B19A}"/>
              </a:ext>
            </a:extLst>
          </p:cNvPr>
          <p:cNvSpPr txBox="1"/>
          <p:nvPr/>
        </p:nvSpPr>
        <p:spPr>
          <a:xfrm>
            <a:off x="251520" y="329863"/>
            <a:ext cx="7632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OVG OVERVIEW: MANDATE</a:t>
            </a:r>
            <a:endParaRPr kumimoji="0" lang="en-ZA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EDEBA-55D8-CBF8-E308-28DDB0735375}"/>
              </a:ext>
            </a:extLst>
          </p:cNvPr>
          <p:cNvSpPr txBox="1"/>
          <p:nvPr/>
        </p:nvSpPr>
        <p:spPr>
          <a:xfrm>
            <a:off x="238413" y="1248498"/>
            <a:ext cx="838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OVG derive its mandate from the Property Valuations Act, No. 17 of 2014.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558AD9C-DF0F-360B-5014-FD8374FCD78E}"/>
              </a:ext>
            </a:extLst>
          </p:cNvPr>
          <p:cNvGrpSpPr/>
          <p:nvPr/>
        </p:nvGrpSpPr>
        <p:grpSpPr>
          <a:xfrm>
            <a:off x="251519" y="1779774"/>
            <a:ext cx="8435279" cy="1872208"/>
            <a:chOff x="508645" y="620688"/>
            <a:chExt cx="8147248" cy="187220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BF66FA-F2F5-F131-714A-1118B4398410}"/>
                </a:ext>
              </a:extLst>
            </p:cNvPr>
            <p:cNvSpPr/>
            <p:nvPr/>
          </p:nvSpPr>
          <p:spPr>
            <a:xfrm>
              <a:off x="508645" y="836712"/>
              <a:ext cx="8147248" cy="1656184"/>
            </a:xfrm>
            <a:prstGeom prst="rect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76392F71-6B46-AA51-E142-DA7090EC3347}"/>
                </a:ext>
              </a:extLst>
            </p:cNvPr>
            <p:cNvSpPr/>
            <p:nvPr/>
          </p:nvSpPr>
          <p:spPr>
            <a:xfrm>
              <a:off x="683568" y="620688"/>
              <a:ext cx="3744416" cy="43204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Section 12. 1. (a) of the Property Valuations Act</a:t>
              </a:r>
              <a:endParaRPr lang="en-ZA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3E009F8-E80F-79F7-9EED-9363F2B80008}"/>
              </a:ext>
            </a:extLst>
          </p:cNvPr>
          <p:cNvSpPr/>
          <p:nvPr/>
        </p:nvSpPr>
        <p:spPr>
          <a:xfrm>
            <a:off x="287566" y="2277435"/>
            <a:ext cx="8116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Whenever a property has been identified for — (a) purposes of land reform that property must be valued by the Office of the Valuer-General for purposes of determining the value of the property having regard to the prescribed criteria procedures and guidelines</a:t>
            </a:r>
            <a:endParaRPr lang="en-ZA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BD207C-B9C4-2EB8-15A7-F98C5A59602F}"/>
              </a:ext>
            </a:extLst>
          </p:cNvPr>
          <p:cNvGrpSpPr/>
          <p:nvPr/>
        </p:nvGrpSpPr>
        <p:grpSpPr>
          <a:xfrm>
            <a:off x="216613" y="3933619"/>
            <a:ext cx="8470185" cy="1872208"/>
            <a:chOff x="508645" y="620688"/>
            <a:chExt cx="8147248" cy="187220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9E4185-22C9-E86D-741B-75562146CD45}"/>
                </a:ext>
              </a:extLst>
            </p:cNvPr>
            <p:cNvSpPr/>
            <p:nvPr/>
          </p:nvSpPr>
          <p:spPr>
            <a:xfrm>
              <a:off x="508645" y="836712"/>
              <a:ext cx="8147248" cy="1656184"/>
            </a:xfrm>
            <a:prstGeom prst="rect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63025C2-8D91-B426-BD62-CF4085762813}"/>
                </a:ext>
              </a:extLst>
            </p:cNvPr>
            <p:cNvSpPr/>
            <p:nvPr/>
          </p:nvSpPr>
          <p:spPr>
            <a:xfrm>
              <a:off x="683567" y="620688"/>
              <a:ext cx="3830162" cy="43204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b="1" dirty="0">
                  <a:solidFill>
                    <a:schemeClr val="tx1"/>
                  </a:solidFill>
                </a:rPr>
                <a:t>Section 12. 1. (b) of the Property Valuations Act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5CC0D911-71BC-8C4C-4880-6DB7145DEFBC}"/>
              </a:ext>
            </a:extLst>
          </p:cNvPr>
          <p:cNvSpPr/>
          <p:nvPr/>
        </p:nvSpPr>
        <p:spPr>
          <a:xfrm>
            <a:off x="238413" y="4377570"/>
            <a:ext cx="8112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Whenever a property has been identified for</a:t>
            </a:r>
            <a:r>
              <a:rPr lang="en-ZA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acquisition or disposal by a department, for any reason other than that mentioned in paragraph (a), the market value of such property may, at the request of a department, be determined by the Office of the Valuer-General.</a:t>
            </a:r>
            <a:endParaRPr lang="en-ZA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4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4</a:t>
            </a:fld>
            <a:endParaRPr lang="en-Z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313B78-75BF-A4A7-0261-04FFE8DB742D}"/>
              </a:ext>
            </a:extLst>
          </p:cNvPr>
          <p:cNvSpPr txBox="1"/>
          <p:nvPr/>
        </p:nvSpPr>
        <p:spPr>
          <a:xfrm>
            <a:off x="348146" y="-54562"/>
            <a:ext cx="85072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OVG OVERVIEW: V</a:t>
            </a:r>
            <a:r>
              <a:rPr kumimoji="0" lang="en-Z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ALUE IN TERMS OF THE PVA - 5 FACTORS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3F930A-64B2-DC1F-684D-76DD73E16E28}"/>
              </a:ext>
            </a:extLst>
          </p:cNvPr>
          <p:cNvSpPr/>
          <p:nvPr/>
        </p:nvSpPr>
        <p:spPr>
          <a:xfrm>
            <a:off x="82886" y="1033217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 authorised valuer shall in terms of Regulation 5(1), value the subject property for land reform purposes in terms of section 12(1)(a) of the PVA and quantify and/or consider the following factors:</a:t>
            </a:r>
            <a:endParaRPr lang="en-ZA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DA5E6C-21CD-B631-62D7-5507A9C12BC1}"/>
              </a:ext>
            </a:extLst>
          </p:cNvPr>
          <p:cNvGrpSpPr/>
          <p:nvPr/>
        </p:nvGrpSpPr>
        <p:grpSpPr>
          <a:xfrm>
            <a:off x="1348591" y="1697145"/>
            <a:ext cx="5184575" cy="3349288"/>
            <a:chOff x="1331640" y="1303848"/>
            <a:chExt cx="6264515" cy="5018304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E6E1E5B5-9CF0-090F-A1A4-2E02EC30385B}"/>
                </a:ext>
              </a:extLst>
            </p:cNvPr>
            <p:cNvSpPr/>
            <p:nvPr/>
          </p:nvSpPr>
          <p:spPr>
            <a:xfrm>
              <a:off x="3564396" y="1303848"/>
              <a:ext cx="1871700" cy="151216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Historical value pertaining to Acquisition benefits on the property</a:t>
              </a:r>
              <a:endParaRPr lang="en-Z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4324077-70EF-2FB3-3364-277057789964}"/>
                </a:ext>
              </a:extLst>
            </p:cNvPr>
            <p:cNvSpPr/>
            <p:nvPr/>
          </p:nvSpPr>
          <p:spPr>
            <a:xfrm>
              <a:off x="5724455" y="2994778"/>
              <a:ext cx="1871700" cy="151216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purpose of acquisition</a:t>
              </a:r>
              <a:endParaRPr lang="en-Z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031C2D8E-6313-B7B2-C57A-DEB9D11D56B9}"/>
                </a:ext>
              </a:extLst>
            </p:cNvPr>
            <p:cNvSpPr/>
            <p:nvPr/>
          </p:nvSpPr>
          <p:spPr>
            <a:xfrm>
              <a:off x="1331640" y="3000736"/>
              <a:ext cx="1871700" cy="151216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Market value of the property</a:t>
              </a:r>
              <a:endParaRPr lang="en-Z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063EB5D6-8570-43E8-3884-F030C623EC3D}"/>
                </a:ext>
              </a:extLst>
            </p:cNvPr>
            <p:cNvSpPr/>
            <p:nvPr/>
          </p:nvSpPr>
          <p:spPr>
            <a:xfrm>
              <a:off x="3564396" y="4809984"/>
              <a:ext cx="1871700" cy="151216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 state investment and subsidies on the property</a:t>
              </a:r>
              <a:endParaRPr lang="en-ZA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6CF55065-59DB-C4FB-02C2-4A5B543BFEC5}"/>
                </a:ext>
              </a:extLst>
            </p:cNvPr>
            <p:cNvSpPr/>
            <p:nvPr/>
          </p:nvSpPr>
          <p:spPr>
            <a:xfrm>
              <a:off x="3564396" y="3065853"/>
              <a:ext cx="1871700" cy="1512168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Current use value of the  property</a:t>
              </a:r>
              <a:endParaRPr lang="en-ZA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21F075D-4CB5-8A3A-58C4-4E5EC5F58CF3}"/>
              </a:ext>
            </a:extLst>
          </p:cNvPr>
          <p:cNvSpPr/>
          <p:nvPr/>
        </p:nvSpPr>
        <p:spPr>
          <a:xfrm>
            <a:off x="323286" y="5108884"/>
            <a:ext cx="8363514" cy="77259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The above factors are prescribed by Section 25 (3) of the South African Constitution. The OVG applies all the above factors to determine just and equitable value of the property</a:t>
            </a:r>
          </a:p>
        </p:txBody>
      </p:sp>
    </p:spTree>
    <p:extLst>
      <p:ext uri="{BB962C8B-B14F-4D97-AF65-F5344CB8AC3E}">
        <p14:creationId xmlns:p14="http://schemas.microsoft.com/office/powerpoint/2010/main" val="192020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5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EA552E-4AB2-1D9B-BBA7-C0704EDD944F}"/>
              </a:ext>
            </a:extLst>
          </p:cNvPr>
          <p:cNvSpPr txBox="1">
            <a:spLocks/>
          </p:cNvSpPr>
          <p:nvPr/>
        </p:nvSpPr>
        <p:spPr>
          <a:xfrm>
            <a:off x="539552" y="221619"/>
            <a:ext cx="7848872" cy="6454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OVG OVERVIEW: KEY CLIENTS</a:t>
            </a:r>
            <a:endParaRPr kumimoji="0" lang="en-ZA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BA888B-BDD6-2B2C-9B69-8E1232CD4130}"/>
              </a:ext>
            </a:extLst>
          </p:cNvPr>
          <p:cNvSpPr/>
          <p:nvPr/>
        </p:nvSpPr>
        <p:spPr>
          <a:xfrm>
            <a:off x="107504" y="107106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OVG is currently servicing both section 12 (1) (a) and section 12 (1) (b) clients. Currently the OVG is prioritising Land Reform valuations (section 12 (1) (a))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310C27E-2F1D-3858-CDC8-A78F5F5EE0D1}"/>
              </a:ext>
            </a:extLst>
          </p:cNvPr>
          <p:cNvSpPr/>
          <p:nvPr/>
        </p:nvSpPr>
        <p:spPr>
          <a:xfrm rot="2070898">
            <a:off x="-331207" y="2959643"/>
            <a:ext cx="4600040" cy="2394088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0D4C105-4EAA-94E6-76F4-95D94EF340FE}"/>
              </a:ext>
            </a:extLst>
          </p:cNvPr>
          <p:cNvGrpSpPr/>
          <p:nvPr/>
        </p:nvGrpSpPr>
        <p:grpSpPr>
          <a:xfrm>
            <a:off x="80387" y="1678076"/>
            <a:ext cx="8852561" cy="4833770"/>
            <a:chOff x="114109" y="999653"/>
            <a:chExt cx="8781395" cy="4710317"/>
          </a:xfrm>
        </p:grpSpPr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DB5B596F-FEC7-4EC1-904E-EEF2A6D4B66D}"/>
                </a:ext>
              </a:extLst>
            </p:cNvPr>
            <p:cNvSpPr txBox="1">
              <a:spLocks/>
            </p:cNvSpPr>
            <p:nvPr/>
          </p:nvSpPr>
          <p:spPr>
            <a:xfrm>
              <a:off x="395536" y="1196752"/>
              <a:ext cx="8229600" cy="42484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571500" indent="-571500" algn="l">
                <a:spcBef>
                  <a:spcPts val="0"/>
                </a:spcBef>
                <a:buFont typeface="Arial" pitchFamily="34" charset="0"/>
                <a:buChar char="•"/>
                <a:defRPr/>
              </a:pPr>
              <a:endParaRPr lang="en-ZA" sz="2000" u="sng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046BA6D-4501-9878-A9D1-1D381CC717DC}"/>
                </a:ext>
              </a:extLst>
            </p:cNvPr>
            <p:cNvSpPr/>
            <p:nvPr/>
          </p:nvSpPr>
          <p:spPr>
            <a:xfrm>
              <a:off x="6362475" y="3750783"/>
              <a:ext cx="1296144" cy="1224136"/>
            </a:xfrm>
            <a:prstGeom prst="ellipse">
              <a:avLst/>
            </a:prstGeom>
            <a:solidFill>
              <a:srgbClr val="FF8C19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>
                  <a:solidFill>
                    <a:schemeClr val="tx1"/>
                  </a:solidFill>
                </a:rPr>
                <a:t>DWS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BE3413E-D571-009A-DB3D-F30ED4604C92}"/>
                </a:ext>
              </a:extLst>
            </p:cNvPr>
            <p:cNvSpPr/>
            <p:nvPr/>
          </p:nvSpPr>
          <p:spPr>
            <a:xfrm>
              <a:off x="2510998" y="4482133"/>
              <a:ext cx="1296144" cy="122413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LRD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40EFA8-9C8C-6445-C3A3-7C9496EFB25C}"/>
                </a:ext>
              </a:extLst>
            </p:cNvPr>
            <p:cNvSpPr/>
            <p:nvPr/>
          </p:nvSpPr>
          <p:spPr>
            <a:xfrm>
              <a:off x="989602" y="3890333"/>
              <a:ext cx="1296144" cy="122413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LTR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81EAA85-5010-CE7A-DC5F-FE22B31B3EF6}"/>
                </a:ext>
              </a:extLst>
            </p:cNvPr>
            <p:cNvSpPr/>
            <p:nvPr/>
          </p:nvSpPr>
          <p:spPr>
            <a:xfrm>
              <a:off x="114109" y="2564904"/>
              <a:ext cx="1296144" cy="122413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CRLR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6779D96-82D0-B66D-C0F8-069C84A7613A}"/>
                </a:ext>
              </a:extLst>
            </p:cNvPr>
            <p:cNvSpPr/>
            <p:nvPr/>
          </p:nvSpPr>
          <p:spPr>
            <a:xfrm>
              <a:off x="7328992" y="2564904"/>
              <a:ext cx="1296144" cy="1224136"/>
            </a:xfrm>
            <a:prstGeom prst="ellipse">
              <a:avLst/>
            </a:prstGeom>
            <a:solidFill>
              <a:srgbClr val="FF8C19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>
                  <a:solidFill>
                    <a:schemeClr val="tx1"/>
                  </a:solidFill>
                </a:rPr>
                <a:t>DFFE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CEA818B-5564-BA58-0AAB-026D18C07A58}"/>
                </a:ext>
              </a:extLst>
            </p:cNvPr>
            <p:cNvSpPr/>
            <p:nvPr/>
          </p:nvSpPr>
          <p:spPr>
            <a:xfrm>
              <a:off x="3815916" y="999653"/>
              <a:ext cx="1296144" cy="1224136"/>
            </a:xfrm>
            <a:prstGeom prst="ellips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PVA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0484A7-5FF6-5D2F-3FEB-6C62001F6090}"/>
                </a:ext>
              </a:extLst>
            </p:cNvPr>
            <p:cNvCxnSpPr>
              <a:cxnSpLocks/>
              <a:stCxn id="11" idx="4"/>
              <a:endCxn id="9" idx="7"/>
            </p:cNvCxnSpPr>
            <p:nvPr/>
          </p:nvCxnSpPr>
          <p:spPr>
            <a:xfrm flipH="1">
              <a:off x="1220437" y="2223789"/>
              <a:ext cx="3243551" cy="520386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38BF54A-A8CB-A656-1809-53B4906E04D5}"/>
                </a:ext>
              </a:extLst>
            </p:cNvPr>
            <p:cNvCxnSpPr>
              <a:cxnSpLocks/>
              <a:stCxn id="11" idx="4"/>
              <a:endCxn id="7" idx="7"/>
            </p:cNvCxnSpPr>
            <p:nvPr/>
          </p:nvCxnSpPr>
          <p:spPr>
            <a:xfrm flipH="1">
              <a:off x="2095930" y="2223789"/>
              <a:ext cx="2368058" cy="1845815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3599D-A149-1D7E-D81D-6CCCB997381D}"/>
                </a:ext>
              </a:extLst>
            </p:cNvPr>
            <p:cNvCxnSpPr>
              <a:cxnSpLocks/>
              <a:stCxn id="11" idx="4"/>
              <a:endCxn id="5" idx="0"/>
            </p:cNvCxnSpPr>
            <p:nvPr/>
          </p:nvCxnSpPr>
          <p:spPr>
            <a:xfrm flipH="1">
              <a:off x="3159070" y="2223789"/>
              <a:ext cx="1304918" cy="2258344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F17D1B5-BD9B-398E-E078-AA27EE9F9917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>
              <a:off x="4539199" y="2223789"/>
              <a:ext cx="2013092" cy="1706265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8CE27F2-A20D-DF35-47B2-8092CA868A30}"/>
                </a:ext>
              </a:extLst>
            </p:cNvPr>
            <p:cNvCxnSpPr>
              <a:cxnSpLocks/>
              <a:stCxn id="10" idx="1"/>
              <a:endCxn id="11" idx="4"/>
            </p:cNvCxnSpPr>
            <p:nvPr/>
          </p:nvCxnSpPr>
          <p:spPr>
            <a:xfrm flipH="1" flipV="1">
              <a:off x="4463988" y="2223789"/>
              <a:ext cx="3054820" cy="520386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5EE6D7E-6B7E-B594-BFF0-AED8764DC9C3}"/>
                </a:ext>
              </a:extLst>
            </p:cNvPr>
            <p:cNvSpPr/>
            <p:nvPr/>
          </p:nvSpPr>
          <p:spPr>
            <a:xfrm>
              <a:off x="4442268" y="4485834"/>
              <a:ext cx="1296144" cy="1224136"/>
            </a:xfrm>
            <a:prstGeom prst="ellipse">
              <a:avLst/>
            </a:prstGeom>
            <a:solidFill>
              <a:srgbClr val="FF8C19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>
                  <a:solidFill>
                    <a:schemeClr val="tx1"/>
                  </a:solidFill>
                </a:rPr>
                <a:t>Property Management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1FB65D8-0760-BE2C-725C-35956429D380}"/>
                </a:ext>
              </a:extLst>
            </p:cNvPr>
            <p:cNvCxnSpPr>
              <a:cxnSpLocks/>
              <a:stCxn id="11" idx="4"/>
              <a:endCxn id="44" idx="0"/>
            </p:cNvCxnSpPr>
            <p:nvPr/>
          </p:nvCxnSpPr>
          <p:spPr>
            <a:xfrm>
              <a:off x="4463988" y="2223789"/>
              <a:ext cx="626352" cy="2262045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4" name="Cylinder 53">
              <a:extLst>
                <a:ext uri="{FF2B5EF4-FFF2-40B4-BE49-F238E27FC236}">
                  <a16:creationId xmlns:a16="http://schemas.microsoft.com/office/drawing/2014/main" id="{74DD1EA6-021D-655C-7D17-8A08CD9400D9}"/>
                </a:ext>
              </a:extLst>
            </p:cNvPr>
            <p:cNvSpPr/>
            <p:nvPr/>
          </p:nvSpPr>
          <p:spPr>
            <a:xfrm>
              <a:off x="611560" y="1611721"/>
              <a:ext cx="1899438" cy="510775"/>
            </a:xfrm>
            <a:prstGeom prst="can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Section 12 (1) (a)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895CA1A5-5908-4620-FD28-5E84BF81E47D}"/>
                </a:ext>
              </a:extLst>
            </p:cNvPr>
            <p:cNvCxnSpPr>
              <a:stCxn id="54" idx="3"/>
              <a:endCxn id="43" idx="1"/>
            </p:cNvCxnSpPr>
            <p:nvPr/>
          </p:nvCxnSpPr>
          <p:spPr>
            <a:xfrm flipH="1">
              <a:off x="1108338" y="2122496"/>
              <a:ext cx="452941" cy="41521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ylinder 58">
              <a:extLst>
                <a:ext uri="{FF2B5EF4-FFF2-40B4-BE49-F238E27FC236}">
                  <a16:creationId xmlns:a16="http://schemas.microsoft.com/office/drawing/2014/main" id="{D8A53859-5868-1139-5722-D26EEB7EF6FF}"/>
                </a:ext>
              </a:extLst>
            </p:cNvPr>
            <p:cNvSpPr/>
            <p:nvPr/>
          </p:nvSpPr>
          <p:spPr>
            <a:xfrm>
              <a:off x="6708900" y="1596755"/>
              <a:ext cx="1899438" cy="51077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dirty="0"/>
                <a:t>Section 12 (1) (b)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8CB12DA-4326-9706-79DB-8E8D4B599A1B}"/>
                </a:ext>
              </a:extLst>
            </p:cNvPr>
            <p:cNvSpPr/>
            <p:nvPr/>
          </p:nvSpPr>
          <p:spPr>
            <a:xfrm rot="19799269">
              <a:off x="4159233" y="2906630"/>
              <a:ext cx="4736271" cy="2394088"/>
            </a:xfrm>
            <a:prstGeom prst="ellipse">
              <a:avLst/>
            </a:prstGeom>
            <a:noFill/>
            <a:ln w="38100">
              <a:solidFill>
                <a:srgbClr val="FF8C19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E4B2AEE8-056B-43A9-C5BE-1B27CC645A13}"/>
                </a:ext>
              </a:extLst>
            </p:cNvPr>
            <p:cNvCxnSpPr>
              <a:cxnSpLocks/>
              <a:stCxn id="59" idx="3"/>
              <a:endCxn id="61" idx="7"/>
            </p:cNvCxnSpPr>
            <p:nvPr/>
          </p:nvCxnSpPr>
          <p:spPr>
            <a:xfrm flipH="1">
              <a:off x="7553996" y="2107530"/>
              <a:ext cx="104623" cy="425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72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99412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STATEGIC PLAN 2020-2025</a:t>
            </a:r>
            <a:b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6</a:t>
            </a:fld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be recognised in the market as the centre of excellence and innovation in respect of all property valuation with primary focus on land reform.</a:t>
            </a:r>
          </a:p>
        </p:txBody>
      </p:sp>
    </p:spTree>
    <p:extLst>
      <p:ext uri="{BB962C8B-B14F-4D97-AF65-F5344CB8AC3E}">
        <p14:creationId xmlns:p14="http://schemas.microsoft.com/office/powerpoint/2010/main" val="411635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7</a:t>
            </a:fld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ZA" dirty="0"/>
          </a:p>
          <a:p>
            <a:pPr lvl="0"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Support land reform by providing impartial, efficient, just and equitable valuation services for all land-reform related matters in the country. </a:t>
            </a:r>
          </a:p>
          <a:p>
            <a:pPr lvl="0"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Promote accurate professional valuations by informing, communicating and monitoring adherence to the criteria and guidelines applicable to land reform valuations; and </a:t>
            </a:r>
          </a:p>
          <a:p>
            <a:pPr lvl="0"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Enhance efficiency and accuracy of valuations through the development of innovative tools and processes, including a database of property value data accessible to the valuation profession as a whole.</a:t>
            </a:r>
          </a:p>
          <a:p>
            <a:pPr lvl="0"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Provide impartial, efficient, equitable and accurate general valuation services to / on behalf of government departments.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0411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8</a:t>
            </a:fld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5"/>
            <a:ext cx="8435280" cy="4248472"/>
          </a:xfrm>
        </p:spPr>
        <p:txBody>
          <a:bodyPr>
            <a:normAutofit/>
          </a:bodyPr>
          <a:lstStyle/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Professionalism and accountability</a:t>
            </a:r>
          </a:p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Respect and integrity (ethics and honesty)</a:t>
            </a:r>
          </a:p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Courtesy and compassion</a:t>
            </a:r>
          </a:p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People centred service standards</a:t>
            </a:r>
          </a:p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Effective communication and transparency</a:t>
            </a:r>
          </a:p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</a:p>
          <a:p>
            <a:pPr lvl="0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Delivery focus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296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IMPACT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148F-02BF-4613-A9BA-F2252BA4600F}" type="slidenum">
              <a:rPr lang="en-ZA" smtClean="0"/>
              <a:t>9</a:t>
            </a:fld>
            <a:endParaRPr lang="en-Z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299770"/>
              </p:ext>
            </p:extLst>
          </p:nvPr>
        </p:nvGraphicFramePr>
        <p:xfrm>
          <a:off x="539552" y="2564905"/>
          <a:ext cx="7992888" cy="720079"/>
        </p:xfrm>
        <a:graphic>
          <a:graphicData uri="http://schemas.openxmlformats.org/drawingml/2006/table">
            <a:tbl>
              <a:tblPr firstRow="1" firstCol="1" bandRow="1"/>
              <a:tblGrid>
                <a:gridCol w="2233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Impact Statement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Effective land reform enabled by timeous and quality property valuations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86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1195</Words>
  <Application>Microsoft Office PowerPoint</Application>
  <PresentationFormat>On-screen Show (4:3)</PresentationFormat>
  <Paragraphs>356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2023/24 ANNUAL PERFORMANCE PLAN    PRESENTATION TO THE PORTFOLIO COMMITTEE ON AGRICULTURE, LAND REFORM AND RURAL DEVELOPMENT    19 APRIL 2023</vt:lpstr>
      <vt:lpstr>TABLE OF CONTENTS</vt:lpstr>
      <vt:lpstr>PowerPoint Presentation</vt:lpstr>
      <vt:lpstr>PowerPoint Presentation</vt:lpstr>
      <vt:lpstr>PowerPoint Presentation</vt:lpstr>
      <vt:lpstr>STATEGIC PLAN 2020-2025 VISION</vt:lpstr>
      <vt:lpstr>MISSION</vt:lpstr>
      <vt:lpstr>VALUES</vt:lpstr>
      <vt:lpstr>IMPACT STATEMENT</vt:lpstr>
      <vt:lpstr>OUTCOMES </vt:lpstr>
      <vt:lpstr>ANNUAL PERFORMANCE PLAN  2023 - 2024</vt:lpstr>
      <vt:lpstr>SUMMARISED THEORY OF CHANGE</vt:lpstr>
      <vt:lpstr> PROGRAMME 1: ADMINISTRATION  </vt:lpstr>
      <vt:lpstr>   Output Indicators: Annual and Quarterly Targets </vt:lpstr>
      <vt:lpstr>PROGRAMME 2: VALUATIONS </vt:lpstr>
      <vt:lpstr> Output Indicators: Annual and Quarterly Targets</vt:lpstr>
      <vt:lpstr>PROGRAMME 3: OPERATIONS </vt:lpstr>
      <vt:lpstr>PROGRAMME 3: OPERATIONS </vt:lpstr>
      <vt:lpstr>Output Indicators: Annual and Quarterly Targets</vt:lpstr>
      <vt:lpstr> BUDGET OVERVIEW  </vt:lpstr>
      <vt:lpstr>RE A LEBOGA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HERE</dc:title>
  <dc:creator>user</dc:creator>
  <cp:lastModifiedBy>Ralph Sebifelo</cp:lastModifiedBy>
  <cp:revision>452</cp:revision>
  <cp:lastPrinted>2023-03-06T08:32:51Z</cp:lastPrinted>
  <dcterms:created xsi:type="dcterms:W3CDTF">2016-10-20T13:36:22Z</dcterms:created>
  <dcterms:modified xsi:type="dcterms:W3CDTF">2023-04-14T12:16:58Z</dcterms:modified>
</cp:coreProperties>
</file>