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63"/>
  </p:notesMasterIdLst>
  <p:sldIdLst>
    <p:sldId id="2153" r:id="rId4"/>
    <p:sldId id="2293" r:id="rId5"/>
    <p:sldId id="2145" r:id="rId6"/>
    <p:sldId id="2195" r:id="rId7"/>
    <p:sldId id="2209" r:id="rId8"/>
    <p:sldId id="2353" r:id="rId9"/>
    <p:sldId id="2351" r:id="rId10"/>
    <p:sldId id="2342" r:id="rId11"/>
    <p:sldId id="2211" r:id="rId12"/>
    <p:sldId id="2219" r:id="rId13"/>
    <p:sldId id="2321" r:id="rId14"/>
    <p:sldId id="2358" r:id="rId15"/>
    <p:sldId id="2359" r:id="rId16"/>
    <p:sldId id="2360" r:id="rId17"/>
    <p:sldId id="2361" r:id="rId18"/>
    <p:sldId id="2362" r:id="rId19"/>
    <p:sldId id="2214" r:id="rId20"/>
    <p:sldId id="2363" r:id="rId21"/>
    <p:sldId id="2364" r:id="rId22"/>
    <p:sldId id="2220" r:id="rId23"/>
    <p:sldId id="2215" r:id="rId24"/>
    <p:sldId id="2200" r:id="rId25"/>
    <p:sldId id="2352" r:id="rId26"/>
    <p:sldId id="2269" r:id="rId27"/>
    <p:sldId id="2174" r:id="rId28"/>
    <p:sldId id="2180" r:id="rId29"/>
    <p:sldId id="2334" r:id="rId30"/>
    <p:sldId id="2333" r:id="rId31"/>
    <p:sldId id="2341" r:id="rId32"/>
    <p:sldId id="2354" r:id="rId33"/>
    <p:sldId id="2175" r:id="rId34"/>
    <p:sldId id="2183" r:id="rId35"/>
    <p:sldId id="2303" r:id="rId36"/>
    <p:sldId id="2335" r:id="rId37"/>
    <p:sldId id="2340" r:id="rId38"/>
    <p:sldId id="2355" r:id="rId39"/>
    <p:sldId id="2182" r:id="rId40"/>
    <p:sldId id="2187" r:id="rId41"/>
    <p:sldId id="2185" r:id="rId42"/>
    <p:sldId id="2336" r:id="rId43"/>
    <p:sldId id="2337" r:id="rId44"/>
    <p:sldId id="2306" r:id="rId45"/>
    <p:sldId id="2339" r:id="rId46"/>
    <p:sldId id="2356" r:id="rId47"/>
    <p:sldId id="2189" r:id="rId48"/>
    <p:sldId id="2190" r:id="rId49"/>
    <p:sldId id="2338" r:id="rId50"/>
    <p:sldId id="2191" r:id="rId51"/>
    <p:sldId id="2193" r:id="rId52"/>
    <p:sldId id="2357" r:id="rId53"/>
    <p:sldId id="2350" r:id="rId54"/>
    <p:sldId id="2368" r:id="rId55"/>
    <p:sldId id="2369" r:id="rId56"/>
    <p:sldId id="2367" r:id="rId57"/>
    <p:sldId id="2366" r:id="rId58"/>
    <p:sldId id="2365" r:id="rId59"/>
    <p:sldId id="2154" r:id="rId60"/>
    <p:sldId id="2152" r:id="rId61"/>
    <p:sldId id="2150" r:id="rId62"/>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4B"/>
    <a:srgbClr val="0066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9" autoAdjust="0"/>
    <p:restoredTop sz="0"/>
  </p:normalViewPr>
  <p:slideViewPr>
    <p:cSldViewPr>
      <p:cViewPr varScale="1">
        <p:scale>
          <a:sx n="73" d="100"/>
          <a:sy n="73" d="100"/>
        </p:scale>
        <p:origin x="-1272" y="-10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0D7EC-E8F6-4D51-B406-127FA8F0521D}"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GB"/>
        </a:p>
      </dgm:t>
    </dgm:pt>
    <dgm:pt modelId="{F7A5C9C8-ED38-46D7-B263-C724A861F627}">
      <dgm:prSet phldrT="[Text]" custT="1"/>
      <dgm:spPr>
        <a:solidFill>
          <a:schemeClr val="accent3">
            <a:lumMod val="75000"/>
          </a:schemeClr>
        </a:solidFill>
      </dgm:spPr>
      <dgm:t>
        <a:bodyPr/>
        <a:lstStyle/>
        <a:p>
          <a:r>
            <a:rPr lang="en-US" sz="1400" dirty="0">
              <a:latin typeface="Arial" panose="020B0604020202020204" pitchFamily="34" charset="0"/>
              <a:cs typeface="Arial" panose="020B0604020202020204" pitchFamily="34" charset="0"/>
            </a:rPr>
            <a:t>PROGRAMME ONE</a:t>
          </a:r>
        </a:p>
        <a:p>
          <a:r>
            <a:rPr lang="en-US" sz="1000" dirty="0">
              <a:latin typeface="Arial" panose="020B0604020202020204" pitchFamily="34" charset="0"/>
              <a:cs typeface="Arial" panose="020B0604020202020204" pitchFamily="34" charset="0"/>
            </a:rPr>
            <a:t>ADMINISTRATION</a:t>
          </a:r>
          <a:endParaRPr lang="en-GB" sz="1000" dirty="0">
            <a:latin typeface="Arial" panose="020B0604020202020204" pitchFamily="34" charset="0"/>
            <a:cs typeface="Arial" panose="020B0604020202020204" pitchFamily="34" charset="0"/>
          </a:endParaRPr>
        </a:p>
      </dgm:t>
    </dgm:pt>
    <dgm:pt modelId="{CC6A0429-60EB-4D9B-B6B7-AE81899B8975}" type="parTrans" cxnId="{5184B869-CF01-4331-9E79-240840771CAF}">
      <dgm:prSet/>
      <dgm:spPr/>
      <dgm:t>
        <a:bodyPr/>
        <a:lstStyle/>
        <a:p>
          <a:endParaRPr lang="en-GB">
            <a:latin typeface="Arial" panose="020B0604020202020204" pitchFamily="34" charset="0"/>
            <a:cs typeface="Arial" panose="020B0604020202020204" pitchFamily="34" charset="0"/>
          </a:endParaRPr>
        </a:p>
      </dgm:t>
    </dgm:pt>
    <dgm:pt modelId="{C8166825-2101-4EAB-85DD-A04E9F0DED6C}" type="sibTrans" cxnId="{5184B869-CF01-4331-9E79-240840771CAF}">
      <dgm:prSet/>
      <dgm:spPr/>
      <dgm:t>
        <a:bodyPr/>
        <a:lstStyle/>
        <a:p>
          <a:endParaRPr lang="en-GB">
            <a:latin typeface="Arial" panose="020B0604020202020204" pitchFamily="34" charset="0"/>
            <a:cs typeface="Arial" panose="020B0604020202020204" pitchFamily="34" charset="0"/>
          </a:endParaRPr>
        </a:p>
      </dgm:t>
    </dgm:pt>
    <dgm:pt modelId="{537D25E7-48D3-4E7E-AC1D-B94AD19E7846}">
      <dgm:prSet phldrT="[Text]" custT="1"/>
      <dgm:spPr/>
      <dgm:t>
        <a:bodyPr/>
        <a:lstStyle/>
        <a:p>
          <a:r>
            <a:rPr lang="en-US" sz="1400" dirty="0">
              <a:latin typeface="Arial" panose="020B0604020202020204" pitchFamily="34" charset="0"/>
              <a:cs typeface="Arial" panose="020B0604020202020204" pitchFamily="34" charset="0"/>
            </a:rPr>
            <a:t>MINISTRY</a:t>
          </a:r>
          <a:endParaRPr lang="en-GB" sz="1400" dirty="0">
            <a:latin typeface="Arial" panose="020B0604020202020204" pitchFamily="34" charset="0"/>
            <a:cs typeface="Arial" panose="020B0604020202020204" pitchFamily="34" charset="0"/>
          </a:endParaRPr>
        </a:p>
      </dgm:t>
    </dgm:pt>
    <dgm:pt modelId="{85FBCC4F-6283-46AB-A396-DD33664634CD}" type="parTrans" cxnId="{D83FA162-FF14-479D-98E6-7A6A8721D284}">
      <dgm:prSet/>
      <dgm:spPr/>
      <dgm:t>
        <a:bodyPr/>
        <a:lstStyle/>
        <a:p>
          <a:endParaRPr lang="en-GB">
            <a:latin typeface="Arial" panose="020B0604020202020204" pitchFamily="34" charset="0"/>
            <a:cs typeface="Arial" panose="020B0604020202020204" pitchFamily="34" charset="0"/>
          </a:endParaRPr>
        </a:p>
      </dgm:t>
    </dgm:pt>
    <dgm:pt modelId="{CB123E66-8DC3-46D0-9FBB-2B4CC9F9ABF3}" type="sibTrans" cxnId="{D83FA162-FF14-479D-98E6-7A6A8721D284}">
      <dgm:prSet/>
      <dgm:spPr/>
      <dgm:t>
        <a:bodyPr/>
        <a:lstStyle/>
        <a:p>
          <a:endParaRPr lang="en-GB">
            <a:latin typeface="Arial" panose="020B0604020202020204" pitchFamily="34" charset="0"/>
            <a:cs typeface="Arial" panose="020B0604020202020204" pitchFamily="34" charset="0"/>
          </a:endParaRPr>
        </a:p>
      </dgm:t>
    </dgm:pt>
    <dgm:pt modelId="{ABC964C7-AF65-4F70-A4DC-2895F93F1C6A}">
      <dgm:prSet phldrT="[Text]" custT="1"/>
      <dgm:spPr>
        <a:solidFill>
          <a:schemeClr val="accent3">
            <a:lumMod val="75000"/>
          </a:schemeClr>
        </a:solidFill>
      </dgm:spPr>
      <dgm:t>
        <a:bodyPr/>
        <a:lstStyle/>
        <a:p>
          <a:r>
            <a:rPr lang="en-US" sz="1400" dirty="0">
              <a:latin typeface="Arial" panose="020B0604020202020204" pitchFamily="34" charset="0"/>
              <a:cs typeface="Arial" panose="020B0604020202020204" pitchFamily="34" charset="0"/>
            </a:rPr>
            <a:t>PROGRAMME TWO</a:t>
          </a:r>
        </a:p>
        <a:p>
          <a:r>
            <a:rPr lang="en-US" sz="1000" dirty="0">
              <a:latin typeface="Arial" panose="020B0604020202020204" pitchFamily="34" charset="0"/>
              <a:cs typeface="Arial" panose="020B0604020202020204" pitchFamily="34" charset="0"/>
            </a:rPr>
            <a:t>SECTOR &amp; MARKET DEVELOPMENT</a:t>
          </a:r>
          <a:endParaRPr lang="en-GB" sz="1000" dirty="0">
            <a:latin typeface="Arial" panose="020B0604020202020204" pitchFamily="34" charset="0"/>
            <a:cs typeface="Arial" panose="020B0604020202020204" pitchFamily="34" charset="0"/>
          </a:endParaRPr>
        </a:p>
      </dgm:t>
    </dgm:pt>
    <dgm:pt modelId="{F487D20D-96D8-40CA-B8F5-976A3C346FF8}" type="parTrans" cxnId="{1C939DC4-6E84-4118-AC5A-689D4955054F}">
      <dgm:prSet/>
      <dgm:spPr/>
      <dgm:t>
        <a:bodyPr/>
        <a:lstStyle/>
        <a:p>
          <a:endParaRPr lang="en-GB">
            <a:latin typeface="Arial" panose="020B0604020202020204" pitchFamily="34" charset="0"/>
            <a:cs typeface="Arial" panose="020B0604020202020204" pitchFamily="34" charset="0"/>
          </a:endParaRPr>
        </a:p>
      </dgm:t>
    </dgm:pt>
    <dgm:pt modelId="{C13AFCD5-7056-4864-A088-6D973FB140E4}" type="sibTrans" cxnId="{1C939DC4-6E84-4118-AC5A-689D4955054F}">
      <dgm:prSet/>
      <dgm:spPr/>
      <dgm:t>
        <a:bodyPr/>
        <a:lstStyle/>
        <a:p>
          <a:endParaRPr lang="en-GB">
            <a:latin typeface="Arial" panose="020B0604020202020204" pitchFamily="34" charset="0"/>
            <a:cs typeface="Arial" panose="020B0604020202020204" pitchFamily="34" charset="0"/>
          </a:endParaRPr>
        </a:p>
      </dgm:t>
    </dgm:pt>
    <dgm:pt modelId="{FCA661B9-7564-42BA-ADF2-942B984B9F24}">
      <dgm:prSet phldrT="[Text]" custT="1"/>
      <dgm:spPr/>
      <dgm:t>
        <a:bodyPr/>
        <a:lstStyle/>
        <a:p>
          <a:r>
            <a:rPr lang="en-US" sz="1400" dirty="0">
              <a:latin typeface="Arial" panose="020B0604020202020204" pitchFamily="34" charset="0"/>
              <a:cs typeface="Arial" panose="020B0604020202020204" pitchFamily="34" charset="0"/>
            </a:rPr>
            <a:t>SECTOR AND MARKET DEVELOPMENT MANAGEMENT</a:t>
          </a:r>
          <a:endParaRPr lang="en-GB" sz="1400" dirty="0">
            <a:latin typeface="Arial" panose="020B0604020202020204" pitchFamily="34" charset="0"/>
            <a:cs typeface="Arial" panose="020B0604020202020204" pitchFamily="34" charset="0"/>
          </a:endParaRPr>
        </a:p>
      </dgm:t>
    </dgm:pt>
    <dgm:pt modelId="{9B9A686E-CB8A-411E-BC6A-1639DBB86E0F}" type="parTrans" cxnId="{715382B6-DF11-4FBD-AFF3-9A1EBE920EB8}">
      <dgm:prSet/>
      <dgm:spPr/>
      <dgm:t>
        <a:bodyPr/>
        <a:lstStyle/>
        <a:p>
          <a:endParaRPr lang="en-GB">
            <a:latin typeface="Arial" panose="020B0604020202020204" pitchFamily="34" charset="0"/>
            <a:cs typeface="Arial" panose="020B0604020202020204" pitchFamily="34" charset="0"/>
          </a:endParaRPr>
        </a:p>
      </dgm:t>
    </dgm:pt>
    <dgm:pt modelId="{C51687C5-AEDA-42D1-9EA7-0DC507BC209A}" type="sibTrans" cxnId="{715382B6-DF11-4FBD-AFF3-9A1EBE920EB8}">
      <dgm:prSet/>
      <dgm:spPr/>
      <dgm:t>
        <a:bodyPr/>
        <a:lstStyle/>
        <a:p>
          <a:endParaRPr lang="en-GB">
            <a:latin typeface="Arial" panose="020B0604020202020204" pitchFamily="34" charset="0"/>
            <a:cs typeface="Arial" panose="020B0604020202020204" pitchFamily="34" charset="0"/>
          </a:endParaRPr>
        </a:p>
      </dgm:t>
    </dgm:pt>
    <dgm:pt modelId="{AA09D21E-BD28-4C47-A362-56ADE1B1C954}">
      <dgm:prSet phldrT="[Text]" custT="1"/>
      <dgm:spPr>
        <a:solidFill>
          <a:schemeClr val="accent3">
            <a:lumMod val="75000"/>
          </a:schemeClr>
        </a:solidFill>
      </dgm:spPr>
      <dgm:t>
        <a:bodyPr/>
        <a:lstStyle/>
        <a:p>
          <a:r>
            <a:rPr lang="en-US" sz="1400" dirty="0">
              <a:latin typeface="Arial" panose="020B0604020202020204" pitchFamily="34" charset="0"/>
              <a:cs typeface="Arial" panose="020B0604020202020204" pitchFamily="34" charset="0"/>
            </a:rPr>
            <a:t>PROGRAMME FOUR</a:t>
          </a:r>
        </a:p>
        <a:p>
          <a:r>
            <a:rPr lang="en-US" sz="1000" dirty="0">
              <a:latin typeface="Arial" panose="020B0604020202020204" pitchFamily="34" charset="0"/>
              <a:cs typeface="Arial" panose="020B0604020202020204" pitchFamily="34" charset="0"/>
            </a:rPr>
            <a:t>ENTERPRISE DEVELOPMENT</a:t>
          </a:r>
          <a:endParaRPr lang="en-GB" sz="1000" dirty="0">
            <a:latin typeface="Arial" panose="020B0604020202020204" pitchFamily="34" charset="0"/>
            <a:cs typeface="Arial" panose="020B0604020202020204" pitchFamily="34" charset="0"/>
          </a:endParaRPr>
        </a:p>
      </dgm:t>
    </dgm:pt>
    <dgm:pt modelId="{F16B72A9-E0BE-4E7B-BF66-2B094C66E5E9}" type="parTrans" cxnId="{5FC4DE70-F4D2-4E4F-8E05-2924875E7438}">
      <dgm:prSet/>
      <dgm:spPr/>
      <dgm:t>
        <a:bodyPr/>
        <a:lstStyle/>
        <a:p>
          <a:endParaRPr lang="en-GB">
            <a:latin typeface="Arial" panose="020B0604020202020204" pitchFamily="34" charset="0"/>
            <a:cs typeface="Arial" panose="020B0604020202020204" pitchFamily="34" charset="0"/>
          </a:endParaRPr>
        </a:p>
      </dgm:t>
    </dgm:pt>
    <dgm:pt modelId="{ADF77D13-59E9-4451-9AD2-BFA4D326B031}" type="sibTrans" cxnId="{5FC4DE70-F4D2-4E4F-8E05-2924875E7438}">
      <dgm:prSet/>
      <dgm:spPr/>
      <dgm:t>
        <a:bodyPr/>
        <a:lstStyle/>
        <a:p>
          <a:endParaRPr lang="en-GB">
            <a:latin typeface="Arial" panose="020B0604020202020204" pitchFamily="34" charset="0"/>
            <a:cs typeface="Arial" panose="020B0604020202020204" pitchFamily="34" charset="0"/>
          </a:endParaRPr>
        </a:p>
      </dgm:t>
    </dgm:pt>
    <dgm:pt modelId="{4854C904-3379-4553-9F05-43ABBA86DA99}">
      <dgm:prSet phldrT="[Text]" custT="1"/>
      <dgm:spPr/>
      <dgm:t>
        <a:bodyPr/>
        <a:lstStyle/>
        <a:p>
          <a:r>
            <a:rPr lang="en-US" sz="1400" dirty="0">
              <a:latin typeface="Arial" panose="020B0604020202020204" pitchFamily="34" charset="0"/>
              <a:cs typeface="Arial" panose="020B0604020202020204" pitchFamily="34" charset="0"/>
            </a:rPr>
            <a:t>ENTERPRISE DEVELOPMENT MANAGEMENT</a:t>
          </a:r>
          <a:endParaRPr lang="en-GB" sz="1400" dirty="0">
            <a:latin typeface="Arial" panose="020B0604020202020204" pitchFamily="34" charset="0"/>
            <a:cs typeface="Arial" panose="020B0604020202020204" pitchFamily="34" charset="0"/>
          </a:endParaRPr>
        </a:p>
      </dgm:t>
    </dgm:pt>
    <dgm:pt modelId="{8E646170-60A4-4A42-8C52-AC901FF2B881}" type="parTrans" cxnId="{4F114622-1C77-4A64-9718-7B1560905F2A}">
      <dgm:prSet/>
      <dgm:spPr/>
      <dgm:t>
        <a:bodyPr/>
        <a:lstStyle/>
        <a:p>
          <a:endParaRPr lang="en-GB">
            <a:latin typeface="Arial" panose="020B0604020202020204" pitchFamily="34" charset="0"/>
            <a:cs typeface="Arial" panose="020B0604020202020204" pitchFamily="34" charset="0"/>
          </a:endParaRPr>
        </a:p>
      </dgm:t>
    </dgm:pt>
    <dgm:pt modelId="{93051796-F5BA-4CB9-BB2D-A65689374EC5}" type="sibTrans" cxnId="{4F114622-1C77-4A64-9718-7B1560905F2A}">
      <dgm:prSet/>
      <dgm:spPr/>
      <dgm:t>
        <a:bodyPr/>
        <a:lstStyle/>
        <a:p>
          <a:endParaRPr lang="en-GB">
            <a:latin typeface="Arial" panose="020B0604020202020204" pitchFamily="34" charset="0"/>
            <a:cs typeface="Arial" panose="020B0604020202020204" pitchFamily="34" charset="0"/>
          </a:endParaRPr>
        </a:p>
      </dgm:t>
    </dgm:pt>
    <dgm:pt modelId="{DD64BE10-1657-4C2B-8B5B-FAE0A2126714}">
      <dgm:prSet custT="1"/>
      <dgm:spPr>
        <a:solidFill>
          <a:schemeClr val="accent3">
            <a:lumMod val="75000"/>
          </a:schemeClr>
        </a:solidFill>
      </dgm:spPr>
      <dgm:t>
        <a:bodyPr/>
        <a:lstStyle/>
        <a:p>
          <a:r>
            <a:rPr lang="en-US" sz="1400" dirty="0">
              <a:latin typeface="Arial" panose="020B0604020202020204" pitchFamily="34" charset="0"/>
              <a:cs typeface="Arial" panose="020B0604020202020204" pitchFamily="34" charset="0"/>
            </a:rPr>
            <a:t>PROGRAMME THREE</a:t>
          </a:r>
        </a:p>
        <a:p>
          <a:r>
            <a:rPr lang="en-US" sz="1000" dirty="0">
              <a:latin typeface="Arial" panose="020B0604020202020204" pitchFamily="34" charset="0"/>
              <a:cs typeface="Arial" panose="020B0604020202020204" pitchFamily="34" charset="0"/>
            </a:rPr>
            <a:t>DEVELOPMENT FINANCE</a:t>
          </a:r>
          <a:endParaRPr lang="en-GB" sz="1000" dirty="0">
            <a:latin typeface="Arial" panose="020B0604020202020204" pitchFamily="34" charset="0"/>
            <a:cs typeface="Arial" panose="020B0604020202020204" pitchFamily="34" charset="0"/>
          </a:endParaRPr>
        </a:p>
      </dgm:t>
    </dgm:pt>
    <dgm:pt modelId="{6C3904F0-4B42-47AF-AF7F-A784C87E9CC0}" type="parTrans" cxnId="{07D98EE2-660C-454B-9FA9-5E82349B24F6}">
      <dgm:prSet/>
      <dgm:spPr/>
      <dgm:t>
        <a:bodyPr/>
        <a:lstStyle/>
        <a:p>
          <a:endParaRPr lang="en-GB">
            <a:latin typeface="Arial" panose="020B0604020202020204" pitchFamily="34" charset="0"/>
            <a:cs typeface="Arial" panose="020B0604020202020204" pitchFamily="34" charset="0"/>
          </a:endParaRPr>
        </a:p>
      </dgm:t>
    </dgm:pt>
    <dgm:pt modelId="{EAF196C4-3AB0-4AED-9475-9AAA4F86FB5E}" type="sibTrans" cxnId="{07D98EE2-660C-454B-9FA9-5E82349B24F6}">
      <dgm:prSet/>
      <dgm:spPr/>
      <dgm:t>
        <a:bodyPr/>
        <a:lstStyle/>
        <a:p>
          <a:endParaRPr lang="en-GB">
            <a:latin typeface="Arial" panose="020B0604020202020204" pitchFamily="34" charset="0"/>
            <a:cs typeface="Arial" panose="020B0604020202020204" pitchFamily="34" charset="0"/>
          </a:endParaRPr>
        </a:p>
      </dgm:t>
    </dgm:pt>
    <dgm:pt modelId="{61FF71DC-C9E0-4A03-BE67-451038F2D3A1}">
      <dgm:prSet custT="1"/>
      <dgm:spPr/>
      <dgm:t>
        <a:bodyPr/>
        <a:lstStyle/>
        <a:p>
          <a:r>
            <a:rPr lang="en-US" sz="1400" dirty="0">
              <a:latin typeface="Arial" panose="020B0604020202020204" pitchFamily="34" charset="0"/>
              <a:cs typeface="Arial" panose="020B0604020202020204" pitchFamily="34" charset="0"/>
            </a:rPr>
            <a:t>DEVELOPMENT FINANCE MANAGEMENT</a:t>
          </a:r>
          <a:endParaRPr lang="en-GB" sz="1400" dirty="0">
            <a:latin typeface="Arial" panose="020B0604020202020204" pitchFamily="34" charset="0"/>
            <a:cs typeface="Arial" panose="020B0604020202020204" pitchFamily="34" charset="0"/>
          </a:endParaRPr>
        </a:p>
      </dgm:t>
    </dgm:pt>
    <dgm:pt modelId="{4985D1A8-9672-460E-8689-B13876599360}" type="parTrans" cxnId="{28FEC19A-A1EF-45CB-9D92-E8CCDF260AF1}">
      <dgm:prSet/>
      <dgm:spPr/>
      <dgm:t>
        <a:bodyPr/>
        <a:lstStyle/>
        <a:p>
          <a:endParaRPr lang="en-GB">
            <a:latin typeface="Arial" panose="020B0604020202020204" pitchFamily="34" charset="0"/>
            <a:cs typeface="Arial" panose="020B0604020202020204" pitchFamily="34" charset="0"/>
          </a:endParaRPr>
        </a:p>
      </dgm:t>
    </dgm:pt>
    <dgm:pt modelId="{BEE42D03-064A-44A1-AB70-FFF6B2F9ACFD}" type="sibTrans" cxnId="{28FEC19A-A1EF-45CB-9D92-E8CCDF260AF1}">
      <dgm:prSet/>
      <dgm:spPr/>
      <dgm:t>
        <a:bodyPr/>
        <a:lstStyle/>
        <a:p>
          <a:endParaRPr lang="en-GB">
            <a:latin typeface="Arial" panose="020B0604020202020204" pitchFamily="34" charset="0"/>
            <a:cs typeface="Arial" panose="020B0604020202020204" pitchFamily="34" charset="0"/>
          </a:endParaRPr>
        </a:p>
      </dgm:t>
    </dgm:pt>
    <dgm:pt modelId="{42A858D2-EB29-4D92-9AC6-5B5DC1347A1E}">
      <dgm:prSet custT="1"/>
      <dgm:spPr/>
      <dgm:t>
        <a:bodyPr/>
        <a:lstStyle/>
        <a:p>
          <a:endParaRPr lang="en-GB" sz="1400" dirty="0">
            <a:latin typeface="Arial" panose="020B0604020202020204" pitchFamily="34" charset="0"/>
            <a:cs typeface="Arial" panose="020B0604020202020204" pitchFamily="34" charset="0"/>
          </a:endParaRPr>
        </a:p>
      </dgm:t>
    </dgm:pt>
    <dgm:pt modelId="{AAC9092C-66F4-4E8F-BB2A-F78009B84AD8}" type="parTrans" cxnId="{42A23F96-3E2D-4F64-8E56-E9D1D2B75D1E}">
      <dgm:prSet/>
      <dgm:spPr/>
      <dgm:t>
        <a:bodyPr/>
        <a:lstStyle/>
        <a:p>
          <a:endParaRPr lang="en-GB">
            <a:latin typeface="Arial" panose="020B0604020202020204" pitchFamily="34" charset="0"/>
            <a:cs typeface="Arial" panose="020B0604020202020204" pitchFamily="34" charset="0"/>
          </a:endParaRPr>
        </a:p>
      </dgm:t>
    </dgm:pt>
    <dgm:pt modelId="{B65A862A-AFE1-4B2C-ABD5-B924B37F7D6D}" type="sibTrans" cxnId="{42A23F96-3E2D-4F64-8E56-E9D1D2B75D1E}">
      <dgm:prSet/>
      <dgm:spPr/>
      <dgm:t>
        <a:bodyPr/>
        <a:lstStyle/>
        <a:p>
          <a:endParaRPr lang="en-GB">
            <a:latin typeface="Arial" panose="020B0604020202020204" pitchFamily="34" charset="0"/>
            <a:cs typeface="Arial" panose="020B0604020202020204" pitchFamily="34" charset="0"/>
          </a:endParaRPr>
        </a:p>
      </dgm:t>
    </dgm:pt>
    <dgm:pt modelId="{E75A244B-3704-4DBC-9C4A-83FA679BB820}">
      <dgm:prSet custT="1"/>
      <dgm:spPr/>
      <dgm:t>
        <a:bodyPr/>
        <a:lstStyle/>
        <a:p>
          <a:endParaRPr lang="en-GB" sz="1400" dirty="0">
            <a:latin typeface="Arial" panose="020B0604020202020204" pitchFamily="34" charset="0"/>
            <a:cs typeface="Arial" panose="020B0604020202020204" pitchFamily="34" charset="0"/>
          </a:endParaRPr>
        </a:p>
      </dgm:t>
    </dgm:pt>
    <dgm:pt modelId="{40405FF2-4160-4AAF-8807-2B9A51B48113}" type="parTrans" cxnId="{6B8A83F6-DCE1-4953-8722-FF6492DD64C8}">
      <dgm:prSet/>
      <dgm:spPr/>
      <dgm:t>
        <a:bodyPr/>
        <a:lstStyle/>
        <a:p>
          <a:endParaRPr lang="en-GB"/>
        </a:p>
      </dgm:t>
    </dgm:pt>
    <dgm:pt modelId="{E13FE9CF-C5E0-4738-B390-BC2AD10AB73E}" type="sibTrans" cxnId="{6B8A83F6-DCE1-4953-8722-FF6492DD64C8}">
      <dgm:prSet/>
      <dgm:spPr/>
      <dgm:t>
        <a:bodyPr/>
        <a:lstStyle/>
        <a:p>
          <a:endParaRPr lang="en-GB"/>
        </a:p>
      </dgm:t>
    </dgm:pt>
    <dgm:pt modelId="{AAD159DA-80E2-4D17-808F-BB4558D38014}">
      <dgm:prSet phldrT="[Text]" custT="1"/>
      <dgm:spPr/>
      <dgm:t>
        <a:bodyPr/>
        <a:lstStyle/>
        <a:p>
          <a:r>
            <a:rPr lang="en-US" sz="1400" dirty="0">
              <a:latin typeface="Arial" panose="020B0604020202020204" pitchFamily="34" charset="0"/>
              <a:cs typeface="Arial" panose="020B0604020202020204" pitchFamily="34" charset="0"/>
            </a:rPr>
            <a:t>DEPARTMENTAL MANAGEMENT</a:t>
          </a:r>
          <a:endParaRPr lang="en-GB" sz="1400" dirty="0">
            <a:latin typeface="Arial" panose="020B0604020202020204" pitchFamily="34" charset="0"/>
            <a:cs typeface="Arial" panose="020B0604020202020204" pitchFamily="34" charset="0"/>
          </a:endParaRPr>
        </a:p>
      </dgm:t>
    </dgm:pt>
    <dgm:pt modelId="{62D2B1DC-A8A8-4BE7-B66F-24AF22407F21}" type="parTrans" cxnId="{5129CF56-B146-49F6-925A-477ABF351C2C}">
      <dgm:prSet/>
      <dgm:spPr/>
      <dgm:t>
        <a:bodyPr/>
        <a:lstStyle/>
        <a:p>
          <a:endParaRPr lang="en-GB"/>
        </a:p>
      </dgm:t>
    </dgm:pt>
    <dgm:pt modelId="{4A79D836-1B70-41ED-98A0-FE14386BCEF3}" type="sibTrans" cxnId="{5129CF56-B146-49F6-925A-477ABF351C2C}">
      <dgm:prSet/>
      <dgm:spPr/>
      <dgm:t>
        <a:bodyPr/>
        <a:lstStyle/>
        <a:p>
          <a:endParaRPr lang="en-GB"/>
        </a:p>
      </dgm:t>
    </dgm:pt>
    <dgm:pt modelId="{3E13BA3B-E4DD-49CD-A042-D3A850A7AE22}">
      <dgm:prSet phldrT="[Text]" custT="1"/>
      <dgm:spPr/>
      <dgm:t>
        <a:bodyPr/>
        <a:lstStyle/>
        <a:p>
          <a:r>
            <a:rPr lang="en-US" sz="1400" dirty="0">
              <a:latin typeface="Arial" panose="020B0604020202020204" pitchFamily="34" charset="0"/>
              <a:cs typeface="Arial" panose="020B0604020202020204" pitchFamily="34" charset="0"/>
            </a:rPr>
            <a:t>CORPORATE MANAGEMENT</a:t>
          </a:r>
          <a:endParaRPr lang="en-GB" sz="1400" dirty="0">
            <a:latin typeface="Arial" panose="020B0604020202020204" pitchFamily="34" charset="0"/>
            <a:cs typeface="Arial" panose="020B0604020202020204" pitchFamily="34" charset="0"/>
          </a:endParaRPr>
        </a:p>
      </dgm:t>
    </dgm:pt>
    <dgm:pt modelId="{07B1A2FD-67BD-45EF-8C1A-ECFB8165E5A4}" type="parTrans" cxnId="{92B09823-9B14-4267-BB5B-4F2C2CBE1C3C}">
      <dgm:prSet/>
      <dgm:spPr/>
      <dgm:t>
        <a:bodyPr/>
        <a:lstStyle/>
        <a:p>
          <a:endParaRPr lang="en-GB"/>
        </a:p>
      </dgm:t>
    </dgm:pt>
    <dgm:pt modelId="{538FF884-4871-48F5-BA13-E69CC2CD2807}" type="sibTrans" cxnId="{92B09823-9B14-4267-BB5B-4F2C2CBE1C3C}">
      <dgm:prSet/>
      <dgm:spPr/>
      <dgm:t>
        <a:bodyPr/>
        <a:lstStyle/>
        <a:p>
          <a:endParaRPr lang="en-GB"/>
        </a:p>
      </dgm:t>
    </dgm:pt>
    <dgm:pt modelId="{E34005F8-9B97-44A7-A66B-8515A0FFA54E}">
      <dgm:prSet phldrT="[Text]" custT="1"/>
      <dgm:spPr/>
      <dgm:t>
        <a:bodyPr/>
        <a:lstStyle/>
        <a:p>
          <a:r>
            <a:rPr lang="en-US" sz="1400" dirty="0">
              <a:latin typeface="Arial" panose="020B0604020202020204" pitchFamily="34" charset="0"/>
              <a:cs typeface="Arial" panose="020B0604020202020204" pitchFamily="34" charset="0"/>
            </a:rPr>
            <a:t>FINANCIAL MANAGEMENT</a:t>
          </a:r>
          <a:endParaRPr lang="en-GB" sz="1400" dirty="0">
            <a:latin typeface="Arial" panose="020B0604020202020204" pitchFamily="34" charset="0"/>
            <a:cs typeface="Arial" panose="020B0604020202020204" pitchFamily="34" charset="0"/>
          </a:endParaRPr>
        </a:p>
      </dgm:t>
    </dgm:pt>
    <dgm:pt modelId="{0FA026B1-C202-4C4A-908B-2725F0111535}" type="parTrans" cxnId="{D2E95883-4D8E-4F19-81C7-2ED19DA56349}">
      <dgm:prSet/>
      <dgm:spPr/>
      <dgm:t>
        <a:bodyPr/>
        <a:lstStyle/>
        <a:p>
          <a:endParaRPr lang="en-GB"/>
        </a:p>
      </dgm:t>
    </dgm:pt>
    <dgm:pt modelId="{9E3E6481-7605-4EAD-B5D3-DEDB9E09BDCE}" type="sibTrans" cxnId="{D2E95883-4D8E-4F19-81C7-2ED19DA56349}">
      <dgm:prSet/>
      <dgm:spPr/>
      <dgm:t>
        <a:bodyPr/>
        <a:lstStyle/>
        <a:p>
          <a:endParaRPr lang="en-GB"/>
        </a:p>
      </dgm:t>
    </dgm:pt>
    <dgm:pt modelId="{C7FD47CA-99CB-49E8-9DD9-FC405A3FE4C5}">
      <dgm:prSet phldrT="[Text]" custT="1"/>
      <dgm:spPr/>
      <dgm:t>
        <a:bodyPr/>
        <a:lstStyle/>
        <a:p>
          <a:r>
            <a:rPr lang="en-US" sz="1400" dirty="0">
              <a:latin typeface="Arial" panose="020B0604020202020204" pitchFamily="34" charset="0"/>
              <a:cs typeface="Arial" panose="020B0604020202020204" pitchFamily="34" charset="0"/>
            </a:rPr>
            <a:t>BUSINESS INFORMATION</a:t>
          </a:r>
          <a:endParaRPr lang="en-GB" sz="1400" dirty="0">
            <a:latin typeface="Arial" panose="020B0604020202020204" pitchFamily="34" charset="0"/>
            <a:cs typeface="Arial" panose="020B0604020202020204" pitchFamily="34" charset="0"/>
          </a:endParaRPr>
        </a:p>
      </dgm:t>
    </dgm:pt>
    <dgm:pt modelId="{13E60E2F-AEC3-4812-A106-AB960774CB25}" type="parTrans" cxnId="{FC5DDC44-098F-4BE3-8935-0FA4C53AC855}">
      <dgm:prSet/>
      <dgm:spPr/>
      <dgm:t>
        <a:bodyPr/>
        <a:lstStyle/>
        <a:p>
          <a:endParaRPr lang="en-GB"/>
        </a:p>
      </dgm:t>
    </dgm:pt>
    <dgm:pt modelId="{8C4BC946-7D03-434D-898A-3025A687407F}" type="sibTrans" cxnId="{FC5DDC44-098F-4BE3-8935-0FA4C53AC855}">
      <dgm:prSet/>
      <dgm:spPr/>
      <dgm:t>
        <a:bodyPr/>
        <a:lstStyle/>
        <a:p>
          <a:endParaRPr lang="en-GB"/>
        </a:p>
      </dgm:t>
    </dgm:pt>
    <dgm:pt modelId="{983BE8D5-37C7-4C08-B008-EDB47AC149BB}">
      <dgm:prSet phldrT="[Text]" custT="1"/>
      <dgm:spPr/>
      <dgm:t>
        <a:bodyPr/>
        <a:lstStyle/>
        <a:p>
          <a:r>
            <a:rPr lang="en-US" sz="1400" dirty="0">
              <a:latin typeface="Arial" panose="020B0604020202020204" pitchFamily="34" charset="0"/>
              <a:cs typeface="Arial" panose="020B0604020202020204" pitchFamily="34" charset="0"/>
            </a:rPr>
            <a:t>EASE OF DOING BUSINESS</a:t>
          </a:r>
          <a:endParaRPr lang="en-GB" sz="1400" dirty="0">
            <a:latin typeface="Arial" panose="020B0604020202020204" pitchFamily="34" charset="0"/>
            <a:cs typeface="Arial" panose="020B0604020202020204" pitchFamily="34" charset="0"/>
          </a:endParaRPr>
        </a:p>
      </dgm:t>
    </dgm:pt>
    <dgm:pt modelId="{DF76B900-11B3-447F-9006-06C0DE027B09}" type="parTrans" cxnId="{854EF7D7-2710-4FEC-B127-A8E0BBDDE48D}">
      <dgm:prSet/>
      <dgm:spPr/>
      <dgm:t>
        <a:bodyPr/>
        <a:lstStyle/>
        <a:p>
          <a:endParaRPr lang="en-GB"/>
        </a:p>
      </dgm:t>
    </dgm:pt>
    <dgm:pt modelId="{762258A6-56D0-4980-BFBE-2AA53DFBA675}" type="sibTrans" cxnId="{854EF7D7-2710-4FEC-B127-A8E0BBDDE48D}">
      <dgm:prSet/>
      <dgm:spPr/>
      <dgm:t>
        <a:bodyPr/>
        <a:lstStyle/>
        <a:p>
          <a:endParaRPr lang="en-GB"/>
        </a:p>
      </dgm:t>
    </dgm:pt>
    <dgm:pt modelId="{F631CB0C-51F4-47F3-BBD9-1E08BA305791}">
      <dgm:prSet phldrT="[Text]" custT="1"/>
      <dgm:spPr/>
      <dgm:t>
        <a:bodyPr/>
        <a:lstStyle/>
        <a:p>
          <a:r>
            <a:rPr lang="en-US" sz="1400" dirty="0">
              <a:latin typeface="Arial" panose="020B0604020202020204" pitchFamily="34" charset="0"/>
              <a:cs typeface="Arial" panose="020B0604020202020204" pitchFamily="34" charset="0"/>
            </a:rPr>
            <a:t>ACCESS TO MARKET SUPPORT</a:t>
          </a:r>
          <a:endParaRPr lang="en-GB" sz="1400" dirty="0">
            <a:latin typeface="Arial" panose="020B0604020202020204" pitchFamily="34" charset="0"/>
            <a:cs typeface="Arial" panose="020B0604020202020204" pitchFamily="34" charset="0"/>
          </a:endParaRPr>
        </a:p>
      </dgm:t>
    </dgm:pt>
    <dgm:pt modelId="{DAC9B0D7-997D-4C18-932E-55D1920F0B6C}" type="parTrans" cxnId="{00993712-60A1-4B92-89F7-ECB4346AD85C}">
      <dgm:prSet/>
      <dgm:spPr/>
      <dgm:t>
        <a:bodyPr/>
        <a:lstStyle/>
        <a:p>
          <a:endParaRPr lang="en-GB"/>
        </a:p>
      </dgm:t>
    </dgm:pt>
    <dgm:pt modelId="{1F80E221-D21D-4CDF-BD06-2D3E8EB82641}" type="sibTrans" cxnId="{00993712-60A1-4B92-89F7-ECB4346AD85C}">
      <dgm:prSet/>
      <dgm:spPr/>
      <dgm:t>
        <a:bodyPr/>
        <a:lstStyle/>
        <a:p>
          <a:endParaRPr lang="en-GB"/>
        </a:p>
      </dgm:t>
    </dgm:pt>
    <dgm:pt modelId="{CE504580-4F23-4CBA-AA4B-7E7F8FE0FA8E}">
      <dgm:prSet custT="1"/>
      <dgm:spPr/>
      <dgm:t>
        <a:bodyPr/>
        <a:lstStyle/>
        <a:p>
          <a:r>
            <a:rPr lang="en-US" sz="1400" dirty="0">
              <a:latin typeface="Arial" panose="020B0604020202020204" pitchFamily="34" charset="0"/>
              <a:cs typeface="Arial" panose="020B0604020202020204" pitchFamily="34" charset="0"/>
            </a:rPr>
            <a:t>MODEL FUNDING COLLABORATION</a:t>
          </a:r>
          <a:endParaRPr lang="en-GB" sz="1400" dirty="0">
            <a:latin typeface="Arial" panose="020B0604020202020204" pitchFamily="34" charset="0"/>
            <a:cs typeface="Arial" panose="020B0604020202020204" pitchFamily="34" charset="0"/>
          </a:endParaRPr>
        </a:p>
      </dgm:t>
    </dgm:pt>
    <dgm:pt modelId="{D5CAFFA3-519F-4DEE-B3B8-95C3D0EA4459}" type="parTrans" cxnId="{81C5E24E-881B-466E-A2F7-BA9BEA58059D}">
      <dgm:prSet/>
      <dgm:spPr/>
      <dgm:t>
        <a:bodyPr/>
        <a:lstStyle/>
        <a:p>
          <a:endParaRPr lang="en-GB"/>
        </a:p>
      </dgm:t>
    </dgm:pt>
    <dgm:pt modelId="{6D3D6BFF-1F13-4662-985E-4A65EC1C17FC}" type="sibTrans" cxnId="{81C5E24E-881B-466E-A2F7-BA9BEA58059D}">
      <dgm:prSet/>
      <dgm:spPr/>
      <dgm:t>
        <a:bodyPr/>
        <a:lstStyle/>
        <a:p>
          <a:endParaRPr lang="en-GB"/>
        </a:p>
      </dgm:t>
    </dgm:pt>
    <dgm:pt modelId="{F293E545-3198-4174-9884-44B8ADFF2BF0}">
      <dgm:prSet custT="1"/>
      <dgm:spPr/>
      <dgm:t>
        <a:bodyPr/>
        <a:lstStyle/>
        <a:p>
          <a:r>
            <a:rPr lang="en-US" sz="1400" dirty="0">
              <a:latin typeface="Arial" panose="020B0604020202020204" pitchFamily="34" charset="0"/>
              <a:cs typeface="Arial" panose="020B0604020202020204" pitchFamily="34" charset="0"/>
            </a:rPr>
            <a:t>BLENDED FINANCE</a:t>
          </a:r>
          <a:endParaRPr lang="en-GB" sz="1400" dirty="0">
            <a:latin typeface="Arial" panose="020B0604020202020204" pitchFamily="34" charset="0"/>
            <a:cs typeface="Arial" panose="020B0604020202020204" pitchFamily="34" charset="0"/>
          </a:endParaRPr>
        </a:p>
      </dgm:t>
    </dgm:pt>
    <dgm:pt modelId="{940347E0-DB61-445F-9EF7-C81CC386D648}" type="parTrans" cxnId="{E90FB972-8FF6-486A-8BFB-B28278727E82}">
      <dgm:prSet/>
      <dgm:spPr/>
      <dgm:t>
        <a:bodyPr/>
        <a:lstStyle/>
        <a:p>
          <a:endParaRPr lang="en-GB"/>
        </a:p>
      </dgm:t>
    </dgm:pt>
    <dgm:pt modelId="{D1D0E3BF-53E6-4496-8D27-2766CCBBF40A}" type="sibTrans" cxnId="{E90FB972-8FF6-486A-8BFB-B28278727E82}">
      <dgm:prSet/>
      <dgm:spPr/>
      <dgm:t>
        <a:bodyPr/>
        <a:lstStyle/>
        <a:p>
          <a:endParaRPr lang="en-GB"/>
        </a:p>
      </dgm:t>
    </dgm:pt>
    <dgm:pt modelId="{A1EDC68A-D87F-4D9E-92AC-BB003CF2FE67}">
      <dgm:prSet custT="1"/>
      <dgm:spPr/>
      <dgm:t>
        <a:bodyPr/>
        <a:lstStyle/>
        <a:p>
          <a:r>
            <a:rPr lang="en-US" sz="1400" dirty="0">
              <a:latin typeface="Arial" panose="020B0604020202020204" pitchFamily="34" charset="0"/>
              <a:cs typeface="Arial" panose="020B0604020202020204" pitchFamily="34" charset="0"/>
            </a:rPr>
            <a:t>BUSINESS VIABILITY</a:t>
          </a:r>
          <a:endParaRPr lang="en-GB" sz="1400" dirty="0">
            <a:latin typeface="Arial" panose="020B0604020202020204" pitchFamily="34" charset="0"/>
            <a:cs typeface="Arial" panose="020B0604020202020204" pitchFamily="34" charset="0"/>
          </a:endParaRPr>
        </a:p>
      </dgm:t>
    </dgm:pt>
    <dgm:pt modelId="{7CB484D9-AF4C-461D-964A-424FC3CCD9C8}" type="parTrans" cxnId="{CE03DCD6-43B4-4F43-8778-8F4DDF183842}">
      <dgm:prSet/>
      <dgm:spPr/>
      <dgm:t>
        <a:bodyPr/>
        <a:lstStyle/>
        <a:p>
          <a:endParaRPr lang="en-GB"/>
        </a:p>
      </dgm:t>
    </dgm:pt>
    <dgm:pt modelId="{BE198EBA-98D8-4A31-9FA0-6BE125EECAD8}" type="sibTrans" cxnId="{CE03DCD6-43B4-4F43-8778-8F4DDF183842}">
      <dgm:prSet/>
      <dgm:spPr/>
      <dgm:t>
        <a:bodyPr/>
        <a:lstStyle/>
        <a:p>
          <a:endParaRPr lang="en-GB"/>
        </a:p>
      </dgm:t>
    </dgm:pt>
    <dgm:pt modelId="{CE2C1A95-BD96-4050-AD92-9E5496304EB7}">
      <dgm:prSet phldrT="[Text]" custT="1"/>
      <dgm:spPr/>
      <dgm:t>
        <a:bodyPr/>
        <a:lstStyle/>
        <a:p>
          <a:r>
            <a:rPr lang="en-US" sz="1400" dirty="0">
              <a:latin typeface="Arial" panose="020B0604020202020204" pitchFamily="34" charset="0"/>
              <a:cs typeface="Arial" panose="020B0604020202020204" pitchFamily="34" charset="0"/>
            </a:rPr>
            <a:t>ENTERPRISE &amp; SUPPLIER DEVELOPMENT </a:t>
          </a:r>
          <a:endParaRPr lang="en-GB" sz="1400" dirty="0">
            <a:latin typeface="Arial" panose="020B0604020202020204" pitchFamily="34" charset="0"/>
            <a:cs typeface="Arial" panose="020B0604020202020204" pitchFamily="34" charset="0"/>
          </a:endParaRPr>
        </a:p>
      </dgm:t>
    </dgm:pt>
    <dgm:pt modelId="{D7E4CDBC-96AA-48D3-A12A-129D19878E94}" type="parTrans" cxnId="{3DB3EC12-52E3-42D4-B7A6-267FBE2AAD0F}">
      <dgm:prSet/>
      <dgm:spPr/>
      <dgm:t>
        <a:bodyPr/>
        <a:lstStyle/>
        <a:p>
          <a:endParaRPr lang="en-GB"/>
        </a:p>
      </dgm:t>
    </dgm:pt>
    <dgm:pt modelId="{94C0BD74-DB32-4FEC-8C41-43BB96F169D2}" type="sibTrans" cxnId="{3DB3EC12-52E3-42D4-B7A6-267FBE2AAD0F}">
      <dgm:prSet/>
      <dgm:spPr/>
      <dgm:t>
        <a:bodyPr/>
        <a:lstStyle/>
        <a:p>
          <a:endParaRPr lang="en-GB"/>
        </a:p>
      </dgm:t>
    </dgm:pt>
    <dgm:pt modelId="{075F775D-1AD1-4BD7-93A9-C46CB388C93C}">
      <dgm:prSet phldrT="[Text]" custT="1"/>
      <dgm:spPr/>
      <dgm:t>
        <a:bodyPr/>
        <a:lstStyle/>
        <a:p>
          <a:r>
            <a:rPr lang="en-US" sz="1400" dirty="0">
              <a:latin typeface="Arial" panose="020B0604020202020204" pitchFamily="34" charset="0"/>
              <a:cs typeface="Arial" panose="020B0604020202020204" pitchFamily="34" charset="0"/>
            </a:rPr>
            <a:t>SMME COMPETITIVE</a:t>
          </a:r>
          <a:endParaRPr lang="en-GB" sz="1400" dirty="0">
            <a:latin typeface="Arial" panose="020B0604020202020204" pitchFamily="34" charset="0"/>
            <a:cs typeface="Arial" panose="020B0604020202020204" pitchFamily="34" charset="0"/>
          </a:endParaRPr>
        </a:p>
      </dgm:t>
    </dgm:pt>
    <dgm:pt modelId="{667998E7-DB68-4771-8C63-CA336ADD1671}" type="parTrans" cxnId="{F93371B9-11B4-4442-BE94-9E3B90CE11DB}">
      <dgm:prSet/>
      <dgm:spPr/>
      <dgm:t>
        <a:bodyPr/>
        <a:lstStyle/>
        <a:p>
          <a:endParaRPr lang="en-GB"/>
        </a:p>
      </dgm:t>
    </dgm:pt>
    <dgm:pt modelId="{EB7910D6-968F-42F9-AFD7-D03506B70F40}" type="sibTrans" cxnId="{F93371B9-11B4-4442-BE94-9E3B90CE11DB}">
      <dgm:prSet/>
      <dgm:spPr/>
      <dgm:t>
        <a:bodyPr/>
        <a:lstStyle/>
        <a:p>
          <a:endParaRPr lang="en-GB"/>
        </a:p>
      </dgm:t>
    </dgm:pt>
    <dgm:pt modelId="{B1AC2308-23C4-45A4-AEA6-7FF4B58A80F2}" type="pres">
      <dgm:prSet presAssocID="{1860D7EC-E8F6-4D51-B406-127FA8F0521D}" presName="Name0" presStyleCnt="0">
        <dgm:presLayoutVars>
          <dgm:dir/>
          <dgm:animLvl val="lvl"/>
          <dgm:resizeHandles val="exact"/>
        </dgm:presLayoutVars>
      </dgm:prSet>
      <dgm:spPr/>
      <dgm:t>
        <a:bodyPr/>
        <a:lstStyle/>
        <a:p>
          <a:endParaRPr lang="en-US"/>
        </a:p>
      </dgm:t>
    </dgm:pt>
    <dgm:pt modelId="{47C0BC85-4F54-4A63-B886-3750E003D249}" type="pres">
      <dgm:prSet presAssocID="{F7A5C9C8-ED38-46D7-B263-C724A861F627}" presName="composite" presStyleCnt="0"/>
      <dgm:spPr/>
    </dgm:pt>
    <dgm:pt modelId="{EBA96ACF-486A-4E2D-83B2-9370278A47DA}" type="pres">
      <dgm:prSet presAssocID="{F7A5C9C8-ED38-46D7-B263-C724A861F627}" presName="parTx" presStyleLbl="alignNode1" presStyleIdx="0" presStyleCnt="4" custLinFactY="-100000" custLinFactNeighborX="2298" custLinFactNeighborY="-110580">
        <dgm:presLayoutVars>
          <dgm:chMax val="0"/>
          <dgm:chPref val="0"/>
          <dgm:bulletEnabled val="1"/>
        </dgm:presLayoutVars>
      </dgm:prSet>
      <dgm:spPr/>
      <dgm:t>
        <a:bodyPr/>
        <a:lstStyle/>
        <a:p>
          <a:endParaRPr lang="en-US"/>
        </a:p>
      </dgm:t>
    </dgm:pt>
    <dgm:pt modelId="{93B90D08-1AFB-42EF-9C53-94978A9BABA7}" type="pres">
      <dgm:prSet presAssocID="{F7A5C9C8-ED38-46D7-B263-C724A861F627}" presName="desTx" presStyleLbl="alignAccFollowNode1" presStyleIdx="0" presStyleCnt="4" custLinFactNeighborX="1060" custLinFactNeighborY="-24228">
        <dgm:presLayoutVars>
          <dgm:bulletEnabled val="1"/>
        </dgm:presLayoutVars>
      </dgm:prSet>
      <dgm:spPr/>
      <dgm:t>
        <a:bodyPr/>
        <a:lstStyle/>
        <a:p>
          <a:endParaRPr lang="en-US"/>
        </a:p>
      </dgm:t>
    </dgm:pt>
    <dgm:pt modelId="{159D77EE-8077-43B4-8910-C32E3FEFB889}" type="pres">
      <dgm:prSet presAssocID="{C8166825-2101-4EAB-85DD-A04E9F0DED6C}" presName="space" presStyleCnt="0"/>
      <dgm:spPr/>
    </dgm:pt>
    <dgm:pt modelId="{8B113839-146F-480C-BD1F-CF407AE902B9}" type="pres">
      <dgm:prSet presAssocID="{ABC964C7-AF65-4F70-A4DC-2895F93F1C6A}" presName="composite" presStyleCnt="0"/>
      <dgm:spPr/>
    </dgm:pt>
    <dgm:pt modelId="{65387B8B-59BF-49FF-952D-92CBF35C9B4B}" type="pres">
      <dgm:prSet presAssocID="{ABC964C7-AF65-4F70-A4DC-2895F93F1C6A}" presName="parTx" presStyleLbl="alignNode1" presStyleIdx="1" presStyleCnt="4" custLinFactY="-100000" custLinFactNeighborX="-4604" custLinFactNeighborY="-110580">
        <dgm:presLayoutVars>
          <dgm:chMax val="0"/>
          <dgm:chPref val="0"/>
          <dgm:bulletEnabled val="1"/>
        </dgm:presLayoutVars>
      </dgm:prSet>
      <dgm:spPr/>
      <dgm:t>
        <a:bodyPr/>
        <a:lstStyle/>
        <a:p>
          <a:endParaRPr lang="en-US"/>
        </a:p>
      </dgm:t>
    </dgm:pt>
    <dgm:pt modelId="{585C4086-02E8-463A-A0A6-140748626B6C}" type="pres">
      <dgm:prSet presAssocID="{ABC964C7-AF65-4F70-A4DC-2895F93F1C6A}" presName="desTx" presStyleLbl="alignAccFollowNode1" presStyleIdx="1" presStyleCnt="4" custLinFactNeighborX="-4834" custLinFactNeighborY="-24228">
        <dgm:presLayoutVars>
          <dgm:bulletEnabled val="1"/>
        </dgm:presLayoutVars>
      </dgm:prSet>
      <dgm:spPr/>
      <dgm:t>
        <a:bodyPr/>
        <a:lstStyle/>
        <a:p>
          <a:endParaRPr lang="en-US"/>
        </a:p>
      </dgm:t>
    </dgm:pt>
    <dgm:pt modelId="{626979A8-4D92-452F-AF73-CFEC2D9C5707}" type="pres">
      <dgm:prSet presAssocID="{C13AFCD5-7056-4864-A088-6D973FB140E4}" presName="space" presStyleCnt="0"/>
      <dgm:spPr/>
    </dgm:pt>
    <dgm:pt modelId="{0D9B888D-4E68-4D63-92CC-6933EF347FFF}" type="pres">
      <dgm:prSet presAssocID="{DD64BE10-1657-4C2B-8B5B-FAE0A2126714}" presName="composite" presStyleCnt="0"/>
      <dgm:spPr/>
    </dgm:pt>
    <dgm:pt modelId="{67CC98EE-E759-4693-9568-3217BB1E8E87}" type="pres">
      <dgm:prSet presAssocID="{DD64BE10-1657-4C2B-8B5B-FAE0A2126714}" presName="parTx" presStyleLbl="alignNode1" presStyleIdx="2" presStyleCnt="4" custLinFactY="-100000" custLinFactNeighborX="-7680" custLinFactNeighborY="-110580">
        <dgm:presLayoutVars>
          <dgm:chMax val="0"/>
          <dgm:chPref val="0"/>
          <dgm:bulletEnabled val="1"/>
        </dgm:presLayoutVars>
      </dgm:prSet>
      <dgm:spPr/>
      <dgm:t>
        <a:bodyPr/>
        <a:lstStyle/>
        <a:p>
          <a:endParaRPr lang="en-US"/>
        </a:p>
      </dgm:t>
    </dgm:pt>
    <dgm:pt modelId="{5ACCB190-83B3-4840-809D-716E531D025D}" type="pres">
      <dgm:prSet presAssocID="{DD64BE10-1657-4C2B-8B5B-FAE0A2126714}" presName="desTx" presStyleLbl="alignAccFollowNode1" presStyleIdx="2" presStyleCnt="4" custLinFactNeighborX="-7923" custLinFactNeighborY="-24228">
        <dgm:presLayoutVars>
          <dgm:bulletEnabled val="1"/>
        </dgm:presLayoutVars>
      </dgm:prSet>
      <dgm:spPr/>
      <dgm:t>
        <a:bodyPr/>
        <a:lstStyle/>
        <a:p>
          <a:endParaRPr lang="en-US"/>
        </a:p>
      </dgm:t>
    </dgm:pt>
    <dgm:pt modelId="{E61E4E2B-5D56-4A52-81F1-9C5EA3B79B73}" type="pres">
      <dgm:prSet presAssocID="{EAF196C4-3AB0-4AED-9475-9AAA4F86FB5E}" presName="space" presStyleCnt="0"/>
      <dgm:spPr/>
    </dgm:pt>
    <dgm:pt modelId="{62755635-2CBF-41DD-9AA0-E0C0C938E17C}" type="pres">
      <dgm:prSet presAssocID="{AA09D21E-BD28-4C47-A362-56ADE1B1C954}" presName="composite" presStyleCnt="0"/>
      <dgm:spPr/>
    </dgm:pt>
    <dgm:pt modelId="{E59B7AAB-D68A-42BD-81B7-F755E264277C}" type="pres">
      <dgm:prSet presAssocID="{AA09D21E-BD28-4C47-A362-56ADE1B1C954}" presName="parTx" presStyleLbl="alignNode1" presStyleIdx="3" presStyleCnt="4" custLinFactY="-100000" custLinFactNeighborX="-10757" custLinFactNeighborY="-110580">
        <dgm:presLayoutVars>
          <dgm:chMax val="0"/>
          <dgm:chPref val="0"/>
          <dgm:bulletEnabled val="1"/>
        </dgm:presLayoutVars>
      </dgm:prSet>
      <dgm:spPr/>
      <dgm:t>
        <a:bodyPr/>
        <a:lstStyle/>
        <a:p>
          <a:endParaRPr lang="en-US"/>
        </a:p>
      </dgm:t>
    </dgm:pt>
    <dgm:pt modelId="{CDD503DA-30A2-4F15-9105-FE5C1AF547B5}" type="pres">
      <dgm:prSet presAssocID="{AA09D21E-BD28-4C47-A362-56ADE1B1C954}" presName="desTx" presStyleLbl="alignAccFollowNode1" presStyleIdx="3" presStyleCnt="4" custLinFactNeighborX="-9166" custLinFactNeighborY="-24228">
        <dgm:presLayoutVars>
          <dgm:bulletEnabled val="1"/>
        </dgm:presLayoutVars>
      </dgm:prSet>
      <dgm:spPr/>
      <dgm:t>
        <a:bodyPr/>
        <a:lstStyle/>
        <a:p>
          <a:endParaRPr lang="en-US"/>
        </a:p>
      </dgm:t>
    </dgm:pt>
  </dgm:ptLst>
  <dgm:cxnLst>
    <dgm:cxn modelId="{8F633E3B-DBA8-4120-9BDB-E027AA310643}" type="presOf" srcId="{F7A5C9C8-ED38-46D7-B263-C724A861F627}" destId="{EBA96ACF-486A-4E2D-83B2-9370278A47DA}" srcOrd="0" destOrd="0" presId="urn:microsoft.com/office/officeart/2005/8/layout/hList1"/>
    <dgm:cxn modelId="{3DB3EC12-52E3-42D4-B7A6-267FBE2AAD0F}" srcId="{AA09D21E-BD28-4C47-A362-56ADE1B1C954}" destId="{CE2C1A95-BD96-4050-AD92-9E5496304EB7}" srcOrd="1" destOrd="0" parTransId="{D7E4CDBC-96AA-48D3-A12A-129D19878E94}" sibTransId="{94C0BD74-DB32-4FEC-8C41-43BB96F169D2}"/>
    <dgm:cxn modelId="{81C5E24E-881B-466E-A2F7-BA9BEA58059D}" srcId="{DD64BE10-1657-4C2B-8B5B-FAE0A2126714}" destId="{CE504580-4F23-4CBA-AA4B-7E7F8FE0FA8E}" srcOrd="1" destOrd="0" parTransId="{D5CAFFA3-519F-4DEE-B3B8-95C3D0EA4459}" sibTransId="{6D3D6BFF-1F13-4662-985E-4A65EC1C17FC}"/>
    <dgm:cxn modelId="{854EF7D7-2710-4FEC-B127-A8E0BBDDE48D}" srcId="{ABC964C7-AF65-4F70-A4DC-2895F93F1C6A}" destId="{983BE8D5-37C7-4C08-B008-EDB47AC149BB}" srcOrd="2" destOrd="0" parTransId="{DF76B900-11B3-447F-9006-06C0DE027B09}" sibTransId="{762258A6-56D0-4980-BFBE-2AA53DFBA675}"/>
    <dgm:cxn modelId="{5230BF4C-01AA-44A9-8429-7174D494370E}" type="presOf" srcId="{DD64BE10-1657-4C2B-8B5B-FAE0A2126714}" destId="{67CC98EE-E759-4693-9568-3217BB1E8E87}" srcOrd="0" destOrd="0" presId="urn:microsoft.com/office/officeart/2005/8/layout/hList1"/>
    <dgm:cxn modelId="{5184B869-CF01-4331-9E79-240840771CAF}" srcId="{1860D7EC-E8F6-4D51-B406-127FA8F0521D}" destId="{F7A5C9C8-ED38-46D7-B263-C724A861F627}" srcOrd="0" destOrd="0" parTransId="{CC6A0429-60EB-4D9B-B6B7-AE81899B8975}" sibTransId="{C8166825-2101-4EAB-85DD-A04E9F0DED6C}"/>
    <dgm:cxn modelId="{544C3CDB-DAD0-43E5-9E09-EF2AEC0EE847}" type="presOf" srcId="{F293E545-3198-4174-9884-44B8ADFF2BF0}" destId="{5ACCB190-83B3-4840-809D-716E531D025D}" srcOrd="0" destOrd="2" presId="urn:microsoft.com/office/officeart/2005/8/layout/hList1"/>
    <dgm:cxn modelId="{44CEF9A4-2523-40C2-A06E-89770EBBC532}" type="presOf" srcId="{CE2C1A95-BD96-4050-AD92-9E5496304EB7}" destId="{CDD503DA-30A2-4F15-9105-FE5C1AF547B5}" srcOrd="0" destOrd="1" presId="urn:microsoft.com/office/officeart/2005/8/layout/hList1"/>
    <dgm:cxn modelId="{F8918186-29A3-4E47-BB98-1AED64C1A4F0}" type="presOf" srcId="{1860D7EC-E8F6-4D51-B406-127FA8F0521D}" destId="{B1AC2308-23C4-45A4-AEA6-7FF4B58A80F2}" srcOrd="0" destOrd="0" presId="urn:microsoft.com/office/officeart/2005/8/layout/hList1"/>
    <dgm:cxn modelId="{00993712-60A1-4B92-89F7-ECB4346AD85C}" srcId="{ABC964C7-AF65-4F70-A4DC-2895F93F1C6A}" destId="{F631CB0C-51F4-47F3-BBD9-1E08BA305791}" srcOrd="3" destOrd="0" parTransId="{DAC9B0D7-997D-4C18-932E-55D1920F0B6C}" sibTransId="{1F80E221-D21D-4CDF-BD06-2D3E8EB82641}"/>
    <dgm:cxn modelId="{303369CB-A878-4071-BDAC-1F8E9EEF1A9C}" type="presOf" srcId="{3E13BA3B-E4DD-49CD-A042-D3A850A7AE22}" destId="{93B90D08-1AFB-42EF-9C53-94978A9BABA7}" srcOrd="0" destOrd="2" presId="urn:microsoft.com/office/officeart/2005/8/layout/hList1"/>
    <dgm:cxn modelId="{D2E95883-4D8E-4F19-81C7-2ED19DA56349}" srcId="{F7A5C9C8-ED38-46D7-B263-C724A861F627}" destId="{E34005F8-9B97-44A7-A66B-8515A0FFA54E}" srcOrd="3" destOrd="0" parTransId="{0FA026B1-C202-4C4A-908B-2725F0111535}" sibTransId="{9E3E6481-7605-4EAD-B5D3-DEDB9E09BDCE}"/>
    <dgm:cxn modelId="{07D98EE2-660C-454B-9FA9-5E82349B24F6}" srcId="{1860D7EC-E8F6-4D51-B406-127FA8F0521D}" destId="{DD64BE10-1657-4C2B-8B5B-FAE0A2126714}" srcOrd="2" destOrd="0" parTransId="{6C3904F0-4B42-47AF-AF7F-A784C87E9CC0}" sibTransId="{EAF196C4-3AB0-4AED-9475-9AAA4F86FB5E}"/>
    <dgm:cxn modelId="{734B06D3-67DD-4B6C-9C73-D851D00A4304}" type="presOf" srcId="{537D25E7-48D3-4E7E-AC1D-B94AD19E7846}" destId="{93B90D08-1AFB-42EF-9C53-94978A9BABA7}" srcOrd="0" destOrd="0" presId="urn:microsoft.com/office/officeart/2005/8/layout/hList1"/>
    <dgm:cxn modelId="{5FC4DE70-F4D2-4E4F-8E05-2924875E7438}" srcId="{1860D7EC-E8F6-4D51-B406-127FA8F0521D}" destId="{AA09D21E-BD28-4C47-A362-56ADE1B1C954}" srcOrd="3" destOrd="0" parTransId="{F16B72A9-E0BE-4E7B-BF66-2B094C66E5E9}" sibTransId="{ADF77D13-59E9-4451-9AD2-BFA4D326B031}"/>
    <dgm:cxn modelId="{59AD06D5-1A0E-4D19-B8D9-7890DAD176B4}" type="presOf" srcId="{42A858D2-EB29-4D92-9AC6-5B5DC1347A1E}" destId="{5ACCB190-83B3-4840-809D-716E531D025D}" srcOrd="0" destOrd="5" presId="urn:microsoft.com/office/officeart/2005/8/layout/hList1"/>
    <dgm:cxn modelId="{E216964A-576C-4FC4-BD8B-4124E034A35A}" type="presOf" srcId="{ABC964C7-AF65-4F70-A4DC-2895F93F1C6A}" destId="{65387B8B-59BF-49FF-952D-92CBF35C9B4B}" srcOrd="0" destOrd="0" presId="urn:microsoft.com/office/officeart/2005/8/layout/hList1"/>
    <dgm:cxn modelId="{547296A4-273C-4A31-8001-D69D7BA78AD0}" type="presOf" srcId="{4854C904-3379-4553-9F05-43ABBA86DA99}" destId="{CDD503DA-30A2-4F15-9105-FE5C1AF547B5}" srcOrd="0" destOrd="0" presId="urn:microsoft.com/office/officeart/2005/8/layout/hList1"/>
    <dgm:cxn modelId="{42A23F96-3E2D-4F64-8E56-E9D1D2B75D1E}" srcId="{DD64BE10-1657-4C2B-8B5B-FAE0A2126714}" destId="{42A858D2-EB29-4D92-9AC6-5B5DC1347A1E}" srcOrd="5" destOrd="0" parTransId="{AAC9092C-66F4-4E8F-BB2A-F78009B84AD8}" sibTransId="{B65A862A-AFE1-4B2C-ABD5-B924B37F7D6D}"/>
    <dgm:cxn modelId="{4F114622-1C77-4A64-9718-7B1560905F2A}" srcId="{AA09D21E-BD28-4C47-A362-56ADE1B1C954}" destId="{4854C904-3379-4553-9F05-43ABBA86DA99}" srcOrd="0" destOrd="0" parTransId="{8E646170-60A4-4A42-8C52-AC901FF2B881}" sibTransId="{93051796-F5BA-4CB9-BB2D-A65689374EC5}"/>
    <dgm:cxn modelId="{D83FA162-FF14-479D-98E6-7A6A8721D284}" srcId="{F7A5C9C8-ED38-46D7-B263-C724A861F627}" destId="{537D25E7-48D3-4E7E-AC1D-B94AD19E7846}" srcOrd="0" destOrd="0" parTransId="{85FBCC4F-6283-46AB-A396-DD33664634CD}" sibTransId="{CB123E66-8DC3-46D0-9FBB-2B4CC9F9ABF3}"/>
    <dgm:cxn modelId="{E90FB972-8FF6-486A-8BFB-B28278727E82}" srcId="{DD64BE10-1657-4C2B-8B5B-FAE0A2126714}" destId="{F293E545-3198-4174-9884-44B8ADFF2BF0}" srcOrd="2" destOrd="0" parTransId="{940347E0-DB61-445F-9EF7-C81CC386D648}" sibTransId="{D1D0E3BF-53E6-4496-8D27-2766CCBBF40A}"/>
    <dgm:cxn modelId="{5129CF56-B146-49F6-925A-477ABF351C2C}" srcId="{F7A5C9C8-ED38-46D7-B263-C724A861F627}" destId="{AAD159DA-80E2-4D17-808F-BB4558D38014}" srcOrd="1" destOrd="0" parTransId="{62D2B1DC-A8A8-4BE7-B66F-24AF22407F21}" sibTransId="{4A79D836-1B70-41ED-98A0-FE14386BCEF3}"/>
    <dgm:cxn modelId="{6B8A83F6-DCE1-4953-8722-FF6492DD64C8}" srcId="{DD64BE10-1657-4C2B-8B5B-FAE0A2126714}" destId="{E75A244B-3704-4DBC-9C4A-83FA679BB820}" srcOrd="4" destOrd="0" parTransId="{40405FF2-4160-4AAF-8807-2B9A51B48113}" sibTransId="{E13FE9CF-C5E0-4738-B390-BC2AD10AB73E}"/>
    <dgm:cxn modelId="{63BAD653-2E71-4D4A-800C-DF87A76BA0BA}" type="presOf" srcId="{075F775D-1AD1-4BD7-93A9-C46CB388C93C}" destId="{CDD503DA-30A2-4F15-9105-FE5C1AF547B5}" srcOrd="0" destOrd="2" presId="urn:microsoft.com/office/officeart/2005/8/layout/hList1"/>
    <dgm:cxn modelId="{2174A52D-8A4D-4C93-A4D3-DBEC8B96A701}" type="presOf" srcId="{61FF71DC-C9E0-4A03-BE67-451038F2D3A1}" destId="{5ACCB190-83B3-4840-809D-716E531D025D}" srcOrd="0" destOrd="0" presId="urn:microsoft.com/office/officeart/2005/8/layout/hList1"/>
    <dgm:cxn modelId="{FC5DDC44-098F-4BE3-8935-0FA4C53AC855}" srcId="{ABC964C7-AF65-4F70-A4DC-2895F93F1C6A}" destId="{C7FD47CA-99CB-49E8-9DD9-FC405A3FE4C5}" srcOrd="1" destOrd="0" parTransId="{13E60E2F-AEC3-4812-A106-AB960774CB25}" sibTransId="{8C4BC946-7D03-434D-898A-3025A687407F}"/>
    <dgm:cxn modelId="{CE03DCD6-43B4-4F43-8778-8F4DDF183842}" srcId="{DD64BE10-1657-4C2B-8B5B-FAE0A2126714}" destId="{A1EDC68A-D87F-4D9E-92AC-BB003CF2FE67}" srcOrd="3" destOrd="0" parTransId="{7CB484D9-AF4C-461D-964A-424FC3CCD9C8}" sibTransId="{BE198EBA-98D8-4A31-9FA0-6BE125EECAD8}"/>
    <dgm:cxn modelId="{1C939DC4-6E84-4118-AC5A-689D4955054F}" srcId="{1860D7EC-E8F6-4D51-B406-127FA8F0521D}" destId="{ABC964C7-AF65-4F70-A4DC-2895F93F1C6A}" srcOrd="1" destOrd="0" parTransId="{F487D20D-96D8-40CA-B8F5-976A3C346FF8}" sibTransId="{C13AFCD5-7056-4864-A088-6D973FB140E4}"/>
    <dgm:cxn modelId="{5AE0F477-2B74-45A8-8EAB-44D3D17410D7}" type="presOf" srcId="{E75A244B-3704-4DBC-9C4A-83FA679BB820}" destId="{5ACCB190-83B3-4840-809D-716E531D025D}" srcOrd="0" destOrd="4" presId="urn:microsoft.com/office/officeart/2005/8/layout/hList1"/>
    <dgm:cxn modelId="{E8283A12-68E0-4696-81E7-05E85EFD265C}" type="presOf" srcId="{983BE8D5-37C7-4C08-B008-EDB47AC149BB}" destId="{585C4086-02E8-463A-A0A6-140748626B6C}" srcOrd="0" destOrd="2" presId="urn:microsoft.com/office/officeart/2005/8/layout/hList1"/>
    <dgm:cxn modelId="{F181C891-484D-48FD-88D0-8D14FEFEA608}" type="presOf" srcId="{AA09D21E-BD28-4C47-A362-56ADE1B1C954}" destId="{E59B7AAB-D68A-42BD-81B7-F755E264277C}" srcOrd="0" destOrd="0" presId="urn:microsoft.com/office/officeart/2005/8/layout/hList1"/>
    <dgm:cxn modelId="{28FEC19A-A1EF-45CB-9D92-E8CCDF260AF1}" srcId="{DD64BE10-1657-4C2B-8B5B-FAE0A2126714}" destId="{61FF71DC-C9E0-4A03-BE67-451038F2D3A1}" srcOrd="0" destOrd="0" parTransId="{4985D1A8-9672-460E-8689-B13876599360}" sibTransId="{BEE42D03-064A-44A1-AB70-FFF6B2F9ACFD}"/>
    <dgm:cxn modelId="{35C13EAB-4927-4DAA-A67E-4C490DCE8042}" type="presOf" srcId="{AAD159DA-80E2-4D17-808F-BB4558D38014}" destId="{93B90D08-1AFB-42EF-9C53-94978A9BABA7}" srcOrd="0" destOrd="1" presId="urn:microsoft.com/office/officeart/2005/8/layout/hList1"/>
    <dgm:cxn modelId="{1D3FED46-3815-4663-ABD2-6A98B3794F38}" type="presOf" srcId="{A1EDC68A-D87F-4D9E-92AC-BB003CF2FE67}" destId="{5ACCB190-83B3-4840-809D-716E531D025D}" srcOrd="0" destOrd="3" presId="urn:microsoft.com/office/officeart/2005/8/layout/hList1"/>
    <dgm:cxn modelId="{715382B6-DF11-4FBD-AFF3-9A1EBE920EB8}" srcId="{ABC964C7-AF65-4F70-A4DC-2895F93F1C6A}" destId="{FCA661B9-7564-42BA-ADF2-942B984B9F24}" srcOrd="0" destOrd="0" parTransId="{9B9A686E-CB8A-411E-BC6A-1639DBB86E0F}" sibTransId="{C51687C5-AEDA-42D1-9EA7-0DC507BC209A}"/>
    <dgm:cxn modelId="{9E97082B-442F-493C-835B-11E3CCB5AD47}" type="presOf" srcId="{C7FD47CA-99CB-49E8-9DD9-FC405A3FE4C5}" destId="{585C4086-02E8-463A-A0A6-140748626B6C}" srcOrd="0" destOrd="1" presId="urn:microsoft.com/office/officeart/2005/8/layout/hList1"/>
    <dgm:cxn modelId="{F93371B9-11B4-4442-BE94-9E3B90CE11DB}" srcId="{AA09D21E-BD28-4C47-A362-56ADE1B1C954}" destId="{075F775D-1AD1-4BD7-93A9-C46CB388C93C}" srcOrd="2" destOrd="0" parTransId="{667998E7-DB68-4771-8C63-CA336ADD1671}" sibTransId="{EB7910D6-968F-42F9-AFD7-D03506B70F40}"/>
    <dgm:cxn modelId="{30CF8B37-B6DB-4174-B128-8E8C473E9AEA}" type="presOf" srcId="{F631CB0C-51F4-47F3-BBD9-1E08BA305791}" destId="{585C4086-02E8-463A-A0A6-140748626B6C}" srcOrd="0" destOrd="3" presId="urn:microsoft.com/office/officeart/2005/8/layout/hList1"/>
    <dgm:cxn modelId="{8CEF3436-A5BF-42D4-8107-7C62A3A88F36}" type="presOf" srcId="{E34005F8-9B97-44A7-A66B-8515A0FFA54E}" destId="{93B90D08-1AFB-42EF-9C53-94978A9BABA7}" srcOrd="0" destOrd="3" presId="urn:microsoft.com/office/officeart/2005/8/layout/hList1"/>
    <dgm:cxn modelId="{92B09823-9B14-4267-BB5B-4F2C2CBE1C3C}" srcId="{F7A5C9C8-ED38-46D7-B263-C724A861F627}" destId="{3E13BA3B-E4DD-49CD-A042-D3A850A7AE22}" srcOrd="2" destOrd="0" parTransId="{07B1A2FD-67BD-45EF-8C1A-ECFB8165E5A4}" sibTransId="{538FF884-4871-48F5-BA13-E69CC2CD2807}"/>
    <dgm:cxn modelId="{D5D5B1D1-7FA3-4056-AA7F-F2F78054348E}" type="presOf" srcId="{CE504580-4F23-4CBA-AA4B-7E7F8FE0FA8E}" destId="{5ACCB190-83B3-4840-809D-716E531D025D}" srcOrd="0" destOrd="1" presId="urn:microsoft.com/office/officeart/2005/8/layout/hList1"/>
    <dgm:cxn modelId="{251184EE-C272-4C1B-92A8-F67251EC9B0E}" type="presOf" srcId="{FCA661B9-7564-42BA-ADF2-942B984B9F24}" destId="{585C4086-02E8-463A-A0A6-140748626B6C}" srcOrd="0" destOrd="0" presId="urn:microsoft.com/office/officeart/2005/8/layout/hList1"/>
    <dgm:cxn modelId="{879CC970-1C94-4EED-B9F0-EFBB70928836}" type="presParOf" srcId="{B1AC2308-23C4-45A4-AEA6-7FF4B58A80F2}" destId="{47C0BC85-4F54-4A63-B886-3750E003D249}" srcOrd="0" destOrd="0" presId="urn:microsoft.com/office/officeart/2005/8/layout/hList1"/>
    <dgm:cxn modelId="{FE190E2C-3BCB-4F77-BB1D-9B72A2A123F8}" type="presParOf" srcId="{47C0BC85-4F54-4A63-B886-3750E003D249}" destId="{EBA96ACF-486A-4E2D-83B2-9370278A47DA}" srcOrd="0" destOrd="0" presId="urn:microsoft.com/office/officeart/2005/8/layout/hList1"/>
    <dgm:cxn modelId="{756AD53F-8812-4BC8-A2FB-1E97072FA0D1}" type="presParOf" srcId="{47C0BC85-4F54-4A63-B886-3750E003D249}" destId="{93B90D08-1AFB-42EF-9C53-94978A9BABA7}" srcOrd="1" destOrd="0" presId="urn:microsoft.com/office/officeart/2005/8/layout/hList1"/>
    <dgm:cxn modelId="{C2BDAA86-3B05-460A-A1B3-DF2433D6368B}" type="presParOf" srcId="{B1AC2308-23C4-45A4-AEA6-7FF4B58A80F2}" destId="{159D77EE-8077-43B4-8910-C32E3FEFB889}" srcOrd="1" destOrd="0" presId="urn:microsoft.com/office/officeart/2005/8/layout/hList1"/>
    <dgm:cxn modelId="{9F64CE27-AA68-4B71-A7E9-D45011B9E91F}" type="presParOf" srcId="{B1AC2308-23C4-45A4-AEA6-7FF4B58A80F2}" destId="{8B113839-146F-480C-BD1F-CF407AE902B9}" srcOrd="2" destOrd="0" presId="urn:microsoft.com/office/officeart/2005/8/layout/hList1"/>
    <dgm:cxn modelId="{A064D03C-6EE0-4314-A7F3-DAE6223F75BF}" type="presParOf" srcId="{8B113839-146F-480C-BD1F-CF407AE902B9}" destId="{65387B8B-59BF-49FF-952D-92CBF35C9B4B}" srcOrd="0" destOrd="0" presId="urn:microsoft.com/office/officeart/2005/8/layout/hList1"/>
    <dgm:cxn modelId="{C04D193D-7AE4-4EBB-99C5-F9D336B3C2D7}" type="presParOf" srcId="{8B113839-146F-480C-BD1F-CF407AE902B9}" destId="{585C4086-02E8-463A-A0A6-140748626B6C}" srcOrd="1" destOrd="0" presId="urn:microsoft.com/office/officeart/2005/8/layout/hList1"/>
    <dgm:cxn modelId="{2148910B-3886-425E-A593-AA3F1A2D8773}" type="presParOf" srcId="{B1AC2308-23C4-45A4-AEA6-7FF4B58A80F2}" destId="{626979A8-4D92-452F-AF73-CFEC2D9C5707}" srcOrd="3" destOrd="0" presId="urn:microsoft.com/office/officeart/2005/8/layout/hList1"/>
    <dgm:cxn modelId="{CF5CF4F5-3E31-4393-AF60-27469885221D}" type="presParOf" srcId="{B1AC2308-23C4-45A4-AEA6-7FF4B58A80F2}" destId="{0D9B888D-4E68-4D63-92CC-6933EF347FFF}" srcOrd="4" destOrd="0" presId="urn:microsoft.com/office/officeart/2005/8/layout/hList1"/>
    <dgm:cxn modelId="{C9E37A5A-F370-41C6-B717-BF2D56A58463}" type="presParOf" srcId="{0D9B888D-4E68-4D63-92CC-6933EF347FFF}" destId="{67CC98EE-E759-4693-9568-3217BB1E8E87}" srcOrd="0" destOrd="0" presId="urn:microsoft.com/office/officeart/2005/8/layout/hList1"/>
    <dgm:cxn modelId="{BFDB262A-8CAE-4DAE-B679-52B036BAA319}" type="presParOf" srcId="{0D9B888D-4E68-4D63-92CC-6933EF347FFF}" destId="{5ACCB190-83B3-4840-809D-716E531D025D}" srcOrd="1" destOrd="0" presId="urn:microsoft.com/office/officeart/2005/8/layout/hList1"/>
    <dgm:cxn modelId="{2572B149-B561-49B3-B7E1-EFEC1005EA74}" type="presParOf" srcId="{B1AC2308-23C4-45A4-AEA6-7FF4B58A80F2}" destId="{E61E4E2B-5D56-4A52-81F1-9C5EA3B79B73}" srcOrd="5" destOrd="0" presId="urn:microsoft.com/office/officeart/2005/8/layout/hList1"/>
    <dgm:cxn modelId="{9932670B-7FCE-4E7F-88C9-DB8E9215F792}" type="presParOf" srcId="{B1AC2308-23C4-45A4-AEA6-7FF4B58A80F2}" destId="{62755635-2CBF-41DD-9AA0-E0C0C938E17C}" srcOrd="6" destOrd="0" presId="urn:microsoft.com/office/officeart/2005/8/layout/hList1"/>
    <dgm:cxn modelId="{7FD6C4C2-9969-4C27-AD9C-B1F6D5CA5DDD}" type="presParOf" srcId="{62755635-2CBF-41DD-9AA0-E0C0C938E17C}" destId="{E59B7AAB-D68A-42BD-81B7-F755E264277C}" srcOrd="0" destOrd="0" presId="urn:microsoft.com/office/officeart/2005/8/layout/hList1"/>
    <dgm:cxn modelId="{75ECB548-AD36-49B1-B936-8105B8CA584C}" type="presParOf" srcId="{62755635-2CBF-41DD-9AA0-E0C0C938E17C}" destId="{CDD503DA-30A2-4F15-9105-FE5C1AF547B5}"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2023/04/19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511510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906941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48715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421968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pPr/>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2050005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731351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pPr/>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219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4/19/2023</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528003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868608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671413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92691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4/19/2023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4/19/2023</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4/19/2023</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4/19/2023</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4/19/2023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4/19/2023</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4/19/2023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4/19/2023</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pPr/>
              <a:t>4/19/2023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9788939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12" name="TextBox 12"/>
          <p:cNvSpPr txBox="1"/>
          <p:nvPr/>
        </p:nvSpPr>
        <p:spPr>
          <a:xfrm>
            <a:off x="4876800" y="4002252"/>
            <a:ext cx="4114800" cy="923330"/>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Date:</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Presenter:</a:t>
            </a:r>
            <a:endParaRPr kumimoji="0" lang="en-US" b="0" i="0" u="none" strike="noStrike" kern="1200" cap="none" spc="0" normalizeH="0" baseline="0" noProof="0" dirty="0">
              <a:ln>
                <a:noFill/>
              </a:ln>
              <a:solidFill>
                <a:schemeClr val="bg1"/>
              </a:solidFill>
              <a:effectLst/>
              <a:uLnTx/>
              <a:uFillTx/>
              <a:latin typeface="Arialle"/>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xmlns="" id="{00C14F4C-1905-41C8-A7D5-C62931D9F6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xmlns="" id="{6218EE05-5B19-4C1E-BCEA-AD0AAD64EABA}"/>
              </a:ext>
            </a:extLst>
          </p:cNvPr>
          <p:cNvGrpSpPr/>
          <p:nvPr/>
        </p:nvGrpSpPr>
        <p:grpSpPr>
          <a:xfrm>
            <a:off x="4267201" y="2556121"/>
            <a:ext cx="5143499" cy="2493084"/>
            <a:chOff x="2857501" y="287388"/>
            <a:chExt cx="5143499" cy="2493084"/>
          </a:xfrm>
        </p:grpSpPr>
        <p:sp>
          <p:nvSpPr>
            <p:cNvPr id="15" name="TextBox 11">
              <a:extLst>
                <a:ext uri="{FF2B5EF4-FFF2-40B4-BE49-F238E27FC236}">
                  <a16:creationId xmlns:a16="http://schemas.microsoft.com/office/drawing/2014/main" xmlns="" id="{E9E1B33A-ADEF-41A3-8DAA-63A8AB809DC7}"/>
                </a:ext>
              </a:extLst>
            </p:cNvPr>
            <p:cNvSpPr txBox="1"/>
            <p:nvPr/>
          </p:nvSpPr>
          <p:spPr>
            <a:xfrm>
              <a:off x="3048000" y="287388"/>
              <a:ext cx="4953000" cy="606384"/>
            </a:xfrm>
            <a:prstGeom prst="rect">
              <a:avLst/>
            </a:prstGeom>
          </p:spPr>
          <p:txBody>
            <a:bodyPr wrap="square" lIns="0" tIns="0" rIns="0" bIns="0" rtlCol="0" anchor="t">
              <a:spAutoFit/>
            </a:bodyPr>
            <a:lstStyle/>
            <a:p>
              <a:pPr marL="0" marR="0" lvl="0" indent="0" defTabSz="457200" rtl="0" eaLnBrk="1" fontAlgn="auto" latinLnBrk="0" hangingPunct="1">
                <a:lnSpc>
                  <a:spcPct val="150000"/>
                </a:lnSpc>
                <a:spcBef>
                  <a:spcPct val="0"/>
                </a:spcBef>
                <a:spcAft>
                  <a:spcPts val="0"/>
                </a:spcAft>
                <a:buClrTx/>
                <a:buSzTx/>
                <a:buFontTx/>
                <a:buNone/>
                <a:tabLst/>
                <a:defRPr/>
              </a:pPr>
              <a:r>
                <a:rPr lang="en-ZA" sz="1400" b="1" dirty="0">
                  <a:solidFill>
                    <a:srgbClr val="00764B"/>
                  </a:solidFill>
                  <a:latin typeface="Arial" panose="020B0604020202020204" pitchFamily="34" charset="0"/>
                  <a:cs typeface="Arial" panose="020B0604020202020204" pitchFamily="34" charset="0"/>
                </a:rPr>
                <a:t>PORTFOLIO COMMITTEE ON SMALL BUSINESS DEVELOPMENT</a:t>
              </a:r>
              <a:endParaRPr lang="en-US" sz="1400" b="1" dirty="0">
                <a:solidFill>
                  <a:srgbClr val="00764B"/>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xmlns="" id="{81DC876A-DC5B-4E3E-9E6C-1975BDE5FBF8}"/>
                </a:ext>
              </a:extLst>
            </p:cNvPr>
            <p:cNvSpPr txBox="1"/>
            <p:nvPr/>
          </p:nvSpPr>
          <p:spPr>
            <a:xfrm>
              <a:off x="2897946" y="1071554"/>
              <a:ext cx="4762500" cy="887231"/>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TABLED 2023/24 ANNUAL PERFORMANCE PLAN OF THE DEPARTMENT OF SMALL BUSINESS DEVELOPMENT</a:t>
              </a:r>
              <a:endParaRPr kumimoji="0" lang="en-US" sz="1400" i="0" u="none" strike="noStrike" kern="1200" cap="small" spc="0" normalizeH="0" noProof="0" dirty="0">
                <a:ln>
                  <a:noFill/>
                </a:ln>
                <a:solidFill>
                  <a:srgbClr val="00764B"/>
                </a:solidFill>
                <a:effectLst/>
                <a:uLnTx/>
                <a:uFillTx/>
                <a:latin typeface="Arialle"/>
                <a:ea typeface="+mn-ea"/>
                <a:cs typeface="+mn-cs"/>
              </a:endParaRPr>
            </a:p>
          </p:txBody>
        </p:sp>
        <p:sp>
          <p:nvSpPr>
            <p:cNvPr id="17" name="TextBox 16">
              <a:extLst>
                <a:ext uri="{FF2B5EF4-FFF2-40B4-BE49-F238E27FC236}">
                  <a16:creationId xmlns:a16="http://schemas.microsoft.com/office/drawing/2014/main" xmlns="" id="{0EFDAEC0-2A0D-4907-9934-0C1241E1AE09}"/>
                </a:ext>
              </a:extLst>
            </p:cNvPr>
            <p:cNvSpPr txBox="1"/>
            <p:nvPr/>
          </p:nvSpPr>
          <p:spPr>
            <a:xfrm>
              <a:off x="2857501" y="2195184"/>
              <a:ext cx="4114800" cy="585288"/>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600" b="1" i="0" u="none" strike="noStrike" kern="1200" cap="small" spc="0" normalizeH="0" noProof="0" dirty="0">
                  <a:ln>
                    <a:noFill/>
                  </a:ln>
                  <a:solidFill>
                    <a:srgbClr val="00764B"/>
                  </a:solidFill>
                  <a:effectLst/>
                  <a:uLnTx/>
                  <a:uFillTx/>
                  <a:latin typeface="Arialle"/>
                  <a:ea typeface="+mn-ea"/>
                  <a:cs typeface="+mn-cs"/>
                </a:rPr>
                <a:t>DATE: 19 APRIL 2023</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sz="1600" b="1" i="0" u="none" strike="noStrike" kern="1200" cap="small" spc="0" normalizeH="0" noProof="0" dirty="0">
                <a:ln>
                  <a:noFill/>
                </a:ln>
                <a:solidFill>
                  <a:srgbClr val="00764B"/>
                </a:solidFill>
                <a:effectLst/>
                <a:uLnTx/>
                <a:uFillTx/>
                <a:latin typeface="Arialle"/>
                <a:ea typeface="+mn-ea"/>
                <a:cs typeface="+mn-cs"/>
              </a:endParaRPr>
            </a:p>
          </p:txBody>
        </p:sp>
      </p:grpSp>
    </p:spTree>
    <p:extLst>
      <p:ext uri="{BB962C8B-B14F-4D97-AF65-F5344CB8AC3E}">
        <p14:creationId xmlns:p14="http://schemas.microsoft.com/office/powerpoint/2010/main" xmlns="" val="291256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pic>
        <p:nvPicPr>
          <p:cNvPr id="11" name="Picture 10">
            <a:extLst>
              <a:ext uri="{FF2B5EF4-FFF2-40B4-BE49-F238E27FC236}">
                <a16:creationId xmlns:a16="http://schemas.microsoft.com/office/drawing/2014/main" xmlns="" id="{5DF4C61B-F55D-48A8-9218-9496DB696430}"/>
              </a:ext>
            </a:extLst>
          </p:cNvPr>
          <p:cNvPicPr>
            <a:picLocks noChangeAspect="1"/>
          </p:cNvPicPr>
          <p:nvPr/>
        </p:nvPicPr>
        <p:blipFill>
          <a:blip r:embed="rId2" cstate="print"/>
          <a:stretch>
            <a:fillRect/>
          </a:stretch>
        </p:blipFill>
        <p:spPr>
          <a:xfrm>
            <a:off x="1921" y="6288963"/>
            <a:ext cx="9144000" cy="518237"/>
          </a:xfrm>
          <a:prstGeom prst="rect">
            <a:avLst/>
          </a:prstGeom>
        </p:spPr>
      </p:pic>
      <p:sp>
        <p:nvSpPr>
          <p:cNvPr id="12" name="Slide Number Placeholder 1">
            <a:extLst>
              <a:ext uri="{FF2B5EF4-FFF2-40B4-BE49-F238E27FC236}">
                <a16:creationId xmlns:a16="http://schemas.microsoft.com/office/drawing/2014/main" xmlns="" id="{301E2D8B-5E54-44E0-8378-53A89467AE83}"/>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10</a:t>
            </a:r>
          </a:p>
        </p:txBody>
      </p:sp>
      <p:sp>
        <p:nvSpPr>
          <p:cNvPr id="2" name="TextBox 1">
            <a:extLst>
              <a:ext uri="{FF2B5EF4-FFF2-40B4-BE49-F238E27FC236}">
                <a16:creationId xmlns:a16="http://schemas.microsoft.com/office/drawing/2014/main" xmlns="" id="{C1260500-27E4-E158-B74D-6D6E5CDB7249}"/>
              </a:ext>
            </a:extLst>
          </p:cNvPr>
          <p:cNvSpPr txBox="1"/>
          <p:nvPr/>
        </p:nvSpPr>
        <p:spPr>
          <a:xfrm>
            <a:off x="0" y="-16312"/>
            <a:ext cx="9144000" cy="448521"/>
          </a:xfrm>
          <a:prstGeom prst="rect">
            <a:avLst/>
          </a:prstGeom>
          <a:noFill/>
        </p:spPr>
        <p:txBody>
          <a:bodyPr wrap="square" rtlCol="0">
            <a:spAutoFit/>
          </a:bodyPr>
          <a:lstStyle/>
          <a:p>
            <a:pPr marL="0" marR="0" algn="r">
              <a:lnSpc>
                <a:spcPct val="115000"/>
              </a:lnSpc>
              <a:spcBef>
                <a:spcPts val="0"/>
              </a:spcBef>
              <a:spcAft>
                <a:spcPts val="1050"/>
              </a:spcAft>
            </a:pPr>
            <a:r>
              <a:rPr lang="en-ZA" sz="2200" b="1" kern="0" cap="small" dirty="0">
                <a:solidFill>
                  <a:srgbClr val="EEECE1"/>
                </a:solidFill>
                <a:latin typeface="Arial" panose="020B0604020202020204" pitchFamily="34" charset="0"/>
                <a:cs typeface="Arial" panose="020B0604020202020204" pitchFamily="34" charset="0"/>
              </a:rPr>
              <a:t>Performance related priorities informing the 2023/24 APP</a:t>
            </a:r>
            <a:endParaRPr kumimoji="0" lang="en-ZA" sz="22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112E6B0C-728A-0C95-4709-6479F8FCDAD6}"/>
              </a:ext>
            </a:extLst>
          </p:cNvPr>
          <p:cNvSpPr txBox="1"/>
          <p:nvPr/>
        </p:nvSpPr>
        <p:spPr>
          <a:xfrm>
            <a:off x="78121" y="764704"/>
            <a:ext cx="8991600" cy="5395388"/>
          </a:xfrm>
          <a:prstGeom prst="rect">
            <a:avLst/>
          </a:prstGeom>
          <a:noFill/>
        </p:spPr>
        <p:txBody>
          <a:bodyPr wrap="square" lIns="0">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r>
              <a:rPr kumimoji="0" lang="en-ZA" sz="1400" b="1" i="0" u="sng" strike="noStrike" kern="1200" cap="all"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Performance related Matters:</a:t>
            </a:r>
          </a:p>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mj-lt"/>
              <a:buAutoNum type="alphaLcParenR" startAt="3"/>
              <a:tabLst>
                <a:tab pos="228600" algn="l"/>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Continue to implement the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Localisation Policy Framework and Implementation Programme on SMMEs and Co-operatives: </a:t>
            </a:r>
          </a:p>
          <a:p>
            <a:pPr marL="285750" indent="-285750" algn="just">
              <a:lnSpc>
                <a:spcPct val="150000"/>
              </a:lnSpc>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During the 2023/24 financial year, in response to the trajectory to ensure that 1 000 products/services are procured from SMMEs and Co-operatives by 31 March 2024, a further 250 SMMEs and Co-operatives produced products and services for the domestic market.</a:t>
            </a:r>
          </a:p>
          <a:p>
            <a:pPr marL="285750" indent="-285750" algn="just">
              <a:lnSpc>
                <a:spcPct val="150000"/>
              </a:lnSpc>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Small Enterprise Manufacturing Programme: </a:t>
            </a:r>
            <a:r>
              <a:rPr lang="en-US" sz="1400" dirty="0">
                <a:solidFill>
                  <a:prstClr val="black"/>
                </a:solidFill>
                <a:latin typeface="Arial" panose="020B0604020202020204" pitchFamily="34" charset="0"/>
                <a:cs typeface="Arial" panose="020B0604020202020204" pitchFamily="34" charset="0"/>
              </a:rPr>
              <a:t>To promote and encourage localisation in targeted sectors, the Department, through sefa, in collaboration with the dtic, introduced the Small Enterprise Manufacturing Programme.</a:t>
            </a:r>
          </a:p>
          <a:p>
            <a:pPr marL="342900" indent="-342900" algn="just">
              <a:lnSpc>
                <a:spcPct val="150000"/>
              </a:lnSpc>
              <a:buFont typeface="+mj-lt"/>
              <a:buAutoNum type="alphaLcParenR" startAt="4"/>
              <a:tabLst>
                <a:tab pos="228600" algn="l"/>
              </a:tabLst>
              <a:defRPr/>
            </a:pPr>
            <a:r>
              <a:rPr lang="en-US" sz="1400" dirty="0">
                <a:solidFill>
                  <a:prstClr val="black"/>
                </a:solidFill>
                <a:latin typeface="Arial" panose="020B0604020202020204" pitchFamily="34" charset="0"/>
                <a:cs typeface="Arial" panose="020B0604020202020204" pitchFamily="34" charset="0"/>
              </a:rPr>
              <a:t>Facilitate and ensure the increase in number of competitive small businesses and Co-operatives supported,    with the focus on township and rural economies.</a:t>
            </a:r>
          </a:p>
          <a:p>
            <a:pPr marL="342900" indent="-342900" algn="just">
              <a:lnSpc>
                <a:spcPct val="150000"/>
              </a:lnSpc>
              <a:buFont typeface="+mj-lt"/>
              <a:buAutoNum type="alphaLcParenR" startAt="4"/>
              <a:tabLst>
                <a:tab pos="228600" algn="l"/>
              </a:tabLst>
              <a:defRPr/>
            </a:pPr>
            <a:r>
              <a:rPr lang="en-US" sz="1400" b="1" dirty="0">
                <a:solidFill>
                  <a:prstClr val="black"/>
                </a:solidFill>
                <a:latin typeface="Arial" panose="020B0604020202020204" pitchFamily="34" charset="0"/>
                <a:cs typeface="Arial" panose="020B0604020202020204" pitchFamily="34" charset="0"/>
              </a:rPr>
              <a:t>Business Infrastructure</a:t>
            </a:r>
            <a:r>
              <a:rPr lang="en-US" sz="1400" dirty="0">
                <a:solidFill>
                  <a:prstClr val="black"/>
                </a:solidFill>
                <a:latin typeface="Arial" panose="020B0604020202020204" pitchFamily="34" charset="0"/>
                <a:cs typeface="Arial" panose="020B0604020202020204" pitchFamily="34" charset="0"/>
              </a:rPr>
              <a:t>: Business infrastructure where small businesses will interact with the market to showcase their product or service offering with the view to transact. During the 2023/24 financial year, the Department plans to establish seven (7) business infrastructures.</a:t>
            </a:r>
          </a:p>
          <a:p>
            <a:pPr marL="342900" indent="-342900" algn="just">
              <a:lnSpc>
                <a:spcPct val="150000"/>
              </a:lnSpc>
              <a:buFont typeface="+mj-lt"/>
              <a:buAutoNum type="alphaLcParenR" startAt="4"/>
              <a:tabLst>
                <a:tab pos="228600" algn="l"/>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Report on the number and performance of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incubation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centres</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digital hubs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SMMEs development.</a:t>
            </a:r>
          </a:p>
        </p:txBody>
      </p:sp>
    </p:spTree>
    <p:extLst>
      <p:ext uri="{BB962C8B-B14F-4D97-AF65-F5344CB8AC3E}">
        <p14:creationId xmlns:p14="http://schemas.microsoft.com/office/powerpoint/2010/main" xmlns="" val="20625317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pic>
        <p:nvPicPr>
          <p:cNvPr id="11" name="Picture 10">
            <a:extLst>
              <a:ext uri="{FF2B5EF4-FFF2-40B4-BE49-F238E27FC236}">
                <a16:creationId xmlns:a16="http://schemas.microsoft.com/office/drawing/2014/main" xmlns="" id="{5DF4C61B-F55D-48A8-9218-9496DB696430}"/>
              </a:ext>
            </a:extLst>
          </p:cNvPr>
          <p:cNvPicPr>
            <a:picLocks noChangeAspect="1"/>
          </p:cNvPicPr>
          <p:nvPr/>
        </p:nvPicPr>
        <p:blipFill>
          <a:blip r:embed="rId2" cstate="print"/>
          <a:stretch>
            <a:fillRect/>
          </a:stretch>
        </p:blipFill>
        <p:spPr>
          <a:xfrm>
            <a:off x="1921" y="6288963"/>
            <a:ext cx="9144000" cy="518237"/>
          </a:xfrm>
          <a:prstGeom prst="rect">
            <a:avLst/>
          </a:prstGeom>
        </p:spPr>
      </p:pic>
      <p:sp>
        <p:nvSpPr>
          <p:cNvPr id="12" name="Slide Number Placeholder 1">
            <a:extLst>
              <a:ext uri="{FF2B5EF4-FFF2-40B4-BE49-F238E27FC236}">
                <a16:creationId xmlns:a16="http://schemas.microsoft.com/office/drawing/2014/main" xmlns="" id="{301E2D8B-5E54-44E0-8378-53A89467AE83}"/>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11</a:t>
            </a:r>
          </a:p>
        </p:txBody>
      </p:sp>
      <p:sp>
        <p:nvSpPr>
          <p:cNvPr id="2" name="TextBox 1">
            <a:extLst>
              <a:ext uri="{FF2B5EF4-FFF2-40B4-BE49-F238E27FC236}">
                <a16:creationId xmlns:a16="http://schemas.microsoft.com/office/drawing/2014/main" xmlns="" id="{7EAB56CD-8CB4-5E5D-C6F1-0C9F12866195}"/>
              </a:ext>
            </a:extLst>
          </p:cNvPr>
          <p:cNvSpPr txBox="1"/>
          <p:nvPr/>
        </p:nvSpPr>
        <p:spPr>
          <a:xfrm>
            <a:off x="0" y="-16312"/>
            <a:ext cx="9144000" cy="448521"/>
          </a:xfrm>
          <a:prstGeom prst="rect">
            <a:avLst/>
          </a:prstGeom>
          <a:noFill/>
        </p:spPr>
        <p:txBody>
          <a:bodyPr wrap="square" rtlCol="0">
            <a:spAutoFit/>
          </a:bodyPr>
          <a:lstStyle/>
          <a:p>
            <a:pPr marL="0" marR="0" algn="r">
              <a:lnSpc>
                <a:spcPct val="115000"/>
              </a:lnSpc>
              <a:spcBef>
                <a:spcPts val="0"/>
              </a:spcBef>
              <a:spcAft>
                <a:spcPts val="1050"/>
              </a:spcAft>
            </a:pPr>
            <a:r>
              <a:rPr lang="en-ZA" sz="2200" b="1" kern="0" cap="small" dirty="0">
                <a:solidFill>
                  <a:srgbClr val="EEECE1"/>
                </a:solidFill>
                <a:latin typeface="Arial" panose="020B0604020202020204" pitchFamily="34" charset="0"/>
                <a:cs typeface="Arial" panose="020B0604020202020204" pitchFamily="34" charset="0"/>
              </a:rPr>
              <a:t>Administrative related priorities informing the 2023/24 APP</a:t>
            </a:r>
            <a:endParaRPr kumimoji="0" lang="en-ZA" sz="22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8D68EF96-A239-230C-D69F-1963F81EAC33}"/>
              </a:ext>
            </a:extLst>
          </p:cNvPr>
          <p:cNvSpPr txBox="1"/>
          <p:nvPr/>
        </p:nvSpPr>
        <p:spPr>
          <a:xfrm>
            <a:off x="138652" y="903122"/>
            <a:ext cx="8976995" cy="294279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r>
              <a:rPr kumimoji="0" lang="en-ZA" sz="1400" b="1" i="0" u="sng" strike="noStrike" kern="1200" cap="all"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Performance related Matters:</a:t>
            </a:r>
          </a:p>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endParaRPr kumimoji="0" lang="en-ZA" sz="1400" b="1" i="0" u="sng" strike="noStrike" kern="1200" cap="all"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endParaRPr>
          </a:p>
          <a:p>
            <a:pPr marL="342900" indent="-342900" algn="l">
              <a:lnSpc>
                <a:spcPct val="150000"/>
              </a:lnSpc>
              <a:buFont typeface="+mj-lt"/>
              <a:buAutoNum type="alphaLcParenR" startAt="8"/>
            </a:pPr>
            <a:r>
              <a:rPr lang="en-US" sz="1400" dirty="0">
                <a:solidFill>
                  <a:prstClr val="black"/>
                </a:solidFill>
                <a:latin typeface="Arial" panose="020B0604020202020204" pitchFamily="34" charset="0"/>
                <a:cs typeface="Arial" pitchFamily="34" charset="0"/>
              </a:rPr>
              <a:t>The Portfolio SMMEs and Co-operatives interventions will </a:t>
            </a:r>
            <a:r>
              <a:rPr lang="en-US" sz="1400" dirty="0" err="1">
                <a:solidFill>
                  <a:prstClr val="black"/>
                </a:solidFill>
                <a:latin typeface="Arial" panose="020B0604020202020204" pitchFamily="34" charset="0"/>
                <a:cs typeface="Arial" pitchFamily="34" charset="0"/>
              </a:rPr>
              <a:t>prioritise</a:t>
            </a:r>
            <a:r>
              <a:rPr lang="en-US" sz="1400" dirty="0">
                <a:solidFill>
                  <a:prstClr val="black"/>
                </a:solidFill>
                <a:latin typeface="Arial" panose="020B0604020202020204" pitchFamily="34" charset="0"/>
                <a:cs typeface="Arial" pitchFamily="34" charset="0"/>
              </a:rPr>
              <a:t> women, youth and PWDs to ensure a minimum 40% target for women, 30% for youth and 7% for PWDs.</a:t>
            </a:r>
          </a:p>
          <a:p>
            <a:pPr algn="l"/>
            <a:endParaRPr kumimoji="0" lang="en-ZA" sz="1400" b="1" i="0" u="sng" strike="noStrike" kern="1200" cap="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tab pos="228600" algn="l"/>
              </a:tabLst>
              <a:defRPr/>
            </a:pPr>
            <a:r>
              <a:rPr kumimoji="0" lang="en-ZA" sz="1400" b="1" i="0" u="sng" strike="noStrike" kern="1200" cap="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Administration related matters</a:t>
            </a:r>
            <a:endParaRPr kumimoji="0" lang="en-US" sz="1400" b="1" i="0" u="sng" strike="noStrike" kern="1200" cap="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mj-lt"/>
              <a:buAutoNum type="alphaLcParenR"/>
              <a:tabLst>
                <a:tab pos="228600" algn="l"/>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itchFamily="34" charset="0"/>
              </a:rPr>
              <a:t>Continue to implement the approved organisational structure.</a:t>
            </a:r>
          </a:p>
          <a:p>
            <a:pPr algn="l"/>
            <a:endParaRPr lang="en-US" sz="1400" dirty="0">
              <a:solidFill>
                <a:prstClr val="black"/>
              </a:solidFill>
              <a:latin typeface="Arial" panose="020B0604020202020204" pitchFamily="34" charset="0"/>
              <a:cs typeface="Arial"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mj-lt"/>
              <a:buAutoNum type="alphaLcParenR" startAt="2"/>
              <a:tabLst>
                <a:tab pos="228600" algn="l"/>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Business case for the new single Small Business Support Entity.</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50"/>
              </a:spcAft>
              <a:buClrTx/>
              <a:buSzTx/>
              <a:buFont typeface="Symbol" panose="05050102010706020507" pitchFamily="18" charset="2"/>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Finalisation of the merger of Co-operatives Banks Development Agency (CBDA), Seda and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sefa</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 </a:t>
            </a:r>
          </a:p>
        </p:txBody>
      </p:sp>
    </p:spTree>
    <p:extLst>
      <p:ext uri="{BB962C8B-B14F-4D97-AF65-F5344CB8AC3E}">
        <p14:creationId xmlns:p14="http://schemas.microsoft.com/office/powerpoint/2010/main" xmlns="" val="19060468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2800"/>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a:solidFill>
                  <a:srgbClr val="EEECE1"/>
                </a:solidFill>
                <a:latin typeface="Arial" panose="020B0604020202020204" pitchFamily="34" charset="0"/>
                <a:cs typeface="Arial" pitchFamily="34" charset="0"/>
              </a:rPr>
              <a:t>2 (IV) </a:t>
            </a:r>
            <a:r>
              <a:rPr kumimoji="0" lang="en-ZA" sz="2800" b="1"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GAME CHANGERS PROGRAMME</a:t>
            </a: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12</a:t>
            </a:r>
          </a:p>
        </p:txBody>
      </p:sp>
    </p:spTree>
    <p:extLst>
      <p:ext uri="{BB962C8B-B14F-4D97-AF65-F5344CB8AC3E}">
        <p14:creationId xmlns:p14="http://schemas.microsoft.com/office/powerpoint/2010/main" xmlns="" val="2183314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KEY PRIORITIES INFORMING THE 2023/24 APP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THE 5 GAME-CHANGERS</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C97F5330-8709-4D82-B6F9-9F65569A48E4}"/>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B05D692C-94B5-4EB5-85B8-A5739C006825}"/>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13</a:t>
            </a:r>
          </a:p>
        </p:txBody>
      </p:sp>
      <p:graphicFrame>
        <p:nvGraphicFramePr>
          <p:cNvPr id="2" name="Table 1">
            <a:extLst>
              <a:ext uri="{FF2B5EF4-FFF2-40B4-BE49-F238E27FC236}">
                <a16:creationId xmlns:a16="http://schemas.microsoft.com/office/drawing/2014/main" xmlns="" id="{A0C3CAE9-0C46-33AC-F1CD-25D5697958F4}"/>
              </a:ext>
            </a:extLst>
          </p:cNvPr>
          <p:cNvGraphicFramePr>
            <a:graphicFrameLocks noGrp="1"/>
          </p:cNvGraphicFramePr>
          <p:nvPr>
            <p:extLst>
              <p:ext uri="{D42A27DB-BD31-4B8C-83A1-F6EECF244321}">
                <p14:modId xmlns:p14="http://schemas.microsoft.com/office/powerpoint/2010/main" xmlns="" val="1701448133"/>
              </p:ext>
            </p:extLst>
          </p:nvPr>
        </p:nvGraphicFramePr>
        <p:xfrm>
          <a:off x="85450" y="793764"/>
          <a:ext cx="8945136" cy="4887157"/>
        </p:xfrm>
        <a:graphic>
          <a:graphicData uri="http://schemas.openxmlformats.org/drawingml/2006/table">
            <a:tbl>
              <a:tblPr firstRow="1" firstCol="1" bandRow="1"/>
              <a:tblGrid>
                <a:gridCol w="2588436">
                  <a:extLst>
                    <a:ext uri="{9D8B030D-6E8A-4147-A177-3AD203B41FA5}">
                      <a16:colId xmlns:a16="http://schemas.microsoft.com/office/drawing/2014/main" xmlns="" val="597604827"/>
                    </a:ext>
                  </a:extLst>
                </a:gridCol>
                <a:gridCol w="6356700">
                  <a:extLst>
                    <a:ext uri="{9D8B030D-6E8A-4147-A177-3AD203B41FA5}">
                      <a16:colId xmlns:a16="http://schemas.microsoft.com/office/drawing/2014/main" xmlns="" val="2559398249"/>
                    </a:ext>
                  </a:extLst>
                </a:gridCol>
              </a:tblGrid>
              <a:tr h="187117">
                <a:tc>
                  <a:txBody>
                    <a:bodyPr/>
                    <a:lstStyle/>
                    <a:p>
                      <a:pPr marL="0" marR="0" algn="ctr">
                        <a:lnSpc>
                          <a:spcPct val="115000"/>
                        </a:lnSpc>
                        <a:spcBef>
                          <a:spcPts val="0"/>
                        </a:spcBef>
                        <a:spcAft>
                          <a:spcPts val="800"/>
                        </a:spcAft>
                      </a:pPr>
                      <a:r>
                        <a:rPr lang="en-ZA" sz="1100" b="1" cap="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Game-Changer</a:t>
                      </a:r>
                      <a:endParaRPr lang="en-US" sz="1100" cap="all" baseline="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800"/>
                        </a:spcAft>
                      </a:pPr>
                      <a:r>
                        <a:rPr lang="en-ZA" sz="1100" b="1" cap="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DSBD Consideration</a:t>
                      </a:r>
                      <a:endParaRPr lang="en-US" sz="1100" cap="all" baseline="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95643672"/>
                  </a:ext>
                </a:extLst>
              </a:tr>
              <a:tr h="2905319">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000" b="1" dirty="0">
                          <a:effectLst/>
                          <a:latin typeface="Arial" panose="020B0604020202020204" pitchFamily="34" charset="0"/>
                          <a:ea typeface="Calibri" panose="020F0502020204030204" pitchFamily="34" charset="0"/>
                          <a:cs typeface="Arial" panose="020B0604020202020204" pitchFamily="34" charset="0"/>
                        </a:rPr>
                        <a:t>Game-Changer 1: </a:t>
                      </a:r>
                    </a:p>
                    <a:p>
                      <a:pPr marL="0" marR="0" lvl="0" indent="0" algn="l" defTabSz="914400" rtl="0" eaLnBrk="1" fontAlgn="auto" latinLnBrk="0" hangingPunct="1">
                        <a:lnSpc>
                          <a:spcPct val="115000"/>
                        </a:lnSpc>
                        <a:spcBef>
                          <a:spcPts val="0"/>
                        </a:spcBef>
                        <a:spcAft>
                          <a:spcPts val="800"/>
                        </a:spcAft>
                        <a:buClrTx/>
                        <a:buSzTx/>
                        <a:buFontTx/>
                        <a:buNone/>
                        <a:tabLst/>
                        <a:defRPr/>
                      </a:pPr>
                      <a:r>
                        <a:rPr lang="en-ZA" sz="1000" b="1" dirty="0">
                          <a:effectLst/>
                          <a:latin typeface="Arial" panose="020B0604020202020204" pitchFamily="34" charset="0"/>
                          <a:ea typeface="Calibri" panose="020F0502020204030204" pitchFamily="34" charset="0"/>
                          <a:cs typeface="+mn-cs"/>
                        </a:rPr>
                        <a:t>New Economy Start-up</a:t>
                      </a:r>
                      <a:r>
                        <a:rPr lang="en-ZA" sz="1000" dirty="0">
                          <a:effectLst/>
                          <a:latin typeface="Arial" panose="020B0604020202020204" pitchFamily="34" charset="0"/>
                          <a:ea typeface="Calibri" panose="020F0502020204030204" pitchFamily="34" charset="0"/>
                          <a:cs typeface="+mn-cs"/>
                        </a:rPr>
                        <a:t>: The intervention is aimed at creating a more enabling support eco-system for high tech and energy start-ups.</a:t>
                      </a:r>
                      <a:endParaRPr lang="en-US" sz="1000" dirty="0">
                        <a:effectLst/>
                        <a:latin typeface="Arial" panose="020B0604020202020204" pitchFamily="34" charset="0"/>
                        <a:ea typeface="Calibri" panose="020F0502020204030204" pitchFamily="34" charset="0"/>
                        <a:cs typeface="+mn-cs"/>
                      </a:endParaRPr>
                    </a:p>
                    <a:p>
                      <a:pPr marL="0" marR="0" algn="l">
                        <a:lnSpc>
                          <a:spcPct val="115000"/>
                        </a:lnSpc>
                        <a:spcBef>
                          <a:spcPts val="0"/>
                        </a:spcBef>
                        <a:spcAft>
                          <a:spcPts val="80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just">
                        <a:lnSpc>
                          <a:spcPct val="115000"/>
                        </a:lnSpc>
                        <a:spcBef>
                          <a:spcPts val="0"/>
                        </a:spcBef>
                        <a:spcAft>
                          <a:spcPts val="800"/>
                        </a:spcAft>
                        <a:buFont typeface="Wingdings" panose="05000000000000000000" pitchFamily="2" charset="2"/>
                        <a:buChar char="§"/>
                      </a:pPr>
                      <a:r>
                        <a:rPr lang="en-ZA" sz="1000" b="1" dirty="0">
                          <a:effectLst/>
                          <a:latin typeface="Arial" panose="020B0604020202020204" pitchFamily="34" charset="0"/>
                          <a:ea typeface="Calibri" panose="020F0502020204030204" pitchFamily="34" charset="0"/>
                          <a:cs typeface="Arial" panose="020B0604020202020204" pitchFamily="34" charset="0"/>
                        </a:rPr>
                        <a:t>National Entrepreneurship Strategy </a:t>
                      </a:r>
                      <a:r>
                        <a:rPr lang="en-ZA" sz="1000" dirty="0">
                          <a:effectLst/>
                          <a:latin typeface="Arial" panose="020B0604020202020204" pitchFamily="34" charset="0"/>
                          <a:ea typeface="Calibri" panose="020F0502020204030204" pitchFamily="34" charset="0"/>
                          <a:cs typeface="Arial" panose="020B0604020202020204" pitchFamily="34" charset="0"/>
                        </a:rPr>
                        <a:t>development currently underway.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The strategy is expected to </a:t>
                      </a:r>
                      <a:r>
                        <a:rPr lang="en-ZA" sz="1000" b="1" dirty="0">
                          <a:effectLst/>
                          <a:latin typeface="Arial" panose="020B0604020202020204" pitchFamily="34" charset="0"/>
                          <a:ea typeface="Calibri" panose="020F0502020204030204" pitchFamily="34" charset="0"/>
                          <a:cs typeface="Arial" panose="020B0604020202020204" pitchFamily="34" charset="0"/>
                        </a:rPr>
                        <a:t>create synergy </a:t>
                      </a:r>
                      <a:r>
                        <a:rPr lang="en-ZA" sz="1000" dirty="0">
                          <a:effectLst/>
                          <a:latin typeface="Arial" panose="020B0604020202020204" pitchFamily="34" charset="0"/>
                          <a:ea typeface="Calibri" panose="020F0502020204030204" pitchFamily="34" charset="0"/>
                          <a:cs typeface="Arial" panose="020B0604020202020204" pitchFamily="34" charset="0"/>
                        </a:rPr>
                        <a:t>among the different policy and strategy initiatives in the country as well as </a:t>
                      </a:r>
                      <a:r>
                        <a:rPr lang="en-ZA" sz="1000" b="1" dirty="0">
                          <a:effectLst/>
                          <a:latin typeface="Arial" panose="020B0604020202020204" pitchFamily="34" charset="0"/>
                          <a:ea typeface="Calibri" panose="020F0502020204030204" pitchFamily="34" charset="0"/>
                          <a:cs typeface="Arial" panose="020B0604020202020204" pitchFamily="34" charset="0"/>
                        </a:rPr>
                        <a:t>identify and address gaps </a:t>
                      </a:r>
                      <a:r>
                        <a:rPr lang="en-ZA" sz="1000" dirty="0">
                          <a:effectLst/>
                          <a:latin typeface="Arial" panose="020B0604020202020204" pitchFamily="34" charset="0"/>
                          <a:ea typeface="Calibri" panose="020F0502020204030204" pitchFamily="34" charset="0"/>
                          <a:cs typeface="Arial" panose="020B0604020202020204" pitchFamily="34" charset="0"/>
                        </a:rPr>
                        <a:t>in various polices further providing guidance in </a:t>
                      </a:r>
                      <a:r>
                        <a:rPr lang="en-ZA" sz="1000" b="1" dirty="0">
                          <a:effectLst/>
                          <a:latin typeface="Arial" panose="020B0604020202020204" pitchFamily="34" charset="0"/>
                          <a:ea typeface="Calibri" panose="020F0502020204030204" pitchFamily="34" charset="0"/>
                          <a:cs typeface="Arial" panose="020B0604020202020204" pitchFamily="34" charset="0"/>
                        </a:rPr>
                        <a:t>creating an enabling environment </a:t>
                      </a:r>
                      <a:r>
                        <a:rPr lang="en-ZA" sz="1000" dirty="0">
                          <a:effectLst/>
                          <a:latin typeface="Arial" panose="020B0604020202020204" pitchFamily="34" charset="0"/>
                          <a:ea typeface="Calibri" panose="020F0502020204030204" pitchFamily="34" charset="0"/>
                          <a:cs typeface="Arial" panose="020B0604020202020204" pitchFamily="34" charset="0"/>
                        </a:rPr>
                        <a:t>for the development of entrepreneurship and star-ups. </a:t>
                      </a:r>
                    </a:p>
                    <a:p>
                      <a:pPr marL="171450" marR="0" lvl="0" indent="-1714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000" dirty="0">
                          <a:effectLst/>
                          <a:latin typeface="Arial" panose="020B0604020202020204" pitchFamily="34" charset="0"/>
                          <a:ea typeface="Calibri" panose="020F0502020204030204" pitchFamily="34" charset="0"/>
                          <a:cs typeface="Arial" panose="020B0604020202020204" pitchFamily="34" charset="0"/>
                        </a:rPr>
                        <a:t>At the heart of the strategy is to create more enabling support needed to network and synergise the fragmented activities performed by development partners and other actors;</a:t>
                      </a:r>
                      <a:r>
                        <a:rPr lang="en-ZA" sz="1000" dirty="0">
                          <a:effectLst/>
                          <a:latin typeface="Arial" panose="020B0604020202020204" pitchFamily="34" charset="0"/>
                          <a:ea typeface="Calibri" panose="020F0502020204030204" pitchFamily="34" charset="0"/>
                          <a:cs typeface="+mn-cs"/>
                        </a:rPr>
                        <a:t> and is aimed at retaining innovation and tech capabilities in SA. </a:t>
                      </a:r>
                    </a:p>
                    <a:p>
                      <a:pPr marL="171450" marR="0" indent="-171450" algn="just">
                        <a:lnSpc>
                          <a:spcPct val="115000"/>
                        </a:lnSpc>
                        <a:spcBef>
                          <a:spcPts val="0"/>
                        </a:spcBef>
                        <a:spcAft>
                          <a:spcPts val="800"/>
                        </a:spcAft>
                        <a:buFont typeface="Wingdings" panose="05000000000000000000" pitchFamily="2" charset="2"/>
                        <a:buChar char="§"/>
                      </a:pPr>
                      <a:r>
                        <a:rPr lang="en-ZA" sz="1000" b="1" dirty="0">
                          <a:effectLst/>
                          <a:latin typeface="Arial" panose="020B0604020202020204" pitchFamily="34" charset="0"/>
                          <a:ea typeface="Calibri" panose="020F0502020204030204" pitchFamily="34" charset="0"/>
                          <a:cs typeface="Arial" panose="020B0604020202020204" pitchFamily="34" charset="0"/>
                        </a:rPr>
                        <a:t>Target</a:t>
                      </a:r>
                      <a:r>
                        <a:rPr lang="en-ZA" sz="1000" dirty="0">
                          <a:effectLst/>
                          <a:latin typeface="Arial" panose="020B0604020202020204" pitchFamily="34" charset="0"/>
                          <a:ea typeface="Calibri" panose="020F0502020204030204" pitchFamily="34" charset="0"/>
                          <a:cs typeface="Arial" panose="020B0604020202020204" pitchFamily="34" charset="0"/>
                        </a:rPr>
                        <a:t> high-growth tech start-ups. </a:t>
                      </a:r>
                    </a:p>
                    <a:p>
                      <a:pPr marL="171450" marR="0" indent="-171450" algn="just">
                        <a:lnSpc>
                          <a:spcPct val="115000"/>
                        </a:lnSpc>
                        <a:spcBef>
                          <a:spcPts val="0"/>
                        </a:spcBef>
                        <a:spcAft>
                          <a:spcPts val="800"/>
                        </a:spcAft>
                        <a:buFont typeface="Wingdings" panose="05000000000000000000" pitchFamily="2" charset="2"/>
                        <a:buChar char="§"/>
                      </a:pPr>
                      <a:r>
                        <a:rPr lang="en-ZA" sz="1000" b="1" dirty="0">
                          <a:effectLst/>
                          <a:latin typeface="Arial" panose="020B0604020202020204" pitchFamily="34" charset="0"/>
                          <a:ea typeface="Calibri" panose="020F0502020204030204" pitchFamily="34" charset="0"/>
                          <a:cs typeface="Arial" panose="020B0604020202020204" pitchFamily="34" charset="0"/>
                        </a:rPr>
                        <a:t>Stakeholders</a:t>
                      </a:r>
                      <a:r>
                        <a:rPr lang="en-ZA" sz="1000" dirty="0">
                          <a:effectLst/>
                          <a:latin typeface="Arial" panose="020B0604020202020204" pitchFamily="34" charset="0"/>
                          <a:ea typeface="Calibri" panose="020F0502020204030204" pitchFamily="34" charset="0"/>
                          <a:cs typeface="Arial" panose="020B0604020202020204" pitchFamily="34" charset="0"/>
                        </a:rPr>
                        <a:t> include National Treasury and Department of Science and Innovation to create an enabling environment for these kinds of start-ups.</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Any new start-up business needs several support services at its different phases to cope with dynamic environmental and operational challenges. The Department will embed broader efforts around inclusive innovation support, assessing, adjusting, and developing necessary instruments and tools.</a:t>
                      </a: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3109438"/>
                  </a:ext>
                </a:extLst>
              </a:tr>
              <a:tr h="1794721">
                <a:tc>
                  <a:txBody>
                    <a:bodyPr/>
                    <a:lstStyle/>
                    <a:p>
                      <a:pPr marL="0" marR="0" algn="l">
                        <a:lnSpc>
                          <a:spcPct val="115000"/>
                        </a:lnSpc>
                        <a:spcBef>
                          <a:spcPts val="0"/>
                        </a:spcBef>
                        <a:spcAft>
                          <a:spcPts val="800"/>
                        </a:spcAft>
                      </a:pPr>
                      <a:r>
                        <a:rPr lang="en-ZA" sz="1000" b="1" dirty="0">
                          <a:effectLst/>
                          <a:latin typeface="Arial" panose="020B0604020202020204" pitchFamily="34" charset="0"/>
                          <a:ea typeface="Calibri" panose="020F0502020204030204" pitchFamily="34" charset="0"/>
                          <a:cs typeface="Arial" panose="020B0604020202020204" pitchFamily="34" charset="0"/>
                        </a:rPr>
                        <a:t>Game-Changer 2: </a:t>
                      </a:r>
                    </a:p>
                    <a:p>
                      <a:pPr marL="0" marR="0" algn="l">
                        <a:lnSpc>
                          <a:spcPct val="115000"/>
                        </a:lnSpc>
                        <a:spcBef>
                          <a:spcPts val="0"/>
                        </a:spcBef>
                        <a:spcAft>
                          <a:spcPts val="800"/>
                        </a:spcAft>
                      </a:pPr>
                      <a:r>
                        <a:rPr lang="en-ZA" sz="1000" b="1" dirty="0">
                          <a:effectLst/>
                          <a:latin typeface="Arial" panose="020B0604020202020204" pitchFamily="34" charset="0"/>
                          <a:cs typeface="Arial" panose="020B0604020202020204" pitchFamily="34" charset="0"/>
                        </a:rPr>
                        <a:t>Township and Rural Economic Development</a:t>
                      </a:r>
                      <a:r>
                        <a:rPr lang="en-ZA" sz="1000" dirty="0">
                          <a:effectLst/>
                          <a:latin typeface="Arial" panose="020B0604020202020204" pitchFamily="34" charset="0"/>
                          <a:cs typeface="Arial" panose="020B0604020202020204" pitchFamily="34" charset="0"/>
                        </a:rPr>
                        <a:t>: The aim of this game-changer is to redirect B-BBEE resources and ESD accelerator funding towards SMMEs located in South African townships and rural areas. </a:t>
                      </a:r>
                      <a:endParaRPr lang="en-US" sz="1000" dirty="0">
                        <a:effectLst/>
                        <a:latin typeface="Arial" panose="020B060402020202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DSBD intends to engage the private sector to raise awareness regarding the support of private sector towards the </a:t>
                      </a:r>
                      <a:r>
                        <a:rPr lang="en-ZA" sz="1000" b="1" dirty="0">
                          <a:effectLst/>
                          <a:latin typeface="Arial" panose="020B0604020202020204" pitchFamily="34" charset="0"/>
                          <a:ea typeface="Calibri" panose="020F0502020204030204" pitchFamily="34" charset="0"/>
                          <a:cs typeface="Arial" panose="020B0604020202020204" pitchFamily="34" charset="0"/>
                        </a:rPr>
                        <a:t>development and growth of township and rural enterprises</a:t>
                      </a: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These engagements would be informed by the working relation between DSBD and </a:t>
                      </a:r>
                      <a:r>
                        <a:rPr lang="en-ZA" sz="1000" b="1" dirty="0">
                          <a:effectLst/>
                          <a:latin typeface="Arial" panose="020B0604020202020204" pitchFamily="34" charset="0"/>
                          <a:ea typeface="Calibri" panose="020F0502020204030204" pitchFamily="34" charset="0"/>
                          <a:cs typeface="Arial" panose="020B0604020202020204" pitchFamily="34" charset="0"/>
                        </a:rPr>
                        <a:t>the dtic</a:t>
                      </a:r>
                      <a:r>
                        <a:rPr lang="en-ZA" sz="1000" dirty="0">
                          <a:effectLst/>
                          <a:latin typeface="Arial" panose="020B0604020202020204" pitchFamily="34" charset="0"/>
                          <a:ea typeface="Calibri" panose="020F0502020204030204" pitchFamily="34" charset="0"/>
                          <a:cs typeface="Arial" panose="020B0604020202020204" pitchFamily="34" charset="0"/>
                        </a:rPr>
                        <a:t> in </a:t>
                      </a:r>
                      <a:r>
                        <a:rPr lang="en-ZA" sz="1000" b="1" dirty="0">
                          <a:effectLst/>
                          <a:latin typeface="Arial" panose="020B0604020202020204" pitchFamily="34" charset="0"/>
                          <a:ea typeface="Calibri" panose="020F0502020204030204" pitchFamily="34" charset="0"/>
                          <a:cs typeface="Arial" panose="020B0604020202020204" pitchFamily="34" charset="0"/>
                        </a:rPr>
                        <a:t>strengthening the B-BBEE policy and its Codes of Good Practice</a:t>
                      </a: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It is envisaged that the concept of the ESD fund would be revisited so that private sector ESD funds could be used to leverage government incentive schemes such as the Township and Rural Enterprise Programme (TREP) and other schemes aimed at enhancing the capacity of township and rural enterprises.</a:t>
                      </a:r>
                    </a:p>
                    <a:p>
                      <a:pPr marL="0" marR="0" indent="0" algn="just">
                        <a:lnSpc>
                          <a:spcPct val="115000"/>
                        </a:lnSpc>
                        <a:spcBef>
                          <a:spcPts val="0"/>
                        </a:spcBef>
                        <a:spcAft>
                          <a:spcPts val="800"/>
                        </a:spcAft>
                        <a:buFont typeface="Wingdings" panose="05000000000000000000" pitchFamily="2" charset="2"/>
                        <a:buNone/>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7227842"/>
                  </a:ext>
                </a:extLst>
              </a:tr>
            </a:tbl>
          </a:graphicData>
        </a:graphic>
      </p:graphicFrame>
    </p:spTree>
    <p:extLst>
      <p:ext uri="{BB962C8B-B14F-4D97-AF65-F5344CB8AC3E}">
        <p14:creationId xmlns:p14="http://schemas.microsoft.com/office/powerpoint/2010/main" xmlns="" val="34054735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KEY PRIORITIES INFORMING THE 2023/24 APP: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 THE GAME-CHANGERS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C97F5330-8709-4D82-B6F9-9F65569A48E4}"/>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B05D692C-94B5-4EB5-85B8-A5739C006825}"/>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14</a:t>
            </a:r>
          </a:p>
        </p:txBody>
      </p:sp>
      <p:graphicFrame>
        <p:nvGraphicFramePr>
          <p:cNvPr id="2" name="Table 1">
            <a:extLst>
              <a:ext uri="{FF2B5EF4-FFF2-40B4-BE49-F238E27FC236}">
                <a16:creationId xmlns:a16="http://schemas.microsoft.com/office/drawing/2014/main" xmlns="" id="{A0C3CAE9-0C46-33AC-F1CD-25D5697958F4}"/>
              </a:ext>
            </a:extLst>
          </p:cNvPr>
          <p:cNvGraphicFramePr>
            <a:graphicFrameLocks noGrp="1"/>
          </p:cNvGraphicFramePr>
          <p:nvPr/>
        </p:nvGraphicFramePr>
        <p:xfrm>
          <a:off x="53552" y="914400"/>
          <a:ext cx="9021336" cy="4961256"/>
        </p:xfrm>
        <a:graphic>
          <a:graphicData uri="http://schemas.openxmlformats.org/drawingml/2006/table">
            <a:tbl>
              <a:tblPr firstRow="1" firstCol="1" bandRow="1"/>
              <a:tblGrid>
                <a:gridCol w="3560074">
                  <a:extLst>
                    <a:ext uri="{9D8B030D-6E8A-4147-A177-3AD203B41FA5}">
                      <a16:colId xmlns:a16="http://schemas.microsoft.com/office/drawing/2014/main" xmlns="" val="597604827"/>
                    </a:ext>
                  </a:extLst>
                </a:gridCol>
                <a:gridCol w="5461262">
                  <a:extLst>
                    <a:ext uri="{9D8B030D-6E8A-4147-A177-3AD203B41FA5}">
                      <a16:colId xmlns:a16="http://schemas.microsoft.com/office/drawing/2014/main" xmlns="" val="2559398249"/>
                    </a:ext>
                  </a:extLst>
                </a:gridCol>
              </a:tblGrid>
              <a:tr h="36422">
                <a:tc>
                  <a:txBody>
                    <a:bodyPr/>
                    <a:lstStyle/>
                    <a:p>
                      <a:pPr marL="0" marR="0" algn="ctr">
                        <a:lnSpc>
                          <a:spcPct val="115000"/>
                        </a:lnSpc>
                        <a:spcBef>
                          <a:spcPts val="0"/>
                        </a:spcBef>
                        <a:spcAft>
                          <a:spcPts val="800"/>
                        </a:spcAft>
                      </a:pPr>
                      <a:r>
                        <a:rPr lang="en-ZA" sz="1000" b="1" cap="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Game-Changer</a:t>
                      </a:r>
                      <a:endParaRPr lang="en-US" sz="1000" cap="all" baseline="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800"/>
                        </a:spcAft>
                      </a:pPr>
                      <a:r>
                        <a:rPr lang="en-ZA" sz="1000" b="1" cap="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DSBD Consideration</a:t>
                      </a:r>
                      <a:endParaRPr lang="en-US" sz="1000" cap="all" baseline="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95643672"/>
                  </a:ext>
                </a:extLst>
              </a:tr>
              <a:tr h="639385">
                <a:tc>
                  <a:txBody>
                    <a:bodyPr/>
                    <a:lstStyle/>
                    <a:p>
                      <a:pPr marL="0" marR="0" algn="just">
                        <a:lnSpc>
                          <a:spcPct val="115000"/>
                        </a:lnSpc>
                        <a:spcBef>
                          <a:spcPts val="0"/>
                        </a:spcBef>
                        <a:spcAft>
                          <a:spcPts val="800"/>
                        </a:spcAft>
                      </a:pPr>
                      <a:r>
                        <a:rPr lang="en-ZA" sz="1000" b="1" dirty="0">
                          <a:effectLst/>
                          <a:latin typeface="Arial" panose="020B0604020202020204" pitchFamily="34" charset="0"/>
                          <a:ea typeface="Calibri" panose="020F0502020204030204" pitchFamily="34" charset="0"/>
                          <a:cs typeface="Arial" panose="020B0604020202020204" pitchFamily="34" charset="0"/>
                        </a:rPr>
                        <a:t>Game-changer 3</a:t>
                      </a:r>
                    </a:p>
                    <a:p>
                      <a:pPr marL="0" marR="0" lvl="0" indent="0" algn="l">
                        <a:lnSpc>
                          <a:spcPct val="115000"/>
                        </a:lnSpc>
                        <a:spcBef>
                          <a:spcPts val="0"/>
                        </a:spcBef>
                        <a:spcAft>
                          <a:spcPts val="800"/>
                        </a:spcAft>
                        <a:buFont typeface="Symbol" panose="05050102010706020507" pitchFamily="18" charset="2"/>
                        <a:buNone/>
                      </a:pPr>
                      <a:r>
                        <a:rPr lang="en-ZA" sz="1000" b="1" dirty="0">
                          <a:effectLst/>
                          <a:latin typeface="Arial" panose="020B0604020202020204" pitchFamily="34" charset="0"/>
                          <a:cs typeface="Arial" panose="020B0604020202020204" pitchFamily="34" charset="0"/>
                        </a:rPr>
                        <a:t>Refuelled Incubator / Accelerator Programme: </a:t>
                      </a:r>
                      <a:r>
                        <a:rPr lang="en-ZA" sz="1000" dirty="0">
                          <a:effectLst/>
                          <a:latin typeface="Arial" panose="020B0604020202020204" pitchFamily="34" charset="0"/>
                          <a:cs typeface="Arial" panose="020B0604020202020204" pitchFamily="34" charset="0"/>
                        </a:rPr>
                        <a:t>This programme will primarily extend the existing network of incubators for start-ups and accelerators for scale-ups in terms of the tiered small business support model. </a:t>
                      </a:r>
                      <a:endParaRPr lang="en-US" sz="1000" dirty="0">
                        <a:effectLst/>
                        <a:latin typeface="Arial" panose="020B060402020202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The </a:t>
                      </a:r>
                      <a:r>
                        <a:rPr lang="en-ZA" sz="1000" b="1" dirty="0">
                          <a:effectLst/>
                          <a:latin typeface="Arial" panose="020B0604020202020204" pitchFamily="34" charset="0"/>
                          <a:ea typeface="Calibri" panose="020F0502020204030204" pitchFamily="34" charset="0"/>
                          <a:cs typeface="Arial" panose="020B0604020202020204" pitchFamily="34" charset="0"/>
                        </a:rPr>
                        <a:t>Incubation and Digital Hub support programme </a:t>
                      </a:r>
                      <a:r>
                        <a:rPr lang="en-ZA" sz="1000" dirty="0">
                          <a:effectLst/>
                          <a:latin typeface="Arial" panose="020B0604020202020204" pitchFamily="34" charset="0"/>
                          <a:ea typeface="Calibri" panose="020F0502020204030204" pitchFamily="34" charset="0"/>
                          <a:cs typeface="Arial" panose="020B0604020202020204" pitchFamily="34" charset="0"/>
                        </a:rPr>
                        <a:t>is committed to building an ecosystem of enhanced sector-focused support service centres to produce high-performance entrepreneurs. </a:t>
                      </a:r>
                    </a:p>
                    <a:p>
                      <a:pPr marL="171450" marR="0" indent="-171450" algn="just">
                        <a:lnSpc>
                          <a:spcPct val="115000"/>
                        </a:lnSpc>
                        <a:spcBef>
                          <a:spcPts val="0"/>
                        </a:spcBef>
                        <a:spcAft>
                          <a:spcPts val="800"/>
                        </a:spcAft>
                        <a:buFont typeface="Wingdings" panose="05000000000000000000" pitchFamily="2" charset="2"/>
                        <a:buChar char="§"/>
                      </a:pPr>
                      <a:r>
                        <a:rPr lang="en-ZA" sz="1000" b="1" dirty="0">
                          <a:effectLst/>
                          <a:latin typeface="Arial" panose="020B0604020202020204" pitchFamily="34" charset="0"/>
                          <a:ea typeface="Calibri" panose="020F0502020204030204" pitchFamily="34" charset="0"/>
                          <a:cs typeface="Arial" panose="020B0604020202020204" pitchFamily="34" charset="0"/>
                        </a:rPr>
                        <a:t>Focus: </a:t>
                      </a:r>
                      <a:r>
                        <a:rPr lang="en-ZA" sz="1000" dirty="0">
                          <a:effectLst/>
                          <a:latin typeface="Arial" panose="020B0604020202020204" pitchFamily="34" charset="0"/>
                          <a:ea typeface="Calibri" panose="020F0502020204030204" pitchFamily="34" charset="0"/>
                          <a:cs typeface="Arial" panose="020B0604020202020204" pitchFamily="34" charset="0"/>
                        </a:rPr>
                        <a:t>offer support through existing incubation centres and digital hubs towards growth by upscaling and exposing beneficiary businesses to refuelled support offerings that allow varied programs drawn from existing incubation support programmes, packaged together towards the attainment of their full potential through collaborations.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gn="just">
                        <a:lnSpc>
                          <a:spcPct val="115000"/>
                        </a:lnSpc>
                        <a:spcBef>
                          <a:spcPts val="0"/>
                        </a:spcBef>
                        <a:spcAft>
                          <a:spcPts val="800"/>
                        </a:spcAft>
                        <a:buFont typeface="Wingdings" panose="05000000000000000000" pitchFamily="2" charset="2"/>
                        <a:buChar char="§"/>
                      </a:pPr>
                      <a:r>
                        <a:rPr lang="en-ZA" sz="1000" b="1" dirty="0">
                          <a:effectLst/>
                          <a:latin typeface="Arial" panose="020B0604020202020204" pitchFamily="34" charset="0"/>
                          <a:ea typeface="Calibri" panose="020F0502020204030204" pitchFamily="34" charset="0"/>
                          <a:cs typeface="Arial" panose="020B0604020202020204" pitchFamily="34" charset="0"/>
                        </a:rPr>
                        <a:t>Collaborate with like-minded stakeholders in the incubation space </a:t>
                      </a:r>
                      <a:r>
                        <a:rPr lang="en-ZA" sz="1000" dirty="0">
                          <a:effectLst/>
                          <a:latin typeface="Arial" panose="020B0604020202020204" pitchFamily="34" charset="0"/>
                          <a:ea typeface="Calibri" panose="020F0502020204030204" pitchFamily="34" charset="0"/>
                          <a:cs typeface="Arial" panose="020B0604020202020204" pitchFamily="34" charset="0"/>
                        </a:rPr>
                        <a:t>using differentiated incubation models and approaches are to partner – private to public / public to public and review, harmonise and subsequently package an </a:t>
                      </a:r>
                      <a:r>
                        <a:rPr lang="en-ZA" sz="1000" b="1" dirty="0">
                          <a:effectLst/>
                          <a:latin typeface="Arial" panose="020B0604020202020204" pitchFamily="34" charset="0"/>
                          <a:ea typeface="Calibri" panose="020F0502020204030204" pitchFamily="34" charset="0"/>
                          <a:cs typeface="Arial" panose="020B0604020202020204" pitchFamily="34" charset="0"/>
                        </a:rPr>
                        <a:t>Integrated Support Package</a:t>
                      </a:r>
                      <a:r>
                        <a:rPr lang="en-ZA" sz="1000" dirty="0">
                          <a:effectLst/>
                          <a:latin typeface="Arial" panose="020B0604020202020204" pitchFamily="34" charset="0"/>
                          <a:ea typeface="Calibri" panose="020F0502020204030204" pitchFamily="34" charset="0"/>
                          <a:cs typeface="Arial" panose="020B0604020202020204" pitchFamily="34" charset="0"/>
                        </a:rPr>
                        <a:t> – ISP for offer to small businesses.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This is done through the </a:t>
                      </a:r>
                      <a:r>
                        <a:rPr lang="en-ZA" sz="1000" b="1" dirty="0">
                          <a:effectLst/>
                          <a:latin typeface="Arial" panose="020B0604020202020204" pitchFamily="34" charset="0"/>
                          <a:ea typeface="Calibri" panose="020F0502020204030204" pitchFamily="34" charset="0"/>
                          <a:cs typeface="Arial" panose="020B0604020202020204" pitchFamily="34" charset="0"/>
                        </a:rPr>
                        <a:t>integration of models to benefit the end-user</a:t>
                      </a:r>
                      <a:r>
                        <a:rPr lang="en-ZA" sz="1000" dirty="0">
                          <a:effectLst/>
                          <a:latin typeface="Arial" panose="020B0604020202020204" pitchFamily="34" charset="0"/>
                          <a:ea typeface="Calibri" panose="020F0502020204030204" pitchFamily="34" charset="0"/>
                          <a:cs typeface="Arial" panose="020B0604020202020204" pitchFamily="34" charset="0"/>
                        </a:rPr>
                        <a:t> through enhanced services and products, allowing beneficiaries to experience an integrated approach in the delivery of small business support enabling enhanced learning, varied streams and options, and access to post incubation support.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Furthermore, in pursuit of offering performance-orientated entrepreneurs and their businesses access to mainstream economic opportunities, the differentiated service will provide a range </a:t>
                      </a:r>
                      <a:r>
                        <a:rPr lang="en-ZA" sz="1000" b="1" dirty="0">
                          <a:effectLst/>
                          <a:latin typeface="Arial" panose="020B0604020202020204" pitchFamily="34" charset="0"/>
                          <a:ea typeface="Calibri" panose="020F0502020204030204" pitchFamily="34" charset="0"/>
                          <a:cs typeface="Arial" panose="020B0604020202020204" pitchFamily="34" charset="0"/>
                        </a:rPr>
                        <a:t>of utility spaces, professional services and business resources </a:t>
                      </a:r>
                      <a:r>
                        <a:rPr lang="en-ZA" sz="1000" dirty="0">
                          <a:effectLst/>
                          <a:latin typeface="Arial" panose="020B0604020202020204" pitchFamily="34" charset="0"/>
                          <a:ea typeface="Calibri" panose="020F0502020204030204" pitchFamily="34" charset="0"/>
                          <a:cs typeface="Arial" panose="020B0604020202020204" pitchFamily="34" charset="0"/>
                        </a:rPr>
                        <a:t>coupled with opportunities to pitch for support to potential partner investors that add value and set businesses in the right direction for growth.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Access and implementation of a hybrid incubation support services that offer a combined improved service and </a:t>
                      </a:r>
                      <a:r>
                        <a:rPr lang="en-ZA" sz="1000" b="1" dirty="0">
                          <a:effectLst/>
                          <a:latin typeface="Arial" panose="020B0604020202020204" pitchFamily="34" charset="0"/>
                          <a:ea typeface="Calibri" panose="020F0502020204030204" pitchFamily="34" charset="0"/>
                          <a:cs typeface="Arial" panose="020B0604020202020204" pitchFamily="34" charset="0"/>
                        </a:rPr>
                        <a:t>a portfolio of financial and non-financial support will be prioritised as an added value to increase access and inclusivity</a:t>
                      </a:r>
                      <a:r>
                        <a:rPr lang="en-ZA" sz="1000" dirty="0">
                          <a:effectLst/>
                          <a:latin typeface="Arial" panose="020B0604020202020204" pitchFamily="34" charset="0"/>
                          <a:ea typeface="Calibri" panose="020F0502020204030204" pitchFamily="34" charset="0"/>
                          <a:cs typeface="Arial" panose="020B0604020202020204" pitchFamily="34" charset="0"/>
                        </a:rPr>
                        <a:t>. </a:t>
                      </a:r>
                    </a:p>
                    <a:p>
                      <a:pPr marL="171450" marR="0" indent="-171450" algn="just">
                        <a:lnSpc>
                          <a:spcPct val="115000"/>
                        </a:lnSpc>
                        <a:spcBef>
                          <a:spcPts val="0"/>
                        </a:spcBef>
                        <a:spcAft>
                          <a:spcPts val="800"/>
                        </a:spcAft>
                        <a:buFont typeface="Wingdings" panose="05000000000000000000" pitchFamily="2" charset="2"/>
                        <a:buChar char="§"/>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6001451"/>
                  </a:ext>
                </a:extLst>
              </a:tr>
            </a:tbl>
          </a:graphicData>
        </a:graphic>
      </p:graphicFrame>
    </p:spTree>
    <p:extLst>
      <p:ext uri="{BB962C8B-B14F-4D97-AF65-F5344CB8AC3E}">
        <p14:creationId xmlns:p14="http://schemas.microsoft.com/office/powerpoint/2010/main" xmlns="" val="42717580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pic>
        <p:nvPicPr>
          <p:cNvPr id="9" name="Picture 8">
            <a:extLst>
              <a:ext uri="{FF2B5EF4-FFF2-40B4-BE49-F238E27FC236}">
                <a16:creationId xmlns:a16="http://schemas.microsoft.com/office/drawing/2014/main" xmlns="" id="{C97F5330-8709-4D82-B6F9-9F65569A48E4}"/>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B05D692C-94B5-4EB5-85B8-A5739C006825}"/>
              </a:ext>
            </a:extLst>
          </p:cNvPr>
          <p:cNvSpPr>
            <a:spLocks noGrp="1"/>
          </p:cNvSpPr>
          <p:nvPr>
            <p:ph type="sldNum" sz="quarter" idx="2"/>
          </p:nvPr>
        </p:nvSpPr>
        <p:spPr>
          <a:xfrm>
            <a:off x="8534400" y="6416318"/>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15</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xmlns="" id="{A0C3CAE9-0C46-33AC-F1CD-25D5697958F4}"/>
              </a:ext>
            </a:extLst>
          </p:cNvPr>
          <p:cNvGraphicFramePr>
            <a:graphicFrameLocks noGrp="1"/>
          </p:cNvGraphicFramePr>
          <p:nvPr>
            <p:extLst>
              <p:ext uri="{D42A27DB-BD31-4B8C-83A1-F6EECF244321}">
                <p14:modId xmlns:p14="http://schemas.microsoft.com/office/powerpoint/2010/main" xmlns="" val="128178614"/>
              </p:ext>
            </p:extLst>
          </p:nvPr>
        </p:nvGraphicFramePr>
        <p:xfrm>
          <a:off x="76200" y="845948"/>
          <a:ext cx="9042400" cy="5705667"/>
        </p:xfrm>
        <a:graphic>
          <a:graphicData uri="http://schemas.openxmlformats.org/drawingml/2006/table">
            <a:tbl>
              <a:tblPr firstRow="1" firstCol="1" bandRow="1"/>
              <a:tblGrid>
                <a:gridCol w="3118013">
                  <a:extLst>
                    <a:ext uri="{9D8B030D-6E8A-4147-A177-3AD203B41FA5}">
                      <a16:colId xmlns:a16="http://schemas.microsoft.com/office/drawing/2014/main" xmlns="" val="597604827"/>
                    </a:ext>
                  </a:extLst>
                </a:gridCol>
                <a:gridCol w="5924387">
                  <a:extLst>
                    <a:ext uri="{9D8B030D-6E8A-4147-A177-3AD203B41FA5}">
                      <a16:colId xmlns:a16="http://schemas.microsoft.com/office/drawing/2014/main" xmlns="" val="2559398249"/>
                    </a:ext>
                  </a:extLst>
                </a:gridCol>
              </a:tblGrid>
              <a:tr h="149372">
                <a:tc>
                  <a:txBody>
                    <a:bodyPr/>
                    <a:lstStyle/>
                    <a:p>
                      <a:pPr marL="0" marR="0" algn="ctr">
                        <a:lnSpc>
                          <a:spcPct val="115000"/>
                        </a:lnSpc>
                        <a:spcBef>
                          <a:spcPts val="0"/>
                        </a:spcBef>
                        <a:spcAft>
                          <a:spcPts val="800"/>
                        </a:spcAft>
                      </a:pPr>
                      <a:r>
                        <a:rPr lang="en-ZA" sz="1000" b="1" cap="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Game-Changer</a:t>
                      </a: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ctr">
                        <a:lnSpc>
                          <a:spcPct val="115000"/>
                        </a:lnSpc>
                        <a:spcBef>
                          <a:spcPts val="0"/>
                        </a:spcBef>
                        <a:spcAft>
                          <a:spcPts val="800"/>
                        </a:spcAft>
                      </a:pPr>
                      <a:r>
                        <a:rPr lang="en-ZA" sz="1000" b="1" cap="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DSBD Consideration</a:t>
                      </a:r>
                      <a:endParaRPr lang="en-US" sz="1000" cap="all" baseline="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295643672"/>
                  </a:ext>
                </a:extLst>
              </a:tr>
              <a:tr h="2392601">
                <a:tc>
                  <a:txBody>
                    <a:bodyPr/>
                    <a:lstStyle/>
                    <a:p>
                      <a:pPr marL="0" marR="0" algn="just">
                        <a:lnSpc>
                          <a:spcPct val="115000"/>
                        </a:lnSpc>
                        <a:spcBef>
                          <a:spcPts val="0"/>
                        </a:spcBef>
                        <a:spcAft>
                          <a:spcPts val="800"/>
                        </a:spcAft>
                      </a:pPr>
                      <a:r>
                        <a:rPr lang="en-ZA" sz="1000" b="1" dirty="0">
                          <a:effectLst/>
                          <a:latin typeface="Arial" panose="020B0604020202020204" pitchFamily="34" charset="0"/>
                          <a:ea typeface="Calibri" panose="020F0502020204030204" pitchFamily="34" charset="0"/>
                          <a:cs typeface="Arial" panose="020B0604020202020204" pitchFamily="34" charset="0"/>
                        </a:rPr>
                        <a:t>Game-changer 4</a:t>
                      </a:r>
                    </a:p>
                    <a:p>
                      <a:pPr marL="0" marR="0" lvl="0" indent="0" algn="l">
                        <a:lnSpc>
                          <a:spcPct val="115000"/>
                        </a:lnSpc>
                        <a:spcBef>
                          <a:spcPts val="0"/>
                        </a:spcBef>
                        <a:spcAft>
                          <a:spcPts val="800"/>
                        </a:spcAft>
                        <a:buFont typeface="Symbol" panose="05050102010706020507" pitchFamily="18" charset="2"/>
                        <a:buNone/>
                      </a:pPr>
                      <a:r>
                        <a:rPr lang="en-ZA" sz="1000" b="1" dirty="0">
                          <a:effectLst/>
                          <a:latin typeface="Arial" panose="020B0604020202020204" pitchFamily="34" charset="0"/>
                          <a:cs typeface="Arial" panose="020B0604020202020204" pitchFamily="34" charset="0"/>
                        </a:rPr>
                        <a:t>A Recapitalised SMME Funding Package: </a:t>
                      </a:r>
                      <a:r>
                        <a:rPr lang="en-ZA" sz="1000" dirty="0">
                          <a:effectLst/>
                          <a:latin typeface="Arial" panose="020B0604020202020204" pitchFamily="34" charset="0"/>
                          <a:cs typeface="Arial" panose="020B0604020202020204" pitchFamily="34" charset="0"/>
                        </a:rPr>
                        <a:t>Four interventions are proposed as part of the Recapitalized SMME Funding Package: A Recapitalized KCG; a Micro Finance Intermediary Franchise Programme; a significantly up-scaled Direct Lending Programme; and Tailored Blended Finance.  </a:t>
                      </a:r>
                      <a:endParaRPr lang="en-US" sz="1000" dirty="0">
                        <a:effectLst/>
                        <a:latin typeface="Arial" panose="020B060402020202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The DSBD to implement the SMMEs and Co-operatives Funding Policy to accelerate the achievement of the objectives of Game Changer 4: This Game Changer is going to be achieved by </a:t>
                      </a:r>
                      <a:r>
                        <a:rPr lang="en-ZA" sz="1000" b="1" dirty="0">
                          <a:effectLst/>
                          <a:latin typeface="Arial" panose="020B0604020202020204" pitchFamily="34" charset="0"/>
                          <a:ea typeface="Calibri" panose="020F0502020204030204" pitchFamily="34" charset="0"/>
                          <a:cs typeface="Arial" panose="020B0604020202020204" pitchFamily="34" charset="0"/>
                        </a:rPr>
                        <a:t>introducing targeted funding instruments </a:t>
                      </a:r>
                      <a:r>
                        <a:rPr lang="en-ZA" sz="1000" dirty="0">
                          <a:effectLst/>
                          <a:latin typeface="Arial" panose="020B0604020202020204" pitchFamily="34" charset="0"/>
                          <a:ea typeface="Calibri" panose="020F0502020204030204" pitchFamily="34" charset="0"/>
                          <a:cs typeface="Arial" panose="020B0604020202020204" pitchFamily="34" charset="0"/>
                        </a:rPr>
                        <a:t>linked to business development lifecycle including Micro Finance Intermediary Programme (MFIP).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DSBD will focus on implementing the </a:t>
                      </a:r>
                      <a:r>
                        <a:rPr lang="en-ZA" sz="1000" b="1" dirty="0">
                          <a:effectLst/>
                          <a:latin typeface="Arial" panose="020B0604020202020204" pitchFamily="34" charset="0"/>
                          <a:ea typeface="Calibri" panose="020F0502020204030204" pitchFamily="34" charset="0"/>
                          <a:cs typeface="Arial" panose="020B0604020202020204" pitchFamily="34" charset="0"/>
                        </a:rPr>
                        <a:t>recommendations of the World Bank diagnostic review pertaining to </a:t>
                      </a:r>
                      <a:r>
                        <a:rPr lang="en-ZA" sz="1000" b="1" dirty="0" err="1">
                          <a:effectLst/>
                          <a:latin typeface="Arial" panose="020B0604020202020204" pitchFamily="34" charset="0"/>
                          <a:ea typeface="Calibri" panose="020F0502020204030204" pitchFamily="34" charset="0"/>
                          <a:cs typeface="Arial" panose="020B0604020202020204" pitchFamily="34" charset="0"/>
                        </a:rPr>
                        <a:t>Khula</a:t>
                      </a:r>
                      <a:r>
                        <a:rPr lang="en-ZA" sz="1000" b="1" dirty="0">
                          <a:effectLst/>
                          <a:latin typeface="Arial" panose="020B0604020202020204" pitchFamily="34" charset="0"/>
                          <a:ea typeface="Calibri" panose="020F0502020204030204" pitchFamily="34" charset="0"/>
                          <a:cs typeface="Arial" panose="020B0604020202020204" pitchFamily="34" charset="0"/>
                        </a:rPr>
                        <a:t> Credit Guarantee (KCG) </a:t>
                      </a:r>
                      <a:r>
                        <a:rPr lang="en-ZA" sz="1000" dirty="0">
                          <a:effectLst/>
                          <a:latin typeface="Arial" panose="020B0604020202020204" pitchFamily="34" charset="0"/>
                          <a:ea typeface="Calibri" panose="020F0502020204030204" pitchFamily="34" charset="0"/>
                          <a:cs typeface="Arial" panose="020B0604020202020204" pitchFamily="34" charset="0"/>
                        </a:rPr>
                        <a:t>to address identified shortcomings with a view to </a:t>
                      </a:r>
                      <a:r>
                        <a:rPr lang="en-ZA" sz="1000" b="1" dirty="0">
                          <a:effectLst/>
                          <a:latin typeface="Arial" panose="020B0604020202020204" pitchFamily="34" charset="0"/>
                          <a:ea typeface="Calibri" panose="020F0502020204030204" pitchFamily="34" charset="0"/>
                          <a:cs typeface="Arial" panose="020B0604020202020204" pitchFamily="34" charset="0"/>
                        </a:rPr>
                        <a:t>(</a:t>
                      </a:r>
                      <a:r>
                        <a:rPr lang="en-ZA" sz="1000" b="1" dirty="0" err="1">
                          <a:effectLst/>
                          <a:latin typeface="Arial" panose="020B0604020202020204" pitchFamily="34" charset="0"/>
                          <a:ea typeface="Calibri" panose="020F0502020204030204" pitchFamily="34" charset="0"/>
                          <a:cs typeface="Arial" panose="020B0604020202020204" pitchFamily="34" charset="0"/>
                        </a:rPr>
                        <a:t>i</a:t>
                      </a:r>
                      <a:r>
                        <a:rPr lang="en-ZA" sz="1000" b="1" dirty="0">
                          <a:effectLst/>
                          <a:latin typeface="Arial" panose="020B0604020202020204" pitchFamily="34" charset="0"/>
                          <a:ea typeface="Calibri" panose="020F0502020204030204" pitchFamily="34" charset="0"/>
                          <a:cs typeface="Arial" panose="020B0604020202020204" pitchFamily="34" charset="0"/>
                        </a:rPr>
                        <a:t>) </a:t>
                      </a:r>
                      <a:r>
                        <a:rPr lang="en-ZA" sz="1000" dirty="0">
                          <a:effectLst/>
                          <a:latin typeface="Arial" panose="020B0604020202020204" pitchFamily="34" charset="0"/>
                          <a:ea typeface="Calibri" panose="020F0502020204030204" pitchFamily="34" charset="0"/>
                          <a:cs typeface="Arial" panose="020B0604020202020204" pitchFamily="34" charset="0"/>
                        </a:rPr>
                        <a:t>make the guarantee more responsive, </a:t>
                      </a:r>
                      <a:r>
                        <a:rPr lang="en-ZA" sz="1000" b="1" dirty="0">
                          <a:effectLst/>
                          <a:latin typeface="Arial" panose="020B0604020202020204" pitchFamily="34" charset="0"/>
                          <a:ea typeface="Calibri" panose="020F0502020204030204" pitchFamily="34" charset="0"/>
                          <a:cs typeface="Arial" panose="020B0604020202020204" pitchFamily="34" charset="0"/>
                        </a:rPr>
                        <a:t>(ii) </a:t>
                      </a:r>
                      <a:r>
                        <a:rPr lang="en-ZA" sz="1000" dirty="0">
                          <a:effectLst/>
                          <a:latin typeface="Arial" panose="020B0604020202020204" pitchFamily="34" charset="0"/>
                          <a:ea typeface="Calibri" panose="020F0502020204030204" pitchFamily="34" charset="0"/>
                          <a:cs typeface="Arial" panose="020B0604020202020204" pitchFamily="34" charset="0"/>
                        </a:rPr>
                        <a:t>raise more capital, </a:t>
                      </a:r>
                      <a:r>
                        <a:rPr lang="en-ZA" sz="1000" b="1" dirty="0">
                          <a:effectLst/>
                          <a:latin typeface="Arial" panose="020B0604020202020204" pitchFamily="34" charset="0"/>
                          <a:ea typeface="Calibri" panose="020F0502020204030204" pitchFamily="34" charset="0"/>
                          <a:cs typeface="Arial" panose="020B0604020202020204" pitchFamily="34" charset="0"/>
                        </a:rPr>
                        <a:t>(iii) </a:t>
                      </a:r>
                      <a:r>
                        <a:rPr lang="en-ZA" sz="1000" dirty="0">
                          <a:effectLst/>
                          <a:latin typeface="Arial" panose="020B0604020202020204" pitchFamily="34" charset="0"/>
                          <a:ea typeface="Calibri" panose="020F0502020204030204" pitchFamily="34" charset="0"/>
                          <a:cs typeface="Arial" panose="020B0604020202020204" pitchFamily="34" charset="0"/>
                        </a:rPr>
                        <a:t>remove access to finance barriers in the form of collateral requirements, and </a:t>
                      </a:r>
                      <a:r>
                        <a:rPr lang="en-ZA" sz="1000" b="1" dirty="0">
                          <a:effectLst/>
                          <a:latin typeface="Arial" panose="020B0604020202020204" pitchFamily="34" charset="0"/>
                          <a:ea typeface="Calibri" panose="020F0502020204030204" pitchFamily="34" charset="0"/>
                          <a:cs typeface="Arial" panose="020B0604020202020204" pitchFamily="34" charset="0"/>
                        </a:rPr>
                        <a:t>(iv) </a:t>
                      </a:r>
                      <a:r>
                        <a:rPr lang="en-ZA" sz="1000" dirty="0">
                          <a:effectLst/>
                          <a:latin typeface="Arial" panose="020B0604020202020204" pitchFamily="34" charset="0"/>
                          <a:ea typeface="Calibri" panose="020F0502020204030204" pitchFamily="34" charset="0"/>
                          <a:cs typeface="Arial" panose="020B0604020202020204" pitchFamily="34" charset="0"/>
                        </a:rPr>
                        <a:t>make SMMEs lending more attractive by mitigating the credit risk through KCG.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DSBD to continue lobbying National Treasury to recapitalise KCG given that so far government has not invested in KCG and the past performance of KCG has shown that it is possible to leverage funding for SMMEs through a well-crafted credit guarantee scheme.</a:t>
                      </a:r>
                    </a:p>
                    <a:p>
                      <a:pPr marL="171450" marR="0" indent="-171450" algn="just">
                        <a:lnSpc>
                          <a:spcPct val="115000"/>
                        </a:lnSpc>
                        <a:spcBef>
                          <a:spcPts val="0"/>
                        </a:spcBef>
                        <a:spcAft>
                          <a:spcPts val="800"/>
                        </a:spcAft>
                        <a:buFont typeface="Wingdings" panose="05000000000000000000" pitchFamily="2" charset="2"/>
                        <a:buChar char="§"/>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3317813"/>
                  </a:ext>
                </a:extLst>
              </a:tr>
              <a:tr h="2977071">
                <a:tc>
                  <a:txBody>
                    <a:bodyPr/>
                    <a:lstStyle/>
                    <a:p>
                      <a:pPr marL="0" marR="0" algn="just">
                        <a:lnSpc>
                          <a:spcPct val="115000"/>
                        </a:lnSpc>
                        <a:spcBef>
                          <a:spcPts val="0"/>
                        </a:spcBef>
                        <a:spcAft>
                          <a:spcPts val="800"/>
                        </a:spcAft>
                      </a:pPr>
                      <a:r>
                        <a:rPr lang="en-ZA" sz="1000" b="1" dirty="0">
                          <a:effectLst/>
                          <a:latin typeface="Arial" panose="020B0604020202020204" pitchFamily="34" charset="0"/>
                          <a:ea typeface="Calibri" panose="020F0502020204030204" pitchFamily="34" charset="0"/>
                          <a:cs typeface="Arial" panose="020B0604020202020204" pitchFamily="34" charset="0"/>
                        </a:rPr>
                        <a:t>Game-changer 5</a:t>
                      </a:r>
                    </a:p>
                    <a:p>
                      <a:pPr marL="0" marR="0" lvl="0" indent="0" algn="l">
                        <a:lnSpc>
                          <a:spcPct val="115000"/>
                        </a:lnSpc>
                        <a:spcBef>
                          <a:spcPts val="0"/>
                        </a:spcBef>
                        <a:spcAft>
                          <a:spcPts val="800"/>
                        </a:spcAft>
                        <a:buFont typeface="Symbol" panose="05050102010706020507" pitchFamily="18" charset="2"/>
                        <a:buNone/>
                      </a:pPr>
                      <a:r>
                        <a:rPr lang="en-ZA" sz="1000" b="1" dirty="0">
                          <a:effectLst/>
                          <a:latin typeface="Arial" panose="020B0604020202020204" pitchFamily="34" charset="0"/>
                          <a:cs typeface="Arial" panose="020B0604020202020204" pitchFamily="34" charset="0"/>
                        </a:rPr>
                        <a:t>Supplier Development Partnership Programme: </a:t>
                      </a:r>
                      <a:r>
                        <a:rPr lang="en-ZA" sz="1000" dirty="0">
                          <a:effectLst/>
                          <a:latin typeface="Arial" panose="020B0604020202020204" pitchFamily="34" charset="0"/>
                          <a:cs typeface="Arial" panose="020B0604020202020204" pitchFamily="34" charset="0"/>
                        </a:rPr>
                        <a:t>The programme is aimed at leveraging the commitment of corporates and large firms to on-boarding and supporting new suppliers. </a:t>
                      </a:r>
                      <a:endParaRPr lang="en-US" sz="1000" dirty="0">
                        <a:effectLst/>
                        <a:latin typeface="Arial" panose="020B0604020202020204" pitchFamily="34" charset="0"/>
                        <a:cs typeface="Arial" panose="020B0604020202020204" pitchFamily="34" charset="0"/>
                      </a:endParaRP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The Department intends to scale up the supplier development initiative through </a:t>
                      </a:r>
                      <a:r>
                        <a:rPr lang="en-ZA" sz="1000" b="1" dirty="0">
                          <a:effectLst/>
                          <a:latin typeface="Arial" panose="020B0604020202020204" pitchFamily="34" charset="0"/>
                          <a:ea typeface="Calibri" panose="020F0502020204030204" pitchFamily="34" charset="0"/>
                          <a:cs typeface="Arial" panose="020B0604020202020204" pitchFamily="34" charset="0"/>
                        </a:rPr>
                        <a:t>raising awareness of the Localisation Policy </a:t>
                      </a:r>
                      <a:r>
                        <a:rPr lang="en-ZA" sz="1000" dirty="0">
                          <a:effectLst/>
                          <a:latin typeface="Arial" panose="020B0604020202020204" pitchFamily="34" charset="0"/>
                          <a:ea typeface="Calibri" panose="020F0502020204030204" pitchFamily="34" charset="0"/>
                          <a:cs typeface="Arial" panose="020B0604020202020204" pitchFamily="34" charset="0"/>
                        </a:rPr>
                        <a:t>by engaging </a:t>
                      </a:r>
                      <a:r>
                        <a:rPr lang="en-ZA" sz="1000" b="1" dirty="0">
                          <a:effectLst/>
                          <a:latin typeface="Arial" panose="020B0604020202020204" pitchFamily="34" charset="0"/>
                          <a:ea typeface="Calibri" panose="020F0502020204030204" pitchFamily="34" charset="0"/>
                          <a:cs typeface="Arial" panose="020B0604020202020204" pitchFamily="34" charset="0"/>
                        </a:rPr>
                        <a:t>the dtic</a:t>
                      </a:r>
                      <a:r>
                        <a:rPr lang="en-ZA" sz="1000" dirty="0">
                          <a:effectLst/>
                          <a:latin typeface="Arial" panose="020B0604020202020204" pitchFamily="34" charset="0"/>
                          <a:ea typeface="Calibri" panose="020F0502020204030204" pitchFamily="34" charset="0"/>
                          <a:cs typeface="Arial" panose="020B0604020202020204" pitchFamily="34" charset="0"/>
                        </a:rPr>
                        <a:t> on their B-BBEE policy and its Codes of Good Practice.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The intention of this engagement is </a:t>
                      </a:r>
                      <a:r>
                        <a:rPr lang="en-ZA" sz="1000" b="1" dirty="0">
                          <a:effectLst/>
                          <a:latin typeface="Arial" panose="020B0604020202020204" pitchFamily="34" charset="0"/>
                          <a:ea typeface="Calibri" panose="020F0502020204030204" pitchFamily="34" charset="0"/>
                          <a:cs typeface="Arial" panose="020B0604020202020204" pitchFamily="34" charset="0"/>
                        </a:rPr>
                        <a:t>to work on the revision of the B-BBEE policy </a:t>
                      </a:r>
                      <a:r>
                        <a:rPr lang="en-ZA" sz="1000" dirty="0">
                          <a:effectLst/>
                          <a:latin typeface="Arial" panose="020B0604020202020204" pitchFamily="34" charset="0"/>
                          <a:ea typeface="Calibri" panose="020F0502020204030204" pitchFamily="34" charset="0"/>
                          <a:cs typeface="Arial" panose="020B0604020202020204" pitchFamily="34" charset="0"/>
                        </a:rPr>
                        <a:t>so that DSBD can have </a:t>
                      </a:r>
                      <a:r>
                        <a:rPr lang="en-ZA" sz="1000" b="1" dirty="0">
                          <a:effectLst/>
                          <a:latin typeface="Arial" panose="020B0604020202020204" pitchFamily="34" charset="0"/>
                          <a:ea typeface="Calibri" panose="020F0502020204030204" pitchFamily="34" charset="0"/>
                          <a:cs typeface="Arial" panose="020B0604020202020204" pitchFamily="34" charset="0"/>
                        </a:rPr>
                        <a:t>oversight of the Enterprise and Supplier Development (ESD) element </a:t>
                      </a:r>
                      <a:r>
                        <a:rPr lang="en-ZA" sz="1000" dirty="0">
                          <a:effectLst/>
                          <a:latin typeface="Arial" panose="020B0604020202020204" pitchFamily="34" charset="0"/>
                          <a:ea typeface="Calibri" panose="020F0502020204030204" pitchFamily="34" charset="0"/>
                          <a:cs typeface="Arial" panose="020B0604020202020204" pitchFamily="34" charset="0"/>
                        </a:rPr>
                        <a:t>and monitor the private sector’s compliance with its obligations. </a:t>
                      </a: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This will ensure </a:t>
                      </a:r>
                      <a:r>
                        <a:rPr lang="en-ZA" sz="1000" b="1" dirty="0">
                          <a:effectLst/>
                          <a:latin typeface="Arial" panose="020B0604020202020204" pitchFamily="34" charset="0"/>
                          <a:ea typeface="Calibri" panose="020F0502020204030204" pitchFamily="34" charset="0"/>
                          <a:cs typeface="Arial" panose="020B0604020202020204" pitchFamily="34" charset="0"/>
                        </a:rPr>
                        <a:t>that big businesses contribute to the development of SMMEs </a:t>
                      </a:r>
                      <a:r>
                        <a:rPr lang="en-ZA" sz="1000" dirty="0">
                          <a:effectLst/>
                          <a:latin typeface="Arial" panose="020B0604020202020204" pitchFamily="34" charset="0"/>
                          <a:ea typeface="Calibri" panose="020F0502020204030204" pitchFamily="34" charset="0"/>
                          <a:cs typeface="Arial" panose="020B0604020202020204" pitchFamily="34" charset="0"/>
                        </a:rPr>
                        <a:t>by integrating SMMEs in their supply and value chains and in particular targeting township and rural enterprises.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gn="just">
                        <a:lnSpc>
                          <a:spcPct val="115000"/>
                        </a:lnSpc>
                        <a:spcBef>
                          <a:spcPts val="0"/>
                        </a:spcBef>
                        <a:spcAft>
                          <a:spcPts val="800"/>
                        </a:spcAft>
                        <a:buFont typeface="Wingdings" panose="05000000000000000000" pitchFamily="2" charset="2"/>
                        <a:buChar char="§"/>
                      </a:pPr>
                      <a:r>
                        <a:rPr lang="en-ZA" sz="1000" dirty="0">
                          <a:effectLst/>
                          <a:latin typeface="Arial" panose="020B0604020202020204" pitchFamily="34" charset="0"/>
                          <a:ea typeface="Calibri" panose="020F0502020204030204" pitchFamily="34" charset="0"/>
                          <a:cs typeface="Arial" panose="020B0604020202020204" pitchFamily="34" charset="0"/>
                        </a:rPr>
                        <a:t>In further upscaling the implementation of ESD, DSBD hosted two solutions workshops with the private sector to establish a Community of Practice on ESD. To date, few private sector organisations have expressed interest to add value in developing SMMEs and integrate them in their value chains. It is envisaged that this structure would serve as a platform that would strengthen working relations between government and the private sector on ESD and deepen the impact of ESD programmes on small businesses and Co-operatives.</a:t>
                      </a:r>
                    </a:p>
                  </a:txBody>
                  <a:tcPr marL="15235" marR="15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3211996"/>
                  </a:ext>
                </a:extLst>
              </a:tr>
            </a:tbl>
          </a:graphicData>
        </a:graphic>
      </p:graphicFrame>
      <p:sp>
        <p:nvSpPr>
          <p:cNvPr id="3" name="TextBox 2">
            <a:extLst>
              <a:ext uri="{FF2B5EF4-FFF2-40B4-BE49-F238E27FC236}">
                <a16:creationId xmlns:a16="http://schemas.microsoft.com/office/drawing/2014/main" xmlns="" id="{E656D109-0F72-5598-0E23-D8CCC0A79EAF}"/>
              </a:ext>
            </a:extLst>
          </p:cNvPr>
          <p:cNvSpPr txBox="1"/>
          <p:nvPr/>
        </p:nvSpPr>
        <p:spPr>
          <a:xfrm>
            <a:off x="208087" y="92075"/>
            <a:ext cx="896448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KEY PRIORITIES INFORMING THE 2023/24 APP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THE 5 GAME-CHANGERS</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Tree>
    <p:extLst>
      <p:ext uri="{BB962C8B-B14F-4D97-AF65-F5344CB8AC3E}">
        <p14:creationId xmlns:p14="http://schemas.microsoft.com/office/powerpoint/2010/main" xmlns="" val="3916150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137366"/>
            <a:ext cx="883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altLang="en-US" sz="24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2 (V) ALIGNMENT OF </a:t>
            </a:r>
            <a:r>
              <a:rPr kumimoji="0" lang="en-US" altLang="en-US" sz="24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THE ECONOMIC RECOVERY RECONSTRUCTION PLAN</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16</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Tree>
    <p:extLst>
      <p:ext uri="{BB962C8B-B14F-4D97-AF65-F5344CB8AC3E}">
        <p14:creationId xmlns:p14="http://schemas.microsoft.com/office/powerpoint/2010/main" xmlns="" val="9378824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18237"/>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3495"/>
            <a:ext cx="896448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a:t>
            </a:r>
            <a:r>
              <a:rPr kumimoji="0" lang="en-US"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THE ECONOMIC RECOVERY RECONSTRUCTION PLAN</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1" name="Picture 10">
            <a:extLst>
              <a:ext uri="{FF2B5EF4-FFF2-40B4-BE49-F238E27FC236}">
                <a16:creationId xmlns:a16="http://schemas.microsoft.com/office/drawing/2014/main" xmlns="" id="{EFA047CD-24D2-4722-8DD7-F8A4456DB37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811172D0-B870-4A19-9FA2-F4CEDD59D5CD}"/>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17</a:t>
            </a:r>
          </a:p>
        </p:txBody>
      </p:sp>
      <p:graphicFrame>
        <p:nvGraphicFramePr>
          <p:cNvPr id="2" name="Table 1">
            <a:extLst>
              <a:ext uri="{FF2B5EF4-FFF2-40B4-BE49-F238E27FC236}">
                <a16:creationId xmlns:a16="http://schemas.microsoft.com/office/drawing/2014/main" xmlns="" id="{E0C55FEF-FBE7-D149-0617-4869DC5F954A}"/>
              </a:ext>
            </a:extLst>
          </p:cNvPr>
          <p:cNvGraphicFramePr>
            <a:graphicFrameLocks noGrp="1"/>
          </p:cNvGraphicFramePr>
          <p:nvPr>
            <p:extLst>
              <p:ext uri="{D42A27DB-BD31-4B8C-83A1-F6EECF244321}">
                <p14:modId xmlns:p14="http://schemas.microsoft.com/office/powerpoint/2010/main" xmlns="" val="3062004307"/>
              </p:ext>
            </p:extLst>
          </p:nvPr>
        </p:nvGraphicFramePr>
        <p:xfrm>
          <a:off x="38100" y="547545"/>
          <a:ext cx="9067800" cy="5839975"/>
        </p:xfrm>
        <a:graphic>
          <a:graphicData uri="http://schemas.openxmlformats.org/drawingml/2006/table">
            <a:tbl>
              <a:tblPr firstRow="1" firstCol="1" bandRow="1"/>
              <a:tblGrid>
                <a:gridCol w="3022600">
                  <a:extLst>
                    <a:ext uri="{9D8B030D-6E8A-4147-A177-3AD203B41FA5}">
                      <a16:colId xmlns:a16="http://schemas.microsoft.com/office/drawing/2014/main" xmlns="" val="1052325368"/>
                    </a:ext>
                  </a:extLst>
                </a:gridCol>
                <a:gridCol w="3022600">
                  <a:extLst>
                    <a:ext uri="{9D8B030D-6E8A-4147-A177-3AD203B41FA5}">
                      <a16:colId xmlns:a16="http://schemas.microsoft.com/office/drawing/2014/main" xmlns="" val="4071862027"/>
                    </a:ext>
                  </a:extLst>
                </a:gridCol>
                <a:gridCol w="3022600">
                  <a:extLst>
                    <a:ext uri="{9D8B030D-6E8A-4147-A177-3AD203B41FA5}">
                      <a16:colId xmlns:a16="http://schemas.microsoft.com/office/drawing/2014/main" xmlns="" val="1623912549"/>
                    </a:ext>
                  </a:extLst>
                </a:gridCol>
              </a:tblGrid>
              <a:tr h="188685">
                <a:tc>
                  <a:txBody>
                    <a:bodyPr/>
                    <a:lstStyle/>
                    <a:p>
                      <a:pPr marL="0" marR="0">
                        <a:lnSpc>
                          <a:spcPct val="107000"/>
                        </a:lnSpc>
                        <a:spcBef>
                          <a:spcPts val="0"/>
                        </a:spcBef>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ERRP Priority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Outcomes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336023840"/>
                  </a:ext>
                </a:extLst>
              </a:tr>
              <a:tr h="1005721">
                <a:tc rowSpan="4">
                  <a:txBody>
                    <a:bodyPr/>
                    <a:lstStyle/>
                    <a:p>
                      <a:pPr marL="0" marR="0">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Priority area 5: Macro-Economic Interventions and Enablers for Economic Growth.</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Increased participation of SMMEs and Co-operatives in domestic and international markets.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Increased contribution of SMMEs and Co-operatives in Priority Sectors.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Scaled-Up support for SMMEs, Co-operatives, Village and Township Economies.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Expanded access to financial and nonfinancial support and implemented responsive programmes to new and existing SMMEs and Co-operatives.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Reduced regulatory burdens for Small Enterprises.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products produced and services rendered by SMMEs and Co-operatives linked to domestic market.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Establish and report on the number and performance of incubation centres and digital hubs (Seda).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51256106"/>
                  </a:ext>
                </a:extLst>
              </a:tr>
              <a:tr h="1618697">
                <a:tc vMerge="1">
                  <a:txBody>
                    <a:bodyPr/>
                    <a:lstStyle/>
                    <a:p>
                      <a:endParaRPr lang="en-US"/>
                    </a:p>
                  </a:txBody>
                  <a:tcPr/>
                </a:tc>
                <a:tc vMerge="1">
                  <a:txBody>
                    <a:bodyPr/>
                    <a:lstStyle/>
                    <a:p>
                      <a:endParaRPr lang="en-US"/>
                    </a:p>
                  </a:txBody>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the National Integrated Small Enterprise Development </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Strategic Framework</a:t>
                      </a: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 implementation report approved by EXCO. </a:t>
                      </a:r>
                      <a:r>
                        <a:rPr lang="en-ZA" sz="1200" i="1" dirty="0">
                          <a:effectLst/>
                          <a:latin typeface="Arial Narrow" panose="020B0606020202030204" pitchFamily="34" charset="0"/>
                          <a:ea typeface="Times New Roman" panose="02020603050405020304" pitchFamily="18" charset="0"/>
                          <a:cs typeface="Times New Roman" panose="02020603050405020304" pitchFamily="18" charset="0"/>
                        </a:rPr>
                        <a:t>(Monitor the implemented </a:t>
                      </a:r>
                      <a:r>
                        <a:rPr lang="en-US" sz="1200" i="1" dirty="0">
                          <a:effectLst/>
                          <a:latin typeface="Arial Narrow" panose="020B0606020202030204" pitchFamily="34" charset="0"/>
                          <a:ea typeface="Times New Roman" panose="02020603050405020304" pitchFamily="18" charset="0"/>
                          <a:cs typeface="Times New Roman" panose="02020603050405020304" pitchFamily="18" charset="0"/>
                        </a:rPr>
                        <a:t>Strategic Framework</a:t>
                      </a:r>
                      <a:r>
                        <a:rPr lang="en-ZA" sz="1200" i="1" dirty="0">
                          <a:effectLst/>
                          <a:latin typeface="Arial Narrow" panose="020B0606020202030204" pitchFamily="34" charset="0"/>
                          <a:ea typeface="Times New Roman" panose="02020603050405020304" pitchFamily="18" charset="0"/>
                          <a:cs typeface="Times New Roman" panose="02020603050405020304" pitchFamily="18" charset="0"/>
                        </a:rPr>
                        <a:t> to ensure the delivery of an integrated targeted and effected support interventions aimed at promoting entrepreneurship as well as providing financial and non-financial support for qualifying small enterprises)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3566227"/>
                  </a:ext>
                </a:extLst>
              </a:tr>
              <a:tr h="392944">
                <a:tc vMerge="1">
                  <a:txBody>
                    <a:bodyPr/>
                    <a:lstStyle/>
                    <a:p>
                      <a:endParaRPr lang="en-US"/>
                    </a:p>
                  </a:txBody>
                  <a:tcPr/>
                </a:tc>
                <a:tc vMerge="1">
                  <a:txBody>
                    <a:bodyPr/>
                    <a:lstStyle/>
                    <a:p>
                      <a:endParaRPr lang="en-US"/>
                    </a:p>
                  </a:txBody>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Number of municipalities assisted to roll out the Red-Tape Reduction Awareness Programme.</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8955031"/>
                  </a:ext>
                </a:extLst>
              </a:tr>
              <a:tr h="801661">
                <a:tc vMerge="1">
                  <a:txBody>
                    <a:bodyPr/>
                    <a:lstStyle/>
                    <a:p>
                      <a:endParaRPr lang="en-US"/>
                    </a:p>
                  </a:txBody>
                  <a:tcPr/>
                </a:tc>
                <a:tc vMerge="1">
                  <a:txBody>
                    <a:bodyPr/>
                    <a:lstStyle/>
                    <a:p>
                      <a:endParaRPr lang="en-US"/>
                    </a:p>
                  </a:txBody>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Number of crafters supported through the Craft Customised Sector Programme</a:t>
                      </a:r>
                      <a:r>
                        <a:rPr lang="en-ZA" sz="1200" i="1">
                          <a:effectLst/>
                          <a:latin typeface="Arial Narrow" panose="020B0606020202030204" pitchFamily="34" charset="0"/>
                          <a:ea typeface="Times New Roman" panose="02020603050405020304" pitchFamily="18" charset="0"/>
                          <a:cs typeface="Times New Roman" panose="02020603050405020304" pitchFamily="18" charset="0"/>
                        </a:rPr>
                        <a:t> (align the Craft CSP guidelines and implementation to the Creative Industries Masterplan).</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593176"/>
                  </a:ext>
                </a:extLst>
              </a:tr>
              <a:tr h="1414239">
                <a:tc>
                  <a:txBody>
                    <a:bodyPr/>
                    <a:lstStyle/>
                    <a:p>
                      <a:pPr marL="0" marR="0">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Priority area 6: Green economy</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Priority area 7: Agriculture and food security</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Increased contribution of SMMEs and Co-operatives in Priority Sectors.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Scaled-Up support for SMMEs, Co-operatives, Village and Township Economies.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Expanded access to financial and nonfinancial support and implemented responsive programmes to new and existing SMMEs and Co-operatives.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Implementation of the approved Masterplan plans.</a:t>
                      </a: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Number of informal business supported through IMEDP.</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6050682"/>
                  </a:ext>
                </a:extLst>
              </a:tr>
            </a:tbl>
          </a:graphicData>
        </a:graphic>
      </p:graphicFrame>
    </p:spTree>
    <p:extLst>
      <p:ext uri="{BB962C8B-B14F-4D97-AF65-F5344CB8AC3E}">
        <p14:creationId xmlns:p14="http://schemas.microsoft.com/office/powerpoint/2010/main" xmlns="" val="16997706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18237"/>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3495"/>
            <a:ext cx="896448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a:t>
            </a:r>
            <a:r>
              <a:rPr kumimoji="0" lang="en-US"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THE ECONOMIC RECOVERY RECONSTRUCTION PLAN</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1" name="Picture 10">
            <a:extLst>
              <a:ext uri="{FF2B5EF4-FFF2-40B4-BE49-F238E27FC236}">
                <a16:creationId xmlns:a16="http://schemas.microsoft.com/office/drawing/2014/main" xmlns="" id="{EFA047CD-24D2-4722-8DD7-F8A4456DB37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811172D0-B870-4A19-9FA2-F4CEDD59D5CD}"/>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18</a:t>
            </a:r>
          </a:p>
        </p:txBody>
      </p:sp>
      <p:graphicFrame>
        <p:nvGraphicFramePr>
          <p:cNvPr id="2" name="Table 1">
            <a:extLst>
              <a:ext uri="{FF2B5EF4-FFF2-40B4-BE49-F238E27FC236}">
                <a16:creationId xmlns:a16="http://schemas.microsoft.com/office/drawing/2014/main" xmlns="" id="{E0C55FEF-FBE7-D149-0617-4869DC5F954A}"/>
              </a:ext>
            </a:extLst>
          </p:cNvPr>
          <p:cNvGraphicFramePr>
            <a:graphicFrameLocks noGrp="1"/>
          </p:cNvGraphicFramePr>
          <p:nvPr>
            <p:extLst>
              <p:ext uri="{D42A27DB-BD31-4B8C-83A1-F6EECF244321}">
                <p14:modId xmlns:p14="http://schemas.microsoft.com/office/powerpoint/2010/main" xmlns="" val="3849397985"/>
              </p:ext>
            </p:extLst>
          </p:nvPr>
        </p:nvGraphicFramePr>
        <p:xfrm>
          <a:off x="38100" y="553406"/>
          <a:ext cx="9067800" cy="5796600"/>
        </p:xfrm>
        <a:graphic>
          <a:graphicData uri="http://schemas.openxmlformats.org/drawingml/2006/table">
            <a:tbl>
              <a:tblPr firstRow="1" firstCol="1" bandRow="1"/>
              <a:tblGrid>
                <a:gridCol w="2628900">
                  <a:extLst>
                    <a:ext uri="{9D8B030D-6E8A-4147-A177-3AD203B41FA5}">
                      <a16:colId xmlns:a16="http://schemas.microsoft.com/office/drawing/2014/main" xmlns="" val="1052325368"/>
                    </a:ext>
                  </a:extLst>
                </a:gridCol>
                <a:gridCol w="2895600">
                  <a:extLst>
                    <a:ext uri="{9D8B030D-6E8A-4147-A177-3AD203B41FA5}">
                      <a16:colId xmlns:a16="http://schemas.microsoft.com/office/drawing/2014/main" xmlns="" val="4071862027"/>
                    </a:ext>
                  </a:extLst>
                </a:gridCol>
                <a:gridCol w="3543300">
                  <a:extLst>
                    <a:ext uri="{9D8B030D-6E8A-4147-A177-3AD203B41FA5}">
                      <a16:colId xmlns:a16="http://schemas.microsoft.com/office/drawing/2014/main" xmlns="" val="1623912549"/>
                    </a:ext>
                  </a:extLst>
                </a:gridCol>
              </a:tblGrid>
              <a:tr h="86787">
                <a:tc>
                  <a:txBody>
                    <a:bodyPr/>
                    <a:lstStyle/>
                    <a:p>
                      <a:pPr marL="0" marR="0">
                        <a:lnSpc>
                          <a:spcPct val="107000"/>
                        </a:lnSpc>
                        <a:spcBef>
                          <a:spcPts val="0"/>
                        </a:spcBef>
                        <a:spcAft>
                          <a:spcPts val="0"/>
                        </a:spcAft>
                      </a:pPr>
                      <a:r>
                        <a:rPr lang="en-ZA" sz="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ERRP Priority</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Outcomes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nSpc>
                          <a:spcPct val="107000"/>
                        </a:lnSpc>
                        <a:spcBef>
                          <a:spcPts val="0"/>
                        </a:spcBef>
                        <a:spcAft>
                          <a:spcPts val="0"/>
                        </a:spcAft>
                      </a:pPr>
                      <a:r>
                        <a:rPr lang="en-ZA" sz="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Indicators</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336023840"/>
                  </a:ext>
                </a:extLst>
              </a:tr>
              <a:tr h="818405">
                <a:tc rowSpan="2">
                  <a:txBody>
                    <a:bodyPr/>
                    <a:lstStyle/>
                    <a:p>
                      <a:pPr marL="0" marR="0">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Export Promotion and regional integration, support for township and village economies.</a:t>
                      </a:r>
                    </a:p>
                    <a:p>
                      <a:pPr marL="0" marR="0">
                        <a:lnSpc>
                          <a:spcPct val="107000"/>
                        </a:lnSpc>
                        <a:spcBef>
                          <a:spcPts val="0"/>
                        </a:spcBef>
                        <a:spcAft>
                          <a:spcPts val="0"/>
                        </a:spcAft>
                      </a:pPr>
                      <a:r>
                        <a:rPr lang="en-ZA" sz="1200" dirty="0">
                          <a:effectLst/>
                          <a:latin typeface="Arial Narrow" panose="020B0606020202030204" pitchFamily="34" charset="0"/>
                          <a:cs typeface="Times New Roman" panose="02020603050405020304" pitchFamily="18" charset="0"/>
                        </a:rPr>
                        <a:t> </a:t>
                      </a:r>
                      <a:endParaRPr lang="en-US" sz="1200" dirty="0">
                        <a:effectLst/>
                        <a:latin typeface="Arial Narrow" panose="020B0606020202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Increased participation of SMMEs and Co-operatives in domestic and international markets.</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products produced and services rendered by SMMEs and Co-operatives linked to domestic market. (The intention is to link 1 000 SMMEs and Co-operatives produced products and services to market over the medium-term period).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women-owned businesses supported to register on international platform (Seda)</a:t>
                      </a:r>
                    </a:p>
                    <a:p>
                      <a:pPr marL="171450" marR="0" indent="-171450">
                        <a:lnSpc>
                          <a:spcPct val="107000"/>
                        </a:lnSpc>
                        <a:spcBef>
                          <a:spcPts val="0"/>
                        </a:spcBef>
                        <a:spcAft>
                          <a:spcPts val="0"/>
                        </a:spcAft>
                        <a:buFont typeface="Arial" panose="020B0604020202020204" pitchFamily="34" charset="0"/>
                        <a:buChar char="•"/>
                      </a:pPr>
                      <a:r>
                        <a:rPr lang="en-US" sz="1200" kern="1200" dirty="0">
                          <a:solidFill>
                            <a:schemeClr val="tx1"/>
                          </a:solidFill>
                          <a:effectLst/>
                          <a:latin typeface="Arial Narrow" panose="020B0606020202030204" pitchFamily="34" charset="0"/>
                          <a:cs typeface="Times New Roman" panose="02020603050405020304" pitchFamily="18" charset="0"/>
                        </a:rPr>
                        <a:t>Number of SMMEs and Co-operatives exposed to global market opportunities.</a:t>
                      </a:r>
                      <a:endPar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business infrastructure for SMMEs and Co-operatives refurbished or built.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1836929"/>
                  </a:ext>
                </a:extLst>
              </a:tr>
              <a:tr h="178240">
                <a:tc vMerge="1">
                  <a:txBody>
                    <a:bodyPr/>
                    <a:lstStyle/>
                    <a:p>
                      <a:pPr marL="0" marR="0">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Increased contribution of SMMEs and Co-operatives in Priority Sectors.</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National Integrated Small Enterprise Development </a:t>
                      </a:r>
                      <a:r>
                        <a:rPr lang="en-US" sz="1200">
                          <a:effectLst/>
                          <a:latin typeface="Arial Narrow" panose="020B0606020202030204" pitchFamily="34" charset="0"/>
                          <a:ea typeface="Times New Roman" panose="02020603050405020304" pitchFamily="18" charset="0"/>
                          <a:cs typeface="Times New Roman" panose="02020603050405020304" pitchFamily="18" charset="0"/>
                        </a:rPr>
                        <a:t>Strategic Framework</a:t>
                      </a:r>
                      <a:r>
                        <a:rPr lang="en-ZA" sz="1200">
                          <a:effectLst/>
                          <a:latin typeface="Arial Narrow" panose="020B0606020202030204" pitchFamily="34" charset="0"/>
                          <a:ea typeface="Times New Roman" panose="02020603050405020304" pitchFamily="18" charset="0"/>
                          <a:cs typeface="Times New Roman" panose="02020603050405020304" pitchFamily="18" charset="0"/>
                        </a:rPr>
                        <a:t> implementation report approved by EXCO.</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6656650"/>
                  </a:ext>
                </a:extLst>
              </a:tr>
              <a:tr h="269692">
                <a:tc>
                  <a:txBody>
                    <a:bodyPr/>
                    <a:lstStyle/>
                    <a:p>
                      <a:pPr marL="0" marR="0">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Strengthen SMMEs and Co-operatives on the back of localisation and support for the badly affected labour-intensive industries.</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Scaled-Up support for SMMEs, Co-operatives, Village and Township Economies.</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monitoring Reports on the Incubation Support Programme improvement plan approved by EXCO.</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7405625"/>
                  </a:ext>
                </a:extLst>
              </a:tr>
              <a:tr h="178240">
                <a:tc>
                  <a:txBody>
                    <a:bodyPr/>
                    <a:lstStyle/>
                    <a:p>
                      <a:pPr marL="0" marR="0">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Export Promotion and regional integration, support for township and village economies.</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Expanded access to financial and nonfinancial support and implemented responsive programmes to new and existing SMMEs and Co-operatives.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Consolidated progress report on the finalisation of SMMEs and Co-operatives Funding Policy approved by EXCO.</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Co-operatives supported financially and/or non-financially.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Township and Rural enterprises supported financially and/or non-financially.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crafters supported through the Craft Customised Sector Programme.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Number of start-up youth businesses supported financially and/or non-financially.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Consolidated report on the number of competitive SMMEs and Co-operatives supported approved by EXCO.</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5897091"/>
                  </a:ext>
                </a:extLst>
              </a:tr>
              <a:tr h="914522">
                <a:tc>
                  <a:txBody>
                    <a:bodyPr/>
                    <a:lstStyle/>
                    <a:p>
                      <a:pPr marL="0" marR="0">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Gender equality and economic inclusion of women and youth.</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461" marR="38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619495470"/>
                  </a:ext>
                </a:extLst>
              </a:tr>
            </a:tbl>
          </a:graphicData>
        </a:graphic>
      </p:graphicFrame>
    </p:spTree>
    <p:extLst>
      <p:ext uri="{BB962C8B-B14F-4D97-AF65-F5344CB8AC3E}">
        <p14:creationId xmlns:p14="http://schemas.microsoft.com/office/powerpoint/2010/main" xmlns="" val="4439791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99568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003740"/>
            <a:ext cx="8839200"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ZA" altLang="en-US" sz="2000" b="1" kern="0" dirty="0">
                <a:solidFill>
                  <a:srgbClr val="EEECE1"/>
                </a:solidFill>
                <a:latin typeface="Arial" panose="020B0604020202020204" pitchFamily="34" charset="0"/>
                <a:cs typeface="Calibri"/>
                <a:sym typeface="Calibri" panose="020F0502020204030204" pitchFamily="34" charset="0"/>
              </a:rPr>
              <a:t>2 (VI) </a:t>
            </a:r>
            <a:r>
              <a:rPr kumimoji="0" lang="en-ZA" altLang="en-US" sz="20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DEPARTMENT’S 2023-24 ANNUAL PERFORMANCE PLAN WITH THE NDP AND REVISED MTSF 2019-24</a:t>
            </a:r>
            <a:r>
              <a:rPr kumimoji="0" lang="en-US" sz="20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0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19</a:t>
            </a:r>
          </a:p>
        </p:txBody>
      </p:sp>
    </p:spTree>
    <p:extLst>
      <p:ext uri="{BB962C8B-B14F-4D97-AF65-F5344CB8AC3E}">
        <p14:creationId xmlns:p14="http://schemas.microsoft.com/office/powerpoint/2010/main" xmlns="" val="25776142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182118-262F-5C40-8466-CFB731DE76B9}"/>
              </a:ext>
            </a:extLst>
          </p:cNvPr>
          <p:cNvPicPr>
            <a:picLocks noChangeAspect="1"/>
          </p:cNvPicPr>
          <p:nvPr/>
        </p:nvPicPr>
        <p:blipFill>
          <a:blip r:embed="rId2" cstate="print"/>
          <a:stretch>
            <a:fillRect/>
          </a:stretch>
        </p:blipFill>
        <p:spPr>
          <a:xfrm>
            <a:off x="0" y="6339763"/>
            <a:ext cx="9144000" cy="518237"/>
          </a:xfrm>
          <a:prstGeom prst="rect">
            <a:avLst/>
          </a:prstGeom>
        </p:spPr>
      </p:pic>
      <p:sp>
        <p:nvSpPr>
          <p:cNvPr id="11" name="AutoShape 3">
            <a:extLst>
              <a:ext uri="{FF2B5EF4-FFF2-40B4-BE49-F238E27FC236}">
                <a16:creationId xmlns:a16="http://schemas.microsoft.com/office/drawing/2014/main" xmlns="" id="{F5155FB6-8E67-5C4E-B8C6-DE0A660F8274}"/>
              </a:ext>
            </a:extLst>
          </p:cNvPr>
          <p:cNvSpPr/>
          <p:nvPr/>
        </p:nvSpPr>
        <p:spPr>
          <a:xfrm>
            <a:off x="1921" y="0"/>
            <a:ext cx="9140400" cy="932400"/>
          </a:xfrm>
          <a:prstGeom prst="rect">
            <a:avLst/>
          </a:prstGeom>
          <a:solidFill>
            <a:schemeClr val="bg1"/>
          </a:solidFill>
        </p:spPr>
      </p:sp>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white"/>
                </a:solidFill>
                <a:effectLst/>
                <a:uLnTx/>
                <a:uFillTx/>
                <a:latin typeface="Arial" pitchFamily="34" charset="0"/>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226679" y="103874"/>
            <a:ext cx="8612521"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3" name="Table 42">
            <a:extLst>
              <a:ext uri="{FF2B5EF4-FFF2-40B4-BE49-F238E27FC236}">
                <a16:creationId xmlns:a16="http://schemas.microsoft.com/office/drawing/2014/main" xmlns="" id="{59893DCA-B35D-2ED7-152E-6FB26135D2AC}"/>
              </a:ext>
            </a:extLst>
          </p:cNvPr>
          <p:cNvGraphicFramePr>
            <a:graphicFrameLocks noGrp="1"/>
          </p:cNvGraphicFramePr>
          <p:nvPr>
            <p:extLst>
              <p:ext uri="{D42A27DB-BD31-4B8C-83A1-F6EECF244321}">
                <p14:modId xmlns:p14="http://schemas.microsoft.com/office/powerpoint/2010/main" xmlns="" val="2872254305"/>
              </p:ext>
            </p:extLst>
          </p:nvPr>
        </p:nvGraphicFramePr>
        <p:xfrm>
          <a:off x="112378" y="608820"/>
          <a:ext cx="8841121" cy="5838195"/>
        </p:xfrm>
        <a:graphic>
          <a:graphicData uri="http://schemas.openxmlformats.org/drawingml/2006/table">
            <a:tbl>
              <a:tblPr firstRow="1" bandRow="1">
                <a:tableStyleId>{5940675A-B579-460E-94D1-54222C63F5DA}</a:tableStyleId>
              </a:tblPr>
              <a:tblGrid>
                <a:gridCol w="595448">
                  <a:extLst>
                    <a:ext uri="{9D8B030D-6E8A-4147-A177-3AD203B41FA5}">
                      <a16:colId xmlns:a16="http://schemas.microsoft.com/office/drawing/2014/main" xmlns="" val="3459849430"/>
                    </a:ext>
                  </a:extLst>
                </a:gridCol>
                <a:gridCol w="8245673">
                  <a:extLst>
                    <a:ext uri="{9D8B030D-6E8A-4147-A177-3AD203B41FA5}">
                      <a16:colId xmlns:a16="http://schemas.microsoft.com/office/drawing/2014/main" xmlns="" val="2994027611"/>
                    </a:ext>
                  </a:extLst>
                </a:gridCol>
              </a:tblGrid>
              <a:tr h="414107">
                <a:tc>
                  <a:txBody>
                    <a:bodyPr/>
                    <a:lstStyle/>
                    <a:p>
                      <a:pPr algn="ctr">
                        <a:lnSpc>
                          <a:spcPct val="150000"/>
                        </a:lnSpc>
                      </a:pPr>
                      <a:r>
                        <a:rPr kumimoji="0" lang="en-US"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a:lnSpc>
                          <a:spcPct val="150000"/>
                        </a:lnSpc>
                      </a:pPr>
                      <a:r>
                        <a:rPr kumimoji="0" lang="en-US" sz="1600" b="1" i="0" u="none" strike="noStrike" kern="800" cap="small"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Purpose of the presentation</a:t>
                      </a:r>
                      <a:endParaRPr kumimoji="0" lang="en-ZA" sz="1600" b="1" i="0" u="none" strike="noStrike" kern="800" cap="small"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872366415"/>
                  </a:ext>
                </a:extLst>
              </a:tr>
              <a:tr h="2197476">
                <a:tc>
                  <a:txBody>
                    <a:bodyPr/>
                    <a:lstStyle/>
                    <a:p>
                      <a:pPr algn="ctr">
                        <a:lnSpc>
                          <a:spcPct val="150000"/>
                        </a:lnSpc>
                      </a:pPr>
                      <a:r>
                        <a:rPr kumimoji="0" lang="en-ZA"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400050" marR="0" lvl="0" indent="-400050" algn="l" defTabSz="914400" rtl="0" eaLnBrk="1" fontAlgn="auto" latinLnBrk="0" hangingPunct="1">
                        <a:lnSpc>
                          <a:spcPct val="150000"/>
                        </a:lnSpc>
                        <a:spcBef>
                          <a:spcPts val="0"/>
                        </a:spcBef>
                        <a:spcAft>
                          <a:spcPts val="0"/>
                        </a:spcAft>
                        <a:buClrTx/>
                        <a:buSzTx/>
                        <a:buFont typeface="+mj-lt"/>
                        <a:buAutoNum type="romanUcPeriod"/>
                        <a:tabLst/>
                        <a:defRPr/>
                      </a:pPr>
                      <a:r>
                        <a:rPr kumimoji="0" lang="en-US" sz="1600" b="1" i="0" u="none" strike="noStrike" kern="800" cap="small" spc="286" normalizeH="0" baseline="0" dirty="0">
                          <a:ln>
                            <a:noFill/>
                          </a:ln>
                          <a:solidFill>
                            <a:srgbClr val="006530"/>
                          </a:solidFill>
                          <a:effectLst/>
                          <a:uLnTx/>
                          <a:uFillTx/>
                          <a:latin typeface="Arial" panose="020B0604020202020204" pitchFamily="34" charset="0"/>
                          <a:ea typeface="+mn-ea"/>
                          <a:cs typeface="+mn-cs"/>
                        </a:rPr>
                        <a:t>Updated Situational Analysis</a:t>
                      </a:r>
                    </a:p>
                    <a:p>
                      <a:pPr marL="400050" marR="0" lvl="0" indent="-400050" algn="l" defTabSz="914400" rtl="0" eaLnBrk="1" fontAlgn="auto" latinLnBrk="0" hangingPunct="1">
                        <a:lnSpc>
                          <a:spcPct val="150000"/>
                        </a:lnSpc>
                        <a:spcBef>
                          <a:spcPts val="0"/>
                        </a:spcBef>
                        <a:spcAft>
                          <a:spcPts val="0"/>
                        </a:spcAft>
                        <a:buClrTx/>
                        <a:buSzTx/>
                        <a:buFont typeface="+mj-lt"/>
                        <a:buAutoNum type="romanUcPeriod" startAt="2"/>
                        <a:tabLst/>
                        <a:defRPr/>
                      </a:pPr>
                      <a:r>
                        <a:rPr kumimoji="0" lang="en-US" sz="1600" b="1" i="0" u="none" strike="noStrike" kern="800" cap="small" spc="286" normalizeH="0" baseline="0" dirty="0">
                          <a:ln>
                            <a:noFill/>
                          </a:ln>
                          <a:solidFill>
                            <a:srgbClr val="006530"/>
                          </a:solidFill>
                          <a:effectLst/>
                          <a:uLnTx/>
                          <a:uFillTx/>
                          <a:latin typeface="Arial" panose="020B0604020202020204" pitchFamily="34" charset="0"/>
                          <a:ea typeface="+mn-ea"/>
                          <a:cs typeface="+mn-cs"/>
                        </a:rPr>
                        <a:t>Economic Global Outlook</a:t>
                      </a:r>
                    </a:p>
                    <a:p>
                      <a:pPr marL="400050" marR="0" lvl="0" indent="-400050" algn="l" defTabSz="914400" rtl="0" eaLnBrk="1" fontAlgn="auto" latinLnBrk="0" hangingPunct="1">
                        <a:lnSpc>
                          <a:spcPct val="150000"/>
                        </a:lnSpc>
                        <a:spcBef>
                          <a:spcPts val="0"/>
                        </a:spcBef>
                        <a:spcAft>
                          <a:spcPts val="0"/>
                        </a:spcAft>
                        <a:buClrTx/>
                        <a:buSzTx/>
                        <a:buFont typeface="+mj-lt"/>
                        <a:buAutoNum type="romanUcPeriod" startAt="3"/>
                        <a:tabLst/>
                        <a:defRPr/>
                      </a:pPr>
                      <a:r>
                        <a:rPr kumimoji="0" lang="en-US" sz="1600" b="1" i="0" u="none" strike="noStrike" kern="800" cap="small" spc="286" normalizeH="0" baseline="0" dirty="0">
                          <a:ln>
                            <a:noFill/>
                          </a:ln>
                          <a:solidFill>
                            <a:srgbClr val="006530"/>
                          </a:solidFill>
                          <a:effectLst/>
                          <a:uLnTx/>
                          <a:uFillTx/>
                          <a:latin typeface="Arial" panose="020B0604020202020204" pitchFamily="34" charset="0"/>
                          <a:ea typeface="+mn-ea"/>
                          <a:cs typeface="+mn-cs"/>
                        </a:rPr>
                        <a:t>Performance and Administrative Priorities</a:t>
                      </a:r>
                    </a:p>
                    <a:p>
                      <a:pPr marL="400050" indent="-400050">
                        <a:lnSpc>
                          <a:spcPct val="150000"/>
                        </a:lnSpc>
                        <a:buFont typeface="+mj-lt"/>
                        <a:buAutoNum type="romanUcPeriod" startAt="4"/>
                      </a:pPr>
                      <a:r>
                        <a:rPr kumimoji="0" lang="en-ZA" sz="1600" b="1" i="0" u="none" strike="noStrike" kern="800" cap="small" spc="286" normalizeH="0" baseline="0" dirty="0">
                          <a:ln>
                            <a:noFill/>
                          </a:ln>
                          <a:solidFill>
                            <a:srgbClr val="006530"/>
                          </a:solidFill>
                          <a:effectLst/>
                          <a:uLnTx/>
                          <a:uFillTx/>
                          <a:latin typeface="Arial" panose="020B0604020202020204" pitchFamily="34" charset="0"/>
                          <a:ea typeface="+mn-ea"/>
                          <a:cs typeface="+mn-cs"/>
                        </a:rPr>
                        <a:t>Game Changers Programme</a:t>
                      </a:r>
                    </a:p>
                    <a:p>
                      <a:pPr marL="400050" indent="-400050">
                        <a:lnSpc>
                          <a:spcPct val="150000"/>
                        </a:lnSpc>
                        <a:buFont typeface="+mj-lt"/>
                        <a:buAutoNum type="romanUcPeriod" startAt="5"/>
                      </a:pPr>
                      <a:r>
                        <a:rPr kumimoji="0" lang="en-ZA" sz="1600" b="1" i="0" u="none" strike="noStrike" kern="800" cap="small" spc="286" normalizeH="0" baseline="0" dirty="0">
                          <a:ln>
                            <a:noFill/>
                          </a:ln>
                          <a:solidFill>
                            <a:srgbClr val="006530"/>
                          </a:solidFill>
                          <a:effectLst/>
                          <a:uLnTx/>
                          <a:uFillTx/>
                          <a:latin typeface="Arial" panose="020B0604020202020204" pitchFamily="34" charset="0"/>
                          <a:ea typeface="+mn-ea"/>
                          <a:cs typeface="+mn-cs"/>
                        </a:rPr>
                        <a:t>Alignment of the Economic Recovery Reconstruction Plan</a:t>
                      </a:r>
                    </a:p>
                    <a:p>
                      <a:pPr marL="400050" indent="-400050">
                        <a:lnSpc>
                          <a:spcPct val="150000"/>
                        </a:lnSpc>
                        <a:buFont typeface="+mj-lt"/>
                        <a:buAutoNum type="romanUcPeriod" startAt="6"/>
                      </a:pPr>
                      <a:r>
                        <a:rPr kumimoji="0" lang="en-ZA" sz="1600" b="1" i="0" u="none" strike="noStrike" kern="800" cap="small" spc="286" normalizeH="0" baseline="0" dirty="0">
                          <a:ln>
                            <a:noFill/>
                          </a:ln>
                          <a:solidFill>
                            <a:srgbClr val="006530"/>
                          </a:solidFill>
                          <a:effectLst/>
                          <a:uLnTx/>
                          <a:uFillTx/>
                          <a:latin typeface="Arial" panose="020B0604020202020204" pitchFamily="34" charset="0"/>
                          <a:ea typeface="+mn-ea"/>
                          <a:cs typeface="+mn-cs"/>
                        </a:rPr>
                        <a:t>Alignment of Department’s 2023-24 APP with the NDP and Revised MTSF 2019-24</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855940600"/>
                  </a:ext>
                </a:extLst>
              </a:tr>
              <a:tr h="414107">
                <a:tc>
                  <a:txBody>
                    <a:bodyPr/>
                    <a:lstStyle/>
                    <a:p>
                      <a:pPr algn="ctr">
                        <a:lnSpc>
                          <a:spcPct val="150000"/>
                        </a:lnSpc>
                      </a:pPr>
                      <a:r>
                        <a:rPr kumimoji="0" lang="en-ZA"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indent="0">
                        <a:lnSpc>
                          <a:spcPct val="150000"/>
                        </a:lnSpc>
                        <a:buFont typeface="+mj-lt"/>
                        <a:buNone/>
                      </a:pPr>
                      <a:r>
                        <a:rPr kumimoji="0" lang="en-ZA" sz="1600" b="1" i="0" u="none" strike="noStrike" kern="800" cap="small" spc="286" normalizeH="0" baseline="0" dirty="0">
                          <a:ln>
                            <a:noFill/>
                          </a:ln>
                          <a:solidFill>
                            <a:srgbClr val="006530"/>
                          </a:solidFill>
                          <a:effectLst/>
                          <a:uLnTx/>
                          <a:uFillTx/>
                          <a:latin typeface="Arial" panose="020B0604020202020204" pitchFamily="34" charset="0"/>
                          <a:ea typeface="+mn-ea"/>
                          <a:cs typeface="+mn-cs"/>
                        </a:rPr>
                        <a:t>Institutional Programme Performance Information(2023/24 APP Targets)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380320906"/>
                  </a:ext>
                </a:extLst>
              </a:tr>
              <a:tr h="414107">
                <a:tc>
                  <a:txBody>
                    <a:bodyPr/>
                    <a:lstStyle/>
                    <a:p>
                      <a:pPr algn="ctr">
                        <a:lnSpc>
                          <a:spcPct val="150000"/>
                        </a:lnSpc>
                      </a:pPr>
                      <a:r>
                        <a:rPr kumimoji="0" lang="en-ZA"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indent="0">
                        <a:lnSpc>
                          <a:spcPct val="150000"/>
                        </a:lnSpc>
                        <a:buFont typeface="+mj-lt"/>
                        <a:buNone/>
                      </a:pPr>
                      <a:r>
                        <a:rPr kumimoji="0" lang="en-ZA" sz="1600" b="1" i="0" u="none" strike="noStrike" kern="800" cap="small" spc="286" normalizeH="0" baseline="0" noProof="0" dirty="0">
                          <a:ln>
                            <a:noFill/>
                          </a:ln>
                          <a:solidFill>
                            <a:srgbClr val="006530"/>
                          </a:solidFill>
                          <a:effectLst/>
                          <a:uLnTx/>
                          <a:uFillTx/>
                          <a:latin typeface="Arial" panose="020B0604020202020204" pitchFamily="34" charset="0"/>
                          <a:ea typeface="+mn-ea"/>
                          <a:cs typeface="+mn-cs"/>
                        </a:rPr>
                        <a:t>Updated Key Risks and Mitigation from the Revised Strategic Plan</a:t>
                      </a:r>
                      <a:endParaRPr kumimoji="0" lang="en-ZA" sz="1600" b="1" i="0" u="none" strike="noStrike" kern="800" cap="small" spc="286" normalizeH="0" baseline="0" dirty="0">
                        <a:ln>
                          <a:noFill/>
                        </a:ln>
                        <a:solidFill>
                          <a:srgbClr val="006530"/>
                        </a:solidFill>
                        <a:effectLst/>
                        <a:uLnTx/>
                        <a:uFillTx/>
                        <a:latin typeface="Arial" panose="020B0604020202020204" pitchFamily="34" charset="0"/>
                        <a:ea typeface="+mn-ea"/>
                        <a:cs typeface="+mn-cs"/>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629073118"/>
                  </a:ext>
                </a:extLst>
              </a:tr>
              <a:tr h="414107">
                <a:tc>
                  <a:txBody>
                    <a:bodyPr/>
                    <a:lstStyle/>
                    <a:p>
                      <a:pPr algn="ctr">
                        <a:lnSpc>
                          <a:spcPct val="150000"/>
                        </a:lnSpc>
                      </a:pPr>
                      <a:r>
                        <a:rPr kumimoji="0" lang="en-ZA"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5.</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indent="0">
                        <a:lnSpc>
                          <a:spcPct val="150000"/>
                        </a:lnSpc>
                        <a:buFont typeface="+mj-lt"/>
                        <a:buNone/>
                      </a:pPr>
                      <a:r>
                        <a:rPr kumimoji="0" lang="en-US" sz="1600" b="1" i="0" u="none" strike="noStrike" kern="800" cap="small" spc="286" normalizeH="0" baseline="0" noProof="0" dirty="0">
                          <a:ln>
                            <a:noFill/>
                          </a:ln>
                          <a:solidFill>
                            <a:srgbClr val="006530"/>
                          </a:solidFill>
                          <a:effectLst/>
                          <a:uLnTx/>
                          <a:uFillTx/>
                          <a:latin typeface="Arial" panose="020B0604020202020204" pitchFamily="34" charset="0"/>
                          <a:ea typeface="+mn-ea"/>
                          <a:cs typeface="+mn-cs"/>
                        </a:rPr>
                        <a:t>amendments to the revised 2020 - 2025 strategic plan</a:t>
                      </a:r>
                      <a:endParaRPr kumimoji="0" lang="en-ZA" sz="1600" b="1" i="0" u="none" strike="noStrike" kern="800" cap="small" spc="286" normalizeH="0" baseline="0" dirty="0">
                        <a:ln>
                          <a:noFill/>
                        </a:ln>
                        <a:solidFill>
                          <a:srgbClr val="006530"/>
                        </a:solidFill>
                        <a:effectLst/>
                        <a:uLnTx/>
                        <a:uFillTx/>
                        <a:latin typeface="Arial" panose="020B0604020202020204" pitchFamily="34" charset="0"/>
                        <a:ea typeface="+mn-ea"/>
                        <a:cs typeface="+mn-cs"/>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1866169617"/>
                  </a:ext>
                </a:extLst>
              </a:tr>
              <a:tr h="626115">
                <a:tc>
                  <a:txBody>
                    <a:bodyPr/>
                    <a:lstStyle/>
                    <a:p>
                      <a:pPr algn="ctr">
                        <a:lnSpc>
                          <a:spcPct val="150000"/>
                        </a:lnSpc>
                      </a:pPr>
                      <a:r>
                        <a:rPr kumimoji="0" lang="en-US"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endParaRPr kumimoji="0" lang="en-ZA" sz="16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a:lnSpc>
                          <a:spcPct val="150000"/>
                        </a:lnSpc>
                      </a:pPr>
                      <a:r>
                        <a:rPr kumimoji="0" lang="en-US" sz="16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Recommendation</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722458350"/>
                  </a:ext>
                </a:extLst>
              </a:tr>
            </a:tbl>
          </a:graphicData>
        </a:graphic>
      </p:graphicFrame>
    </p:spTree>
    <p:extLst>
      <p:ext uri="{BB962C8B-B14F-4D97-AF65-F5344CB8AC3E}">
        <p14:creationId xmlns:p14="http://schemas.microsoft.com/office/powerpoint/2010/main" xmlns="" val="921434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DEPARTMENT’S 2023-24 ANNUAL PERFORMANCE PLAN WITH THE NDP AND REVISED MTSF 2019-24</a:t>
            </a:r>
            <a:r>
              <a:rPr kumimoji="0" lang="en-US"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9785350"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Direct Links to the revised MTSF 2019-24 Priority</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pic>
        <p:nvPicPr>
          <p:cNvPr id="11" name="Picture 10">
            <a:extLst>
              <a:ext uri="{FF2B5EF4-FFF2-40B4-BE49-F238E27FC236}">
                <a16:creationId xmlns:a16="http://schemas.microsoft.com/office/drawing/2014/main" xmlns="" id="{EFA047CD-24D2-4722-8DD7-F8A4456DB37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811172D0-B870-4A19-9FA2-F4CEDD59D5CD}"/>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20</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xmlns="" id="{F7CF24F5-2CC7-E57F-D7B4-FB073397C950}"/>
              </a:ext>
            </a:extLst>
          </p:cNvPr>
          <p:cNvGraphicFramePr>
            <a:graphicFrameLocks noGrp="1"/>
          </p:cNvGraphicFramePr>
          <p:nvPr>
            <p:extLst>
              <p:ext uri="{D42A27DB-BD31-4B8C-83A1-F6EECF244321}">
                <p14:modId xmlns:p14="http://schemas.microsoft.com/office/powerpoint/2010/main" xmlns="" val="2812314143"/>
              </p:ext>
            </p:extLst>
          </p:nvPr>
        </p:nvGraphicFramePr>
        <p:xfrm>
          <a:off x="33462" y="1060046"/>
          <a:ext cx="9034338" cy="5190111"/>
        </p:xfrm>
        <a:graphic>
          <a:graphicData uri="http://schemas.openxmlformats.org/drawingml/2006/table">
            <a:tbl>
              <a:tblPr firstRow="1" firstCol="1" bandRow="1"/>
              <a:tblGrid>
                <a:gridCol w="1665176">
                  <a:extLst>
                    <a:ext uri="{9D8B030D-6E8A-4147-A177-3AD203B41FA5}">
                      <a16:colId xmlns:a16="http://schemas.microsoft.com/office/drawing/2014/main" xmlns="" val="4209385214"/>
                    </a:ext>
                  </a:extLst>
                </a:gridCol>
                <a:gridCol w="2111362">
                  <a:extLst>
                    <a:ext uri="{9D8B030D-6E8A-4147-A177-3AD203B41FA5}">
                      <a16:colId xmlns:a16="http://schemas.microsoft.com/office/drawing/2014/main" xmlns="" val="2894796980"/>
                    </a:ext>
                  </a:extLst>
                </a:gridCol>
                <a:gridCol w="1441282">
                  <a:extLst>
                    <a:ext uri="{9D8B030D-6E8A-4147-A177-3AD203B41FA5}">
                      <a16:colId xmlns:a16="http://schemas.microsoft.com/office/drawing/2014/main" xmlns="" val="2979312144"/>
                    </a:ext>
                  </a:extLst>
                </a:gridCol>
                <a:gridCol w="1498771">
                  <a:extLst>
                    <a:ext uri="{9D8B030D-6E8A-4147-A177-3AD203B41FA5}">
                      <a16:colId xmlns:a16="http://schemas.microsoft.com/office/drawing/2014/main" xmlns="" val="4052933503"/>
                    </a:ext>
                  </a:extLst>
                </a:gridCol>
                <a:gridCol w="2317747">
                  <a:extLst>
                    <a:ext uri="{9D8B030D-6E8A-4147-A177-3AD203B41FA5}">
                      <a16:colId xmlns:a16="http://schemas.microsoft.com/office/drawing/2014/main" xmlns="" val="1583032887"/>
                    </a:ext>
                  </a:extLst>
                </a:gridCol>
              </a:tblGrid>
              <a:tr h="87826">
                <a:tc rowSpan="2">
                  <a:txBody>
                    <a:bodyPr/>
                    <a:lstStyle/>
                    <a:p>
                      <a:pPr marL="0" marR="0" algn="ctr">
                        <a:lnSpc>
                          <a:spcPct val="115000"/>
                        </a:lnSpc>
                        <a:spcBef>
                          <a:spcPts val="0"/>
                        </a:spcBef>
                        <a:spcAft>
                          <a:spcPts val="1200"/>
                        </a:spcAft>
                      </a:pPr>
                      <a:r>
                        <a:rPr lang="en-ZA" sz="105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Impact Statement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marL="0" marR="0" algn="ctr">
                        <a:lnSpc>
                          <a:spcPct val="115000"/>
                        </a:lnSpc>
                        <a:spcBef>
                          <a:spcPts val="0"/>
                        </a:spcBef>
                        <a:spcAft>
                          <a:spcPts val="1200"/>
                        </a:spcAft>
                      </a:pPr>
                      <a:r>
                        <a:rPr lang="en-ZA" sz="105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 Outcomes</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0" marR="0" algn="ctr">
                        <a:lnSpc>
                          <a:spcPct val="115000"/>
                        </a:lnSpc>
                        <a:spcBef>
                          <a:spcPts val="0"/>
                        </a:spcBef>
                        <a:spcAft>
                          <a:spcPts val="0"/>
                        </a:spcAft>
                      </a:pPr>
                      <a:r>
                        <a:rPr lang="en-ZA" sz="105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Revised 2019-24 MTSF Targets Priority</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ZA" sz="105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DSBD Programme</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948296225"/>
                  </a:ext>
                </a:extLst>
              </a:tr>
              <a:tr h="32050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05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Linkages to the NDP Five-Year Implementation Plan</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15000"/>
                        </a:lnSpc>
                        <a:spcBef>
                          <a:spcPts val="0"/>
                        </a:spcBef>
                        <a:spcAft>
                          <a:spcPts val="0"/>
                        </a:spcAft>
                      </a:pPr>
                      <a:r>
                        <a:rPr lang="en-ZA" sz="105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Linkages to the Monitoring Framework for the NDP Five Year Implementation Plan</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vMerge="1">
                  <a:txBody>
                    <a:bodyPr/>
                    <a:lstStyle/>
                    <a:p>
                      <a:endParaRPr lang="en-US"/>
                    </a:p>
                  </a:txBody>
                  <a:tcPr/>
                </a:tc>
                <a:extLst>
                  <a:ext uri="{0D108BD9-81ED-4DB2-BD59-A6C34878D82A}">
                    <a16:rowId xmlns:a16="http://schemas.microsoft.com/office/drawing/2014/main" xmlns="" val="550965415"/>
                  </a:ext>
                </a:extLst>
              </a:tr>
              <a:tr h="183464">
                <a:tc rowSpan="7">
                  <a:txBody>
                    <a:bodyPr/>
                    <a:lstStyle/>
                    <a:p>
                      <a:pPr marL="0" marR="0">
                        <a:lnSpc>
                          <a:spcPct val="115000"/>
                        </a:lnSpc>
                        <a:spcBef>
                          <a:spcPts val="0"/>
                        </a:spcBef>
                        <a:spcAft>
                          <a:spcPts val="0"/>
                        </a:spcAft>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Sustainable SMMEs and Co-operatives contributing meaningfully to the economy.</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marR="0" lvl="0" indent="-228600">
                        <a:lnSpc>
                          <a:spcPct val="115000"/>
                        </a:lnSpc>
                        <a:spcBef>
                          <a:spcPts val="0"/>
                        </a:spcBef>
                        <a:spcAft>
                          <a:spcPts val="0"/>
                        </a:spcAft>
                        <a:buClr>
                          <a:srgbClr val="000000"/>
                        </a:buClr>
                        <a:buFont typeface="+mj-lt"/>
                        <a:buAutoNum type="arabicPeriod"/>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Increased participation of SMMEs and Co-operatives in domestic and international markets.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109855" lvl="0" indent="-342900">
                        <a:lnSpc>
                          <a:spcPct val="115000"/>
                        </a:lnSpc>
                        <a:spcBef>
                          <a:spcPts val="0"/>
                        </a:spcBef>
                        <a:spcAft>
                          <a:spcPts val="0"/>
                        </a:spcAft>
                        <a:buFont typeface="Symbol" panose="05050102010706020507" pitchFamily="18" charset="2"/>
                        <a:buChar char=""/>
                      </a:pPr>
                      <a:r>
                        <a:rPr lang="en-ZA"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Localisation Policy Framework and Implementation Programme on SMMEs and Co-operatives developed and adopted by 31 March 2021.</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115000"/>
                        </a:lnSpc>
                        <a:spcBef>
                          <a:spcPts val="0"/>
                        </a:spcBef>
                        <a:spcAft>
                          <a:spcPts val="0"/>
                        </a:spcAft>
                      </a:pPr>
                      <a:r>
                        <a:rPr lang="en-ZA" sz="105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Programme Two:</a:t>
                      </a:r>
                      <a:r>
                        <a:rPr lang="en-ZA" sz="105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Sector and Market Development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5369482"/>
                  </a:ext>
                </a:extLst>
              </a:tr>
              <a:tr h="276695">
                <a:tc vMerge="1">
                  <a:txBody>
                    <a:bodyPr/>
                    <a:lstStyle/>
                    <a:p>
                      <a:endParaRPr lang="en-US"/>
                    </a:p>
                  </a:txBody>
                  <a:tcPr/>
                </a:tc>
                <a:tc vMerge="1">
                  <a:txBody>
                    <a:bodyPr/>
                    <a:lstStyle/>
                    <a:p>
                      <a:endParaRPr lang="en-US"/>
                    </a:p>
                  </a:txBody>
                  <a:tcPr/>
                </a:tc>
                <a:tc gridSpan="2">
                  <a:txBody>
                    <a:bodyPr/>
                    <a:lstStyle/>
                    <a:p>
                      <a:pPr marL="342900" marR="109855" lvl="0" indent="-342900">
                        <a:lnSpc>
                          <a:spcPct val="115000"/>
                        </a:lnSpc>
                        <a:spcBef>
                          <a:spcPts val="0"/>
                        </a:spcBef>
                        <a:spcAft>
                          <a:spcPts val="0"/>
                        </a:spcAft>
                        <a:buFont typeface="Symbol" panose="05050102010706020507" pitchFamily="18" charset="2"/>
                        <a:buChar char=""/>
                      </a:pPr>
                      <a:r>
                        <a:rPr lang="en-ZA"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 the SME Focused Localisation Policy and ensure 100% compliance by public sector in procuring 1 000 designated local products and services from SMMEs by 31 March 2024.</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235818678"/>
                  </a:ext>
                </a:extLst>
              </a:tr>
              <a:tr h="183464">
                <a:tc vMerge="1">
                  <a:txBody>
                    <a:bodyPr/>
                    <a:lstStyle/>
                    <a:p>
                      <a:endParaRPr lang="en-US"/>
                    </a:p>
                  </a:txBody>
                  <a:tcPr/>
                </a:tc>
                <a:tc>
                  <a:txBody>
                    <a:bodyPr/>
                    <a:lstStyle/>
                    <a:p>
                      <a:pPr marL="228600" marR="0" lvl="0" indent="-228600">
                        <a:lnSpc>
                          <a:spcPct val="115000"/>
                        </a:lnSpc>
                        <a:spcBef>
                          <a:spcPts val="0"/>
                        </a:spcBef>
                        <a:spcAft>
                          <a:spcPts val="0"/>
                        </a:spcAft>
                        <a:buClr>
                          <a:srgbClr val="000000"/>
                        </a:buClr>
                        <a:buFont typeface="+mj-lt"/>
                        <a:buAutoNum type="arabicPeriod" startAt="2"/>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Increased contribution of SMMEs and Co-operatives in Priority Sectors.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109855" lvl="0" indent="-342900">
                        <a:lnSpc>
                          <a:spcPct val="115000"/>
                        </a:lnSpc>
                        <a:spcBef>
                          <a:spcPts val="0"/>
                        </a:spcBef>
                        <a:spcAft>
                          <a:spcPts val="0"/>
                        </a:spcAft>
                        <a:buFont typeface="Symbol" panose="05050102010706020507" pitchFamily="18" charset="2"/>
                        <a:buChar char=""/>
                      </a:pPr>
                      <a:r>
                        <a:rPr lang="en-ZA" sz="105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All Masterplans developed by end of 2021.</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ZA" sz="105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Programme Two: </a:t>
                      </a:r>
                      <a:r>
                        <a:rPr lang="en-ZA" sz="105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Sector and Market Development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05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05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Programme Four: </a:t>
                      </a:r>
                      <a:r>
                        <a:rPr lang="en-ZA" sz="105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Enterprise Development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5206918"/>
                  </a:ext>
                </a:extLst>
              </a:tr>
              <a:tr h="183464">
                <a:tc vMerge="1">
                  <a:txBody>
                    <a:bodyPr/>
                    <a:lstStyle/>
                    <a:p>
                      <a:endParaRPr lang="en-US"/>
                    </a:p>
                  </a:txBody>
                  <a:tcPr/>
                </a:tc>
                <a:tc>
                  <a:txBody>
                    <a:bodyPr/>
                    <a:lstStyle/>
                    <a:p>
                      <a:pPr marL="228600" marR="0" lvl="0" indent="-228600">
                        <a:lnSpc>
                          <a:spcPct val="115000"/>
                        </a:lnSpc>
                        <a:spcBef>
                          <a:spcPts val="0"/>
                        </a:spcBef>
                        <a:spcAft>
                          <a:spcPts val="0"/>
                        </a:spcAft>
                        <a:buClr>
                          <a:srgbClr val="000000"/>
                        </a:buClr>
                        <a:buFont typeface="+mj-lt"/>
                        <a:buAutoNum type="arabicPeriod" startAt="3"/>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Scaled-Up and coordinated support for SMMEs Co-operatives, Village and Township Economies.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109855" lvl="0" indent="-342900">
                        <a:lnSpc>
                          <a:spcPct val="115000"/>
                        </a:lnSpc>
                        <a:spcBef>
                          <a:spcPts val="0"/>
                        </a:spcBef>
                        <a:spcAft>
                          <a:spcPts val="0"/>
                        </a:spcAft>
                        <a:buFont typeface="Symbol" panose="05050102010706020507" pitchFamily="18" charset="2"/>
                        <a:buChar char=""/>
                      </a:pPr>
                      <a:r>
                        <a:rPr lang="en-ZA" sz="105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incubation centres and digital hubs established by 2024.</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ZA" sz="105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Programme Four: </a:t>
                      </a:r>
                      <a:r>
                        <a:rPr lang="en-ZA" sz="105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Enterprise Development</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4260635"/>
                  </a:ext>
                </a:extLst>
              </a:tr>
              <a:tr h="92893">
                <a:tc vMerge="1">
                  <a:txBody>
                    <a:bodyPr/>
                    <a:lstStyle/>
                    <a:p>
                      <a:endParaRPr lang="en-US"/>
                    </a:p>
                  </a:txBody>
                  <a:tcPr/>
                </a:tc>
                <a:tc rowSpan="3">
                  <a:txBody>
                    <a:bodyPr/>
                    <a:lstStyle/>
                    <a:p>
                      <a:pPr marL="228600" marR="0" lvl="0" indent="-228600">
                        <a:lnSpc>
                          <a:spcPct val="115000"/>
                        </a:lnSpc>
                        <a:spcBef>
                          <a:spcPts val="0"/>
                        </a:spcBef>
                        <a:spcAft>
                          <a:spcPts val="0"/>
                        </a:spcAft>
                        <a:buClr>
                          <a:srgbClr val="000000"/>
                        </a:buClr>
                        <a:buFont typeface="+mj-lt"/>
                        <a:buAutoNum type="arabicPeriod" startAt="4"/>
                      </a:pPr>
                      <a:r>
                        <a:rPr lang="en-ZA" sz="105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Expanded access to financial and non-financial support and implemented responsive programmes to new and existing SMMEs and Co-operatives.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115000"/>
                        </a:lnSpc>
                        <a:spcBef>
                          <a:spcPts val="0"/>
                        </a:spcBef>
                        <a:spcAft>
                          <a:spcPts val="0"/>
                        </a:spcAft>
                        <a:buFont typeface="Symbol" panose="05050102010706020507" pitchFamily="18" charset="2"/>
                        <a:buChar char=""/>
                      </a:pPr>
                      <a:r>
                        <a:rPr lang="en-ZA"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10 000 youth business start-ups supported per annum.</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115000"/>
                        </a:lnSpc>
                        <a:spcBef>
                          <a:spcPts val="0"/>
                        </a:spcBef>
                        <a:spcAft>
                          <a:spcPts val="0"/>
                        </a:spcAft>
                      </a:pPr>
                      <a:r>
                        <a:rPr lang="en-ZA" sz="1050" b="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Three</a:t>
                      </a:r>
                      <a:r>
                        <a:rPr lang="en-ZA"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Development Finance</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391381"/>
                  </a:ext>
                </a:extLst>
              </a:tr>
              <a:tr h="230079">
                <a:tc vMerge="1">
                  <a:txBody>
                    <a:bodyPr/>
                    <a:lstStyle/>
                    <a:p>
                      <a:endParaRPr lang="en-US"/>
                    </a:p>
                  </a:txBody>
                  <a:tcPr/>
                </a:tc>
                <a:tc vMerge="1">
                  <a:txBody>
                    <a:bodyPr/>
                    <a:lstStyle/>
                    <a:p>
                      <a:endParaRPr lang="en-US"/>
                    </a:p>
                  </a:txBody>
                  <a:tcPr/>
                </a:tc>
                <a:tc gridSpan="2">
                  <a:txBody>
                    <a:bodyPr/>
                    <a:lstStyle/>
                    <a:p>
                      <a:pPr marL="342900" marR="0" lvl="0" indent="-342900">
                        <a:lnSpc>
                          <a:spcPct val="115000"/>
                        </a:lnSpc>
                        <a:spcBef>
                          <a:spcPts val="0"/>
                        </a:spcBef>
                        <a:spcAft>
                          <a:spcPts val="0"/>
                        </a:spcAft>
                        <a:buFont typeface="Symbol" panose="05050102010706020507" pitchFamily="18" charset="2"/>
                        <a:buChar char=""/>
                      </a:pPr>
                      <a:r>
                        <a:rPr lang="en-ZA"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least 50% of national and provincial DFI financing dedicated to SMMEs and Co-operatives through establishment of the SMMEs and Co-operatives Funding Policy by March 2021/22.</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49112686"/>
                  </a:ext>
                </a:extLst>
              </a:tr>
              <a:tr h="167841">
                <a:tc vMerge="1">
                  <a:txBody>
                    <a:bodyPr/>
                    <a:lstStyle/>
                    <a:p>
                      <a:endParaRPr lang="en-US"/>
                    </a:p>
                  </a:txBody>
                  <a:tcPr/>
                </a:tc>
                <a:tc vMerge="1">
                  <a:txBody>
                    <a:bodyPr/>
                    <a:lstStyle/>
                    <a:p>
                      <a:endParaRPr lang="en-US"/>
                    </a:p>
                  </a:txBody>
                  <a:tcPr/>
                </a:tc>
                <a:tc gridSpan="2">
                  <a:txBody>
                    <a:bodyPr/>
                    <a:lstStyle/>
                    <a:p>
                      <a:pPr marL="342900" marR="0" lvl="0" indent="-342900">
                        <a:lnSpc>
                          <a:spcPct val="115000"/>
                        </a:lnSpc>
                        <a:spcBef>
                          <a:spcPts val="0"/>
                        </a:spcBef>
                        <a:spcAft>
                          <a:spcPts val="0"/>
                        </a:spcAft>
                        <a:buFont typeface="Symbol" panose="05050102010706020507" pitchFamily="18" charset="2"/>
                        <a:buChar char=""/>
                      </a:pPr>
                      <a:r>
                        <a:rPr lang="en-ZA" sz="105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100 000 competitive small businesses and Co-operatives supported by 2024.</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15000"/>
                        </a:lnSpc>
                        <a:spcBef>
                          <a:spcPts val="0"/>
                        </a:spcBef>
                        <a:spcAft>
                          <a:spcPts val="0"/>
                        </a:spcAft>
                      </a:pPr>
                      <a:r>
                        <a:rPr lang="en-ZA" sz="105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Two: </a:t>
                      </a:r>
                      <a:r>
                        <a:rPr lang="en-ZA" sz="105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Sector and Market Development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ZA" sz="105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Three: </a:t>
                      </a:r>
                      <a:r>
                        <a:rPr lang="en-ZA" sz="105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Development Finance</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2801" marR="22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19065983"/>
                  </a:ext>
                </a:extLst>
              </a:tr>
            </a:tbl>
          </a:graphicData>
        </a:graphic>
      </p:graphicFrame>
    </p:spTree>
    <p:extLst>
      <p:ext uri="{BB962C8B-B14F-4D97-AF65-F5344CB8AC3E}">
        <p14:creationId xmlns:p14="http://schemas.microsoft.com/office/powerpoint/2010/main" xmlns="" val="419735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DEPARTMENT’S 2023-24 ANNUAL PERFORMANCE PLAN WITH THE NDP AND MTSF 2019-24</a:t>
            </a:r>
            <a:r>
              <a:rPr kumimoji="0" lang="en-US"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5791200"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Indirect Links to the revised MTSF 2019-24 Priority</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pic>
        <p:nvPicPr>
          <p:cNvPr id="9" name="Picture 8">
            <a:extLst>
              <a:ext uri="{FF2B5EF4-FFF2-40B4-BE49-F238E27FC236}">
                <a16:creationId xmlns:a16="http://schemas.microsoft.com/office/drawing/2014/main" xmlns="" id="{C97F5330-8709-4D82-B6F9-9F65569A48E4}"/>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B05D692C-94B5-4EB5-85B8-A5739C006825}"/>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21</a:t>
            </a:r>
          </a:p>
        </p:txBody>
      </p:sp>
      <p:sp>
        <p:nvSpPr>
          <p:cNvPr id="13" name="Rectangle 6">
            <a:extLst>
              <a:ext uri="{FF2B5EF4-FFF2-40B4-BE49-F238E27FC236}">
                <a16:creationId xmlns:a16="http://schemas.microsoft.com/office/drawing/2014/main" xmlns="" id="{1D54D54A-5473-4BCA-8E8E-347422132FA9}"/>
              </a:ext>
            </a:extLst>
          </p:cNvPr>
          <p:cNvSpPr>
            <a:spLocks noChangeArrowheads="1"/>
          </p:cNvSpPr>
          <p:nvPr/>
        </p:nvSpPr>
        <p:spPr bwMode="auto">
          <a:xfrm>
            <a:off x="-838200" y="4154115"/>
            <a:ext cx="5791200"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Alignment to the National Annual Strategic Plan</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graphicFrame>
        <p:nvGraphicFramePr>
          <p:cNvPr id="2" name="Table 1">
            <a:extLst>
              <a:ext uri="{FF2B5EF4-FFF2-40B4-BE49-F238E27FC236}">
                <a16:creationId xmlns:a16="http://schemas.microsoft.com/office/drawing/2014/main" xmlns="" id="{397C2113-BF0E-3368-A02D-B701B73600C3}"/>
              </a:ext>
            </a:extLst>
          </p:cNvPr>
          <p:cNvGraphicFramePr>
            <a:graphicFrameLocks noGrp="1"/>
          </p:cNvGraphicFramePr>
          <p:nvPr>
            <p:extLst>
              <p:ext uri="{D42A27DB-BD31-4B8C-83A1-F6EECF244321}">
                <p14:modId xmlns:p14="http://schemas.microsoft.com/office/powerpoint/2010/main" xmlns="" val="3795307565"/>
              </p:ext>
            </p:extLst>
          </p:nvPr>
        </p:nvGraphicFramePr>
        <p:xfrm>
          <a:off x="80451" y="1094407"/>
          <a:ext cx="8949248" cy="2693481"/>
        </p:xfrm>
        <a:graphic>
          <a:graphicData uri="http://schemas.openxmlformats.org/drawingml/2006/table">
            <a:tbl>
              <a:tblPr firstRow="1" firstCol="1" bandRow="1"/>
              <a:tblGrid>
                <a:gridCol w="2012193">
                  <a:extLst>
                    <a:ext uri="{9D8B030D-6E8A-4147-A177-3AD203B41FA5}">
                      <a16:colId xmlns:a16="http://schemas.microsoft.com/office/drawing/2014/main" xmlns="" val="328153993"/>
                    </a:ext>
                  </a:extLst>
                </a:gridCol>
                <a:gridCol w="2726485">
                  <a:extLst>
                    <a:ext uri="{9D8B030D-6E8A-4147-A177-3AD203B41FA5}">
                      <a16:colId xmlns:a16="http://schemas.microsoft.com/office/drawing/2014/main" xmlns="" val="904229883"/>
                    </a:ext>
                  </a:extLst>
                </a:gridCol>
                <a:gridCol w="1956698">
                  <a:extLst>
                    <a:ext uri="{9D8B030D-6E8A-4147-A177-3AD203B41FA5}">
                      <a16:colId xmlns:a16="http://schemas.microsoft.com/office/drawing/2014/main" xmlns="" val="2228721903"/>
                    </a:ext>
                  </a:extLst>
                </a:gridCol>
                <a:gridCol w="2253872">
                  <a:extLst>
                    <a:ext uri="{9D8B030D-6E8A-4147-A177-3AD203B41FA5}">
                      <a16:colId xmlns:a16="http://schemas.microsoft.com/office/drawing/2014/main" xmlns="" val="371742797"/>
                    </a:ext>
                  </a:extLst>
                </a:gridCol>
              </a:tblGrid>
              <a:tr h="323372">
                <a:tc>
                  <a:txBody>
                    <a:bodyPr/>
                    <a:lstStyle/>
                    <a:p>
                      <a:pPr marL="0" marR="0" algn="just">
                        <a:lnSpc>
                          <a:spcPct val="115000"/>
                        </a:lnSpc>
                        <a:spcBef>
                          <a:spcPts val="0"/>
                        </a:spcBef>
                        <a:spcAft>
                          <a:spcPts val="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MTSF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lnSpc>
                          <a:spcPct val="115000"/>
                        </a:lnSpc>
                        <a:spcBef>
                          <a:spcPts val="0"/>
                        </a:spcBef>
                        <a:spcAft>
                          <a:spcPts val="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Revised 2019-24 MTSF Targets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lnSpc>
                          <a:spcPct val="115000"/>
                        </a:lnSpc>
                        <a:spcBef>
                          <a:spcPts val="0"/>
                        </a:spcBef>
                        <a:spcAft>
                          <a:spcPts val="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Lead and contributing departments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lnSpc>
                          <a:spcPct val="115000"/>
                        </a:lnSpc>
                        <a:spcBef>
                          <a:spcPts val="0"/>
                        </a:spcBef>
                        <a:spcAft>
                          <a:spcPts val="0"/>
                        </a:spcAft>
                      </a:pPr>
                      <a:r>
                        <a:rPr lang="en-ZA" sz="1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DSBD Programme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240144881"/>
                  </a:ext>
                </a:extLst>
              </a:tr>
              <a:tr h="960672">
                <a:tc>
                  <a:txBody>
                    <a:bodyPr/>
                    <a:lstStyle/>
                    <a:p>
                      <a:pPr marL="228600" marR="0" lvl="0" indent="-228600">
                        <a:lnSpc>
                          <a:spcPct val="115000"/>
                        </a:lnSpc>
                        <a:spcBef>
                          <a:spcPts val="0"/>
                        </a:spcBef>
                        <a:spcAft>
                          <a:spcPts val="800"/>
                        </a:spcAft>
                        <a:buFont typeface="+mj-lt"/>
                        <a:buAutoNum type="arabicPeriod"/>
                      </a:pPr>
                      <a:r>
                        <a:rPr lang="en-ZA" sz="1200" dirty="0">
                          <a:effectLst/>
                          <a:latin typeface="Arial" panose="020B0604020202020204" pitchFamily="34" charset="0"/>
                          <a:ea typeface="MS Mincho" panose="02020609040205080304" pitchFamily="49" charset="-128"/>
                          <a:cs typeface="Times New Roman" panose="02020603050405020304" pitchFamily="18" charset="0"/>
                        </a:rPr>
                        <a:t>Integrated service delivery, settlement transformation and inclusive growth in urban and rural places.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Township Economic Profiles completed by March 2021; </a:t>
                      </a:r>
                    </a:p>
                    <a:p>
                      <a:pPr marL="171450" marR="0" indent="-171450">
                        <a:lnSpc>
                          <a:spcPct val="115000"/>
                        </a:lnSpc>
                        <a:spcBef>
                          <a:spcPts val="0"/>
                        </a:spcBef>
                        <a:spcAft>
                          <a:spcPts val="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Strategy completed by March 2021; </a:t>
                      </a:r>
                    </a:p>
                    <a:p>
                      <a:pPr marL="171450" marR="0" indent="-171450">
                        <a:lnSpc>
                          <a:spcPct val="115000"/>
                        </a:lnSpc>
                        <a:spcBef>
                          <a:spcPts val="0"/>
                        </a:spcBef>
                        <a:spcAft>
                          <a:spcPts val="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Strategy implemented by March 2022.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Lead: NT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Contributing: </a:t>
                      </a:r>
                      <a:r>
                        <a:rPr lang="en-ZA" sz="1200" b="1">
                          <a:effectLst/>
                          <a:latin typeface="Arial" panose="020B0604020202020204" pitchFamily="34" charset="0"/>
                          <a:ea typeface="Calibri" panose="020F0502020204030204" pitchFamily="34" charset="0"/>
                          <a:cs typeface="Times New Roman" panose="02020603050405020304" pitchFamily="18" charset="0"/>
                        </a:rPr>
                        <a:t>the dtic</a:t>
                      </a:r>
                      <a:r>
                        <a:rPr lang="en-ZA" sz="1200">
                          <a:effectLst/>
                          <a:latin typeface="Arial" panose="020B0604020202020204" pitchFamily="34" charset="0"/>
                          <a:ea typeface="Calibri" panose="020F0502020204030204" pitchFamily="34" charset="0"/>
                          <a:cs typeface="Times New Roman" panose="02020603050405020304" pitchFamily="18" charset="0"/>
                        </a:rPr>
                        <a:t>, DSBD, provinces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fontAlgn="base">
                        <a:lnSpc>
                          <a:spcPct val="115000"/>
                        </a:lnSpc>
                        <a:spcBef>
                          <a:spcPts val="0"/>
                        </a:spcBef>
                        <a:spcAft>
                          <a:spcPts val="0"/>
                        </a:spcAft>
                        <a:buFont typeface="Symbol" panose="05050102010706020507" pitchFamily="18" charset="2"/>
                        <a:buChar char=""/>
                      </a:pPr>
                      <a:r>
                        <a:rPr lang="en-ZA" sz="1200" b="1">
                          <a:effectLst/>
                          <a:latin typeface="Arial" panose="020B0604020202020204" pitchFamily="34" charset="0"/>
                          <a:ea typeface="Calibri" panose="020F0502020204030204" pitchFamily="34" charset="0"/>
                          <a:cs typeface="Times New Roman" panose="02020603050405020304" pitchFamily="18" charset="0"/>
                        </a:rPr>
                        <a:t>Programme Two: </a:t>
                      </a:r>
                      <a:r>
                        <a:rPr lang="en-ZA" sz="1200">
                          <a:effectLst/>
                          <a:latin typeface="Arial" panose="020B0604020202020204" pitchFamily="34" charset="0"/>
                          <a:ea typeface="Calibri" panose="020F0502020204030204" pitchFamily="34" charset="0"/>
                          <a:cs typeface="Times New Roman" panose="02020603050405020304" pitchFamily="18" charset="0"/>
                        </a:rPr>
                        <a:t>Sector and Market Development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ZA" sz="1200" b="1">
                          <a:effectLst/>
                          <a:latin typeface="Arial" panose="020B0604020202020204" pitchFamily="34" charset="0"/>
                          <a:ea typeface="Calibri" panose="020F0502020204030204" pitchFamily="34" charset="0"/>
                          <a:cs typeface="Times New Roman" panose="02020603050405020304" pitchFamily="18" charset="0"/>
                        </a:rPr>
                        <a:t>Programme Three: </a:t>
                      </a:r>
                      <a:r>
                        <a:rPr lang="en-ZA" sz="1200">
                          <a:effectLst/>
                          <a:latin typeface="Arial" panose="020B0604020202020204" pitchFamily="34" charset="0"/>
                          <a:ea typeface="Calibri" panose="020F0502020204030204" pitchFamily="34" charset="0"/>
                          <a:cs typeface="Times New Roman" panose="02020603050405020304" pitchFamily="18" charset="0"/>
                        </a:rPr>
                        <a:t>Development Finance.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ZA" sz="1200" b="1">
                          <a:effectLst/>
                          <a:latin typeface="Arial" panose="020B0604020202020204" pitchFamily="34" charset="0"/>
                          <a:ea typeface="Calibri" panose="020F0502020204030204" pitchFamily="34" charset="0"/>
                          <a:cs typeface="Times New Roman" panose="02020603050405020304" pitchFamily="18" charset="0"/>
                        </a:rPr>
                        <a:t>Programme Four: </a:t>
                      </a:r>
                      <a:r>
                        <a:rPr lang="en-ZA" sz="1200">
                          <a:effectLst/>
                          <a:latin typeface="Arial" panose="020B0604020202020204" pitchFamily="34" charset="0"/>
                          <a:ea typeface="Calibri" panose="020F0502020204030204" pitchFamily="34" charset="0"/>
                          <a:cs typeface="Times New Roman" panose="02020603050405020304" pitchFamily="18" charset="0"/>
                        </a:rPr>
                        <a:t>Enterprise Development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0809272"/>
                  </a:ext>
                </a:extLst>
              </a:tr>
              <a:tr h="991665">
                <a:tc>
                  <a:txBody>
                    <a:bodyPr/>
                    <a:lstStyle/>
                    <a:p>
                      <a:pPr marL="228600" marR="0" lvl="0" indent="-228600">
                        <a:lnSpc>
                          <a:spcPct val="115000"/>
                        </a:lnSpc>
                        <a:spcBef>
                          <a:spcPts val="0"/>
                        </a:spcBef>
                        <a:spcAft>
                          <a:spcPts val="800"/>
                        </a:spcAft>
                        <a:buFont typeface="+mj-lt"/>
                        <a:buAutoNum type="arabicPeriod" startAt="2"/>
                      </a:pPr>
                      <a:r>
                        <a:rPr lang="en-ZA" sz="1200" dirty="0">
                          <a:effectLst/>
                          <a:latin typeface="Arial" panose="020B0604020202020204" pitchFamily="34" charset="0"/>
                          <a:ea typeface="MS Mincho" panose="02020609040205080304" pitchFamily="49" charset="-128"/>
                          <a:cs typeface="Times New Roman" panose="02020603050405020304" pitchFamily="18" charset="0"/>
                        </a:rPr>
                        <a:t>Effective regulatory framework of agricultural produce and exports.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1 Agricultural Produce Act developed by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4 reviews to the Agricultural produce management practices.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Lead: DALRRD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Contributing: </a:t>
                      </a:r>
                      <a:r>
                        <a:rPr lang="en-ZA" sz="1200" b="1" dirty="0">
                          <a:effectLst/>
                          <a:latin typeface="Arial" panose="020B0604020202020204" pitchFamily="34" charset="0"/>
                          <a:ea typeface="Calibri" panose="020F0502020204030204" pitchFamily="34" charset="0"/>
                          <a:cs typeface="Times New Roman" panose="02020603050405020304" pitchFamily="18" charset="0"/>
                        </a:rPr>
                        <a:t>the dtic</a:t>
                      </a:r>
                      <a:r>
                        <a:rPr lang="en-ZA" sz="1200" dirty="0">
                          <a:effectLst/>
                          <a:latin typeface="Arial" panose="020B0604020202020204" pitchFamily="34" charset="0"/>
                          <a:ea typeface="Calibri" panose="020F0502020204030204" pitchFamily="34" charset="0"/>
                          <a:cs typeface="Times New Roman" panose="02020603050405020304" pitchFamily="18" charset="0"/>
                        </a:rPr>
                        <a:t>, DSBD, NAMC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PPECB and Commodities-based boards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227130739"/>
                  </a:ext>
                </a:extLst>
              </a:tr>
            </a:tbl>
          </a:graphicData>
        </a:graphic>
      </p:graphicFrame>
      <p:graphicFrame>
        <p:nvGraphicFramePr>
          <p:cNvPr id="3" name="Table 2">
            <a:extLst>
              <a:ext uri="{FF2B5EF4-FFF2-40B4-BE49-F238E27FC236}">
                <a16:creationId xmlns:a16="http://schemas.microsoft.com/office/drawing/2014/main" xmlns="" id="{51E3EC8A-EA2F-1638-2996-35E361126DE1}"/>
              </a:ext>
            </a:extLst>
          </p:cNvPr>
          <p:cNvGraphicFramePr>
            <a:graphicFrameLocks noGrp="1"/>
          </p:cNvGraphicFramePr>
          <p:nvPr/>
        </p:nvGraphicFramePr>
        <p:xfrm>
          <a:off x="80452" y="4651007"/>
          <a:ext cx="8949247" cy="1747943"/>
        </p:xfrm>
        <a:graphic>
          <a:graphicData uri="http://schemas.openxmlformats.org/drawingml/2006/table">
            <a:tbl>
              <a:tblPr firstRow="1" firstCol="1" bandRow="1"/>
              <a:tblGrid>
                <a:gridCol w="2128131">
                  <a:extLst>
                    <a:ext uri="{9D8B030D-6E8A-4147-A177-3AD203B41FA5}">
                      <a16:colId xmlns:a16="http://schemas.microsoft.com/office/drawing/2014/main" xmlns="" val="3331239917"/>
                    </a:ext>
                  </a:extLst>
                </a:gridCol>
                <a:gridCol w="2128131">
                  <a:extLst>
                    <a:ext uri="{9D8B030D-6E8A-4147-A177-3AD203B41FA5}">
                      <a16:colId xmlns:a16="http://schemas.microsoft.com/office/drawing/2014/main" xmlns="" val="1011504215"/>
                    </a:ext>
                  </a:extLst>
                </a:gridCol>
                <a:gridCol w="2128131">
                  <a:extLst>
                    <a:ext uri="{9D8B030D-6E8A-4147-A177-3AD203B41FA5}">
                      <a16:colId xmlns:a16="http://schemas.microsoft.com/office/drawing/2014/main" xmlns="" val="1285933036"/>
                    </a:ext>
                  </a:extLst>
                </a:gridCol>
                <a:gridCol w="2564854">
                  <a:extLst>
                    <a:ext uri="{9D8B030D-6E8A-4147-A177-3AD203B41FA5}">
                      <a16:colId xmlns:a16="http://schemas.microsoft.com/office/drawing/2014/main" xmlns="" val="3515656976"/>
                    </a:ext>
                  </a:extLst>
                </a:gridCol>
              </a:tblGrid>
              <a:tr h="271420">
                <a:tc>
                  <a:txBody>
                    <a:bodyPr/>
                    <a:lstStyle/>
                    <a:p>
                      <a:pPr marL="0" marR="0">
                        <a:lnSpc>
                          <a:spcPct val="115000"/>
                        </a:lnSpc>
                        <a:spcBef>
                          <a:spcPts val="0"/>
                        </a:spcBef>
                        <a:spcAft>
                          <a:spcPts val="0"/>
                        </a:spcAft>
                      </a:pPr>
                      <a:r>
                        <a:rPr lang="en-ZA" sz="14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Interventions</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15000"/>
                        </a:lnSpc>
                        <a:spcBef>
                          <a:spcPts val="0"/>
                        </a:spcBef>
                        <a:spcAft>
                          <a:spcPts val="0"/>
                        </a:spcAft>
                      </a:pPr>
                      <a:r>
                        <a:rPr lang="en-ZA" sz="14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Indicators</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15000"/>
                        </a:lnSpc>
                        <a:spcBef>
                          <a:spcPts val="0"/>
                        </a:spcBef>
                        <a:spcAft>
                          <a:spcPts val="0"/>
                        </a:spcAft>
                      </a:pPr>
                      <a:r>
                        <a:rPr lang="en-ZA" sz="14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Targets</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nSpc>
                          <a:spcPct val="115000"/>
                        </a:lnSpc>
                        <a:spcBef>
                          <a:spcPts val="0"/>
                        </a:spcBef>
                        <a:spcAft>
                          <a:spcPts val="0"/>
                        </a:spcAft>
                      </a:pPr>
                      <a:r>
                        <a:rPr lang="en-ZA" sz="14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DSBD Programme</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458356759"/>
                  </a:ext>
                </a:extLst>
              </a:tr>
              <a:tr h="271420">
                <a:tc gridSpan="4">
                  <a:txBody>
                    <a:bodyPr/>
                    <a:lstStyle/>
                    <a:p>
                      <a:pPr marL="0" marR="0">
                        <a:lnSpc>
                          <a:spcPct val="115000"/>
                        </a:lnSpc>
                        <a:spcBef>
                          <a:spcPts val="0"/>
                        </a:spcBef>
                        <a:spcAft>
                          <a:spcPts val="0"/>
                        </a:spcAft>
                      </a:pPr>
                      <a:r>
                        <a:rPr lang="en-ZA" sz="14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Priority 2: Economic transformation and job creation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82969620"/>
                  </a:ext>
                </a:extLst>
              </a:tr>
              <a:tr h="1141815">
                <a:tc>
                  <a:txBody>
                    <a:bodyPr/>
                    <a:lstStyle/>
                    <a:p>
                      <a:pPr marL="0" marR="0">
                        <a:lnSpc>
                          <a:spcPct val="115000"/>
                        </a:lnSpc>
                        <a:spcBef>
                          <a:spcPts val="0"/>
                        </a:spcBef>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Support and integrate SMMEs, township and rural enterprises in value chains and provide access to markets.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Number of competitive SMMEs and Co-operatives supported.</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dirty="0">
                          <a:effectLst/>
                          <a:latin typeface="Arial Narrow" panose="020B0606020202030204" pitchFamily="34" charset="0"/>
                          <a:ea typeface="Calibri" panose="020F0502020204030204" pitchFamily="34" charset="0"/>
                          <a:cs typeface="Times New Roman" panose="02020603050405020304" pitchFamily="18" charset="0"/>
                        </a:rPr>
                        <a:t>50 000 enterprises supported per year.</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Programme Two:</a:t>
                      </a:r>
                      <a:r>
                        <a:rPr lang="en-ZA" sz="1400" dirty="0">
                          <a:effectLst/>
                          <a:latin typeface="Arial Narrow" panose="020B0606020202030204" pitchFamily="34" charset="0"/>
                          <a:ea typeface="Calibri" panose="020F0502020204030204" pitchFamily="34" charset="0"/>
                          <a:cs typeface="Times New Roman" panose="02020603050405020304" pitchFamily="18" charset="0"/>
                        </a:rPr>
                        <a:t> Sector and Market Development</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Programme Three:</a:t>
                      </a:r>
                      <a:r>
                        <a:rPr lang="en-ZA" sz="1400" dirty="0">
                          <a:effectLst/>
                          <a:latin typeface="Arial Narrow" panose="020B0606020202030204" pitchFamily="34" charset="0"/>
                          <a:ea typeface="Calibri" panose="020F0502020204030204" pitchFamily="34" charset="0"/>
                          <a:cs typeface="Times New Roman" panose="02020603050405020304" pitchFamily="18" charset="0"/>
                        </a:rPr>
                        <a:t> Development Finance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0627859"/>
                  </a:ext>
                </a:extLst>
              </a:tr>
            </a:tbl>
          </a:graphicData>
        </a:graphic>
      </p:graphicFrame>
    </p:spTree>
    <p:extLst>
      <p:ext uri="{BB962C8B-B14F-4D97-AF65-F5344CB8AC3E}">
        <p14:creationId xmlns:p14="http://schemas.microsoft.com/office/powerpoint/2010/main" xmlns="" val="32788278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9091468" cy="83099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3. INSTITUTIONAL PROGRAMME PERFORMANCE INFORMATION (2023/24 APP TARGETS)</a:t>
            </a:r>
            <a:endPar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54F13C8E-0778-476F-93F8-BB5C76D9A856}"/>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51E6C7AC-7FB5-4A66-9829-B6D580E16679}"/>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22</a:t>
            </a:r>
          </a:p>
        </p:txBody>
      </p:sp>
    </p:spTree>
    <p:extLst>
      <p:ext uri="{BB962C8B-B14F-4D97-AF65-F5344CB8AC3E}">
        <p14:creationId xmlns:p14="http://schemas.microsoft.com/office/powerpoint/2010/main" xmlns="" val="41359247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8240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DSBD </a:t>
            </a:r>
            <a:r>
              <a:rPr kumimoji="0" lang="en-US" sz="2800" b="1" i="0" u="none" strike="noStrike" kern="0" cap="small" spc="0" normalizeH="0" baseline="0" noProof="0" dirty="0" err="1">
                <a:ln>
                  <a:noFill/>
                </a:ln>
                <a:solidFill>
                  <a:srgbClr val="EEECE1"/>
                </a:solidFill>
                <a:effectLst/>
                <a:uLnTx/>
                <a:uFillTx/>
                <a:latin typeface="Arial" pitchFamily="34" charset="0"/>
                <a:ea typeface="+mn-ea"/>
                <a:cs typeface="Arial" pitchFamily="34" charset="0"/>
                <a:sym typeface="Calibri"/>
              </a:rPr>
              <a:t>Programmes</a:t>
            </a:r>
            <a:endPar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endParaRPr>
          </a:p>
        </p:txBody>
      </p:sp>
      <p:pic>
        <p:nvPicPr>
          <p:cNvPr id="6" name="Picture 5">
            <a:extLst>
              <a:ext uri="{FF2B5EF4-FFF2-40B4-BE49-F238E27FC236}">
                <a16:creationId xmlns:a16="http://schemas.microsoft.com/office/drawing/2014/main" xmlns="" id="{084C3580-A179-4939-B4FD-BC8BF7BC0857}"/>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9DD37A37-DD81-4F4E-96F1-A1618F826A49}"/>
              </a:ext>
            </a:extLst>
          </p:cNvPr>
          <p:cNvSpPr>
            <a:spLocks noGrp="1"/>
          </p:cNvSpPr>
          <p:nvPr>
            <p:ph type="sldNum" sz="quarter" idx="2"/>
          </p:nvPr>
        </p:nvSpPr>
        <p:spPr>
          <a:xfrm>
            <a:off x="8534400" y="6416675"/>
            <a:ext cx="533400" cy="365125"/>
          </a:xfrm>
        </p:spPr>
        <p:txBody>
          <a:bodyPr anchor="ctr"/>
          <a:lstStyle/>
          <a:p>
            <a:pPr algn="ctr"/>
            <a:r>
              <a:rPr lang="en-US" dirty="0">
                <a:solidFill>
                  <a:schemeClr val="bg1"/>
                </a:solidFill>
                <a:latin typeface="+mn-ea"/>
              </a:rPr>
              <a:t>23</a:t>
            </a:r>
          </a:p>
        </p:txBody>
      </p:sp>
      <p:graphicFrame>
        <p:nvGraphicFramePr>
          <p:cNvPr id="11" name="Diagram 10">
            <a:extLst>
              <a:ext uri="{FF2B5EF4-FFF2-40B4-BE49-F238E27FC236}">
                <a16:creationId xmlns:a16="http://schemas.microsoft.com/office/drawing/2014/main" xmlns="" id="{CFDC94BB-625B-1BB5-8A79-0DEA8D72ACC8}"/>
              </a:ext>
            </a:extLst>
          </p:cNvPr>
          <p:cNvGraphicFramePr/>
          <p:nvPr>
            <p:extLst>
              <p:ext uri="{D42A27DB-BD31-4B8C-83A1-F6EECF244321}">
                <p14:modId xmlns:p14="http://schemas.microsoft.com/office/powerpoint/2010/main" xmlns="" val="264947767"/>
              </p:ext>
            </p:extLst>
          </p:nvPr>
        </p:nvGraphicFramePr>
        <p:xfrm>
          <a:off x="51131" y="788272"/>
          <a:ext cx="9041737" cy="534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241358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892552"/>
          </a:xfrm>
          <a:prstGeom prst="rect">
            <a:avLst/>
          </a:prstGeom>
          <a:noFill/>
        </p:spPr>
        <p:txBody>
          <a:bodyPr wrap="square" rtlCol="0">
            <a:spAutoFit/>
          </a:bodyPr>
          <a:lstStyle/>
          <a:p>
            <a:pPr marR="0" lvl="0" algn="ctr" defTabSz="914400" rtl="0" eaLnBrk="1" fontAlgn="auto" latinLnBrk="0" hangingPunct="0">
              <a:lnSpc>
                <a:spcPct val="100000"/>
              </a:lnSpc>
              <a:spcBef>
                <a:spcPts val="0"/>
              </a:spcBef>
              <a:spcAft>
                <a:spcPts val="0"/>
              </a:spcAft>
              <a:buClrTx/>
              <a:buSzTx/>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35236F00-289A-4CAC-8EF0-2EEF09E32E2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F4B01CC7-EAFB-4E35-9DD4-19660A397D56}"/>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24</a:t>
            </a:r>
          </a:p>
        </p:txBody>
      </p:sp>
    </p:spTree>
    <p:extLst>
      <p:ext uri="{BB962C8B-B14F-4D97-AF65-F5344CB8AC3E}">
        <p14:creationId xmlns:p14="http://schemas.microsoft.com/office/powerpoint/2010/main" xmlns="" val="18681403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xmlns="" id="{4E2B1E58-F897-465B-A8FB-4C5229F6658E}"/>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040DAC03-26F8-4275-BF0E-F14B7E27D66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25</a:t>
            </a:r>
          </a:p>
        </p:txBody>
      </p:sp>
      <p:sp>
        <p:nvSpPr>
          <p:cNvPr id="10" name="Rectangle 7">
            <a:extLst>
              <a:ext uri="{FF2B5EF4-FFF2-40B4-BE49-F238E27FC236}">
                <a16:creationId xmlns:a16="http://schemas.microsoft.com/office/drawing/2014/main" xmlns="" id="{415706AC-21D7-4040-91A0-BCCF6F03E52B}"/>
              </a:ext>
            </a:extLst>
          </p:cNvPr>
          <p:cNvSpPr>
            <a:spLocks noChangeArrowheads="1"/>
          </p:cNvSpPr>
          <p:nvPr/>
        </p:nvSpPr>
        <p:spPr bwMode="auto">
          <a:xfrm>
            <a:off x="42738" y="828079"/>
            <a:ext cx="8921750" cy="4859087"/>
          </a:xfrm>
          <a:prstGeom prst="rect">
            <a:avLst/>
          </a:prstGeom>
          <a:noFill/>
          <a:ln>
            <a:noFill/>
          </a:ln>
        </p:spPr>
        <p:txBody>
          <a:bodyPr>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rPr>
              <a:t>PROGRAMME ONE: ADMINISTRATION</a:t>
            </a:r>
          </a:p>
          <a:p>
            <a:pPr marL="0" marR="0">
              <a:lnSpc>
                <a:spcPct val="107000"/>
              </a:lnSpc>
              <a:spcBef>
                <a:spcPts val="0"/>
              </a:spcBef>
              <a:spcAft>
                <a:spcPts val="800"/>
              </a:spcAft>
            </a:pPr>
            <a:r>
              <a:rPr lang="en-ZA" sz="1600" b="1" dirty="0">
                <a:solidFill>
                  <a:prstClr val="black"/>
                </a:solidFill>
                <a:latin typeface="Arial" panose="020B0604020202020204" pitchFamily="34" charset="0"/>
                <a:cs typeface="Times New Roman" panose="02020603050405020304" pitchFamily="18" charset="0"/>
              </a:rPr>
              <a:t>Purpose: </a:t>
            </a:r>
            <a:r>
              <a:rPr lang="en-ZA" sz="1600" dirty="0">
                <a:solidFill>
                  <a:prstClr val="black"/>
                </a:solidFill>
                <a:latin typeface="Arial" panose="020B0604020202020204" pitchFamily="34" charset="0"/>
                <a:cs typeface="Times New Roman" panose="02020603050405020304" pitchFamily="18" charset="0"/>
              </a:rPr>
              <a:t>To provide strategic leadership, management and support services to the Department.</a:t>
            </a:r>
            <a:endParaRPr lang="en-US" sz="1600" dirty="0">
              <a:solidFill>
                <a:prstClr val="black"/>
              </a:solidFill>
              <a:latin typeface="Arial" panose="020B0604020202020204" pitchFamily="34" charset="0"/>
              <a:cs typeface="Times New Roman" panose="02020603050405020304" pitchFamily="18" charset="0"/>
            </a:endParaRPr>
          </a:p>
          <a:p>
            <a:pPr marL="0" algn="just">
              <a:lnSpc>
                <a:spcPct val="115000"/>
              </a:lnSpc>
              <a:spcAft>
                <a:spcPts val="800"/>
              </a:spcAft>
              <a:defRPr/>
            </a:pPr>
            <a:r>
              <a:rPr lang="en-ZA" sz="1600" b="1" cap="small" dirty="0">
                <a:solidFill>
                  <a:prstClr val="black"/>
                </a:solidFill>
                <a:latin typeface="Arial" panose="020B0604020202020204" pitchFamily="34" charset="0"/>
                <a:cs typeface="Times New Roman" panose="02020603050405020304" pitchFamily="18" charset="0"/>
              </a:rPr>
              <a:t>Sub-programme and Sub-Purpose:</a:t>
            </a:r>
            <a:endParaRPr lang="en-US" sz="1600" b="1" cap="small" dirty="0">
              <a:solidFill>
                <a:prstClr val="black"/>
              </a:solidFill>
              <a:latin typeface="Arial" panose="020B0604020202020204" pitchFamily="34" charset="0"/>
              <a:cs typeface="Times New Roman" panose="02020603050405020304" pitchFamily="18" charset="0"/>
            </a:endParaRPr>
          </a:p>
          <a:p>
            <a:pPr marL="342900" indent="-342900">
              <a:lnSpc>
                <a:spcPct val="115000"/>
              </a:lnSpc>
              <a:spcBef>
                <a:spcPts val="845"/>
              </a:spcBef>
              <a:buFont typeface="Symbol" panose="05050102010706020507" pitchFamily="18" charset="2"/>
              <a:buChar char=""/>
              <a:tabLst>
                <a:tab pos="1282700" algn="l"/>
                <a:tab pos="1283335" algn="l"/>
              </a:tabLst>
              <a:defRPr/>
            </a:pPr>
            <a:r>
              <a:rPr lang="en-US" sz="1600" b="1" dirty="0">
                <a:solidFill>
                  <a:prstClr val="black"/>
                </a:solidFill>
                <a:latin typeface="Arial" panose="020B0604020202020204" pitchFamily="34" charset="0"/>
                <a:cs typeface="Times New Roman" panose="02020603050405020304" pitchFamily="18" charset="0"/>
              </a:rPr>
              <a:t>Ministry – </a:t>
            </a:r>
            <a:r>
              <a:rPr lang="en-US" sz="1600" dirty="0">
                <a:solidFill>
                  <a:prstClr val="black"/>
                </a:solidFill>
                <a:latin typeface="Arial" panose="020B0604020202020204" pitchFamily="34" charset="0"/>
                <a:cs typeface="Times New Roman" panose="02020603050405020304" pitchFamily="18" charset="0"/>
              </a:rPr>
              <a:t>To provide for administrative and logistical support to the Minister and Deputy Minister.</a:t>
            </a:r>
          </a:p>
          <a:p>
            <a:pPr marL="342900" indent="-342900">
              <a:lnSpc>
                <a:spcPct val="115000"/>
              </a:lnSpc>
              <a:spcBef>
                <a:spcPts val="845"/>
              </a:spcBef>
              <a:buFont typeface="Symbol" panose="05050102010706020507" pitchFamily="18" charset="2"/>
              <a:buChar char=""/>
              <a:tabLst>
                <a:tab pos="1282700" algn="l"/>
                <a:tab pos="1283335" algn="l"/>
              </a:tabLst>
              <a:defRPr/>
            </a:pPr>
            <a:r>
              <a:rPr lang="en-US" sz="1600" b="1" dirty="0">
                <a:solidFill>
                  <a:prstClr val="black"/>
                </a:solidFill>
                <a:latin typeface="Arial" panose="020B0604020202020204" pitchFamily="34" charset="0"/>
                <a:cs typeface="Times New Roman" panose="02020603050405020304" pitchFamily="18" charset="0"/>
              </a:rPr>
              <a:t>Departmental Management (Office of the DG) – </a:t>
            </a:r>
            <a:r>
              <a:rPr lang="en-US" sz="1600" dirty="0">
                <a:solidFill>
                  <a:prstClr val="black"/>
                </a:solidFill>
                <a:latin typeface="Arial" panose="020B0604020202020204" pitchFamily="34" charset="0"/>
                <a:cs typeface="Times New Roman" panose="02020603050405020304" pitchFamily="18" charset="0"/>
              </a:rPr>
              <a:t>To provide strategic leadership, management and support services to the Minister, Deputy Minister, Director-General and the Department.</a:t>
            </a:r>
          </a:p>
          <a:p>
            <a:pPr marL="342900" indent="-342900">
              <a:lnSpc>
                <a:spcPct val="115000"/>
              </a:lnSpc>
              <a:spcBef>
                <a:spcPts val="845"/>
              </a:spcBef>
              <a:buFont typeface="Symbol" panose="05050102010706020507" pitchFamily="18" charset="2"/>
              <a:buChar char=""/>
              <a:tabLst>
                <a:tab pos="1282700" algn="l"/>
                <a:tab pos="1283335" algn="l"/>
              </a:tabLst>
              <a:defRPr/>
            </a:pPr>
            <a:r>
              <a:rPr lang="en-US" sz="1600" b="1" dirty="0">
                <a:solidFill>
                  <a:prstClr val="black"/>
                </a:solidFill>
                <a:latin typeface="Arial" panose="020B0604020202020204" pitchFamily="34" charset="0"/>
                <a:cs typeface="Times New Roman" panose="02020603050405020304" pitchFamily="18" charset="0"/>
              </a:rPr>
              <a:t>Corporate Services – </a:t>
            </a:r>
            <a:r>
              <a:rPr lang="en-US" sz="1600" dirty="0">
                <a:solidFill>
                  <a:prstClr val="black"/>
                </a:solidFill>
                <a:latin typeface="Arial" panose="020B0604020202020204" pitchFamily="34" charset="0"/>
                <a:cs typeface="Times New Roman" panose="02020603050405020304" pitchFamily="18" charset="0"/>
              </a:rPr>
              <a:t>To provide enterprise-wide support services comprising of human resources, legal services, learning and development and transformation policy and coordination, security management, facilities management and ICT.</a:t>
            </a:r>
          </a:p>
          <a:p>
            <a:pPr marL="342900" indent="-342900">
              <a:lnSpc>
                <a:spcPct val="115000"/>
              </a:lnSpc>
              <a:spcBef>
                <a:spcPts val="845"/>
              </a:spcBef>
              <a:buFont typeface="Symbol" panose="05050102010706020507" pitchFamily="18" charset="2"/>
              <a:buChar char=""/>
              <a:tabLst>
                <a:tab pos="1282700" algn="l"/>
                <a:tab pos="1283335" algn="l"/>
              </a:tabLst>
              <a:defRPr/>
            </a:pPr>
            <a:r>
              <a:rPr lang="en-US" sz="1600" b="1" dirty="0">
                <a:solidFill>
                  <a:prstClr val="black"/>
                </a:solidFill>
                <a:latin typeface="Arial" panose="020B0604020202020204" pitchFamily="34" charset="0"/>
                <a:cs typeface="Times New Roman" panose="02020603050405020304" pitchFamily="18" charset="0"/>
              </a:rPr>
              <a:t>Financial Management – </a:t>
            </a:r>
            <a:r>
              <a:rPr lang="en-US" sz="1600" dirty="0">
                <a:solidFill>
                  <a:prstClr val="black"/>
                </a:solidFill>
                <a:latin typeface="Arial" panose="020B0604020202020204" pitchFamily="34" charset="0"/>
                <a:cs typeface="Times New Roman" panose="02020603050405020304" pitchFamily="18" charset="0"/>
              </a:rPr>
              <a:t>To provide strategic leadership and advice on supply chain, financial and asset management related services to the Department.</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1600" b="1" i="0" u="none" strike="noStrike" kern="1200" cap="sm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xmlns="" val="3103594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0295"/>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FABB1D60-07E8-426B-8371-363C5EA19E8A}"/>
              </a:ext>
            </a:extLst>
          </p:cNvPr>
          <p:cNvPicPr>
            <a:picLocks noChangeAspect="1"/>
          </p:cNvPicPr>
          <p:nvPr/>
        </p:nvPicPr>
        <p:blipFill>
          <a:blip r:embed="rId2" cstate="print"/>
          <a:stretch>
            <a:fillRect/>
          </a:stretch>
        </p:blipFill>
        <p:spPr>
          <a:xfrm>
            <a:off x="26020" y="6356785"/>
            <a:ext cx="9144000" cy="518237"/>
          </a:xfrm>
          <a:prstGeom prst="rect">
            <a:avLst/>
          </a:prstGeom>
        </p:spPr>
      </p:pic>
      <p:sp>
        <p:nvSpPr>
          <p:cNvPr id="16" name="Slide Number Placeholder 1">
            <a:extLst>
              <a:ext uri="{FF2B5EF4-FFF2-40B4-BE49-F238E27FC236}">
                <a16:creationId xmlns:a16="http://schemas.microsoft.com/office/drawing/2014/main" xmlns="" id="{41663205-C1C4-44BC-B08E-E99A5F9248E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26</a:t>
            </a:r>
          </a:p>
        </p:txBody>
      </p:sp>
      <p:graphicFrame>
        <p:nvGraphicFramePr>
          <p:cNvPr id="3" name="Table 2">
            <a:extLst>
              <a:ext uri="{FF2B5EF4-FFF2-40B4-BE49-F238E27FC236}">
                <a16:creationId xmlns:a16="http://schemas.microsoft.com/office/drawing/2014/main" xmlns="" id="{C1BD9D64-0724-B665-9305-B0204E945825}"/>
              </a:ext>
            </a:extLst>
          </p:cNvPr>
          <p:cNvGraphicFramePr>
            <a:graphicFrameLocks noGrp="1"/>
          </p:cNvGraphicFramePr>
          <p:nvPr/>
        </p:nvGraphicFramePr>
        <p:xfrm>
          <a:off x="26020" y="689480"/>
          <a:ext cx="9041775" cy="5330320"/>
        </p:xfrm>
        <a:graphic>
          <a:graphicData uri="http://schemas.openxmlformats.org/drawingml/2006/table">
            <a:tbl>
              <a:tblPr firstRow="1" firstCol="1" bandRow="1"/>
              <a:tblGrid>
                <a:gridCol w="920453">
                  <a:extLst>
                    <a:ext uri="{9D8B030D-6E8A-4147-A177-3AD203B41FA5}">
                      <a16:colId xmlns:a16="http://schemas.microsoft.com/office/drawing/2014/main" xmlns="" val="1655456208"/>
                    </a:ext>
                  </a:extLst>
                </a:gridCol>
                <a:gridCol w="920453">
                  <a:extLst>
                    <a:ext uri="{9D8B030D-6E8A-4147-A177-3AD203B41FA5}">
                      <a16:colId xmlns:a16="http://schemas.microsoft.com/office/drawing/2014/main" xmlns="" val="3332680762"/>
                    </a:ext>
                  </a:extLst>
                </a:gridCol>
                <a:gridCol w="1028674">
                  <a:extLst>
                    <a:ext uri="{9D8B030D-6E8A-4147-A177-3AD203B41FA5}">
                      <a16:colId xmlns:a16="http://schemas.microsoft.com/office/drawing/2014/main" xmlns="" val="1525234682"/>
                    </a:ext>
                  </a:extLst>
                </a:gridCol>
                <a:gridCol w="1219200">
                  <a:extLst>
                    <a:ext uri="{9D8B030D-6E8A-4147-A177-3AD203B41FA5}">
                      <a16:colId xmlns:a16="http://schemas.microsoft.com/office/drawing/2014/main" xmlns="" val="3895176522"/>
                    </a:ext>
                  </a:extLst>
                </a:gridCol>
                <a:gridCol w="1143000">
                  <a:extLst>
                    <a:ext uri="{9D8B030D-6E8A-4147-A177-3AD203B41FA5}">
                      <a16:colId xmlns:a16="http://schemas.microsoft.com/office/drawing/2014/main" xmlns="" val="573624251"/>
                    </a:ext>
                  </a:extLst>
                </a:gridCol>
                <a:gridCol w="990600">
                  <a:extLst>
                    <a:ext uri="{9D8B030D-6E8A-4147-A177-3AD203B41FA5}">
                      <a16:colId xmlns:a16="http://schemas.microsoft.com/office/drawing/2014/main" xmlns="" val="1852100702"/>
                    </a:ext>
                  </a:extLst>
                </a:gridCol>
                <a:gridCol w="914400">
                  <a:extLst>
                    <a:ext uri="{9D8B030D-6E8A-4147-A177-3AD203B41FA5}">
                      <a16:colId xmlns:a16="http://schemas.microsoft.com/office/drawing/2014/main" xmlns="" val="3460383099"/>
                    </a:ext>
                  </a:extLst>
                </a:gridCol>
                <a:gridCol w="914400">
                  <a:extLst>
                    <a:ext uri="{9D8B030D-6E8A-4147-A177-3AD203B41FA5}">
                      <a16:colId xmlns:a16="http://schemas.microsoft.com/office/drawing/2014/main" xmlns="" val="68209605"/>
                    </a:ext>
                  </a:extLst>
                </a:gridCol>
                <a:gridCol w="990595">
                  <a:extLst>
                    <a:ext uri="{9D8B030D-6E8A-4147-A177-3AD203B41FA5}">
                      <a16:colId xmlns:a16="http://schemas.microsoft.com/office/drawing/2014/main" xmlns="" val="2910477892"/>
                    </a:ext>
                  </a:extLst>
                </a:gridCol>
              </a:tblGrid>
              <a:tr h="76213">
                <a:tc rowSpan="3">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31344200"/>
                  </a:ext>
                </a:extLst>
              </a:tr>
              <a:tr h="101939">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87939521"/>
                  </a:ext>
                </a:extLst>
              </a:tr>
              <a:tr h="4277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3686671027"/>
                  </a:ext>
                </a:extLst>
              </a:tr>
              <a:tr h="572781">
                <a:tc rowSpan="4">
                  <a:txBody>
                    <a:bodyPr/>
                    <a:lstStyle/>
                    <a:p>
                      <a:pPr marL="0" marR="0" algn="just">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1. Improved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Governance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Compliance.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1.1. Unqualified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for the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Department.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 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information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obtained.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 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Unqualified audit outcome for the Department for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2019/20 Financial</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Year obtained.</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Target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Achieved: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on non-financial</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performance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information for 2020/21 financial</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information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2021/22</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information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2022/23</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information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2023/24</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information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2024/25</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0943164"/>
                  </a:ext>
                </a:extLst>
              </a:tr>
              <a:tr h="572781">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 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 on Annual 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Statements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obtained.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 audit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outcome 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Annual 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Statements for 2020/21 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Statements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2021/22</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Statements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2022/23</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Statements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2023/24</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Statements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2024/25</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304940"/>
                  </a:ext>
                </a:extLst>
              </a:tr>
              <a:tr h="677408">
                <a:tc vMerge="1">
                  <a:txBody>
                    <a:bodyPr/>
                    <a:lstStyle/>
                    <a:p>
                      <a:endParaRPr lang="en-US"/>
                    </a:p>
                  </a:txBody>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1.2. Payment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register.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of valid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creditors paid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 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100% of valid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creditors paid in under 30 days.</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99.8% of valid creditors were paid within 25</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creditors paid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creditors paid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creditors paid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creditors paid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651188"/>
                  </a:ext>
                </a:extLst>
              </a:tr>
              <a:tr h="673005">
                <a:tc vMerge="1">
                  <a:txBody>
                    <a:bodyPr/>
                    <a:lstStyle/>
                    <a:p>
                      <a:endParaRPr lang="en-US"/>
                    </a:p>
                  </a:txBody>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1.3. ≥95%</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expenditure on annual 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Variance 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Annual 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solidFill>
                            <a:srgbClr val="231F20"/>
                          </a:solidFill>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solidFill>
                            <a:srgbClr val="231F20"/>
                          </a:solidFill>
                          <a:effectLst/>
                          <a:latin typeface="Arial" panose="020B0604020202020204" pitchFamily="34" charset="0"/>
                          <a:cs typeface="Arial" panose="020B0604020202020204" pitchFamily="34" charset="0"/>
                        </a:rPr>
                        <a:t>1</a:t>
                      </a:r>
                      <a:r>
                        <a:rPr lang="en-ZA" sz="1000" dirty="0">
                          <a:effectLst/>
                          <a:latin typeface="Arial" panose="020B0604020202020204" pitchFamily="34" charset="0"/>
                          <a:cs typeface="Arial" panose="020B0604020202020204" pitchFamily="34" charset="0"/>
                        </a:rPr>
                        <a:t>.3% Variance on annual budget.</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0.9% variance on annual 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variance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variance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variance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 variance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on annual</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budget.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68245209"/>
                  </a:ext>
                </a:extLst>
              </a:tr>
            </a:tbl>
          </a:graphicData>
        </a:graphic>
      </p:graphicFrame>
    </p:spTree>
    <p:extLst>
      <p:ext uri="{BB962C8B-B14F-4D97-AF65-F5344CB8AC3E}">
        <p14:creationId xmlns:p14="http://schemas.microsoft.com/office/powerpoint/2010/main" xmlns="" val="17520679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0295"/>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FABB1D60-07E8-426B-8371-363C5EA19E8A}"/>
              </a:ext>
            </a:extLst>
          </p:cNvPr>
          <p:cNvPicPr>
            <a:picLocks noChangeAspect="1"/>
          </p:cNvPicPr>
          <p:nvPr/>
        </p:nvPicPr>
        <p:blipFill>
          <a:blip r:embed="rId2" cstate="print"/>
          <a:stretch>
            <a:fillRect/>
          </a:stretch>
        </p:blipFill>
        <p:spPr>
          <a:xfrm>
            <a:off x="26020" y="6356785"/>
            <a:ext cx="9144000" cy="518237"/>
          </a:xfrm>
          <a:prstGeom prst="rect">
            <a:avLst/>
          </a:prstGeom>
        </p:spPr>
      </p:pic>
      <p:sp>
        <p:nvSpPr>
          <p:cNvPr id="16" name="Slide Number Placeholder 1">
            <a:extLst>
              <a:ext uri="{FF2B5EF4-FFF2-40B4-BE49-F238E27FC236}">
                <a16:creationId xmlns:a16="http://schemas.microsoft.com/office/drawing/2014/main" xmlns="" id="{41663205-C1C4-44BC-B08E-E99A5F9248E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27</a:t>
            </a:r>
          </a:p>
        </p:txBody>
      </p:sp>
      <p:graphicFrame>
        <p:nvGraphicFramePr>
          <p:cNvPr id="3" name="Table 2">
            <a:extLst>
              <a:ext uri="{FF2B5EF4-FFF2-40B4-BE49-F238E27FC236}">
                <a16:creationId xmlns:a16="http://schemas.microsoft.com/office/drawing/2014/main" xmlns="" id="{C1BD9D64-0724-B665-9305-B0204E945825}"/>
              </a:ext>
            </a:extLst>
          </p:cNvPr>
          <p:cNvGraphicFramePr>
            <a:graphicFrameLocks noGrp="1"/>
          </p:cNvGraphicFramePr>
          <p:nvPr/>
        </p:nvGraphicFramePr>
        <p:xfrm>
          <a:off x="26020" y="689480"/>
          <a:ext cx="9041775" cy="4808509"/>
        </p:xfrm>
        <a:graphic>
          <a:graphicData uri="http://schemas.openxmlformats.org/drawingml/2006/table">
            <a:tbl>
              <a:tblPr firstRow="1" firstCol="1" bandRow="1"/>
              <a:tblGrid>
                <a:gridCol w="1040780">
                  <a:extLst>
                    <a:ext uri="{9D8B030D-6E8A-4147-A177-3AD203B41FA5}">
                      <a16:colId xmlns:a16="http://schemas.microsoft.com/office/drawing/2014/main" xmlns="" val="1655456208"/>
                    </a:ext>
                  </a:extLst>
                </a:gridCol>
                <a:gridCol w="800126">
                  <a:extLst>
                    <a:ext uri="{9D8B030D-6E8A-4147-A177-3AD203B41FA5}">
                      <a16:colId xmlns:a16="http://schemas.microsoft.com/office/drawing/2014/main" xmlns="" val="3332680762"/>
                    </a:ext>
                  </a:extLst>
                </a:gridCol>
                <a:gridCol w="1028674">
                  <a:extLst>
                    <a:ext uri="{9D8B030D-6E8A-4147-A177-3AD203B41FA5}">
                      <a16:colId xmlns:a16="http://schemas.microsoft.com/office/drawing/2014/main" xmlns="" val="1525234682"/>
                    </a:ext>
                  </a:extLst>
                </a:gridCol>
                <a:gridCol w="1219200">
                  <a:extLst>
                    <a:ext uri="{9D8B030D-6E8A-4147-A177-3AD203B41FA5}">
                      <a16:colId xmlns:a16="http://schemas.microsoft.com/office/drawing/2014/main" xmlns="" val="3895176522"/>
                    </a:ext>
                  </a:extLst>
                </a:gridCol>
                <a:gridCol w="1143000">
                  <a:extLst>
                    <a:ext uri="{9D8B030D-6E8A-4147-A177-3AD203B41FA5}">
                      <a16:colId xmlns:a16="http://schemas.microsoft.com/office/drawing/2014/main" xmlns="" val="573624251"/>
                    </a:ext>
                  </a:extLst>
                </a:gridCol>
                <a:gridCol w="990600">
                  <a:extLst>
                    <a:ext uri="{9D8B030D-6E8A-4147-A177-3AD203B41FA5}">
                      <a16:colId xmlns:a16="http://schemas.microsoft.com/office/drawing/2014/main" xmlns="" val="1852100702"/>
                    </a:ext>
                  </a:extLst>
                </a:gridCol>
                <a:gridCol w="914400">
                  <a:extLst>
                    <a:ext uri="{9D8B030D-6E8A-4147-A177-3AD203B41FA5}">
                      <a16:colId xmlns:a16="http://schemas.microsoft.com/office/drawing/2014/main" xmlns="" val="3460383099"/>
                    </a:ext>
                  </a:extLst>
                </a:gridCol>
                <a:gridCol w="914400">
                  <a:extLst>
                    <a:ext uri="{9D8B030D-6E8A-4147-A177-3AD203B41FA5}">
                      <a16:colId xmlns:a16="http://schemas.microsoft.com/office/drawing/2014/main" xmlns="" val="68209605"/>
                    </a:ext>
                  </a:extLst>
                </a:gridCol>
                <a:gridCol w="990595">
                  <a:extLst>
                    <a:ext uri="{9D8B030D-6E8A-4147-A177-3AD203B41FA5}">
                      <a16:colId xmlns:a16="http://schemas.microsoft.com/office/drawing/2014/main" xmlns="" val="2910477892"/>
                    </a:ext>
                  </a:extLst>
                </a:gridCol>
              </a:tblGrid>
              <a:tr h="76213">
                <a:tc rowSpan="3">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31344200"/>
                  </a:ext>
                </a:extLst>
              </a:tr>
              <a:tr h="101939">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87939521"/>
                  </a:ext>
                </a:extLst>
              </a:tr>
              <a:tr h="4277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3686671027"/>
                  </a:ext>
                </a:extLst>
              </a:tr>
              <a:tr h="311213">
                <a:tc rowSpan="4">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 Improved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Governance and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Compliance.</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endParaRPr lang="en-US" dirty="0"/>
                    </a:p>
                  </a:txBody>
                  <a:tcPr>
                    <a:lnT w="12700" cap="flat" cmpd="sng" algn="ctr">
                      <a:solidFill>
                        <a:srgbClr val="000000"/>
                      </a:solidFill>
                      <a:prstDash val="solid"/>
                      <a:round/>
                      <a:headEnd type="none" w="med" len="med"/>
                      <a:tailEnd type="none" w="med" len="med"/>
                    </a:lnT>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1.4. &lt;10%</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vacancy rate.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Percentage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vacancy rate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 funded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permanent 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 achieved: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9.7% vacancy rate in funded posts.</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16.2% vacancy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rate in funded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permanent 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&lt;10% vacancy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rate in funded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permanent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&lt;10% vacancy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rate in funded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permanent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&lt;10% vacancy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rate in funded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permanent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&lt;10% vacancy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rate in funded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permanent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posts.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6012825"/>
                  </a:ext>
                </a:extLst>
              </a:tr>
              <a:tr h="301921">
                <a:tc vMerge="1">
                  <a:txBody>
                    <a:bodyPr/>
                    <a:lstStyle/>
                    <a:p>
                      <a:endParaRPr lang="en-US"/>
                    </a:p>
                  </a:txBody>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1.5. </a:t>
                      </a:r>
                      <a:r>
                        <a:rPr lang="en-GB" sz="1000">
                          <a:effectLst/>
                          <a:latin typeface="Arial" panose="020B0604020202020204" pitchFamily="34" charset="0"/>
                          <a:ea typeface="Times New Roman" panose="02020603050405020304" pitchFamily="18" charset="0"/>
                          <a:cs typeface="Arial" panose="020B0604020202020204" pitchFamily="34" charset="0"/>
                        </a:rPr>
                        <a:t>≥50%</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female in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employed.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Percentage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000" b="1" dirty="0">
                          <a:effectLst/>
                          <a:latin typeface="Arial" panose="020B0604020202020204" pitchFamily="34" charset="0"/>
                          <a:cs typeface="Arial" panose="020B0604020202020204" pitchFamily="34" charset="0"/>
                        </a:rPr>
                        <a:t>Target 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57.1% of female SMS representation.</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000" b="1">
                          <a:effectLst/>
                          <a:latin typeface="Arial" panose="020B0604020202020204" pitchFamily="34" charset="0"/>
                          <a:ea typeface="Times New Roman" panose="02020603050405020304" pitchFamily="18" charset="0"/>
                          <a:cs typeface="Arial" panose="020B0604020202020204" pitchFamily="34" charset="0"/>
                        </a:rPr>
                        <a:t>Target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47.1%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3314923"/>
                  </a:ext>
                </a:extLst>
              </a:tr>
              <a:tr h="311213">
                <a:tc vMerge="1">
                  <a:txBody>
                    <a:bodyPr/>
                    <a:lstStyle/>
                    <a:p>
                      <a:endParaRPr lang="en-US"/>
                    </a:p>
                  </a:txBody>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1.6. ≥4.2%</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Percentage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representation of 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 achieved: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3.3% representation</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of PWDs.</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 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3.8%</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representation of 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≥4.2%</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of PWDs.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PWDs.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≥6%</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≥7%</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76160102"/>
                  </a:ext>
                </a:extLst>
              </a:tr>
              <a:tr h="606458">
                <a:tc vMerge="1">
                  <a:txBody>
                    <a:bodyPr/>
                    <a:lstStyle/>
                    <a:p>
                      <a:endParaRPr lang="en-US"/>
                    </a:p>
                  </a:txBody>
                  <a:tcPr/>
                </a:tc>
                <a:tc>
                  <a:txBody>
                    <a:bodyPr/>
                    <a:lstStyle/>
                    <a:p>
                      <a:pPr marL="0" marR="0" algn="l">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1.7. DSBD and its Agencies’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public</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engagement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within District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DSBD and its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Agencies’ public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engagement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District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82 DSBD and its Agencies’ public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engagement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 District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70 DSBD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its Agencies’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public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engagement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District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90 DSBD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its Agencies’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public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engagement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District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95 DSBD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its Agencies’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public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engagement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within District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100 DSBD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its Agencies’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public</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engagement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within District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8122879"/>
                  </a:ext>
                </a:extLst>
              </a:tr>
            </a:tbl>
          </a:graphicData>
        </a:graphic>
      </p:graphicFrame>
    </p:spTree>
    <p:extLst>
      <p:ext uri="{BB962C8B-B14F-4D97-AF65-F5344CB8AC3E}">
        <p14:creationId xmlns:p14="http://schemas.microsoft.com/office/powerpoint/2010/main" xmlns="" val="27575086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0295"/>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FABB1D60-07E8-426B-8371-363C5EA19E8A}"/>
              </a:ext>
            </a:extLst>
          </p:cNvPr>
          <p:cNvPicPr>
            <a:picLocks noChangeAspect="1"/>
          </p:cNvPicPr>
          <p:nvPr/>
        </p:nvPicPr>
        <p:blipFill>
          <a:blip r:embed="rId2" cstate="print"/>
          <a:stretch>
            <a:fillRect/>
          </a:stretch>
        </p:blipFill>
        <p:spPr>
          <a:xfrm>
            <a:off x="26020" y="6356785"/>
            <a:ext cx="9144000" cy="518237"/>
          </a:xfrm>
          <a:prstGeom prst="rect">
            <a:avLst/>
          </a:prstGeom>
        </p:spPr>
      </p:pic>
      <p:sp>
        <p:nvSpPr>
          <p:cNvPr id="16" name="Slide Number Placeholder 1">
            <a:extLst>
              <a:ext uri="{FF2B5EF4-FFF2-40B4-BE49-F238E27FC236}">
                <a16:creationId xmlns:a16="http://schemas.microsoft.com/office/drawing/2014/main" xmlns="" id="{41663205-C1C4-44BC-B08E-E99A5F9248E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28</a:t>
            </a:r>
          </a:p>
        </p:txBody>
      </p:sp>
      <p:graphicFrame>
        <p:nvGraphicFramePr>
          <p:cNvPr id="3" name="Table 2">
            <a:extLst>
              <a:ext uri="{FF2B5EF4-FFF2-40B4-BE49-F238E27FC236}">
                <a16:creationId xmlns:a16="http://schemas.microsoft.com/office/drawing/2014/main" xmlns="" id="{C1BD9D64-0724-B665-9305-B0204E945825}"/>
              </a:ext>
            </a:extLst>
          </p:cNvPr>
          <p:cNvGraphicFramePr>
            <a:graphicFrameLocks noGrp="1"/>
          </p:cNvGraphicFramePr>
          <p:nvPr/>
        </p:nvGraphicFramePr>
        <p:xfrm>
          <a:off x="26020" y="689480"/>
          <a:ext cx="9041775" cy="4179985"/>
        </p:xfrm>
        <a:graphic>
          <a:graphicData uri="http://schemas.openxmlformats.org/drawingml/2006/table">
            <a:tbl>
              <a:tblPr firstRow="1" firstCol="1" bandRow="1"/>
              <a:tblGrid>
                <a:gridCol w="1040780">
                  <a:extLst>
                    <a:ext uri="{9D8B030D-6E8A-4147-A177-3AD203B41FA5}">
                      <a16:colId xmlns:a16="http://schemas.microsoft.com/office/drawing/2014/main" xmlns="" val="1655456208"/>
                    </a:ext>
                  </a:extLst>
                </a:gridCol>
                <a:gridCol w="800126">
                  <a:extLst>
                    <a:ext uri="{9D8B030D-6E8A-4147-A177-3AD203B41FA5}">
                      <a16:colId xmlns:a16="http://schemas.microsoft.com/office/drawing/2014/main" xmlns="" val="3332680762"/>
                    </a:ext>
                  </a:extLst>
                </a:gridCol>
                <a:gridCol w="1028674">
                  <a:extLst>
                    <a:ext uri="{9D8B030D-6E8A-4147-A177-3AD203B41FA5}">
                      <a16:colId xmlns:a16="http://schemas.microsoft.com/office/drawing/2014/main" xmlns="" val="1525234682"/>
                    </a:ext>
                  </a:extLst>
                </a:gridCol>
                <a:gridCol w="1219200">
                  <a:extLst>
                    <a:ext uri="{9D8B030D-6E8A-4147-A177-3AD203B41FA5}">
                      <a16:colId xmlns:a16="http://schemas.microsoft.com/office/drawing/2014/main" xmlns="" val="3895176522"/>
                    </a:ext>
                  </a:extLst>
                </a:gridCol>
                <a:gridCol w="1143000">
                  <a:extLst>
                    <a:ext uri="{9D8B030D-6E8A-4147-A177-3AD203B41FA5}">
                      <a16:colId xmlns:a16="http://schemas.microsoft.com/office/drawing/2014/main" xmlns="" val="573624251"/>
                    </a:ext>
                  </a:extLst>
                </a:gridCol>
                <a:gridCol w="990600">
                  <a:extLst>
                    <a:ext uri="{9D8B030D-6E8A-4147-A177-3AD203B41FA5}">
                      <a16:colId xmlns:a16="http://schemas.microsoft.com/office/drawing/2014/main" xmlns="" val="1852100702"/>
                    </a:ext>
                  </a:extLst>
                </a:gridCol>
                <a:gridCol w="914400">
                  <a:extLst>
                    <a:ext uri="{9D8B030D-6E8A-4147-A177-3AD203B41FA5}">
                      <a16:colId xmlns:a16="http://schemas.microsoft.com/office/drawing/2014/main" xmlns="" val="3460383099"/>
                    </a:ext>
                  </a:extLst>
                </a:gridCol>
                <a:gridCol w="914400">
                  <a:extLst>
                    <a:ext uri="{9D8B030D-6E8A-4147-A177-3AD203B41FA5}">
                      <a16:colId xmlns:a16="http://schemas.microsoft.com/office/drawing/2014/main" xmlns="" val="68209605"/>
                    </a:ext>
                  </a:extLst>
                </a:gridCol>
                <a:gridCol w="990595">
                  <a:extLst>
                    <a:ext uri="{9D8B030D-6E8A-4147-A177-3AD203B41FA5}">
                      <a16:colId xmlns:a16="http://schemas.microsoft.com/office/drawing/2014/main" xmlns="" val="2910477892"/>
                    </a:ext>
                  </a:extLst>
                </a:gridCol>
              </a:tblGrid>
              <a:tr h="76213">
                <a:tc rowSpan="3">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31344200"/>
                  </a:ext>
                </a:extLst>
              </a:tr>
              <a:tr h="101939">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87939521"/>
                  </a:ext>
                </a:extLst>
              </a:tr>
              <a:tr h="42776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3686671027"/>
                  </a:ext>
                </a:extLst>
              </a:tr>
              <a:tr h="625095">
                <a:tc rowSpan="2">
                  <a:txBody>
                    <a:bodyPr/>
                    <a:lstStyle/>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2. Improved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integrated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streamlined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processes and systems.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2.1. Phase 6:</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 Database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SMME Database – SMME Business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Licensing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Centralised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permit system</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developed and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just">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 Achieved</a:t>
                      </a:r>
                      <a:r>
                        <a:rPr lang="en-ZA" sz="1000" dirty="0">
                          <a:effectLst/>
                          <a:latin typeface="Arial" panose="020B0604020202020204" pitchFamily="34" charset="0"/>
                          <a:cs typeface="Arial" panose="020B0604020202020204" pitchFamily="34" charset="0"/>
                        </a:rPr>
                        <a: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Phase 2: SMME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Database –</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Government</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Agencies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integrated data</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implemented.</a:t>
                      </a:r>
                      <a:endParaRPr lang="en-US" sz="1000" dirty="0">
                        <a:effectLst/>
                        <a:latin typeface="Arial" panose="020B060402020202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2">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Phase 3: SMME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Database – Key Trade Exchange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Platform</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enhanced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reporting</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Phase 4: SMME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Database -</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Index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identify levels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readiness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capability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small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Phase 6: SMME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Database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Licensing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Centralised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permit system</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developed and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N/A</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8928898"/>
                  </a:ext>
                </a:extLst>
              </a:tr>
              <a:tr h="62509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Phase 5: SMME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Database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Small</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Credit Scoring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and Rating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System to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Facilitate access to finance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7635" marR="17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684005688"/>
                  </a:ext>
                </a:extLst>
              </a:tr>
            </a:tbl>
          </a:graphicData>
        </a:graphic>
      </p:graphicFrame>
    </p:spTree>
    <p:extLst>
      <p:ext uri="{BB962C8B-B14F-4D97-AF65-F5344CB8AC3E}">
        <p14:creationId xmlns:p14="http://schemas.microsoft.com/office/powerpoint/2010/main" xmlns="" val="35767396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L="914400" marR="0" lvl="2" indent="0" algn="r" defTabSz="914400" rtl="0" eaLnBrk="1" fontAlgn="auto" latinLnBrk="0" hangingPunct="1">
              <a:lnSpc>
                <a:spcPct val="107000"/>
              </a:lnSpc>
              <a:spcBef>
                <a:spcPts val="200"/>
              </a:spcBef>
              <a:spcAft>
                <a:spcPts val="1200"/>
              </a:spcAft>
              <a:buClrTx/>
              <a:buSzTx/>
              <a:buFontTx/>
              <a:buNone/>
              <a:tabLst/>
              <a:defRPr/>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a:t>
            </a:r>
            <a:r>
              <a:rPr lang="en-ZA" sz="2200" cap="small" dirty="0">
                <a:solidFill>
                  <a:prstClr val="white"/>
                </a:solidFill>
                <a:latin typeface="Arial" panose="020B0604020202020204" pitchFamily="34" charset="0"/>
                <a:cs typeface="Arial" pitchFamily="34" charset="0"/>
                <a:sym typeface="Calibri" panose="020F0502020204030204" pitchFamily="34" charset="0"/>
              </a:rPr>
              <a:t>1</a:t>
            </a: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 </a:t>
            </a: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rPr>
              <a:t>Indicators, Annual and Quarterly Targets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29</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xmlns="" id="{7EFAC72F-C30F-E7EE-56DC-6CBC63252DFB}"/>
              </a:ext>
            </a:extLst>
          </p:cNvPr>
          <p:cNvGraphicFramePr>
            <a:graphicFrameLocks noGrp="1"/>
          </p:cNvGraphicFramePr>
          <p:nvPr>
            <p:extLst>
              <p:ext uri="{D42A27DB-BD31-4B8C-83A1-F6EECF244321}">
                <p14:modId xmlns:p14="http://schemas.microsoft.com/office/powerpoint/2010/main" xmlns="" val="3623503493"/>
              </p:ext>
            </p:extLst>
          </p:nvPr>
        </p:nvGraphicFramePr>
        <p:xfrm>
          <a:off x="48491" y="655226"/>
          <a:ext cx="9093588" cy="5576766"/>
        </p:xfrm>
        <a:graphic>
          <a:graphicData uri="http://schemas.openxmlformats.org/drawingml/2006/table">
            <a:tbl>
              <a:tblPr firstRow="1" firstCol="1" bandRow="1"/>
              <a:tblGrid>
                <a:gridCol w="1412847">
                  <a:extLst>
                    <a:ext uri="{9D8B030D-6E8A-4147-A177-3AD203B41FA5}">
                      <a16:colId xmlns:a16="http://schemas.microsoft.com/office/drawing/2014/main" xmlns="" val="1294030478"/>
                    </a:ext>
                  </a:extLst>
                </a:gridCol>
                <a:gridCol w="1617136">
                  <a:extLst>
                    <a:ext uri="{9D8B030D-6E8A-4147-A177-3AD203B41FA5}">
                      <a16:colId xmlns:a16="http://schemas.microsoft.com/office/drawing/2014/main" xmlns="" val="4245766332"/>
                    </a:ext>
                  </a:extLst>
                </a:gridCol>
                <a:gridCol w="1514992">
                  <a:extLst>
                    <a:ext uri="{9D8B030D-6E8A-4147-A177-3AD203B41FA5}">
                      <a16:colId xmlns:a16="http://schemas.microsoft.com/office/drawing/2014/main" xmlns="" val="1123306552"/>
                    </a:ext>
                  </a:extLst>
                </a:gridCol>
                <a:gridCol w="1514992">
                  <a:extLst>
                    <a:ext uri="{9D8B030D-6E8A-4147-A177-3AD203B41FA5}">
                      <a16:colId xmlns:a16="http://schemas.microsoft.com/office/drawing/2014/main" xmlns="" val="3813896175"/>
                    </a:ext>
                  </a:extLst>
                </a:gridCol>
                <a:gridCol w="1518629">
                  <a:extLst>
                    <a:ext uri="{9D8B030D-6E8A-4147-A177-3AD203B41FA5}">
                      <a16:colId xmlns:a16="http://schemas.microsoft.com/office/drawing/2014/main" xmlns="" val="1034598023"/>
                    </a:ext>
                  </a:extLst>
                </a:gridCol>
                <a:gridCol w="1514992">
                  <a:extLst>
                    <a:ext uri="{9D8B030D-6E8A-4147-A177-3AD203B41FA5}">
                      <a16:colId xmlns:a16="http://schemas.microsoft.com/office/drawing/2014/main" xmlns="" val="3402972343"/>
                    </a:ext>
                  </a:extLst>
                </a:gridCol>
              </a:tblGrid>
              <a:tr h="140589">
                <a:tc row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4">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81063482"/>
                  </a:ext>
                </a:extLst>
              </a:tr>
              <a:tr h="140589">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110767177"/>
                  </a:ext>
                </a:extLst>
              </a:tr>
              <a:tr h="585267">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 Unqualified audit outcome on 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performance information obtained.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Unqualified audit outcome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nonfinancial performance information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2022/23 financial 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Unqualified audit outcome</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on non-financial performance information for 2022/23 financial 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477170"/>
                  </a:ext>
                </a:extLst>
              </a:tr>
              <a:tr h="585267">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 Unqualified audit outcome on Annual Financial Statements obtained.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Unqualified audit outcome</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on Annual Financial</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Statements for 2022/23 financial 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Unqualified audit outcome</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on Annual Financial Statements for 2022/23 financial 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0162353"/>
                  </a:ext>
                </a:extLst>
              </a:tr>
              <a:tr h="288853">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of valid creditors paid within 30 days.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 creditors paid 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 creditors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paid 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 creditors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paid 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 creditors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paid 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of valid creditors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paid 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2154320"/>
                  </a:ext>
                </a:extLst>
              </a:tr>
              <a:tr h="288853">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variance 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variance on annual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budget.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 variance on cashflow projections.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 variance on cashflow projections.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 variance on cashflow projections.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 variance on cashflow projections.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9174665"/>
                  </a:ext>
                </a:extLst>
              </a:tr>
              <a:tr h="437060">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Percentage vacancy rate in funded permanent 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&lt;10% vacancy rate in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funded permanent posts.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&lt;10% vacancy rate in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funded permanent 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&lt;10% vacancy rate in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funded permanent 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&lt;10% vacancy rate in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funded permanent 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&lt;10% vacancy rate in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funded permanent posts.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3662085"/>
                  </a:ext>
                </a:extLst>
              </a:tr>
              <a:tr h="288853">
                <a:tc>
                  <a:txBody>
                    <a:bodyPr/>
                    <a:lstStyle/>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Percentage of female SMS 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 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 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 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 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 50% of female SMS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1180835"/>
                  </a:ext>
                </a:extLst>
              </a:tr>
              <a:tr h="288853">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Percentage representation of 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representation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≥4.4% representation of</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≥4.6% representation of</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≥4.8% representation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representation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1135022"/>
                  </a:ext>
                </a:extLst>
              </a:tr>
              <a:tr h="733473">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DSBD and its Agencies’ public engagement 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 within District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90 DSBD and its Agencies’ public engagement 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 within District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25 DSBD and its Agencies’ Public engagement Programmes implemented within District Municipalities.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25 DSBD and its Agencies’ Public engagement Programmes implemented within District Municipalities.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20 DSBD and its Agencies’ Public engagement Programmes implemented within District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20 DSBD and its Agencies’ Public engagement Programmes implemented within District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0116161"/>
                  </a:ext>
                </a:extLst>
              </a:tr>
              <a:tr h="748305">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SMME Database – SMME Business Licensing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Centralised permit system</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Developed and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Phase 6: SMME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Database -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Licensing and Centralised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permit system developed and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System</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specification and roadmap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design for Phase 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Phase 6 systems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development and testing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commenced.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Phase 6 systems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and testing</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completed and rolled out.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Phase 6: SMME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Database - Business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Licensing and Centralised</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permit system developed</a:t>
                      </a:r>
                      <a:r>
                        <a:rPr lang="en-ZA"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and approved by EXCO</a:t>
                      </a:r>
                      <a:r>
                        <a:rPr lang="en-ZA" sz="1000"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330" marR="623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1289689"/>
                  </a:ext>
                </a:extLst>
              </a:tr>
            </a:tbl>
          </a:graphicData>
        </a:graphic>
      </p:graphicFrame>
    </p:spTree>
    <p:extLst>
      <p:ext uri="{BB962C8B-B14F-4D97-AF65-F5344CB8AC3E}">
        <p14:creationId xmlns:p14="http://schemas.microsoft.com/office/powerpoint/2010/main" xmlns="" val="12395578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5279" y="228600"/>
            <a:ext cx="8233442"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rPr>
              <a:t>1. Purpose of the presentation </a:t>
            </a:r>
            <a:endParaRPr lang="en-ZA" sz="2400" b="1" cap="small"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a:t>
            </a:r>
          </a:p>
        </p:txBody>
      </p:sp>
      <p:sp>
        <p:nvSpPr>
          <p:cNvPr id="2" name="TextBox 1">
            <a:extLst>
              <a:ext uri="{FF2B5EF4-FFF2-40B4-BE49-F238E27FC236}">
                <a16:creationId xmlns:a16="http://schemas.microsoft.com/office/drawing/2014/main" xmlns="" id="{9A96FE02-6CC3-4CB6-963C-3FC0CC3DBC2C}"/>
              </a:ext>
            </a:extLst>
          </p:cNvPr>
          <p:cNvSpPr txBox="1"/>
          <p:nvPr/>
        </p:nvSpPr>
        <p:spPr>
          <a:xfrm>
            <a:off x="0" y="1074598"/>
            <a:ext cx="8991600" cy="1420325"/>
          </a:xfrm>
          <a:prstGeom prst="rect">
            <a:avLst/>
          </a:prstGeom>
          <a:noFill/>
        </p:spPr>
        <p:txBody>
          <a:bodyPr wrap="square" rtlCol="0">
            <a:spAutoFit/>
          </a:bodyPr>
          <a:lstStyle/>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The purpose of the presentation is to present the </a:t>
            </a:r>
            <a:r>
              <a:rPr lang="en-US" sz="2000" kern="0" dirty="0">
                <a:solidFill>
                  <a:srgbClr val="000000"/>
                </a:solidFill>
                <a:latin typeface="Arial" panose="020B0604020202020204" pitchFamily="34" charset="0"/>
                <a:cs typeface="Arial" pitchFamily="34" charset="0"/>
                <a:sym typeface="Calibri"/>
              </a:rPr>
              <a:t>tabled</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 2023/24 Annual Performance Plan (APP) of the Department of Small Business Development (DSBD) to the Portfolio Committee on Small Business Development.</a:t>
            </a:r>
          </a:p>
        </p:txBody>
      </p:sp>
    </p:spTree>
    <p:extLst>
      <p:ext uri="{BB962C8B-B14F-4D97-AF65-F5344CB8AC3E}">
        <p14:creationId xmlns:p14="http://schemas.microsoft.com/office/powerpoint/2010/main" xmlns="" val="29832236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L="914400" marR="0" lvl="2" indent="0" algn="r" defTabSz="914400" rtl="0" eaLnBrk="1" fontAlgn="auto" latinLnBrk="0" hangingPunct="1">
              <a:lnSpc>
                <a:spcPct val="107000"/>
              </a:lnSpc>
              <a:spcBef>
                <a:spcPts val="200"/>
              </a:spcBef>
              <a:spcAft>
                <a:spcPts val="1200"/>
              </a:spcAft>
              <a:buClrTx/>
              <a:buSzTx/>
              <a:buFontTx/>
              <a:buNone/>
              <a:tabLst/>
              <a:defRPr/>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Resource Considerations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30</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xmlns="" id="{39DB6F5D-0D12-01E6-09FE-6B1A250A61D3}"/>
              </a:ext>
            </a:extLst>
          </p:cNvPr>
          <p:cNvGraphicFramePr>
            <a:graphicFrameLocks noGrp="1"/>
          </p:cNvGraphicFramePr>
          <p:nvPr>
            <p:extLst>
              <p:ext uri="{D42A27DB-BD31-4B8C-83A1-F6EECF244321}">
                <p14:modId xmlns:p14="http://schemas.microsoft.com/office/powerpoint/2010/main" xmlns="" val="690050594"/>
              </p:ext>
            </p:extLst>
          </p:nvPr>
        </p:nvGraphicFramePr>
        <p:xfrm>
          <a:off x="152400" y="914400"/>
          <a:ext cx="8839200" cy="3124201"/>
        </p:xfrm>
        <a:graphic>
          <a:graphicData uri="http://schemas.openxmlformats.org/drawingml/2006/table">
            <a:tbl>
              <a:tblPr firstRow="1" firstCol="1" bandRow="1"/>
              <a:tblGrid>
                <a:gridCol w="1921642">
                  <a:extLst>
                    <a:ext uri="{9D8B030D-6E8A-4147-A177-3AD203B41FA5}">
                      <a16:colId xmlns:a16="http://schemas.microsoft.com/office/drawing/2014/main" xmlns="" val="3174709676"/>
                    </a:ext>
                  </a:extLst>
                </a:gridCol>
                <a:gridCol w="1921642">
                  <a:extLst>
                    <a:ext uri="{9D8B030D-6E8A-4147-A177-3AD203B41FA5}">
                      <a16:colId xmlns:a16="http://schemas.microsoft.com/office/drawing/2014/main" xmlns="" val="1562160696"/>
                    </a:ext>
                  </a:extLst>
                </a:gridCol>
                <a:gridCol w="1921642">
                  <a:extLst>
                    <a:ext uri="{9D8B030D-6E8A-4147-A177-3AD203B41FA5}">
                      <a16:colId xmlns:a16="http://schemas.microsoft.com/office/drawing/2014/main" xmlns="" val="2754390771"/>
                    </a:ext>
                  </a:extLst>
                </a:gridCol>
                <a:gridCol w="1921642">
                  <a:extLst>
                    <a:ext uri="{9D8B030D-6E8A-4147-A177-3AD203B41FA5}">
                      <a16:colId xmlns:a16="http://schemas.microsoft.com/office/drawing/2014/main" xmlns="" val="2561044680"/>
                    </a:ext>
                  </a:extLst>
                </a:gridCol>
                <a:gridCol w="1152632">
                  <a:extLst>
                    <a:ext uri="{9D8B030D-6E8A-4147-A177-3AD203B41FA5}">
                      <a16:colId xmlns:a16="http://schemas.microsoft.com/office/drawing/2014/main" xmlns="" val="722783467"/>
                    </a:ext>
                  </a:extLst>
                </a:gridCol>
              </a:tblGrid>
              <a:tr h="410895">
                <a:tc rowSpan="2">
                  <a:txBody>
                    <a:bodyPr/>
                    <a:lstStyle/>
                    <a:p>
                      <a:pP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PROGRAMME ONE: SUB-PROGRAMME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2024/25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2025/26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MTEF</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203841055"/>
                  </a:ext>
                </a:extLst>
              </a:tr>
              <a:tr h="439221">
                <a:tc vMerge="1">
                  <a:txBody>
                    <a:bodyPr/>
                    <a:lstStyle/>
                    <a:p>
                      <a:endParaRPr lang="en-ZA"/>
                    </a:p>
                  </a:txBody>
                  <a:tcPr/>
                </a:tc>
                <a:tc>
                  <a:txBody>
                    <a:bodyPr/>
                    <a:lstStyle/>
                    <a:p>
                      <a:pPr algn="ctr">
                        <a:lnSpc>
                          <a:spcPct val="115000"/>
                        </a:lnSpc>
                        <a:spcAft>
                          <a:spcPts val="800"/>
                        </a:spcAft>
                      </a:pPr>
                      <a:r>
                        <a:rPr lang="en-ZA"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647662101"/>
                  </a:ext>
                </a:extLst>
              </a:tr>
              <a:tr h="454817">
                <a:tc>
                  <a:txBody>
                    <a:bodyPr/>
                    <a:lstStyle/>
                    <a:p>
                      <a:pPr algn="just">
                        <a:lnSpc>
                          <a:spcPct val="115000"/>
                        </a:lnSpc>
                        <a:spcAft>
                          <a:spcPts val="800"/>
                        </a:spcAft>
                      </a:pPr>
                      <a:r>
                        <a:rPr lang="en-ZA" sz="1000">
                          <a:effectLst/>
                          <a:latin typeface="Arial" panose="020B0604020202020204" pitchFamily="34" charset="0"/>
                          <a:ea typeface="Calibri" panose="020F0502020204030204" pitchFamily="34" charset="0"/>
                          <a:cs typeface="Times New Roman" panose="02020603050405020304" pitchFamily="18" charset="0"/>
                        </a:rPr>
                        <a:t>Ministry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29 226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29 561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30 875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89 662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5602148"/>
                  </a:ext>
                </a:extLst>
              </a:tr>
              <a:tr h="454817">
                <a:tc>
                  <a:txBody>
                    <a:bodyPr/>
                    <a:lstStyle/>
                    <a:p>
                      <a:pPr algn="just">
                        <a:lnSpc>
                          <a:spcPct val="115000"/>
                        </a:lnSpc>
                        <a:spcAft>
                          <a:spcPts val="800"/>
                        </a:spcAft>
                      </a:pPr>
                      <a:r>
                        <a:rPr lang="en-ZA" sz="1000">
                          <a:effectLst/>
                          <a:latin typeface="Arial" panose="020B0604020202020204" pitchFamily="34" charset="0"/>
                          <a:ea typeface="Calibri" panose="020F0502020204030204" pitchFamily="34" charset="0"/>
                          <a:cs typeface="Times New Roman" panose="02020603050405020304" pitchFamily="18" charset="0"/>
                        </a:rPr>
                        <a:t>Departmental Management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34 636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39 962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41 731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116 329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0188402"/>
                  </a:ext>
                </a:extLst>
              </a:tr>
              <a:tr h="454817">
                <a:tc>
                  <a:txBody>
                    <a:bodyPr/>
                    <a:lstStyle/>
                    <a:p>
                      <a:pPr algn="just">
                        <a:lnSpc>
                          <a:spcPct val="115000"/>
                        </a:lnSpc>
                        <a:spcAft>
                          <a:spcPts val="8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Corporate Services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46 439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49 212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51 403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147 054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302858"/>
                  </a:ext>
                </a:extLst>
              </a:tr>
              <a:tr h="454817">
                <a:tc>
                  <a:txBody>
                    <a:bodyPr/>
                    <a:lstStyle/>
                    <a:p>
                      <a:pPr algn="just">
                        <a:lnSpc>
                          <a:spcPct val="115000"/>
                        </a:lnSpc>
                        <a:spcAft>
                          <a:spcPts val="800"/>
                        </a:spcAft>
                      </a:pPr>
                      <a:r>
                        <a:rPr lang="en-ZA" sz="1000">
                          <a:effectLst/>
                          <a:latin typeface="Arial" panose="020B0604020202020204" pitchFamily="34" charset="0"/>
                          <a:ea typeface="Calibri" panose="020F0502020204030204" pitchFamily="34" charset="0"/>
                          <a:cs typeface="Times New Roman" panose="02020603050405020304" pitchFamily="18" charset="0"/>
                        </a:rPr>
                        <a:t>Financial Management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28 132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30 238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31 580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89 950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584476"/>
                  </a:ext>
                </a:extLst>
              </a:tr>
              <a:tr h="454817">
                <a:tc>
                  <a:txBody>
                    <a:bodyPr/>
                    <a:lstStyle/>
                    <a:p>
                      <a:pPr algn="r">
                        <a:lnSpc>
                          <a:spcPct val="115000"/>
                        </a:lnSpc>
                        <a:spcAft>
                          <a:spcPts val="800"/>
                        </a:spcAft>
                      </a:pPr>
                      <a:r>
                        <a:rPr lang="en-ZA" sz="1000" b="1">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138 433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148 973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155 589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442 995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982106962"/>
                  </a:ext>
                </a:extLst>
              </a:tr>
            </a:tbl>
          </a:graphicData>
        </a:graphic>
      </p:graphicFrame>
    </p:spTree>
    <p:extLst>
      <p:ext uri="{BB962C8B-B14F-4D97-AF65-F5344CB8AC3E}">
        <p14:creationId xmlns:p14="http://schemas.microsoft.com/office/powerpoint/2010/main" xmlns="" val="34764408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1754326"/>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SECTOR AND MARKET DEVELOPMENT</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CEA7ED4C-41B6-4775-BF9C-E3AA4136DD7A}"/>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859B460E-7E76-464E-8E49-B7E71F53E4C3}"/>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31</a:t>
            </a:r>
          </a:p>
        </p:txBody>
      </p:sp>
    </p:spTree>
    <p:extLst>
      <p:ext uri="{BB962C8B-B14F-4D97-AF65-F5344CB8AC3E}">
        <p14:creationId xmlns:p14="http://schemas.microsoft.com/office/powerpoint/2010/main" xmlns="" val="4728375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9" name="Rectangle 7">
            <a:extLst>
              <a:ext uri="{FF2B5EF4-FFF2-40B4-BE49-F238E27FC236}">
                <a16:creationId xmlns:a16="http://schemas.microsoft.com/office/drawing/2014/main" xmlns="" id="{2A091F48-473E-4C0E-A46B-7E01CCD46FAC}"/>
              </a:ext>
            </a:extLst>
          </p:cNvPr>
          <p:cNvSpPr>
            <a:spLocks noChangeArrowheads="1"/>
          </p:cNvSpPr>
          <p:nvPr/>
        </p:nvSpPr>
        <p:spPr bwMode="auto">
          <a:xfrm>
            <a:off x="111125" y="890183"/>
            <a:ext cx="8921750" cy="4458849"/>
          </a:xfrm>
          <a:prstGeom prst="rect">
            <a:avLst/>
          </a:prstGeom>
          <a:noFill/>
          <a:ln>
            <a:noFill/>
          </a:ln>
        </p:spPr>
        <p:txBody>
          <a:bodyPr>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rPr>
              <a:t>PROGRAMME TWO: SECTOR AND MARKET DEVELOPMENT</a:t>
            </a: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p:txBody>
      </p:sp>
      <p:pic>
        <p:nvPicPr>
          <p:cNvPr id="16" name="Picture 15">
            <a:extLst>
              <a:ext uri="{FF2B5EF4-FFF2-40B4-BE49-F238E27FC236}">
                <a16:creationId xmlns:a16="http://schemas.microsoft.com/office/drawing/2014/main" xmlns="" id="{3B8F1306-64C6-4EB2-84B6-43B8A39F285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7" name="Slide Number Placeholder 1">
            <a:extLst>
              <a:ext uri="{FF2B5EF4-FFF2-40B4-BE49-F238E27FC236}">
                <a16:creationId xmlns:a16="http://schemas.microsoft.com/office/drawing/2014/main" xmlns="" id="{403A1EFB-9570-4AD2-9DF8-577291A24F7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32</a:t>
            </a:r>
          </a:p>
        </p:txBody>
      </p:sp>
      <p:sp>
        <p:nvSpPr>
          <p:cNvPr id="10" name="TextBox 9">
            <a:extLst>
              <a:ext uri="{FF2B5EF4-FFF2-40B4-BE49-F238E27FC236}">
                <a16:creationId xmlns:a16="http://schemas.microsoft.com/office/drawing/2014/main" xmlns="" id="{DBF448EE-0AE7-4A8E-B1A3-D7B090966245}"/>
              </a:ext>
            </a:extLst>
          </p:cNvPr>
          <p:cNvSpPr txBox="1"/>
          <p:nvPr/>
        </p:nvSpPr>
        <p:spPr>
          <a:xfrm>
            <a:off x="42862" y="1453679"/>
            <a:ext cx="8921750" cy="397903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To facilitate and increase access to markets for SMMEs through business information, product development support and value chain integration.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sm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and Sub-Purpose: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Sector and Market Development Management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ZA" sz="1600" dirty="0">
                <a:solidFill>
                  <a:prstClr val="black"/>
                </a:solidFill>
                <a:latin typeface="Arial" panose="020B0604020202020204" pitchFamily="34" charset="0"/>
                <a:cs typeface="Arial" panose="020B0604020202020204" pitchFamily="34" charset="0"/>
              </a:rPr>
              <a:t>provide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leadership to the branch and support entry and growth of SMMEs in prioritised and designated sectors of the economy.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Business Information and Knowledge Management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provide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evidence based (economic analysis, econometrics, research) business information to direct sector thought leadership.</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Ease of Doing Business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reduce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administrative and regulatory burden of doing business for SMMEs.</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 to Market Support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provide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domestic and international market support services to SMMEs.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3216923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4EE9A08-B12E-426E-8E88-70B9C0B3CF6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BF9A6AAA-9316-440C-82FF-03319333F0D5}"/>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33</a:t>
            </a:r>
          </a:p>
        </p:txBody>
      </p:sp>
      <p:graphicFrame>
        <p:nvGraphicFramePr>
          <p:cNvPr id="3" name="Table 2">
            <a:extLst>
              <a:ext uri="{FF2B5EF4-FFF2-40B4-BE49-F238E27FC236}">
                <a16:creationId xmlns:a16="http://schemas.microsoft.com/office/drawing/2014/main" xmlns="" id="{97CAAD97-FC28-5FCC-EC02-DC71A98A0E4B}"/>
              </a:ext>
            </a:extLst>
          </p:cNvPr>
          <p:cNvGraphicFramePr>
            <a:graphicFrameLocks noGrp="1"/>
          </p:cNvGraphicFramePr>
          <p:nvPr>
            <p:extLst>
              <p:ext uri="{D42A27DB-BD31-4B8C-83A1-F6EECF244321}">
                <p14:modId xmlns:p14="http://schemas.microsoft.com/office/powerpoint/2010/main" xmlns="" val="283183412"/>
              </p:ext>
            </p:extLst>
          </p:nvPr>
        </p:nvGraphicFramePr>
        <p:xfrm>
          <a:off x="76200" y="828970"/>
          <a:ext cx="8991599" cy="4919094"/>
        </p:xfrm>
        <a:graphic>
          <a:graphicData uri="http://schemas.openxmlformats.org/drawingml/2006/table">
            <a:tbl>
              <a:tblPr firstRow="1" firstCol="1" bandRow="1"/>
              <a:tblGrid>
                <a:gridCol w="1059211">
                  <a:extLst>
                    <a:ext uri="{9D8B030D-6E8A-4147-A177-3AD203B41FA5}">
                      <a16:colId xmlns:a16="http://schemas.microsoft.com/office/drawing/2014/main" xmlns="" val="156758056"/>
                    </a:ext>
                  </a:extLst>
                </a:gridCol>
                <a:gridCol w="834419">
                  <a:extLst>
                    <a:ext uri="{9D8B030D-6E8A-4147-A177-3AD203B41FA5}">
                      <a16:colId xmlns:a16="http://schemas.microsoft.com/office/drawing/2014/main" xmlns="" val="3285478501"/>
                    </a:ext>
                  </a:extLst>
                </a:gridCol>
                <a:gridCol w="1059211">
                  <a:extLst>
                    <a:ext uri="{9D8B030D-6E8A-4147-A177-3AD203B41FA5}">
                      <a16:colId xmlns:a16="http://schemas.microsoft.com/office/drawing/2014/main" xmlns="" val="3511926681"/>
                    </a:ext>
                  </a:extLst>
                </a:gridCol>
                <a:gridCol w="1085759">
                  <a:extLst>
                    <a:ext uri="{9D8B030D-6E8A-4147-A177-3AD203B41FA5}">
                      <a16:colId xmlns:a16="http://schemas.microsoft.com/office/drawing/2014/main" xmlns="" val="3983417150"/>
                    </a:ext>
                  </a:extLst>
                </a:gridCol>
                <a:gridCol w="1066800">
                  <a:extLst>
                    <a:ext uri="{9D8B030D-6E8A-4147-A177-3AD203B41FA5}">
                      <a16:colId xmlns:a16="http://schemas.microsoft.com/office/drawing/2014/main" xmlns="" val="1342211541"/>
                    </a:ext>
                  </a:extLst>
                </a:gridCol>
                <a:gridCol w="1042702">
                  <a:extLst>
                    <a:ext uri="{9D8B030D-6E8A-4147-A177-3AD203B41FA5}">
                      <a16:colId xmlns:a16="http://schemas.microsoft.com/office/drawing/2014/main" xmlns="" val="1472899687"/>
                    </a:ext>
                  </a:extLst>
                </a:gridCol>
                <a:gridCol w="938498">
                  <a:extLst>
                    <a:ext uri="{9D8B030D-6E8A-4147-A177-3AD203B41FA5}">
                      <a16:colId xmlns:a16="http://schemas.microsoft.com/office/drawing/2014/main" xmlns="" val="1692373059"/>
                    </a:ext>
                  </a:extLst>
                </a:gridCol>
                <a:gridCol w="905933">
                  <a:extLst>
                    <a:ext uri="{9D8B030D-6E8A-4147-A177-3AD203B41FA5}">
                      <a16:colId xmlns:a16="http://schemas.microsoft.com/office/drawing/2014/main" xmlns="" val="363296687"/>
                    </a:ext>
                  </a:extLst>
                </a:gridCol>
                <a:gridCol w="999066">
                  <a:extLst>
                    <a:ext uri="{9D8B030D-6E8A-4147-A177-3AD203B41FA5}">
                      <a16:colId xmlns:a16="http://schemas.microsoft.com/office/drawing/2014/main" xmlns="" val="3578757067"/>
                    </a:ext>
                  </a:extLst>
                </a:gridCol>
              </a:tblGrid>
              <a:tr h="75078">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44707578"/>
                  </a:ext>
                </a:extLst>
              </a:tr>
              <a:tr h="102650">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4484101"/>
                  </a:ext>
                </a:extLst>
              </a:tr>
              <a:tr h="1804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793537805"/>
                  </a:ext>
                </a:extLst>
              </a:tr>
              <a:tr h="1261594">
                <a:tc rowSpan="2">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1. Increased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participation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of 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in domestic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international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markets.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1.1. Products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produced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and services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rendered by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linked to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domestic</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market.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products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produced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services rendered by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linked to</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ZA" sz="1000" dirty="0">
                          <a:effectLst/>
                          <a:latin typeface="Arial" panose="020B0604020202020204" pitchFamily="34" charset="0"/>
                          <a:ea typeface="Times New Roman" panose="02020603050405020304" pitchFamily="18" charset="0"/>
                          <a:cs typeface="Arial" panose="020B0604020202020204" pitchFamily="34" charset="0"/>
                        </a:rPr>
                        <a:t>domestic market.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Achieved:</a:t>
                      </a:r>
                    </a:p>
                    <a:p>
                      <a:pPr marL="0" marR="0">
                        <a:lnSpc>
                          <a:spcPct val="107000"/>
                        </a:lnSpc>
                        <a:spcBef>
                          <a:spcPts val="0"/>
                        </a:spcBef>
                        <a:spcAft>
                          <a:spcPts val="0"/>
                        </a:spcAft>
                      </a:pP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238 products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produced by</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linked to</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market.</a:t>
                      </a:r>
                      <a:endParaRPr lang="en-US" sz="1000" dirty="0">
                        <a:effectLst/>
                        <a:latin typeface="Arial" panose="020B060402020202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Target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Achieved:</a:t>
                      </a:r>
                    </a:p>
                    <a:p>
                      <a:pPr marL="0" marR="0">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288 products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produced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services rendered by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linked to market.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250 products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produced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services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rendered by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linked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domestic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market.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250 products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produced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services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rendered by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linked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domestic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market.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250 products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produced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services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rendered by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linked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domestic</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market.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250 products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produced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and services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rendered by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linked to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domestic</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market.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9650182"/>
                  </a:ext>
                </a:extLst>
              </a:tr>
              <a:tr h="892846">
                <a:tc vMerge="1">
                  <a:txBody>
                    <a:bodyPr/>
                    <a:lstStyle/>
                    <a:p>
                      <a:endParaRPr lang="en-US"/>
                    </a:p>
                  </a:txBody>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1.2.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exposed to global market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opportunities.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mn-cs"/>
                        </a:rPr>
                        <a:t>SMMEs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mn-cs"/>
                        </a:rPr>
                        <a:t>and Cooperatives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mn-cs"/>
                        </a:rPr>
                        <a:t>exposed to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mn-cs"/>
                        </a:rPr>
                        <a:t>global market</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mn-cs"/>
                        </a:rPr>
                        <a:t>opportunities.</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242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exposed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international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market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opportunities.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250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linked to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global market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opportunities.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250 SMMEs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and Cooperatives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exposed to</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global market</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opportunities.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000" kern="1200" dirty="0">
                          <a:solidFill>
                            <a:schemeClr val="tx1"/>
                          </a:solidFill>
                          <a:effectLst/>
                          <a:latin typeface="Arial" panose="020B0604020202020204" pitchFamily="34" charset="0"/>
                          <a:cs typeface="Arial" panose="020B0604020202020204" pitchFamily="34" charset="0"/>
                        </a:rPr>
                        <a:t>250 SMMEs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and Cooperatives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exposed to</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global market</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opportunities.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250 SMMEs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and Cooperatives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exposed to</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global market</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opportunities.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8511930"/>
                  </a:ext>
                </a:extLst>
              </a:tr>
              <a:tr h="1366952">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2. Scaled-Up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and coordinated support for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SMMEs,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Village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Township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Economies.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2.1. Incubation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Support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Improvement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Plan monitored.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monitoring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Reports 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the Incubation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Support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Improvement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Plan approved by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Incubation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 (ISP)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evaluation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conducted and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Two (2)</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Monitoring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Reports 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the Incubation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Support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Improvement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Plan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Two (2) Monitoring Reports on the Incubation Support Programme Improvement Plan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Two (2)</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Monitoring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Reports 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the Incubation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Support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Improvement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Plan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Two (2)</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Monitoring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Reports 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the Incubation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Support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Improvement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Plan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6990560"/>
                  </a:ext>
                </a:extLst>
              </a:tr>
            </a:tbl>
          </a:graphicData>
        </a:graphic>
      </p:graphicFrame>
    </p:spTree>
    <p:extLst>
      <p:ext uri="{BB962C8B-B14F-4D97-AF65-F5344CB8AC3E}">
        <p14:creationId xmlns:p14="http://schemas.microsoft.com/office/powerpoint/2010/main" xmlns="" val="10332690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4EE9A08-B12E-426E-8E88-70B9C0B3CF6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BF9A6AAA-9316-440C-82FF-03319333F0D5}"/>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34</a:t>
            </a:r>
          </a:p>
        </p:txBody>
      </p:sp>
      <p:graphicFrame>
        <p:nvGraphicFramePr>
          <p:cNvPr id="3" name="Table 2">
            <a:extLst>
              <a:ext uri="{FF2B5EF4-FFF2-40B4-BE49-F238E27FC236}">
                <a16:creationId xmlns:a16="http://schemas.microsoft.com/office/drawing/2014/main" xmlns="" id="{97CAAD97-FC28-5FCC-EC02-DC71A98A0E4B}"/>
              </a:ext>
            </a:extLst>
          </p:cNvPr>
          <p:cNvGraphicFramePr>
            <a:graphicFrameLocks noGrp="1"/>
          </p:cNvGraphicFramePr>
          <p:nvPr>
            <p:extLst>
              <p:ext uri="{D42A27DB-BD31-4B8C-83A1-F6EECF244321}">
                <p14:modId xmlns:p14="http://schemas.microsoft.com/office/powerpoint/2010/main" xmlns="" val="1856404509"/>
              </p:ext>
            </p:extLst>
          </p:nvPr>
        </p:nvGraphicFramePr>
        <p:xfrm>
          <a:off x="76200" y="828970"/>
          <a:ext cx="8991599" cy="4441764"/>
        </p:xfrm>
        <a:graphic>
          <a:graphicData uri="http://schemas.openxmlformats.org/drawingml/2006/table">
            <a:tbl>
              <a:tblPr firstRow="1" firstCol="1" bandRow="1"/>
              <a:tblGrid>
                <a:gridCol w="1059211">
                  <a:extLst>
                    <a:ext uri="{9D8B030D-6E8A-4147-A177-3AD203B41FA5}">
                      <a16:colId xmlns:a16="http://schemas.microsoft.com/office/drawing/2014/main" xmlns="" val="156758056"/>
                    </a:ext>
                  </a:extLst>
                </a:gridCol>
                <a:gridCol w="834419">
                  <a:extLst>
                    <a:ext uri="{9D8B030D-6E8A-4147-A177-3AD203B41FA5}">
                      <a16:colId xmlns:a16="http://schemas.microsoft.com/office/drawing/2014/main" xmlns="" val="3285478501"/>
                    </a:ext>
                  </a:extLst>
                </a:gridCol>
                <a:gridCol w="1059211">
                  <a:extLst>
                    <a:ext uri="{9D8B030D-6E8A-4147-A177-3AD203B41FA5}">
                      <a16:colId xmlns:a16="http://schemas.microsoft.com/office/drawing/2014/main" xmlns="" val="3511926681"/>
                    </a:ext>
                  </a:extLst>
                </a:gridCol>
                <a:gridCol w="1085759">
                  <a:extLst>
                    <a:ext uri="{9D8B030D-6E8A-4147-A177-3AD203B41FA5}">
                      <a16:colId xmlns:a16="http://schemas.microsoft.com/office/drawing/2014/main" xmlns="" val="3983417150"/>
                    </a:ext>
                  </a:extLst>
                </a:gridCol>
                <a:gridCol w="1066800">
                  <a:extLst>
                    <a:ext uri="{9D8B030D-6E8A-4147-A177-3AD203B41FA5}">
                      <a16:colId xmlns:a16="http://schemas.microsoft.com/office/drawing/2014/main" xmlns="" val="1342211541"/>
                    </a:ext>
                  </a:extLst>
                </a:gridCol>
                <a:gridCol w="1042702">
                  <a:extLst>
                    <a:ext uri="{9D8B030D-6E8A-4147-A177-3AD203B41FA5}">
                      <a16:colId xmlns:a16="http://schemas.microsoft.com/office/drawing/2014/main" xmlns="" val="1472899687"/>
                    </a:ext>
                  </a:extLst>
                </a:gridCol>
                <a:gridCol w="938498">
                  <a:extLst>
                    <a:ext uri="{9D8B030D-6E8A-4147-A177-3AD203B41FA5}">
                      <a16:colId xmlns:a16="http://schemas.microsoft.com/office/drawing/2014/main" xmlns="" val="1692373059"/>
                    </a:ext>
                  </a:extLst>
                </a:gridCol>
                <a:gridCol w="905933">
                  <a:extLst>
                    <a:ext uri="{9D8B030D-6E8A-4147-A177-3AD203B41FA5}">
                      <a16:colId xmlns:a16="http://schemas.microsoft.com/office/drawing/2014/main" xmlns="" val="363296687"/>
                    </a:ext>
                  </a:extLst>
                </a:gridCol>
                <a:gridCol w="999066">
                  <a:extLst>
                    <a:ext uri="{9D8B030D-6E8A-4147-A177-3AD203B41FA5}">
                      <a16:colId xmlns:a16="http://schemas.microsoft.com/office/drawing/2014/main" xmlns="" val="3578757067"/>
                    </a:ext>
                  </a:extLst>
                </a:gridCol>
              </a:tblGrid>
              <a:tr h="75078">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844707578"/>
                  </a:ext>
                </a:extLst>
              </a:tr>
              <a:tr h="102650">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4484101"/>
                  </a:ext>
                </a:extLst>
              </a:tr>
              <a:tr h="1804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793537805"/>
                  </a:ext>
                </a:extLst>
              </a:tr>
              <a:tr h="1156237">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3. Expanded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access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financial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support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responsive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to new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existing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3.1 Approved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infrastructure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refurbished or built.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infrastructure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refurbished or built.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Six (6)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infrastructure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refurbished or built.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Seven (7)</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infrastructure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refurbished or built.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Seven (7)</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business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infrastructure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refurbished 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built.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Seven (7)</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approved business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infrastructure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for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refurbished or built.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81149798"/>
                  </a:ext>
                </a:extLst>
              </a:tr>
              <a:tr h="576776">
                <a:tc>
                  <a:txBody>
                    <a:bodyPr/>
                    <a:lstStyle/>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4. Reduced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regulatory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burdens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for small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4.1 </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Amendment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Bill submitted to Parliament.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a:t>
                      </a:r>
                      <a:r>
                        <a:rPr lang="en-US" sz="1000">
                          <a:effectLst/>
                          <a:latin typeface="Arial" panose="020B0604020202020204" pitchFamily="34" charset="0"/>
                          <a:ea typeface="Times New Roman" panose="02020603050405020304" pitchFamily="18" charset="0"/>
                          <a:cs typeface="Arial" panose="020B0604020202020204" pitchFamily="34" charset="0"/>
                        </a:rPr>
                        <a:t>Businesses Amendment Bill submitted to the Minister for introduction to Parliament.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Two (2)</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reports on the review of the Businesses Amendment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Bill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proposed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changes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kern="1200" dirty="0">
                          <a:solidFill>
                            <a:schemeClr val="tx1"/>
                          </a:solidFill>
                          <a:effectLst/>
                          <a:latin typeface="Arial" panose="020B0604020202020204" pitchFamily="34" charset="0"/>
                          <a:cs typeface="Arial" panose="020B0604020202020204" pitchFamily="34" charset="0"/>
                        </a:rPr>
                        <a:t>Businesses</a:t>
                      </a:r>
                    </a:p>
                    <a:p>
                      <a:pPr algn="l"/>
                      <a:r>
                        <a:rPr lang="en-US" sz="1000" kern="1200" dirty="0">
                          <a:solidFill>
                            <a:schemeClr val="tx1"/>
                          </a:solidFill>
                          <a:effectLst/>
                          <a:latin typeface="Arial" panose="020B0604020202020204" pitchFamily="34" charset="0"/>
                          <a:cs typeface="Arial" panose="020B0604020202020204" pitchFamily="34" charset="0"/>
                        </a:rPr>
                        <a:t>Amendment Bill</a:t>
                      </a:r>
                    </a:p>
                    <a:p>
                      <a:pPr algn="l"/>
                      <a:r>
                        <a:rPr lang="en-US" sz="1000" kern="1200" dirty="0">
                          <a:solidFill>
                            <a:schemeClr val="tx1"/>
                          </a:solidFill>
                          <a:effectLst/>
                          <a:latin typeface="Arial" panose="020B0604020202020204" pitchFamily="34" charset="0"/>
                          <a:cs typeface="Arial" panose="020B0604020202020204" pitchFamily="34" charset="0"/>
                        </a:rPr>
                        <a:t>submitted to</a:t>
                      </a:r>
                    </a:p>
                    <a:p>
                      <a:pPr algn="l"/>
                      <a:r>
                        <a:rPr lang="en-US" sz="1000" kern="1200" dirty="0">
                          <a:solidFill>
                            <a:schemeClr val="tx1"/>
                          </a:solidFill>
                          <a:effectLst/>
                          <a:latin typeface="Arial" panose="020B0604020202020204" pitchFamily="34" charset="0"/>
                          <a:cs typeface="Arial" panose="020B0604020202020204" pitchFamily="34" charset="0"/>
                        </a:rPr>
                        <a:t>the Minister for</a:t>
                      </a:r>
                    </a:p>
                    <a:p>
                      <a:pPr algn="l"/>
                      <a:r>
                        <a:rPr lang="en-US" sz="1000" kern="1200" dirty="0">
                          <a:solidFill>
                            <a:schemeClr val="tx1"/>
                          </a:solidFill>
                          <a:effectLst/>
                          <a:latin typeface="Arial" panose="020B0604020202020204" pitchFamily="34" charset="0"/>
                          <a:cs typeface="Arial" panose="020B0604020202020204" pitchFamily="34" charset="0"/>
                        </a:rPr>
                        <a:t>introduction to</a:t>
                      </a:r>
                    </a:p>
                    <a:p>
                      <a:pPr algn="l"/>
                      <a:r>
                        <a:rPr lang="en-US" sz="1000" kern="1200" dirty="0">
                          <a:solidFill>
                            <a:schemeClr val="tx1"/>
                          </a:solidFill>
                          <a:effectLst/>
                          <a:latin typeface="Arial" panose="020B0604020202020204" pitchFamily="34" charset="0"/>
                          <a:cs typeface="Arial" panose="020B0604020202020204" pitchFamily="34" charset="0"/>
                        </a:rPr>
                        <a:t>Parliament.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Businesses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Amendment Bill taken through Parliamentary process.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Implementation of the amended Businesses Act.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026" marR="18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8366779"/>
                  </a:ext>
                </a:extLst>
              </a:tr>
            </a:tbl>
          </a:graphicData>
        </a:graphic>
      </p:graphicFrame>
    </p:spTree>
    <p:extLst>
      <p:ext uri="{BB962C8B-B14F-4D97-AF65-F5344CB8AC3E}">
        <p14:creationId xmlns:p14="http://schemas.microsoft.com/office/powerpoint/2010/main" xmlns="" val="9547894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L="914400" marR="0" lvl="2" indent="0" algn="r" defTabSz="914400" rtl="0" eaLnBrk="1" fontAlgn="auto" latinLnBrk="0" hangingPunct="1">
              <a:lnSpc>
                <a:spcPct val="107000"/>
              </a:lnSpc>
              <a:spcBef>
                <a:spcPts val="200"/>
              </a:spcBef>
              <a:spcAft>
                <a:spcPts val="1200"/>
              </a:spcAft>
              <a:buClrTx/>
              <a:buSzTx/>
              <a:buFontTx/>
              <a:buNone/>
              <a:tabLst/>
              <a:defRPr/>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a:t>
            </a: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rPr>
              <a:t>Indicators, Annual and Quarterly Targets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3</a:t>
            </a: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5</a:t>
            </a:r>
          </a:p>
        </p:txBody>
      </p:sp>
      <p:graphicFrame>
        <p:nvGraphicFramePr>
          <p:cNvPr id="2" name="Table 1">
            <a:extLst>
              <a:ext uri="{FF2B5EF4-FFF2-40B4-BE49-F238E27FC236}">
                <a16:creationId xmlns:a16="http://schemas.microsoft.com/office/drawing/2014/main" xmlns="" id="{531DAD31-78E1-6733-40BD-86FD2329F3FA}"/>
              </a:ext>
            </a:extLst>
          </p:cNvPr>
          <p:cNvGraphicFramePr>
            <a:graphicFrameLocks noGrp="1"/>
          </p:cNvGraphicFramePr>
          <p:nvPr>
            <p:extLst>
              <p:ext uri="{D42A27DB-BD31-4B8C-83A1-F6EECF244321}">
                <p14:modId xmlns:p14="http://schemas.microsoft.com/office/powerpoint/2010/main" xmlns="" val="4025090255"/>
              </p:ext>
            </p:extLst>
          </p:nvPr>
        </p:nvGraphicFramePr>
        <p:xfrm>
          <a:off x="35560" y="742824"/>
          <a:ext cx="9032239" cy="5273412"/>
        </p:xfrm>
        <a:graphic>
          <a:graphicData uri="http://schemas.openxmlformats.org/drawingml/2006/table">
            <a:tbl>
              <a:tblPr firstRow="1" firstCol="1" bandRow="1"/>
              <a:tblGrid>
                <a:gridCol w="1524642">
                  <a:extLst>
                    <a:ext uri="{9D8B030D-6E8A-4147-A177-3AD203B41FA5}">
                      <a16:colId xmlns:a16="http://schemas.microsoft.com/office/drawing/2014/main" xmlns="" val="260988102"/>
                    </a:ext>
                  </a:extLst>
                </a:gridCol>
                <a:gridCol w="1519222">
                  <a:extLst>
                    <a:ext uri="{9D8B030D-6E8A-4147-A177-3AD203B41FA5}">
                      <a16:colId xmlns:a16="http://schemas.microsoft.com/office/drawing/2014/main" xmlns="" val="3817528352"/>
                    </a:ext>
                  </a:extLst>
                </a:gridCol>
                <a:gridCol w="1524642">
                  <a:extLst>
                    <a:ext uri="{9D8B030D-6E8A-4147-A177-3AD203B41FA5}">
                      <a16:colId xmlns:a16="http://schemas.microsoft.com/office/drawing/2014/main" xmlns="" val="293176064"/>
                    </a:ext>
                  </a:extLst>
                </a:gridCol>
                <a:gridCol w="1459609">
                  <a:extLst>
                    <a:ext uri="{9D8B030D-6E8A-4147-A177-3AD203B41FA5}">
                      <a16:colId xmlns:a16="http://schemas.microsoft.com/office/drawing/2014/main" xmlns="" val="917111872"/>
                    </a:ext>
                  </a:extLst>
                </a:gridCol>
                <a:gridCol w="1566191">
                  <a:extLst>
                    <a:ext uri="{9D8B030D-6E8A-4147-A177-3AD203B41FA5}">
                      <a16:colId xmlns:a16="http://schemas.microsoft.com/office/drawing/2014/main" xmlns="" val="1047065843"/>
                    </a:ext>
                  </a:extLst>
                </a:gridCol>
                <a:gridCol w="1437933">
                  <a:extLst>
                    <a:ext uri="{9D8B030D-6E8A-4147-A177-3AD203B41FA5}">
                      <a16:colId xmlns:a16="http://schemas.microsoft.com/office/drawing/2014/main" xmlns="" val="940849919"/>
                    </a:ext>
                  </a:extLst>
                </a:gridCol>
              </a:tblGrid>
              <a:tr h="181068">
                <a:tc rowSpan="2">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4">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81558884"/>
                  </a:ext>
                </a:extLst>
              </a:tr>
              <a:tr h="181068">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1848486616"/>
                  </a:ext>
                </a:extLst>
              </a:tr>
              <a:tr h="1006590">
                <a:tc>
                  <a:txBody>
                    <a:bodyPr/>
                    <a:lstStyle/>
                    <a:p>
                      <a:pPr marL="0" marR="0" algn="just"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products</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produced and services rendered by SMMEs and</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Co-operatives linked to</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domestic market.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250 products produced and services rendered by SMMEs and Co-operatives linked to domestic market.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75 products produced and services rendered by SMMEs and Co-operatives linked to domestic market.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75 products produced and services rendered by SMMEs and Co-operatives linked to domestic market.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50 products produced</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and services rendered by</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SMMEs and Co-operatives linked to domestic market.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50 products produced and services rendered by SMMEs and Co-operatives linked to domestic market.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9266397"/>
                  </a:ext>
                </a:extLst>
              </a:tr>
              <a:tr h="572028">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Number of SMMEs and</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Co-operatives exposed to global market opportunities.</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250 SMMEs and Co-operatives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exposed to global market opportunities.</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Implementation Plan and</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approved by EXCO.</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100 SMMEs and Co-operatives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exposed to global market opportunities.</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100 SMMEs and Co-operatives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exposed to global market opportunities.</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50 SMMEs and Co-operatives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exposed to global market opportunities.</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2336682"/>
                  </a:ext>
                </a:extLst>
              </a:tr>
              <a:tr h="716882">
                <a:tc>
                  <a:txBody>
                    <a:bodyPr/>
                    <a:lstStyle/>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monitoring</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Reports on the Incubation</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 Programme</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improvement plan</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Two (2) Monitoring Reports on the Incubation Support Programme improvement plan approved by EXCO.</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ZA" sz="10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000"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Monitoring Report on</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Incubation Support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 improvement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 approved by EXCO.</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ZA" sz="10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000"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Monitoring Report on</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Incubation Support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Programme improvement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defTabSz="914400" rtl="0" eaLnBrk="1" latinLnBrk="0" hangingPunct="1">
                        <a:lnSpc>
                          <a:spcPct val="107000"/>
                        </a:lnSpc>
                        <a:spcBef>
                          <a:spcPts val="0"/>
                        </a:spcBef>
                        <a:spcAft>
                          <a:spcPts val="0"/>
                        </a:spcAft>
                      </a:pPr>
                      <a:r>
                        <a:rPr lang="en-ZA"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 approved by EXCO.</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3532106"/>
                  </a:ext>
                </a:extLst>
              </a:tr>
              <a:tr h="716882">
                <a:tc>
                  <a:txBody>
                    <a:bodyPr/>
                    <a:lstStyle/>
                    <a:p>
                      <a:pPr marL="0" marR="0"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approved business infrastructure for SMMEs and Co-operatives refurbished or built.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Seven (7) approved business Infrastructure for SMMEs and Co-operatives refurbished or built.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Report with approved</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projects presented to EXCO.</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Progress report on</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the implementation of</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the approved projects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presented to EXCO.</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Three (3) approved business infrastructure SMMEs and Co-operatives refurbished</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or built.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Four (4) approved business infrastructure SMMEs and Co-operatives refurbished</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or built.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544782"/>
                  </a:ext>
                </a:extLst>
              </a:tr>
              <a:tr h="1151445">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Businesses Amendment</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Bill submitted to the</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Minister for introduction to Parliament.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Businesses Amendment</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Bill submitted to the</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Minister for introduction to Parliament.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Public consultations on the Businesses Amendment Bill and proposed changes incorporated.</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One (1) progress report on the public consultations on the Businesses Amendment Bill and</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proposed changes</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submitted to the Minister for consideration.</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Businesses Amendment</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Bill submitted to the</a:t>
                      </a:r>
                    </a:p>
                    <a:p>
                      <a:pPr marL="0" marR="0" algn="l"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cs typeface="Arial" panose="020B0604020202020204" pitchFamily="34" charset="0"/>
                        </a:rPr>
                        <a:t>Minister for introduction to Parliament.</a:t>
                      </a: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defTabSz="914400" rtl="0" eaLnBrk="1" latinLnBrk="0" hangingPunct="1">
                        <a:lnSpc>
                          <a:spcPct val="107000"/>
                        </a:lnSpc>
                        <a:spcBef>
                          <a:spcPts val="0"/>
                        </a:spcBef>
                        <a:spcAft>
                          <a:spcPts val="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0920" marR="609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2785429"/>
                  </a:ext>
                </a:extLst>
              </a:tr>
            </a:tbl>
          </a:graphicData>
        </a:graphic>
      </p:graphicFrame>
    </p:spTree>
    <p:extLst>
      <p:ext uri="{BB962C8B-B14F-4D97-AF65-F5344CB8AC3E}">
        <p14:creationId xmlns:p14="http://schemas.microsoft.com/office/powerpoint/2010/main" xmlns="" val="113516339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L="914400" marR="0" lvl="2" indent="0" algn="r" defTabSz="914400" rtl="0" eaLnBrk="1" fontAlgn="auto" latinLnBrk="0" hangingPunct="1">
              <a:lnSpc>
                <a:spcPct val="107000"/>
              </a:lnSpc>
              <a:spcBef>
                <a:spcPts val="200"/>
              </a:spcBef>
              <a:spcAft>
                <a:spcPts val="1200"/>
              </a:spcAft>
              <a:buClrTx/>
              <a:buSzTx/>
              <a:buFontTx/>
              <a:buNone/>
              <a:tabLst/>
              <a:defRPr/>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Resource Considerations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36</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xmlns="" id="{6115A290-503B-CCDC-4A95-9E4F6AA611C5}"/>
              </a:ext>
            </a:extLst>
          </p:cNvPr>
          <p:cNvGraphicFramePr>
            <a:graphicFrameLocks noGrp="1"/>
          </p:cNvGraphicFramePr>
          <p:nvPr>
            <p:extLst>
              <p:ext uri="{D42A27DB-BD31-4B8C-83A1-F6EECF244321}">
                <p14:modId xmlns:p14="http://schemas.microsoft.com/office/powerpoint/2010/main" xmlns="" val="1680979127"/>
              </p:ext>
            </p:extLst>
          </p:nvPr>
        </p:nvGraphicFramePr>
        <p:xfrm>
          <a:off x="152400" y="838200"/>
          <a:ext cx="8686801" cy="3334496"/>
        </p:xfrm>
        <a:graphic>
          <a:graphicData uri="http://schemas.openxmlformats.org/drawingml/2006/table">
            <a:tbl>
              <a:tblPr firstRow="1" firstCol="1" bandRow="1"/>
              <a:tblGrid>
                <a:gridCol w="2011863">
                  <a:extLst>
                    <a:ext uri="{9D8B030D-6E8A-4147-A177-3AD203B41FA5}">
                      <a16:colId xmlns:a16="http://schemas.microsoft.com/office/drawing/2014/main" xmlns="" val="1424503217"/>
                    </a:ext>
                  </a:extLst>
                </a:gridCol>
                <a:gridCol w="1706088">
                  <a:extLst>
                    <a:ext uri="{9D8B030D-6E8A-4147-A177-3AD203B41FA5}">
                      <a16:colId xmlns:a16="http://schemas.microsoft.com/office/drawing/2014/main" xmlns="" val="3442857311"/>
                    </a:ext>
                  </a:extLst>
                </a:gridCol>
                <a:gridCol w="1706088">
                  <a:extLst>
                    <a:ext uri="{9D8B030D-6E8A-4147-A177-3AD203B41FA5}">
                      <a16:colId xmlns:a16="http://schemas.microsoft.com/office/drawing/2014/main" xmlns="" val="2220590114"/>
                    </a:ext>
                  </a:extLst>
                </a:gridCol>
                <a:gridCol w="1706088">
                  <a:extLst>
                    <a:ext uri="{9D8B030D-6E8A-4147-A177-3AD203B41FA5}">
                      <a16:colId xmlns:a16="http://schemas.microsoft.com/office/drawing/2014/main" xmlns="" val="1648510714"/>
                    </a:ext>
                  </a:extLst>
                </a:gridCol>
                <a:gridCol w="1556674">
                  <a:extLst>
                    <a:ext uri="{9D8B030D-6E8A-4147-A177-3AD203B41FA5}">
                      <a16:colId xmlns:a16="http://schemas.microsoft.com/office/drawing/2014/main" xmlns="" val="2229913555"/>
                    </a:ext>
                  </a:extLst>
                </a:gridCol>
              </a:tblGrid>
              <a:tr h="343020">
                <a:tc rowSpan="2">
                  <a:txBody>
                    <a:bodyPr/>
                    <a:lstStyle/>
                    <a:p>
                      <a:pPr algn="just">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PROGRAMME TWO: SUB-PROGRAMMES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2024/25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2025/26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MTEF</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480468947"/>
                  </a:ext>
                </a:extLst>
              </a:tr>
              <a:tr h="787154">
                <a:tc vMerge="1">
                  <a:txBody>
                    <a:bodyPr/>
                    <a:lstStyle/>
                    <a:p>
                      <a:endParaRPr lang="en-ZA"/>
                    </a:p>
                  </a:txBody>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07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893234425"/>
                  </a:ext>
                </a:extLst>
              </a:tr>
              <a:tr h="470026">
                <a:tc>
                  <a:txBody>
                    <a:bodyPr/>
                    <a:lstStyle/>
                    <a:p>
                      <a:pPr>
                        <a:lnSpc>
                          <a:spcPct val="107000"/>
                        </a:lnSpc>
                        <a:spcAft>
                          <a:spcPts val="800"/>
                        </a:spcAft>
                      </a:pPr>
                      <a:r>
                        <a:rPr lang="en-ZA" sz="1000" dirty="0">
                          <a:effectLst/>
                          <a:latin typeface="Arial" panose="020B0604020202020204" pitchFamily="34" charset="0"/>
                          <a:ea typeface="Calibri" panose="020F0502020204030204" pitchFamily="34" charset="0"/>
                          <a:cs typeface="Arial" panose="020B0604020202020204" pitchFamily="34" charset="0"/>
                        </a:rPr>
                        <a:t>Sector and Market Development Management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5 719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5 868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6 111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17 698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550567"/>
                  </a:ext>
                </a:extLst>
              </a:tr>
              <a:tr h="652761">
                <a:tc>
                  <a:txBody>
                    <a:bodyPr/>
                    <a:lstStyle/>
                    <a:p>
                      <a:pPr>
                        <a:lnSpc>
                          <a:spcPct val="107000"/>
                        </a:lnSpc>
                        <a:spcAft>
                          <a:spcPts val="800"/>
                        </a:spcAft>
                      </a:pPr>
                      <a:r>
                        <a:rPr lang="en-ZA" sz="1000" dirty="0">
                          <a:effectLst/>
                          <a:latin typeface="Arial" panose="020B0604020202020204" pitchFamily="34" charset="0"/>
                          <a:ea typeface="Calibri" panose="020F0502020204030204" pitchFamily="34" charset="0"/>
                          <a:cs typeface="Arial" panose="020B0604020202020204" pitchFamily="34" charset="0"/>
                        </a:rPr>
                        <a:t>Business Intelligence &amp; Knowledge Management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23 754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25 094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26 211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75 059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2291432"/>
                  </a:ext>
                </a:extLst>
              </a:tr>
              <a:tr h="345579">
                <a:tc>
                  <a:txBody>
                    <a:bodyPr/>
                    <a:lstStyle/>
                    <a:p>
                      <a:pPr>
                        <a:lnSpc>
                          <a:spcPct val="107000"/>
                        </a:lnSpc>
                        <a:spcAft>
                          <a:spcPts val="800"/>
                        </a:spcAft>
                      </a:pPr>
                      <a:r>
                        <a:rPr lang="en-ZA" sz="1000">
                          <a:effectLst/>
                          <a:latin typeface="Arial" panose="020B0604020202020204" pitchFamily="34" charset="0"/>
                          <a:ea typeface="Calibri" panose="020F0502020204030204" pitchFamily="34" charset="0"/>
                          <a:cs typeface="Arial" panose="020B0604020202020204" pitchFamily="34" charset="0"/>
                        </a:rPr>
                        <a:t>Ease of Doing Business</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6 192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7 423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7 799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21 414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6060333"/>
                  </a:ext>
                </a:extLst>
              </a:tr>
              <a:tr h="345579">
                <a:tc>
                  <a:txBody>
                    <a:bodyPr/>
                    <a:lstStyle/>
                    <a:p>
                      <a:pPr>
                        <a:lnSpc>
                          <a:spcPct val="107000"/>
                        </a:lnSpc>
                        <a:spcAft>
                          <a:spcPts val="800"/>
                        </a:spcAft>
                      </a:pPr>
                      <a:r>
                        <a:rPr lang="en-ZA" sz="1000">
                          <a:effectLst/>
                          <a:latin typeface="Arial" panose="020B0604020202020204" pitchFamily="34" charset="0"/>
                          <a:ea typeface="Calibri" panose="020F0502020204030204" pitchFamily="34" charset="0"/>
                          <a:cs typeface="Arial" panose="020B0604020202020204" pitchFamily="34" charset="0"/>
                        </a:rPr>
                        <a:t>Access to market support</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128 116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138 942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144 136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411 194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5259689"/>
                  </a:ext>
                </a:extLst>
              </a:tr>
              <a:tr h="390377">
                <a:tc>
                  <a:txBody>
                    <a:bodyPr/>
                    <a:lstStyle/>
                    <a:p>
                      <a:pPr>
                        <a:lnSpc>
                          <a:spcPct val="107000"/>
                        </a:lnSpc>
                      </a:pPr>
                      <a:endParaRPr lang="en-ZA" sz="1100" dirty="0">
                        <a:effectLst/>
                        <a:latin typeface="Arial" panose="020B06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163 781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07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177 327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07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184 257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07000"/>
                        </a:lnSpc>
                        <a:spcAft>
                          <a:spcPts val="80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525 365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268412187"/>
                  </a:ext>
                </a:extLst>
              </a:tr>
            </a:tbl>
          </a:graphicData>
        </a:graphic>
      </p:graphicFrame>
    </p:spTree>
    <p:extLst>
      <p:ext uri="{BB962C8B-B14F-4D97-AF65-F5344CB8AC3E}">
        <p14:creationId xmlns:p14="http://schemas.microsoft.com/office/powerpoint/2010/main" xmlns="" val="24127362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1323439"/>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PROGRAMME 3: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DEVELOPMENT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0E0DA682-C76B-43E1-AB83-F6F5090B14B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7F282226-CD86-4AEB-BB0B-327B38A6273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37</a:t>
            </a:r>
          </a:p>
        </p:txBody>
      </p:sp>
    </p:spTree>
    <p:extLst>
      <p:ext uri="{BB962C8B-B14F-4D97-AF65-F5344CB8AC3E}">
        <p14:creationId xmlns:p14="http://schemas.microsoft.com/office/powerpoint/2010/main" xmlns="" val="32542409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xmlns="" id="{2791FFC5-AD8A-49A8-93F8-11B8413D610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A4627C0D-1682-4E35-A0FB-75C69B0391A9}"/>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38</a:t>
            </a:r>
          </a:p>
        </p:txBody>
      </p:sp>
      <p:sp>
        <p:nvSpPr>
          <p:cNvPr id="10" name="Rectangle 7">
            <a:extLst>
              <a:ext uri="{FF2B5EF4-FFF2-40B4-BE49-F238E27FC236}">
                <a16:creationId xmlns:a16="http://schemas.microsoft.com/office/drawing/2014/main" xmlns="" id="{9E31C3E6-9C9C-4086-8C30-BF14A6515B6D}"/>
              </a:ext>
            </a:extLst>
          </p:cNvPr>
          <p:cNvSpPr>
            <a:spLocks noChangeArrowheads="1"/>
          </p:cNvSpPr>
          <p:nvPr/>
        </p:nvSpPr>
        <p:spPr bwMode="auto">
          <a:xfrm>
            <a:off x="69319" y="908302"/>
            <a:ext cx="8921750" cy="3746154"/>
          </a:xfrm>
          <a:prstGeom prst="rect">
            <a:avLst/>
          </a:prstGeom>
          <a:noFill/>
          <a:ln>
            <a:noFill/>
          </a:ln>
        </p:spPr>
        <p:txBody>
          <a:bodyPr>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panose="020F0502020204030204" pitchFamily="34" charset="0"/>
              </a:rPr>
              <a:t>PROGRAMME THREE: DEVELOPMENT FINANCE</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expand access to finance for SMMEs and Co-operatives through innovative service offerings.</a:t>
            </a:r>
            <a:endParaRPr lang="en-US"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lang="en-US" sz="16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Sub-programme and Sub-Purpose: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Development Finance Management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provide leadership to the branch and support entry and growth of SMMEs in prioritised and designated sectors of the economy.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Business Viability</a:t>
            </a:r>
            <a:r>
              <a:rPr lang="en-ZA" sz="1600" b="1"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 provide business assurance strategies for SMMEs.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Blended Finance</a:t>
            </a: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ZA" sz="1600" b="1"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 design blended financial support initiatives for SMMEs.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Model Funding collaboration</a:t>
            </a: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 create enabling financial support structures for SMMEs.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42219848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682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4738B437-FB3F-468E-A308-C098C8004176}"/>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06CCA9AF-F44E-4B04-B811-75E68580F11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39</a:t>
            </a:r>
          </a:p>
        </p:txBody>
      </p:sp>
      <p:graphicFrame>
        <p:nvGraphicFramePr>
          <p:cNvPr id="3" name="Table 2">
            <a:extLst>
              <a:ext uri="{FF2B5EF4-FFF2-40B4-BE49-F238E27FC236}">
                <a16:creationId xmlns:a16="http://schemas.microsoft.com/office/drawing/2014/main" xmlns="" id="{0009B905-A07B-A872-BF4B-312412E646FD}"/>
              </a:ext>
            </a:extLst>
          </p:cNvPr>
          <p:cNvGraphicFramePr>
            <a:graphicFrameLocks noGrp="1"/>
          </p:cNvGraphicFramePr>
          <p:nvPr>
            <p:extLst>
              <p:ext uri="{D42A27DB-BD31-4B8C-83A1-F6EECF244321}">
                <p14:modId xmlns:p14="http://schemas.microsoft.com/office/powerpoint/2010/main" xmlns="" val="1736591522"/>
              </p:ext>
            </p:extLst>
          </p:nvPr>
        </p:nvGraphicFramePr>
        <p:xfrm>
          <a:off x="38100" y="696012"/>
          <a:ext cx="9067799" cy="4919094"/>
        </p:xfrm>
        <a:graphic>
          <a:graphicData uri="http://schemas.openxmlformats.org/drawingml/2006/table">
            <a:tbl>
              <a:tblPr firstRow="1" firstCol="1" bandRow="1"/>
              <a:tblGrid>
                <a:gridCol w="1068188">
                  <a:extLst>
                    <a:ext uri="{9D8B030D-6E8A-4147-A177-3AD203B41FA5}">
                      <a16:colId xmlns:a16="http://schemas.microsoft.com/office/drawing/2014/main" xmlns="" val="3864959733"/>
                    </a:ext>
                  </a:extLst>
                </a:gridCol>
                <a:gridCol w="930357">
                  <a:extLst>
                    <a:ext uri="{9D8B030D-6E8A-4147-A177-3AD203B41FA5}">
                      <a16:colId xmlns:a16="http://schemas.microsoft.com/office/drawing/2014/main" xmlns="" val="3608013939"/>
                    </a:ext>
                  </a:extLst>
                </a:gridCol>
                <a:gridCol w="1068188">
                  <a:extLst>
                    <a:ext uri="{9D8B030D-6E8A-4147-A177-3AD203B41FA5}">
                      <a16:colId xmlns:a16="http://schemas.microsoft.com/office/drawing/2014/main" xmlns="" val="1443208622"/>
                    </a:ext>
                  </a:extLst>
                </a:gridCol>
                <a:gridCol w="1009967">
                  <a:extLst>
                    <a:ext uri="{9D8B030D-6E8A-4147-A177-3AD203B41FA5}">
                      <a16:colId xmlns:a16="http://schemas.microsoft.com/office/drawing/2014/main" xmlns="" val="1991297840"/>
                    </a:ext>
                  </a:extLst>
                </a:gridCol>
                <a:gridCol w="1066800">
                  <a:extLst>
                    <a:ext uri="{9D8B030D-6E8A-4147-A177-3AD203B41FA5}">
                      <a16:colId xmlns:a16="http://schemas.microsoft.com/office/drawing/2014/main" xmlns="" val="2646647729"/>
                    </a:ext>
                  </a:extLst>
                </a:gridCol>
                <a:gridCol w="990600">
                  <a:extLst>
                    <a:ext uri="{9D8B030D-6E8A-4147-A177-3AD203B41FA5}">
                      <a16:colId xmlns:a16="http://schemas.microsoft.com/office/drawing/2014/main" xmlns="" val="1993624283"/>
                    </a:ext>
                  </a:extLst>
                </a:gridCol>
                <a:gridCol w="914400">
                  <a:extLst>
                    <a:ext uri="{9D8B030D-6E8A-4147-A177-3AD203B41FA5}">
                      <a16:colId xmlns:a16="http://schemas.microsoft.com/office/drawing/2014/main" xmlns="" val="547573932"/>
                    </a:ext>
                  </a:extLst>
                </a:gridCol>
                <a:gridCol w="990600">
                  <a:extLst>
                    <a:ext uri="{9D8B030D-6E8A-4147-A177-3AD203B41FA5}">
                      <a16:colId xmlns:a16="http://schemas.microsoft.com/office/drawing/2014/main" xmlns="" val="2810877092"/>
                    </a:ext>
                  </a:extLst>
                </a:gridCol>
                <a:gridCol w="1028699">
                  <a:extLst>
                    <a:ext uri="{9D8B030D-6E8A-4147-A177-3AD203B41FA5}">
                      <a16:colId xmlns:a16="http://schemas.microsoft.com/office/drawing/2014/main" xmlns="" val="4049552162"/>
                    </a:ext>
                  </a:extLst>
                </a:gridCol>
              </a:tblGrid>
              <a:tr h="44374">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21174149"/>
                  </a:ext>
                </a:extLst>
              </a:tr>
              <a:tr h="6917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09601664"/>
                  </a:ext>
                </a:extLst>
              </a:tr>
              <a:tr h="104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37480627"/>
                  </a:ext>
                </a:extLst>
              </a:tr>
              <a:tr h="708181">
                <a:tc rowSpan="3">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 Expanded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access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responsive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to new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existing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1.1.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Funding Policy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implementation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plan reported 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Consolidated report on the implementation Plan of the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Funding Policy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approved by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Funding Policy developed and approved by 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Funding Policy not approved,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 and reported 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Consolidated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progress report on finalisation of the SMMEs and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Funding Policy approved by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Consolidated report on the implementation plan of the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Funding Policy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Funding Policy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report approved by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SMMEs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Funding Policy</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Implementation report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710423"/>
                  </a:ext>
                </a:extLst>
              </a:tr>
              <a:tr h="459684">
                <a:tc vMerge="1">
                  <a:txBody>
                    <a:bodyPr/>
                    <a:lstStyle/>
                    <a:p>
                      <a:endParaRPr lang="en-US"/>
                    </a:p>
                  </a:txBody>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1.2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 not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nonfinancial</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and/or financial</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to the value of R50.7 million.</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to the value of R13.03 million.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200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250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300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350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5747467"/>
                  </a:ext>
                </a:extLst>
              </a:tr>
              <a:tr h="637182">
                <a:tc vMerge="1">
                  <a:txBody>
                    <a:bodyPr/>
                    <a:lstStyle/>
                    <a:p>
                      <a:endParaRPr lang="en-US"/>
                    </a:p>
                  </a:txBody>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1.3. Township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Rural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Township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Rural 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 not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13 987 Township</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and Rural</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Enterprises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financially and/or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non-financially.</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 not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Township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Rural 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to the value of R545 533 667.77.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20 000 Township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Rural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30 000 Township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Rural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40 000 Township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Rural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50 000 Township</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and Rural</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90544065"/>
                  </a:ext>
                </a:extLst>
              </a:tr>
            </a:tbl>
          </a:graphicData>
        </a:graphic>
      </p:graphicFrame>
    </p:spTree>
    <p:extLst>
      <p:ext uri="{BB962C8B-B14F-4D97-AF65-F5344CB8AC3E}">
        <p14:creationId xmlns:p14="http://schemas.microsoft.com/office/powerpoint/2010/main" xmlns="" val="33325540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Arial" panose="020B0604020202020204" pitchFamily="34" charset="0"/>
                <a:cs typeface="Arial" pitchFamily="34" charset="0"/>
              </a:rPr>
              <a:t>2(I)</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 UPDATED SITUATIONAL ANALYSIS</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4BF9FDAC-E202-446B-AC50-9713EE7535F3}"/>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E344C83-8714-4C40-884F-569D6F82BCB4}"/>
              </a:ext>
            </a:extLst>
          </p:cNvPr>
          <p:cNvSpPr>
            <a:spLocks noGrp="1"/>
          </p:cNvSpPr>
          <p:nvPr>
            <p:ph type="sldNum" sz="quarter" idx="2"/>
          </p:nvPr>
        </p:nvSpPr>
        <p:spPr>
          <a:xfrm>
            <a:off x="8534400" y="6416675"/>
            <a:ext cx="533400" cy="365125"/>
          </a:xfrm>
        </p:spPr>
        <p:txBody>
          <a:bodyPr anchor="ctr"/>
          <a:lstStyle/>
          <a:p>
            <a:pPr algn="ctr"/>
            <a:r>
              <a:rPr lang="en-US" dirty="0">
                <a:solidFill>
                  <a:schemeClr val="bg1"/>
                </a:solidFill>
                <a:latin typeface="+mn-ea"/>
              </a:rPr>
              <a:t>4</a:t>
            </a:r>
          </a:p>
        </p:txBody>
      </p:sp>
    </p:spTree>
    <p:extLst>
      <p:ext uri="{BB962C8B-B14F-4D97-AF65-F5344CB8AC3E}">
        <p14:creationId xmlns:p14="http://schemas.microsoft.com/office/powerpoint/2010/main" xmlns="" val="5665224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682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4738B437-FB3F-468E-A308-C098C8004176}"/>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06CCA9AF-F44E-4B04-B811-75E68580F11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40</a:t>
            </a:r>
          </a:p>
        </p:txBody>
      </p:sp>
      <p:graphicFrame>
        <p:nvGraphicFramePr>
          <p:cNvPr id="3" name="Table 2">
            <a:extLst>
              <a:ext uri="{FF2B5EF4-FFF2-40B4-BE49-F238E27FC236}">
                <a16:creationId xmlns:a16="http://schemas.microsoft.com/office/drawing/2014/main" xmlns="" id="{0009B905-A07B-A872-BF4B-312412E646FD}"/>
              </a:ext>
            </a:extLst>
          </p:cNvPr>
          <p:cNvGraphicFramePr>
            <a:graphicFrameLocks noGrp="1"/>
          </p:cNvGraphicFramePr>
          <p:nvPr/>
        </p:nvGraphicFramePr>
        <p:xfrm>
          <a:off x="38100" y="696012"/>
          <a:ext cx="9067799" cy="4861128"/>
        </p:xfrm>
        <a:graphic>
          <a:graphicData uri="http://schemas.openxmlformats.org/drawingml/2006/table">
            <a:tbl>
              <a:tblPr firstRow="1" firstCol="1" bandRow="1"/>
              <a:tblGrid>
                <a:gridCol w="1068188">
                  <a:extLst>
                    <a:ext uri="{9D8B030D-6E8A-4147-A177-3AD203B41FA5}">
                      <a16:colId xmlns:a16="http://schemas.microsoft.com/office/drawing/2014/main" xmlns="" val="3864959733"/>
                    </a:ext>
                  </a:extLst>
                </a:gridCol>
                <a:gridCol w="1103512">
                  <a:extLst>
                    <a:ext uri="{9D8B030D-6E8A-4147-A177-3AD203B41FA5}">
                      <a16:colId xmlns:a16="http://schemas.microsoft.com/office/drawing/2014/main" xmlns="" val="3608013939"/>
                    </a:ext>
                  </a:extLst>
                </a:gridCol>
                <a:gridCol w="1066800">
                  <a:extLst>
                    <a:ext uri="{9D8B030D-6E8A-4147-A177-3AD203B41FA5}">
                      <a16:colId xmlns:a16="http://schemas.microsoft.com/office/drawing/2014/main" xmlns="" val="1443208622"/>
                    </a:ext>
                  </a:extLst>
                </a:gridCol>
                <a:gridCol w="1143000">
                  <a:extLst>
                    <a:ext uri="{9D8B030D-6E8A-4147-A177-3AD203B41FA5}">
                      <a16:colId xmlns:a16="http://schemas.microsoft.com/office/drawing/2014/main" xmlns="" val="1991297840"/>
                    </a:ext>
                  </a:extLst>
                </a:gridCol>
                <a:gridCol w="1143000">
                  <a:extLst>
                    <a:ext uri="{9D8B030D-6E8A-4147-A177-3AD203B41FA5}">
                      <a16:colId xmlns:a16="http://schemas.microsoft.com/office/drawing/2014/main" xmlns="" val="2646647729"/>
                    </a:ext>
                  </a:extLst>
                </a:gridCol>
                <a:gridCol w="838200">
                  <a:extLst>
                    <a:ext uri="{9D8B030D-6E8A-4147-A177-3AD203B41FA5}">
                      <a16:colId xmlns:a16="http://schemas.microsoft.com/office/drawing/2014/main" xmlns="" val="1993624283"/>
                    </a:ext>
                  </a:extLst>
                </a:gridCol>
                <a:gridCol w="914400">
                  <a:extLst>
                    <a:ext uri="{9D8B030D-6E8A-4147-A177-3AD203B41FA5}">
                      <a16:colId xmlns:a16="http://schemas.microsoft.com/office/drawing/2014/main" xmlns="" val="547573932"/>
                    </a:ext>
                  </a:extLst>
                </a:gridCol>
                <a:gridCol w="914400">
                  <a:extLst>
                    <a:ext uri="{9D8B030D-6E8A-4147-A177-3AD203B41FA5}">
                      <a16:colId xmlns:a16="http://schemas.microsoft.com/office/drawing/2014/main" xmlns="" val="2810877092"/>
                    </a:ext>
                  </a:extLst>
                </a:gridCol>
                <a:gridCol w="876299">
                  <a:extLst>
                    <a:ext uri="{9D8B030D-6E8A-4147-A177-3AD203B41FA5}">
                      <a16:colId xmlns:a16="http://schemas.microsoft.com/office/drawing/2014/main" xmlns="" val="4049552162"/>
                    </a:ext>
                  </a:extLst>
                </a:gridCol>
              </a:tblGrid>
              <a:tr h="44374">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21174149"/>
                  </a:ext>
                </a:extLst>
              </a:tr>
              <a:tr h="6917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09601664"/>
                  </a:ext>
                </a:extLst>
              </a:tr>
              <a:tr h="1048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37480627"/>
                  </a:ext>
                </a:extLst>
              </a:tr>
              <a:tr h="1560840">
                <a:tc rowSpan="3">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 Expanded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access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responsive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to new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existing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1.4. SMMEs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and Co-operatives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in the craft sector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the Craft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Customised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Number of</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Crafters 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 the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Craft Customised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Target</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726 Crafters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 the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Craft Customised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953 Crafters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 the Craft</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Customised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900 crafters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 the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Craft Customised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1000 crafters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 the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Craft Customised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1000 crafters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 the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Craft Customised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1000 crafters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through the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Craft Customised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Sector</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710423"/>
                  </a:ext>
                </a:extLst>
              </a:tr>
              <a:tr h="601682">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1.5. Start-up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youth 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start-up youth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13 369 start-up youth 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10 000 start-up youth 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10 000 start-up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youth 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10 000 start-up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youth 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10 000 start-up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youth businesses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financially and/or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852791"/>
                  </a:ext>
                </a:extLst>
              </a:tr>
              <a:tr h="459684">
                <a:tc vMerge="1">
                  <a:txBody>
                    <a:bodyPr/>
                    <a:lstStyle/>
                    <a:p>
                      <a:endParaRPr lang="en-US"/>
                    </a:p>
                  </a:txBody>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1.6. Informal and Micro Enterprises supported through </a:t>
                      </a:r>
                      <a:r>
                        <a:rPr lang="en-US" sz="1000">
                          <a:effectLst/>
                          <a:latin typeface="Arial" panose="020B0604020202020204" pitchFamily="34" charset="0"/>
                          <a:ea typeface="Times New Roman" panose="02020603050405020304" pitchFamily="18" charset="0"/>
                          <a:cs typeface="Arial" panose="020B0604020202020204" pitchFamily="34" charset="0"/>
                        </a:rPr>
                        <a:t>the Informal and Micro Enterprise Development Programme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Number of informal business supported through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1 333 Number of informal business supported through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1333 </a:t>
                      </a:r>
                      <a:r>
                        <a:rPr lang="en-US"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informal business supported through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1333 </a:t>
                      </a: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informal business supported through IMEDP</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89496666"/>
                  </a:ext>
                </a:extLst>
              </a:tr>
            </a:tbl>
          </a:graphicData>
        </a:graphic>
      </p:graphicFrame>
    </p:spTree>
    <p:extLst>
      <p:ext uri="{BB962C8B-B14F-4D97-AF65-F5344CB8AC3E}">
        <p14:creationId xmlns:p14="http://schemas.microsoft.com/office/powerpoint/2010/main" xmlns="" val="14472413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682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4738B437-FB3F-468E-A308-C098C8004176}"/>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06CCA9AF-F44E-4B04-B811-75E68580F11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41</a:t>
            </a:r>
          </a:p>
        </p:txBody>
      </p:sp>
      <p:graphicFrame>
        <p:nvGraphicFramePr>
          <p:cNvPr id="3" name="Table 2">
            <a:extLst>
              <a:ext uri="{FF2B5EF4-FFF2-40B4-BE49-F238E27FC236}">
                <a16:creationId xmlns:a16="http://schemas.microsoft.com/office/drawing/2014/main" xmlns="" id="{0009B905-A07B-A872-BF4B-312412E646FD}"/>
              </a:ext>
            </a:extLst>
          </p:cNvPr>
          <p:cNvGraphicFramePr>
            <a:graphicFrameLocks noGrp="1"/>
          </p:cNvGraphicFramePr>
          <p:nvPr/>
        </p:nvGraphicFramePr>
        <p:xfrm>
          <a:off x="38100" y="696013"/>
          <a:ext cx="9067799" cy="3141110"/>
        </p:xfrm>
        <a:graphic>
          <a:graphicData uri="http://schemas.openxmlformats.org/drawingml/2006/table">
            <a:tbl>
              <a:tblPr firstRow="1" firstCol="1" bandRow="1"/>
              <a:tblGrid>
                <a:gridCol w="1068188">
                  <a:extLst>
                    <a:ext uri="{9D8B030D-6E8A-4147-A177-3AD203B41FA5}">
                      <a16:colId xmlns:a16="http://schemas.microsoft.com/office/drawing/2014/main" xmlns="" val="3864959733"/>
                    </a:ext>
                  </a:extLst>
                </a:gridCol>
                <a:gridCol w="930357">
                  <a:extLst>
                    <a:ext uri="{9D8B030D-6E8A-4147-A177-3AD203B41FA5}">
                      <a16:colId xmlns:a16="http://schemas.microsoft.com/office/drawing/2014/main" xmlns="" val="3608013939"/>
                    </a:ext>
                  </a:extLst>
                </a:gridCol>
                <a:gridCol w="1068188">
                  <a:extLst>
                    <a:ext uri="{9D8B030D-6E8A-4147-A177-3AD203B41FA5}">
                      <a16:colId xmlns:a16="http://schemas.microsoft.com/office/drawing/2014/main" xmlns="" val="1443208622"/>
                    </a:ext>
                  </a:extLst>
                </a:gridCol>
                <a:gridCol w="1314767">
                  <a:extLst>
                    <a:ext uri="{9D8B030D-6E8A-4147-A177-3AD203B41FA5}">
                      <a16:colId xmlns:a16="http://schemas.microsoft.com/office/drawing/2014/main" xmlns="" val="1991297840"/>
                    </a:ext>
                  </a:extLst>
                </a:gridCol>
                <a:gridCol w="1143000">
                  <a:extLst>
                    <a:ext uri="{9D8B030D-6E8A-4147-A177-3AD203B41FA5}">
                      <a16:colId xmlns:a16="http://schemas.microsoft.com/office/drawing/2014/main" xmlns="" val="2646647729"/>
                    </a:ext>
                  </a:extLst>
                </a:gridCol>
                <a:gridCol w="990600">
                  <a:extLst>
                    <a:ext uri="{9D8B030D-6E8A-4147-A177-3AD203B41FA5}">
                      <a16:colId xmlns:a16="http://schemas.microsoft.com/office/drawing/2014/main" xmlns="" val="1993624283"/>
                    </a:ext>
                  </a:extLst>
                </a:gridCol>
                <a:gridCol w="762000">
                  <a:extLst>
                    <a:ext uri="{9D8B030D-6E8A-4147-A177-3AD203B41FA5}">
                      <a16:colId xmlns:a16="http://schemas.microsoft.com/office/drawing/2014/main" xmlns="" val="547573932"/>
                    </a:ext>
                  </a:extLst>
                </a:gridCol>
                <a:gridCol w="914400">
                  <a:extLst>
                    <a:ext uri="{9D8B030D-6E8A-4147-A177-3AD203B41FA5}">
                      <a16:colId xmlns:a16="http://schemas.microsoft.com/office/drawing/2014/main" xmlns="" val="2810877092"/>
                    </a:ext>
                  </a:extLst>
                </a:gridCol>
                <a:gridCol w="876299">
                  <a:extLst>
                    <a:ext uri="{9D8B030D-6E8A-4147-A177-3AD203B41FA5}">
                      <a16:colId xmlns:a16="http://schemas.microsoft.com/office/drawing/2014/main" xmlns="" val="4049552162"/>
                    </a:ext>
                  </a:extLst>
                </a:gridCol>
              </a:tblGrid>
              <a:tr h="128684">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21174149"/>
                  </a:ext>
                </a:extLst>
              </a:tr>
              <a:tr h="201857">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09601664"/>
                  </a:ext>
                </a:extLst>
              </a:tr>
              <a:tr h="12868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37480627"/>
                  </a:ext>
                </a:extLst>
              </a:tr>
              <a:tr h="2426162">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 Expanded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access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financial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non-financial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responsive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to new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existing SMMEs and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1.7. Consolidated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on supported Competitive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produced.</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Consolidated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 on the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number of</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competitive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Target</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Consolidated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 on the 2 000 competitive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Target</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b="1"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Consolidated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 on the 70 384 competitive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Consolidated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 on the 25 000 competitive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Consolidated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 on the 50 000 competitive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Consolidated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 on the 60 000 competitive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Consolidated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report on the 70 000 competitive</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SMMEs and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Co-operatives</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supported</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4930" marR="149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8710423"/>
                  </a:ext>
                </a:extLst>
              </a:tr>
            </a:tbl>
          </a:graphicData>
        </a:graphic>
      </p:graphicFrame>
    </p:spTree>
    <p:extLst>
      <p:ext uri="{BB962C8B-B14F-4D97-AF65-F5344CB8AC3E}">
        <p14:creationId xmlns:p14="http://schemas.microsoft.com/office/powerpoint/2010/main" xmlns="" val="5887073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R="0" lvl="2" algn="r">
              <a:lnSpc>
                <a:spcPct val="107000"/>
              </a:lnSpc>
              <a:spcBef>
                <a:spcPts val="200"/>
              </a:spcBef>
              <a:spcAft>
                <a:spcPts val="1200"/>
              </a:spcAft>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a:t>
            </a:r>
            <a:r>
              <a:rPr lang="en-ZA" sz="2200" cap="small" dirty="0">
                <a:solidFill>
                  <a:prstClr val="white"/>
                </a:solidFill>
                <a:latin typeface="Arial" panose="020B0604020202020204" pitchFamily="34" charset="0"/>
                <a:cs typeface="Arial" pitchFamily="34" charset="0"/>
                <a:sym typeface="Calibri" panose="020F0502020204030204" pitchFamily="34" charset="0"/>
              </a:rPr>
              <a:t>: </a:t>
            </a:r>
            <a:r>
              <a:rPr lang="en-ZA" sz="2200" cap="small" dirty="0">
                <a:solidFill>
                  <a:prstClr val="white"/>
                </a:solidFill>
                <a:latin typeface="Arial" panose="020B0604020202020204" pitchFamily="34" charset="0"/>
                <a:cs typeface="Arial" pitchFamily="34" charset="0"/>
              </a:rPr>
              <a:t>Indicators, Annual and Quarterly Targets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42</a:t>
            </a:r>
          </a:p>
        </p:txBody>
      </p:sp>
      <p:graphicFrame>
        <p:nvGraphicFramePr>
          <p:cNvPr id="3" name="Table 2">
            <a:extLst>
              <a:ext uri="{FF2B5EF4-FFF2-40B4-BE49-F238E27FC236}">
                <a16:creationId xmlns:a16="http://schemas.microsoft.com/office/drawing/2014/main" xmlns="" id="{253DAF5B-C9BC-D427-A70F-D248658E7094}"/>
              </a:ext>
            </a:extLst>
          </p:cNvPr>
          <p:cNvGraphicFramePr>
            <a:graphicFrameLocks noGrp="1"/>
          </p:cNvGraphicFramePr>
          <p:nvPr/>
        </p:nvGraphicFramePr>
        <p:xfrm>
          <a:off x="38099" y="717424"/>
          <a:ext cx="9067801" cy="5362452"/>
        </p:xfrm>
        <a:graphic>
          <a:graphicData uri="http://schemas.openxmlformats.org/drawingml/2006/table">
            <a:tbl>
              <a:tblPr firstRow="1" firstCol="1" bandRow="1"/>
              <a:tblGrid>
                <a:gridCol w="1465217">
                  <a:extLst>
                    <a:ext uri="{9D8B030D-6E8A-4147-A177-3AD203B41FA5}">
                      <a16:colId xmlns:a16="http://schemas.microsoft.com/office/drawing/2014/main" xmlns="" val="1621040274"/>
                    </a:ext>
                  </a:extLst>
                </a:gridCol>
                <a:gridCol w="1465217">
                  <a:extLst>
                    <a:ext uri="{9D8B030D-6E8A-4147-A177-3AD203B41FA5}">
                      <a16:colId xmlns:a16="http://schemas.microsoft.com/office/drawing/2014/main" xmlns="" val="798669323"/>
                    </a:ext>
                  </a:extLst>
                </a:gridCol>
                <a:gridCol w="1465217">
                  <a:extLst>
                    <a:ext uri="{9D8B030D-6E8A-4147-A177-3AD203B41FA5}">
                      <a16:colId xmlns:a16="http://schemas.microsoft.com/office/drawing/2014/main" xmlns="" val="717037626"/>
                    </a:ext>
                  </a:extLst>
                </a:gridCol>
                <a:gridCol w="1465908">
                  <a:extLst>
                    <a:ext uri="{9D8B030D-6E8A-4147-A177-3AD203B41FA5}">
                      <a16:colId xmlns:a16="http://schemas.microsoft.com/office/drawing/2014/main" xmlns="" val="563165435"/>
                    </a:ext>
                  </a:extLst>
                </a:gridCol>
                <a:gridCol w="1603121">
                  <a:extLst>
                    <a:ext uri="{9D8B030D-6E8A-4147-A177-3AD203B41FA5}">
                      <a16:colId xmlns:a16="http://schemas.microsoft.com/office/drawing/2014/main" xmlns="" val="2517611866"/>
                    </a:ext>
                  </a:extLst>
                </a:gridCol>
                <a:gridCol w="1603121">
                  <a:extLst>
                    <a:ext uri="{9D8B030D-6E8A-4147-A177-3AD203B41FA5}">
                      <a16:colId xmlns:a16="http://schemas.microsoft.com/office/drawing/2014/main" xmlns="" val="553209222"/>
                    </a:ext>
                  </a:extLst>
                </a:gridCol>
              </a:tblGrid>
              <a:tr h="108761">
                <a:tc row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4">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21086385"/>
                  </a:ext>
                </a:extLst>
              </a:tr>
              <a:tr h="10876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602526134"/>
                  </a:ext>
                </a:extLst>
              </a:tr>
              <a:tr h="1194276">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Consolidated report on the implementation plan of the SMMEs and Co-operatives Funding Policy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Consolidated report on the implementation plan of the SMMEs and Co-operatives Funding Policy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Progress report on the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plan of SMMEs and Co-operatives Funding Policy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Progress report on the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plan of SMMEs and Co-operatives Funding Policy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Progress report on the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plan of SMMEs and Co-operatives Funding Policy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Progress report on the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Implementation plan of SMMEs and Co-operatives Funding Policy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Consolidated report on the implementation plan of the SMMEs and Co-operatives Funding Policy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49016"/>
                  </a:ext>
                </a:extLst>
              </a:tr>
              <a:tr h="338116">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250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 Co-operatives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4871961"/>
                  </a:ext>
                </a:extLst>
              </a:tr>
              <a:tr h="452771">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Township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Rural 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30 000 Township</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and Rural 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5 000 Township and Rural enterprises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10 000 Township and Rural enterprises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10 000 Township and Rural enterprises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5 000 Township and Rural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enterprises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4256640"/>
                  </a:ext>
                </a:extLst>
              </a:tr>
              <a:tr h="452771">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Crafters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supported through the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Craft Customised Sector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1000 Crafters supported through the Craft Customised Sector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Signing of MOAs with the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hubs and agencies.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500 Crafters supported through the Craft Customised Sector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500 Crafters supported through the Craft Customised Sector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9226324"/>
                  </a:ext>
                </a:extLst>
              </a:tr>
              <a:tr h="452771">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start-up youth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10 000 start-up youth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2 500 start-up youth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2 500 start-up youth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2 500 start-up youth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2 500 start-up youth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businesses supported financially and/or non-financially.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2804843"/>
                  </a:ext>
                </a:extLst>
              </a:tr>
              <a:tr h="338116">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Number of informal business supported through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1 333 informal business supported through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333 informal business supported through IMEDP.</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333 informal business supported through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333 informal business supported through IMEDP.</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334 informal business supported through IMEDP.</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7692824"/>
                  </a:ext>
                </a:extLst>
              </a:tr>
            </a:tbl>
          </a:graphicData>
        </a:graphic>
      </p:graphicFrame>
    </p:spTree>
    <p:extLst>
      <p:ext uri="{BB962C8B-B14F-4D97-AF65-F5344CB8AC3E}">
        <p14:creationId xmlns:p14="http://schemas.microsoft.com/office/powerpoint/2010/main" xmlns="" val="41324619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R="0" lvl="2" algn="r">
              <a:lnSpc>
                <a:spcPct val="107000"/>
              </a:lnSpc>
              <a:spcBef>
                <a:spcPts val="200"/>
              </a:spcBef>
              <a:spcAft>
                <a:spcPts val="1200"/>
              </a:spcAft>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a:t>
            </a:r>
            <a:r>
              <a:rPr lang="en-ZA" sz="2200" cap="small" dirty="0">
                <a:solidFill>
                  <a:prstClr val="white"/>
                </a:solidFill>
                <a:latin typeface="Arial" panose="020B0604020202020204" pitchFamily="34" charset="0"/>
                <a:cs typeface="Arial" pitchFamily="34" charset="0"/>
                <a:sym typeface="Calibri" panose="020F0502020204030204" pitchFamily="34" charset="0"/>
              </a:rPr>
              <a:t>: </a:t>
            </a:r>
            <a:r>
              <a:rPr lang="en-ZA" sz="2200" cap="small" dirty="0">
                <a:solidFill>
                  <a:prstClr val="white"/>
                </a:solidFill>
                <a:latin typeface="Arial" panose="020B0604020202020204" pitchFamily="34" charset="0"/>
                <a:cs typeface="Arial" pitchFamily="34" charset="0"/>
              </a:rPr>
              <a:t>Indicators, Annual and Quarterly Targets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43</a:t>
            </a:r>
          </a:p>
        </p:txBody>
      </p:sp>
      <p:graphicFrame>
        <p:nvGraphicFramePr>
          <p:cNvPr id="3" name="Table 2">
            <a:extLst>
              <a:ext uri="{FF2B5EF4-FFF2-40B4-BE49-F238E27FC236}">
                <a16:creationId xmlns:a16="http://schemas.microsoft.com/office/drawing/2014/main" xmlns="" id="{253DAF5B-C9BC-D427-A70F-D248658E7094}"/>
              </a:ext>
            </a:extLst>
          </p:cNvPr>
          <p:cNvGraphicFramePr>
            <a:graphicFrameLocks noGrp="1"/>
          </p:cNvGraphicFramePr>
          <p:nvPr/>
        </p:nvGraphicFramePr>
        <p:xfrm>
          <a:off x="38099" y="717424"/>
          <a:ext cx="9067801" cy="1997394"/>
        </p:xfrm>
        <a:graphic>
          <a:graphicData uri="http://schemas.openxmlformats.org/drawingml/2006/table">
            <a:tbl>
              <a:tblPr firstRow="1" firstCol="1" bandRow="1"/>
              <a:tblGrid>
                <a:gridCol w="1465217">
                  <a:extLst>
                    <a:ext uri="{9D8B030D-6E8A-4147-A177-3AD203B41FA5}">
                      <a16:colId xmlns:a16="http://schemas.microsoft.com/office/drawing/2014/main" xmlns="" val="1621040274"/>
                    </a:ext>
                  </a:extLst>
                </a:gridCol>
                <a:gridCol w="1465217">
                  <a:extLst>
                    <a:ext uri="{9D8B030D-6E8A-4147-A177-3AD203B41FA5}">
                      <a16:colId xmlns:a16="http://schemas.microsoft.com/office/drawing/2014/main" xmlns="" val="798669323"/>
                    </a:ext>
                  </a:extLst>
                </a:gridCol>
                <a:gridCol w="1465217">
                  <a:extLst>
                    <a:ext uri="{9D8B030D-6E8A-4147-A177-3AD203B41FA5}">
                      <a16:colId xmlns:a16="http://schemas.microsoft.com/office/drawing/2014/main" xmlns="" val="717037626"/>
                    </a:ext>
                  </a:extLst>
                </a:gridCol>
                <a:gridCol w="1465908">
                  <a:extLst>
                    <a:ext uri="{9D8B030D-6E8A-4147-A177-3AD203B41FA5}">
                      <a16:colId xmlns:a16="http://schemas.microsoft.com/office/drawing/2014/main" xmlns="" val="563165435"/>
                    </a:ext>
                  </a:extLst>
                </a:gridCol>
                <a:gridCol w="1603121">
                  <a:extLst>
                    <a:ext uri="{9D8B030D-6E8A-4147-A177-3AD203B41FA5}">
                      <a16:colId xmlns:a16="http://schemas.microsoft.com/office/drawing/2014/main" xmlns="" val="2517611866"/>
                    </a:ext>
                  </a:extLst>
                </a:gridCol>
                <a:gridCol w="1603121">
                  <a:extLst>
                    <a:ext uri="{9D8B030D-6E8A-4147-A177-3AD203B41FA5}">
                      <a16:colId xmlns:a16="http://schemas.microsoft.com/office/drawing/2014/main" xmlns="" val="553209222"/>
                    </a:ext>
                  </a:extLst>
                </a:gridCol>
              </a:tblGrid>
              <a:tr h="108761">
                <a:tc row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4">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21086385"/>
                  </a:ext>
                </a:extLst>
              </a:tr>
              <a:tr h="10876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602526134"/>
                  </a:ext>
                </a:extLst>
              </a:tr>
              <a:tr h="1079621">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Consolidated report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on the number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competitive 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 Supported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Consolidated report 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the 50 000 competitive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SMMEs and Co-operatives supported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Progress update Report on the 5 000</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competitive SMMEs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Co-operatives supported developed.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Progress update Report on the 15 000</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competitive SMMEs and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Co-operatives supported developed.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Progress update Report on the 15 000</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competitive SMMEs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Co-operatives supported developed.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Progress update Report on the 15 000</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competitive SMMEs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Co-operatives supported developed.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Consolidated report on the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50 000 competitive SMMEs and Co-operatives supported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5106469"/>
                  </a:ext>
                </a:extLst>
              </a:tr>
            </a:tbl>
          </a:graphicData>
        </a:graphic>
      </p:graphicFrame>
    </p:spTree>
    <p:extLst>
      <p:ext uri="{BB962C8B-B14F-4D97-AF65-F5344CB8AC3E}">
        <p14:creationId xmlns:p14="http://schemas.microsoft.com/office/powerpoint/2010/main" xmlns="" val="41584005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L="914400" marR="0" lvl="2" indent="0" algn="r" defTabSz="914400" rtl="0" eaLnBrk="1" fontAlgn="auto" latinLnBrk="0" hangingPunct="1">
              <a:lnSpc>
                <a:spcPct val="107000"/>
              </a:lnSpc>
              <a:spcBef>
                <a:spcPts val="200"/>
              </a:spcBef>
              <a:spcAft>
                <a:spcPts val="1200"/>
              </a:spcAft>
              <a:buClrTx/>
              <a:buSzTx/>
              <a:buFontTx/>
              <a:buNone/>
              <a:tabLst/>
              <a:defRPr/>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Resource Considerations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4</a:t>
            </a: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4</a:t>
            </a:r>
          </a:p>
        </p:txBody>
      </p:sp>
      <p:graphicFrame>
        <p:nvGraphicFramePr>
          <p:cNvPr id="2" name="Table 1">
            <a:extLst>
              <a:ext uri="{FF2B5EF4-FFF2-40B4-BE49-F238E27FC236}">
                <a16:creationId xmlns:a16="http://schemas.microsoft.com/office/drawing/2014/main" xmlns="" id="{03A50111-999C-68A3-5FF7-114C95E0A019}"/>
              </a:ext>
            </a:extLst>
          </p:cNvPr>
          <p:cNvGraphicFramePr>
            <a:graphicFrameLocks noGrp="1"/>
          </p:cNvGraphicFramePr>
          <p:nvPr>
            <p:extLst>
              <p:ext uri="{D42A27DB-BD31-4B8C-83A1-F6EECF244321}">
                <p14:modId xmlns:p14="http://schemas.microsoft.com/office/powerpoint/2010/main" xmlns="" val="3854671045"/>
              </p:ext>
            </p:extLst>
          </p:nvPr>
        </p:nvGraphicFramePr>
        <p:xfrm>
          <a:off x="152400" y="914400"/>
          <a:ext cx="8763000" cy="3274123"/>
        </p:xfrm>
        <a:graphic>
          <a:graphicData uri="http://schemas.openxmlformats.org/drawingml/2006/table">
            <a:tbl>
              <a:tblPr firstRow="1" firstCol="1" bandRow="1"/>
              <a:tblGrid>
                <a:gridCol w="2618295">
                  <a:extLst>
                    <a:ext uri="{9D8B030D-6E8A-4147-A177-3AD203B41FA5}">
                      <a16:colId xmlns:a16="http://schemas.microsoft.com/office/drawing/2014/main" xmlns="" val="907757277"/>
                    </a:ext>
                  </a:extLst>
                </a:gridCol>
                <a:gridCol w="1431776">
                  <a:extLst>
                    <a:ext uri="{9D8B030D-6E8A-4147-A177-3AD203B41FA5}">
                      <a16:colId xmlns:a16="http://schemas.microsoft.com/office/drawing/2014/main" xmlns="" val="4231548003"/>
                    </a:ext>
                  </a:extLst>
                </a:gridCol>
                <a:gridCol w="1491433">
                  <a:extLst>
                    <a:ext uri="{9D8B030D-6E8A-4147-A177-3AD203B41FA5}">
                      <a16:colId xmlns:a16="http://schemas.microsoft.com/office/drawing/2014/main" xmlns="" val="2798932071"/>
                    </a:ext>
                  </a:extLst>
                </a:gridCol>
                <a:gridCol w="1610748">
                  <a:extLst>
                    <a:ext uri="{9D8B030D-6E8A-4147-A177-3AD203B41FA5}">
                      <a16:colId xmlns:a16="http://schemas.microsoft.com/office/drawing/2014/main" xmlns="" val="3437107450"/>
                    </a:ext>
                  </a:extLst>
                </a:gridCol>
                <a:gridCol w="1610748">
                  <a:extLst>
                    <a:ext uri="{9D8B030D-6E8A-4147-A177-3AD203B41FA5}">
                      <a16:colId xmlns:a16="http://schemas.microsoft.com/office/drawing/2014/main" xmlns="" val="431069612"/>
                    </a:ext>
                  </a:extLst>
                </a:gridCol>
              </a:tblGrid>
              <a:tr h="474980">
                <a:tc rowSpan="2">
                  <a:txBody>
                    <a:bodyPr/>
                    <a:lstStyle/>
                    <a:p>
                      <a:pP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 THREE: DEVELOPMENT FINANCE SUB-PROGRAMMES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2024/25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2025/26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MTEF</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965911696"/>
                  </a:ext>
                </a:extLst>
              </a:tr>
              <a:tr h="515620">
                <a:tc vMerge="1">
                  <a:txBody>
                    <a:bodyPr/>
                    <a:lstStyle/>
                    <a:p>
                      <a:endParaRPr lang="en-ZA"/>
                    </a:p>
                  </a:txBody>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538710228"/>
                  </a:ext>
                </a:extLst>
              </a:tr>
              <a:tr h="430950">
                <a:tc>
                  <a:txBody>
                    <a:bodyPr/>
                    <a:lstStyle/>
                    <a:p>
                      <a:pPr algn="just">
                        <a:lnSpc>
                          <a:spcPct val="115000"/>
                        </a:lnSpc>
                        <a:spcAft>
                          <a:spcPts val="8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Development Finance Management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2 384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2 392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2 498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7 274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5141518"/>
                  </a:ext>
                </a:extLst>
              </a:tr>
              <a:tr h="430950">
                <a:tc>
                  <a:txBody>
                    <a:bodyPr/>
                    <a:lstStyle/>
                    <a:p>
                      <a:pPr algn="just">
                        <a:lnSpc>
                          <a:spcPct val="115000"/>
                        </a:lnSpc>
                        <a:spcAft>
                          <a:spcPts val="8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Model Funding Collaboration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4 320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6 775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7 076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18 171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6139904"/>
                  </a:ext>
                </a:extLst>
              </a:tr>
              <a:tr h="515693">
                <a:tc>
                  <a:txBody>
                    <a:bodyPr/>
                    <a:lstStyle/>
                    <a:p>
                      <a:pPr algn="just">
                        <a:lnSpc>
                          <a:spcPct val="115000"/>
                        </a:lnSpc>
                        <a:spcAft>
                          <a:spcPts val="800"/>
                        </a:spcAft>
                      </a:pPr>
                      <a:r>
                        <a:rPr lang="en-ZA" sz="1000">
                          <a:effectLst/>
                          <a:latin typeface="Arial" panose="020B0604020202020204" pitchFamily="34" charset="0"/>
                          <a:ea typeface="Times New Roman" panose="02020603050405020304" pitchFamily="18" charset="0"/>
                          <a:cs typeface="Arial" panose="020B0604020202020204" pitchFamily="34" charset="0"/>
                        </a:rPr>
                        <a:t>Blended Finance</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1 322 208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1 361 825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1 421 125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4 105 158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1687330"/>
                  </a:ext>
                </a:extLst>
              </a:tr>
              <a:tr h="430950">
                <a:tc>
                  <a:txBody>
                    <a:bodyPr/>
                    <a:lstStyle/>
                    <a:p>
                      <a:pPr algn="just">
                        <a:lnSpc>
                          <a:spcPct val="115000"/>
                        </a:lnSpc>
                        <a:spcAft>
                          <a:spcPts val="800"/>
                        </a:spcAft>
                      </a:pPr>
                      <a:r>
                        <a:rPr lang="en-ZA" sz="1000">
                          <a:effectLst/>
                          <a:latin typeface="Arial" panose="020B0604020202020204" pitchFamily="34" charset="0"/>
                          <a:ea typeface="Times New Roman" panose="02020603050405020304" pitchFamily="18" charset="0"/>
                          <a:cs typeface="Arial" panose="020B0604020202020204" pitchFamily="34" charset="0"/>
                        </a:rPr>
                        <a:t>Business Viability</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20 724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20 627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21 546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62 897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1629195"/>
                  </a:ext>
                </a:extLst>
              </a:tr>
              <a:tr h="474980">
                <a:tc>
                  <a:txBody>
                    <a:bodyPr/>
                    <a:lstStyle/>
                    <a:p>
                      <a:pPr>
                        <a:lnSpc>
                          <a:spcPct val="107000"/>
                        </a:lnSpc>
                      </a:pPr>
                      <a:endParaRPr lang="en-ZA" sz="1100" dirty="0">
                        <a:effectLst/>
                        <a:latin typeface="Arial" panose="020B06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1 349 636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1 391 619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1 452 245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4 193 500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966651533"/>
                  </a:ext>
                </a:extLst>
              </a:tr>
            </a:tbl>
          </a:graphicData>
        </a:graphic>
      </p:graphicFrame>
    </p:spTree>
    <p:extLst>
      <p:ext uri="{BB962C8B-B14F-4D97-AF65-F5344CB8AC3E}">
        <p14:creationId xmlns:p14="http://schemas.microsoft.com/office/powerpoint/2010/main" xmlns="" val="11086157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1323439"/>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PROGRAMME 4: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ENTERPRISE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56819916-B800-4212-BFB4-4342B8E3A34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C3BD2103-F565-4A58-A060-9027CBEDD278}"/>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45</a:t>
            </a:r>
          </a:p>
        </p:txBody>
      </p:sp>
    </p:spTree>
    <p:extLst>
      <p:ext uri="{BB962C8B-B14F-4D97-AF65-F5344CB8AC3E}">
        <p14:creationId xmlns:p14="http://schemas.microsoft.com/office/powerpoint/2010/main" xmlns="" val="3120126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4: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xmlns="" id="{444E607B-09B4-4582-BD5A-FCC759A11F9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94652202-27FD-43BE-A8F2-8E534F85750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46</a:t>
            </a:r>
          </a:p>
        </p:txBody>
      </p:sp>
      <p:sp>
        <p:nvSpPr>
          <p:cNvPr id="10" name="Rectangle 7">
            <a:extLst>
              <a:ext uri="{FF2B5EF4-FFF2-40B4-BE49-F238E27FC236}">
                <a16:creationId xmlns:a16="http://schemas.microsoft.com/office/drawing/2014/main" xmlns="" id="{639BF705-B525-4A6E-B92D-024CB20FFE3F}"/>
              </a:ext>
            </a:extLst>
          </p:cNvPr>
          <p:cNvSpPr>
            <a:spLocks noChangeArrowheads="1"/>
          </p:cNvSpPr>
          <p:nvPr/>
        </p:nvSpPr>
        <p:spPr bwMode="auto">
          <a:xfrm>
            <a:off x="135002" y="841902"/>
            <a:ext cx="8964488" cy="5059334"/>
          </a:xfrm>
          <a:prstGeom prst="rect">
            <a:avLst/>
          </a:prstGeom>
          <a:noFill/>
          <a:ln>
            <a:noFill/>
          </a:ln>
        </p:spPr>
        <p:txBody>
          <a:bodyPr wrap="square">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panose="020F0502020204030204" pitchFamily="34" charset="0"/>
              </a:rPr>
              <a:t>PROGRAMME FOUR: ENTERPRISE DEVELOPMENT</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oversee the promotion of an ecosystem that enhances entrepreneurship and the establishment, growth and sustainability of small businesses and Co-operatives as well as coordinating business development support interventions across various spheres of government.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Sub-programme and Sub-Purpose: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Enterprise Development Management –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provide leadership to the branch, exercise oversight in the execution of programmes by the implementing agencies and coordinate the provision of an entrepreneurship development and support service infrastructure.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Enterprise and Supplier Development –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 drive the transformation of the economy through the formulation of policy instruments and advocacy work aimed at the inclusion of SMMEs in the mainstream economy.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SMME Competitiveness</a:t>
            </a:r>
            <a:r>
              <a:rPr lang="en-ZA" sz="1600" b="1"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 work with Municipalities through their integrated Development Plans to develop, enhance and implement enterprise development programmes toward improved Local Economic Development (LED). </a:t>
            </a:r>
            <a:endParaRPr kumimoji="0" lang="en-ZA" alt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76159767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858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4: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FE29C085-D243-4DFF-81B3-58F70249C83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704FC2CD-4F2D-4357-818B-E232FA0B1844}"/>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47</a:t>
            </a:r>
          </a:p>
        </p:txBody>
      </p:sp>
      <p:graphicFrame>
        <p:nvGraphicFramePr>
          <p:cNvPr id="3" name="Table 2">
            <a:extLst>
              <a:ext uri="{FF2B5EF4-FFF2-40B4-BE49-F238E27FC236}">
                <a16:creationId xmlns:a16="http://schemas.microsoft.com/office/drawing/2014/main" xmlns="" id="{FBFFA8C2-A9E3-780A-22E3-53E453226409}"/>
              </a:ext>
            </a:extLst>
          </p:cNvPr>
          <p:cNvGraphicFramePr>
            <a:graphicFrameLocks noGrp="1"/>
          </p:cNvGraphicFramePr>
          <p:nvPr>
            <p:extLst>
              <p:ext uri="{D42A27DB-BD31-4B8C-83A1-F6EECF244321}">
                <p14:modId xmlns:p14="http://schemas.microsoft.com/office/powerpoint/2010/main" xmlns="" val="2721259467"/>
              </p:ext>
            </p:extLst>
          </p:nvPr>
        </p:nvGraphicFramePr>
        <p:xfrm>
          <a:off x="76201" y="744986"/>
          <a:ext cx="8991598" cy="5571366"/>
        </p:xfrm>
        <a:graphic>
          <a:graphicData uri="http://schemas.openxmlformats.org/drawingml/2006/table">
            <a:tbl>
              <a:tblPr firstRow="1" firstCol="1" bandRow="1"/>
              <a:tblGrid>
                <a:gridCol w="761999">
                  <a:extLst>
                    <a:ext uri="{9D8B030D-6E8A-4147-A177-3AD203B41FA5}">
                      <a16:colId xmlns:a16="http://schemas.microsoft.com/office/drawing/2014/main" xmlns="" val="226358403"/>
                    </a:ext>
                  </a:extLst>
                </a:gridCol>
                <a:gridCol w="990600">
                  <a:extLst>
                    <a:ext uri="{9D8B030D-6E8A-4147-A177-3AD203B41FA5}">
                      <a16:colId xmlns:a16="http://schemas.microsoft.com/office/drawing/2014/main" xmlns="" val="2099139847"/>
                    </a:ext>
                  </a:extLst>
                </a:gridCol>
                <a:gridCol w="914400">
                  <a:extLst>
                    <a:ext uri="{9D8B030D-6E8A-4147-A177-3AD203B41FA5}">
                      <a16:colId xmlns:a16="http://schemas.microsoft.com/office/drawing/2014/main" xmlns="" val="1083020441"/>
                    </a:ext>
                  </a:extLst>
                </a:gridCol>
                <a:gridCol w="990600">
                  <a:extLst>
                    <a:ext uri="{9D8B030D-6E8A-4147-A177-3AD203B41FA5}">
                      <a16:colId xmlns:a16="http://schemas.microsoft.com/office/drawing/2014/main" xmlns="" val="3401304766"/>
                    </a:ext>
                  </a:extLst>
                </a:gridCol>
                <a:gridCol w="1143000">
                  <a:extLst>
                    <a:ext uri="{9D8B030D-6E8A-4147-A177-3AD203B41FA5}">
                      <a16:colId xmlns:a16="http://schemas.microsoft.com/office/drawing/2014/main" xmlns="" val="3287153195"/>
                    </a:ext>
                  </a:extLst>
                </a:gridCol>
                <a:gridCol w="1143000">
                  <a:extLst>
                    <a:ext uri="{9D8B030D-6E8A-4147-A177-3AD203B41FA5}">
                      <a16:colId xmlns:a16="http://schemas.microsoft.com/office/drawing/2014/main" xmlns="" val="1363743179"/>
                    </a:ext>
                  </a:extLst>
                </a:gridCol>
                <a:gridCol w="1066800">
                  <a:extLst>
                    <a:ext uri="{9D8B030D-6E8A-4147-A177-3AD203B41FA5}">
                      <a16:colId xmlns:a16="http://schemas.microsoft.com/office/drawing/2014/main" xmlns="" val="1493877612"/>
                    </a:ext>
                  </a:extLst>
                </a:gridCol>
                <a:gridCol w="1066800">
                  <a:extLst>
                    <a:ext uri="{9D8B030D-6E8A-4147-A177-3AD203B41FA5}">
                      <a16:colId xmlns:a16="http://schemas.microsoft.com/office/drawing/2014/main" xmlns="" val="2898060492"/>
                    </a:ext>
                  </a:extLst>
                </a:gridCol>
                <a:gridCol w="914399">
                  <a:extLst>
                    <a:ext uri="{9D8B030D-6E8A-4147-A177-3AD203B41FA5}">
                      <a16:colId xmlns:a16="http://schemas.microsoft.com/office/drawing/2014/main" xmlns="" val="2821869270"/>
                    </a:ext>
                  </a:extLst>
                </a:gridCol>
              </a:tblGrid>
              <a:tr h="54611">
                <a:tc rowSpan="3">
                  <a:txBody>
                    <a:bodyPr/>
                    <a:lstStyle/>
                    <a:p>
                      <a:pPr marL="0" marR="0">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16244317"/>
                  </a:ext>
                </a:extLst>
              </a:tr>
              <a:tr h="8513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757330"/>
                  </a:ext>
                </a:extLst>
              </a:tr>
              <a:tr h="18820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864285897"/>
                  </a:ext>
                </a:extLst>
              </a:tr>
              <a:tr h="1089992">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 Increased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contribution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SMMEs and Co-operatives in priority sectors.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1.1. National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 </a:t>
                      </a:r>
                      <a:r>
                        <a:rPr lang="en-ZA" sz="1000">
                          <a:effectLst/>
                          <a:latin typeface="Arial" panose="020B0604020202020204" pitchFamily="34" charset="0"/>
                          <a:ea typeface="Times New Roman" panose="02020603050405020304" pitchFamily="18" charset="0"/>
                          <a:cs typeface="Arial" panose="020B0604020202020204" pitchFamily="34" charset="0"/>
                        </a:rPr>
                        <a:t>implemented and reported 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the National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 </a:t>
                      </a:r>
                      <a:r>
                        <a:rPr lang="en-ZA" sz="1000">
                          <a:effectLst/>
                          <a:latin typeface="Arial" panose="020B0604020202020204" pitchFamily="34" charset="0"/>
                          <a:ea typeface="Times New Roman" panose="02020603050405020304" pitchFamily="18" charset="0"/>
                          <a:cs typeface="Arial" panose="020B0604020202020204" pitchFamily="34" charset="0"/>
                        </a:rPr>
                        <a:t>implementation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Reports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Target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Achieved: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National</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Integrated</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Small Enterprise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Development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Masterplan</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approved by</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EXCO.</a:t>
                      </a:r>
                      <a:endParaRPr lang="en-US" sz="1000" dirty="0">
                        <a:effectLst/>
                        <a:latin typeface="Arial" panose="020B060402020202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National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Masterplan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submitted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Minister for</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Cabinet approval.</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National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Masterplan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Four (4) National 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reports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Four (4) National 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reports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Four (4) National 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reports approved by EXCO.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6076050"/>
                  </a:ext>
                </a:extLst>
              </a:tr>
              <a:tr h="784170">
                <a:tc>
                  <a:txBody>
                    <a:bodyPr/>
                    <a:lstStyle/>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 Improved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integrated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streamlined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business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processes and systems.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2.1.</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to roll out the Red-Tape Reduction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to roll out the Red-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Tape Reduction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Two (2) Districts</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in a province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assisted with</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EODB Pilot</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Administrative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Simplification</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Programme</a:t>
                      </a:r>
                      <a:endParaRPr lang="en-US" sz="10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for SMMEs and Co-operatives – Baseline.</a:t>
                      </a:r>
                      <a:endParaRPr lang="en-US" sz="1000" dirty="0">
                        <a:effectLst/>
                        <a:latin typeface="Arial" panose="020B060402020202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Target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b="1">
                          <a:effectLst/>
                          <a:latin typeface="Arial" panose="020B0604020202020204" pitchFamily="34" charset="0"/>
                          <a:ea typeface="Times New Roman" panose="02020603050405020304" pitchFamily="18" charset="0"/>
                          <a:cs typeface="Arial" panose="020B0604020202020204" pitchFamily="34" charset="0"/>
                        </a:rPr>
                        <a:t>achieved: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Three (3) districts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through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the Red-Tape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Reduction Action Plan.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20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to roll out the Red-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Tape Reduction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30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to roll out the Red-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Tape Reduction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40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to roll out the Red-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Tape Reduction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50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to roll out the Red-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Tape Reduction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8799849"/>
                  </a:ext>
                </a:extLst>
              </a:tr>
              <a:tr h="871548">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 Reduced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regulatory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burdens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for Small</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Enterprises.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3.1. A Regulatory Reform Implementation plan.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 Regulatory Reform Implementation Plan submitted to Minister for approval.</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Assessment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review report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of SMME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regulatory</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impediments to</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reform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 Regulatory Reform Implementation Plan submitted to Minister for approval.</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Bi-Annual Progress Reports on the Regulatory Reform Implementation Plan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Bi-Annual Progress Reports on the Regulatory Reform Implementation Plan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8846807"/>
                  </a:ext>
                </a:extLst>
              </a:tr>
            </a:tbl>
          </a:graphicData>
        </a:graphic>
      </p:graphicFrame>
    </p:spTree>
    <p:extLst>
      <p:ext uri="{BB962C8B-B14F-4D97-AF65-F5344CB8AC3E}">
        <p14:creationId xmlns:p14="http://schemas.microsoft.com/office/powerpoint/2010/main" xmlns="" val="36968720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858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4: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FE29C085-D243-4DFF-81B3-58F70249C83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704FC2CD-4F2D-4357-818B-E232FA0B1844}"/>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48</a:t>
            </a:r>
          </a:p>
        </p:txBody>
      </p:sp>
      <p:graphicFrame>
        <p:nvGraphicFramePr>
          <p:cNvPr id="3" name="Table 2">
            <a:extLst>
              <a:ext uri="{FF2B5EF4-FFF2-40B4-BE49-F238E27FC236}">
                <a16:creationId xmlns:a16="http://schemas.microsoft.com/office/drawing/2014/main" xmlns="" id="{FBFFA8C2-A9E3-780A-22E3-53E453226409}"/>
              </a:ext>
            </a:extLst>
          </p:cNvPr>
          <p:cNvGraphicFramePr>
            <a:graphicFrameLocks noGrp="1"/>
          </p:cNvGraphicFramePr>
          <p:nvPr/>
        </p:nvGraphicFramePr>
        <p:xfrm>
          <a:off x="76201" y="744986"/>
          <a:ext cx="8991598" cy="3743408"/>
        </p:xfrm>
        <a:graphic>
          <a:graphicData uri="http://schemas.openxmlformats.org/drawingml/2006/table">
            <a:tbl>
              <a:tblPr firstRow="1" firstCol="1" bandRow="1"/>
              <a:tblGrid>
                <a:gridCol w="761999">
                  <a:extLst>
                    <a:ext uri="{9D8B030D-6E8A-4147-A177-3AD203B41FA5}">
                      <a16:colId xmlns:a16="http://schemas.microsoft.com/office/drawing/2014/main" xmlns="" val="226358403"/>
                    </a:ext>
                  </a:extLst>
                </a:gridCol>
                <a:gridCol w="990600">
                  <a:extLst>
                    <a:ext uri="{9D8B030D-6E8A-4147-A177-3AD203B41FA5}">
                      <a16:colId xmlns:a16="http://schemas.microsoft.com/office/drawing/2014/main" xmlns="" val="2099139847"/>
                    </a:ext>
                  </a:extLst>
                </a:gridCol>
                <a:gridCol w="914400">
                  <a:extLst>
                    <a:ext uri="{9D8B030D-6E8A-4147-A177-3AD203B41FA5}">
                      <a16:colId xmlns:a16="http://schemas.microsoft.com/office/drawing/2014/main" xmlns="" val="1083020441"/>
                    </a:ext>
                  </a:extLst>
                </a:gridCol>
                <a:gridCol w="990600">
                  <a:extLst>
                    <a:ext uri="{9D8B030D-6E8A-4147-A177-3AD203B41FA5}">
                      <a16:colId xmlns:a16="http://schemas.microsoft.com/office/drawing/2014/main" xmlns="" val="3401304766"/>
                    </a:ext>
                  </a:extLst>
                </a:gridCol>
                <a:gridCol w="1143000">
                  <a:extLst>
                    <a:ext uri="{9D8B030D-6E8A-4147-A177-3AD203B41FA5}">
                      <a16:colId xmlns:a16="http://schemas.microsoft.com/office/drawing/2014/main" xmlns="" val="3287153195"/>
                    </a:ext>
                  </a:extLst>
                </a:gridCol>
                <a:gridCol w="1143000">
                  <a:extLst>
                    <a:ext uri="{9D8B030D-6E8A-4147-A177-3AD203B41FA5}">
                      <a16:colId xmlns:a16="http://schemas.microsoft.com/office/drawing/2014/main" xmlns="" val="1363743179"/>
                    </a:ext>
                  </a:extLst>
                </a:gridCol>
                <a:gridCol w="1066800">
                  <a:extLst>
                    <a:ext uri="{9D8B030D-6E8A-4147-A177-3AD203B41FA5}">
                      <a16:colId xmlns:a16="http://schemas.microsoft.com/office/drawing/2014/main" xmlns="" val="1493877612"/>
                    </a:ext>
                  </a:extLst>
                </a:gridCol>
                <a:gridCol w="1066800">
                  <a:extLst>
                    <a:ext uri="{9D8B030D-6E8A-4147-A177-3AD203B41FA5}">
                      <a16:colId xmlns:a16="http://schemas.microsoft.com/office/drawing/2014/main" xmlns="" val="2898060492"/>
                    </a:ext>
                  </a:extLst>
                </a:gridCol>
                <a:gridCol w="914399">
                  <a:extLst>
                    <a:ext uri="{9D8B030D-6E8A-4147-A177-3AD203B41FA5}">
                      <a16:colId xmlns:a16="http://schemas.microsoft.com/office/drawing/2014/main" xmlns="" val="2821869270"/>
                    </a:ext>
                  </a:extLst>
                </a:gridCol>
              </a:tblGrid>
              <a:tr h="54611">
                <a:tc rowSpan="3">
                  <a:txBody>
                    <a:bodyPr/>
                    <a:lstStyle/>
                    <a:p>
                      <a:pPr marL="0" marR="0">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gn="ctr">
                        <a:lnSpc>
                          <a:spcPct val="115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6">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16244317"/>
                  </a:ext>
                </a:extLst>
              </a:tr>
              <a:tr h="8513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3">
                  <a:txBody>
                    <a:bodyPr/>
                    <a:lstStyle/>
                    <a:p>
                      <a:pPr marL="0" marR="0" algn="ctr">
                        <a:lnSpc>
                          <a:spcPct val="107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757330"/>
                  </a:ext>
                </a:extLst>
              </a:tr>
              <a:tr h="48039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dirty="0">
                          <a:solidFill>
                            <a:srgbClr val="000000"/>
                          </a:solidFill>
                          <a:effectLst/>
                          <a:latin typeface="Arial" panose="020B0604020202020204" pitchFamily="34" charset="0"/>
                          <a:cs typeface="Arial" panose="020B0604020202020204" pitchFamily="34" charset="0"/>
                        </a:rPr>
                        <a:t>2020/21</a:t>
                      </a:r>
                      <a:endParaRPr lang="en-US" sz="1000" dirty="0">
                        <a:effectLst/>
                        <a:latin typeface="Arial" panose="020B060402020202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2025/26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864285897"/>
                  </a:ext>
                </a:extLst>
              </a:tr>
              <a:tr h="669467">
                <a:tc rowSpan="2">
                  <a:txBody>
                    <a:bodyPr/>
                    <a:lstStyle/>
                    <a:p>
                      <a:pPr marL="0" marR="0" algn="l">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4. Scaled-Up and coordinated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support for</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SMMEs, Co-operatives,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Village 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Township</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Economies.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4.1 </a:t>
                      </a: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a:effectLst/>
                          <a:latin typeface="Arial" panose="020B0604020202020204" pitchFamily="34" charset="0"/>
                          <a:ea typeface="Times New Roman" panose="02020603050405020304" pitchFamily="18" charset="0"/>
                          <a:cs typeface="Arial" panose="020B0604020202020204" pitchFamily="34" charset="0"/>
                        </a:rPr>
                        <a:t>Strategy Developed and Approved.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dirty="0">
                          <a:effectLst/>
                          <a:latin typeface="Arial" panose="020B0604020202020204" pitchFamily="34" charset="0"/>
                          <a:ea typeface="Times New Roman" panose="02020603050405020304" pitchFamily="18" charset="0"/>
                          <a:cs typeface="Arial" panose="020B0604020202020204" pitchFamily="34" charset="0"/>
                        </a:rPr>
                        <a:t>Strategy developed and approved by EXCO.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a:effectLst/>
                          <a:latin typeface="Arial" panose="020B0604020202020204" pitchFamily="34" charset="0"/>
                          <a:ea typeface="Times New Roman" panose="02020603050405020304" pitchFamily="18" charset="0"/>
                          <a:cs typeface="Arial" panose="020B0604020202020204" pitchFamily="34" charset="0"/>
                        </a:rPr>
                        <a:t>Strategy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a:effectLst/>
                          <a:latin typeface="Arial" panose="020B0604020202020204" pitchFamily="34" charset="0"/>
                          <a:ea typeface="Times New Roman" panose="02020603050405020304" pitchFamily="18" charset="0"/>
                          <a:cs typeface="Arial" panose="020B0604020202020204" pitchFamily="34" charset="0"/>
                        </a:rPr>
                        <a:t>Strategy Implemented and reported 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dirty="0">
                          <a:effectLst/>
                          <a:latin typeface="Arial" panose="020B0604020202020204" pitchFamily="34" charset="0"/>
                          <a:ea typeface="Times New Roman" panose="02020603050405020304" pitchFamily="18" charset="0"/>
                          <a:cs typeface="Arial" panose="020B0604020202020204" pitchFamily="34" charset="0"/>
                        </a:rPr>
                        <a:t>Strategy Implemented and reported 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8143865"/>
                  </a:ext>
                </a:extLst>
              </a:tr>
              <a:tr h="696793">
                <a:tc vMerge="1">
                  <a:txBody>
                    <a:bodyPr/>
                    <a:lstStyle/>
                    <a:p>
                      <a:endParaRPr lang="en-US"/>
                    </a:p>
                  </a:txBody>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4.2 National Entrepreneurship Strategy approved.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National Entrepreneurship Strategy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cs typeface="Arial" panose="020B0604020202020204" pitchFamily="34" charset="0"/>
                        </a:rPr>
                        <a:t>N/A</a:t>
                      </a:r>
                      <a:endParaRPr lang="en-US" sz="1000" dirty="0">
                        <a:effectLst/>
                        <a:latin typeface="Arial" panose="020B060402020202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N/A</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National Entrepreneurship Strategy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National Entrepreneurship Strategy implementation report approved by EXCO.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National Entrepreneurship Strategy implementation report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374" marR="1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670674"/>
                  </a:ext>
                </a:extLst>
              </a:tr>
            </a:tbl>
          </a:graphicData>
        </a:graphic>
      </p:graphicFrame>
    </p:spTree>
    <p:extLst>
      <p:ext uri="{BB962C8B-B14F-4D97-AF65-F5344CB8AC3E}">
        <p14:creationId xmlns:p14="http://schemas.microsoft.com/office/powerpoint/2010/main" xmlns="" val="313672720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4: Indicator, Annual and Quarterly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19032BDE-2416-4528-961A-1EBEDC66C34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C93F7C2A-60CF-4C83-849A-BF7706D40A00}"/>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49</a:t>
            </a:r>
          </a:p>
        </p:txBody>
      </p:sp>
      <p:graphicFrame>
        <p:nvGraphicFramePr>
          <p:cNvPr id="3" name="Table 2">
            <a:extLst>
              <a:ext uri="{FF2B5EF4-FFF2-40B4-BE49-F238E27FC236}">
                <a16:creationId xmlns:a16="http://schemas.microsoft.com/office/drawing/2014/main" xmlns="" id="{246B774A-3EAF-D33B-0625-26056B6EA0BF}"/>
              </a:ext>
            </a:extLst>
          </p:cNvPr>
          <p:cNvGraphicFramePr>
            <a:graphicFrameLocks noGrp="1"/>
          </p:cNvGraphicFramePr>
          <p:nvPr/>
        </p:nvGraphicFramePr>
        <p:xfrm>
          <a:off x="0" y="823890"/>
          <a:ext cx="9067799" cy="5559492"/>
        </p:xfrm>
        <a:graphic>
          <a:graphicData uri="http://schemas.openxmlformats.org/drawingml/2006/table">
            <a:tbl>
              <a:tblPr firstRow="1" firstCol="1" bandRow="1"/>
              <a:tblGrid>
                <a:gridCol w="1507068">
                  <a:extLst>
                    <a:ext uri="{9D8B030D-6E8A-4147-A177-3AD203B41FA5}">
                      <a16:colId xmlns:a16="http://schemas.microsoft.com/office/drawing/2014/main" xmlns="" val="954507205"/>
                    </a:ext>
                  </a:extLst>
                </a:gridCol>
                <a:gridCol w="1507068">
                  <a:extLst>
                    <a:ext uri="{9D8B030D-6E8A-4147-A177-3AD203B41FA5}">
                      <a16:colId xmlns:a16="http://schemas.microsoft.com/office/drawing/2014/main" xmlns="" val="163594061"/>
                    </a:ext>
                  </a:extLst>
                </a:gridCol>
                <a:gridCol w="1499814">
                  <a:extLst>
                    <a:ext uri="{9D8B030D-6E8A-4147-A177-3AD203B41FA5}">
                      <a16:colId xmlns:a16="http://schemas.microsoft.com/office/drawing/2014/main" xmlns="" val="885727423"/>
                    </a:ext>
                  </a:extLst>
                </a:gridCol>
                <a:gridCol w="1499814">
                  <a:extLst>
                    <a:ext uri="{9D8B030D-6E8A-4147-A177-3AD203B41FA5}">
                      <a16:colId xmlns:a16="http://schemas.microsoft.com/office/drawing/2014/main" xmlns="" val="1472349322"/>
                    </a:ext>
                  </a:extLst>
                </a:gridCol>
                <a:gridCol w="1554221">
                  <a:extLst>
                    <a:ext uri="{9D8B030D-6E8A-4147-A177-3AD203B41FA5}">
                      <a16:colId xmlns:a16="http://schemas.microsoft.com/office/drawing/2014/main" xmlns="" val="2756377581"/>
                    </a:ext>
                  </a:extLst>
                </a:gridCol>
                <a:gridCol w="1499814">
                  <a:extLst>
                    <a:ext uri="{9D8B030D-6E8A-4147-A177-3AD203B41FA5}">
                      <a16:colId xmlns:a16="http://schemas.microsoft.com/office/drawing/2014/main" xmlns="" val="2607972185"/>
                    </a:ext>
                  </a:extLst>
                </a:gridCol>
              </a:tblGrid>
              <a:tr h="186438">
                <a:tc rowSpan="2">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2">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 2023/24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4">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626857765"/>
                  </a:ext>
                </a:extLst>
              </a:tr>
              <a:tr h="186438">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50000"/>
                        </a:lnSpc>
                        <a:spcBef>
                          <a:spcPts val="0"/>
                        </a:spcBef>
                        <a:spcAft>
                          <a:spcPts val="0"/>
                        </a:spcAft>
                      </a:pPr>
                      <a:r>
                        <a:rPr lang="en-ZA"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64501573"/>
                  </a:ext>
                </a:extLst>
              </a:tr>
              <a:tr h="887292">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the National Integrated Small Enterprise 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 </a:t>
                      </a: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Four (4) National Integrated Small Enterprise 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 </a:t>
                      </a: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reports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National 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National 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National 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National Integrated</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Small Enterprise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Development </a:t>
                      </a:r>
                      <a:r>
                        <a:rPr lang="en-US" sz="1000">
                          <a:effectLst/>
                          <a:latin typeface="Arial" panose="020B0604020202020204" pitchFamily="34" charset="0"/>
                          <a:ea typeface="Times New Roman" panose="02020603050405020304" pitchFamily="18" charset="0"/>
                          <a:cs typeface="Arial" panose="020B0604020202020204" pitchFamily="34" charset="0"/>
                        </a:rPr>
                        <a:t>Strategic Framework</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implementation report</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84573899"/>
                  </a:ext>
                </a:extLst>
              </a:tr>
              <a:tr h="588992">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Number of municipalities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assisted to roll out the Red-Tape Reduction Awareness 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30 municipalities assisted to roll out the Red-Tape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Reduction 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municipalities assisted to roll out the Red-Tape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Reduction 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5 municipalities assisted to roll out the Red-Tape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Reduction 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municipalities assisted to roll out the Red-Tape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Reduction 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10 municipalities assisted to roll out the Red-Tape</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Reduction Awareness</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0049963"/>
                  </a:ext>
                </a:extLst>
              </a:tr>
              <a:tr h="1036442">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A Regulatory Reform Implementation Plan submitted to Minister for approval.</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A Regulatory Reform Implementation Plan submitted to Minister for approval.</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Stakeholder consultations conducted with key stakeholders on regulatory impediments to SMME growth.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Stakeholder consultations conducted with key stakeholders on regulatory impediments to SMME growth.</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Report on inputs and feedback from key stakeholders incorporated into a prioritised regulatory reform implementation Plan.</a:t>
                      </a:r>
                      <a:endParaRPr lang="en-US" sz="1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A Regulatory Reform Implementation Plan submitted to Minister for approval.</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585700"/>
                  </a:ext>
                </a:extLst>
              </a:tr>
              <a:tr h="887292">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Strategy developed and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Strategy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a:effectLst/>
                          <a:latin typeface="Arial" panose="020B0604020202020204" pitchFamily="34" charset="0"/>
                          <a:ea typeface="Times New Roman" panose="02020603050405020304" pitchFamily="18" charset="0"/>
                          <a:cs typeface="Arial" panose="020B0604020202020204" pitchFamily="34" charset="0"/>
                        </a:rPr>
                        <a:t>Strategy document review.</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Stakeholder consultations conducted with key stakeholders on </a:t>
                      </a: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a:effectLst/>
                          <a:latin typeface="Arial" panose="020B0604020202020204" pitchFamily="34" charset="0"/>
                          <a:ea typeface="Times New Roman" panose="02020603050405020304" pitchFamily="18" charset="0"/>
                          <a:cs typeface="Arial" panose="020B0604020202020204" pitchFamily="34" charset="0"/>
                        </a:rPr>
                        <a:t>Strategy.</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Revised </a:t>
                      </a: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a:effectLst/>
                          <a:latin typeface="Arial" panose="020B0604020202020204" pitchFamily="34" charset="0"/>
                          <a:ea typeface="Times New Roman" panose="02020603050405020304" pitchFamily="18" charset="0"/>
                          <a:cs typeface="Arial" panose="020B0604020202020204" pitchFamily="34" charset="0"/>
                        </a:rPr>
                        <a:t>Strategy based on inputs received from stakeholder consultations.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Sector-focused and Hybrid Incubation and Digital Hub Support </a:t>
                      </a:r>
                      <a:r>
                        <a:rPr lang="en-ZA" sz="1000">
                          <a:effectLst/>
                          <a:latin typeface="Arial" panose="020B0604020202020204" pitchFamily="34" charset="0"/>
                          <a:ea typeface="Times New Roman" panose="02020603050405020304" pitchFamily="18" charset="0"/>
                          <a:cs typeface="Arial" panose="020B0604020202020204" pitchFamily="34" charset="0"/>
                        </a:rPr>
                        <a:t>Strategy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581118"/>
                  </a:ext>
                </a:extLst>
              </a:tr>
              <a:tr h="753068">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National Entrepreneurship Strategy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National Entrepreneurship Strategy approved by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Draft </a:t>
                      </a:r>
                      <a:r>
                        <a:rPr lang="en-US" sz="1000">
                          <a:effectLst/>
                          <a:latin typeface="Arial" panose="020B0604020202020204" pitchFamily="34" charset="0"/>
                          <a:ea typeface="Times New Roman" panose="02020603050405020304" pitchFamily="18" charset="0"/>
                          <a:cs typeface="Arial" panose="020B0604020202020204" pitchFamily="34" charset="0"/>
                        </a:rPr>
                        <a:t>National Entrepreneurship Strategy Developed and presented to EXCO.</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Stakeholder consultations on the Draft National Entrepreneurship Strategy conducted.</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Revised Draft</a:t>
                      </a:r>
                      <a:r>
                        <a:rPr lang="en-ZA" sz="1000">
                          <a:effectLst/>
                          <a:latin typeface="Arial" panose="020B0604020202020204" pitchFamily="34" charset="0"/>
                          <a:ea typeface="Calibri" panose="020F0502020204030204" pitchFamily="34" charset="0"/>
                          <a:cs typeface="Arial" panose="020B0604020202020204" pitchFamily="34" charset="0"/>
                        </a:rPr>
                        <a:t> </a:t>
                      </a:r>
                      <a:r>
                        <a:rPr lang="en-US" sz="1000">
                          <a:effectLst/>
                          <a:latin typeface="Arial" panose="020B0604020202020204" pitchFamily="34" charset="0"/>
                          <a:ea typeface="Times New Roman" panose="02020603050405020304" pitchFamily="18" charset="0"/>
                          <a:cs typeface="Arial" panose="020B0604020202020204" pitchFamily="34" charset="0"/>
                        </a:rPr>
                        <a:t>National Entrepreneurship Strategy based on inputs received from stakeholder consultations.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Arial" panose="020B0604020202020204" pitchFamily="34" charset="0"/>
                          <a:ea typeface="Times New Roman" panose="02020603050405020304" pitchFamily="18" charset="0"/>
                          <a:cs typeface="Arial" panose="020B0604020202020204" pitchFamily="34" charset="0"/>
                        </a:rPr>
                        <a:t>National Entrepreneurship Strategy approved by EXCO.</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2727" marR="62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1196191"/>
                  </a:ext>
                </a:extLst>
              </a:tr>
            </a:tbl>
          </a:graphicData>
        </a:graphic>
      </p:graphicFrame>
    </p:spTree>
    <p:extLst>
      <p:ext uri="{BB962C8B-B14F-4D97-AF65-F5344CB8AC3E}">
        <p14:creationId xmlns:p14="http://schemas.microsoft.com/office/powerpoint/2010/main" xmlns="" val="16344419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18237"/>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Updated Situational Analysis</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0" name="Picture 9">
            <a:extLst>
              <a:ext uri="{FF2B5EF4-FFF2-40B4-BE49-F238E27FC236}">
                <a16:creationId xmlns:a16="http://schemas.microsoft.com/office/drawing/2014/main" xmlns="" id="{E4BB64B5-A3A5-422B-B265-C16FEAD316A3}"/>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1" name="Slide Number Placeholder 1">
            <a:extLst>
              <a:ext uri="{FF2B5EF4-FFF2-40B4-BE49-F238E27FC236}">
                <a16:creationId xmlns:a16="http://schemas.microsoft.com/office/drawing/2014/main" xmlns="" id="{A2D1EBBA-436C-410B-97AB-27C6F8AE83D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5</a:t>
            </a:r>
          </a:p>
        </p:txBody>
      </p:sp>
      <p:sp>
        <p:nvSpPr>
          <p:cNvPr id="12" name="TextBox 11">
            <a:extLst>
              <a:ext uri="{FF2B5EF4-FFF2-40B4-BE49-F238E27FC236}">
                <a16:creationId xmlns:a16="http://schemas.microsoft.com/office/drawing/2014/main" xmlns="" id="{BA21E387-317A-449E-9841-15ECF2267C2C}"/>
              </a:ext>
            </a:extLst>
          </p:cNvPr>
          <p:cNvSpPr txBox="1"/>
          <p:nvPr/>
        </p:nvSpPr>
        <p:spPr>
          <a:xfrm>
            <a:off x="-1921" y="573906"/>
            <a:ext cx="9144000" cy="5950155"/>
          </a:xfrm>
          <a:prstGeom prst="rect">
            <a:avLst/>
          </a:prstGeom>
          <a:noFill/>
        </p:spPr>
        <p:txBody>
          <a:bodyPr wrap="square">
            <a:spAutoFit/>
          </a:bodyPr>
          <a:lstStyle/>
          <a:p>
            <a:pPr marR="0" algn="just">
              <a:lnSpc>
                <a:spcPct val="115000"/>
              </a:lnSpc>
              <a:spcBef>
                <a:spcPts val="0"/>
              </a:spcBef>
              <a:spcAft>
                <a:spcPts val="800"/>
              </a:spcAft>
            </a:pPr>
            <a:r>
              <a:rPr lang="en-ZA" sz="1250" b="1" dirty="0">
                <a:latin typeface="Arial" panose="020B0604020202020204" pitchFamily="34" charset="0"/>
                <a:ea typeface="Arial" panose="020B0604020202020204" pitchFamily="34" charset="0"/>
                <a:cs typeface="Arial" panose="020B0604020202020204" pitchFamily="34" charset="0"/>
              </a:rPr>
              <a:t>ECONOMIC ENVIRONMENT:</a:t>
            </a:r>
          </a:p>
          <a:p>
            <a:pPr marR="0" algn="ctr">
              <a:lnSpc>
                <a:spcPct val="115000"/>
              </a:lnSpc>
              <a:spcBef>
                <a:spcPts val="0"/>
              </a:spcBef>
              <a:spcAft>
                <a:spcPts val="800"/>
              </a:spcAft>
            </a:pPr>
            <a:r>
              <a:rPr lang="en-ZA" sz="1250" b="1" u="sng" dirty="0">
                <a:effectLst/>
                <a:latin typeface="Arial" panose="020B0604020202020204" pitchFamily="34" charset="0"/>
                <a:ea typeface="Arial" panose="020B0604020202020204" pitchFamily="34" charset="0"/>
                <a:cs typeface="Arial" panose="020B0604020202020204" pitchFamily="34" charset="0"/>
              </a:rPr>
              <a:t>Inflation peaking amid Low Growth</a:t>
            </a:r>
            <a:endParaRPr lang="en-ZA" sz="1250" b="1" u="sng" dirty="0">
              <a:latin typeface="Arial" panose="020B0604020202020204" pitchFamily="34" charset="0"/>
              <a:ea typeface="Arial" panose="020B0604020202020204" pitchFamily="34" charset="0"/>
              <a:cs typeface="Arial" panose="020B0604020202020204" pitchFamily="34" charset="0"/>
            </a:endParaRPr>
          </a:p>
          <a:p>
            <a:pPr marL="342900" marR="0" indent="-342900" algn="just">
              <a:lnSpc>
                <a:spcPct val="115000"/>
              </a:lnSpc>
              <a:spcBef>
                <a:spcPts val="0"/>
              </a:spcBef>
              <a:spcAft>
                <a:spcPts val="800"/>
              </a:spcAft>
              <a:buFont typeface="+mj-lt"/>
              <a:buAutoNum type="alphaLcParenR"/>
            </a:pPr>
            <a:r>
              <a:rPr lang="en-US" sz="1250" dirty="0">
                <a:latin typeface="Arial" panose="020B0604020202020204" pitchFamily="34" charset="0"/>
                <a:ea typeface="Arial" panose="020B0604020202020204" pitchFamily="34" charset="0"/>
                <a:cs typeface="Arial" panose="020B0604020202020204" pitchFamily="34" charset="0"/>
              </a:rPr>
              <a:t>T</a:t>
            </a:r>
            <a:r>
              <a:rPr lang="en-US" sz="1250" dirty="0">
                <a:effectLst/>
                <a:latin typeface="Arial" panose="020B0604020202020204" pitchFamily="34" charset="0"/>
                <a:ea typeface="Arial" panose="020B0604020202020204" pitchFamily="34" charset="0"/>
                <a:cs typeface="Arial" panose="020B0604020202020204" pitchFamily="34" charset="0"/>
              </a:rPr>
              <a:t>he world economy growth is projected to fall from an estimated 3.4 percent to 2.9 percent in 2023, then rise to 3.1 percent in 2024.</a:t>
            </a:r>
            <a:r>
              <a:rPr lang="en-ZA" sz="1250" dirty="0">
                <a:latin typeface="Arial" panose="020B0604020202020204" pitchFamily="34" charset="0"/>
                <a:ea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15000"/>
              </a:lnSpc>
              <a:spcBef>
                <a:spcPts val="0"/>
              </a:spcBef>
              <a:spcAft>
                <a:spcPts val="800"/>
              </a:spcAft>
              <a:buClrTx/>
              <a:buSzTx/>
              <a:buFont typeface="+mj-lt"/>
              <a:buAutoNum type="alphaLcParenR"/>
              <a:tabLst/>
              <a:defRPr/>
            </a:pPr>
            <a:r>
              <a:rPr kumimoji="0" lang="en-US" sz="125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The economy decline is due to global fight against inflation, </a:t>
            </a:r>
            <a:r>
              <a:rPr kumimoji="0" lang="en-US" sz="125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Russia’s war in Ukraine continue to weigh on economic activity and a resurgence of COVID-19 in China</a:t>
            </a:r>
          </a:p>
          <a:p>
            <a:pPr marL="342900" marR="0" lvl="0" indent="-342900" algn="just" defTabSz="914400" rtl="0" eaLnBrk="1" fontAlgn="auto" latinLnBrk="0" hangingPunct="1">
              <a:lnSpc>
                <a:spcPct val="115000"/>
              </a:lnSpc>
              <a:spcBef>
                <a:spcPts val="0"/>
              </a:spcBef>
              <a:spcAft>
                <a:spcPts val="800"/>
              </a:spcAft>
              <a:buClrTx/>
              <a:buSzTx/>
              <a:buFont typeface="+mj-lt"/>
              <a:buAutoNum type="alphaLcParenR"/>
              <a:tabLst/>
              <a:defRPr/>
            </a:pPr>
            <a:r>
              <a:rPr lang="en-US" sz="1250" dirty="0">
                <a:solidFill>
                  <a:prstClr val="black"/>
                </a:solidFill>
                <a:latin typeface="Arial" panose="020B0604020202020204" pitchFamily="34" charset="0"/>
                <a:ea typeface="Arial" panose="020B0604020202020204" pitchFamily="34" charset="0"/>
                <a:cs typeface="Arial" panose="020B0604020202020204" pitchFamily="34" charset="0"/>
              </a:rPr>
              <a:t>However, </a:t>
            </a:r>
            <a:r>
              <a:rPr lang="en-US" sz="1250" b="1" dirty="0">
                <a:solidFill>
                  <a:prstClr val="black"/>
                </a:solidFill>
                <a:latin typeface="Arial" panose="020B0604020202020204" pitchFamily="34" charset="0"/>
                <a:ea typeface="Arial" panose="020B0604020202020204" pitchFamily="34" charset="0"/>
                <a:cs typeface="Arial" panose="020B0604020202020204" pitchFamily="34" charset="0"/>
              </a:rPr>
              <a:t>t</a:t>
            </a:r>
            <a:r>
              <a:rPr kumimoji="0" lang="en-US" sz="125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he reopening of markets has paved the way for a faster-than-expected recovery. </a:t>
            </a:r>
          </a:p>
          <a:p>
            <a:pPr marL="342900" marR="0" indent="-342900" algn="just">
              <a:lnSpc>
                <a:spcPct val="115000"/>
              </a:lnSpc>
              <a:spcBef>
                <a:spcPts val="0"/>
              </a:spcBef>
              <a:spcAft>
                <a:spcPts val="800"/>
              </a:spcAft>
              <a:buFont typeface="+mj-lt"/>
              <a:buAutoNum type="alphaLcParenR"/>
            </a:pPr>
            <a:r>
              <a:rPr lang="en-US" sz="1250" dirty="0">
                <a:effectLst/>
                <a:latin typeface="Arial" panose="020B0604020202020204" pitchFamily="34" charset="0"/>
                <a:ea typeface="Arial" panose="020B0604020202020204" pitchFamily="34" charset="0"/>
                <a:cs typeface="Arial" panose="020B0604020202020204" pitchFamily="34" charset="0"/>
              </a:rPr>
              <a:t>The South African Gross Domestic Product (DGP) </a:t>
            </a:r>
            <a:r>
              <a:rPr lang="en-US" sz="1250" b="1" dirty="0">
                <a:effectLst/>
                <a:latin typeface="Arial" panose="020B0604020202020204" pitchFamily="34" charset="0"/>
                <a:ea typeface="Arial" panose="020B0604020202020204" pitchFamily="34" charset="0"/>
                <a:cs typeface="Arial" panose="020B0604020202020204" pitchFamily="34" charset="0"/>
              </a:rPr>
              <a:t>declined by 1.3% in the fourth quarter of 2022 but grew by </a:t>
            </a:r>
            <a:r>
              <a:rPr lang="en-US" sz="1250" dirty="0">
                <a:latin typeface="Arial" panose="020B0604020202020204" pitchFamily="34" charset="0"/>
                <a:ea typeface="Arial" panose="020B0604020202020204" pitchFamily="34" charset="0"/>
                <a:cs typeface="Arial" panose="020B0604020202020204" pitchFamily="34" charset="0"/>
              </a:rPr>
              <a:t>2.0% in 2022.</a:t>
            </a:r>
            <a:endParaRPr lang="en-US" sz="1250" dirty="0">
              <a:effectLst/>
              <a:latin typeface="Arial" panose="020B0604020202020204" pitchFamily="34" charset="0"/>
              <a:ea typeface="Arial" panose="020B0604020202020204" pitchFamily="34" charset="0"/>
              <a:cs typeface="Arial" panose="020B0604020202020204" pitchFamily="34" charset="0"/>
            </a:endParaRPr>
          </a:p>
          <a:p>
            <a:pPr marL="342900" marR="0" indent="-342900" algn="just">
              <a:lnSpc>
                <a:spcPct val="115000"/>
              </a:lnSpc>
              <a:spcBef>
                <a:spcPts val="0"/>
              </a:spcBef>
              <a:spcAft>
                <a:spcPts val="800"/>
              </a:spcAft>
              <a:buFont typeface="+mj-lt"/>
              <a:buAutoNum type="alphaLcParenR"/>
            </a:pPr>
            <a:r>
              <a:rPr lang="en-US" sz="1250" dirty="0">
                <a:latin typeface="Arial" panose="020B0604020202020204" pitchFamily="34" charset="0"/>
                <a:ea typeface="Arial" panose="020B0604020202020204" pitchFamily="34" charset="0"/>
                <a:cs typeface="Arial" panose="020B0604020202020204" pitchFamily="34" charset="0"/>
              </a:rPr>
              <a:t>Unemployment remains high, at around 32,7 percent and youth unemployment even exceeds 50 percent. </a:t>
            </a:r>
            <a:endParaRPr lang="en-US" sz="1250" dirty="0">
              <a:effectLst/>
              <a:latin typeface="Arial" panose="020B0604020202020204" pitchFamily="34" charset="0"/>
              <a:ea typeface="Arial" panose="020B0604020202020204" pitchFamily="34" charset="0"/>
              <a:cs typeface="Arial" panose="020B0604020202020204" pitchFamily="34" charset="0"/>
            </a:endParaRPr>
          </a:p>
          <a:p>
            <a:pPr marL="342900" marR="0" indent="-342900" algn="just">
              <a:lnSpc>
                <a:spcPct val="115000"/>
              </a:lnSpc>
              <a:spcBef>
                <a:spcPts val="0"/>
              </a:spcBef>
              <a:spcAft>
                <a:spcPts val="800"/>
              </a:spcAft>
              <a:buFont typeface="+mj-lt"/>
              <a:buAutoNum type="alphaLcParenR"/>
            </a:pPr>
            <a:r>
              <a:rPr lang="en-US" sz="1250" b="1" dirty="0">
                <a:effectLst/>
                <a:latin typeface="Arial" panose="020B0604020202020204" pitchFamily="34" charset="0"/>
                <a:ea typeface="Arial" panose="020B0604020202020204" pitchFamily="34" charset="0"/>
                <a:cs typeface="Arial" panose="020B0604020202020204" pitchFamily="34" charset="0"/>
              </a:rPr>
              <a:t>National Electricity Supply Constraints: </a:t>
            </a:r>
            <a:r>
              <a:rPr lang="en-US" sz="1250" dirty="0">
                <a:effectLst/>
                <a:latin typeface="Arial" panose="020B0604020202020204" pitchFamily="34" charset="0"/>
                <a:ea typeface="Arial" panose="020B0604020202020204" pitchFamily="34" charset="0"/>
                <a:cs typeface="Arial" panose="020B0604020202020204" pitchFamily="34" charset="0"/>
              </a:rPr>
              <a:t>The rolling out of blackouts in South Africa is taking its toll on various sectors of the economy. </a:t>
            </a:r>
          </a:p>
          <a:p>
            <a:pPr marL="800100" lvl="1" indent="-342900" algn="just">
              <a:lnSpc>
                <a:spcPct val="115000"/>
              </a:lnSpc>
              <a:spcAft>
                <a:spcPts val="800"/>
              </a:spcAft>
              <a:buFont typeface="Wingdings" panose="05000000000000000000" pitchFamily="2" charset="2"/>
              <a:buChar char="Ø"/>
            </a:pPr>
            <a:r>
              <a:rPr lang="en-US" sz="1250" dirty="0">
                <a:effectLst/>
                <a:latin typeface="Arial" panose="020B0604020202020204" pitchFamily="34" charset="0"/>
                <a:ea typeface="Arial" panose="020B0604020202020204" pitchFamily="34" charset="0"/>
                <a:cs typeface="Arial" panose="020B0604020202020204" pitchFamily="34" charset="0"/>
              </a:rPr>
              <a:t>Government is taking action both address the immediate crisis and to make loadshedding a thing of the past. </a:t>
            </a:r>
          </a:p>
          <a:p>
            <a:pPr marL="800100" lvl="1" indent="-342900" algn="just">
              <a:lnSpc>
                <a:spcPct val="115000"/>
              </a:lnSpc>
              <a:spcAft>
                <a:spcPts val="800"/>
              </a:spcAft>
              <a:buFont typeface="Wingdings" panose="05000000000000000000" pitchFamily="2" charset="2"/>
              <a:buChar char="Ø"/>
            </a:pPr>
            <a:r>
              <a:rPr lang="en-US" sz="1250" dirty="0">
                <a:effectLst/>
                <a:latin typeface="Arial" panose="020B0604020202020204" pitchFamily="34" charset="0"/>
                <a:ea typeface="Arial" panose="020B0604020202020204" pitchFamily="34" charset="0"/>
                <a:cs typeface="Arial" panose="020B0604020202020204" pitchFamily="34" charset="0"/>
              </a:rPr>
              <a:t>The SMMEs and Co-operatives are particularly hit hard by the power outages as many of them cannot afford alternative power sources.</a:t>
            </a:r>
          </a:p>
          <a:p>
            <a:pPr marL="800100" lvl="1" indent="-342900" algn="just">
              <a:lnSpc>
                <a:spcPct val="115000"/>
              </a:lnSpc>
              <a:spcAft>
                <a:spcPts val="800"/>
              </a:spcAft>
              <a:buFont typeface="Wingdings" panose="05000000000000000000" pitchFamily="2" charset="2"/>
              <a:buChar char="Ø"/>
            </a:pPr>
            <a:r>
              <a:rPr lang="en-US" sz="1250" dirty="0">
                <a:effectLst/>
                <a:latin typeface="Arial" panose="020B0604020202020204" pitchFamily="34" charset="0"/>
                <a:ea typeface="Arial" panose="020B0604020202020204" pitchFamily="34" charset="0"/>
                <a:cs typeface="Arial" panose="020B0604020202020204" pitchFamily="34" charset="0"/>
              </a:rPr>
              <a:t>In response to the devastating impact of loadshedding, the SBD Portfolio has worked on an energy relief package for SMMEs and Co-operatives to alleviate the devastating impact of loadshedding on small businesses and Co-operatives. </a:t>
            </a:r>
          </a:p>
          <a:p>
            <a:pPr marL="342900" marR="0" indent="-342900" algn="just">
              <a:lnSpc>
                <a:spcPct val="115000"/>
              </a:lnSpc>
              <a:spcBef>
                <a:spcPts val="0"/>
              </a:spcBef>
              <a:spcAft>
                <a:spcPts val="800"/>
              </a:spcAft>
              <a:buFont typeface="+mj-lt"/>
              <a:buAutoNum type="alphaLcParenR"/>
            </a:pPr>
            <a:r>
              <a:rPr lang="en-US" sz="1250" dirty="0">
                <a:effectLst/>
                <a:latin typeface="Arial" panose="020B0604020202020204" pitchFamily="34" charset="0"/>
                <a:ea typeface="Arial" panose="020B0604020202020204" pitchFamily="34" charset="0"/>
                <a:cs typeface="Arial" panose="020B0604020202020204" pitchFamily="34" charset="0"/>
              </a:rPr>
              <a:t>Other upside economic risk factors include higher oil prices, higher wage demands and policy uncertainty due to developments.</a:t>
            </a:r>
          </a:p>
          <a:p>
            <a:pPr marL="342900" marR="0" indent="-342900" algn="just">
              <a:lnSpc>
                <a:spcPct val="115000"/>
              </a:lnSpc>
              <a:spcBef>
                <a:spcPts val="0"/>
              </a:spcBef>
              <a:spcAft>
                <a:spcPts val="800"/>
              </a:spcAft>
              <a:buFont typeface="+mj-lt"/>
              <a:buAutoNum type="alphaLcParenR"/>
            </a:pPr>
            <a:r>
              <a:rPr lang="en-US" sz="1250" dirty="0">
                <a:latin typeface="Arial" panose="020B0604020202020204" pitchFamily="34" charset="0"/>
                <a:ea typeface="Arial" panose="020B0604020202020204" pitchFamily="34" charset="0"/>
                <a:cs typeface="Arial" panose="020B0604020202020204" pitchFamily="34" charset="0"/>
              </a:rPr>
              <a:t>Economic Policies remain under pressure: Fiscal Policy – the public budget is tight; the Monetary Policy remain restrictive.</a:t>
            </a:r>
            <a:endParaRPr lang="en-US" sz="125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3004990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59186"/>
            <a:ext cx="9144000" cy="428259"/>
          </a:xfrm>
          <a:prstGeom prst="rect">
            <a:avLst/>
          </a:prstGeom>
          <a:noFill/>
        </p:spPr>
        <p:txBody>
          <a:bodyPr wrap="square" rtlCol="0">
            <a:spAutoFit/>
          </a:bodyPr>
          <a:lstStyle/>
          <a:p>
            <a:pPr marL="914400" marR="0" lvl="2" indent="0" algn="r" defTabSz="914400" rtl="0" eaLnBrk="1" fontAlgn="auto" latinLnBrk="0" hangingPunct="1">
              <a:lnSpc>
                <a:spcPct val="107000"/>
              </a:lnSpc>
              <a:spcBef>
                <a:spcPts val="200"/>
              </a:spcBef>
              <a:spcAft>
                <a:spcPts val="1200"/>
              </a:spcAft>
              <a:buClrTx/>
              <a:buSzTx/>
              <a:buFontTx/>
              <a:buNone/>
              <a:tabLst/>
              <a:defRPr/>
            </a:pPr>
            <a:r>
              <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Resource Considerations</a:t>
            </a:r>
            <a:endParaRPr kumimoji="0" lang="en-ZA" sz="22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50</a:t>
            </a:r>
          </a:p>
        </p:txBody>
      </p:sp>
      <p:graphicFrame>
        <p:nvGraphicFramePr>
          <p:cNvPr id="3" name="Table 2">
            <a:extLst>
              <a:ext uri="{FF2B5EF4-FFF2-40B4-BE49-F238E27FC236}">
                <a16:creationId xmlns:a16="http://schemas.microsoft.com/office/drawing/2014/main" xmlns="" id="{A80C75A1-DB38-7A50-BE73-9F5178561025}"/>
              </a:ext>
            </a:extLst>
          </p:cNvPr>
          <p:cNvGraphicFramePr>
            <a:graphicFrameLocks noGrp="1"/>
          </p:cNvGraphicFramePr>
          <p:nvPr>
            <p:extLst>
              <p:ext uri="{D42A27DB-BD31-4B8C-83A1-F6EECF244321}">
                <p14:modId xmlns:p14="http://schemas.microsoft.com/office/powerpoint/2010/main" xmlns="" val="914204621"/>
              </p:ext>
            </p:extLst>
          </p:nvPr>
        </p:nvGraphicFramePr>
        <p:xfrm>
          <a:off x="266700" y="914400"/>
          <a:ext cx="8610600" cy="2901293"/>
        </p:xfrm>
        <a:graphic>
          <a:graphicData uri="http://schemas.openxmlformats.org/drawingml/2006/table">
            <a:tbl>
              <a:tblPr firstRow="1" firstCol="1" bandRow="1"/>
              <a:tblGrid>
                <a:gridCol w="1887821">
                  <a:extLst>
                    <a:ext uri="{9D8B030D-6E8A-4147-A177-3AD203B41FA5}">
                      <a16:colId xmlns:a16="http://schemas.microsoft.com/office/drawing/2014/main" xmlns="" val="1352373899"/>
                    </a:ext>
                  </a:extLst>
                </a:gridCol>
                <a:gridCol w="1689738">
                  <a:extLst>
                    <a:ext uri="{9D8B030D-6E8A-4147-A177-3AD203B41FA5}">
                      <a16:colId xmlns:a16="http://schemas.microsoft.com/office/drawing/2014/main" xmlns="" val="4292604200"/>
                    </a:ext>
                  </a:extLst>
                </a:gridCol>
                <a:gridCol w="1689738">
                  <a:extLst>
                    <a:ext uri="{9D8B030D-6E8A-4147-A177-3AD203B41FA5}">
                      <a16:colId xmlns:a16="http://schemas.microsoft.com/office/drawing/2014/main" xmlns="" val="3114675180"/>
                    </a:ext>
                  </a:extLst>
                </a:gridCol>
                <a:gridCol w="1689738">
                  <a:extLst>
                    <a:ext uri="{9D8B030D-6E8A-4147-A177-3AD203B41FA5}">
                      <a16:colId xmlns:a16="http://schemas.microsoft.com/office/drawing/2014/main" xmlns="" val="3900634822"/>
                    </a:ext>
                  </a:extLst>
                </a:gridCol>
                <a:gridCol w="1653565">
                  <a:extLst>
                    <a:ext uri="{9D8B030D-6E8A-4147-A177-3AD203B41FA5}">
                      <a16:colId xmlns:a16="http://schemas.microsoft.com/office/drawing/2014/main" xmlns="" val="16827949"/>
                    </a:ext>
                  </a:extLst>
                </a:gridCol>
              </a:tblGrid>
              <a:tr h="544024">
                <a:tc rowSpan="2">
                  <a:txBody>
                    <a:bodyPr/>
                    <a:lstStyle/>
                    <a:p>
                      <a:pP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 FOUR: SUB-PROGRAMME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2023/24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2024/25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2025/26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MTEF</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948839585"/>
                  </a:ext>
                </a:extLst>
              </a:tr>
              <a:tr h="544024">
                <a:tc vMerge="1">
                  <a:txBody>
                    <a:bodyPr/>
                    <a:lstStyle/>
                    <a:p>
                      <a:endParaRPr lang="en-ZA"/>
                    </a:p>
                  </a:txBody>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80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375335494"/>
                  </a:ext>
                </a:extLst>
              </a:tr>
              <a:tr h="512152">
                <a:tc>
                  <a:txBody>
                    <a:bodyPr/>
                    <a:lstStyle/>
                    <a:p>
                      <a:pPr algn="just">
                        <a:lnSpc>
                          <a:spcPct val="115000"/>
                        </a:lnSpc>
                        <a:spcAft>
                          <a:spcPts val="8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Enterprise Development Management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2 354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2 361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2 466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7 181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6253733"/>
                  </a:ext>
                </a:extLst>
              </a:tr>
              <a:tr h="533400">
                <a:tc>
                  <a:txBody>
                    <a:bodyPr/>
                    <a:lstStyle/>
                    <a:p>
                      <a:pPr algn="just">
                        <a:lnSpc>
                          <a:spcPct val="115000"/>
                        </a:lnSpc>
                        <a:spcAft>
                          <a:spcPts val="80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Enterprise and Supplier Development</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885 164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928 869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973 156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2 787 189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0656953"/>
                  </a:ext>
                </a:extLst>
              </a:tr>
              <a:tr h="376470">
                <a:tc>
                  <a:txBody>
                    <a:bodyPr/>
                    <a:lstStyle/>
                    <a:p>
                      <a:pPr algn="just">
                        <a:lnSpc>
                          <a:spcPct val="115000"/>
                        </a:lnSpc>
                        <a:spcAft>
                          <a:spcPts val="800"/>
                        </a:spcAft>
                      </a:pPr>
                      <a:r>
                        <a:rPr lang="en-ZA" sz="1000">
                          <a:effectLst/>
                          <a:latin typeface="Arial" panose="020B0604020202020204" pitchFamily="34" charset="0"/>
                          <a:ea typeface="Times New Roman" panose="02020603050405020304" pitchFamily="18" charset="0"/>
                          <a:cs typeface="Arial" panose="020B0604020202020204" pitchFamily="34" charset="0"/>
                        </a:rPr>
                        <a:t>SMME Competitiveness</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35 411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a:effectLst/>
                          <a:latin typeface="Arial" panose="020B0604020202020204" pitchFamily="34" charset="0"/>
                          <a:ea typeface="Calibri" panose="020F0502020204030204" pitchFamily="34" charset="0"/>
                          <a:cs typeface="Arial" panose="020B0604020202020204" pitchFamily="34" charset="0"/>
                        </a:rPr>
                        <a:t> 41 115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42 932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 119 458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9801915"/>
                  </a:ext>
                </a:extLst>
              </a:tr>
              <a:tr h="391223">
                <a:tc>
                  <a:txBody>
                    <a:bodyPr/>
                    <a:lstStyle/>
                    <a:p>
                      <a:pPr>
                        <a:lnSpc>
                          <a:spcPct val="107000"/>
                        </a:lnSpc>
                      </a:pPr>
                      <a:endParaRPr lang="en-ZA" sz="1100">
                        <a:effectLst/>
                        <a:latin typeface="Arial" panose="020B060402020202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922 929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972 345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a:solidFill>
                            <a:srgbClr val="000000"/>
                          </a:solidFill>
                          <a:effectLst/>
                          <a:latin typeface="Arial" panose="020B0604020202020204" pitchFamily="34" charset="0"/>
                          <a:ea typeface="Calibri" panose="020F0502020204030204" pitchFamily="34" charset="0"/>
                          <a:cs typeface="Arial" panose="020B0604020202020204" pitchFamily="34" charset="0"/>
                        </a:rPr>
                        <a:t> 1 018 554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a:lnSpc>
                          <a:spcPct val="115000"/>
                        </a:lnSpc>
                        <a:spcAft>
                          <a:spcPts val="80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2 913 828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652156573"/>
                  </a:ext>
                </a:extLst>
              </a:tr>
            </a:tbl>
          </a:graphicData>
        </a:graphic>
      </p:graphicFrame>
    </p:spTree>
    <p:extLst>
      <p:ext uri="{BB962C8B-B14F-4D97-AF65-F5344CB8AC3E}">
        <p14:creationId xmlns:p14="http://schemas.microsoft.com/office/powerpoint/2010/main" xmlns="" val="409697691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51582" y="2796073"/>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03982" y="2966719"/>
            <a:ext cx="8839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a:solidFill>
                  <a:srgbClr val="EEECE1"/>
                </a:solidFill>
                <a:latin typeface="Arial" panose="020B0604020202020204" pitchFamily="34" charset="0"/>
                <a:cs typeface="Arial" pitchFamily="34" charset="0"/>
              </a:rPr>
              <a:t>4. UPDATED KEY RISKS AND MITIGATION FROM THE REVISED STRATEGIC PLAN</a:t>
            </a: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51</a:t>
            </a:r>
          </a:p>
        </p:txBody>
      </p:sp>
    </p:spTree>
    <p:extLst>
      <p:ext uri="{BB962C8B-B14F-4D97-AF65-F5344CB8AC3E}">
        <p14:creationId xmlns:p14="http://schemas.microsoft.com/office/powerpoint/2010/main" xmlns="" val="85053951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34358" y="25203"/>
            <a:ext cx="823344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UPDATED KEY RISKS AND MITIGATION FROM THE REVISED STRATEGIC PLAN </a:t>
            </a:r>
            <a:endParaRPr kumimoji="0" lang="en-ZA"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3" name="Slide Number Placeholder 1">
            <a:extLst>
              <a:ext uri="{FF2B5EF4-FFF2-40B4-BE49-F238E27FC236}">
                <a16:creationId xmlns:a16="http://schemas.microsoft.com/office/drawing/2014/main" xmlns="" id="{8268D5F3-E465-DFA9-0919-69679F3AE923}"/>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5</a:t>
            </a: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2</a:t>
            </a:r>
          </a:p>
        </p:txBody>
      </p:sp>
      <p:graphicFrame>
        <p:nvGraphicFramePr>
          <p:cNvPr id="5" name="Table 4">
            <a:extLst>
              <a:ext uri="{FF2B5EF4-FFF2-40B4-BE49-F238E27FC236}">
                <a16:creationId xmlns:a16="http://schemas.microsoft.com/office/drawing/2014/main" xmlns="" id="{F812B07C-9427-BE99-851E-DFAC02763D73}"/>
              </a:ext>
            </a:extLst>
          </p:cNvPr>
          <p:cNvGraphicFramePr>
            <a:graphicFrameLocks noGrp="1"/>
          </p:cNvGraphicFramePr>
          <p:nvPr>
            <p:extLst>
              <p:ext uri="{D42A27DB-BD31-4B8C-83A1-F6EECF244321}">
                <p14:modId xmlns:p14="http://schemas.microsoft.com/office/powerpoint/2010/main" xmlns="" val="1581117456"/>
              </p:ext>
            </p:extLst>
          </p:nvPr>
        </p:nvGraphicFramePr>
        <p:xfrm>
          <a:off x="76201" y="943028"/>
          <a:ext cx="8991598" cy="5343211"/>
        </p:xfrm>
        <a:graphic>
          <a:graphicData uri="http://schemas.openxmlformats.org/drawingml/2006/table">
            <a:tbl>
              <a:tblPr firstRow="1" firstCol="1" bandRow="1"/>
              <a:tblGrid>
                <a:gridCol w="1904999">
                  <a:extLst>
                    <a:ext uri="{9D8B030D-6E8A-4147-A177-3AD203B41FA5}">
                      <a16:colId xmlns:a16="http://schemas.microsoft.com/office/drawing/2014/main" xmlns="" val="1807816832"/>
                    </a:ext>
                  </a:extLst>
                </a:gridCol>
                <a:gridCol w="2438400">
                  <a:extLst>
                    <a:ext uri="{9D8B030D-6E8A-4147-A177-3AD203B41FA5}">
                      <a16:colId xmlns:a16="http://schemas.microsoft.com/office/drawing/2014/main" xmlns="" val="635388359"/>
                    </a:ext>
                  </a:extLst>
                </a:gridCol>
                <a:gridCol w="4648199">
                  <a:extLst>
                    <a:ext uri="{9D8B030D-6E8A-4147-A177-3AD203B41FA5}">
                      <a16:colId xmlns:a16="http://schemas.microsoft.com/office/drawing/2014/main" xmlns="" val="581790660"/>
                    </a:ext>
                  </a:extLst>
                </a:gridCol>
              </a:tblGrid>
              <a:tr h="177622">
                <a:tc>
                  <a:txBody>
                    <a:bodyPr/>
                    <a:lstStyle/>
                    <a:p>
                      <a:pPr marL="0" marR="0" algn="l">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Outcome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Key Risks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Risk Mitigation strategy</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858767510"/>
                  </a:ext>
                </a:extLst>
              </a:tr>
              <a:tr h="565859">
                <a:tc rowSpan="3">
                  <a:txBody>
                    <a:bodyPr/>
                    <a:lstStyle/>
                    <a:p>
                      <a:pPr marL="342900" marR="0" lvl="0" indent="-342900" algn="l">
                        <a:lnSpc>
                          <a:spcPct val="115000"/>
                        </a:lnSpc>
                        <a:spcBef>
                          <a:spcPts val="0"/>
                        </a:spcBef>
                        <a:spcAft>
                          <a:spcPts val="0"/>
                        </a:spcAft>
                        <a:buFont typeface="+mj-lt"/>
                        <a:buAutoNum type="arabicPeriod"/>
                      </a:pPr>
                      <a:r>
                        <a:rPr lang="en-ZA" sz="1200" dirty="0">
                          <a:effectLst/>
                          <a:latin typeface="Arial" panose="020B0604020202020204" pitchFamily="34" charset="0"/>
                          <a:ea typeface="Calibri" panose="020F0502020204030204" pitchFamily="34" charset="0"/>
                          <a:cs typeface="Arial" panose="020B0604020202020204" pitchFamily="34" charset="0"/>
                        </a:rPr>
                        <a:t>Improved Governance and Compliance.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Increase in the mortality rate of SMMEs.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Procure automated invoice tracking system.</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5120983"/>
                  </a:ext>
                </a:extLst>
              </a:tr>
              <a:tr h="759978">
                <a:tc vMerge="1">
                  <a:txBody>
                    <a:bodyPr/>
                    <a:lstStyle/>
                    <a:p>
                      <a:endParaRPr lang="en-US"/>
                    </a:p>
                  </a:txBody>
                  <a:tcPr/>
                </a:tc>
                <a:tc>
                  <a:txBody>
                    <a:bodyPr/>
                    <a:lstStyle/>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Material underspending on Compensation of Employees (COE) that may lead to budget cuts by National Treasury.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Implement the matching and placement process.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Implement the recruitment plan.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Implement corrective measures for non-compliance.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8301870"/>
                  </a:ext>
                </a:extLst>
              </a:tr>
              <a:tr h="371741">
                <a:tc vMerge="1">
                  <a:txBody>
                    <a:bodyPr/>
                    <a:lstStyle/>
                    <a:p>
                      <a:endParaRPr lang="en-US"/>
                    </a:p>
                  </a:txBody>
                  <a:tcPr/>
                </a:tc>
                <a:tc>
                  <a:txBody>
                    <a:bodyPr/>
                    <a:lstStyle/>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High number of vacant funded posts.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Conduct awareness sessions/workshops with programme managers.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Review the retention strategy.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5610308"/>
                  </a:ext>
                </a:extLst>
              </a:tr>
              <a:tr h="759978">
                <a:tc rowSpan="2">
                  <a:txBody>
                    <a:bodyPr/>
                    <a:lstStyle/>
                    <a:p>
                      <a:pPr marL="342900" marR="0" lvl="0" indent="-342900" algn="l">
                        <a:lnSpc>
                          <a:spcPct val="115000"/>
                        </a:lnSpc>
                        <a:spcBef>
                          <a:spcPts val="0"/>
                        </a:spcBef>
                        <a:spcAft>
                          <a:spcPts val="0"/>
                        </a:spcAft>
                        <a:buFont typeface="+mj-lt"/>
                        <a:buAutoNum type="arabicPeriod" startAt="2"/>
                      </a:pPr>
                      <a:r>
                        <a:rPr lang="en-ZA" sz="1200" dirty="0">
                          <a:effectLst/>
                          <a:latin typeface="Arial" panose="020B0604020202020204" pitchFamily="34" charset="0"/>
                          <a:ea typeface="Calibri" panose="020F0502020204030204" pitchFamily="34" charset="0"/>
                          <a:cs typeface="Arial" panose="020B0604020202020204" pitchFamily="34" charset="0"/>
                        </a:rPr>
                        <a:t>Improved integrated and Streamlined business processes and systems.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Inability to maintain the ERP (enterprise solutions) systems.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Develop systems from approved specification by process owner.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Develop the project plan in accordance with the approved specification.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Outsourcing of ICT of specialised skills.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333962"/>
                  </a:ext>
                </a:extLst>
              </a:tr>
              <a:tr h="759978">
                <a:tc vMerge="1">
                  <a:txBody>
                    <a:bodyPr/>
                    <a:lstStyle/>
                    <a:p>
                      <a:endParaRPr lang="en-US"/>
                    </a:p>
                  </a:txBody>
                  <a:tcPr/>
                </a:tc>
                <a:tc>
                  <a:txBody>
                    <a:bodyPr/>
                    <a:lstStyle/>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Cyber/Ransomware attacks ultimate.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Improved and update firewall protection, anti-virus and patch management.</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Regular breach monitoring and penetration testing</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Regular ICT awareness campaigns.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7732237"/>
                  </a:ext>
                </a:extLst>
              </a:tr>
              <a:tr h="1148215">
                <a:tc>
                  <a:txBody>
                    <a:bodyPr/>
                    <a:lstStyle/>
                    <a:p>
                      <a:pPr marL="342900" marR="0" lvl="0" indent="-342900" algn="l">
                        <a:lnSpc>
                          <a:spcPct val="115000"/>
                        </a:lnSpc>
                        <a:spcBef>
                          <a:spcPts val="0"/>
                        </a:spcBef>
                        <a:spcAft>
                          <a:spcPts val="0"/>
                        </a:spcAft>
                        <a:buFont typeface="+mj-lt"/>
                        <a:buAutoNum type="arabicPeriod" startAt="3"/>
                      </a:pPr>
                      <a:r>
                        <a:rPr lang="en-ZA" sz="1200" dirty="0">
                          <a:effectLst/>
                          <a:latin typeface="Arial" panose="020B0604020202020204" pitchFamily="34" charset="0"/>
                          <a:ea typeface="Calibri" panose="020F0502020204030204" pitchFamily="34" charset="0"/>
                          <a:cs typeface="Arial" panose="020B0604020202020204" pitchFamily="34" charset="0"/>
                        </a:rPr>
                        <a:t>Increased participation of SMMEs and Co-operatives in domestic and international markets.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Reduced market access opportunities.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Negotiations with the private sector to support local products.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Engagement with the competition commission to influence them to investigate collusive behaviour preventing SMME's from accessing market opportunities.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Enter into bi-lateral and multi-lateral agreements with different countries facilitated through DIRCO.</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9732983"/>
                  </a:ext>
                </a:extLst>
              </a:tr>
            </a:tbl>
          </a:graphicData>
        </a:graphic>
      </p:graphicFrame>
    </p:spTree>
    <p:extLst>
      <p:ext uri="{BB962C8B-B14F-4D97-AF65-F5344CB8AC3E}">
        <p14:creationId xmlns:p14="http://schemas.microsoft.com/office/powerpoint/2010/main" xmlns="" val="362298143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34358" y="25203"/>
            <a:ext cx="8233442"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UPDATED KEY RISKS AND MITIGATION FROM THE REVISED STRATEGIC PLAN </a:t>
            </a:r>
            <a:endParaRPr kumimoji="0" lang="en-ZA"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3" name="Slide Number Placeholder 1">
            <a:extLst>
              <a:ext uri="{FF2B5EF4-FFF2-40B4-BE49-F238E27FC236}">
                <a16:creationId xmlns:a16="http://schemas.microsoft.com/office/drawing/2014/main" xmlns="" id="{8268D5F3-E465-DFA9-0919-69679F3AE923}"/>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53</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xmlns="" id="{F812B07C-9427-BE99-851E-DFAC02763D73}"/>
              </a:ext>
            </a:extLst>
          </p:cNvPr>
          <p:cNvGraphicFramePr>
            <a:graphicFrameLocks noGrp="1"/>
          </p:cNvGraphicFramePr>
          <p:nvPr>
            <p:extLst>
              <p:ext uri="{D42A27DB-BD31-4B8C-83A1-F6EECF244321}">
                <p14:modId xmlns:p14="http://schemas.microsoft.com/office/powerpoint/2010/main" xmlns="" val="1659136294"/>
              </p:ext>
            </p:extLst>
          </p:nvPr>
        </p:nvGraphicFramePr>
        <p:xfrm>
          <a:off x="76201" y="943028"/>
          <a:ext cx="8991598" cy="4327337"/>
        </p:xfrm>
        <a:graphic>
          <a:graphicData uri="http://schemas.openxmlformats.org/drawingml/2006/table">
            <a:tbl>
              <a:tblPr firstRow="1" firstCol="1" bandRow="1"/>
              <a:tblGrid>
                <a:gridCol w="2209799">
                  <a:extLst>
                    <a:ext uri="{9D8B030D-6E8A-4147-A177-3AD203B41FA5}">
                      <a16:colId xmlns:a16="http://schemas.microsoft.com/office/drawing/2014/main" xmlns="" val="1807816832"/>
                    </a:ext>
                  </a:extLst>
                </a:gridCol>
                <a:gridCol w="2667000">
                  <a:extLst>
                    <a:ext uri="{9D8B030D-6E8A-4147-A177-3AD203B41FA5}">
                      <a16:colId xmlns:a16="http://schemas.microsoft.com/office/drawing/2014/main" xmlns="" val="635388359"/>
                    </a:ext>
                  </a:extLst>
                </a:gridCol>
                <a:gridCol w="4114799">
                  <a:extLst>
                    <a:ext uri="{9D8B030D-6E8A-4147-A177-3AD203B41FA5}">
                      <a16:colId xmlns:a16="http://schemas.microsoft.com/office/drawing/2014/main" xmlns="" val="581790660"/>
                    </a:ext>
                  </a:extLst>
                </a:gridCol>
              </a:tblGrid>
              <a:tr h="52792">
                <a:tc>
                  <a:txBody>
                    <a:bodyPr/>
                    <a:lstStyle/>
                    <a:p>
                      <a:pPr marL="0" marR="0" algn="l">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Outcome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Key Risks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15000"/>
                        </a:lnSpc>
                        <a:spcBef>
                          <a:spcPts val="0"/>
                        </a:spcBef>
                        <a:spcAft>
                          <a:spcPts val="0"/>
                        </a:spcAft>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Risk Mitigation strategy</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xmlns="" val="3858767510"/>
                  </a:ext>
                </a:extLst>
              </a:tr>
              <a:tr h="656254">
                <a:tc rowSpan="3">
                  <a:txBody>
                    <a:bodyPr/>
                    <a:lstStyle/>
                    <a:p>
                      <a:pPr marL="342900" marR="0" lvl="0" indent="-342900" algn="l">
                        <a:lnSpc>
                          <a:spcPct val="115000"/>
                        </a:lnSpc>
                        <a:spcBef>
                          <a:spcPts val="0"/>
                        </a:spcBef>
                        <a:spcAft>
                          <a:spcPts val="0"/>
                        </a:spcAft>
                        <a:buFont typeface="+mj-lt"/>
                        <a:buAutoNum type="arabicPeriod" startAt="4"/>
                      </a:pPr>
                      <a:r>
                        <a:rPr lang="en-ZA" sz="1200" dirty="0">
                          <a:effectLst/>
                          <a:latin typeface="Arial" panose="020B0604020202020204" pitchFamily="34" charset="0"/>
                          <a:ea typeface="Calibri" panose="020F0502020204030204" pitchFamily="34" charset="0"/>
                          <a:cs typeface="Arial" panose="020B0604020202020204" pitchFamily="34" charset="0"/>
                        </a:rPr>
                        <a:t>Expanded access to financial and non-financial support and implemented responsive programmes to new and existing SMMEs and Co-operatives.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Formulation of SMMEs and Co-operatives support policies and programs that are inconsistent with the needs of the intended beneficiaries (More especially start-ups).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Implementation of the SMME and Cooperatives Funding Policy upon approval.</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Implement evidence-based programme design informed by the needs of the SMMEs.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dirty="0">
                          <a:effectLst/>
                          <a:latin typeface="Arial" panose="020B0604020202020204" pitchFamily="34" charset="0"/>
                          <a:ea typeface="Calibri" panose="020F0502020204030204" pitchFamily="34" charset="0"/>
                          <a:cs typeface="Arial" panose="020B0604020202020204" pitchFamily="34" charset="0"/>
                        </a:rPr>
                        <a:t>Conclude partnerships with role players within the Small Business sector.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6510460"/>
                  </a:ext>
                </a:extLst>
              </a:tr>
              <a:tr h="216387">
                <a:tc vMerge="1">
                  <a:txBody>
                    <a:bodyPr/>
                    <a:lstStyle/>
                    <a:p>
                      <a:endParaRPr lang="en-US"/>
                    </a:p>
                  </a:txBody>
                  <a:tcPr/>
                </a:tc>
                <a:tc>
                  <a:txBody>
                    <a:bodyPr/>
                    <a:lstStyle/>
                    <a:p>
                      <a:pPr marL="0" marR="0" algn="l">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Low uptake of available financial support.</a:t>
                      </a: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Ongoing information sessions, advocacy and awareness through the DDM process.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8219335"/>
                  </a:ext>
                </a:extLst>
              </a:tr>
              <a:tr h="821204">
                <a:tc vMerge="1">
                  <a:txBody>
                    <a:bodyPr/>
                    <a:lstStyle/>
                    <a:p>
                      <a:endParaRPr lang="en-US"/>
                    </a:p>
                  </a:txBody>
                  <a:tcPr/>
                </a:tc>
                <a:tc>
                  <a:txBody>
                    <a:bodyPr/>
                    <a:lstStyle/>
                    <a:p>
                      <a:pPr marL="0" marR="0" algn="l">
                        <a:lnSpc>
                          <a:spcPct val="115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Slow uptake by SMME on Craft Customised Sector Programme (Craft CSP).</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Continuous monitoring of activities and monthly performance by implementing Agencies and Hubs.</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Increase the number of stakeholder meetings with Agencies on Progress Reporting to at least one meeting per month.</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15000"/>
                        </a:lnSpc>
                        <a:spcBef>
                          <a:spcPts val="0"/>
                        </a:spcBef>
                        <a:spcAft>
                          <a:spcPts val="0"/>
                        </a:spcAft>
                        <a:buFont typeface="Symbol" panose="05050102010706020507" pitchFamily="18" charset="2"/>
                        <a:buChar char=""/>
                      </a:pPr>
                      <a:r>
                        <a:rPr lang="en-ZA" sz="1200">
                          <a:effectLst/>
                          <a:latin typeface="Arial" panose="020B0604020202020204" pitchFamily="34" charset="0"/>
                          <a:ea typeface="Calibri" panose="020F0502020204030204" pitchFamily="34" charset="0"/>
                          <a:cs typeface="Arial" panose="020B0604020202020204" pitchFamily="34" charset="0"/>
                        </a:rPr>
                        <a:t>Conducting awareness campaigns through Provinces and DDM process.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4126413"/>
                  </a:ext>
                </a:extLst>
              </a:tr>
              <a:tr h="271370">
                <a:tc>
                  <a:txBody>
                    <a:bodyPr/>
                    <a:lstStyle/>
                    <a:p>
                      <a:pPr marL="342900" marR="0" lvl="0" indent="-342900" algn="l">
                        <a:lnSpc>
                          <a:spcPct val="115000"/>
                        </a:lnSpc>
                        <a:spcBef>
                          <a:spcPts val="0"/>
                        </a:spcBef>
                        <a:spcAft>
                          <a:spcPts val="0"/>
                        </a:spcAft>
                        <a:buFont typeface="+mj-lt"/>
                        <a:buAutoNum type="arabicPeriod" startAt="5"/>
                      </a:pPr>
                      <a:r>
                        <a:rPr lang="en-ZA" sz="1200" dirty="0">
                          <a:effectLst/>
                          <a:latin typeface="Arial" panose="020B0604020202020204" pitchFamily="34" charset="0"/>
                          <a:ea typeface="Calibri" panose="020F0502020204030204" pitchFamily="34" charset="0"/>
                          <a:cs typeface="Arial" panose="020B0604020202020204" pitchFamily="34" charset="0"/>
                        </a:rPr>
                        <a:t>Reduced regulatory burdens for small enterprises.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Limited Provincial inputs onto regulatory reform.</a:t>
                      </a: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Meetings with Inter-Provincial Task Team (IPTT) on Red-Tape Reduction and ease of Doing Business (EODB).</a:t>
                      </a:r>
                    </a:p>
                  </a:txBody>
                  <a:tcPr marL="21515" marR="21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8088995"/>
                  </a:ext>
                </a:extLst>
              </a:tr>
            </a:tbl>
          </a:graphicData>
        </a:graphic>
      </p:graphicFrame>
    </p:spTree>
    <p:extLst>
      <p:ext uri="{BB962C8B-B14F-4D97-AF65-F5344CB8AC3E}">
        <p14:creationId xmlns:p14="http://schemas.microsoft.com/office/powerpoint/2010/main" xmlns="" val="12372916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03982" y="3137366"/>
            <a:ext cx="8839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a:solidFill>
                  <a:srgbClr val="EEECE1"/>
                </a:solidFill>
                <a:latin typeface="Arial" panose="020B0604020202020204" pitchFamily="34" charset="0"/>
                <a:cs typeface="Arial" pitchFamily="34" charset="0"/>
              </a:rPr>
              <a:t>5. </a:t>
            </a:r>
            <a:r>
              <a:rPr lang="en-US" sz="2800" b="1" dirty="0">
                <a:solidFill>
                  <a:srgbClr val="EEECE1"/>
                </a:solidFill>
                <a:latin typeface="Arial" panose="020B0604020202020204" pitchFamily="34" charset="0"/>
                <a:cs typeface="Arial" pitchFamily="34" charset="0"/>
              </a:rPr>
              <a:t>AMENDMENTS TO THE REVISED 2020 - 2025 STRATEGIC PLAN</a:t>
            </a:r>
            <a:endParaRPr lang="en-ZA" sz="2800" b="1" dirty="0">
              <a:solidFill>
                <a:srgbClr val="EEECE1"/>
              </a:solidFill>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54</a:t>
            </a:r>
          </a:p>
        </p:txBody>
      </p:sp>
    </p:spTree>
    <p:extLst>
      <p:ext uri="{BB962C8B-B14F-4D97-AF65-F5344CB8AC3E}">
        <p14:creationId xmlns:p14="http://schemas.microsoft.com/office/powerpoint/2010/main" xmlns="" val="97102672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34358" y="25203"/>
            <a:ext cx="8233442"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AMENDMENTS TO THE REVISED 2020 – 2025 STRATEGIC PLAN</a:t>
            </a:r>
          </a:p>
        </p:txBody>
      </p:sp>
      <p:sp>
        <p:nvSpPr>
          <p:cNvPr id="3" name="Slide Number Placeholder 1">
            <a:extLst>
              <a:ext uri="{FF2B5EF4-FFF2-40B4-BE49-F238E27FC236}">
                <a16:creationId xmlns:a16="http://schemas.microsoft.com/office/drawing/2014/main" xmlns="" id="{8268D5F3-E465-DFA9-0919-69679F3AE923}"/>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55</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graphicFrame>
        <p:nvGraphicFramePr>
          <p:cNvPr id="4" name="Table 3">
            <a:extLst>
              <a:ext uri="{FF2B5EF4-FFF2-40B4-BE49-F238E27FC236}">
                <a16:creationId xmlns:a16="http://schemas.microsoft.com/office/drawing/2014/main" xmlns="" id="{F67F7DE9-682C-2B21-C436-5BAC9D18098F}"/>
              </a:ext>
            </a:extLst>
          </p:cNvPr>
          <p:cNvGraphicFramePr>
            <a:graphicFrameLocks noGrp="1"/>
          </p:cNvGraphicFramePr>
          <p:nvPr>
            <p:extLst>
              <p:ext uri="{D42A27DB-BD31-4B8C-83A1-F6EECF244321}">
                <p14:modId xmlns:p14="http://schemas.microsoft.com/office/powerpoint/2010/main" xmlns="" val="2880559563"/>
              </p:ext>
            </p:extLst>
          </p:nvPr>
        </p:nvGraphicFramePr>
        <p:xfrm>
          <a:off x="152400" y="1066800"/>
          <a:ext cx="8915400" cy="2337140"/>
        </p:xfrm>
        <a:graphic>
          <a:graphicData uri="http://schemas.openxmlformats.org/drawingml/2006/table">
            <a:tbl>
              <a:tblPr firstRow="1" firstCol="1" bandRow="1"/>
              <a:tblGrid>
                <a:gridCol w="4420859">
                  <a:extLst>
                    <a:ext uri="{9D8B030D-6E8A-4147-A177-3AD203B41FA5}">
                      <a16:colId xmlns:a16="http://schemas.microsoft.com/office/drawing/2014/main" xmlns="" val="4218427606"/>
                    </a:ext>
                  </a:extLst>
                </a:gridCol>
                <a:gridCol w="4494541">
                  <a:extLst>
                    <a:ext uri="{9D8B030D-6E8A-4147-A177-3AD203B41FA5}">
                      <a16:colId xmlns:a16="http://schemas.microsoft.com/office/drawing/2014/main" xmlns="" val="3910891084"/>
                    </a:ext>
                  </a:extLst>
                </a:gridCol>
              </a:tblGrid>
              <a:tr h="533400">
                <a:tc>
                  <a:txBody>
                    <a:bodyPr/>
                    <a:lstStyle/>
                    <a:p>
                      <a:pPr marL="0" marR="0" algn="ctr">
                        <a:lnSpc>
                          <a:spcPct val="150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REFLECTED IN THE REVISE 2020 – 2025 STRATEGIC PLAN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50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REFLECTED AS AMENDED IN THE 2023/24 ANNUAL</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 PLAN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xmlns="" val="598152042"/>
                  </a:ext>
                </a:extLst>
              </a:tr>
              <a:tr h="461921">
                <a:tc>
                  <a:txBody>
                    <a:bodyPr/>
                    <a:lstStyle/>
                    <a:p>
                      <a:pPr marL="0" marR="0" algn="just">
                        <a:lnSpc>
                          <a:spcPct val="150000"/>
                        </a:lnSpc>
                        <a:spcBef>
                          <a:spcPts val="0"/>
                        </a:spcBef>
                        <a:spcAft>
                          <a:spcPts val="0"/>
                        </a:spcAft>
                      </a:pPr>
                      <a:r>
                        <a:rPr lang="en-ZA"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Five Year Targets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just">
                        <a:lnSpc>
                          <a:spcPct val="150000"/>
                        </a:lnSpc>
                        <a:spcBef>
                          <a:spcPts val="0"/>
                        </a:spcBef>
                        <a:spcAft>
                          <a:spcPts val="0"/>
                        </a:spcAft>
                      </a:pPr>
                      <a:r>
                        <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Revised Five-Year Targets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331642223"/>
                  </a:ext>
                </a:extLst>
              </a:tr>
              <a:tr h="768238">
                <a:tc>
                  <a:txBody>
                    <a:bodyPr/>
                    <a:lstStyle/>
                    <a:p>
                      <a:pPr marL="0" marR="0" algn="just">
                        <a:lnSpc>
                          <a:spcPct val="150000"/>
                        </a:lnSpc>
                        <a:spcBef>
                          <a:spcPts val="0"/>
                        </a:spcBef>
                        <a:spcAft>
                          <a:spcPts val="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10 000 women-owned businesses registered on international platform.</a:t>
                      </a: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The target has been removed from the Annual Performance Plan as it will be implemented and reported by Seda.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013" marR="6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9131678"/>
                  </a:ext>
                </a:extLst>
              </a:tr>
            </a:tbl>
          </a:graphicData>
        </a:graphic>
      </p:graphicFrame>
    </p:spTree>
    <p:extLst>
      <p:ext uri="{BB962C8B-B14F-4D97-AF65-F5344CB8AC3E}">
        <p14:creationId xmlns:p14="http://schemas.microsoft.com/office/powerpoint/2010/main" xmlns="" val="194608262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a:solidFill>
                  <a:srgbClr val="EEECE1"/>
                </a:solidFill>
                <a:latin typeface="Arial" panose="020B0604020202020204" pitchFamily="34" charset="0"/>
                <a:cs typeface="Arial" pitchFamily="34" charset="0"/>
              </a:rPr>
              <a:t>6. RECOMMENDATION</a:t>
            </a: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56</a:t>
            </a:r>
          </a:p>
        </p:txBody>
      </p:sp>
    </p:spTree>
    <p:extLst>
      <p:ext uri="{BB962C8B-B14F-4D97-AF65-F5344CB8AC3E}">
        <p14:creationId xmlns:p14="http://schemas.microsoft.com/office/powerpoint/2010/main" xmlns="" val="1256156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3600" y="0"/>
            <a:ext cx="9140400" cy="8562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834358" y="273467"/>
            <a:ext cx="8233442" cy="461665"/>
          </a:xfrm>
          <a:prstGeom prst="rect">
            <a:avLst/>
          </a:prstGeom>
          <a:noFill/>
        </p:spPr>
        <p:txBody>
          <a:bodyPr wrap="square" rtlCol="0">
            <a:spAutoFit/>
          </a:bodyPr>
          <a:lstStyle/>
          <a:p>
            <a:pPr algn="r"/>
            <a:r>
              <a:rPr lang="en-ZA" sz="2400" b="1" dirty="0">
                <a:solidFill>
                  <a:schemeClr val="bg1"/>
                </a:solidFill>
                <a:latin typeface="Arial" panose="020B0604020202020204" pitchFamily="34" charset="0"/>
              </a:rPr>
              <a:t>RECOMMENDATION</a:t>
            </a:r>
          </a:p>
        </p:txBody>
      </p:sp>
      <p:sp>
        <p:nvSpPr>
          <p:cNvPr id="6" name="TextBox 5">
            <a:extLst>
              <a:ext uri="{FF2B5EF4-FFF2-40B4-BE49-F238E27FC236}">
                <a16:creationId xmlns:a16="http://schemas.microsoft.com/office/drawing/2014/main" xmlns="" id="{B26302D2-C4A1-4C2D-B187-C9404AAEF8E1}"/>
              </a:ext>
            </a:extLst>
          </p:cNvPr>
          <p:cNvSpPr txBox="1"/>
          <p:nvPr/>
        </p:nvSpPr>
        <p:spPr>
          <a:xfrm>
            <a:off x="31304" y="1084800"/>
            <a:ext cx="9036496" cy="2343655"/>
          </a:xfrm>
          <a:prstGeom prst="rect">
            <a:avLst/>
          </a:prstGeom>
          <a:noFill/>
        </p:spPr>
        <p:txBody>
          <a:bodyPr wrap="square" rtlCol="0">
            <a:spAutoFit/>
          </a:bodyPr>
          <a:lstStyle/>
          <a:p>
            <a:pPr marL="285750" marR="76200" lvl="0" indent="-285750" algn="just" eaLnBrk="0" fontAlgn="base" hangingPunct="0">
              <a:lnSpc>
                <a:spcPct val="150000"/>
              </a:lnSpc>
              <a:buFont typeface="Wingdings" panose="05000000000000000000" pitchFamily="2" charset="2"/>
              <a:buChar char="Ø"/>
              <a:defRPr/>
            </a:pPr>
            <a:r>
              <a:rPr kumimoji="0" lang="en-US" sz="20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It is recommended that the Portfolio Committee on Small Business Development</a:t>
            </a:r>
            <a:r>
              <a:rPr lang="en-US" sz="2000" kern="0" dirty="0">
                <a:solidFill>
                  <a:srgbClr val="000000"/>
                </a:solidFill>
                <a:latin typeface="Arial" panose="020B0604020202020204" pitchFamily="34" charset="0"/>
                <a:cs typeface="Arial" panose="020B0604020202020204" pitchFamily="34" charset="0"/>
                <a:sym typeface="Calibri"/>
              </a:rPr>
              <a:t> adopts the 2023/24 Annual Performance Plan of the Department of Small Business Development.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endParaRPr lang="en-US" sz="2000"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xmlns="" id="{8268D5F3-E465-DFA9-0919-69679F3AE923}"/>
              </a:ext>
            </a:extLst>
          </p:cNvPr>
          <p:cNvSpPr txBox="1">
            <a:spLocks/>
          </p:cNvSpPr>
          <p:nvPr/>
        </p:nvSpPr>
        <p:spPr>
          <a:xfrm>
            <a:off x="8534400" y="64008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latin typeface="+mn-ea"/>
              </a:rPr>
              <a:t>57</a:t>
            </a:r>
          </a:p>
        </p:txBody>
      </p:sp>
    </p:spTree>
    <p:extLst>
      <p:ext uri="{BB962C8B-B14F-4D97-AF65-F5344CB8AC3E}">
        <p14:creationId xmlns:p14="http://schemas.microsoft.com/office/powerpoint/2010/main" xmlns="" val="22771789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xmlns="" id="{8DAC9C7B-DAAB-4E7B-943F-0E61D4F15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xmlns="" val="182352740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a:extLst>
              <a:ext uri="{FF2B5EF4-FFF2-40B4-BE49-F238E27FC236}">
                <a16:creationId xmlns:a16="http://schemas.microsoft.com/office/drawing/2014/main" xmlns="" id="{B67C6877-A4FE-EA42-A73D-91970F6BA4EE}"/>
              </a:ext>
            </a:extLst>
          </p:cNvPr>
          <p:cNvSpPr/>
          <p:nvPr/>
        </p:nvSpPr>
        <p:spPr>
          <a:xfrm>
            <a:off x="1921" y="0"/>
            <a:ext cx="9140400" cy="932400"/>
          </a:xfrm>
          <a:prstGeom prst="rect">
            <a:avLst/>
          </a:prstGeom>
          <a:solidFill>
            <a:srgbClr val="00764B"/>
          </a:solidFill>
        </p:spPr>
      </p:sp>
      <p:pic>
        <p:nvPicPr>
          <p:cNvPr id="4" name="Picture 3" descr="A picture containing text&#10;&#10;Description automatically generated">
            <a:extLst>
              <a:ext uri="{FF2B5EF4-FFF2-40B4-BE49-F238E27FC236}">
                <a16:creationId xmlns:a16="http://schemas.microsoft.com/office/drawing/2014/main" xmlns="" id="{812D6754-D395-448B-973E-B43310F500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39377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kern="0" cap="small" dirty="0">
                <a:solidFill>
                  <a:srgbClr val="EEECE1"/>
                </a:solidFill>
                <a:latin typeface="Arial"/>
                <a:cs typeface="Arial"/>
                <a:sym typeface="Arial"/>
              </a:rPr>
              <a:t>2 (II). ECONOMIC GLOBAL OUTLOOK</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6</a:t>
            </a:r>
          </a:p>
        </p:txBody>
      </p:sp>
    </p:spTree>
    <p:extLst>
      <p:ext uri="{BB962C8B-B14F-4D97-AF65-F5344CB8AC3E}">
        <p14:creationId xmlns:p14="http://schemas.microsoft.com/office/powerpoint/2010/main" xmlns="" val="30630794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Global Economic Environment</a:t>
            </a:r>
            <a:r>
              <a:rPr kumimoji="0" lang="en-US"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2" name="Picture 11">
            <a:extLst>
              <a:ext uri="{FF2B5EF4-FFF2-40B4-BE49-F238E27FC236}">
                <a16:creationId xmlns:a16="http://schemas.microsoft.com/office/drawing/2014/main" xmlns="" id="{06DDA221-3386-43FA-9D46-13C2981012E2}"/>
              </a:ext>
            </a:extLst>
          </p:cNvPr>
          <p:cNvPicPr>
            <a:picLocks noChangeAspect="1"/>
          </p:cNvPicPr>
          <p:nvPr/>
        </p:nvPicPr>
        <p:blipFill>
          <a:blip r:embed="rId2" cstate="print"/>
          <a:stretch>
            <a:fillRect/>
          </a:stretch>
        </p:blipFill>
        <p:spPr>
          <a:xfrm>
            <a:off x="-6387" y="6300740"/>
            <a:ext cx="9144000" cy="518237"/>
          </a:xfrm>
          <a:prstGeom prst="rect">
            <a:avLst/>
          </a:prstGeom>
        </p:spPr>
      </p:pic>
      <p:sp>
        <p:nvSpPr>
          <p:cNvPr id="13" name="Slide Number Placeholder 1">
            <a:extLst>
              <a:ext uri="{FF2B5EF4-FFF2-40B4-BE49-F238E27FC236}">
                <a16:creationId xmlns:a16="http://schemas.microsoft.com/office/drawing/2014/main" xmlns="" id="{10D8CD7F-5F88-4E59-9ACC-9F31092E84A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7</a:t>
            </a:r>
          </a:p>
        </p:txBody>
      </p:sp>
      <p:sp>
        <p:nvSpPr>
          <p:cNvPr id="15" name="Text Box 8">
            <a:extLst>
              <a:ext uri="{FF2B5EF4-FFF2-40B4-BE49-F238E27FC236}">
                <a16:creationId xmlns:a16="http://schemas.microsoft.com/office/drawing/2014/main" xmlns="" id="{DD12BADA-215F-4B5B-A81C-DC4DAB932D2B}"/>
              </a:ext>
            </a:extLst>
          </p:cNvPr>
          <p:cNvSpPr txBox="1"/>
          <p:nvPr/>
        </p:nvSpPr>
        <p:spPr>
          <a:xfrm>
            <a:off x="63428" y="6095910"/>
            <a:ext cx="4126230" cy="1987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ZA" sz="700" b="1" dirty="0">
                <a:effectLst/>
                <a:latin typeface="Arial" panose="020B0604020202020204" pitchFamily="34" charset="0"/>
                <a:ea typeface="Calibri" panose="020F0502020204030204" pitchFamily="34" charset="0"/>
                <a:cs typeface="Times New Roman" panose="02020603050405020304" pitchFamily="18" charset="0"/>
              </a:rPr>
              <a:t>Source: IMF, World Economic Outlook Update, January 2023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11A98D6D-E167-5BF2-50FE-3B1DD44D6C18}"/>
              </a:ext>
            </a:extLst>
          </p:cNvPr>
          <p:cNvGraphicFramePr>
            <a:graphicFrameLocks noGrp="1"/>
          </p:cNvGraphicFramePr>
          <p:nvPr>
            <p:extLst>
              <p:ext uri="{D42A27DB-BD31-4B8C-83A1-F6EECF244321}">
                <p14:modId xmlns:p14="http://schemas.microsoft.com/office/powerpoint/2010/main" xmlns="" val="3402797769"/>
              </p:ext>
            </p:extLst>
          </p:nvPr>
        </p:nvGraphicFramePr>
        <p:xfrm>
          <a:off x="63428" y="823889"/>
          <a:ext cx="9004371" cy="5218975"/>
        </p:xfrm>
        <a:graphic>
          <a:graphicData uri="http://schemas.openxmlformats.org/drawingml/2006/table">
            <a:tbl>
              <a:tblPr firstRow="1" firstCol="1" bandRow="1"/>
              <a:tblGrid>
                <a:gridCol w="3200378">
                  <a:extLst>
                    <a:ext uri="{9D8B030D-6E8A-4147-A177-3AD203B41FA5}">
                      <a16:colId xmlns:a16="http://schemas.microsoft.com/office/drawing/2014/main" xmlns="" val="408854103"/>
                    </a:ext>
                  </a:extLst>
                </a:gridCol>
                <a:gridCol w="1212774">
                  <a:extLst>
                    <a:ext uri="{9D8B030D-6E8A-4147-A177-3AD203B41FA5}">
                      <a16:colId xmlns:a16="http://schemas.microsoft.com/office/drawing/2014/main" xmlns="" val="1823624340"/>
                    </a:ext>
                  </a:extLst>
                </a:gridCol>
                <a:gridCol w="1228175">
                  <a:extLst>
                    <a:ext uri="{9D8B030D-6E8A-4147-A177-3AD203B41FA5}">
                      <a16:colId xmlns:a16="http://schemas.microsoft.com/office/drawing/2014/main" xmlns="" val="1328157454"/>
                    </a:ext>
                  </a:extLst>
                </a:gridCol>
                <a:gridCol w="681464">
                  <a:extLst>
                    <a:ext uri="{9D8B030D-6E8A-4147-A177-3AD203B41FA5}">
                      <a16:colId xmlns:a16="http://schemas.microsoft.com/office/drawing/2014/main" xmlns="" val="2668806356"/>
                    </a:ext>
                  </a:extLst>
                </a:gridCol>
                <a:gridCol w="943269">
                  <a:extLst>
                    <a:ext uri="{9D8B030D-6E8A-4147-A177-3AD203B41FA5}">
                      <a16:colId xmlns:a16="http://schemas.microsoft.com/office/drawing/2014/main" xmlns="" val="697308363"/>
                    </a:ext>
                  </a:extLst>
                </a:gridCol>
                <a:gridCol w="681464">
                  <a:extLst>
                    <a:ext uri="{9D8B030D-6E8A-4147-A177-3AD203B41FA5}">
                      <a16:colId xmlns:a16="http://schemas.microsoft.com/office/drawing/2014/main" xmlns="" val="2893709066"/>
                    </a:ext>
                  </a:extLst>
                </a:gridCol>
                <a:gridCol w="1056847">
                  <a:extLst>
                    <a:ext uri="{9D8B030D-6E8A-4147-A177-3AD203B41FA5}">
                      <a16:colId xmlns:a16="http://schemas.microsoft.com/office/drawing/2014/main" xmlns="" val="2384444515"/>
                    </a:ext>
                  </a:extLst>
                </a:gridCol>
              </a:tblGrid>
              <a:tr h="189775">
                <a:tc gridSpan="7">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Year over Year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61481307"/>
                  </a:ext>
                </a:extLst>
              </a:tr>
              <a:tr h="601825">
                <a:tc gridSpan="3">
                  <a:txBody>
                    <a:bodyPr/>
                    <a:lstStyle/>
                    <a:p>
                      <a:endParaRPr lang="en-ZA"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ZA"/>
                    </a:p>
                  </a:txBody>
                  <a:tcPr/>
                </a:tc>
                <a:tc hMerge="1">
                  <a:txBody>
                    <a:bodyPr/>
                    <a:lstStyle/>
                    <a:p>
                      <a:endParaRPr lang="en-ZA"/>
                    </a:p>
                  </a:txBody>
                  <a:tcPr/>
                </a:tc>
                <a:tc gridSpan="2">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ZA"/>
                    </a:p>
                  </a:txBody>
                  <a:tcPr/>
                </a:tc>
                <a:tc gridSpan="2">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Difference from October 2022 WEO Projections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ZA"/>
                    </a:p>
                  </a:txBody>
                  <a:tcPr/>
                </a:tc>
                <a:extLst>
                  <a:ext uri="{0D108BD9-81ED-4DB2-BD59-A6C34878D82A}">
                    <a16:rowId xmlns:a16="http://schemas.microsoft.com/office/drawing/2014/main" xmlns="" val="1260050122"/>
                  </a:ext>
                </a:extLst>
              </a:tr>
              <a:tr h="195980">
                <a:tc>
                  <a:txBody>
                    <a:bodyPr/>
                    <a:lstStyle/>
                    <a:p>
                      <a:endParaRPr lang="en-ZA"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15000"/>
                        </a:lnSpc>
                        <a:spcAft>
                          <a:spcPts val="800"/>
                        </a:spcAft>
                      </a:pPr>
                      <a:r>
                        <a:rPr lang="en-ZA" sz="9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4206186496"/>
                  </a:ext>
                </a:extLst>
              </a:tr>
              <a:tr h="210843">
                <a:tc>
                  <a:txBody>
                    <a:bodyPr/>
                    <a:lstStyle/>
                    <a:p>
                      <a:pPr algn="just">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World Output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6.2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3.4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- 0.1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5432525"/>
                  </a:ext>
                </a:extLst>
              </a:tr>
              <a:tr h="210843">
                <a:tc>
                  <a:txBody>
                    <a:bodyPr/>
                    <a:lstStyle/>
                    <a:p>
                      <a:pPr algn="just">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Advanced Economies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2.7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5419592"/>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United States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 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1563111"/>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Euro Area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–0.2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080665"/>
                  </a:ext>
                </a:extLst>
              </a:tr>
              <a:tr h="210843">
                <a:tc>
                  <a:txBody>
                    <a:bodyPr/>
                    <a:lstStyle/>
                    <a:p>
                      <a:pPr marL="342900" lvl="0" indent="-342900" algn="just">
                        <a:lnSpc>
                          <a:spcPct val="115000"/>
                        </a:lnSpc>
                        <a:spcAft>
                          <a:spcPts val="800"/>
                        </a:spcAft>
                        <a:buFont typeface="Symbol" panose="05050102010706020507" pitchFamily="18" charset="2"/>
                        <a:buChar char=""/>
                      </a:pPr>
                      <a:r>
                        <a:rPr lang="en-ZA" sz="1000">
                          <a:effectLst/>
                          <a:latin typeface="Arial" panose="020B0604020202020204" pitchFamily="34" charset="0"/>
                          <a:ea typeface="Arial" panose="020B0604020202020204" pitchFamily="34" charset="0"/>
                          <a:cs typeface="Times New Roman" panose="02020603050405020304" pitchFamily="18" charset="0"/>
                        </a:rPr>
                        <a:t>Germany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9687409"/>
                  </a:ext>
                </a:extLst>
              </a:tr>
              <a:tr h="210843">
                <a:tc>
                  <a:txBody>
                    <a:bodyPr/>
                    <a:lstStyle/>
                    <a:p>
                      <a:pPr marL="342900" lvl="0" indent="-342900" algn="just">
                        <a:lnSpc>
                          <a:spcPct val="115000"/>
                        </a:lnSpc>
                        <a:spcAft>
                          <a:spcPts val="800"/>
                        </a:spcAft>
                        <a:buFont typeface="Symbol" panose="05050102010706020507" pitchFamily="18" charset="2"/>
                        <a:buChar char=""/>
                      </a:pPr>
                      <a:r>
                        <a:rPr lang="en-ZA" sz="1000">
                          <a:effectLst/>
                          <a:latin typeface="Arial" panose="020B0604020202020204" pitchFamily="34" charset="0"/>
                          <a:ea typeface="Arial" panose="020B0604020202020204" pitchFamily="34" charset="0"/>
                          <a:cs typeface="Times New Roman" panose="02020603050405020304" pitchFamily="18" charset="0"/>
                        </a:rPr>
                        <a:t>France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6.8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5618996"/>
                  </a:ext>
                </a:extLst>
              </a:tr>
              <a:tr h="210843">
                <a:tc>
                  <a:txBody>
                    <a:bodyPr/>
                    <a:lstStyle/>
                    <a:p>
                      <a:pPr marL="342900" lvl="0" indent="-342900" algn="just">
                        <a:lnSpc>
                          <a:spcPct val="115000"/>
                        </a:lnSpc>
                        <a:spcAft>
                          <a:spcPts val="800"/>
                        </a:spcAft>
                        <a:buFont typeface="Symbol" panose="05050102010706020507" pitchFamily="18" charset="2"/>
                        <a:buChar char=""/>
                      </a:pPr>
                      <a:r>
                        <a:rPr lang="en-ZA" sz="1000">
                          <a:effectLst/>
                          <a:latin typeface="Arial" panose="020B0604020202020204" pitchFamily="34" charset="0"/>
                          <a:ea typeface="Arial" panose="020B0604020202020204" pitchFamily="34" charset="0"/>
                          <a:cs typeface="Times New Roman" panose="02020603050405020304" pitchFamily="18" charset="0"/>
                        </a:rPr>
                        <a:t>Italy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6.7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5411036"/>
                  </a:ext>
                </a:extLst>
              </a:tr>
              <a:tr h="210843">
                <a:tc>
                  <a:txBody>
                    <a:bodyPr/>
                    <a:lstStyle/>
                    <a:p>
                      <a:pPr marL="342900" lvl="0" indent="-342900" algn="just">
                        <a:lnSpc>
                          <a:spcPct val="115000"/>
                        </a:lnSpc>
                        <a:spcAft>
                          <a:spcPts val="800"/>
                        </a:spcAft>
                        <a:buFont typeface="Symbol" panose="05050102010706020507" pitchFamily="18" charset="2"/>
                        <a:buChar char=""/>
                      </a:pPr>
                      <a:r>
                        <a:rPr lang="en-ZA" sz="1000">
                          <a:effectLst/>
                          <a:latin typeface="Arial" panose="020B0604020202020204" pitchFamily="34" charset="0"/>
                          <a:ea typeface="Arial" panose="020B0604020202020204" pitchFamily="34" charset="0"/>
                          <a:cs typeface="Times New Roman" panose="02020603050405020304" pitchFamily="18" charset="0"/>
                        </a:rPr>
                        <a:t>Spain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1622230"/>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Japan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4235914"/>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United Kingdom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7.6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3849562"/>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Canada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2367243"/>
                  </a:ext>
                </a:extLst>
              </a:tr>
              <a:tr h="436221">
                <a:tc>
                  <a:txBody>
                    <a:bodyPr/>
                    <a:lstStyle/>
                    <a:p>
                      <a:pPr algn="just">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Emerging Market and Developing Economies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6.7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3.9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b="1">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93215618"/>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Emerging and Developing Asia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dirty="0">
                          <a:effectLst/>
                          <a:latin typeface="Arial" panose="020B0604020202020204" pitchFamily="34" charset="0"/>
                          <a:ea typeface="Arial" panose="020B0604020202020204" pitchFamily="34" charset="0"/>
                          <a:cs typeface="Times New Roman" panose="02020603050405020304" pitchFamily="18" charset="0"/>
                        </a:rPr>
                        <a:t>7.4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4.3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8613664"/>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Emerging and Developing Europe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6.9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8781494"/>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Latin America and the Caribbean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7.0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53441"/>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Middle East and Central Asia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5.3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7550295"/>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Sub-Saharan Africa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4.7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2881008"/>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Nigeria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3.2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0340314"/>
                  </a:ext>
                </a:extLst>
              </a:tr>
              <a:tr h="210843">
                <a:tc>
                  <a:txBody>
                    <a:bodyPr/>
                    <a:lstStyle/>
                    <a:p>
                      <a:pPr algn="just">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South Africa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a:effectLst/>
                          <a:latin typeface="Arial" panose="020B0604020202020204" pitchFamily="34" charset="0"/>
                          <a:ea typeface="Arial" panose="020B0604020202020204" pitchFamily="34" charset="0"/>
                          <a:cs typeface="Times New Roman" panose="02020603050405020304" pitchFamily="18" charset="0"/>
                        </a:rPr>
                        <a:t>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ZA" sz="1000" dirty="0">
                          <a:effectLst/>
                          <a:latin typeface="Arial" panose="020B0604020202020204" pitchFamily="34" charset="0"/>
                          <a:ea typeface="Arial" panose="020B0604020202020204" pitchFamily="34" charset="0"/>
                          <a:cs typeface="Times New Roman" panose="02020603050405020304" pitchFamily="18" charset="0"/>
                        </a:rPr>
                        <a:t>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7285786"/>
                  </a:ext>
                </a:extLst>
              </a:tr>
            </a:tbl>
          </a:graphicData>
        </a:graphic>
      </p:graphicFrame>
    </p:spTree>
    <p:extLst>
      <p:ext uri="{BB962C8B-B14F-4D97-AF65-F5344CB8AC3E}">
        <p14:creationId xmlns:p14="http://schemas.microsoft.com/office/powerpoint/2010/main" xmlns="" val="36142170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137366"/>
            <a:ext cx="8839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dirty="0">
                <a:solidFill>
                  <a:srgbClr val="EEECE1"/>
                </a:solidFill>
                <a:latin typeface="Arial" panose="020B0604020202020204" pitchFamily="34" charset="0"/>
                <a:cs typeface="Arial" pitchFamily="34" charset="0"/>
              </a:rPr>
              <a:t>2 (III). PERFORMAMCE AND ADMINISTRATIVE PRIORITIES</a:t>
            </a: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8</a:t>
            </a:r>
          </a:p>
        </p:txBody>
      </p:sp>
    </p:spTree>
    <p:extLst>
      <p:ext uri="{BB962C8B-B14F-4D97-AF65-F5344CB8AC3E}">
        <p14:creationId xmlns:p14="http://schemas.microsoft.com/office/powerpoint/2010/main" xmlns="" val="26214778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16312"/>
            <a:ext cx="9144000" cy="448521"/>
          </a:xfrm>
          <a:prstGeom prst="rect">
            <a:avLst/>
          </a:prstGeom>
          <a:noFill/>
        </p:spPr>
        <p:txBody>
          <a:bodyPr wrap="square" rtlCol="0">
            <a:spAutoFit/>
          </a:bodyPr>
          <a:lstStyle/>
          <a:p>
            <a:pPr marL="0" marR="0" algn="r">
              <a:lnSpc>
                <a:spcPct val="115000"/>
              </a:lnSpc>
              <a:spcBef>
                <a:spcPts val="0"/>
              </a:spcBef>
              <a:spcAft>
                <a:spcPts val="1050"/>
              </a:spcAft>
            </a:pPr>
            <a:r>
              <a:rPr lang="en-ZA" sz="2200" b="1" kern="0" cap="small" dirty="0">
                <a:solidFill>
                  <a:srgbClr val="EEECE1"/>
                </a:solidFill>
                <a:latin typeface="Arial" panose="020B0604020202020204" pitchFamily="34" charset="0"/>
                <a:cs typeface="Arial" panose="020B0604020202020204" pitchFamily="34" charset="0"/>
              </a:rPr>
              <a:t>Performance related priorities informing the 2023/24 APP</a:t>
            </a:r>
            <a:endParaRPr kumimoji="0" lang="en-ZA" sz="22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5DF4C61B-F55D-48A8-9218-9496DB696430}"/>
              </a:ext>
            </a:extLst>
          </p:cNvPr>
          <p:cNvPicPr>
            <a:picLocks noChangeAspect="1"/>
          </p:cNvPicPr>
          <p:nvPr/>
        </p:nvPicPr>
        <p:blipFill>
          <a:blip r:embed="rId2" cstate="print"/>
          <a:stretch>
            <a:fillRect/>
          </a:stretch>
        </p:blipFill>
        <p:spPr>
          <a:xfrm>
            <a:off x="1921" y="6288963"/>
            <a:ext cx="9144000" cy="518237"/>
          </a:xfrm>
          <a:prstGeom prst="rect">
            <a:avLst/>
          </a:prstGeom>
        </p:spPr>
      </p:pic>
      <p:sp>
        <p:nvSpPr>
          <p:cNvPr id="12" name="Slide Number Placeholder 1">
            <a:extLst>
              <a:ext uri="{FF2B5EF4-FFF2-40B4-BE49-F238E27FC236}">
                <a16:creationId xmlns:a16="http://schemas.microsoft.com/office/drawing/2014/main" xmlns="" id="{301E2D8B-5E54-44E0-8378-53A89467AE83}"/>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9</a:t>
            </a:r>
          </a:p>
        </p:txBody>
      </p:sp>
      <p:sp>
        <p:nvSpPr>
          <p:cNvPr id="2" name="TextBox 1">
            <a:extLst>
              <a:ext uri="{FF2B5EF4-FFF2-40B4-BE49-F238E27FC236}">
                <a16:creationId xmlns:a16="http://schemas.microsoft.com/office/drawing/2014/main" xmlns="" id="{5DB62929-748F-F3D6-7C7E-7829E5AAF6B6}"/>
              </a:ext>
            </a:extLst>
          </p:cNvPr>
          <p:cNvSpPr txBox="1"/>
          <p:nvPr/>
        </p:nvSpPr>
        <p:spPr>
          <a:xfrm>
            <a:off x="78121" y="764704"/>
            <a:ext cx="8991600" cy="5072222"/>
          </a:xfrm>
          <a:prstGeom prst="rect">
            <a:avLst/>
          </a:prstGeom>
          <a:noFill/>
        </p:spPr>
        <p:txBody>
          <a:bodyPr wrap="square" lIns="0">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r>
              <a:rPr kumimoji="0" lang="en-ZA" sz="1400" b="1" i="0" u="sng" strike="noStrike" kern="1200" cap="all"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Performance related Matters:</a:t>
            </a:r>
          </a:p>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endParaRPr kumimoji="0" lang="en-ZA" sz="1400" b="1" i="0" u="sng" strike="noStrike" kern="1200" cap="all"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endParaRPr>
          </a:p>
          <a:p>
            <a:pPr marL="342900" lvl="0" indent="-342900" algn="just">
              <a:lnSpc>
                <a:spcPct val="150000"/>
              </a:lnSpc>
              <a:buFont typeface="+mj-lt"/>
              <a:buAutoNum type="alphaLcParenR"/>
              <a:tabLst>
                <a:tab pos="228600" algn="l"/>
              </a:tabLst>
              <a:defRPr/>
            </a:pPr>
            <a:r>
              <a:rPr lang="en-ZA" sz="1400" dirty="0">
                <a:solidFill>
                  <a:prstClr val="black"/>
                </a:solidFill>
                <a:latin typeface="Arial" panose="020B0604020202020204" pitchFamily="34" charset="0"/>
                <a:ea typeface="ヒラギノ角ゴ Pro W3"/>
              </a:rPr>
              <a:t>Accelerate implementation of </a:t>
            </a:r>
            <a:r>
              <a:rPr lang="en-ZA" sz="1400" b="1" dirty="0">
                <a:solidFill>
                  <a:prstClr val="black"/>
                </a:solidFill>
                <a:latin typeface="Arial" panose="020B0604020202020204" pitchFamily="34" charset="0"/>
                <a:ea typeface="ヒラギノ角ゴ Pro W3"/>
              </a:rPr>
              <a:t>Township and Rural Entrepreneurship Programme (TREP) </a:t>
            </a:r>
            <a:r>
              <a:rPr lang="en-ZA" sz="1400" dirty="0">
                <a:solidFill>
                  <a:prstClr val="black"/>
                </a:solidFill>
                <a:latin typeface="Arial" panose="020B0604020202020204" pitchFamily="34" charset="0"/>
                <a:ea typeface="ヒラギノ角ゴ Pro W3"/>
              </a:rPr>
              <a:t>by the SBD Portfolio in collaboration with COGTA, the dtic, National Treasury, Provincial Economic Development Departments and selected municipalities.</a:t>
            </a:r>
          </a:p>
          <a:p>
            <a:pPr marL="342900" lvl="0" indent="-342900" algn="just">
              <a:lnSpc>
                <a:spcPct val="150000"/>
              </a:lnSpc>
              <a:buFont typeface="+mj-lt"/>
              <a:buAutoNum type="alphaLcParenR"/>
              <a:tabLst>
                <a:tab pos="228600" algn="l"/>
              </a:tabLst>
              <a:defRPr/>
            </a:pPr>
            <a:r>
              <a:rPr lang="en-ZA" sz="1400" dirty="0">
                <a:solidFill>
                  <a:prstClr val="black"/>
                </a:solidFill>
                <a:latin typeface="Arial" panose="020B0604020202020204" pitchFamily="34" charset="0"/>
                <a:ea typeface="ヒラギノ角ゴ Pro W3"/>
              </a:rPr>
              <a:t>Create an enabling environment for SMMEs and Co-operatives within which to operate:</a:t>
            </a:r>
            <a:endParaRPr lang="en-US" sz="1400" dirty="0">
              <a:solidFill>
                <a:prstClr val="black"/>
              </a:solidFill>
              <a:latin typeface="Arial" panose="020B0604020202020204" pitchFamily="34" charset="0"/>
              <a:ea typeface="Calibri" panose="020F0502020204030204" pitchFamily="34" charset="0"/>
            </a:endParaRPr>
          </a:p>
          <a:p>
            <a:pPr marL="285750" indent="-285750" algn="just">
              <a:lnSpc>
                <a:spcPct val="150000"/>
              </a:lnSpc>
              <a:buFont typeface="Arial" panose="020B0604020202020204" pitchFamily="34" charset="0"/>
              <a:buChar char="●"/>
            </a:pPr>
            <a:r>
              <a:rPr lang="en-US" sz="1400" dirty="0">
                <a:solidFill>
                  <a:srgbClr val="231F20"/>
                </a:solidFill>
                <a:latin typeface="Arial" panose="020B0604020202020204" pitchFamily="34" charset="0"/>
              </a:rPr>
              <a:t>Implement the </a:t>
            </a:r>
            <a:r>
              <a:rPr lang="en-US" sz="1400" b="1" dirty="0">
                <a:solidFill>
                  <a:srgbClr val="231F20"/>
                </a:solidFill>
                <a:latin typeface="Arial" panose="020B0604020202020204" pitchFamily="34" charset="0"/>
              </a:rPr>
              <a:t>SMMEs and Co-operatives Funding Policy</a:t>
            </a:r>
            <a:r>
              <a:rPr lang="en-US" sz="1400" dirty="0">
                <a:solidFill>
                  <a:srgbClr val="231F20"/>
                </a:solidFill>
                <a:latin typeface="Arial" panose="020B0604020202020204" pitchFamily="34" charset="0"/>
              </a:rPr>
              <a:t> to ensure improvement in access to finance for SMMEs and Co-operatives.</a:t>
            </a:r>
          </a:p>
          <a:p>
            <a:pPr marL="285750" indent="-285750" algn="just">
              <a:lnSpc>
                <a:spcPct val="150000"/>
              </a:lnSpc>
              <a:buFont typeface="Arial" panose="020B0604020202020204" pitchFamily="34" charset="0"/>
              <a:buChar char="●"/>
            </a:pPr>
            <a:r>
              <a:rPr lang="en-US" sz="1400" dirty="0">
                <a:solidFill>
                  <a:srgbClr val="231F20"/>
                </a:solidFill>
                <a:latin typeface="Arial" panose="020B0604020202020204" pitchFamily="34" charset="0"/>
              </a:rPr>
              <a:t>The re-introduction of the Small Business Advisory Council, </a:t>
            </a:r>
            <a:r>
              <a:rPr lang="en-US" sz="1400" dirty="0" err="1">
                <a:solidFill>
                  <a:srgbClr val="231F20"/>
                </a:solidFill>
                <a:latin typeface="Arial" panose="020B0604020202020204" pitchFamily="34" charset="0"/>
              </a:rPr>
              <a:t>MinMec</a:t>
            </a:r>
            <a:r>
              <a:rPr lang="en-US" sz="1400" dirty="0">
                <a:solidFill>
                  <a:srgbClr val="231F20"/>
                </a:solidFill>
                <a:latin typeface="Arial" panose="020B0604020202020204" pitchFamily="34" charset="0"/>
              </a:rPr>
              <a:t> and leveraging on partnerships with Provinces were identified as key instruments in achieving this priority.</a:t>
            </a:r>
          </a:p>
          <a:p>
            <a:pPr marL="285750" indent="-285750" algn="just">
              <a:lnSpc>
                <a:spcPct val="150000"/>
              </a:lnSpc>
              <a:buFont typeface="Arial" panose="020B0604020202020204" pitchFamily="34" charset="0"/>
              <a:buChar char="●"/>
            </a:pPr>
            <a:r>
              <a:rPr lang="en-US" sz="1400" b="1" dirty="0">
                <a:solidFill>
                  <a:srgbClr val="231F20"/>
                </a:solidFill>
                <a:latin typeface="Arial" panose="020B0604020202020204" pitchFamily="34" charset="0"/>
              </a:rPr>
              <a:t>Red Tape Reduction Programme</a:t>
            </a:r>
            <a:r>
              <a:rPr lang="en-US" sz="1400" dirty="0">
                <a:solidFill>
                  <a:srgbClr val="231F20"/>
                </a:solidFill>
                <a:latin typeface="Arial" panose="020B0604020202020204" pitchFamily="34" charset="0"/>
              </a:rPr>
              <a:t>: to be implemented in partnership with Provinces, ensuring that the growth of SMMEs and Co-operatives is not hindered by the red-tape measures that exist in the system.</a:t>
            </a:r>
          </a:p>
          <a:p>
            <a:pPr marL="285750" indent="-285750" algn="just">
              <a:lnSpc>
                <a:spcPct val="150000"/>
              </a:lnSpc>
              <a:buFont typeface="Arial" panose="020B0604020202020204" pitchFamily="34" charset="0"/>
              <a:buChar char="●"/>
            </a:pPr>
            <a:r>
              <a:rPr lang="en-US" sz="1400" dirty="0">
                <a:solidFill>
                  <a:srgbClr val="231F20"/>
                </a:solidFill>
                <a:latin typeface="Arial" panose="020B0604020202020204" pitchFamily="34" charset="0"/>
              </a:rPr>
              <a:t> The Department has started the process of reviewing the </a:t>
            </a:r>
            <a:r>
              <a:rPr lang="en-US" sz="1400" b="1" dirty="0">
                <a:solidFill>
                  <a:srgbClr val="231F20"/>
                </a:solidFill>
                <a:latin typeface="Arial" panose="020B0604020202020204" pitchFamily="34" charset="0"/>
              </a:rPr>
              <a:t>Businesses Act </a:t>
            </a:r>
            <a:r>
              <a:rPr lang="en-US" sz="1400" dirty="0">
                <a:solidFill>
                  <a:srgbClr val="231F20"/>
                </a:solidFill>
                <a:latin typeface="Arial" panose="020B0604020202020204" pitchFamily="34" charset="0"/>
              </a:rPr>
              <a:t>and intends to introduce an amendment Bill to Parliament during the 2023/24 financial year. The Businesses Act provides for the issuing of trade licenses and permits by Municipalities to both formal and informal businesses who want to operate in their geographic jurisdiction.</a:t>
            </a:r>
            <a:r>
              <a:rPr lang="en-ZA" sz="1400" dirty="0">
                <a:solidFill>
                  <a:prstClr val="black"/>
                </a:solidFill>
                <a:latin typeface="Arial" panose="020B0604020202020204" pitchFamily="34" charset="0"/>
                <a:ea typeface="ヒラギノ角ゴ Pro W3"/>
              </a:rPr>
              <a:t>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939330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15100</TotalTime>
  <Words>9314</Words>
  <Application>Microsoft Office PowerPoint</Application>
  <PresentationFormat>On-screen Show (4:3)</PresentationFormat>
  <Paragraphs>2197</Paragraphs>
  <Slides>59</Slides>
  <Notes>0</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Office Theme</vt:lpstr>
      <vt:lpstr>1_Office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DSBD Strategy</dc:creator>
  <cp:lastModifiedBy>USER</cp:lastModifiedBy>
  <cp:revision>153</cp:revision>
  <cp:lastPrinted>2021-04-07T21:18:07Z</cp:lastPrinted>
  <dcterms:created xsi:type="dcterms:W3CDTF">2021-04-07T19:18:07Z</dcterms:created>
  <dcterms:modified xsi:type="dcterms:W3CDTF">2023-04-19T10:33:37Z</dcterms:modified>
</cp:coreProperties>
</file>