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 id="2147483708" r:id="rId5"/>
    <p:sldMasterId id="2147483721" r:id="rId6"/>
    <p:sldMasterId id="2147483733" r:id="rId7"/>
    <p:sldMasterId id="2147483757" r:id="rId8"/>
    <p:sldMasterId id="2147483769" r:id="rId9"/>
    <p:sldMasterId id="2147483781" r:id="rId10"/>
  </p:sldMasterIdLst>
  <p:notesMasterIdLst>
    <p:notesMasterId r:id="rId73"/>
  </p:notesMasterIdLst>
  <p:handoutMasterIdLst>
    <p:handoutMasterId r:id="rId74"/>
  </p:handoutMasterIdLst>
  <p:sldIdLst>
    <p:sldId id="279" r:id="rId11"/>
    <p:sldId id="982" r:id="rId12"/>
    <p:sldId id="974" r:id="rId13"/>
    <p:sldId id="975" r:id="rId14"/>
    <p:sldId id="1007" r:id="rId15"/>
    <p:sldId id="976" r:id="rId16"/>
    <p:sldId id="8279" r:id="rId17"/>
    <p:sldId id="1028" r:id="rId18"/>
    <p:sldId id="978" r:id="rId19"/>
    <p:sldId id="8282" r:id="rId20"/>
    <p:sldId id="1052" r:id="rId21"/>
    <p:sldId id="8277" r:id="rId22"/>
    <p:sldId id="1053" r:id="rId23"/>
    <p:sldId id="958" r:id="rId24"/>
    <p:sldId id="916" r:id="rId25"/>
    <p:sldId id="917" r:id="rId26"/>
    <p:sldId id="1041" r:id="rId27"/>
    <p:sldId id="1042" r:id="rId28"/>
    <p:sldId id="1040" r:id="rId29"/>
    <p:sldId id="878" r:id="rId30"/>
    <p:sldId id="8265" r:id="rId31"/>
    <p:sldId id="8266" r:id="rId32"/>
    <p:sldId id="8268" r:id="rId33"/>
    <p:sldId id="8271" r:id="rId34"/>
    <p:sldId id="8276" r:id="rId35"/>
    <p:sldId id="1008" r:id="rId36"/>
    <p:sldId id="1043" r:id="rId37"/>
    <p:sldId id="1045" r:id="rId38"/>
    <p:sldId id="1047" r:id="rId39"/>
    <p:sldId id="1046" r:id="rId40"/>
    <p:sldId id="879" r:id="rId41"/>
    <p:sldId id="8273" r:id="rId42"/>
    <p:sldId id="744" r:id="rId43"/>
    <p:sldId id="1048" r:id="rId44"/>
    <p:sldId id="1049" r:id="rId45"/>
    <p:sldId id="8278" r:id="rId46"/>
    <p:sldId id="830" r:id="rId47"/>
    <p:sldId id="880" r:id="rId48"/>
    <p:sldId id="983" r:id="rId49"/>
    <p:sldId id="1051" r:id="rId50"/>
    <p:sldId id="1054" r:id="rId51"/>
    <p:sldId id="1055" r:id="rId52"/>
    <p:sldId id="1056" r:id="rId53"/>
    <p:sldId id="1060" r:id="rId54"/>
    <p:sldId id="1059" r:id="rId55"/>
    <p:sldId id="1062" r:id="rId56"/>
    <p:sldId id="1061" r:id="rId57"/>
    <p:sldId id="1063" r:id="rId58"/>
    <p:sldId id="1015" r:id="rId59"/>
    <p:sldId id="1016" r:id="rId60"/>
    <p:sldId id="1017" r:id="rId61"/>
    <p:sldId id="1018" r:id="rId62"/>
    <p:sldId id="1019" r:id="rId63"/>
    <p:sldId id="1020" r:id="rId64"/>
    <p:sldId id="1021" r:id="rId65"/>
    <p:sldId id="1022" r:id="rId66"/>
    <p:sldId id="1023" r:id="rId67"/>
    <p:sldId id="1024" r:id="rId68"/>
    <p:sldId id="1025" r:id="rId69"/>
    <p:sldId id="8280" r:id="rId70"/>
    <p:sldId id="8281" r:id="rId71"/>
    <p:sldId id="350" r:id="rId7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vanNiekerk" initials="P" lastIdx="33" clrIdx="0">
    <p:extLst>
      <p:ext uri="{19B8F6BF-5375-455C-9EA6-DF929625EA0E}">
        <p15:presenceInfo xmlns:p15="http://schemas.microsoft.com/office/powerpoint/2012/main" userId="PvanNiekerk" providerId="None"/>
      </p:ext>
    </p:extLst>
  </p:cmAuthor>
  <p:cmAuthor id="2" name="lkwinika" initials="l" lastIdx="1" clrIdx="1">
    <p:extLst>
      <p:ext uri="{19B8F6BF-5375-455C-9EA6-DF929625EA0E}">
        <p15:presenceInfo xmlns:p15="http://schemas.microsoft.com/office/powerpoint/2012/main" userId="lkwinika" providerId="None"/>
      </p:ext>
    </p:extLst>
  </p:cmAuthor>
  <p:cmAuthor id="3" name="Mramphele" initials="M" lastIdx="7" clrIdx="2">
    <p:extLst>
      <p:ext uri="{19B8F6BF-5375-455C-9EA6-DF929625EA0E}">
        <p15:presenceInfo xmlns:p15="http://schemas.microsoft.com/office/powerpoint/2012/main" userId="Mramphele" providerId="None"/>
      </p:ext>
    </p:extLst>
  </p:cmAuthor>
  <p:cmAuthor id="4" name="JSmith" initials="J" lastIdx="10" clrIdx="3">
    <p:extLst>
      <p:ext uri="{19B8F6BF-5375-455C-9EA6-DF929625EA0E}">
        <p15:presenceInfo xmlns:p15="http://schemas.microsoft.com/office/powerpoint/2012/main" userId="JSm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95D"/>
    <a:srgbClr val="ED7D31"/>
    <a:srgbClr val="F26500"/>
    <a:srgbClr val="F26522"/>
    <a:srgbClr val="F4AB83"/>
    <a:srgbClr val="FCECE8"/>
    <a:srgbClr val="FF4000"/>
    <a:srgbClr val="FCE8ED"/>
    <a:srgbClr val="876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6733" autoAdjust="0"/>
  </p:normalViewPr>
  <p:slideViewPr>
    <p:cSldViewPr snapToGrid="0">
      <p:cViewPr varScale="1">
        <p:scale>
          <a:sx n="88" d="100"/>
          <a:sy n="88" d="100"/>
        </p:scale>
        <p:origin x="134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78513" cy="471009"/>
          </a:xfrm>
          <a:prstGeom prst="rect">
            <a:avLst/>
          </a:prstGeom>
        </p:spPr>
        <p:txBody>
          <a:bodyPr vert="horz" lIns="91426" tIns="45714" rIns="91426" bIns="45714" rtlCol="0"/>
          <a:lstStyle>
            <a:lvl1pPr algn="l">
              <a:defRPr sz="1200"/>
            </a:lvl1pPr>
          </a:lstStyle>
          <a:p>
            <a:endParaRPr lang="en-ZA" dirty="0"/>
          </a:p>
        </p:txBody>
      </p:sp>
      <p:sp>
        <p:nvSpPr>
          <p:cNvPr id="3" name="Date Placeholder 2"/>
          <p:cNvSpPr>
            <a:spLocks noGrp="1"/>
          </p:cNvSpPr>
          <p:nvPr>
            <p:ph type="dt" sz="quarter" idx="1"/>
          </p:nvPr>
        </p:nvSpPr>
        <p:spPr>
          <a:xfrm>
            <a:off x="4022305" y="0"/>
            <a:ext cx="3078513" cy="471009"/>
          </a:xfrm>
          <a:prstGeom prst="rect">
            <a:avLst/>
          </a:prstGeom>
        </p:spPr>
        <p:txBody>
          <a:bodyPr vert="horz" lIns="91426" tIns="45714" rIns="91426" bIns="45714" rtlCol="0"/>
          <a:lstStyle>
            <a:lvl1pPr algn="r">
              <a:defRPr sz="1200"/>
            </a:lvl1pPr>
          </a:lstStyle>
          <a:p>
            <a:fld id="{0DB4B226-A223-44AF-A5DE-7972580B7E0F}" type="datetimeFigureOut">
              <a:rPr lang="en-ZA" smtClean="0"/>
              <a:t>2023/04/18</a:t>
            </a:fld>
            <a:endParaRPr lang="en-ZA" dirty="0"/>
          </a:p>
        </p:txBody>
      </p:sp>
      <p:sp>
        <p:nvSpPr>
          <p:cNvPr id="4" name="Footer Placeholder 3"/>
          <p:cNvSpPr>
            <a:spLocks noGrp="1"/>
          </p:cNvSpPr>
          <p:nvPr>
            <p:ph type="ftr" sz="quarter" idx="2"/>
          </p:nvPr>
        </p:nvSpPr>
        <p:spPr>
          <a:xfrm>
            <a:off x="3" y="8917466"/>
            <a:ext cx="3078513" cy="471009"/>
          </a:xfrm>
          <a:prstGeom prst="rect">
            <a:avLst/>
          </a:prstGeom>
        </p:spPr>
        <p:txBody>
          <a:bodyPr vert="horz" lIns="91426" tIns="45714" rIns="91426" bIns="45714" rtlCol="0" anchor="b"/>
          <a:lstStyle>
            <a:lvl1pPr algn="l">
              <a:defRPr sz="1200"/>
            </a:lvl1pPr>
          </a:lstStyle>
          <a:p>
            <a:endParaRPr lang="en-ZA" dirty="0"/>
          </a:p>
        </p:txBody>
      </p:sp>
      <p:sp>
        <p:nvSpPr>
          <p:cNvPr id="5" name="Slide Number Placeholder 4"/>
          <p:cNvSpPr>
            <a:spLocks noGrp="1"/>
          </p:cNvSpPr>
          <p:nvPr>
            <p:ph type="sldNum" sz="quarter" idx="3"/>
          </p:nvPr>
        </p:nvSpPr>
        <p:spPr>
          <a:xfrm>
            <a:off x="4022305" y="8917466"/>
            <a:ext cx="3078513" cy="471009"/>
          </a:xfrm>
          <a:prstGeom prst="rect">
            <a:avLst/>
          </a:prstGeom>
        </p:spPr>
        <p:txBody>
          <a:bodyPr vert="horz" lIns="91426" tIns="45714" rIns="91426" bIns="45714" rtlCol="0" anchor="b"/>
          <a:lstStyle>
            <a:lvl1pPr algn="r">
              <a:defRPr sz="1200"/>
            </a:lvl1pPr>
          </a:lstStyle>
          <a:p>
            <a:fld id="{BA92FF64-19F6-4D56-B77D-1A9A61A7DE10}" type="slidenum">
              <a:rPr lang="en-ZA" smtClean="0"/>
              <a:t>‹#›</a:t>
            </a:fld>
            <a:endParaRPr lang="en-ZA" dirty="0"/>
          </a:p>
        </p:txBody>
      </p:sp>
    </p:spTree>
    <p:extLst>
      <p:ext uri="{BB962C8B-B14F-4D97-AF65-F5344CB8AC3E}">
        <p14:creationId xmlns:p14="http://schemas.microsoft.com/office/powerpoint/2010/main" val="2238217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77739" cy="471054"/>
          </a:xfrm>
          <a:prstGeom prst="rect">
            <a:avLst/>
          </a:prstGeom>
        </p:spPr>
        <p:txBody>
          <a:bodyPr vert="horz" lIns="91426" tIns="45714" rIns="91426" bIns="45714" rtlCol="0"/>
          <a:lstStyle>
            <a:lvl1pPr algn="l">
              <a:defRPr sz="1200"/>
            </a:lvl1pPr>
          </a:lstStyle>
          <a:p>
            <a:endParaRPr lang="en-ZA" dirty="0"/>
          </a:p>
        </p:txBody>
      </p:sp>
      <p:sp>
        <p:nvSpPr>
          <p:cNvPr id="3" name="Date Placeholder 2"/>
          <p:cNvSpPr>
            <a:spLocks noGrp="1"/>
          </p:cNvSpPr>
          <p:nvPr>
            <p:ph type="dt" idx="1"/>
          </p:nvPr>
        </p:nvSpPr>
        <p:spPr>
          <a:xfrm>
            <a:off x="4023096" y="2"/>
            <a:ext cx="3077739" cy="471054"/>
          </a:xfrm>
          <a:prstGeom prst="rect">
            <a:avLst/>
          </a:prstGeom>
        </p:spPr>
        <p:txBody>
          <a:bodyPr vert="horz" lIns="91426" tIns="45714" rIns="91426" bIns="45714" rtlCol="0"/>
          <a:lstStyle>
            <a:lvl1pPr algn="r">
              <a:defRPr sz="1200"/>
            </a:lvl1pPr>
          </a:lstStyle>
          <a:p>
            <a:fld id="{63597F0C-5600-4E51-AFA2-926859C0B40D}" type="datetimeFigureOut">
              <a:rPr lang="en-ZA" smtClean="0"/>
              <a:t>2023/04/18</a:t>
            </a:fld>
            <a:endParaRPr lang="en-ZA"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26" tIns="45714" rIns="91426" bIns="45714" rtlCol="0" anchor="ctr"/>
          <a:lstStyle/>
          <a:p>
            <a:endParaRPr lang="en-ZA" dirty="0"/>
          </a:p>
        </p:txBody>
      </p:sp>
      <p:sp>
        <p:nvSpPr>
          <p:cNvPr id="5" name="Notes Placeholder 4"/>
          <p:cNvSpPr>
            <a:spLocks noGrp="1"/>
          </p:cNvSpPr>
          <p:nvPr>
            <p:ph type="body" sz="quarter" idx="3"/>
          </p:nvPr>
        </p:nvSpPr>
        <p:spPr>
          <a:xfrm>
            <a:off x="710248" y="4518207"/>
            <a:ext cx="5681980" cy="3696713"/>
          </a:xfrm>
          <a:prstGeom prst="rect">
            <a:avLst/>
          </a:prstGeom>
        </p:spPr>
        <p:txBody>
          <a:bodyPr vert="horz" lIns="91426" tIns="45714" rIns="91426"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7" y="8917429"/>
            <a:ext cx="3077739" cy="471053"/>
          </a:xfrm>
          <a:prstGeom prst="rect">
            <a:avLst/>
          </a:prstGeom>
        </p:spPr>
        <p:txBody>
          <a:bodyPr vert="horz" lIns="91426" tIns="45714" rIns="91426" bIns="45714" rtlCol="0" anchor="b"/>
          <a:lstStyle>
            <a:lvl1pPr algn="l">
              <a:defRPr sz="1200"/>
            </a:lvl1pPr>
          </a:lstStyle>
          <a:p>
            <a:endParaRPr lang="en-ZA" dirty="0"/>
          </a:p>
        </p:txBody>
      </p:sp>
      <p:sp>
        <p:nvSpPr>
          <p:cNvPr id="7" name="Slide Number Placeholder 6"/>
          <p:cNvSpPr>
            <a:spLocks noGrp="1"/>
          </p:cNvSpPr>
          <p:nvPr>
            <p:ph type="sldNum" sz="quarter" idx="5"/>
          </p:nvPr>
        </p:nvSpPr>
        <p:spPr>
          <a:xfrm>
            <a:off x="4023096" y="8917429"/>
            <a:ext cx="3077739" cy="471053"/>
          </a:xfrm>
          <a:prstGeom prst="rect">
            <a:avLst/>
          </a:prstGeom>
        </p:spPr>
        <p:txBody>
          <a:bodyPr vert="horz" lIns="91426" tIns="45714" rIns="91426" bIns="45714" rtlCol="0" anchor="b"/>
          <a:lstStyle>
            <a:lvl1pPr algn="r">
              <a:defRPr sz="1200"/>
            </a:lvl1pPr>
          </a:lstStyle>
          <a:p>
            <a:fld id="{06402EDC-0BE1-4820-B591-570EC25993C5}" type="slidenum">
              <a:rPr lang="en-ZA" smtClean="0"/>
              <a:t>‹#›</a:t>
            </a:fld>
            <a:endParaRPr lang="en-ZA" dirty="0"/>
          </a:p>
        </p:txBody>
      </p:sp>
    </p:spTree>
    <p:extLst>
      <p:ext uri="{BB962C8B-B14F-4D97-AF65-F5344CB8AC3E}">
        <p14:creationId xmlns:p14="http://schemas.microsoft.com/office/powerpoint/2010/main" val="371356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val="415257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DF91CC-67F0-4929-BC7D-539439E05D4E}" type="slidenum">
              <a:rPr kumimoji="0" lang="en-ZA"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37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41428"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041428" rtl="0" eaLnBrk="1" fontAlgn="auto" latinLnBrk="0" hangingPunct="1">
                <a:lnSpc>
                  <a:spcPct val="100000"/>
                </a:lnSpc>
                <a:spcBef>
                  <a:spcPts val="0"/>
                </a:spcBef>
                <a:spcAft>
                  <a:spcPts val="0"/>
                </a:spcAft>
                <a:buClrTx/>
                <a:buSzTx/>
                <a:buFontTx/>
                <a:buNone/>
                <a:tabLst/>
                <a:defRPr/>
              </a:pPr>
              <a:t>13</a:t>
            </a:fld>
            <a:endPar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65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802752"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02752" rtl="0" eaLnBrk="1" fontAlgn="auto" latinLnBrk="0" hangingPunct="1">
                <a:lnSpc>
                  <a:spcPct val="100000"/>
                </a:lnSpc>
                <a:spcBef>
                  <a:spcPts val="0"/>
                </a:spcBef>
                <a:spcAft>
                  <a:spcPts val="0"/>
                </a:spcAft>
                <a:buClrTx/>
                <a:buSzTx/>
                <a:buFontTx/>
                <a:buNone/>
                <a:tabLst/>
                <a:defRPr/>
              </a:pPr>
              <a:t>21</a:t>
            </a:fld>
            <a:endParaRPr kumimoji="0" lang="en-ZA"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79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476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dirty="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34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8310411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42583467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8"/>
            <a:ext cx="7886700" cy="1325563"/>
          </a:xfrm>
        </p:spPr>
        <p:txBody>
          <a:bodyPr>
            <a:normAutofit/>
          </a:bodyPr>
          <a:lstStyle/>
          <a:p>
            <a:r>
              <a:rPr lang="en-US" sz="2400" b="1">
                <a:solidFill>
                  <a:srgbClr val="F26500"/>
                </a:solidFill>
                <a:latin typeface="Gill Sans MT" panose="020B0502020104020203" pitchFamily="34" charset="0"/>
              </a:rPr>
              <a:t>Click to edit Master title style</a:t>
            </a:r>
            <a:endParaRPr lang="en-ZA" sz="24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7"/>
            <a:ext cx="7886700" cy="3891781"/>
          </a:xfrm>
          <a:prstGeom prst="rect">
            <a:avLst/>
          </a:prstGeom>
        </p:spPr>
        <p:txBody>
          <a:bodyPr>
            <a:normAutofit/>
          </a:bodyPr>
          <a:lstStyle/>
          <a:p>
            <a:pPr lvl="0"/>
            <a:r>
              <a:rPr lang="en-US" sz="15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3438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6" y="5787794"/>
            <a:ext cx="3003254" cy="513312"/>
          </a:xfrm>
          <a:prstGeom prst="rect">
            <a:avLst/>
          </a:prstGeom>
        </p:spPr>
      </p:pic>
      <p:sp>
        <p:nvSpPr>
          <p:cNvPr id="8" name="Title 1"/>
          <p:cNvSpPr>
            <a:spLocks noGrp="1"/>
          </p:cNvSpPr>
          <p:nvPr>
            <p:ph type="title"/>
          </p:nvPr>
        </p:nvSpPr>
        <p:spPr>
          <a:xfrm>
            <a:off x="628650" y="365128"/>
            <a:ext cx="7886700" cy="1325563"/>
          </a:xfrm>
        </p:spPr>
        <p:txBody>
          <a:bodyPr>
            <a:normAutofit/>
          </a:bodyPr>
          <a:lstStyle/>
          <a:p>
            <a:r>
              <a:rPr lang="en-US" sz="2400" b="1">
                <a:solidFill>
                  <a:srgbClr val="F26500"/>
                </a:solidFill>
                <a:latin typeface="Gill Sans MT" panose="020B0502020104020203" pitchFamily="34" charset="0"/>
              </a:rPr>
              <a:t>Click to edit Master title style</a:t>
            </a:r>
            <a:endParaRPr lang="en-ZA" sz="24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7"/>
            <a:ext cx="7886700" cy="3891781"/>
          </a:xfrm>
          <a:prstGeom prst="rect">
            <a:avLst/>
          </a:prstGeom>
        </p:spPr>
        <p:txBody>
          <a:bodyPr>
            <a:normAutofit/>
          </a:bodyPr>
          <a:lstStyle/>
          <a:p>
            <a:pPr lvl="0"/>
            <a:r>
              <a:rPr lang="en-US" sz="15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5840037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8"/>
            <a:ext cx="7886700" cy="1325563"/>
          </a:xfrm>
        </p:spPr>
        <p:txBody>
          <a:bodyPr>
            <a:normAutofit/>
          </a:bodyPr>
          <a:lstStyle/>
          <a:p>
            <a:r>
              <a:rPr lang="en-US" sz="2400" b="1">
                <a:solidFill>
                  <a:srgbClr val="F26500"/>
                </a:solidFill>
                <a:latin typeface="Gill Sans MT" panose="020B0502020104020203" pitchFamily="34" charset="0"/>
              </a:rPr>
              <a:t>Click to edit Master title style</a:t>
            </a:r>
            <a:endParaRPr lang="en-ZA" sz="24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7"/>
            <a:ext cx="7886700" cy="3891781"/>
          </a:xfrm>
          <a:prstGeom prst="rect">
            <a:avLst/>
          </a:prstGeom>
        </p:spPr>
        <p:txBody>
          <a:bodyPr>
            <a:normAutofit/>
          </a:bodyPr>
          <a:lstStyle/>
          <a:p>
            <a:pPr lvl="0"/>
            <a:r>
              <a:rPr lang="en-US" sz="15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6" y="5787794"/>
            <a:ext cx="3003254" cy="513312"/>
          </a:xfrm>
          <a:prstGeom prst="rect">
            <a:avLst/>
          </a:prstGeom>
        </p:spPr>
      </p:pic>
    </p:spTree>
    <p:extLst>
      <p:ext uri="{BB962C8B-B14F-4D97-AF65-F5344CB8AC3E}">
        <p14:creationId xmlns:p14="http://schemas.microsoft.com/office/powerpoint/2010/main" val="22257198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4546866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9" name="Slide Number Placeholder 8"/>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9297415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9089119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41673733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1369288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71906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2116721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4074179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608369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34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197753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822644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4664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497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70643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226660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67628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994347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086773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56608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92534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156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380286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2689539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662675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506784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563591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97261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3286429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78566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776367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637346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877493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215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3958940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2157711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767412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81455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93083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543746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586041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969701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859280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553764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821168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6659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37800885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41780682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1748147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505378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3633192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4228948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2338506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818923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4713463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5225371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0286627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2AFF6B-0477-48B7-9CB9-814FB554370D}"/>
              </a:ext>
            </a:extLst>
          </p:cNvPr>
          <p:cNvGraphicFramePr>
            <a:graphicFrameLocks noChangeAspect="1"/>
          </p:cNvGraphicFramePr>
          <p:nvPr userDrawn="1">
            <p:custDataLst>
              <p:tags r:id="rId2"/>
            </p:custDataLst>
          </p:nvPr>
        </p:nvGraphicFramePr>
        <p:xfrm>
          <a:off x="1621" y="1622"/>
          <a:ext cx="1619" cy="1619"/>
        </p:xfrm>
        <a:graphic>
          <a:graphicData uri="http://schemas.openxmlformats.org/presentationml/2006/ole">
            <mc:AlternateContent xmlns:mc="http://schemas.openxmlformats.org/markup-compatibility/2006">
              <mc:Choice xmlns:v="urn:schemas-microsoft-com:vml" Requires="v">
                <p:oleObj spid="_x0000_s1159"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332AFF6B-0477-48B7-9CB9-814FB554370D}"/>
                          </a:ext>
                        </a:extLst>
                      </p:cNvPr>
                      <p:cNvPicPr/>
                      <p:nvPr/>
                    </p:nvPicPr>
                    <p:blipFill>
                      <a:blip r:embed="rId5"/>
                      <a:stretch>
                        <a:fillRect/>
                      </a:stretch>
                    </p:blipFill>
                    <p:spPr>
                      <a:xfrm>
                        <a:off x="1621" y="1622"/>
                        <a:ext cx="1619" cy="1619"/>
                      </a:xfrm>
                      <a:prstGeom prst="rect">
                        <a:avLst/>
                      </a:prstGeom>
                    </p:spPr>
                  </p:pic>
                </p:oleObj>
              </mc:Fallback>
            </mc:AlternateContent>
          </a:graphicData>
        </a:graphic>
      </p:graphicFrame>
      <p:sp>
        <p:nvSpPr>
          <p:cNvPr id="7" name="Title 1"/>
          <p:cNvSpPr>
            <a:spLocks noGrp="1"/>
          </p:cNvSpPr>
          <p:nvPr>
            <p:ph type="title" hasCustomPrompt="1"/>
          </p:nvPr>
        </p:nvSpPr>
        <p:spPr>
          <a:xfrm>
            <a:off x="473076" y="515970"/>
            <a:ext cx="7085308" cy="335098"/>
          </a:xfrm>
          <a:noFill/>
        </p:spPr>
        <p:txBody>
          <a:bodyPr lIns="36000">
            <a:noAutofit/>
          </a:bodyPr>
          <a:lstStyle>
            <a:lvl1pPr algn="l">
              <a:defRPr sz="1500">
                <a:solidFill>
                  <a:schemeClr val="accent6">
                    <a:lumMod val="90000"/>
                    <a:lumOff val="10000"/>
                  </a:schemeClr>
                </a:solidFill>
                <a:latin typeface="Trebuchet MS" panose="020B0603020202020204" pitchFamily="34" charset="0"/>
              </a:defRPr>
            </a:lvl1pPr>
          </a:lstStyle>
          <a:p>
            <a:r>
              <a:rPr lang="en-US" dirty="0"/>
              <a:t>Click to insert slide title</a:t>
            </a:r>
          </a:p>
        </p:txBody>
      </p:sp>
      <p:sp>
        <p:nvSpPr>
          <p:cNvPr id="13" name="Text Placeholder 12"/>
          <p:cNvSpPr>
            <a:spLocks noGrp="1"/>
          </p:cNvSpPr>
          <p:nvPr>
            <p:ph type="body" sz="quarter" idx="12" hasCustomPrompt="1"/>
          </p:nvPr>
        </p:nvSpPr>
        <p:spPr>
          <a:xfrm>
            <a:off x="473077" y="949200"/>
            <a:ext cx="8207999" cy="646331"/>
          </a:xfrm>
        </p:spPr>
        <p:txBody>
          <a:bodyPr lIns="36000"/>
          <a:lstStyle>
            <a:lvl1pPr marL="0" marR="0" indent="0" algn="l" defTabSz="685145" rtl="0" eaLnBrk="1" fontAlgn="base" latinLnBrk="0" hangingPunct="1">
              <a:lnSpc>
                <a:spcPct val="100000"/>
              </a:lnSpc>
              <a:spcBef>
                <a:spcPct val="0"/>
              </a:spcBef>
              <a:spcAft>
                <a:spcPct val="0"/>
              </a:spcAft>
              <a:buClr>
                <a:srgbClr val="063E59"/>
              </a:buClr>
              <a:buSzPct val="100000"/>
              <a:buFontTx/>
              <a:buNone/>
              <a:tabLst/>
              <a:defRPr sz="1050">
                <a:solidFill>
                  <a:schemeClr val="accent3">
                    <a:lumMod val="90000"/>
                    <a:lumOff val="10000"/>
                  </a:schemeClr>
                </a:solidFill>
                <a:latin typeface="Trebuchet MS" panose="020B0603020202020204" pitchFamily="34" charset="0"/>
              </a:defRPr>
            </a:lvl1pPr>
          </a:lstStyle>
          <a:p>
            <a:pPr lvl="0"/>
            <a:r>
              <a:rPr lang="en-ZA" dirty="0"/>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685145"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Tree>
    <p:extLst>
      <p:ext uri="{BB962C8B-B14F-4D97-AF65-F5344CB8AC3E}">
        <p14:creationId xmlns:p14="http://schemas.microsoft.com/office/powerpoint/2010/main" val="24940694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8"/>
            <a:ext cx="7886700" cy="1325563"/>
          </a:xfrm>
        </p:spPr>
        <p:txBody>
          <a:bodyPr>
            <a:normAutofit/>
          </a:bodyPr>
          <a:lstStyle/>
          <a:p>
            <a:r>
              <a:rPr lang="en-US" sz="2400" b="1">
                <a:solidFill>
                  <a:srgbClr val="F26500"/>
                </a:solidFill>
                <a:latin typeface="Gill Sans MT" panose="020B0502020104020203" pitchFamily="34" charset="0"/>
              </a:rPr>
              <a:t>Click to edit Master title style</a:t>
            </a:r>
            <a:endParaRPr lang="en-ZA" sz="24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7"/>
            <a:ext cx="7886700" cy="3891781"/>
          </a:xfrm>
          <a:prstGeom prst="rect">
            <a:avLst/>
          </a:prstGeom>
        </p:spPr>
        <p:txBody>
          <a:bodyPr>
            <a:normAutofit/>
          </a:bodyPr>
          <a:lstStyle/>
          <a:p>
            <a:pPr lvl="0"/>
            <a:r>
              <a:rPr lang="en-US" sz="15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80076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6" y="5787794"/>
            <a:ext cx="3003254" cy="513312"/>
          </a:xfrm>
          <a:prstGeom prst="rect">
            <a:avLst/>
          </a:prstGeom>
        </p:spPr>
      </p:pic>
      <p:sp>
        <p:nvSpPr>
          <p:cNvPr id="8" name="Title 1"/>
          <p:cNvSpPr>
            <a:spLocks noGrp="1"/>
          </p:cNvSpPr>
          <p:nvPr>
            <p:ph type="title"/>
          </p:nvPr>
        </p:nvSpPr>
        <p:spPr>
          <a:xfrm>
            <a:off x="628650" y="365128"/>
            <a:ext cx="7886700" cy="1325563"/>
          </a:xfrm>
        </p:spPr>
        <p:txBody>
          <a:bodyPr>
            <a:normAutofit/>
          </a:bodyPr>
          <a:lstStyle/>
          <a:p>
            <a:r>
              <a:rPr lang="en-US" sz="2400" b="1">
                <a:solidFill>
                  <a:srgbClr val="F26500"/>
                </a:solidFill>
                <a:latin typeface="Gill Sans MT" panose="020B0502020104020203" pitchFamily="34" charset="0"/>
              </a:rPr>
              <a:t>Click to edit Master title style</a:t>
            </a:r>
            <a:endParaRPr lang="en-ZA" sz="24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7"/>
            <a:ext cx="7886700" cy="3891781"/>
          </a:xfrm>
          <a:prstGeom prst="rect">
            <a:avLst/>
          </a:prstGeom>
        </p:spPr>
        <p:txBody>
          <a:bodyPr>
            <a:normAutofit/>
          </a:bodyPr>
          <a:lstStyle/>
          <a:p>
            <a:pPr lvl="0"/>
            <a:r>
              <a:rPr lang="en-US" sz="15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42818605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8"/>
            <a:ext cx="7886700" cy="1325563"/>
          </a:xfrm>
        </p:spPr>
        <p:txBody>
          <a:bodyPr>
            <a:normAutofit/>
          </a:bodyPr>
          <a:lstStyle/>
          <a:p>
            <a:r>
              <a:rPr lang="en-US" sz="2400" b="1">
                <a:solidFill>
                  <a:srgbClr val="F26500"/>
                </a:solidFill>
                <a:latin typeface="Gill Sans MT" panose="020B0502020104020203" pitchFamily="34" charset="0"/>
              </a:rPr>
              <a:t>Click to edit Master title style</a:t>
            </a:r>
            <a:endParaRPr lang="en-ZA" sz="24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7"/>
            <a:ext cx="7886700" cy="3891781"/>
          </a:xfrm>
          <a:prstGeom prst="rect">
            <a:avLst/>
          </a:prstGeom>
        </p:spPr>
        <p:txBody>
          <a:bodyPr>
            <a:normAutofit/>
          </a:bodyPr>
          <a:lstStyle/>
          <a:p>
            <a:pPr lvl="0"/>
            <a:r>
              <a:rPr lang="en-US" sz="15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6" y="5787794"/>
            <a:ext cx="3003254" cy="513312"/>
          </a:xfrm>
          <a:prstGeom prst="rect">
            <a:avLst/>
          </a:prstGeom>
        </p:spPr>
      </p:pic>
    </p:spTree>
    <p:extLst>
      <p:ext uri="{BB962C8B-B14F-4D97-AF65-F5344CB8AC3E}">
        <p14:creationId xmlns:p14="http://schemas.microsoft.com/office/powerpoint/2010/main" val="4153813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9546238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7785175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9" name="Slide Number Placeholder 8"/>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0340106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4686005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4653254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5182959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9330976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5822852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512905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01871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46265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4861767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3875487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2392337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7831852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9121420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546686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9988815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0070966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0806833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6168166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213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3979326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40218800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2890068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4955903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8116803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3698540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681068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0260129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6977934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41602544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557830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Department of Tourism Annual Performance Plan for 2023/24 - 2025/26</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7306372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8"/>
            <a:ext cx="7886700" cy="1325563"/>
          </a:xfrm>
        </p:spPr>
        <p:txBody>
          <a:bodyPr>
            <a:normAutofit/>
          </a:bodyPr>
          <a:lstStyle/>
          <a:p>
            <a:r>
              <a:rPr lang="en-US" sz="2400" b="1">
                <a:solidFill>
                  <a:srgbClr val="F26500"/>
                </a:solidFill>
                <a:latin typeface="Gill Sans MT" panose="020B0502020104020203" pitchFamily="34" charset="0"/>
              </a:rPr>
              <a:t>Click to edit Master title style</a:t>
            </a:r>
            <a:endParaRPr lang="en-ZA" sz="24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7"/>
            <a:ext cx="7886700" cy="3891781"/>
          </a:xfrm>
          <a:prstGeom prst="rect">
            <a:avLst/>
          </a:prstGeom>
        </p:spPr>
        <p:txBody>
          <a:bodyPr>
            <a:normAutofit/>
          </a:bodyPr>
          <a:lstStyle/>
          <a:p>
            <a:pPr lvl="0"/>
            <a:r>
              <a:rPr lang="en-US" sz="15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73809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6" y="5787794"/>
            <a:ext cx="3003254" cy="513312"/>
          </a:xfrm>
          <a:prstGeom prst="rect">
            <a:avLst/>
          </a:prstGeom>
        </p:spPr>
      </p:pic>
      <p:sp>
        <p:nvSpPr>
          <p:cNvPr id="8" name="Title 1"/>
          <p:cNvSpPr>
            <a:spLocks noGrp="1"/>
          </p:cNvSpPr>
          <p:nvPr>
            <p:ph type="title"/>
          </p:nvPr>
        </p:nvSpPr>
        <p:spPr>
          <a:xfrm>
            <a:off x="628650" y="365128"/>
            <a:ext cx="7886700" cy="1325563"/>
          </a:xfrm>
        </p:spPr>
        <p:txBody>
          <a:bodyPr>
            <a:normAutofit/>
          </a:bodyPr>
          <a:lstStyle/>
          <a:p>
            <a:r>
              <a:rPr lang="en-US" sz="2400" b="1">
                <a:solidFill>
                  <a:srgbClr val="F26500"/>
                </a:solidFill>
                <a:latin typeface="Gill Sans MT" panose="020B0502020104020203" pitchFamily="34" charset="0"/>
              </a:rPr>
              <a:t>Click to edit Master title style</a:t>
            </a:r>
            <a:endParaRPr lang="en-ZA" sz="24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7"/>
            <a:ext cx="7886700" cy="3891781"/>
          </a:xfrm>
          <a:prstGeom prst="rect">
            <a:avLst/>
          </a:prstGeom>
        </p:spPr>
        <p:txBody>
          <a:bodyPr>
            <a:normAutofit/>
          </a:bodyPr>
          <a:lstStyle/>
          <a:p>
            <a:pPr lvl="0"/>
            <a:r>
              <a:rPr lang="en-US" sz="15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6640100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8"/>
            <a:ext cx="7886700" cy="1325563"/>
          </a:xfrm>
        </p:spPr>
        <p:txBody>
          <a:bodyPr>
            <a:normAutofit/>
          </a:bodyPr>
          <a:lstStyle/>
          <a:p>
            <a:r>
              <a:rPr lang="en-US" sz="2400" b="1">
                <a:solidFill>
                  <a:srgbClr val="F26500"/>
                </a:solidFill>
                <a:latin typeface="Gill Sans MT" panose="020B0502020104020203" pitchFamily="34" charset="0"/>
              </a:rPr>
              <a:t>Click to edit Master title style</a:t>
            </a:r>
            <a:endParaRPr lang="en-ZA" sz="24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7"/>
            <a:ext cx="7886700" cy="3891781"/>
          </a:xfrm>
          <a:prstGeom prst="rect">
            <a:avLst/>
          </a:prstGeom>
        </p:spPr>
        <p:txBody>
          <a:bodyPr>
            <a:normAutofit/>
          </a:bodyPr>
          <a:lstStyle/>
          <a:p>
            <a:pPr lvl="0"/>
            <a:r>
              <a:rPr lang="en-US" sz="15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6" y="5787794"/>
            <a:ext cx="3003254" cy="513312"/>
          </a:xfrm>
          <a:prstGeom prst="rect">
            <a:avLst/>
          </a:prstGeom>
        </p:spPr>
      </p:pic>
    </p:spTree>
    <p:extLst>
      <p:ext uri="{BB962C8B-B14F-4D97-AF65-F5344CB8AC3E}">
        <p14:creationId xmlns:p14="http://schemas.microsoft.com/office/powerpoint/2010/main" val="35036334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703760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9" name="Slide Number Placeholder 8"/>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2069926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8555962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6310334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4253048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7971496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Department of Tourism Annual Performance Plan for 2023/24 - 2025/26</a:t>
            </a:r>
            <a:endParaRPr lang="en-ZA" dirty="0">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732912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33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87079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dt="0"/>
  <p:txStyles>
    <p:titleStyle>
      <a:lvl1pPr algn="l" defTabSz="685800" rtl="0" eaLnBrk="1" latinLnBrk="0" hangingPunct="1">
        <a:lnSpc>
          <a:spcPct val="90000"/>
        </a:lnSpc>
        <a:spcBef>
          <a:spcPct val="0"/>
        </a:spcBef>
        <a:buNone/>
        <a:defRPr sz="2400" b="1" kern="1200">
          <a:solidFill>
            <a:schemeClr val="accent2"/>
          </a:solidFill>
          <a:latin typeface="Gill Sans MT" panose="020B0502020104020203"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ill Sans MT" panose="020B050202010402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Gill Sans MT" panose="020B050202010402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Gill Sans MT" panose="020B0502020104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961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6849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0603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5979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212278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dt="0"/>
  <p:txStyles>
    <p:titleStyle>
      <a:lvl1pPr algn="l" defTabSz="685800" rtl="0" eaLnBrk="1" latinLnBrk="0" hangingPunct="1">
        <a:lnSpc>
          <a:spcPct val="90000"/>
        </a:lnSpc>
        <a:spcBef>
          <a:spcPct val="0"/>
        </a:spcBef>
        <a:buNone/>
        <a:defRPr sz="2400" b="1" kern="1200">
          <a:solidFill>
            <a:schemeClr val="accent2"/>
          </a:solidFill>
          <a:latin typeface="Gill Sans MT" panose="020B0502020104020203"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ill Sans MT" panose="020B050202010402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Gill Sans MT" panose="020B050202010402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Gill Sans MT" panose="020B0502020104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14157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974207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1" y="6356352"/>
            <a:ext cx="6577693" cy="365125"/>
          </a:xfrm>
          <a:prstGeom prst="rect">
            <a:avLst/>
          </a:prstGeom>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3"/>
            <a:ext cx="1102179" cy="365125"/>
          </a:xfrm>
          <a:prstGeom prst="rect">
            <a:avLst/>
          </a:prstGeom>
        </p:spPr>
        <p:txBody>
          <a:bodyPr/>
          <a:lstStyle>
            <a:lvl1pPr algn="r">
              <a:defRPr/>
            </a:lvl1pPr>
          </a:lstStyle>
          <a:p>
            <a:fld id="{E40FEAE8-3F87-4A99-BAF2-EE59B96B6E72}" type="slidenum">
              <a:rPr lang="en-ZA" sz="675" smtClean="0">
                <a:solidFill>
                  <a:prstClr val="white">
                    <a:lumMod val="65000"/>
                  </a:prstClr>
                </a:solidFill>
                <a:latin typeface="Arial" panose="020B0604020202020204" pitchFamily="34" charset="0"/>
                <a:cs typeface="Arial" panose="020B0604020202020204" pitchFamily="34" charset="0"/>
              </a:rPr>
              <a:pPr/>
              <a:t>‹#›</a:t>
            </a:fld>
            <a:endParaRPr lang="en-ZA" sz="675"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027470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dt="0"/>
  <p:txStyles>
    <p:titleStyle>
      <a:lvl1pPr algn="l" defTabSz="685800" rtl="0" eaLnBrk="1" latinLnBrk="0" hangingPunct="1">
        <a:lnSpc>
          <a:spcPct val="90000"/>
        </a:lnSpc>
        <a:spcBef>
          <a:spcPct val="0"/>
        </a:spcBef>
        <a:buNone/>
        <a:defRPr sz="2400" b="1" kern="1200">
          <a:solidFill>
            <a:schemeClr val="accent2"/>
          </a:solidFill>
          <a:latin typeface="Gill Sans MT" panose="020B0502020104020203"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ill Sans MT" panose="020B050202010402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ill Sans MT" panose="020B05020201040202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Gill Sans MT" panose="020B050202010402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Gill Sans MT" panose="020B050202010402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9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9.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9.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9.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9.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9.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9.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9.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9.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9.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Title 5"/>
          <p:cNvSpPr txBox="1">
            <a:spLocks/>
          </p:cNvSpPr>
          <p:nvPr/>
        </p:nvSpPr>
        <p:spPr bwMode="auto">
          <a:xfrm>
            <a:off x="545508" y="336040"/>
            <a:ext cx="8106771" cy="397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2400" b="1" dirty="0">
              <a:solidFill>
                <a:srgbClr val="ED7D31"/>
              </a:solidFill>
              <a:latin typeface="Gill Sans MT" panose="020B0502020104020203" pitchFamily="34" charset="0"/>
            </a:endParaRPr>
          </a:p>
          <a:p>
            <a:endParaRPr lang="en-US" sz="2400" b="1" dirty="0">
              <a:solidFill>
                <a:srgbClr val="ED7D31"/>
              </a:solidFill>
              <a:latin typeface="Gill Sans MT" panose="020B0502020104020203" pitchFamily="34" charset="0"/>
            </a:endParaRPr>
          </a:p>
          <a:p>
            <a:endParaRPr lang="en-US" sz="2400" b="1" dirty="0">
              <a:solidFill>
                <a:srgbClr val="ED7D31"/>
              </a:solidFill>
              <a:latin typeface="Gill Sans MT" panose="020B0502020104020203" pitchFamily="34" charset="0"/>
            </a:endParaRPr>
          </a:p>
          <a:p>
            <a:endParaRPr lang="en-US" sz="2400" b="1" dirty="0">
              <a:solidFill>
                <a:srgbClr val="ED7D31"/>
              </a:solidFill>
              <a:latin typeface="Gill Sans MT" panose="020B0502020104020203" pitchFamily="34" charset="0"/>
            </a:endParaRPr>
          </a:p>
          <a:p>
            <a:r>
              <a:rPr lang="en-US" sz="2400" b="1" dirty="0">
                <a:solidFill>
                  <a:srgbClr val="ED7D31"/>
                </a:solidFill>
                <a:latin typeface="Gill Sans MT" panose="020B0502020104020203" pitchFamily="34" charset="0"/>
              </a:rPr>
              <a:t>DEPARTMENT OF  </a:t>
            </a:r>
            <a:r>
              <a:rPr lang="en-US" sz="2400" b="1" dirty="0" smtClean="0">
                <a:solidFill>
                  <a:srgbClr val="ED7D31"/>
                </a:solidFill>
                <a:latin typeface="Gill Sans MT" panose="020B0502020104020203" pitchFamily="34" charset="0"/>
              </a:rPr>
              <a:t>TOURISM</a:t>
            </a:r>
          </a:p>
          <a:p>
            <a:r>
              <a:rPr lang="en-US" sz="2400" b="1" dirty="0" smtClean="0">
                <a:solidFill>
                  <a:srgbClr val="ED7D31"/>
                </a:solidFill>
                <a:latin typeface="Gill Sans MT" panose="020B0502020104020203" pitchFamily="34" charset="0"/>
              </a:rPr>
              <a:t>ANNUAL </a:t>
            </a:r>
            <a:r>
              <a:rPr lang="en-US" sz="2400" b="1" dirty="0">
                <a:solidFill>
                  <a:srgbClr val="ED7D31"/>
                </a:solidFill>
                <a:latin typeface="Gill Sans MT" panose="020B0502020104020203" pitchFamily="34" charset="0"/>
              </a:rPr>
              <a:t>PERFORMANCE </a:t>
            </a:r>
            <a:r>
              <a:rPr lang="en-US" sz="2400" b="1" dirty="0" smtClean="0">
                <a:solidFill>
                  <a:srgbClr val="ED7D31"/>
                </a:solidFill>
                <a:latin typeface="Gill Sans MT" panose="020B0502020104020203" pitchFamily="34" charset="0"/>
              </a:rPr>
              <a:t>PLAN 2023/24 </a:t>
            </a:r>
            <a:r>
              <a:rPr lang="en-US" sz="2400" b="1" dirty="0">
                <a:solidFill>
                  <a:srgbClr val="ED7D31"/>
                </a:solidFill>
                <a:latin typeface="Gill Sans MT" panose="020B0502020104020203" pitchFamily="34" charset="0"/>
              </a:rPr>
              <a:t>– </a:t>
            </a:r>
            <a:r>
              <a:rPr lang="en-US" sz="2400" b="1" dirty="0" smtClean="0">
                <a:solidFill>
                  <a:srgbClr val="FF0000"/>
                </a:solidFill>
                <a:latin typeface="Gill Sans MT" panose="020B0502020104020203" pitchFamily="34" charset="0"/>
              </a:rPr>
              <a:t>2024/25</a:t>
            </a:r>
            <a:endParaRPr lang="en-US" sz="2400" b="1" dirty="0">
              <a:solidFill>
                <a:srgbClr val="FF0000"/>
              </a:solidFill>
              <a:latin typeface="Gill Sans MT" panose="020B0502020104020203" pitchFamily="34" charset="0"/>
            </a:endParaRPr>
          </a:p>
          <a:p>
            <a:endParaRPr lang="en-US" sz="1200" b="1" dirty="0">
              <a:solidFill>
                <a:srgbClr val="ED7D31"/>
              </a:solidFill>
              <a:latin typeface="Gill Sans MT" panose="020B0502020104020203" pitchFamily="34" charset="0"/>
            </a:endParaRPr>
          </a:p>
          <a:p>
            <a:r>
              <a:rPr lang="en-US" sz="2400" b="1" dirty="0">
                <a:solidFill>
                  <a:srgbClr val="ED7D31"/>
                </a:solidFill>
                <a:latin typeface="Gill Sans MT" panose="020B0502020104020203" pitchFamily="34" charset="0"/>
              </a:rPr>
              <a:t>PRESENTATION TO</a:t>
            </a:r>
          </a:p>
          <a:p>
            <a:endParaRPr lang="en-US" sz="2400" b="1" dirty="0">
              <a:solidFill>
                <a:srgbClr val="ED7D31"/>
              </a:solidFill>
              <a:latin typeface="Gill Sans MT" panose="020B0502020104020203" pitchFamily="34" charset="0"/>
            </a:endParaRPr>
          </a:p>
          <a:p>
            <a:r>
              <a:rPr lang="en-US" sz="2400" b="1" dirty="0">
                <a:solidFill>
                  <a:srgbClr val="ED7D31"/>
                </a:solidFill>
                <a:latin typeface="Gill Sans MT" panose="020B0502020104020203" pitchFamily="34" charset="0"/>
              </a:rPr>
              <a:t>SELECT COMMITTEE </a:t>
            </a:r>
            <a:r>
              <a:rPr lang="en-US" sz="2400" b="1" dirty="0" smtClean="0">
                <a:solidFill>
                  <a:srgbClr val="ED7D31"/>
                </a:solidFill>
                <a:latin typeface="Gill Sans MT" panose="020B0502020104020203" pitchFamily="34" charset="0"/>
              </a:rPr>
              <a:t>ON TRADE </a:t>
            </a:r>
            <a:r>
              <a:rPr lang="en-US" sz="2400" b="1" dirty="0">
                <a:solidFill>
                  <a:srgbClr val="ED7D31"/>
                </a:solidFill>
                <a:latin typeface="Gill Sans MT" panose="020B0502020104020203" pitchFamily="34" charset="0"/>
              </a:rPr>
              <a:t>AND INDUSTRY, ECONOMIC </a:t>
            </a:r>
            <a:r>
              <a:rPr lang="en-US" sz="2400" b="1" dirty="0" smtClean="0">
                <a:solidFill>
                  <a:srgbClr val="ED7D31"/>
                </a:solidFill>
                <a:latin typeface="Gill Sans MT" panose="020B0502020104020203" pitchFamily="34" charset="0"/>
              </a:rPr>
              <a:t>DEVELOPMENT, TOURISM</a:t>
            </a:r>
            <a:r>
              <a:rPr lang="en-US" sz="2400" b="1" dirty="0">
                <a:solidFill>
                  <a:srgbClr val="ED7D31"/>
                </a:solidFill>
                <a:latin typeface="Gill Sans MT" panose="020B0502020104020203" pitchFamily="34" charset="0"/>
              </a:rPr>
              <a:t>, EMPLOYMENT AND LABOUR</a:t>
            </a:r>
          </a:p>
          <a:p>
            <a:endParaRPr lang="en-US" sz="1200" b="1" dirty="0">
              <a:solidFill>
                <a:srgbClr val="ED7D31"/>
              </a:solidFill>
              <a:latin typeface="Gill Sans MT" panose="020B0502020104020203" pitchFamily="34" charset="0"/>
            </a:endParaRPr>
          </a:p>
          <a:p>
            <a:r>
              <a:rPr lang="en-US" sz="2400" b="1" dirty="0" smtClean="0">
                <a:solidFill>
                  <a:srgbClr val="ED7D31"/>
                </a:solidFill>
                <a:latin typeface="Gill Sans MT" panose="020B0502020104020203" pitchFamily="34" charset="0"/>
              </a:rPr>
              <a:t>18 APRIL </a:t>
            </a:r>
            <a:r>
              <a:rPr lang="en-US" sz="2400" b="1" dirty="0">
                <a:solidFill>
                  <a:srgbClr val="ED7D31"/>
                </a:solidFill>
                <a:latin typeface="Gill Sans MT" panose="020B0502020104020203" pitchFamily="34" charset="0"/>
              </a:rPr>
              <a:t>2023</a:t>
            </a:r>
          </a:p>
          <a:p>
            <a:endParaRPr lang="en-US" sz="2400" b="1" dirty="0">
              <a:solidFill>
                <a:srgbClr val="ED7D31"/>
              </a:solidFill>
              <a:latin typeface="Gill Sans MT" panose="020B0502020104020203" pitchFamily="34" charset="0"/>
            </a:endParaRPr>
          </a:p>
          <a:p>
            <a:endParaRPr lang="en-US" sz="2800" b="1" dirty="0">
              <a:solidFill>
                <a:srgbClr val="ED7D31"/>
              </a:solidFill>
              <a:latin typeface="Gill Sans MT" panose="020B0502020104020203" pitchFamily="34" charset="0"/>
            </a:endParaRPr>
          </a:p>
          <a:p>
            <a:pPr lvl="0"/>
            <a:endParaRPr lang="en-US" sz="2800" b="1" dirty="0">
              <a:solidFill>
                <a:srgbClr val="ED7D31"/>
              </a:solidFill>
              <a:latin typeface="Gill Sans MT" panose="020B0502020104020203" pitchFamily="34" charset="0"/>
            </a:endParaRPr>
          </a:p>
          <a:p>
            <a:pPr lvl="0"/>
            <a:endParaRPr lang="en-US" sz="2800" b="1" dirty="0">
              <a:solidFill>
                <a:srgbClr val="ED7D31"/>
              </a:solidFill>
              <a:latin typeface="Gill Sans MT" panose="020B0502020104020203" pitchFamily="34" charset="0"/>
            </a:endParaRPr>
          </a:p>
        </p:txBody>
      </p:sp>
      <p:sp>
        <p:nvSpPr>
          <p:cNvPr id="7" name="Subtitle 2"/>
          <p:cNvSpPr txBox="1">
            <a:spLocks/>
          </p:cNvSpPr>
          <p:nvPr/>
        </p:nvSpPr>
        <p:spPr>
          <a:xfrm>
            <a:off x="739588" y="2794690"/>
            <a:ext cx="7772400" cy="6612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ZA"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30040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900" i="1" smtClean="0">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28650" y="797859"/>
            <a:ext cx="7886700" cy="4919547"/>
          </a:xfrm>
        </p:spPr>
        <p:txBody>
          <a:bodyPr>
            <a:normAutofit/>
          </a:bodyPr>
          <a:lstStyle/>
          <a:p>
            <a:pPr marL="742950" indent="-742950" algn="ctr">
              <a:spcBef>
                <a:spcPts val="1800"/>
              </a:spcBef>
              <a:buAutoNum type="arabicPeriod" startAt="5"/>
            </a:pPr>
            <a:r>
              <a:rPr lang="en-ZA" sz="3600" b="1" dirty="0" smtClean="0">
                <a:solidFill>
                  <a:srgbClr val="F26500"/>
                </a:solidFill>
                <a:cs typeface="Arial" panose="020B0604020202020204" pitchFamily="34" charset="0"/>
              </a:rPr>
              <a:t>ALIGNMENT </a:t>
            </a:r>
            <a:r>
              <a:rPr lang="en-ZA" sz="3600" b="1" dirty="0">
                <a:solidFill>
                  <a:srgbClr val="F26500"/>
                </a:solidFill>
                <a:cs typeface="Arial" panose="020B0604020202020204" pitchFamily="34" charset="0"/>
              </a:rPr>
              <a:t>TO GOVERNMENT </a:t>
            </a:r>
            <a:r>
              <a:rPr lang="en-ZA" sz="3600" b="1" dirty="0" smtClean="0">
                <a:solidFill>
                  <a:srgbClr val="F26500"/>
                </a:solidFill>
                <a:cs typeface="Arial" panose="020B0604020202020204" pitchFamily="34" charset="0"/>
              </a:rPr>
              <a:t>PRIORITIES: </a:t>
            </a:r>
          </a:p>
          <a:p>
            <a:pPr marL="742950" indent="-742950" algn="ctr">
              <a:spcBef>
                <a:spcPts val="1800"/>
              </a:spcBef>
              <a:buAutoNum type="arabicPeriod" startAt="5"/>
            </a:pPr>
            <a:endParaRPr lang="en-ZA" sz="3600" b="1" dirty="0" smtClean="0">
              <a:solidFill>
                <a:srgbClr val="F26500"/>
              </a:solidFill>
              <a:cs typeface="Arial" panose="020B0604020202020204" pitchFamily="34" charset="0"/>
            </a:endParaRPr>
          </a:p>
          <a:p>
            <a:pPr marL="0" indent="0" algn="ctr">
              <a:spcBef>
                <a:spcPts val="1800"/>
              </a:spcBef>
              <a:buNone/>
            </a:pPr>
            <a:r>
              <a:rPr lang="en-ZA" sz="3600" b="1" dirty="0" smtClean="0">
                <a:solidFill>
                  <a:srgbClr val="F26500"/>
                </a:solidFill>
                <a:cs typeface="Arial" panose="020B0604020202020204" pitchFamily="34" charset="0"/>
              </a:rPr>
              <a:t>ECONOMIC RECONSTRUCTION </a:t>
            </a:r>
          </a:p>
          <a:p>
            <a:pPr marL="0" indent="0" algn="ctr">
              <a:spcBef>
                <a:spcPts val="1800"/>
              </a:spcBef>
              <a:buNone/>
            </a:pPr>
            <a:r>
              <a:rPr lang="en-ZA" sz="3600" b="1" dirty="0" smtClean="0">
                <a:solidFill>
                  <a:srgbClr val="F26500"/>
                </a:solidFill>
                <a:cs typeface="Arial" panose="020B0604020202020204" pitchFamily="34" charset="0"/>
              </a:rPr>
              <a:t>AND </a:t>
            </a:r>
          </a:p>
          <a:p>
            <a:pPr marL="0" indent="0" algn="ctr">
              <a:spcBef>
                <a:spcPts val="1800"/>
              </a:spcBef>
              <a:buNone/>
            </a:pPr>
            <a:r>
              <a:rPr lang="en-ZA" sz="3600" b="1" dirty="0" smtClean="0">
                <a:solidFill>
                  <a:srgbClr val="F26500"/>
                </a:solidFill>
                <a:cs typeface="Arial" panose="020B0604020202020204" pitchFamily="34" charset="0"/>
              </a:rPr>
              <a:t>RECOVERY </a:t>
            </a:r>
            <a:r>
              <a:rPr lang="en-ZA" sz="3600" b="1" dirty="0">
                <a:solidFill>
                  <a:srgbClr val="F26500"/>
                </a:solidFill>
                <a:cs typeface="Arial" panose="020B0604020202020204" pitchFamily="34" charset="0"/>
              </a:rPr>
              <a:t>PLAN</a:t>
            </a:r>
            <a:endParaRPr lang="en-ZA" sz="3600" b="1" dirty="0">
              <a:solidFill>
                <a:srgbClr val="F26500"/>
              </a:solidFill>
            </a:endParaRPr>
          </a:p>
        </p:txBody>
      </p:sp>
    </p:spTree>
    <p:extLst>
      <p:ext uri="{BB962C8B-B14F-4D97-AF65-F5344CB8AC3E}">
        <p14:creationId xmlns:p14="http://schemas.microsoft.com/office/powerpoint/2010/main" val="3292137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ctive Planning Tools | Dedicated Planning Tools | Budget Forecast">
            <a:extLst>
              <a:ext uri="{FF2B5EF4-FFF2-40B4-BE49-F238E27FC236}">
                <a16:creationId xmlns:a16="http://schemas.microsoft.com/office/drawing/2014/main" id="{9233DF61-45DA-4D5A-8189-22B22CC44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99" y="2259105"/>
            <a:ext cx="2069641" cy="352187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defTabSz="685800">
              <a:defRPr/>
            </a:pPr>
            <a:fld id="{B7400369-66F7-4E90-B9E8-E7C30E015ADE}" type="slidenum">
              <a:rPr lang="en-ZA" sz="675">
                <a:solidFill>
                  <a:prstClr val="white">
                    <a:lumMod val="65000"/>
                  </a:prstClr>
                </a:solidFill>
                <a:latin typeface="Arial" panose="020B0604020202020204" pitchFamily="34" charset="0"/>
                <a:cs typeface="Arial" panose="020B0604020202020204" pitchFamily="34" charset="0"/>
              </a:rPr>
              <a:pPr defTabSz="685800">
                <a:defRPr/>
              </a:pPr>
              <a:t>11</a:t>
            </a:fld>
            <a:endParaRPr lang="en-ZA" sz="675" dirty="0">
              <a:solidFill>
                <a:prstClr val="white">
                  <a:lumMod val="65000"/>
                </a:prst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E02057F-0C1A-49A3-8932-798A1893F8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34987" y="844576"/>
            <a:ext cx="7109013" cy="4947920"/>
          </a:xfrm>
          <a:prstGeom prst="rect">
            <a:avLst/>
          </a:prstGeom>
          <a:noFill/>
        </p:spPr>
      </p:pic>
      <p:sp>
        <p:nvSpPr>
          <p:cNvPr id="2" name="Footer Placeholder 1">
            <a:extLst>
              <a:ext uri="{FF2B5EF4-FFF2-40B4-BE49-F238E27FC236}">
                <a16:creationId xmlns:a16="http://schemas.microsoft.com/office/drawing/2014/main" id="{43080737-BA42-450C-9784-E866D2C3FCF8}"/>
              </a:ext>
            </a:extLst>
          </p:cNvPr>
          <p:cNvSpPr>
            <a:spLocks noGrp="1"/>
          </p:cNvSpPr>
          <p:nvPr>
            <p:ph type="ftr" sz="quarter" idx="11"/>
          </p:nvPr>
        </p:nvSpPr>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322399" y="419071"/>
            <a:ext cx="8522858" cy="425505"/>
          </a:xfrm>
          <a:solidFill>
            <a:schemeClr val="bg1">
              <a:lumMod val="95000"/>
            </a:schemeClr>
          </a:solidFill>
        </p:spPr>
        <p:txBody>
          <a:bodyPr>
            <a:noAutofit/>
          </a:bodyPr>
          <a:lstStyle/>
          <a:p>
            <a:pPr algn="ctr"/>
            <a:r>
              <a:rPr lang="en-ZA" sz="1650" dirty="0">
                <a:cs typeface="Arial" panose="020B0604020202020204" pitchFamily="34" charset="0"/>
              </a:rPr>
              <a:t>5. ALIGNMENT TO GOVERNMENT </a:t>
            </a:r>
            <a:r>
              <a:rPr lang="en-ZA" sz="1650" dirty="0" smtClean="0">
                <a:cs typeface="Arial" panose="020B0604020202020204" pitchFamily="34" charset="0"/>
              </a:rPr>
              <a:t>PRIORITIES</a:t>
            </a:r>
            <a:r>
              <a:rPr lang="en-ZA" sz="1650" dirty="0">
                <a:cs typeface="Arial" panose="020B0604020202020204" pitchFamily="34" charset="0"/>
              </a:rPr>
              <a:t>: ECONOMIC RECONSTRUCTION AND RECOVERY PLAN</a:t>
            </a:r>
            <a:endParaRPr lang="en-ZA" sz="1650" dirty="0"/>
          </a:p>
        </p:txBody>
      </p:sp>
    </p:spTree>
    <p:extLst>
      <p:ext uri="{BB962C8B-B14F-4D97-AF65-F5344CB8AC3E}">
        <p14:creationId xmlns:p14="http://schemas.microsoft.com/office/powerpoint/2010/main" val="117703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defRPr/>
            </a:pPr>
            <a:fld id="{B7400369-66F7-4E90-B9E8-E7C30E015ADE}" type="slidenum">
              <a:rPr lang="en-ZA" sz="675">
                <a:solidFill>
                  <a:prstClr val="white">
                    <a:lumMod val="65000"/>
                  </a:prstClr>
                </a:solidFill>
                <a:latin typeface="Arial" panose="020B0604020202020204" pitchFamily="34" charset="0"/>
                <a:cs typeface="Arial" panose="020B0604020202020204" pitchFamily="34" charset="0"/>
              </a:rPr>
              <a:pPr defTabSz="685800">
                <a:defRPr/>
              </a:pPr>
              <a:t>12</a:t>
            </a:fld>
            <a:endParaRPr lang="en-ZA" sz="675" dirty="0">
              <a:solidFill>
                <a:prstClr val="white">
                  <a:lumMod val="65000"/>
                </a:prstClr>
              </a:solidFill>
              <a:latin typeface="Arial" panose="020B0604020202020204" pitchFamily="34" charset="0"/>
              <a:cs typeface="Arial" panose="020B0604020202020204" pitchFamily="34" charset="0"/>
            </a:endParaRPr>
          </a:p>
        </p:txBody>
      </p:sp>
      <p:sp>
        <p:nvSpPr>
          <p:cNvPr id="10" name="Title 3">
            <a:extLst>
              <a:ext uri="{FF2B5EF4-FFF2-40B4-BE49-F238E27FC236}">
                <a16:creationId xmlns:a16="http://schemas.microsoft.com/office/drawing/2014/main" id="{80C02C9D-7A02-476A-9D44-ADA3A43131BE}"/>
              </a:ext>
            </a:extLst>
          </p:cNvPr>
          <p:cNvSpPr txBox="1">
            <a:spLocks/>
          </p:cNvSpPr>
          <p:nvPr/>
        </p:nvSpPr>
        <p:spPr>
          <a:xfrm>
            <a:off x="234176" y="439442"/>
            <a:ext cx="8564383" cy="341343"/>
          </a:xfrm>
          <a:prstGeom prst="rect">
            <a:avLst/>
          </a:prstGeom>
          <a:solidFill>
            <a:schemeClr val="bg1">
              <a:lumMod val="95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a:lstStyle>
          <a:p>
            <a:pPr algn="ctr" defTabSz="685800">
              <a:defRPr/>
            </a:pPr>
            <a:r>
              <a:rPr lang="en-ZA" sz="1650" dirty="0">
                <a:solidFill>
                  <a:srgbClr val="ED7D31"/>
                </a:solidFill>
                <a:cs typeface="Arial" panose="020B0604020202020204" pitchFamily="34" charset="0"/>
              </a:rPr>
              <a:t>5. ALIGMMENT TO GOVERNMENT PRIORITIES: ERRP AND TSRP</a:t>
            </a:r>
            <a:endParaRPr lang="en-ZA" sz="1950" dirty="0">
              <a:solidFill>
                <a:srgbClr val="ED7D31"/>
              </a:solidFill>
            </a:endParaRPr>
          </a:p>
        </p:txBody>
      </p:sp>
      <p:sp>
        <p:nvSpPr>
          <p:cNvPr id="6" name="Rectangle 5">
            <a:extLst>
              <a:ext uri="{FF2B5EF4-FFF2-40B4-BE49-F238E27FC236}">
                <a16:creationId xmlns:a16="http://schemas.microsoft.com/office/drawing/2014/main" id="{3CED6CE4-A6F1-4E16-AA17-76321E9E9993}"/>
              </a:ext>
            </a:extLst>
          </p:cNvPr>
          <p:cNvSpPr/>
          <p:nvPr/>
        </p:nvSpPr>
        <p:spPr>
          <a:xfrm>
            <a:off x="234175" y="965264"/>
            <a:ext cx="8564383" cy="610424"/>
          </a:xfrm>
          <a:prstGeom prst="rect">
            <a:avLst/>
          </a:prstGeom>
          <a:solidFill>
            <a:schemeClr val="accent3">
              <a:lumMod val="40000"/>
              <a:lumOff val="60000"/>
            </a:schemeClr>
          </a:solidFill>
        </p:spPr>
        <p:txBody>
          <a:bodyPr wrap="square">
            <a:spAutoFit/>
          </a:bodyPr>
          <a:lstStyle/>
          <a:p>
            <a:pPr algn="ctr" defTabSz="685800">
              <a:lnSpc>
                <a:spcPct val="90000"/>
              </a:lnSpc>
              <a:spcBef>
                <a:spcPts val="750"/>
              </a:spcBef>
            </a:pPr>
            <a:r>
              <a:rPr lang="en-US" sz="1500" b="1" dirty="0">
                <a:solidFill>
                  <a:prstClr val="black"/>
                </a:solidFill>
                <a:latin typeface="Gill Sans MT" panose="020B0502020104020203" pitchFamily="34" charset="0"/>
                <a:cs typeface="Arial" panose="020B0604020202020204" pitchFamily="34" charset="0"/>
              </a:rPr>
              <a:t>Link between the ERRP and the TSRP:</a:t>
            </a:r>
          </a:p>
          <a:p>
            <a:pPr algn="ctr" defTabSz="685800">
              <a:lnSpc>
                <a:spcPct val="90000"/>
              </a:lnSpc>
              <a:spcBef>
                <a:spcPts val="750"/>
              </a:spcBef>
            </a:pPr>
            <a:r>
              <a:rPr lang="en-US" sz="1500" dirty="0">
                <a:solidFill>
                  <a:prstClr val="black"/>
                </a:solidFill>
                <a:latin typeface="Gill Sans MT" panose="020B0502020104020203" pitchFamily="34" charset="0"/>
                <a:cs typeface="Arial" panose="020B0604020202020204" pitchFamily="34" charset="0"/>
              </a:rPr>
              <a:t>Tourism has been identified as one of the priority areas of intervention in the ERRP</a:t>
            </a:r>
          </a:p>
        </p:txBody>
      </p:sp>
      <p:sp>
        <p:nvSpPr>
          <p:cNvPr id="9" name="Oval 8">
            <a:extLst>
              <a:ext uri="{FF2B5EF4-FFF2-40B4-BE49-F238E27FC236}">
                <a16:creationId xmlns:a16="http://schemas.microsoft.com/office/drawing/2014/main" id="{751537D3-E1C0-4215-B941-437302042954}"/>
              </a:ext>
            </a:extLst>
          </p:cNvPr>
          <p:cNvSpPr/>
          <p:nvPr/>
        </p:nvSpPr>
        <p:spPr>
          <a:xfrm>
            <a:off x="1523471" y="1882664"/>
            <a:ext cx="1911176" cy="1369083"/>
          </a:xfrm>
          <a:prstGeom prst="ellipse">
            <a:avLst/>
          </a:prstGeom>
          <a:blipFill>
            <a:blip r:embed="rId2" cstate="email">
              <a:extLst>
                <a:ext uri="{28A0092B-C50C-407E-A947-70E740481C1C}">
                  <a14:useLocalDpi xmlns:a14="http://schemas.microsoft.com/office/drawing/2010/main" val="0"/>
                </a:ext>
              </a:extLst>
            </a:blip>
            <a:srcRect/>
            <a:stretch>
              <a:fillRect l="-1000" r="-1000"/>
            </a:stretch>
          </a:blipFill>
          <a:ln w="25400" cap="flat" cmpd="sng" algn="ctr">
            <a:solidFill>
              <a:sysClr val="window" lastClr="FFFFFF">
                <a:hueOff val="0"/>
                <a:satOff val="0"/>
                <a:lumOff val="0"/>
                <a:alphaOff val="0"/>
              </a:sysClr>
            </a:solidFill>
            <a:prstDash val="solid"/>
          </a:ln>
          <a:effectLst/>
        </p:spPr>
      </p:sp>
      <p:sp>
        <p:nvSpPr>
          <p:cNvPr id="11" name="Oval 10">
            <a:extLst>
              <a:ext uri="{FF2B5EF4-FFF2-40B4-BE49-F238E27FC236}">
                <a16:creationId xmlns:a16="http://schemas.microsoft.com/office/drawing/2014/main" id="{3B63DEFE-04FB-459D-9F79-20E92E177C6A}"/>
              </a:ext>
            </a:extLst>
          </p:cNvPr>
          <p:cNvSpPr/>
          <p:nvPr/>
        </p:nvSpPr>
        <p:spPr>
          <a:xfrm>
            <a:off x="5147308" y="1912728"/>
            <a:ext cx="3368041" cy="1410178"/>
          </a:xfrm>
          <a:prstGeom prst="ellipse">
            <a:avLst/>
          </a:prstGeom>
          <a:solidFill>
            <a:schemeClr val="accent2">
              <a:lumMod val="40000"/>
              <a:lumOff val="60000"/>
            </a:schemeClr>
          </a:solidFill>
          <a:ln w="25400" cap="flat">
            <a:solidFill>
              <a:srgbClr val="663366"/>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34289" tIns="34289" rIns="34289" bIns="34289" numCol="1" spcCol="38100" rtlCol="0" anchor="ctr">
            <a:spAutoFit/>
          </a:bodyPr>
          <a:lstStyle/>
          <a:p>
            <a:pPr algn="ctr" defTabSz="685800">
              <a:lnSpc>
                <a:spcPct val="90000"/>
              </a:lnSpc>
              <a:spcBef>
                <a:spcPts val="750"/>
              </a:spcBef>
            </a:pPr>
            <a:r>
              <a:rPr lang="en-US" sz="1500" dirty="0">
                <a:solidFill>
                  <a:prstClr val="black"/>
                </a:solidFill>
                <a:latin typeface="Calibri" panose="020F0502020204030204"/>
                <a:cs typeface="Arial" panose="020B0604020202020204" pitchFamily="34" charset="0"/>
              </a:rPr>
              <a:t>Tourism </a:t>
            </a:r>
            <a:r>
              <a:rPr lang="en-US" sz="1500" dirty="0" smtClean="0">
                <a:solidFill>
                  <a:prstClr val="black"/>
                </a:solidFill>
                <a:latin typeface="Calibri" panose="020F0502020204030204"/>
                <a:cs typeface="Arial" panose="020B0604020202020204" pitchFamily="34" charset="0"/>
              </a:rPr>
              <a:t>Sector </a:t>
            </a:r>
            <a:r>
              <a:rPr lang="en-US" sz="1500" dirty="0">
                <a:solidFill>
                  <a:prstClr val="black"/>
                </a:solidFill>
                <a:latin typeface="Calibri" panose="020F0502020204030204"/>
                <a:cs typeface="Arial" panose="020B0604020202020204" pitchFamily="34" charset="0"/>
              </a:rPr>
              <a:t>has a contribution to make on the following </a:t>
            </a:r>
            <a:r>
              <a:rPr lang="en-US" sz="1500" b="1" dirty="0">
                <a:solidFill>
                  <a:prstClr val="black"/>
                </a:solidFill>
                <a:latin typeface="Calibri" panose="020F0502020204030204"/>
                <a:cs typeface="Arial" panose="020B0604020202020204" pitchFamily="34" charset="0"/>
              </a:rPr>
              <a:t>priorities </a:t>
            </a:r>
            <a:r>
              <a:rPr lang="en-US" sz="1500" dirty="0">
                <a:solidFill>
                  <a:prstClr val="black"/>
                </a:solidFill>
                <a:latin typeface="Calibri" panose="020F0502020204030204"/>
                <a:cs typeface="Arial" panose="020B0604020202020204" pitchFamily="34" charset="0"/>
              </a:rPr>
              <a:t>of the ERRP: </a:t>
            </a:r>
          </a:p>
        </p:txBody>
      </p:sp>
      <p:sp>
        <p:nvSpPr>
          <p:cNvPr id="7" name="Arrow: Left-Right 6">
            <a:extLst>
              <a:ext uri="{FF2B5EF4-FFF2-40B4-BE49-F238E27FC236}">
                <a16:creationId xmlns:a16="http://schemas.microsoft.com/office/drawing/2014/main" id="{87106E47-8CE2-41CE-AA44-04DA1F4996F1}"/>
              </a:ext>
            </a:extLst>
          </p:cNvPr>
          <p:cNvSpPr/>
          <p:nvPr/>
        </p:nvSpPr>
        <p:spPr>
          <a:xfrm>
            <a:off x="3587369" y="2538399"/>
            <a:ext cx="1357835" cy="20690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ZA" sz="1350" dirty="0">
              <a:solidFill>
                <a:prstClr val="white"/>
              </a:solidFill>
              <a:latin typeface="Calibri" panose="020F0502020204030204"/>
            </a:endParaRPr>
          </a:p>
        </p:txBody>
      </p:sp>
      <p:sp>
        <p:nvSpPr>
          <p:cNvPr id="13" name="Straight Connector 3">
            <a:extLst>
              <a:ext uri="{FF2B5EF4-FFF2-40B4-BE49-F238E27FC236}">
                <a16:creationId xmlns:a16="http://schemas.microsoft.com/office/drawing/2014/main" id="{033618FA-F334-4DD5-B88E-6DEAFBF8CD88}"/>
              </a:ext>
            </a:extLst>
          </p:cNvPr>
          <p:cNvSpPr/>
          <p:nvPr/>
        </p:nvSpPr>
        <p:spPr>
          <a:xfrm>
            <a:off x="1797171" y="3222570"/>
            <a:ext cx="1963228" cy="209381"/>
          </a:xfrm>
          <a:custGeom>
            <a:avLst/>
            <a:gdLst/>
            <a:ahLst/>
            <a:cxnLst/>
            <a:rect l="0" t="0" r="0" b="0"/>
            <a:pathLst>
              <a:path>
                <a:moveTo>
                  <a:pt x="2617637" y="0"/>
                </a:moveTo>
                <a:lnTo>
                  <a:pt x="2617637" y="140695"/>
                </a:lnTo>
                <a:lnTo>
                  <a:pt x="0" y="140695"/>
                </a:lnTo>
                <a:lnTo>
                  <a:pt x="0" y="279174"/>
                </a:lnTo>
              </a:path>
            </a:pathLst>
          </a:custGeom>
          <a:noFill/>
          <a:ln w="25400" cap="flat" cmpd="sng" algn="ctr">
            <a:solidFill>
              <a:srgbClr val="663366">
                <a:shade val="60000"/>
                <a:hueOff val="0"/>
                <a:satOff val="0"/>
                <a:lumOff val="0"/>
                <a:alphaOff val="0"/>
              </a:srgbClr>
            </a:solidFill>
            <a:prstDash val="solid"/>
          </a:ln>
          <a:effectLst/>
        </p:spPr>
        <p:txBody>
          <a:bodyPr/>
          <a:lstStyle/>
          <a:p>
            <a:endParaRPr lang="en-ZA" dirty="0"/>
          </a:p>
        </p:txBody>
      </p:sp>
      <p:sp>
        <p:nvSpPr>
          <p:cNvPr id="15" name="Straight Connector 3">
            <a:extLst>
              <a:ext uri="{FF2B5EF4-FFF2-40B4-BE49-F238E27FC236}">
                <a16:creationId xmlns:a16="http://schemas.microsoft.com/office/drawing/2014/main" id="{38E15110-A6BF-46DC-837C-B3BB53871E72}"/>
              </a:ext>
            </a:extLst>
          </p:cNvPr>
          <p:cNvSpPr/>
          <p:nvPr/>
        </p:nvSpPr>
        <p:spPr>
          <a:xfrm>
            <a:off x="3050408" y="3359698"/>
            <a:ext cx="1662005" cy="502368"/>
          </a:xfrm>
          <a:custGeom>
            <a:avLst/>
            <a:gdLst/>
            <a:ahLst/>
            <a:cxnLst/>
            <a:rect l="0" t="0" r="0" b="0"/>
            <a:pathLst>
              <a:path>
                <a:moveTo>
                  <a:pt x="0" y="0"/>
                </a:moveTo>
                <a:lnTo>
                  <a:pt x="0" y="531344"/>
                </a:lnTo>
                <a:lnTo>
                  <a:pt x="2216007" y="531344"/>
                </a:lnTo>
                <a:lnTo>
                  <a:pt x="2216007" y="669824"/>
                </a:lnTo>
              </a:path>
            </a:pathLst>
          </a:custGeom>
          <a:noFill/>
          <a:ln w="25400" cap="flat" cmpd="sng" algn="ctr">
            <a:solidFill>
              <a:srgbClr val="663366">
                <a:shade val="60000"/>
                <a:hueOff val="0"/>
                <a:satOff val="0"/>
                <a:lumOff val="0"/>
                <a:alphaOff val="0"/>
              </a:srgbClr>
            </a:solidFill>
            <a:prstDash val="solid"/>
          </a:ln>
          <a:effectLst/>
        </p:spPr>
      </p:sp>
      <p:sp>
        <p:nvSpPr>
          <p:cNvPr id="8" name="Rectangle 7">
            <a:extLst>
              <a:ext uri="{FF2B5EF4-FFF2-40B4-BE49-F238E27FC236}">
                <a16:creationId xmlns:a16="http://schemas.microsoft.com/office/drawing/2014/main" id="{2B3CC73F-00FF-4AC7-A95B-9B02E022FE6D}"/>
              </a:ext>
            </a:extLst>
          </p:cNvPr>
          <p:cNvSpPr/>
          <p:nvPr/>
        </p:nvSpPr>
        <p:spPr>
          <a:xfrm>
            <a:off x="1245525" y="3569617"/>
            <a:ext cx="1328312" cy="338554"/>
          </a:xfrm>
          <a:prstGeom prst="rect">
            <a:avLst/>
          </a:prstGeom>
        </p:spPr>
        <p:txBody>
          <a:bodyPr wrap="none">
            <a:spAutoFit/>
          </a:bodyPr>
          <a:lstStyle/>
          <a:p>
            <a:pPr algn="just" defTabSz="685800"/>
            <a:r>
              <a:rPr lang="en-US" sz="1600" dirty="0">
                <a:solidFill>
                  <a:prstClr val="black"/>
                </a:solidFill>
                <a:latin typeface="Gill Sans MT" panose="020B0502020104020203" pitchFamily="34" charset="0"/>
                <a:cs typeface="Arial" panose="020B0604020202020204" pitchFamily="34" charset="0"/>
              </a:rPr>
              <a:t>Infrastructure</a:t>
            </a:r>
          </a:p>
        </p:txBody>
      </p:sp>
      <p:sp>
        <p:nvSpPr>
          <p:cNvPr id="16" name="Rectangle 15">
            <a:extLst>
              <a:ext uri="{FF2B5EF4-FFF2-40B4-BE49-F238E27FC236}">
                <a16:creationId xmlns:a16="http://schemas.microsoft.com/office/drawing/2014/main" id="{673F36B2-D4FE-4202-9455-117078DFAB49}"/>
              </a:ext>
            </a:extLst>
          </p:cNvPr>
          <p:cNvSpPr/>
          <p:nvPr/>
        </p:nvSpPr>
        <p:spPr>
          <a:xfrm>
            <a:off x="4287213" y="4042104"/>
            <a:ext cx="2230804" cy="313932"/>
          </a:xfrm>
          <a:prstGeom prst="rect">
            <a:avLst/>
          </a:prstGeom>
        </p:spPr>
        <p:txBody>
          <a:bodyPr wrap="none">
            <a:spAutoFit/>
          </a:bodyPr>
          <a:lstStyle/>
          <a:p>
            <a:pPr algn="just" defTabSz="685800">
              <a:lnSpc>
                <a:spcPct val="90000"/>
              </a:lnSpc>
              <a:spcBef>
                <a:spcPts val="750"/>
              </a:spcBef>
            </a:pPr>
            <a:r>
              <a:rPr lang="en-US" sz="1600" dirty="0">
                <a:solidFill>
                  <a:prstClr val="black"/>
                </a:solidFill>
                <a:latin typeface="Gill Sans MT" panose="020B0502020104020203" pitchFamily="34" charset="0"/>
                <a:cs typeface="Arial" panose="020B0604020202020204" pitchFamily="34" charset="0"/>
              </a:rPr>
              <a:t>Mass </a:t>
            </a:r>
            <a:r>
              <a:rPr lang="en-US" sz="1600" dirty="0" smtClean="0">
                <a:solidFill>
                  <a:prstClr val="black"/>
                </a:solidFill>
                <a:latin typeface="Gill Sans MT" panose="020B0502020104020203" pitchFamily="34" charset="0"/>
                <a:cs typeface="Arial" panose="020B0604020202020204" pitchFamily="34" charset="0"/>
              </a:rPr>
              <a:t>Public </a:t>
            </a:r>
            <a:r>
              <a:rPr lang="en-US" sz="1600" dirty="0">
                <a:solidFill>
                  <a:prstClr val="black"/>
                </a:solidFill>
                <a:latin typeface="Gill Sans MT" panose="020B0502020104020203" pitchFamily="34" charset="0"/>
                <a:cs typeface="Arial" panose="020B0604020202020204" pitchFamily="34" charset="0"/>
              </a:rPr>
              <a:t>E</a:t>
            </a:r>
            <a:r>
              <a:rPr lang="en-US" sz="1600" dirty="0" smtClean="0">
                <a:solidFill>
                  <a:prstClr val="black"/>
                </a:solidFill>
                <a:latin typeface="Gill Sans MT" panose="020B0502020104020203" pitchFamily="34" charset="0"/>
                <a:cs typeface="Arial" panose="020B0604020202020204" pitchFamily="34" charset="0"/>
              </a:rPr>
              <a:t>mployment</a:t>
            </a:r>
            <a:endParaRPr lang="en-US" sz="1600" dirty="0">
              <a:solidFill>
                <a:prstClr val="black"/>
              </a:solidFill>
              <a:latin typeface="Gill Sans MT" panose="020B0502020104020203" pitchFamily="34" charset="0"/>
              <a:cs typeface="Arial" panose="020B0604020202020204" pitchFamily="34" charset="0"/>
            </a:endParaRPr>
          </a:p>
        </p:txBody>
      </p:sp>
      <p:sp>
        <p:nvSpPr>
          <p:cNvPr id="17" name="Straight Connector 3">
            <a:extLst>
              <a:ext uri="{FF2B5EF4-FFF2-40B4-BE49-F238E27FC236}">
                <a16:creationId xmlns:a16="http://schemas.microsoft.com/office/drawing/2014/main" id="{103759B3-7F35-472C-9576-58B6CE1DE49A}"/>
              </a:ext>
            </a:extLst>
          </p:cNvPr>
          <p:cNvSpPr/>
          <p:nvPr/>
        </p:nvSpPr>
        <p:spPr>
          <a:xfrm>
            <a:off x="3065345" y="4014800"/>
            <a:ext cx="1582805" cy="803505"/>
          </a:xfrm>
          <a:custGeom>
            <a:avLst/>
            <a:gdLst/>
            <a:ahLst/>
            <a:cxnLst/>
            <a:rect l="0" t="0" r="0" b="0"/>
            <a:pathLst>
              <a:path>
                <a:moveTo>
                  <a:pt x="0" y="0"/>
                </a:moveTo>
                <a:lnTo>
                  <a:pt x="0" y="529129"/>
                </a:lnTo>
                <a:lnTo>
                  <a:pt x="1259452" y="529129"/>
                </a:lnTo>
                <a:lnTo>
                  <a:pt x="1259452" y="667608"/>
                </a:lnTo>
              </a:path>
            </a:pathLst>
          </a:custGeom>
          <a:noFill/>
          <a:ln w="25400" cap="flat" cmpd="sng" algn="ctr">
            <a:solidFill>
              <a:srgbClr val="663366">
                <a:shade val="80000"/>
                <a:hueOff val="0"/>
                <a:satOff val="0"/>
                <a:lumOff val="0"/>
                <a:alphaOff val="0"/>
              </a:srgbClr>
            </a:solidFill>
            <a:prstDash val="solid"/>
          </a:ln>
          <a:effectLst/>
        </p:spPr>
        <p:txBody>
          <a:bodyPr/>
          <a:lstStyle/>
          <a:p>
            <a:pPr defTabSz="685800"/>
            <a:endParaRPr lang="en-ZA" sz="1350" dirty="0">
              <a:solidFill>
                <a:prstClr val="black"/>
              </a:solidFill>
              <a:latin typeface="Calibri" panose="020F0502020204030204"/>
            </a:endParaRPr>
          </a:p>
        </p:txBody>
      </p:sp>
      <p:sp>
        <p:nvSpPr>
          <p:cNvPr id="18" name="Straight Connector 3">
            <a:extLst>
              <a:ext uri="{FF2B5EF4-FFF2-40B4-BE49-F238E27FC236}">
                <a16:creationId xmlns:a16="http://schemas.microsoft.com/office/drawing/2014/main" id="{8699E978-1A73-4028-8465-FEDA5F1590BF}"/>
              </a:ext>
            </a:extLst>
          </p:cNvPr>
          <p:cNvSpPr/>
          <p:nvPr/>
        </p:nvSpPr>
        <p:spPr>
          <a:xfrm>
            <a:off x="1895445" y="4517716"/>
            <a:ext cx="883340" cy="500706"/>
          </a:xfrm>
          <a:custGeom>
            <a:avLst/>
            <a:gdLst/>
            <a:ahLst/>
            <a:cxnLst/>
            <a:rect l="0" t="0" r="0" b="0"/>
            <a:pathLst>
              <a:path>
                <a:moveTo>
                  <a:pt x="1177786" y="0"/>
                </a:moveTo>
                <a:lnTo>
                  <a:pt x="1177786" y="529129"/>
                </a:lnTo>
                <a:lnTo>
                  <a:pt x="0" y="529129"/>
                </a:lnTo>
                <a:lnTo>
                  <a:pt x="0" y="667608"/>
                </a:lnTo>
              </a:path>
            </a:pathLst>
          </a:custGeom>
          <a:noFill/>
          <a:ln w="25400" cap="flat" cmpd="sng" algn="ctr">
            <a:solidFill>
              <a:srgbClr val="663366">
                <a:shade val="80000"/>
                <a:hueOff val="0"/>
                <a:satOff val="0"/>
                <a:lumOff val="0"/>
                <a:alphaOff val="0"/>
              </a:srgbClr>
            </a:solidFill>
            <a:prstDash val="solid"/>
          </a:ln>
          <a:effectLst/>
        </p:spPr>
        <p:txBody>
          <a:bodyPr/>
          <a:lstStyle/>
          <a:p>
            <a:pPr defTabSz="685800"/>
            <a:endParaRPr lang="en-ZA" sz="1350" dirty="0">
              <a:solidFill>
                <a:prstClr val="black"/>
              </a:solidFill>
              <a:latin typeface="Calibri" panose="020F0502020204030204"/>
            </a:endParaRPr>
          </a:p>
        </p:txBody>
      </p:sp>
      <p:sp>
        <p:nvSpPr>
          <p:cNvPr id="19" name="Rectangle 18">
            <a:extLst>
              <a:ext uri="{FF2B5EF4-FFF2-40B4-BE49-F238E27FC236}">
                <a16:creationId xmlns:a16="http://schemas.microsoft.com/office/drawing/2014/main" id="{1166C5B3-7A74-4628-9ED7-30C9B69564D9}"/>
              </a:ext>
            </a:extLst>
          </p:cNvPr>
          <p:cNvSpPr/>
          <p:nvPr/>
        </p:nvSpPr>
        <p:spPr>
          <a:xfrm>
            <a:off x="3203495" y="4669763"/>
            <a:ext cx="2695225" cy="338554"/>
          </a:xfrm>
          <a:prstGeom prst="rect">
            <a:avLst/>
          </a:prstGeom>
        </p:spPr>
        <p:txBody>
          <a:bodyPr wrap="none">
            <a:spAutoFit/>
          </a:bodyPr>
          <a:lstStyle/>
          <a:p>
            <a:pPr defTabSz="685800"/>
            <a:r>
              <a:rPr lang="en-US" sz="1600" dirty="0">
                <a:solidFill>
                  <a:prstClr val="black"/>
                </a:solidFill>
                <a:latin typeface="Gill Sans MT" panose="020B0502020104020203" pitchFamily="34" charset="0"/>
                <a:cs typeface="Arial" panose="020B0604020202020204" pitchFamily="34" charset="0"/>
              </a:rPr>
              <a:t>Green </a:t>
            </a:r>
            <a:r>
              <a:rPr lang="en-US" sz="1600" dirty="0" smtClean="0">
                <a:solidFill>
                  <a:prstClr val="black"/>
                </a:solidFill>
                <a:latin typeface="Gill Sans MT" panose="020B0502020104020203" pitchFamily="34" charset="0"/>
                <a:cs typeface="Arial" panose="020B0604020202020204" pitchFamily="34" charset="0"/>
              </a:rPr>
              <a:t>Economy </a:t>
            </a:r>
            <a:r>
              <a:rPr lang="en-US" sz="1600" dirty="0">
                <a:solidFill>
                  <a:prstClr val="black"/>
                </a:solidFill>
                <a:latin typeface="Gill Sans MT" panose="020B0502020104020203" pitchFamily="34" charset="0"/>
                <a:cs typeface="Arial" panose="020B0604020202020204" pitchFamily="34" charset="0"/>
              </a:rPr>
              <a:t>I</a:t>
            </a:r>
            <a:r>
              <a:rPr lang="en-US" sz="1600" dirty="0" smtClean="0">
                <a:solidFill>
                  <a:prstClr val="black"/>
                </a:solidFill>
                <a:latin typeface="Gill Sans MT" panose="020B0502020104020203" pitchFamily="34" charset="0"/>
                <a:cs typeface="Arial" panose="020B0604020202020204" pitchFamily="34" charset="0"/>
              </a:rPr>
              <a:t>nterventions</a:t>
            </a:r>
            <a:endParaRPr lang="en-ZA" sz="1600" dirty="0">
              <a:solidFill>
                <a:prstClr val="black"/>
              </a:solidFill>
              <a:latin typeface="Calibri" panose="020F0502020204030204"/>
            </a:endParaRPr>
          </a:p>
        </p:txBody>
      </p:sp>
      <p:sp>
        <p:nvSpPr>
          <p:cNvPr id="20" name="Rectangle 19">
            <a:extLst>
              <a:ext uri="{FF2B5EF4-FFF2-40B4-BE49-F238E27FC236}">
                <a16:creationId xmlns:a16="http://schemas.microsoft.com/office/drawing/2014/main" id="{C457585A-5513-4BC7-86DF-BF2BBA52F214}"/>
              </a:ext>
            </a:extLst>
          </p:cNvPr>
          <p:cNvSpPr/>
          <p:nvPr/>
        </p:nvSpPr>
        <p:spPr>
          <a:xfrm>
            <a:off x="271847" y="5240994"/>
            <a:ext cx="4769832" cy="338554"/>
          </a:xfrm>
          <a:prstGeom prst="rect">
            <a:avLst/>
          </a:prstGeom>
        </p:spPr>
        <p:txBody>
          <a:bodyPr wrap="none">
            <a:spAutoFit/>
          </a:bodyPr>
          <a:lstStyle/>
          <a:p>
            <a:pPr defTabSz="685800"/>
            <a:r>
              <a:rPr lang="en-US" sz="1600" dirty="0">
                <a:solidFill>
                  <a:prstClr val="black"/>
                </a:solidFill>
                <a:latin typeface="Gill Sans MT" panose="020B0502020104020203" pitchFamily="34" charset="0"/>
                <a:cs typeface="Arial" panose="020B0604020202020204" pitchFamily="34" charset="0"/>
              </a:rPr>
              <a:t>Gender </a:t>
            </a:r>
            <a:r>
              <a:rPr lang="en-US" sz="1600" dirty="0" smtClean="0">
                <a:solidFill>
                  <a:prstClr val="black"/>
                </a:solidFill>
                <a:latin typeface="Gill Sans MT" panose="020B0502020104020203" pitchFamily="34" charset="0"/>
                <a:cs typeface="Arial" panose="020B0604020202020204" pitchFamily="34" charset="0"/>
              </a:rPr>
              <a:t>Equality </a:t>
            </a:r>
            <a:r>
              <a:rPr lang="en-US" sz="1600" dirty="0">
                <a:solidFill>
                  <a:prstClr val="black"/>
                </a:solidFill>
                <a:latin typeface="Gill Sans MT" panose="020B0502020104020203" pitchFamily="34" charset="0"/>
                <a:cs typeface="Arial" panose="020B0604020202020204" pitchFamily="34" charset="0"/>
              </a:rPr>
              <a:t>and the inclusion of </a:t>
            </a:r>
            <a:r>
              <a:rPr lang="en-US" sz="1600" dirty="0" smtClean="0">
                <a:solidFill>
                  <a:prstClr val="black"/>
                </a:solidFill>
                <a:latin typeface="Gill Sans MT" panose="020B0502020104020203" pitchFamily="34" charset="0"/>
                <a:cs typeface="Arial" panose="020B0604020202020204" pitchFamily="34" charset="0"/>
              </a:rPr>
              <a:t>Women </a:t>
            </a:r>
            <a:r>
              <a:rPr lang="en-US" sz="1600" dirty="0">
                <a:solidFill>
                  <a:prstClr val="black"/>
                </a:solidFill>
                <a:latin typeface="Gill Sans MT" panose="020B0502020104020203" pitchFamily="34" charset="0"/>
                <a:cs typeface="Arial" panose="020B0604020202020204" pitchFamily="34" charset="0"/>
              </a:rPr>
              <a:t>and </a:t>
            </a:r>
            <a:r>
              <a:rPr lang="en-US" sz="1600" dirty="0" smtClean="0">
                <a:solidFill>
                  <a:prstClr val="black"/>
                </a:solidFill>
                <a:latin typeface="Gill Sans MT" panose="020B0502020104020203" pitchFamily="34" charset="0"/>
                <a:cs typeface="Arial" panose="020B0604020202020204" pitchFamily="34" charset="0"/>
              </a:rPr>
              <a:t>Youth</a:t>
            </a:r>
            <a:endParaRPr lang="en-ZA" sz="1600" dirty="0">
              <a:solidFill>
                <a:prstClr val="black"/>
              </a:solidFill>
              <a:latin typeface="Calibri" panose="020F0502020204030204"/>
            </a:endParaRPr>
          </a:p>
        </p:txBody>
      </p:sp>
      <p:sp>
        <p:nvSpPr>
          <p:cNvPr id="21" name="Straight Connector 3">
            <a:extLst>
              <a:ext uri="{FF2B5EF4-FFF2-40B4-BE49-F238E27FC236}">
                <a16:creationId xmlns:a16="http://schemas.microsoft.com/office/drawing/2014/main" id="{7451D599-5BA5-4AB1-B7E6-0ECE69B38585}"/>
              </a:ext>
            </a:extLst>
          </p:cNvPr>
          <p:cNvSpPr/>
          <p:nvPr/>
        </p:nvSpPr>
        <p:spPr>
          <a:xfrm>
            <a:off x="432821" y="3891993"/>
            <a:ext cx="1963228" cy="209381"/>
          </a:xfrm>
          <a:custGeom>
            <a:avLst/>
            <a:gdLst/>
            <a:ahLst/>
            <a:cxnLst/>
            <a:rect l="0" t="0" r="0" b="0"/>
            <a:pathLst>
              <a:path>
                <a:moveTo>
                  <a:pt x="2617637" y="0"/>
                </a:moveTo>
                <a:lnTo>
                  <a:pt x="2617637" y="140695"/>
                </a:lnTo>
                <a:lnTo>
                  <a:pt x="0" y="140695"/>
                </a:lnTo>
                <a:lnTo>
                  <a:pt x="0" y="279174"/>
                </a:lnTo>
              </a:path>
            </a:pathLst>
          </a:custGeom>
          <a:noFill/>
          <a:ln w="25400" cap="flat" cmpd="sng" algn="ctr">
            <a:solidFill>
              <a:srgbClr val="663366">
                <a:shade val="60000"/>
                <a:hueOff val="0"/>
                <a:satOff val="0"/>
                <a:lumOff val="0"/>
                <a:alphaOff val="0"/>
              </a:srgbClr>
            </a:solidFill>
            <a:prstDash val="solid"/>
          </a:ln>
          <a:effectLst/>
        </p:spPr>
      </p:sp>
      <p:sp>
        <p:nvSpPr>
          <p:cNvPr id="22" name="Rectangle 21">
            <a:extLst>
              <a:ext uri="{FF2B5EF4-FFF2-40B4-BE49-F238E27FC236}">
                <a16:creationId xmlns:a16="http://schemas.microsoft.com/office/drawing/2014/main" id="{D3C7B481-FBFC-4EEF-9767-D8AC02F0A59B}"/>
              </a:ext>
            </a:extLst>
          </p:cNvPr>
          <p:cNvSpPr/>
          <p:nvPr/>
        </p:nvSpPr>
        <p:spPr>
          <a:xfrm>
            <a:off x="127857" y="4214154"/>
            <a:ext cx="1769267" cy="313932"/>
          </a:xfrm>
          <a:prstGeom prst="rect">
            <a:avLst/>
          </a:prstGeom>
        </p:spPr>
        <p:txBody>
          <a:bodyPr wrap="none">
            <a:spAutoFit/>
          </a:bodyPr>
          <a:lstStyle/>
          <a:p>
            <a:pPr algn="just" defTabSz="685800">
              <a:lnSpc>
                <a:spcPct val="90000"/>
              </a:lnSpc>
              <a:spcBef>
                <a:spcPts val="750"/>
              </a:spcBef>
            </a:pPr>
            <a:r>
              <a:rPr lang="en-US" sz="1600" dirty="0">
                <a:solidFill>
                  <a:prstClr val="black"/>
                </a:solidFill>
                <a:latin typeface="Gill Sans MT" panose="020B0502020104020203" pitchFamily="34" charset="0"/>
                <a:cs typeface="Arial" panose="020B0604020202020204" pitchFamily="34" charset="0"/>
              </a:rPr>
              <a:t>Skills </a:t>
            </a:r>
            <a:r>
              <a:rPr lang="en-US" sz="1600" dirty="0" smtClean="0">
                <a:solidFill>
                  <a:prstClr val="black"/>
                </a:solidFill>
                <a:latin typeface="Gill Sans MT" panose="020B0502020104020203" pitchFamily="34" charset="0"/>
                <a:cs typeface="Arial" panose="020B0604020202020204" pitchFamily="34" charset="0"/>
              </a:rPr>
              <a:t>Development</a:t>
            </a:r>
            <a:endParaRPr lang="en-US" sz="1600" dirty="0">
              <a:solidFill>
                <a:prstClr val="black"/>
              </a:solidFill>
              <a:latin typeface="Gill Sans MT" panose="020B0502020104020203" pitchFamily="34" charset="0"/>
              <a:cs typeface="Arial" panose="020B0604020202020204" pitchFamily="34" charset="0"/>
            </a:endParaRPr>
          </a:p>
        </p:txBody>
      </p:sp>
      <p:pic>
        <p:nvPicPr>
          <p:cNvPr id="23" name="Picture 2" descr="Dysfunction Across Functions - The need for coordination expertise ...">
            <a:extLst>
              <a:ext uri="{FF2B5EF4-FFF2-40B4-BE49-F238E27FC236}">
                <a16:creationId xmlns:a16="http://schemas.microsoft.com/office/drawing/2014/main" id="{C359429A-B9A5-498B-8330-36EC28E5F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682" y="3826628"/>
            <a:ext cx="1950266" cy="173482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71E811F2-7E38-4BEB-8B24-E26F97412A38}"/>
              </a:ext>
            </a:extLst>
          </p:cNvPr>
          <p:cNvSpPr>
            <a:spLocks noGrp="1"/>
          </p:cNvSpPr>
          <p:nvPr>
            <p:ph type="ftr" sz="quarter" idx="11"/>
          </p:nvPr>
        </p:nvSpPr>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106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defRPr/>
            </a:pPr>
            <a:fld id="{B7400369-66F7-4E90-B9E8-E7C30E015ADE}" type="slidenum">
              <a:rPr lang="en-ZA" sz="675">
                <a:solidFill>
                  <a:prstClr val="white">
                    <a:lumMod val="65000"/>
                  </a:prstClr>
                </a:solidFill>
                <a:latin typeface="Arial" panose="020B0604020202020204" pitchFamily="34" charset="0"/>
                <a:cs typeface="Arial" panose="020B0604020202020204" pitchFamily="34" charset="0"/>
              </a:rPr>
              <a:pPr defTabSz="685800">
                <a:defRPr/>
              </a:pPr>
              <a:t>13</a:t>
            </a:fld>
            <a:endParaRPr lang="en-ZA" sz="675" dirty="0">
              <a:solidFill>
                <a:prstClr val="white">
                  <a:lumMod val="65000"/>
                </a:prstClr>
              </a:solidFill>
              <a:latin typeface="Arial" panose="020B0604020202020204" pitchFamily="34" charset="0"/>
              <a:cs typeface="Arial" panose="020B0604020202020204" pitchFamily="34" charset="0"/>
            </a:endParaRPr>
          </a:p>
        </p:txBody>
      </p:sp>
      <p:sp>
        <p:nvSpPr>
          <p:cNvPr id="76" name="Title 3">
            <a:extLst>
              <a:ext uri="{FF2B5EF4-FFF2-40B4-BE49-F238E27FC236}">
                <a16:creationId xmlns:a16="http://schemas.microsoft.com/office/drawing/2014/main" id="{3FC7F98E-FDFD-4E7B-8CD7-A21C19A7EF7D}"/>
              </a:ext>
            </a:extLst>
          </p:cNvPr>
          <p:cNvSpPr>
            <a:spLocks noGrp="1"/>
          </p:cNvSpPr>
          <p:nvPr>
            <p:ph type="title"/>
          </p:nvPr>
        </p:nvSpPr>
        <p:spPr>
          <a:xfrm>
            <a:off x="444628" y="305717"/>
            <a:ext cx="8333611" cy="466098"/>
          </a:xfrm>
          <a:solidFill>
            <a:schemeClr val="bg1">
              <a:lumMod val="95000"/>
            </a:schemeClr>
          </a:solidFill>
        </p:spPr>
        <p:txBody>
          <a:bodyPr>
            <a:normAutofit/>
          </a:bodyPr>
          <a:lstStyle/>
          <a:p>
            <a:pPr algn="ctr"/>
            <a:r>
              <a:rPr lang="en-GB" sz="1650" dirty="0">
                <a:solidFill>
                  <a:srgbClr val="ED7D31"/>
                </a:solidFill>
              </a:rPr>
              <a:t> TSRP INFORMED APP</a:t>
            </a:r>
            <a:endParaRPr lang="en-ZA" sz="1650" dirty="0">
              <a:solidFill>
                <a:srgbClr val="ED7D31"/>
              </a:solidFill>
            </a:endParaRPr>
          </a:p>
        </p:txBody>
      </p:sp>
      <p:grpSp>
        <p:nvGrpSpPr>
          <p:cNvPr id="41" name="Group 40">
            <a:extLst>
              <a:ext uri="{FF2B5EF4-FFF2-40B4-BE49-F238E27FC236}">
                <a16:creationId xmlns:a16="http://schemas.microsoft.com/office/drawing/2014/main" id="{8F811251-9115-415F-8FAF-FDB60DFAC249}"/>
              </a:ext>
            </a:extLst>
          </p:cNvPr>
          <p:cNvGrpSpPr/>
          <p:nvPr/>
        </p:nvGrpSpPr>
        <p:grpSpPr>
          <a:xfrm>
            <a:off x="444628" y="942159"/>
            <a:ext cx="8333611" cy="4965582"/>
            <a:chOff x="6535" y="218867"/>
            <a:chExt cx="5882345" cy="4481748"/>
          </a:xfrm>
        </p:grpSpPr>
        <p:grpSp>
          <p:nvGrpSpPr>
            <p:cNvPr id="43" name="Group 42">
              <a:extLst>
                <a:ext uri="{FF2B5EF4-FFF2-40B4-BE49-F238E27FC236}">
                  <a16:creationId xmlns:a16="http://schemas.microsoft.com/office/drawing/2014/main" id="{685C5E66-85E6-42B9-BE8C-2301AAC495F2}"/>
                </a:ext>
              </a:extLst>
            </p:cNvPr>
            <p:cNvGrpSpPr/>
            <p:nvPr/>
          </p:nvGrpSpPr>
          <p:grpSpPr>
            <a:xfrm>
              <a:off x="6535" y="218867"/>
              <a:ext cx="5882345" cy="2185450"/>
              <a:chOff x="51" y="219107"/>
              <a:chExt cx="5686459" cy="2187846"/>
            </a:xfrm>
          </p:grpSpPr>
          <p:sp>
            <p:nvSpPr>
              <p:cNvPr id="53" name="Text Box 2">
                <a:extLst>
                  <a:ext uri="{FF2B5EF4-FFF2-40B4-BE49-F238E27FC236}">
                    <a16:creationId xmlns:a16="http://schemas.microsoft.com/office/drawing/2014/main" id="{5A5ADCF1-887F-43AA-B99B-F2D6BB7BE10C}"/>
                  </a:ext>
                </a:extLst>
              </p:cNvPr>
              <p:cNvSpPr txBox="1">
                <a:spLocks noChangeArrowheads="1"/>
              </p:cNvSpPr>
              <p:nvPr/>
            </p:nvSpPr>
            <p:spPr bwMode="auto">
              <a:xfrm rot="16200000">
                <a:off x="-201123" y="420281"/>
                <a:ext cx="858488" cy="456140"/>
              </a:xfrm>
              <a:prstGeom prst="rect">
                <a:avLst/>
              </a:prstGeom>
              <a:solidFill>
                <a:schemeClr val="bg2">
                  <a:lumMod val="90000"/>
                </a:schemeClr>
              </a:solidFill>
              <a:ln w="9525">
                <a:solidFill>
                  <a:srgbClr val="000000"/>
                </a:solidFill>
                <a:miter lim="800000"/>
                <a:headEnd/>
                <a:tailEnd/>
              </a:ln>
            </p:spPr>
            <p:txBody>
              <a:bodyPr rot="0" vert="horz" wrap="square" lIns="68580" tIns="34290" rIns="68580" bIns="34290" anchor="t" anchorCtr="0">
                <a:noAutofit/>
              </a:bodyPr>
              <a:lstStyle/>
              <a:p>
                <a:pPr algn="ctr" defTabSz="685800">
                  <a:defRPr/>
                </a:pPr>
                <a:r>
                  <a:rPr lang="en-US" sz="825" b="1"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THREE STRATECIG THEMES /  PILLARS</a:t>
                </a:r>
                <a:endParaRPr lang="en-US" sz="825"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grpSp>
            <p:nvGrpSpPr>
              <p:cNvPr id="54" name="Group 53">
                <a:extLst>
                  <a:ext uri="{FF2B5EF4-FFF2-40B4-BE49-F238E27FC236}">
                    <a16:creationId xmlns:a16="http://schemas.microsoft.com/office/drawing/2014/main" id="{06F48A96-04AE-468C-80E0-79A772D1CFC1}"/>
                  </a:ext>
                </a:extLst>
              </p:cNvPr>
              <p:cNvGrpSpPr/>
              <p:nvPr/>
            </p:nvGrpSpPr>
            <p:grpSpPr>
              <a:xfrm>
                <a:off x="52" y="219107"/>
                <a:ext cx="5686458" cy="2187846"/>
                <a:chOff x="-116979" y="123487"/>
                <a:chExt cx="5686458" cy="2187846"/>
              </a:xfrm>
            </p:grpSpPr>
            <p:sp>
              <p:nvSpPr>
                <p:cNvPr id="55" name="Text Box 2">
                  <a:extLst>
                    <a:ext uri="{FF2B5EF4-FFF2-40B4-BE49-F238E27FC236}">
                      <a16:creationId xmlns:a16="http://schemas.microsoft.com/office/drawing/2014/main" id="{80DA91E9-CDB1-499F-AD1B-143E0DE8F2DA}"/>
                    </a:ext>
                  </a:extLst>
                </p:cNvPr>
                <p:cNvSpPr txBox="1">
                  <a:spLocks noChangeArrowheads="1"/>
                </p:cNvSpPr>
                <p:nvPr/>
              </p:nvSpPr>
              <p:spPr bwMode="auto">
                <a:xfrm>
                  <a:off x="416278" y="141895"/>
                  <a:ext cx="1614126" cy="827424"/>
                </a:xfrm>
                <a:prstGeom prst="rect">
                  <a:avLst/>
                </a:prstGeom>
                <a:solidFill>
                  <a:schemeClr val="accent4">
                    <a:lumMod val="20000"/>
                    <a:lumOff val="80000"/>
                  </a:schemeClr>
                </a:solidFill>
                <a:ln w="9525">
                  <a:solidFill>
                    <a:srgbClr val="000000"/>
                  </a:solidFill>
                  <a:miter lim="800000"/>
                  <a:headEnd/>
                  <a:tailEnd/>
                </a:ln>
              </p:spPr>
              <p:txBody>
                <a:bodyPr rot="0" vert="horz" wrap="square" lIns="68580" tIns="34290" rIns="68580" bIns="34290" anchor="ctr" anchorCtr="0">
                  <a:noAutofit/>
                </a:bodyPr>
                <a:lstStyle/>
                <a:p>
                  <a:pPr algn="ctr" defTabSz="685800">
                    <a:lnSpc>
                      <a:spcPct val="107000"/>
                    </a:lnSpc>
                    <a:spcAft>
                      <a:spcPts val="600"/>
                    </a:spcAft>
                    <a:defRPr/>
                  </a:pPr>
                  <a:r>
                    <a:rPr lang="en-US" sz="900" b="1"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PROTECT AND REJUVENATE SUPPLY</a:t>
                  </a:r>
                  <a:endPar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56" name="Text Box 3">
                  <a:extLst>
                    <a:ext uri="{FF2B5EF4-FFF2-40B4-BE49-F238E27FC236}">
                      <a16:creationId xmlns:a16="http://schemas.microsoft.com/office/drawing/2014/main" id="{82E9B2C7-12F9-4371-8FAA-906F37FD4A27}"/>
                    </a:ext>
                  </a:extLst>
                </p:cNvPr>
                <p:cNvSpPr txBox="1">
                  <a:spLocks noChangeArrowheads="1"/>
                </p:cNvSpPr>
                <p:nvPr/>
              </p:nvSpPr>
              <p:spPr bwMode="auto">
                <a:xfrm>
                  <a:off x="2137235" y="130411"/>
                  <a:ext cx="1568640" cy="794168"/>
                </a:xfrm>
                <a:prstGeom prst="rect">
                  <a:avLst/>
                </a:prstGeom>
                <a:solidFill>
                  <a:schemeClr val="accent6">
                    <a:lumMod val="20000"/>
                    <a:lumOff val="80000"/>
                  </a:schemeClr>
                </a:solidFill>
                <a:ln w="9525">
                  <a:solidFill>
                    <a:srgbClr val="000000"/>
                  </a:solidFill>
                  <a:miter lim="800000"/>
                  <a:headEnd/>
                  <a:tailEnd/>
                </a:ln>
              </p:spPr>
              <p:txBody>
                <a:bodyPr rot="0" vert="horz" wrap="square" lIns="68580" tIns="34290" rIns="68580" bIns="34290" anchor="ctr" anchorCtr="0">
                  <a:noAutofit/>
                </a:bodyPr>
                <a:lstStyle/>
                <a:p>
                  <a:pPr algn="ctr" defTabSz="685800">
                    <a:lnSpc>
                      <a:spcPct val="107000"/>
                    </a:lnSpc>
                    <a:spcAft>
                      <a:spcPts val="600"/>
                    </a:spcAft>
                    <a:defRPr/>
                  </a:pPr>
                  <a:r>
                    <a:rPr lang="en-US" sz="900" b="1"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 RE-IGNITE DEMAND</a:t>
                  </a:r>
                  <a:endPar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57" name="Text Box 4">
                  <a:extLst>
                    <a:ext uri="{FF2B5EF4-FFF2-40B4-BE49-F238E27FC236}">
                      <a16:creationId xmlns:a16="http://schemas.microsoft.com/office/drawing/2014/main" id="{51C7642C-323C-4154-AC2C-CF8D532ADC21}"/>
                    </a:ext>
                  </a:extLst>
                </p:cNvPr>
                <p:cNvSpPr txBox="1">
                  <a:spLocks noChangeArrowheads="1"/>
                </p:cNvSpPr>
                <p:nvPr/>
              </p:nvSpPr>
              <p:spPr bwMode="auto">
                <a:xfrm>
                  <a:off x="3812708" y="123487"/>
                  <a:ext cx="1756771" cy="801090"/>
                </a:xfrm>
                <a:prstGeom prst="rect">
                  <a:avLst/>
                </a:prstGeom>
                <a:solidFill>
                  <a:schemeClr val="accent2">
                    <a:lumMod val="20000"/>
                    <a:lumOff val="80000"/>
                  </a:schemeClr>
                </a:solidFill>
                <a:ln w="9525">
                  <a:solidFill>
                    <a:srgbClr val="000000"/>
                  </a:solidFill>
                  <a:miter lim="800000"/>
                  <a:headEnd/>
                  <a:tailEnd/>
                </a:ln>
              </p:spPr>
              <p:txBody>
                <a:bodyPr rot="0" vert="horz" wrap="square" lIns="68580" tIns="34290" rIns="68580" bIns="34290" anchor="ctr" anchorCtr="0">
                  <a:noAutofit/>
                </a:bodyPr>
                <a:lstStyle/>
                <a:p>
                  <a:pPr algn="ctr" defTabSz="685800">
                    <a:lnSpc>
                      <a:spcPct val="107000"/>
                    </a:lnSpc>
                    <a:spcAft>
                      <a:spcPts val="600"/>
                    </a:spcAft>
                    <a:defRPr/>
                  </a:pPr>
                  <a:r>
                    <a:rPr lang="en-US" sz="900" b="1"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 STRENTHENING ENABLING CAPABILITY</a:t>
                  </a:r>
                  <a:endPar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58" name="Text Box 2">
                  <a:extLst>
                    <a:ext uri="{FF2B5EF4-FFF2-40B4-BE49-F238E27FC236}">
                      <a16:creationId xmlns:a16="http://schemas.microsoft.com/office/drawing/2014/main" id="{2C130FEF-1C18-4745-B73D-ECA9B40EFD5A}"/>
                    </a:ext>
                  </a:extLst>
                </p:cNvPr>
                <p:cNvSpPr txBox="1">
                  <a:spLocks noChangeArrowheads="1"/>
                </p:cNvSpPr>
                <p:nvPr/>
              </p:nvSpPr>
              <p:spPr bwMode="auto">
                <a:xfrm rot="16200000">
                  <a:off x="-509012" y="1455186"/>
                  <a:ext cx="1240208" cy="456141"/>
                </a:xfrm>
                <a:prstGeom prst="rect">
                  <a:avLst/>
                </a:prstGeom>
                <a:solidFill>
                  <a:schemeClr val="bg2">
                    <a:lumMod val="90000"/>
                  </a:schemeClr>
                </a:solidFill>
                <a:ln w="9525">
                  <a:solidFill>
                    <a:srgbClr val="000000"/>
                  </a:solidFill>
                  <a:miter lim="800000"/>
                  <a:headEnd/>
                  <a:tailEnd/>
                </a:ln>
              </p:spPr>
              <p:txBody>
                <a:bodyPr rot="0" vert="horz" wrap="square" lIns="68580" tIns="34290" rIns="68580" bIns="34290" anchor="ctr" anchorCtr="0">
                  <a:noAutofit/>
                </a:bodyPr>
                <a:lstStyle/>
                <a:p>
                  <a:pPr algn="ctr" defTabSz="685800">
                    <a:defRPr/>
                  </a:pPr>
                  <a:r>
                    <a:rPr lang="en-US" sz="900" b="1"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SEVEN  STRATEGIC INTERVENTIONS</a:t>
                  </a:r>
                  <a:endPar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60" name="Text Box 13">
                  <a:extLst>
                    <a:ext uri="{FF2B5EF4-FFF2-40B4-BE49-F238E27FC236}">
                      <a16:creationId xmlns:a16="http://schemas.microsoft.com/office/drawing/2014/main" id="{B0AF017F-897D-4B0E-A08A-3CFC7D5F5736}"/>
                    </a:ext>
                  </a:extLst>
                </p:cNvPr>
                <p:cNvSpPr txBox="1">
                  <a:spLocks noChangeArrowheads="1"/>
                </p:cNvSpPr>
                <p:nvPr/>
              </p:nvSpPr>
              <p:spPr bwMode="auto">
                <a:xfrm>
                  <a:off x="391899" y="1892211"/>
                  <a:ext cx="1632696" cy="411150"/>
                </a:xfrm>
                <a:prstGeom prst="rect">
                  <a:avLst/>
                </a:prstGeom>
                <a:solidFill>
                  <a:schemeClr val="accent4">
                    <a:lumMod val="20000"/>
                    <a:lumOff val="80000"/>
                  </a:schemeClr>
                </a:solidFill>
                <a:ln w="9525">
                  <a:solidFill>
                    <a:srgbClr val="000000"/>
                  </a:solidFill>
                  <a:miter lim="800000"/>
                  <a:headEnd/>
                  <a:tailEnd/>
                </a:ln>
              </p:spPr>
              <p:txBody>
                <a:bodyPr rot="0" vert="horz" wrap="square" lIns="68580" tIns="34290" rIns="68580" bIns="34290" anchor="t" anchorCtr="0">
                  <a:noAutofit/>
                </a:bodyPr>
                <a:lstStyle/>
                <a:p>
                  <a:pPr marL="171450" indent="-171450" algn="just" defTabSz="685800">
                    <a:lnSpc>
                      <a:spcPct val="107000"/>
                    </a:lnSpc>
                    <a:spcAft>
                      <a:spcPts val="600"/>
                    </a:spcAft>
                    <a:buFont typeface="+mj-lt"/>
                    <a:buAutoNum type="arabicPeriod" startAt="2"/>
                    <a:tabLst>
                      <a:tab pos="0" algn="l"/>
                    </a:tabLst>
                    <a:defRPr/>
                  </a:pPr>
                  <a:r>
                    <a:rPr lang="en-ZA" sz="1000" dirty="0">
                      <a:solidFill>
                        <a:prstClr val="black"/>
                      </a:solidFill>
                      <a:latin typeface="Gill Sans MT" panose="020B0502020104020203" pitchFamily="34" charset="0"/>
                      <a:cs typeface="Times New Roman" panose="02020603050405020304" pitchFamily="18" charset="0"/>
                    </a:rPr>
                    <a:t>Support for the protection of core tourism infrastructure and assets..</a:t>
                  </a:r>
                  <a:endParaRPr lang="en-US" sz="1000" dirty="0">
                    <a:solidFill>
                      <a:prstClr val="black"/>
                    </a:solidFill>
                    <a:latin typeface="Gill Sans MT" panose="020B0502020104020203" pitchFamily="34" charset="0"/>
                    <a:cs typeface="Times New Roman" panose="02020603050405020304" pitchFamily="18" charset="0"/>
                  </a:endParaRPr>
                </a:p>
              </p:txBody>
            </p:sp>
            <p:sp>
              <p:nvSpPr>
                <p:cNvPr id="63" name="Text Box 25">
                  <a:extLst>
                    <a:ext uri="{FF2B5EF4-FFF2-40B4-BE49-F238E27FC236}">
                      <a16:creationId xmlns:a16="http://schemas.microsoft.com/office/drawing/2014/main" id="{DD3FB8DE-5FD8-4263-BABA-724754F5C827}"/>
                    </a:ext>
                  </a:extLst>
                </p:cNvPr>
                <p:cNvSpPr txBox="1">
                  <a:spLocks noChangeArrowheads="1"/>
                </p:cNvSpPr>
                <p:nvPr/>
              </p:nvSpPr>
              <p:spPr bwMode="auto">
                <a:xfrm>
                  <a:off x="2137236" y="1066624"/>
                  <a:ext cx="1568639" cy="503574"/>
                </a:xfrm>
                <a:prstGeom prst="rect">
                  <a:avLst/>
                </a:prstGeom>
                <a:solidFill>
                  <a:schemeClr val="accent6">
                    <a:lumMod val="20000"/>
                    <a:lumOff val="80000"/>
                  </a:schemeClr>
                </a:solidFill>
                <a:ln w="9525">
                  <a:solidFill>
                    <a:srgbClr val="000000"/>
                  </a:solidFill>
                  <a:miter lim="800000"/>
                  <a:headEnd/>
                  <a:tailEnd/>
                </a:ln>
              </p:spPr>
              <p:txBody>
                <a:bodyPr rot="0" vert="horz" wrap="square" lIns="68580" tIns="34290" rIns="68580" bIns="34290" anchor="ctr" anchorCtr="0">
                  <a:noAutofit/>
                </a:bodyPr>
                <a:lstStyle/>
                <a:p>
                  <a:pPr marL="132160" indent="-132160" defTabSz="685800">
                    <a:lnSpc>
                      <a:spcPct val="107000"/>
                    </a:lnSpc>
                    <a:spcAft>
                      <a:spcPts val="600"/>
                    </a:spcAft>
                    <a:buFont typeface="+mj-lt"/>
                    <a:buAutoNum type="arabicPeriod" startAt="4"/>
                  </a:pPr>
                  <a:r>
                    <a:rPr lang="en-ZA"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Stimulate domestic demand through targeted initiatives and campaigns.</a:t>
                  </a:r>
                  <a:endParaRPr lang="en-US"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65" name="Text Box 27">
                  <a:extLst>
                    <a:ext uri="{FF2B5EF4-FFF2-40B4-BE49-F238E27FC236}">
                      <a16:creationId xmlns:a16="http://schemas.microsoft.com/office/drawing/2014/main" id="{E82AE738-DE06-439C-BC13-03234ED68B28}"/>
                    </a:ext>
                  </a:extLst>
                </p:cNvPr>
                <p:cNvSpPr txBox="1">
                  <a:spLocks noChangeArrowheads="1"/>
                </p:cNvSpPr>
                <p:nvPr/>
              </p:nvSpPr>
              <p:spPr bwMode="auto">
                <a:xfrm>
                  <a:off x="2137234" y="1718602"/>
                  <a:ext cx="1568640" cy="586231"/>
                </a:xfrm>
                <a:prstGeom prst="rect">
                  <a:avLst/>
                </a:prstGeom>
                <a:solidFill>
                  <a:schemeClr val="accent6">
                    <a:lumMod val="20000"/>
                    <a:lumOff val="80000"/>
                  </a:schemeClr>
                </a:solidFill>
                <a:ln w="9525">
                  <a:solidFill>
                    <a:srgbClr val="000000"/>
                  </a:solidFill>
                  <a:miter lim="800000"/>
                  <a:headEnd/>
                  <a:tailEnd/>
                </a:ln>
              </p:spPr>
              <p:txBody>
                <a:bodyPr rot="0" vert="horz" wrap="square" lIns="68580" tIns="34290" rIns="68580" bIns="34290" anchor="ctr" anchorCtr="0">
                  <a:noAutofit/>
                </a:bodyPr>
                <a:lstStyle/>
                <a:p>
                  <a:pPr marL="132160" indent="-132160" defTabSz="685800">
                    <a:lnSpc>
                      <a:spcPct val="107000"/>
                    </a:lnSpc>
                    <a:spcAft>
                      <a:spcPts val="600"/>
                    </a:spcAft>
                    <a:buFont typeface="+mj-lt"/>
                    <a:buAutoNum type="arabicPeriod" startAt="5"/>
                    <a:defRPr/>
                  </a:pPr>
                  <a:r>
                    <a:rPr lang="en-ZA"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Execute a global marketing programme to reignite international demand.</a:t>
                  </a:r>
                  <a:endParaRPr lang="en-US"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66" name="Text Box 29">
                  <a:extLst>
                    <a:ext uri="{FF2B5EF4-FFF2-40B4-BE49-F238E27FC236}">
                      <a16:creationId xmlns:a16="http://schemas.microsoft.com/office/drawing/2014/main" id="{280C3085-56D4-4AA1-9C2E-B756FC9CA684}"/>
                    </a:ext>
                  </a:extLst>
                </p:cNvPr>
                <p:cNvSpPr txBox="1">
                  <a:spLocks noChangeArrowheads="1"/>
                </p:cNvSpPr>
                <p:nvPr/>
              </p:nvSpPr>
              <p:spPr bwMode="auto">
                <a:xfrm>
                  <a:off x="3812707" y="1069791"/>
                  <a:ext cx="1756770" cy="420414"/>
                </a:xfrm>
                <a:prstGeom prst="rect">
                  <a:avLst/>
                </a:prstGeom>
                <a:solidFill>
                  <a:schemeClr val="accent2">
                    <a:lumMod val="20000"/>
                    <a:lumOff val="80000"/>
                  </a:schemeClr>
                </a:solidFill>
                <a:ln w="9525">
                  <a:solidFill>
                    <a:srgbClr val="000000"/>
                  </a:solidFill>
                  <a:miter lim="800000"/>
                  <a:headEnd/>
                  <a:tailEnd/>
                </a:ln>
              </p:spPr>
              <p:txBody>
                <a:bodyPr rot="0" vert="horz" wrap="square" lIns="68580" tIns="34290" rIns="68580" bIns="34290" anchor="t" anchorCtr="0">
                  <a:noAutofit/>
                </a:bodyPr>
                <a:lstStyle/>
                <a:p>
                  <a:pPr marL="132160" indent="-132160" algn="just" defTabSz="685800">
                    <a:lnSpc>
                      <a:spcPct val="107000"/>
                    </a:lnSpc>
                    <a:spcAft>
                      <a:spcPts val="600"/>
                    </a:spcAft>
                    <a:buFont typeface="+mj-lt"/>
                    <a:buAutoNum type="arabicPeriod" startAt="7"/>
                    <a:defRPr/>
                  </a:pPr>
                  <a:r>
                    <a:rPr lang="en-ZA"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Launch an investment and resource mobilisation programme to the support supply.</a:t>
                  </a:r>
                  <a:endPar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a:p>
                  <a:pPr defTabSz="685800">
                    <a:lnSpc>
                      <a:spcPct val="107000"/>
                    </a:lnSpc>
                    <a:spcAft>
                      <a:spcPts val="600"/>
                    </a:spcAft>
                    <a:tabLst>
                      <a:tab pos="0" algn="l"/>
                    </a:tabLst>
                    <a:defRPr/>
                  </a:pPr>
                  <a:r>
                    <a:rPr lang="en-ZA" sz="9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 Box 32">
                  <a:extLst>
                    <a:ext uri="{FF2B5EF4-FFF2-40B4-BE49-F238E27FC236}">
                      <a16:creationId xmlns:a16="http://schemas.microsoft.com/office/drawing/2014/main" id="{0DE2D2F0-1CAB-44C6-A3AC-25AEAF09DCCF}"/>
                    </a:ext>
                  </a:extLst>
                </p:cNvPr>
                <p:cNvSpPr txBox="1">
                  <a:spLocks noChangeArrowheads="1"/>
                </p:cNvSpPr>
                <p:nvPr/>
              </p:nvSpPr>
              <p:spPr bwMode="auto">
                <a:xfrm>
                  <a:off x="3812707" y="1574117"/>
                  <a:ext cx="1756769" cy="242098"/>
                </a:xfrm>
                <a:prstGeom prst="rect">
                  <a:avLst/>
                </a:prstGeom>
                <a:solidFill>
                  <a:schemeClr val="accent2">
                    <a:lumMod val="20000"/>
                    <a:lumOff val="80000"/>
                  </a:schemeClr>
                </a:solidFill>
                <a:ln w="9525">
                  <a:solidFill>
                    <a:srgbClr val="000000"/>
                  </a:solidFill>
                  <a:miter lim="800000"/>
                  <a:headEnd/>
                  <a:tailEnd/>
                </a:ln>
              </p:spPr>
              <p:txBody>
                <a:bodyPr rot="0" vert="horz" wrap="square" lIns="68580" tIns="34290" rIns="68580" bIns="34290" anchor="t" anchorCtr="0">
                  <a:noAutofit/>
                </a:bodyPr>
                <a:lstStyle>
                  <a:defPPr>
                    <a:defRPr lang="en-US"/>
                  </a:defPPr>
                  <a:lvl1pPr marR="0" lvl="0" indent="0" fontAlgn="auto">
                    <a:lnSpc>
                      <a:spcPct val="107000"/>
                    </a:lnSpc>
                    <a:spcBef>
                      <a:spcPts val="0"/>
                    </a:spcBef>
                    <a:spcAft>
                      <a:spcPts val="800"/>
                    </a:spcAft>
                    <a:buClrTx/>
                    <a:buSzTx/>
                    <a:buFontTx/>
                    <a:buNone/>
                    <a:tabLst>
                      <a:tab pos="0" algn="l"/>
                    </a:tabLst>
                    <a:defRPr kumimoji="0" sz="80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marL="132160" indent="-132160" algn="just" defTabSz="685800">
                    <a:spcAft>
                      <a:spcPts val="600"/>
                    </a:spcAft>
                    <a:buFont typeface="+mj-lt"/>
                    <a:buAutoNum type="arabicPeriod" startAt="8"/>
                    <a:tabLst/>
                  </a:pPr>
                  <a:r>
                    <a:rPr lang="en-ZA" sz="900" dirty="0">
                      <a:latin typeface="Gill Sans MT" panose="020B0502020104020203" pitchFamily="34" charset="0"/>
                    </a:rPr>
                    <a:t>Tourism Regional Integration.</a:t>
                  </a:r>
                  <a:endParaRPr lang="en-US" sz="900" dirty="0">
                    <a:latin typeface="Gill Sans MT" panose="020B0502020104020203" pitchFamily="34" charset="0"/>
                  </a:endParaRPr>
                </a:p>
              </p:txBody>
            </p:sp>
            <p:sp>
              <p:nvSpPr>
                <p:cNvPr id="70" name="Text Box 34">
                  <a:extLst>
                    <a:ext uri="{FF2B5EF4-FFF2-40B4-BE49-F238E27FC236}">
                      <a16:creationId xmlns:a16="http://schemas.microsoft.com/office/drawing/2014/main" id="{2A84FA06-0ECE-4B67-A981-DD90D332B44B}"/>
                    </a:ext>
                  </a:extLst>
                </p:cNvPr>
                <p:cNvSpPr txBox="1">
                  <a:spLocks noChangeArrowheads="1"/>
                </p:cNvSpPr>
                <p:nvPr/>
              </p:nvSpPr>
              <p:spPr bwMode="auto">
                <a:xfrm>
                  <a:off x="3803987" y="1892211"/>
                  <a:ext cx="1750967" cy="419122"/>
                </a:xfrm>
                <a:prstGeom prst="rect">
                  <a:avLst/>
                </a:prstGeom>
                <a:solidFill>
                  <a:schemeClr val="accent2">
                    <a:lumMod val="20000"/>
                    <a:lumOff val="80000"/>
                  </a:schemeClr>
                </a:solidFill>
                <a:ln w="9525">
                  <a:solidFill>
                    <a:srgbClr val="000000"/>
                  </a:solidFill>
                  <a:miter lim="800000"/>
                  <a:headEnd/>
                  <a:tailEnd/>
                </a:ln>
              </p:spPr>
              <p:txBody>
                <a:bodyPr rot="0" vert="horz" wrap="square" lIns="68580" tIns="34290" rIns="68580" bIns="34290" anchor="t" anchorCtr="0">
                  <a:noAutofit/>
                </a:bodyPr>
                <a:lstStyle/>
                <a:p>
                  <a:pPr marL="132160" indent="-132160" algn="just" defTabSz="685800">
                    <a:lnSpc>
                      <a:spcPct val="107000"/>
                    </a:lnSpc>
                    <a:spcAft>
                      <a:spcPts val="600"/>
                    </a:spcAft>
                    <a:buFont typeface="+mj-lt"/>
                    <a:buAutoNum type="arabicPeriod" startAt="9"/>
                  </a:pPr>
                  <a:r>
                    <a:rPr lang="en-ZA"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Review the tourism policy to provide enhanced support for sector growth and development.</a:t>
                  </a:r>
                  <a:endPar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grpSp>
        </p:grpSp>
        <p:sp>
          <p:nvSpPr>
            <p:cNvPr id="44" name="Text Box 2">
              <a:extLst>
                <a:ext uri="{FF2B5EF4-FFF2-40B4-BE49-F238E27FC236}">
                  <a16:creationId xmlns:a16="http://schemas.microsoft.com/office/drawing/2014/main" id="{CD190A02-D3ED-498E-B482-1D87A8B167BF}"/>
                </a:ext>
              </a:extLst>
            </p:cNvPr>
            <p:cNvSpPr txBox="1">
              <a:spLocks noChangeArrowheads="1"/>
            </p:cNvSpPr>
            <p:nvPr/>
          </p:nvSpPr>
          <p:spPr bwMode="auto">
            <a:xfrm>
              <a:off x="532946" y="3577487"/>
              <a:ext cx="5340908" cy="205477"/>
            </a:xfrm>
            <a:prstGeom prst="rect">
              <a:avLst/>
            </a:prstGeom>
            <a:solidFill>
              <a:srgbClr val="FFFFCC"/>
            </a:solidFill>
            <a:ln w="9525">
              <a:solidFill>
                <a:srgbClr val="000000"/>
              </a:solidFill>
              <a:miter lim="800000"/>
              <a:headEnd/>
              <a:tailEnd/>
            </a:ln>
          </p:spPr>
          <p:txBody>
            <a:bodyPr rot="0" vert="horz" wrap="square" lIns="68580" tIns="34290" rIns="68580" bIns="34290" anchor="t" anchorCtr="0">
              <a:noAutofit/>
            </a:bodyPr>
            <a:lstStyle/>
            <a:p>
              <a:pPr algn="just" defTabSz="685800">
                <a:lnSpc>
                  <a:spcPct val="107000"/>
                </a:lnSpc>
                <a:spcAft>
                  <a:spcPts val="600"/>
                </a:spcAft>
                <a:tabLst>
                  <a:tab pos="0" algn="l"/>
                </a:tabLst>
                <a:defRPr/>
              </a:pPr>
              <a:r>
                <a:rPr lang="en-US"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Reduced airlift capacity, brand positioning in key source markets and the easing of cross boarder travel restrictions. </a:t>
              </a:r>
            </a:p>
          </p:txBody>
        </p:sp>
        <p:sp>
          <p:nvSpPr>
            <p:cNvPr id="45" name="Text Box 2">
              <a:extLst>
                <a:ext uri="{FF2B5EF4-FFF2-40B4-BE49-F238E27FC236}">
                  <a16:creationId xmlns:a16="http://schemas.microsoft.com/office/drawing/2014/main" id="{1D2E315B-1265-44A1-982B-1D48E1BC5BF1}"/>
                </a:ext>
              </a:extLst>
            </p:cNvPr>
            <p:cNvSpPr txBox="1">
              <a:spLocks noChangeArrowheads="1"/>
            </p:cNvSpPr>
            <p:nvPr/>
          </p:nvSpPr>
          <p:spPr bwMode="auto">
            <a:xfrm>
              <a:off x="548555" y="2510596"/>
              <a:ext cx="1669728" cy="853423"/>
            </a:xfrm>
            <a:prstGeom prst="rect">
              <a:avLst/>
            </a:prstGeom>
            <a:solidFill>
              <a:schemeClr val="accent1">
                <a:lumMod val="20000"/>
                <a:lumOff val="80000"/>
              </a:schemeClr>
            </a:solidFill>
            <a:ln w="9525">
              <a:solidFill>
                <a:srgbClr val="000000"/>
              </a:solidFill>
              <a:miter lim="800000"/>
              <a:headEnd/>
              <a:tailEnd/>
            </a:ln>
          </p:spPr>
          <p:txBody>
            <a:bodyPr rot="0" vert="horz" wrap="square" lIns="68580" tIns="34290" rIns="68580" bIns="34290" anchor="ctr" anchorCtr="0">
              <a:noAutofit/>
            </a:bodyPr>
            <a:lstStyle/>
            <a:p>
              <a:pPr marL="132160" indent="-132160" defTabSz="685800">
                <a:lnSpc>
                  <a:spcPct val="107000"/>
                </a:lnSpc>
                <a:spcAft>
                  <a:spcPts val="600"/>
                </a:spcAft>
                <a:buFont typeface="+mj-lt"/>
                <a:buAutoNum type="arabicPeriod" startAt="3"/>
              </a:pPr>
              <a:r>
                <a:rPr lang="en-ZA" sz="900" dirty="0">
                  <a:solidFill>
                    <a:prstClr val="black"/>
                  </a:solidFill>
                  <a:latin typeface="Gill Sans MT" panose="020B0502020104020203" pitchFamily="34" charset="0"/>
                  <a:cs typeface="Times New Roman" panose="02020603050405020304" pitchFamily="18" charset="0"/>
                </a:rPr>
                <a:t>Form targeted partnerships </a:t>
              </a:r>
              <a:r>
                <a:rPr lang="en-ZA"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between industry and government. </a:t>
              </a:r>
              <a:endPar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46" name="Text Box 2">
              <a:extLst>
                <a:ext uri="{FF2B5EF4-FFF2-40B4-BE49-F238E27FC236}">
                  <a16:creationId xmlns:a16="http://schemas.microsoft.com/office/drawing/2014/main" id="{5FF410E1-8F3A-4F84-AE49-18EFF375CED6}"/>
                </a:ext>
              </a:extLst>
            </p:cNvPr>
            <p:cNvSpPr txBox="1">
              <a:spLocks noChangeArrowheads="1"/>
            </p:cNvSpPr>
            <p:nvPr/>
          </p:nvSpPr>
          <p:spPr bwMode="auto">
            <a:xfrm>
              <a:off x="2331696" y="2510127"/>
              <a:ext cx="1622676" cy="1002874"/>
            </a:xfrm>
            <a:prstGeom prst="rect">
              <a:avLst/>
            </a:prstGeom>
            <a:solidFill>
              <a:schemeClr val="accent1">
                <a:lumMod val="20000"/>
                <a:lumOff val="80000"/>
              </a:schemeClr>
            </a:solidFill>
            <a:ln w="9525">
              <a:solidFill>
                <a:srgbClr val="000000"/>
              </a:solidFill>
              <a:miter lim="800000"/>
              <a:headEnd/>
              <a:tailEnd/>
            </a:ln>
          </p:spPr>
          <p:txBody>
            <a:bodyPr rot="0" vert="horz" wrap="square" lIns="68580" tIns="34290" rIns="68580" bIns="34290" anchor="t" anchorCtr="0">
              <a:noAutofit/>
            </a:bodyPr>
            <a:lstStyle/>
            <a:p>
              <a:pPr marL="132160" indent="-132160" defTabSz="685800">
                <a:lnSpc>
                  <a:spcPct val="107000"/>
                </a:lnSpc>
                <a:spcAft>
                  <a:spcPts val="600"/>
                </a:spcAft>
                <a:buFont typeface="+mj-lt"/>
                <a:buAutoNum type="arabicPeriod" startAt="6"/>
              </a:pPr>
              <a:r>
                <a:rPr lang="en-ZA" sz="1000" dirty="0">
                  <a:solidFill>
                    <a:prstClr val="black"/>
                  </a:solidFill>
                  <a:latin typeface="Gill Sans MT" panose="020B0502020104020203" pitchFamily="34" charset="0"/>
                  <a:cs typeface="Times New Roman" panose="02020603050405020304" pitchFamily="18" charset="0"/>
                </a:rPr>
                <a:t>Partner</a:t>
              </a:r>
              <a:r>
                <a:rPr lang="en-ZA"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 with relevant departments to ensure improved travel facilitation through implementation of e-visas, tourist safety and quicker turnaround times in the processing of tour operators’ licences.</a:t>
              </a:r>
              <a:r>
                <a:rPr lang="en-US"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 </a:t>
              </a:r>
            </a:p>
          </p:txBody>
        </p:sp>
        <p:sp>
          <p:nvSpPr>
            <p:cNvPr id="47" name="Text Box 2">
              <a:extLst>
                <a:ext uri="{FF2B5EF4-FFF2-40B4-BE49-F238E27FC236}">
                  <a16:creationId xmlns:a16="http://schemas.microsoft.com/office/drawing/2014/main" id="{14BA4390-CB12-4752-9F31-7A150D4A607D}"/>
                </a:ext>
              </a:extLst>
            </p:cNvPr>
            <p:cNvSpPr txBox="1">
              <a:spLocks noChangeArrowheads="1"/>
            </p:cNvSpPr>
            <p:nvPr/>
          </p:nvSpPr>
          <p:spPr bwMode="auto">
            <a:xfrm rot="16200000">
              <a:off x="-184586" y="2690726"/>
              <a:ext cx="854095" cy="471853"/>
            </a:xfrm>
            <a:prstGeom prst="rect">
              <a:avLst/>
            </a:prstGeom>
            <a:solidFill>
              <a:schemeClr val="bg2">
                <a:lumMod val="90000"/>
              </a:schemeClr>
            </a:solidFill>
            <a:ln w="9525">
              <a:solidFill>
                <a:srgbClr val="000000"/>
              </a:solidFill>
              <a:miter lim="800000"/>
              <a:headEnd/>
              <a:tailEnd/>
            </a:ln>
          </p:spPr>
          <p:txBody>
            <a:bodyPr rot="0" vert="horz" wrap="square" lIns="68580" tIns="34290" rIns="68580" bIns="34290" anchor="ctr" anchorCtr="0">
              <a:noAutofit/>
            </a:bodyPr>
            <a:lstStyle/>
            <a:p>
              <a:pPr algn="ctr" defTabSz="685800">
                <a:lnSpc>
                  <a:spcPct val="107000"/>
                </a:lnSpc>
                <a:spcAft>
                  <a:spcPts val="600"/>
                </a:spcAft>
                <a:defRPr/>
              </a:pPr>
              <a:r>
                <a:rPr lang="en-US" sz="900" b="1"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ENABLERS</a:t>
              </a:r>
              <a:endPar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48" name="Text Box 2">
              <a:extLst>
                <a:ext uri="{FF2B5EF4-FFF2-40B4-BE49-F238E27FC236}">
                  <a16:creationId xmlns:a16="http://schemas.microsoft.com/office/drawing/2014/main" id="{9CA2C7D5-0D63-44F1-8532-5D01CF6AEAE4}"/>
                </a:ext>
              </a:extLst>
            </p:cNvPr>
            <p:cNvSpPr txBox="1">
              <a:spLocks noChangeArrowheads="1"/>
            </p:cNvSpPr>
            <p:nvPr/>
          </p:nvSpPr>
          <p:spPr bwMode="auto">
            <a:xfrm>
              <a:off x="4062571" y="2530341"/>
              <a:ext cx="1811283" cy="331136"/>
            </a:xfrm>
            <a:prstGeom prst="rect">
              <a:avLst/>
            </a:prstGeom>
            <a:solidFill>
              <a:schemeClr val="accent1">
                <a:lumMod val="20000"/>
                <a:lumOff val="80000"/>
              </a:schemeClr>
            </a:solidFill>
            <a:ln w="9525">
              <a:solidFill>
                <a:srgbClr val="000000"/>
              </a:solidFill>
              <a:miter lim="800000"/>
              <a:headEnd/>
              <a:tailEnd/>
            </a:ln>
          </p:spPr>
          <p:txBody>
            <a:bodyPr rot="0" vert="horz" wrap="square" lIns="68580" tIns="34290" rIns="68580" bIns="34290" anchor="t" anchorCtr="0">
              <a:noAutofit/>
            </a:bodyPr>
            <a:lstStyle/>
            <a:p>
              <a:pPr marL="257175" indent="-257175" algn="just" defTabSz="685800">
                <a:lnSpc>
                  <a:spcPct val="107000"/>
                </a:lnSpc>
                <a:spcAft>
                  <a:spcPts val="600"/>
                </a:spcAft>
                <a:buFont typeface="+mj-lt"/>
                <a:buAutoNum type="arabicPeriod" startAt="10"/>
                <a:tabLst>
                  <a:tab pos="0" algn="l"/>
                </a:tabLst>
              </a:pPr>
              <a:r>
                <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Deployment of the vaccine. </a:t>
              </a:r>
            </a:p>
          </p:txBody>
        </p:sp>
        <p:sp>
          <p:nvSpPr>
            <p:cNvPr id="49" name="Text Box 2">
              <a:extLst>
                <a:ext uri="{FF2B5EF4-FFF2-40B4-BE49-F238E27FC236}">
                  <a16:creationId xmlns:a16="http://schemas.microsoft.com/office/drawing/2014/main" id="{768A46CF-5DFE-49DD-98C9-B9CECC6D4A57}"/>
                </a:ext>
              </a:extLst>
            </p:cNvPr>
            <p:cNvSpPr txBox="1">
              <a:spLocks noChangeArrowheads="1"/>
            </p:cNvSpPr>
            <p:nvPr/>
          </p:nvSpPr>
          <p:spPr bwMode="auto">
            <a:xfrm>
              <a:off x="4062571" y="2958097"/>
              <a:ext cx="1811283" cy="471148"/>
            </a:xfrm>
            <a:prstGeom prst="rect">
              <a:avLst/>
            </a:prstGeom>
            <a:solidFill>
              <a:schemeClr val="accent1">
                <a:lumMod val="20000"/>
                <a:lumOff val="80000"/>
              </a:schemeClr>
            </a:solidFill>
            <a:ln w="9525">
              <a:solidFill>
                <a:srgbClr val="000000"/>
              </a:solidFill>
              <a:miter lim="800000"/>
              <a:headEnd/>
              <a:tailEnd/>
            </a:ln>
          </p:spPr>
          <p:txBody>
            <a:bodyPr rot="0" vert="horz" wrap="square" lIns="68580" tIns="34290" rIns="68580" bIns="34290" anchor="ctr" anchorCtr="0">
              <a:noAutofit/>
            </a:bodyPr>
            <a:lstStyle/>
            <a:p>
              <a:pPr marL="257175" indent="-257175" defTabSz="685800">
                <a:lnSpc>
                  <a:spcPct val="107000"/>
                </a:lnSpc>
                <a:spcAft>
                  <a:spcPts val="600"/>
                </a:spcAft>
                <a:buFont typeface="+mj-lt"/>
                <a:buAutoNum type="arabicPeriod" startAt="11"/>
                <a:tabLst>
                  <a:tab pos="0" algn="l"/>
                </a:tabLst>
                <a:defRPr/>
              </a:pPr>
              <a:r>
                <a:rPr lang="en-US"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Stimulate demand through government consumption</a:t>
              </a:r>
              <a:r>
                <a:rPr lang="en-US" sz="1000" dirty="0" smtClean="0">
                  <a:solidFill>
                    <a:prstClr val="black"/>
                  </a:solidFill>
                  <a:latin typeface="Gill Sans MT" panose="020B0502020104020203" pitchFamily="34" charset="0"/>
                  <a:ea typeface="Calibri" panose="020F0502020204030204" pitchFamily="34" charset="0"/>
                  <a:cs typeface="Times New Roman" panose="02020603050405020304" pitchFamily="18" charset="0"/>
                </a:rPr>
                <a:t>.</a:t>
              </a:r>
              <a:endParaRPr lang="en-US"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50" name="Text Box 2">
              <a:extLst>
                <a:ext uri="{FF2B5EF4-FFF2-40B4-BE49-F238E27FC236}">
                  <a16:creationId xmlns:a16="http://schemas.microsoft.com/office/drawing/2014/main" id="{97C170DF-0712-44D3-8F66-AA3800C3E6E9}"/>
                </a:ext>
              </a:extLst>
            </p:cNvPr>
            <p:cNvSpPr txBox="1">
              <a:spLocks noChangeArrowheads="1"/>
            </p:cNvSpPr>
            <p:nvPr/>
          </p:nvSpPr>
          <p:spPr bwMode="auto">
            <a:xfrm>
              <a:off x="532944" y="4194717"/>
              <a:ext cx="3421427" cy="224403"/>
            </a:xfrm>
            <a:prstGeom prst="rect">
              <a:avLst/>
            </a:prstGeom>
            <a:solidFill>
              <a:srgbClr val="FFFFCC"/>
            </a:solidFill>
            <a:ln w="9525">
              <a:solidFill>
                <a:srgbClr val="000000"/>
              </a:solidFill>
              <a:miter lim="800000"/>
              <a:headEnd/>
              <a:tailEnd/>
            </a:ln>
          </p:spPr>
          <p:txBody>
            <a:bodyPr rot="0" vert="horz" wrap="square" lIns="68580" tIns="34290" rIns="68580" bIns="34290" anchor="t" anchorCtr="0">
              <a:noAutofit/>
            </a:bodyPr>
            <a:lstStyle/>
            <a:p>
              <a:pPr algn="just" defTabSz="685800">
                <a:lnSpc>
                  <a:spcPct val="107000"/>
                </a:lnSpc>
                <a:spcAft>
                  <a:spcPts val="600"/>
                </a:spcAft>
                <a:tabLst>
                  <a:tab pos="0" algn="l"/>
                </a:tabLst>
              </a:pPr>
              <a:r>
                <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The country may not be able to achieve its target of population immunity by the end of 2021.</a:t>
              </a:r>
            </a:p>
            <a:p>
              <a:pPr defTabSz="685800">
                <a:lnSpc>
                  <a:spcPct val="107000"/>
                </a:lnSpc>
                <a:spcAft>
                  <a:spcPts val="600"/>
                </a:spcAft>
                <a:defRPr/>
              </a:pPr>
              <a:r>
                <a:rPr 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51" name="Text Box 2">
              <a:extLst>
                <a:ext uri="{FF2B5EF4-FFF2-40B4-BE49-F238E27FC236}">
                  <a16:creationId xmlns:a16="http://schemas.microsoft.com/office/drawing/2014/main" id="{4609C24F-BA07-4683-BB1D-49D63E8FEF9D}"/>
                </a:ext>
              </a:extLst>
            </p:cNvPr>
            <p:cNvSpPr txBox="1">
              <a:spLocks noChangeArrowheads="1"/>
            </p:cNvSpPr>
            <p:nvPr/>
          </p:nvSpPr>
          <p:spPr bwMode="auto">
            <a:xfrm>
              <a:off x="532944" y="4467444"/>
              <a:ext cx="3257678" cy="233171"/>
            </a:xfrm>
            <a:prstGeom prst="rect">
              <a:avLst/>
            </a:prstGeom>
            <a:solidFill>
              <a:srgbClr val="FFFFCC"/>
            </a:solidFill>
            <a:ln w="9525">
              <a:solidFill>
                <a:srgbClr val="000000"/>
              </a:solidFill>
              <a:miter lim="800000"/>
              <a:headEnd/>
              <a:tailEnd/>
            </a:ln>
          </p:spPr>
          <p:txBody>
            <a:bodyPr rot="0" vert="horz" wrap="square" lIns="68580" tIns="34290" rIns="68580" bIns="34290" anchor="t" anchorCtr="0">
              <a:noAutofit/>
            </a:bodyPr>
            <a:lstStyle/>
            <a:p>
              <a:pPr algn="just" defTabSz="685800">
                <a:lnSpc>
                  <a:spcPct val="107000"/>
                </a:lnSpc>
                <a:spcAft>
                  <a:spcPts val="600"/>
                </a:spcAft>
                <a:tabLst>
                  <a:tab pos="0" algn="l"/>
                </a:tabLst>
                <a:defRPr/>
              </a:pPr>
              <a:r>
                <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The stop and start cycles the sector will experience as new waves and variants may occur.</a:t>
              </a:r>
            </a:p>
          </p:txBody>
        </p:sp>
        <p:sp>
          <p:nvSpPr>
            <p:cNvPr id="52" name="Text Box 2">
              <a:extLst>
                <a:ext uri="{FF2B5EF4-FFF2-40B4-BE49-F238E27FC236}">
                  <a16:creationId xmlns:a16="http://schemas.microsoft.com/office/drawing/2014/main" id="{55767CD3-224F-45FC-AC5A-F6C027DFB2B3}"/>
                </a:ext>
              </a:extLst>
            </p:cNvPr>
            <p:cNvSpPr txBox="1">
              <a:spLocks noChangeArrowheads="1"/>
            </p:cNvSpPr>
            <p:nvPr/>
          </p:nvSpPr>
          <p:spPr bwMode="auto">
            <a:xfrm rot="16200000">
              <a:off x="-320339" y="3893936"/>
              <a:ext cx="1125602" cy="471854"/>
            </a:xfrm>
            <a:prstGeom prst="rect">
              <a:avLst/>
            </a:prstGeom>
            <a:solidFill>
              <a:schemeClr val="bg2">
                <a:lumMod val="90000"/>
              </a:schemeClr>
            </a:solidFill>
            <a:ln w="9525">
              <a:solidFill>
                <a:srgbClr val="000000"/>
              </a:solidFill>
              <a:miter lim="800000"/>
              <a:headEnd/>
              <a:tailEnd/>
            </a:ln>
          </p:spPr>
          <p:txBody>
            <a:bodyPr rot="0" vert="horz" wrap="square" lIns="68580" tIns="34290" rIns="68580" bIns="34290" anchor="ctr" anchorCtr="0">
              <a:noAutofit/>
            </a:bodyPr>
            <a:lstStyle/>
            <a:p>
              <a:pPr algn="ctr" defTabSz="685800">
                <a:lnSpc>
                  <a:spcPct val="107000"/>
                </a:lnSpc>
                <a:spcAft>
                  <a:spcPts val="600"/>
                </a:spcAft>
                <a:defRPr/>
              </a:pPr>
              <a:r>
                <a:rPr lang="en-US" sz="900" b="1"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RISKS</a:t>
              </a:r>
              <a:endParaRPr lang="en-US" sz="9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grpSp>
      <p:sp>
        <p:nvSpPr>
          <p:cNvPr id="72" name="Text Box 17">
            <a:extLst>
              <a:ext uri="{FF2B5EF4-FFF2-40B4-BE49-F238E27FC236}">
                <a16:creationId xmlns:a16="http://schemas.microsoft.com/office/drawing/2014/main" id="{9FB927C0-7756-4678-A0F4-AF611032B660}"/>
              </a:ext>
            </a:extLst>
          </p:cNvPr>
          <p:cNvSpPr txBox="1">
            <a:spLocks noChangeArrowheads="1"/>
          </p:cNvSpPr>
          <p:nvPr/>
        </p:nvSpPr>
        <p:spPr bwMode="auto">
          <a:xfrm>
            <a:off x="1211686" y="1949208"/>
            <a:ext cx="2392746" cy="765942"/>
          </a:xfrm>
          <a:prstGeom prst="rect">
            <a:avLst/>
          </a:prstGeom>
          <a:solidFill>
            <a:schemeClr val="accent4">
              <a:lumMod val="20000"/>
              <a:lumOff val="80000"/>
            </a:schemeClr>
          </a:solidFill>
          <a:ln w="9525">
            <a:solidFill>
              <a:srgbClr val="000000"/>
            </a:solidFill>
            <a:miter lim="800000"/>
            <a:headEnd/>
            <a:tailEnd/>
          </a:ln>
        </p:spPr>
        <p:txBody>
          <a:bodyPr rot="0" vert="horz" wrap="square" lIns="68580" tIns="34290" rIns="68580" bIns="34290" anchor="t" anchorCtr="0">
            <a:noAutofit/>
          </a:bodyPr>
          <a:lstStyle/>
          <a:p>
            <a:pPr marL="133350" indent="-133350" defTabSz="685800">
              <a:buFont typeface="+mj-lt"/>
              <a:buAutoNum type="arabicPeriod"/>
              <a:tabLst>
                <a:tab pos="0" algn="l"/>
              </a:tabLst>
              <a:defRPr/>
            </a:pPr>
            <a:r>
              <a:rPr lang="en-ZA"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Implement norms and standards for safe operations across the value chain to enable safe travel and rebuild traveller confidence.</a:t>
            </a:r>
            <a:endParaRPr lang="en-US" sz="1000" dirty="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p:txBody>
      </p:sp>
      <p:sp>
        <p:nvSpPr>
          <p:cNvPr id="73" name="Text Box 2">
            <a:extLst>
              <a:ext uri="{FF2B5EF4-FFF2-40B4-BE49-F238E27FC236}">
                <a16:creationId xmlns:a16="http://schemas.microsoft.com/office/drawing/2014/main" id="{15502D5F-7F59-4F52-A245-8B9C862C534A}"/>
              </a:ext>
            </a:extLst>
          </p:cNvPr>
          <p:cNvSpPr txBox="1">
            <a:spLocks noChangeArrowheads="1"/>
          </p:cNvSpPr>
          <p:nvPr/>
        </p:nvSpPr>
        <p:spPr bwMode="auto">
          <a:xfrm>
            <a:off x="1190399" y="4924705"/>
            <a:ext cx="5613813" cy="372578"/>
          </a:xfrm>
          <a:prstGeom prst="rect">
            <a:avLst/>
          </a:prstGeom>
          <a:solidFill>
            <a:srgbClr val="FFFFCC"/>
          </a:solidFill>
          <a:ln w="9525">
            <a:solidFill>
              <a:srgbClr val="000000"/>
            </a:solidFill>
            <a:miter lim="800000"/>
            <a:headEnd/>
            <a:tailEnd/>
          </a:ln>
        </p:spPr>
        <p:txBody>
          <a:bodyPr rot="0" vert="horz" wrap="square" lIns="68580" tIns="34290" rIns="68580" bIns="34290" anchor="t" anchorCtr="0">
            <a:noAutofit/>
          </a:bodyPr>
          <a:lstStyle>
            <a:defPPr>
              <a:defRPr lang="en-US"/>
            </a:defPPr>
            <a:lvl1pPr marR="0" lvl="0" indent="0" fontAlgn="auto">
              <a:lnSpc>
                <a:spcPct val="107000"/>
              </a:lnSpc>
              <a:spcBef>
                <a:spcPts val="0"/>
              </a:spcBef>
              <a:spcAft>
                <a:spcPts val="800"/>
              </a:spcAft>
              <a:buClrTx/>
              <a:buSzTx/>
              <a:buFontTx/>
              <a:buNone/>
              <a:tabLst/>
              <a:defRPr kumimoji="0" sz="80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defTabSz="685800">
              <a:spcAft>
                <a:spcPts val="600"/>
              </a:spcAft>
              <a:tabLst>
                <a:tab pos="0" algn="l"/>
              </a:tabLst>
            </a:pPr>
            <a:r>
              <a:rPr lang="en-US" sz="1000" dirty="0">
                <a:latin typeface="Gill Sans MT" panose="020B0502020104020203" pitchFamily="34" charset="0"/>
              </a:rPr>
              <a:t>Domestic travel not picking up in the short to medium term, considering the weak state of the economy and </a:t>
            </a:r>
            <a:r>
              <a:rPr lang="en-US" sz="1000" dirty="0" smtClean="0">
                <a:latin typeface="Gill Sans MT" panose="020B0502020104020203" pitchFamily="34" charset="0"/>
              </a:rPr>
              <a:t>diminishing </a:t>
            </a:r>
            <a:r>
              <a:rPr lang="en-US" sz="1000" dirty="0">
                <a:latin typeface="Gill Sans MT" panose="020B0502020104020203" pitchFamily="34" charset="0"/>
              </a:rPr>
              <a:t>household disposable income.</a:t>
            </a:r>
          </a:p>
          <a:p>
            <a:pPr defTabSz="685800">
              <a:spcAft>
                <a:spcPts val="600"/>
              </a:spcAft>
            </a:pPr>
            <a:r>
              <a:rPr lang="en-US" sz="1000" dirty="0"/>
              <a:t> </a:t>
            </a:r>
          </a:p>
        </p:txBody>
      </p:sp>
      <p:sp>
        <p:nvSpPr>
          <p:cNvPr id="2" name="Footer Placeholder 1">
            <a:extLst>
              <a:ext uri="{FF2B5EF4-FFF2-40B4-BE49-F238E27FC236}">
                <a16:creationId xmlns:a16="http://schemas.microsoft.com/office/drawing/2014/main" id="{82996FC1-6C09-4B04-8CF5-86392EC9BDA2}"/>
              </a:ext>
            </a:extLst>
          </p:cNvPr>
          <p:cNvSpPr>
            <a:spLocks noGrp="1"/>
          </p:cNvSpPr>
          <p:nvPr>
            <p:ph type="ftr" sz="quarter" idx="11"/>
          </p:nvPr>
        </p:nvSpPr>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502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p:cNvSpPr>
            <a:spLocks noGrp="1"/>
          </p:cNvSpPr>
          <p:nvPr>
            <p:ph idx="1"/>
          </p:nvPr>
        </p:nvSpPr>
        <p:spPr>
          <a:xfrm>
            <a:off x="372533" y="1662545"/>
            <a:ext cx="8142816" cy="2807855"/>
          </a:xfrm>
        </p:spPr>
        <p:txBody>
          <a:bodyPr>
            <a:normAutofit fontScale="85000" lnSpcReduction="20000"/>
          </a:bodyPr>
          <a:lstStyle/>
          <a:p>
            <a:pPr marL="0" indent="0" algn="ctr">
              <a:lnSpc>
                <a:spcPct val="100000"/>
              </a:lnSpc>
              <a:spcBef>
                <a:spcPts val="0"/>
              </a:spcBef>
              <a:buNone/>
            </a:pPr>
            <a:r>
              <a:rPr lang="en-ZA" sz="8000" b="1" dirty="0">
                <a:solidFill>
                  <a:srgbClr val="ED7D31"/>
                </a:solidFill>
                <a:ea typeface="+mj-ea"/>
                <a:cs typeface="+mj-cs"/>
              </a:rPr>
              <a:t>6. Programme     </a:t>
            </a:r>
          </a:p>
          <a:p>
            <a:pPr marL="0" indent="0" algn="ctr">
              <a:lnSpc>
                <a:spcPct val="100000"/>
              </a:lnSpc>
              <a:spcBef>
                <a:spcPts val="0"/>
              </a:spcBef>
              <a:buNone/>
            </a:pPr>
            <a:r>
              <a:rPr lang="en-ZA" sz="8000" b="1" dirty="0">
                <a:solidFill>
                  <a:srgbClr val="ED7D31"/>
                </a:solidFill>
                <a:ea typeface="+mj-ea"/>
                <a:cs typeface="+mj-cs"/>
              </a:rPr>
              <a:t>     Performance </a:t>
            </a:r>
          </a:p>
          <a:p>
            <a:pPr marL="0" indent="0" algn="ctr">
              <a:lnSpc>
                <a:spcPct val="100000"/>
              </a:lnSpc>
              <a:spcBef>
                <a:spcPts val="0"/>
              </a:spcBef>
              <a:buNone/>
            </a:pPr>
            <a:r>
              <a:rPr lang="en-ZA" sz="8000" b="1" dirty="0">
                <a:solidFill>
                  <a:srgbClr val="ED7D31"/>
                </a:solidFill>
                <a:ea typeface="+mj-ea"/>
                <a:cs typeface="+mj-cs"/>
              </a:rPr>
              <a:t>   Information </a:t>
            </a:r>
            <a:endParaRPr lang="en-ZA" sz="8000" dirty="0">
              <a:solidFill>
                <a:srgbClr val="FF0000"/>
              </a:solidFill>
            </a:endParaRPr>
          </a:p>
        </p:txBody>
      </p:sp>
      <p:sp>
        <p:nvSpPr>
          <p:cNvPr id="2" name="Footer Placeholder 1">
            <a:extLst>
              <a:ext uri="{FF2B5EF4-FFF2-40B4-BE49-F238E27FC236}">
                <a16:creationId xmlns:a16="http://schemas.microsoft.com/office/drawing/2014/main" id="{2125B0F0-7B82-45A2-8295-647D9C37E39C}"/>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257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p:cNvSpPr>
            <a:spLocks noGrp="1"/>
          </p:cNvSpPr>
          <p:nvPr>
            <p:ph idx="1"/>
          </p:nvPr>
        </p:nvSpPr>
        <p:spPr>
          <a:xfrm>
            <a:off x="628650" y="1384043"/>
            <a:ext cx="7886700" cy="3003230"/>
          </a:xfrm>
        </p:spPr>
        <p:txBody>
          <a:bodyPr>
            <a:normAutofit lnSpcReduction="10000"/>
          </a:bodyPr>
          <a:lstStyle/>
          <a:p>
            <a:pPr marL="0" lvl="0" indent="0" algn="ctr">
              <a:lnSpc>
                <a:spcPct val="100000"/>
              </a:lnSpc>
              <a:spcBef>
                <a:spcPts val="0"/>
              </a:spcBef>
              <a:buNone/>
            </a:pPr>
            <a:r>
              <a:rPr lang="en-ZA" sz="3600" b="1" dirty="0">
                <a:solidFill>
                  <a:srgbClr val="ED7D31"/>
                </a:solidFill>
              </a:rPr>
              <a:t>6.1 Programme 1:</a:t>
            </a:r>
          </a:p>
          <a:p>
            <a:pPr marL="0" lvl="0" indent="0" algn="ctr">
              <a:lnSpc>
                <a:spcPct val="100000"/>
              </a:lnSpc>
              <a:spcBef>
                <a:spcPts val="0"/>
              </a:spcBef>
              <a:buNone/>
            </a:pPr>
            <a:r>
              <a:rPr lang="en-ZA" sz="3600" b="1" dirty="0" smtClean="0">
                <a:solidFill>
                  <a:srgbClr val="ED7D31"/>
                </a:solidFill>
              </a:rPr>
              <a:t>Administration</a:t>
            </a:r>
          </a:p>
          <a:p>
            <a:pPr marL="0" lvl="0" indent="0" algn="ctr">
              <a:lnSpc>
                <a:spcPct val="100000"/>
              </a:lnSpc>
              <a:spcBef>
                <a:spcPts val="0"/>
              </a:spcBef>
              <a:buNone/>
            </a:pPr>
            <a:r>
              <a:rPr lang="en-ZA" sz="3600" b="1" dirty="0" smtClean="0">
                <a:solidFill>
                  <a:srgbClr val="ED7D31"/>
                </a:solidFill>
              </a:rPr>
              <a:t>(Corporate Management Branch)</a:t>
            </a:r>
            <a:endParaRPr lang="en-ZA" sz="3600" dirty="0">
              <a:solidFill>
                <a:srgbClr val="ED7D31"/>
              </a:solidFill>
            </a:endParaRPr>
          </a:p>
          <a:p>
            <a:pPr marL="0" indent="0" algn="just">
              <a:spcBef>
                <a:spcPts val="0"/>
              </a:spcBef>
              <a:buNone/>
            </a:pPr>
            <a:endParaRPr lang="en-US" dirty="0"/>
          </a:p>
          <a:p>
            <a:pPr marL="0" indent="0" algn="just">
              <a:spcBef>
                <a:spcPts val="0"/>
              </a:spcBef>
              <a:buNone/>
            </a:pPr>
            <a:endParaRPr lang="en-US" dirty="0"/>
          </a:p>
          <a:p>
            <a:pPr marL="0" indent="0" algn="just">
              <a:spcBef>
                <a:spcPts val="0"/>
              </a:spcBef>
              <a:buNone/>
            </a:pPr>
            <a:r>
              <a:rPr lang="en-US" sz="2800" dirty="0"/>
              <a:t>Branch provides strategic leadership, management and support services to the department.</a:t>
            </a:r>
          </a:p>
          <a:p>
            <a:pPr marL="0" indent="0" algn="just">
              <a:spcBef>
                <a:spcPts val="0"/>
              </a:spcBef>
              <a:buNone/>
            </a:pPr>
            <a:endParaRPr lang="en-US" dirty="0"/>
          </a:p>
          <a:p>
            <a:pPr marL="0" indent="0" algn="just">
              <a:spcBef>
                <a:spcPts val="0"/>
              </a:spcBef>
              <a:buNone/>
            </a:pPr>
            <a:endParaRPr lang="en-US" dirty="0"/>
          </a:p>
          <a:p>
            <a:pPr marL="0" indent="0" algn="just">
              <a:buNone/>
            </a:pPr>
            <a:endParaRPr lang="en-ZA" sz="2000" dirty="0"/>
          </a:p>
        </p:txBody>
      </p:sp>
      <p:sp>
        <p:nvSpPr>
          <p:cNvPr id="2" name="Footer Placeholder 1">
            <a:extLst>
              <a:ext uri="{FF2B5EF4-FFF2-40B4-BE49-F238E27FC236}">
                <a16:creationId xmlns:a16="http://schemas.microsoft.com/office/drawing/2014/main" id="{E2ECA3C1-ECB7-44F1-AE2C-89C26436650D}"/>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620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182593" y="76259"/>
            <a:ext cx="8555008" cy="417981"/>
          </a:xfrm>
        </p:spPr>
        <p:txBody>
          <a:bodyPr>
            <a:noAutofit/>
          </a:bodyPr>
          <a:lstStyle/>
          <a:p>
            <a:pPr algn="ctr"/>
            <a:r>
              <a:rPr lang="en-ZA" sz="2000" dirty="0">
                <a:solidFill>
                  <a:srgbClr val="ED7D31"/>
                </a:solidFill>
              </a:rPr>
              <a:t>Programme 1:  Administration Annual 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32325678"/>
              </p:ext>
            </p:extLst>
          </p:nvPr>
        </p:nvGraphicFramePr>
        <p:xfrm>
          <a:off x="294496" y="474258"/>
          <a:ext cx="8555008" cy="5461509"/>
        </p:xfrm>
        <a:graphic>
          <a:graphicData uri="http://schemas.openxmlformats.org/drawingml/2006/table">
            <a:tbl>
              <a:tblPr firstRow="1" bandRow="1">
                <a:tableStyleId>{21E4AEA4-8DFA-4A89-87EB-49C32662AFE0}</a:tableStyleId>
              </a:tblPr>
              <a:tblGrid>
                <a:gridCol w="1875817">
                  <a:extLst>
                    <a:ext uri="{9D8B030D-6E8A-4147-A177-3AD203B41FA5}">
                      <a16:colId xmlns:a16="http://schemas.microsoft.com/office/drawing/2014/main" val="20001"/>
                    </a:ext>
                  </a:extLst>
                </a:gridCol>
                <a:gridCol w="2045502">
                  <a:extLst>
                    <a:ext uri="{9D8B030D-6E8A-4147-A177-3AD203B41FA5}">
                      <a16:colId xmlns:a16="http://schemas.microsoft.com/office/drawing/2014/main" val="3338774030"/>
                    </a:ext>
                  </a:extLst>
                </a:gridCol>
                <a:gridCol w="1572393">
                  <a:extLst>
                    <a:ext uri="{9D8B030D-6E8A-4147-A177-3AD203B41FA5}">
                      <a16:colId xmlns:a16="http://schemas.microsoft.com/office/drawing/2014/main" val="808855673"/>
                    </a:ext>
                  </a:extLst>
                </a:gridCol>
                <a:gridCol w="1586308">
                  <a:extLst>
                    <a:ext uri="{9D8B030D-6E8A-4147-A177-3AD203B41FA5}">
                      <a16:colId xmlns:a16="http://schemas.microsoft.com/office/drawing/2014/main" val="3040642779"/>
                    </a:ext>
                  </a:extLst>
                </a:gridCol>
                <a:gridCol w="1474988">
                  <a:extLst>
                    <a:ext uri="{9D8B030D-6E8A-4147-A177-3AD203B41FA5}">
                      <a16:colId xmlns:a16="http://schemas.microsoft.com/office/drawing/2014/main" val="3146147413"/>
                    </a:ext>
                  </a:extLst>
                </a:gridCol>
              </a:tblGrid>
              <a:tr h="278350">
                <a:tc rowSpan="2">
                  <a:txBody>
                    <a:bodyPr/>
                    <a:lstStyle/>
                    <a:p>
                      <a:pPr algn="ctr">
                        <a:lnSpc>
                          <a:spcPct val="100000"/>
                        </a:lnSpc>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84019">
                <a:tc vMerge="1">
                  <a:txBody>
                    <a:bodyPr/>
                    <a:lstStyle/>
                    <a:p>
                      <a:endParaRPr lang="en-ZA" dirty="0"/>
                    </a:p>
                  </a:txBody>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6185">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Output: </a:t>
                      </a:r>
                      <a:r>
                        <a:rPr lang="en-ZA" sz="1400" dirty="0">
                          <a:solidFill>
                            <a:schemeClr val="tx1"/>
                          </a:solidFill>
                          <a:effectLst/>
                          <a:latin typeface="Gill Sans MT" panose="020B0502020104020203" pitchFamily="34" charset="0"/>
                          <a:ea typeface="Calibri" panose="020F0502020204030204" pitchFamily="34" charset="0"/>
                        </a:rPr>
                        <a:t>Unqualified annual audit on financial and non-financial performance.</a:t>
                      </a:r>
                      <a:endPar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1: </a:t>
                      </a:r>
                      <a:r>
                        <a:rPr lang="en-ZA" sz="1400" b="0" dirty="0">
                          <a:solidFill>
                            <a:schemeClr val="tx1"/>
                          </a:solidFill>
                          <a:effectLst/>
                          <a:latin typeface="Gill Sans MT" panose="020B0502020104020203" pitchFamily="34" charset="0"/>
                          <a:ea typeface="Calibri" panose="020F0502020204030204" pitchFamily="34" charset="0"/>
                        </a:rPr>
                        <a:t>Audit outcome on financial statements and performance information.</a:t>
                      </a:r>
                      <a:endPar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77956672"/>
                  </a:ext>
                </a:extLst>
              </a:tr>
              <a:tr h="1333150">
                <a:tc>
                  <a:txBody>
                    <a:bodyPr/>
                    <a:lstStyle/>
                    <a:p>
                      <a:pPr algn="l">
                        <a:lnSpc>
                          <a:spcPct val="100000"/>
                        </a:lnSpc>
                        <a:spcAft>
                          <a:spcPts val="0"/>
                        </a:spcAft>
                      </a:pPr>
                      <a:r>
                        <a:rPr lang="en-ZA" sz="1400" dirty="0">
                          <a:solidFill>
                            <a:schemeClr val="tx1"/>
                          </a:solidFill>
                          <a:effectLst/>
                          <a:latin typeface="Gill Sans MT" panose="020B0502020104020203" pitchFamily="34" charset="0"/>
                          <a:ea typeface="Calibri" panose="020F0502020204030204" pitchFamily="34" charset="0"/>
                        </a:rPr>
                        <a:t>Unqualified audit on financial statements and performance information.</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Financial and non-financial performance information submitted to the Auditor-General South Africa (AGSA) and National Treasury (NT).</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Gill Sans MT" panose="020B0502020104020203" pitchFamily="34" charset="0"/>
                          <a:cs typeface="Times New Roman" panose="02020603050405020304" pitchFamily="18" charset="0"/>
                        </a:rPr>
                        <a:t>AGSA audit report received.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Gill Sans MT" panose="020B0502020104020203" pitchFamily="34" charset="0"/>
                          <a:cs typeface="Times New Roman" panose="02020603050405020304" pitchFamily="18" charset="0"/>
                        </a:rPr>
                        <a:t>Implementation Plan developed as per AGSA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Gill Sans MT" panose="020B0502020104020203" pitchFamily="34" charset="0"/>
                          <a:cs typeface="Times New Roman" panose="02020603050405020304" pitchFamily="18" charset="0"/>
                        </a:rPr>
                        <a:t>Review internal control measures.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I</a:t>
                      </a:r>
                      <a:r>
                        <a:rPr lang="en-GB" sz="1400" kern="12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mplementation of audit action plan</a:t>
                      </a: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as per AGSA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456265">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Output: </a:t>
                      </a:r>
                      <a:r>
                        <a:rPr lang="en-GB"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Departmental expenditure to contribute to the Government’s economic transformation agenda.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Output Indicator 2: </a:t>
                      </a:r>
                      <a:r>
                        <a:rPr lang="en-GB"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Percentage procurement of goods and services from SMMEs.</a:t>
                      </a:r>
                      <a:endParaRPr lang="en-ZA" sz="1400" kern="1200" noProof="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3040237083"/>
                  </a:ext>
                </a:extLst>
              </a:tr>
              <a:tr h="1142700">
                <a:tc>
                  <a:txBody>
                    <a:bodyPr/>
                    <a:lstStyle/>
                    <a:p>
                      <a:pPr algn="l">
                        <a:lnSpc>
                          <a:spcPct val="107000"/>
                        </a:lnSpc>
                        <a:spcAft>
                          <a:spcPts val="0"/>
                        </a:spcAft>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40% expenditure achieved on procurement of goods and services from SMMEs.</a:t>
                      </a:r>
                    </a:p>
                    <a:p>
                      <a:pPr algn="l">
                        <a:lnSpc>
                          <a:spcPct val="107000"/>
                        </a:lnSpc>
                        <a:spcAft>
                          <a:spcPts val="0"/>
                        </a:spcAft>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40% expenditure achieved on procurement of goods and services from SMMEs.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ZA" sz="1400" kern="1200" dirty="0">
                          <a:solidFill>
                            <a:schemeClr val="tx1"/>
                          </a:solidFill>
                          <a:effectLst/>
                          <a:latin typeface="Gill Sans MT" panose="020B0502020104020203" pitchFamily="34" charset="0"/>
                          <a:cs typeface="Times New Roman" panose="02020603050405020304" pitchFamily="18" charset="0"/>
                        </a:rPr>
                        <a:t>40% expenditure achieved on procurement of goods and services from SMMEs.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a:spcAft>
                          <a:spcPts val="0"/>
                        </a:spcAft>
                        <a:buFont typeface="Symbol" panose="05050102010706020507" pitchFamily="18" charset="2"/>
                        <a:buNone/>
                      </a:pPr>
                      <a:r>
                        <a:rPr lang="en-ZA" sz="1400" kern="1200" dirty="0">
                          <a:solidFill>
                            <a:schemeClr val="tx1"/>
                          </a:solidFill>
                          <a:effectLst/>
                          <a:latin typeface="Gill Sans MT" panose="020B0502020104020203" pitchFamily="34" charset="0"/>
                          <a:cs typeface="Times New Roman" panose="02020603050405020304" pitchFamily="18" charset="0"/>
                        </a:rPr>
                        <a:t>40% expenditure achieved on procurement of goods and services from SMMEs.</a:t>
                      </a:r>
                    </a:p>
                    <a:p>
                      <a:pPr marL="228600" algn="l">
                        <a:spcAft>
                          <a:spcPts val="0"/>
                        </a:spcAft>
                      </a:pPr>
                      <a:r>
                        <a:rPr lang="en-ZA" sz="1400" kern="1200" dirty="0">
                          <a:solidFill>
                            <a:schemeClr val="tx1"/>
                          </a:solidFill>
                          <a:effectLst/>
                          <a:latin typeface="Gill Sans MT" panose="020B0502020104020203"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40% expenditure achieved on procurement of goods and services from SMMEs.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1363039"/>
                  </a:ext>
                </a:extLst>
              </a:tr>
              <a:tr h="19740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Output Indicator 3: </a:t>
                      </a:r>
                      <a:r>
                        <a:rPr lang="en-GB"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Percentage of compliant invoices paid within prescribed timeframes.</a:t>
                      </a:r>
                      <a:endParaRPr lang="en-US" sz="1400" kern="1200" noProof="0" dirty="0">
                        <a:solidFill>
                          <a:schemeClr val="tx1"/>
                        </a:solidFill>
                        <a:effectLst/>
                        <a:latin typeface="Gill Sans MT" panose="020B0502020104020203" pitchFamily="34" charset="0"/>
                        <a:ea typeface=""/>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2561407"/>
                  </a:ext>
                </a:extLst>
              </a:tr>
              <a:tr h="801721">
                <a:tc>
                  <a:txBody>
                    <a:bodyPr/>
                    <a:lstStyle/>
                    <a:p>
                      <a:pPr algn="l">
                        <a:lnSpc>
                          <a:spcPct val="107000"/>
                        </a:lnSpc>
                        <a:spcAft>
                          <a:spcPts val="0"/>
                        </a:spcAft>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100% Payment of all compliant invoices within 30 days.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100% of all compliant invoices paid within 30 days.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ZA" sz="1400" kern="1200" dirty="0">
                          <a:solidFill>
                            <a:schemeClr val="tx1"/>
                          </a:solidFill>
                          <a:effectLst/>
                          <a:latin typeface="Gill Sans MT" panose="020B0502020104020203" pitchFamily="34" charset="0"/>
                          <a:cs typeface="Times New Roman" panose="02020603050405020304" pitchFamily="18" charset="0"/>
                        </a:rPr>
                        <a:t>100% of all compliant invoices paid within 30 days.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100% of all compliant invoices paid within 30 days.</a:t>
                      </a:r>
                    </a:p>
                    <a:p>
                      <a:pPr marL="228600" algn="l">
                        <a:spcAft>
                          <a:spcPts val="0"/>
                        </a:spcAft>
                      </a:pPr>
                      <a:r>
                        <a:rPr lang="en-ZA" sz="1400" kern="1200" dirty="0">
                          <a:solidFill>
                            <a:schemeClr val="tx1"/>
                          </a:solidFill>
                          <a:effectLst/>
                          <a:latin typeface="Gill Sans MT" panose="020B0502020104020203"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4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100% of all compliant invoices paid within 30 days.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997470"/>
                  </a:ext>
                </a:extLst>
              </a:tr>
            </a:tbl>
          </a:graphicData>
        </a:graphic>
      </p:graphicFrame>
      <p:sp>
        <p:nvSpPr>
          <p:cNvPr id="2" name="Footer Placeholder 1">
            <a:extLst>
              <a:ext uri="{FF2B5EF4-FFF2-40B4-BE49-F238E27FC236}">
                <a16:creationId xmlns:a16="http://schemas.microsoft.com/office/drawing/2014/main" id="{DBE08594-3D9B-4876-BBBC-3309F51F8E4C}"/>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545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19343" y="26457"/>
            <a:ext cx="8494127" cy="365125"/>
          </a:xfrm>
        </p:spPr>
        <p:txBody>
          <a:bodyPr>
            <a:noAutofit/>
          </a:bodyPr>
          <a:lstStyle/>
          <a:p>
            <a:pPr algn="ctr"/>
            <a:r>
              <a:rPr lang="en-ZA" sz="2000" dirty="0">
                <a:solidFill>
                  <a:srgbClr val="ED7D31"/>
                </a:solidFill>
              </a:rPr>
              <a:t>Programme 1:  Administration Annual 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0927424"/>
              </p:ext>
            </p:extLst>
          </p:nvPr>
        </p:nvGraphicFramePr>
        <p:xfrm>
          <a:off x="320943" y="391585"/>
          <a:ext cx="8486142" cy="5367992"/>
        </p:xfrm>
        <a:graphic>
          <a:graphicData uri="http://schemas.openxmlformats.org/drawingml/2006/table">
            <a:tbl>
              <a:tblPr firstRow="1" bandRow="1">
                <a:tableStyleId>{21E4AEA4-8DFA-4A89-87EB-49C32662AFE0}</a:tableStyleId>
              </a:tblPr>
              <a:tblGrid>
                <a:gridCol w="1778758">
                  <a:extLst>
                    <a:ext uri="{9D8B030D-6E8A-4147-A177-3AD203B41FA5}">
                      <a16:colId xmlns:a16="http://schemas.microsoft.com/office/drawing/2014/main" val="20001"/>
                    </a:ext>
                  </a:extLst>
                </a:gridCol>
                <a:gridCol w="1692153">
                  <a:extLst>
                    <a:ext uri="{9D8B030D-6E8A-4147-A177-3AD203B41FA5}">
                      <a16:colId xmlns:a16="http://schemas.microsoft.com/office/drawing/2014/main" val="1035027834"/>
                    </a:ext>
                  </a:extLst>
                </a:gridCol>
                <a:gridCol w="1691239">
                  <a:extLst>
                    <a:ext uri="{9D8B030D-6E8A-4147-A177-3AD203B41FA5}">
                      <a16:colId xmlns:a16="http://schemas.microsoft.com/office/drawing/2014/main" val="3421144957"/>
                    </a:ext>
                  </a:extLst>
                </a:gridCol>
                <a:gridCol w="1743013">
                  <a:extLst>
                    <a:ext uri="{9D8B030D-6E8A-4147-A177-3AD203B41FA5}">
                      <a16:colId xmlns:a16="http://schemas.microsoft.com/office/drawing/2014/main" val="2277793781"/>
                    </a:ext>
                  </a:extLst>
                </a:gridCol>
                <a:gridCol w="1580979">
                  <a:extLst>
                    <a:ext uri="{9D8B030D-6E8A-4147-A177-3AD203B41FA5}">
                      <a16:colId xmlns:a16="http://schemas.microsoft.com/office/drawing/2014/main" val="1611082310"/>
                    </a:ext>
                  </a:extLst>
                </a:gridCol>
              </a:tblGrid>
              <a:tr h="280670">
                <a:tc rowSpan="2">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300" dirty="0">
                        <a:solidFill>
                          <a:schemeClr val="tx1"/>
                        </a:solidFill>
                        <a:latin typeface="Gill Sans MT" panose="020B0502020104020203"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2022/23 Quarterly Targets</a:t>
                      </a:r>
                      <a:endParaRPr lang="en-ZA" sz="1300" dirty="0">
                        <a:solidFill>
                          <a:schemeClr val="tx1"/>
                        </a:solidFill>
                        <a:latin typeface="Gill Sans MT" panose="020B0502020104020203"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lnL w="9525" cap="flat" cmpd="sng" algn="ctr">
                      <a:solidFill>
                        <a:schemeClr val="tx1"/>
                      </a:solidFill>
                      <a:prstDash val="solid"/>
                      <a:round/>
                      <a:headEnd type="none" w="med" len="med"/>
                      <a:tailEnd type="none" w="med" len="med"/>
                    </a:lnL>
                  </a:tcPr>
                </a:tc>
                <a:tc hMerge="1">
                  <a:txBody>
                    <a:bodyPr/>
                    <a:lstStyle/>
                    <a:p>
                      <a:pPr algn="ctr">
                        <a:lnSpc>
                          <a:spcPct val="100000"/>
                        </a:lnSpc>
                        <a:spcAft>
                          <a:spcPts val="0"/>
                        </a:spcAft>
                      </a:pPr>
                      <a:endParaRPr lang="en-ZA" sz="1300" dirty="0">
                        <a:solidFill>
                          <a:schemeClr val="tx1"/>
                        </a:solidFill>
                        <a:latin typeface="Gill Sans MT" panose="020B0502020104020203"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extLst>
                  <a:ext uri="{0D108BD9-81ED-4DB2-BD59-A6C34878D82A}">
                    <a16:rowId xmlns:a16="http://schemas.microsoft.com/office/drawing/2014/main" val="10000"/>
                  </a:ext>
                </a:extLst>
              </a:tr>
              <a:tr h="237218">
                <a:tc vMerge="1">
                  <a:txBody>
                    <a:bodyPr/>
                    <a:lstStyle/>
                    <a:p>
                      <a:endParaRPr lang="en-ZA" dirty="0"/>
                    </a:p>
                  </a:txBody>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9227">
                <a:tc gridSpan="5">
                  <a:txBody>
                    <a:bodyPr/>
                    <a:lstStyle/>
                    <a:p>
                      <a:pPr marL="0" marR="24765" lvl="0" indent="0" algn="l">
                        <a:spcAft>
                          <a:spcPts val="0"/>
                        </a:spcAft>
                        <a:buFont typeface="+mj-lt"/>
                        <a:buNone/>
                      </a:pPr>
                      <a:r>
                        <a:rPr lang="en-GB" sz="1300" b="1"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Output Indicator 4: </a:t>
                      </a:r>
                      <a:r>
                        <a:rPr lang="en-GB" sz="1300" kern="1200" dirty="0">
                          <a:solidFill>
                            <a:schemeClr val="tx1"/>
                          </a:solidFill>
                          <a:effectLst/>
                          <a:latin typeface="Gill Sans MT" panose="020B0502020104020203" pitchFamily="34" charset="0"/>
                          <a:cs typeface="Times New Roman" panose="02020603050405020304" pitchFamily="18" charset="0"/>
                        </a:rPr>
                        <a:t>Percentage of procurement spend </a:t>
                      </a:r>
                      <a:r>
                        <a:rPr lang="en-ZA" sz="1300" kern="1200" dirty="0">
                          <a:solidFill>
                            <a:schemeClr val="tx1"/>
                          </a:solidFill>
                          <a:effectLst/>
                          <a:latin typeface="Gill Sans MT" panose="020B0502020104020203" pitchFamily="34" charset="0"/>
                          <a:cs typeface="Times New Roman" panose="02020603050405020304" pitchFamily="18" charset="0"/>
                        </a:rPr>
                        <a:t>from</a:t>
                      </a:r>
                      <a:r>
                        <a:rPr lang="en-GB" sz="1300" kern="1200" dirty="0">
                          <a:solidFill>
                            <a:schemeClr val="tx1"/>
                          </a:solidFill>
                          <a:effectLst/>
                          <a:latin typeface="Gill Sans MT" panose="020B0502020104020203" pitchFamily="34" charset="0"/>
                          <a:cs typeface="Times New Roman" panose="02020603050405020304" pitchFamily="18" charset="0"/>
                        </a:rPr>
                        <a:t> women-owned </a:t>
                      </a:r>
                      <a:r>
                        <a:rPr lang="en-US" sz="1300" kern="1200" dirty="0">
                          <a:solidFill>
                            <a:schemeClr val="tx1"/>
                          </a:solidFill>
                          <a:effectLst/>
                          <a:latin typeface="Gill Sans MT" panose="020B0502020104020203" pitchFamily="34" charset="0"/>
                          <a:cs typeface="Times New Roman" panose="02020603050405020304" pitchFamily="18" charset="0"/>
                        </a:rPr>
                        <a:t>businesses.</a:t>
                      </a:r>
                      <a:endParaRPr lang="en-ZA" sz="1300" kern="1200" dirty="0">
                        <a:solidFill>
                          <a:schemeClr val="tx1"/>
                        </a:solidFill>
                        <a:effectLst/>
                        <a:latin typeface="Gill Sans MT" panose="020B0502020104020203" pitchFamily="34" charset="0"/>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24765" lvl="0" indent="0" algn="just">
                        <a:spcAft>
                          <a:spcPts val="0"/>
                        </a:spcAft>
                        <a:buFont typeface="+mj-lt"/>
                        <a:buNone/>
                      </a:pPr>
                      <a:endParaRPr lang="en-ZA" sz="1300" kern="1200" dirty="0">
                        <a:solidFill>
                          <a:schemeClr val="tx1"/>
                        </a:solidFill>
                        <a:effectLst/>
                        <a:latin typeface="Gill Sans MT" panose="020B0502020104020203" pitchFamily="34" charset="0"/>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665422">
                <a:tc>
                  <a:txBody>
                    <a:bodyPr/>
                    <a:lstStyle/>
                    <a:p>
                      <a:pPr algn="l"/>
                      <a:r>
                        <a:rPr lang="en-US" sz="1300" kern="1200" dirty="0">
                          <a:solidFill>
                            <a:schemeClr val="tx1"/>
                          </a:solidFill>
                          <a:effectLst/>
                          <a:latin typeface="Gill Sans MT" panose="020B0502020104020203" pitchFamily="34" charset="0"/>
                          <a:ea typeface="+mn-ea"/>
                          <a:cs typeface="Times New Roman" panose="02020603050405020304" pitchFamily="18" charset="0"/>
                        </a:rPr>
                        <a:t>40% procurement spend </a:t>
                      </a:r>
                      <a:r>
                        <a:rPr lang="en-ZA" sz="1300" kern="1200" dirty="0">
                          <a:solidFill>
                            <a:schemeClr val="tx1"/>
                          </a:solidFill>
                          <a:effectLst/>
                          <a:latin typeface="Gill Sans MT" panose="020B0502020104020203" pitchFamily="34" charset="0"/>
                          <a:ea typeface="+mn-ea"/>
                          <a:cs typeface="Times New Roman" panose="02020603050405020304" pitchFamily="18" charset="0"/>
                        </a:rPr>
                        <a:t>from </a:t>
                      </a:r>
                      <a:r>
                        <a:rPr lang="en-US" sz="1300" kern="1200" dirty="0">
                          <a:solidFill>
                            <a:schemeClr val="tx1"/>
                          </a:solidFill>
                          <a:effectLst/>
                          <a:latin typeface="Gill Sans MT" panose="020B0502020104020203" pitchFamily="34" charset="0"/>
                          <a:ea typeface="+mn-ea"/>
                          <a:cs typeface="Times New Roman" panose="02020603050405020304" pitchFamily="18" charset="0"/>
                        </a:rPr>
                        <a:t>women-owned businesses.</a:t>
                      </a:r>
                      <a:endParaRPr lang="en-ZA" sz="13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base">
                        <a:spcAft>
                          <a:spcPts val="0"/>
                        </a:spcAft>
                      </a:pPr>
                      <a:r>
                        <a:rPr lang="en-US" sz="1300" kern="1200" dirty="0">
                          <a:solidFill>
                            <a:schemeClr val="tx1"/>
                          </a:solidFill>
                          <a:effectLst/>
                          <a:latin typeface="Gill Sans MT" panose="020B0502020104020203" pitchFamily="34" charset="0"/>
                          <a:ea typeface="+mn-ea"/>
                          <a:cs typeface="Times New Roman" panose="02020603050405020304" pitchFamily="18" charset="0"/>
                        </a:rPr>
                        <a:t>40% procurement spend </a:t>
                      </a:r>
                      <a:r>
                        <a:rPr lang="en-ZA" sz="1300" kern="1200" dirty="0">
                          <a:solidFill>
                            <a:schemeClr val="tx1"/>
                          </a:solidFill>
                          <a:effectLst/>
                          <a:latin typeface="Gill Sans MT" panose="020B0502020104020203" pitchFamily="34" charset="0"/>
                          <a:ea typeface="+mn-ea"/>
                          <a:cs typeface="Times New Roman" panose="02020603050405020304" pitchFamily="18" charset="0"/>
                        </a:rPr>
                        <a:t>from </a:t>
                      </a:r>
                      <a:r>
                        <a:rPr lang="en-US" sz="1300" kern="1200" dirty="0">
                          <a:solidFill>
                            <a:schemeClr val="tx1"/>
                          </a:solidFill>
                          <a:effectLst/>
                          <a:latin typeface="Gill Sans MT" panose="020B0502020104020203" pitchFamily="34" charset="0"/>
                          <a:ea typeface="+mn-ea"/>
                          <a:cs typeface="Times New Roman" panose="02020603050405020304" pitchFamily="18" charset="0"/>
                        </a:rPr>
                        <a:t>women-owned businesses.</a:t>
                      </a:r>
                      <a:endParaRPr lang="en-ZA" sz="13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base">
                        <a:spcAft>
                          <a:spcPts val="0"/>
                        </a:spcAft>
                      </a:pPr>
                      <a:r>
                        <a:rPr lang="en-US" sz="1300" kern="1200" dirty="0">
                          <a:solidFill>
                            <a:schemeClr val="tx1"/>
                          </a:solidFill>
                          <a:effectLst/>
                          <a:latin typeface="Gill Sans MT" panose="020B0502020104020203" pitchFamily="34" charset="0"/>
                          <a:ea typeface="+mn-ea"/>
                          <a:cs typeface="Times New Roman" panose="02020603050405020304" pitchFamily="18" charset="0"/>
                        </a:rPr>
                        <a:t>40% procurement spend </a:t>
                      </a:r>
                      <a:r>
                        <a:rPr lang="en-ZA" sz="1300" kern="1200" dirty="0">
                          <a:solidFill>
                            <a:schemeClr val="tx1"/>
                          </a:solidFill>
                          <a:effectLst/>
                          <a:latin typeface="Gill Sans MT" panose="020B0502020104020203" pitchFamily="34" charset="0"/>
                          <a:ea typeface="+mn-ea"/>
                          <a:cs typeface="Times New Roman" panose="02020603050405020304" pitchFamily="18" charset="0"/>
                        </a:rPr>
                        <a:t>from </a:t>
                      </a:r>
                      <a:r>
                        <a:rPr lang="en-US" sz="1300" kern="1200" dirty="0">
                          <a:solidFill>
                            <a:schemeClr val="tx1"/>
                          </a:solidFill>
                          <a:effectLst/>
                          <a:latin typeface="Gill Sans MT" panose="020B0502020104020203" pitchFamily="34" charset="0"/>
                          <a:ea typeface="+mn-ea"/>
                          <a:cs typeface="Times New Roman" panose="02020603050405020304" pitchFamily="18" charset="0"/>
                        </a:rPr>
                        <a:t>women-owned businesses.</a:t>
                      </a:r>
                      <a:endParaRPr lang="en-ZA" sz="13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base">
                        <a:spcAft>
                          <a:spcPts val="0"/>
                        </a:spcAft>
                      </a:pPr>
                      <a:r>
                        <a:rPr lang="en-US" sz="1300" kern="1200" dirty="0">
                          <a:solidFill>
                            <a:schemeClr val="tx1"/>
                          </a:solidFill>
                          <a:effectLst/>
                          <a:latin typeface="Gill Sans MT" panose="020B0502020104020203" pitchFamily="34" charset="0"/>
                          <a:ea typeface="+mn-ea"/>
                          <a:cs typeface="Times New Roman" panose="02020603050405020304" pitchFamily="18" charset="0"/>
                        </a:rPr>
                        <a:t>40% procurement spend </a:t>
                      </a:r>
                      <a:r>
                        <a:rPr lang="en-ZA" sz="1300" kern="1200" dirty="0">
                          <a:solidFill>
                            <a:schemeClr val="tx1"/>
                          </a:solidFill>
                          <a:effectLst/>
                          <a:latin typeface="Gill Sans MT" panose="020B0502020104020203" pitchFamily="34" charset="0"/>
                          <a:ea typeface="+mn-ea"/>
                          <a:cs typeface="Times New Roman" panose="02020603050405020304" pitchFamily="18" charset="0"/>
                        </a:rPr>
                        <a:t>from </a:t>
                      </a:r>
                      <a:r>
                        <a:rPr lang="en-US" sz="1300" kern="1200" dirty="0">
                          <a:solidFill>
                            <a:schemeClr val="tx1"/>
                          </a:solidFill>
                          <a:effectLst/>
                          <a:latin typeface="Gill Sans MT" panose="020B0502020104020203" pitchFamily="34" charset="0"/>
                          <a:ea typeface="+mn-ea"/>
                          <a:cs typeface="Times New Roman" panose="02020603050405020304" pitchFamily="18" charset="0"/>
                        </a:rPr>
                        <a:t>women-owned businesses.</a:t>
                      </a:r>
                      <a:endParaRPr lang="en-ZA" sz="1300" kern="12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300" kern="1200" dirty="0">
                          <a:solidFill>
                            <a:schemeClr val="tx1"/>
                          </a:solidFill>
                          <a:effectLst/>
                          <a:latin typeface="Gill Sans MT" panose="020B0502020104020203" pitchFamily="34" charset="0"/>
                          <a:ea typeface="+mn-ea"/>
                          <a:cs typeface="Times New Roman" panose="02020603050405020304" pitchFamily="18" charset="0"/>
                        </a:rPr>
                        <a:t>40% procurement spend </a:t>
                      </a:r>
                      <a:r>
                        <a:rPr lang="en-ZA" sz="1300" kern="1200" dirty="0">
                          <a:solidFill>
                            <a:schemeClr val="tx1"/>
                          </a:solidFill>
                          <a:effectLst/>
                          <a:latin typeface="Gill Sans MT" panose="020B0502020104020203" pitchFamily="34" charset="0"/>
                          <a:ea typeface="+mn-ea"/>
                          <a:cs typeface="Times New Roman" panose="02020603050405020304" pitchFamily="18" charset="0"/>
                        </a:rPr>
                        <a:t>from </a:t>
                      </a:r>
                      <a:r>
                        <a:rPr lang="en-US" sz="1300" kern="1200" dirty="0">
                          <a:solidFill>
                            <a:schemeClr val="tx1"/>
                          </a:solidFill>
                          <a:effectLst/>
                          <a:latin typeface="Gill Sans MT" panose="020B0502020104020203" pitchFamily="34" charset="0"/>
                          <a:ea typeface="+mn-ea"/>
                          <a:cs typeface="Times New Roman" panose="02020603050405020304" pitchFamily="18" charset="0"/>
                        </a:rPr>
                        <a:t>women-owned businesses.</a:t>
                      </a:r>
                      <a:endParaRPr lang="en-ZA" sz="1300" kern="12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397739">
                <a:tc gridSpan="5">
                  <a:txBody>
                    <a:bodyPr/>
                    <a:lstStyle/>
                    <a:p>
                      <a:pPr marL="0" marR="0" algn="l">
                        <a:lnSpc>
                          <a:spcPct val="107000"/>
                        </a:lnSpc>
                        <a:spcBef>
                          <a:spcPts val="0"/>
                        </a:spcBef>
                        <a:spcAft>
                          <a:spcPts val="0"/>
                        </a:spcAft>
                      </a:pPr>
                      <a:r>
                        <a:rPr lang="en-ZA" sz="1300" b="1" kern="1200" dirty="0">
                          <a:solidFill>
                            <a:schemeClr val="tx1"/>
                          </a:solidFill>
                          <a:effectLst/>
                          <a:latin typeface="Gill Sans MT" panose="020B0502020104020203" pitchFamily="34" charset="0"/>
                          <a:ea typeface="+mn-ea"/>
                          <a:cs typeface="Times New Roman" panose="02020603050405020304" pitchFamily="18" charset="0"/>
                        </a:rPr>
                        <a:t>Output: </a:t>
                      </a:r>
                      <a:r>
                        <a:rPr lang="en-ZA" sz="1300" kern="1200" dirty="0">
                          <a:solidFill>
                            <a:schemeClr val="tx1"/>
                          </a:solidFill>
                          <a:effectLst/>
                          <a:latin typeface="Gill Sans MT" panose="020B0502020104020203" pitchFamily="34" charset="0"/>
                          <a:ea typeface="+mn-ea"/>
                          <a:cs typeface="Times New Roman" panose="02020603050405020304" pitchFamily="18" charset="0"/>
                        </a:rPr>
                        <a:t>Oversight over South African Tourism (SA Tourism).</a:t>
                      </a:r>
                    </a:p>
                    <a:p>
                      <a:pPr marL="0" marR="0" algn="l">
                        <a:lnSpc>
                          <a:spcPct val="107000"/>
                        </a:lnSpc>
                        <a:spcBef>
                          <a:spcPts val="0"/>
                        </a:spcBef>
                        <a:spcAft>
                          <a:spcPts val="0"/>
                        </a:spcAft>
                      </a:pPr>
                      <a:r>
                        <a:rPr lang="en-GB" sz="1300" b="1" kern="1200" dirty="0">
                          <a:solidFill>
                            <a:schemeClr val="tx1"/>
                          </a:solidFill>
                          <a:effectLst/>
                          <a:latin typeface="Gill Sans MT" panose="020B0502020104020203" pitchFamily="34" charset="0"/>
                          <a:ea typeface="+mn-ea"/>
                          <a:cs typeface="Times New Roman" panose="02020603050405020304" pitchFamily="18" charset="0"/>
                        </a:rPr>
                        <a:t>Output Indicator 5: </a:t>
                      </a:r>
                      <a:r>
                        <a:rPr lang="en-GB" sz="1300" kern="1200" dirty="0">
                          <a:solidFill>
                            <a:schemeClr val="tx1"/>
                          </a:solidFill>
                          <a:effectLst/>
                          <a:latin typeface="Gill Sans MT" panose="020B0502020104020203" pitchFamily="34" charset="0"/>
                          <a:ea typeface="+mn-ea"/>
                          <a:cs typeface="Times New Roman" panose="02020603050405020304" pitchFamily="18" charset="0"/>
                        </a:rPr>
                        <a:t>Number</a:t>
                      </a:r>
                      <a:r>
                        <a:rPr lang="en-ZA" sz="1300" kern="1200" dirty="0">
                          <a:solidFill>
                            <a:schemeClr val="tx1"/>
                          </a:solidFill>
                          <a:effectLst/>
                          <a:latin typeface="Gill Sans MT" panose="020B0502020104020203" pitchFamily="34" charset="0"/>
                          <a:ea typeface="+mn-ea"/>
                          <a:cs typeface="Times New Roman" panose="02020603050405020304" pitchFamily="18" charset="0"/>
                        </a:rPr>
                        <a:t> of public entity oversight instruments developed.</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pPr marL="0" marR="0" algn="just">
                        <a:lnSpc>
                          <a:spcPct val="107000"/>
                        </a:lnSpc>
                        <a:spcBef>
                          <a:spcPts val="0"/>
                        </a:spcBef>
                        <a:spcAft>
                          <a:spcPts val="0"/>
                        </a:spcAft>
                      </a:pPr>
                      <a:endParaRPr lang="en-ZA" sz="13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2217266"/>
                  </a:ext>
                </a:extLst>
              </a:tr>
              <a:tr h="214289">
                <a:tc gridSpan="5">
                  <a:txBody>
                    <a:bodyPr/>
                    <a:lstStyle/>
                    <a:p>
                      <a:pPr algn="l">
                        <a:lnSpc>
                          <a:spcPct val="107000"/>
                        </a:lnSpc>
                        <a:spcAft>
                          <a:spcPts val="0"/>
                        </a:spcAft>
                      </a:pPr>
                      <a:r>
                        <a:rPr lang="en-US" sz="1300" b="1" kern="1200" dirty="0">
                          <a:solidFill>
                            <a:schemeClr val="tx1"/>
                          </a:solidFill>
                          <a:effectLst/>
                          <a:latin typeface="Gill Sans MT" panose="020B0502020104020203" pitchFamily="34" charset="0"/>
                          <a:ea typeface="+mn-ea"/>
                          <a:cs typeface="Times New Roman" panose="02020603050405020304" pitchFamily="18" charset="0"/>
                        </a:rPr>
                        <a:t>Six instruments developed: </a:t>
                      </a:r>
                      <a:endParaRPr lang="en-ZA" sz="1300" b="1"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38195173"/>
                  </a:ext>
                </a:extLst>
              </a:tr>
              <a:tr h="1014106">
                <a:tc>
                  <a:txBody>
                    <a:bodyPr/>
                    <a:lstStyle/>
                    <a:p>
                      <a:pPr marL="0" marR="0" algn="l">
                        <a:lnSpc>
                          <a:spcPct val="107000"/>
                        </a:lnSpc>
                        <a:spcBef>
                          <a:spcPts val="0"/>
                        </a:spcBef>
                        <a:spcAft>
                          <a:spcPts val="0"/>
                        </a:spcAft>
                      </a:pPr>
                      <a:r>
                        <a:rPr lang="en-US" sz="1300" b="0" kern="1200" dirty="0">
                          <a:solidFill>
                            <a:schemeClr val="tx1"/>
                          </a:solidFill>
                          <a:effectLst/>
                          <a:latin typeface="Gill Sans MT" panose="020B0502020104020203" pitchFamily="34" charset="0"/>
                          <a:ea typeface="+mn-ea"/>
                          <a:cs typeface="Times New Roman" panose="02020603050405020304" pitchFamily="18" charset="0"/>
                        </a:rPr>
                        <a:t>Four SA Tourism quarterly oversight reports developed in terms of the SLA.</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300" b="0" kern="1200" dirty="0">
                          <a:solidFill>
                            <a:schemeClr val="tx1"/>
                          </a:solidFill>
                          <a:effectLst/>
                          <a:latin typeface="Gill Sans MT" panose="020B0502020104020203" pitchFamily="34" charset="0"/>
                          <a:ea typeface="+mn-ea"/>
                          <a:cs typeface="Times New Roman" panose="02020603050405020304" pitchFamily="18" charset="0"/>
                        </a:rPr>
                        <a:t>SA Tourism quarterly oversight report developed in terms of the SLA.</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300" b="0" kern="1200" dirty="0">
                          <a:solidFill>
                            <a:schemeClr val="tx1"/>
                          </a:solidFill>
                          <a:effectLst/>
                          <a:latin typeface="Gill Sans MT" panose="020B0502020104020203" pitchFamily="34" charset="0"/>
                          <a:ea typeface="+mn-ea"/>
                          <a:cs typeface="Times New Roman" panose="02020603050405020304" pitchFamily="18" charset="0"/>
                        </a:rPr>
                        <a:t>SA Tourism quarterly oversight report developed in terms of the SLA.</a:t>
                      </a:r>
                    </a:p>
                    <a:p>
                      <a:pPr marL="0" marR="0" algn="l">
                        <a:lnSpc>
                          <a:spcPct val="107000"/>
                        </a:lnSpc>
                        <a:spcBef>
                          <a:spcPts val="0"/>
                        </a:spcBef>
                        <a:spcAft>
                          <a:spcPts val="0"/>
                        </a:spcAft>
                      </a:pPr>
                      <a:endParaRPr lang="en-US" sz="1300" b="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n-US" sz="1300" b="0" kern="1200" dirty="0">
                          <a:solidFill>
                            <a:schemeClr val="tx1"/>
                          </a:solidFill>
                          <a:effectLst/>
                          <a:latin typeface="Gill Sans MT" panose="020B0502020104020203" pitchFamily="34" charset="0"/>
                          <a:ea typeface="+mn-ea"/>
                          <a:cs typeface="Times New Roman" panose="02020603050405020304" pitchFamily="18" charset="0"/>
                        </a:rPr>
                        <a:t>SA Tourism quarterly oversight report developed in terms of the SLA.</a:t>
                      </a:r>
                      <a:endParaRPr lang="en-ZA" sz="1300" b="0" dirty="0">
                        <a:solidFill>
                          <a:schemeClr val="tx1"/>
                        </a:solidFill>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300" b="0" kern="1200" dirty="0">
                          <a:solidFill>
                            <a:schemeClr val="tx1"/>
                          </a:solidFill>
                          <a:effectLst/>
                          <a:latin typeface="Gill Sans MT" panose="020B0502020104020203" pitchFamily="34" charset="0"/>
                          <a:ea typeface="+mn-ea"/>
                          <a:cs typeface="Times New Roman" panose="02020603050405020304" pitchFamily="18" charset="0"/>
                        </a:rPr>
                        <a:t>SA Tourism quarterly oversight report developed in terms of the SLA.</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7763382"/>
                  </a:ext>
                </a:extLst>
              </a:tr>
              <a:tr h="1051967">
                <a:tc>
                  <a:txBody>
                    <a:bodyPr/>
                    <a:lstStyle/>
                    <a:p>
                      <a:pPr algn="l">
                        <a:lnSpc>
                          <a:spcPct val="107000"/>
                        </a:lnSpc>
                        <a:spcAft>
                          <a:spcPts val="0"/>
                        </a:spcAft>
                      </a:pPr>
                      <a:r>
                        <a:rPr lang="en-US" sz="1300" kern="1200" dirty="0">
                          <a:solidFill>
                            <a:schemeClr val="tx1"/>
                          </a:solidFill>
                          <a:effectLst/>
                          <a:latin typeface="Gill Sans MT" panose="020B0502020104020203" pitchFamily="34" charset="0"/>
                          <a:ea typeface="+mn-ea"/>
                          <a:cs typeface="Times New Roman" panose="02020603050405020304" pitchFamily="18" charset="0"/>
                        </a:rPr>
                        <a:t>Public Entity Oversight Framework for the Department developed and submitted for approval.</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300" kern="1200" dirty="0">
                          <a:solidFill>
                            <a:schemeClr val="tx1"/>
                          </a:solidFill>
                          <a:effectLst/>
                          <a:latin typeface="Gill Sans MT" panose="020B0502020104020203" pitchFamily="34" charset="0"/>
                          <a:ea typeface="+mn-ea"/>
                          <a:cs typeface="Times New Roman" panose="02020603050405020304" pitchFamily="18" charset="0"/>
                        </a:rPr>
                        <a:t>Draft Public Entity Oversight Framework developed.</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300" kern="1200" dirty="0">
                          <a:solidFill>
                            <a:schemeClr val="tx1"/>
                          </a:solidFill>
                          <a:effectLst/>
                          <a:latin typeface="Gill Sans MT" panose="020B0502020104020203" pitchFamily="34" charset="0"/>
                          <a:ea typeface="+mn-ea"/>
                          <a:cs typeface="Times New Roman" panose="02020603050405020304" pitchFamily="18" charset="0"/>
                        </a:rPr>
                        <a:t>Consultation undertaken with branches on the draft Public Entity Oversight Framework.</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r>
                        <a:rPr lang="en-US" sz="1300" kern="1200" dirty="0">
                          <a:solidFill>
                            <a:schemeClr val="tx1"/>
                          </a:solidFill>
                          <a:effectLst/>
                          <a:latin typeface="Gill Sans MT" panose="020B0502020104020203" pitchFamily="34" charset="0"/>
                          <a:ea typeface="+mn-ea"/>
                          <a:cs typeface="Times New Roman" panose="02020603050405020304" pitchFamily="18" charset="0"/>
                        </a:rPr>
                        <a:t>Draft Public Entity Oversight Framework finalised and submitted for approval.</a:t>
                      </a:r>
                      <a:endParaRPr lang="en-ZA" sz="1300" dirty="0"/>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300" kern="1200" dirty="0">
                          <a:solidFill>
                            <a:schemeClr val="tx1"/>
                          </a:solidFill>
                          <a:effectLst/>
                          <a:latin typeface="Gill Sans MT" panose="020B0502020104020203" pitchFamily="34" charset="0"/>
                          <a:ea typeface="+mn-ea"/>
                          <a:cs typeface="Times New Roman" panose="02020603050405020304" pitchFamily="18" charset="0"/>
                        </a:rPr>
                        <a:t>-</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230425"/>
                  </a:ext>
                </a:extLst>
              </a:tr>
              <a:tr h="1152225">
                <a:tc>
                  <a:txBody>
                    <a:bodyPr/>
                    <a:lstStyle/>
                    <a:p>
                      <a:pPr algn="l">
                        <a:lnSpc>
                          <a:spcPct val="107000"/>
                        </a:lnSpc>
                        <a:spcAft>
                          <a:spcPts val="0"/>
                        </a:spcAft>
                      </a:pPr>
                      <a:r>
                        <a:rPr lang="en-US" sz="1300" kern="1200">
                          <a:solidFill>
                            <a:schemeClr val="tx1"/>
                          </a:solidFill>
                          <a:effectLst/>
                          <a:latin typeface="Gill Sans MT" panose="020B0502020104020203" pitchFamily="34" charset="0"/>
                          <a:ea typeface="+mn-ea"/>
                          <a:cs typeface="Times New Roman" panose="02020603050405020304" pitchFamily="18" charset="0"/>
                        </a:rPr>
                        <a:t>Governance Protocol for Public Entity revised and submitted for approval.</a:t>
                      </a:r>
                      <a:endParaRPr lang="en-ZA" sz="1300" kern="120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US" sz="1300" kern="1200">
                          <a:solidFill>
                            <a:schemeClr val="tx1"/>
                          </a:solidFill>
                          <a:effectLst/>
                          <a:latin typeface="Gill Sans MT" panose="020B0502020104020203" pitchFamily="34" charset="0"/>
                          <a:ea typeface="+mn-ea"/>
                          <a:cs typeface="Times New Roman" panose="02020603050405020304" pitchFamily="18" charset="0"/>
                        </a:rPr>
                        <a:t>-</a:t>
                      </a:r>
                      <a:endParaRPr lang="en-ZA" sz="1300" kern="120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300" kern="1200" dirty="0">
                          <a:solidFill>
                            <a:schemeClr val="tx1"/>
                          </a:solidFill>
                          <a:effectLst/>
                          <a:latin typeface="Gill Sans MT" panose="020B0502020104020203" pitchFamily="34" charset="0"/>
                          <a:ea typeface="+mn-ea"/>
                          <a:cs typeface="Times New Roman" panose="02020603050405020304" pitchFamily="18" charset="0"/>
                        </a:rPr>
                        <a:t>Draft Governance Protocol for Public Entity revised. </a:t>
                      </a:r>
                      <a:endParaRPr lang="en-ZA" sz="13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300" kern="1200" dirty="0">
                          <a:solidFill>
                            <a:schemeClr val="tx1"/>
                          </a:solidFill>
                          <a:effectLst/>
                          <a:latin typeface="Gill Sans MT" panose="020B0502020104020203" pitchFamily="34" charset="0"/>
                          <a:ea typeface="+mn-ea"/>
                          <a:cs typeface="Times New Roman" panose="02020603050405020304" pitchFamily="18" charset="0"/>
                        </a:rPr>
                        <a:t>Consultation with Branches and Entity undertaken on the draft Governance Protocol for Public Entity.</a:t>
                      </a:r>
                      <a:endParaRPr lang="en-ZA" sz="1300" kern="1200" dirty="0">
                        <a:solidFill>
                          <a:schemeClr val="tx1"/>
                        </a:solidFill>
                        <a:effectLst/>
                        <a:latin typeface="Gill Sans MT" panose="020B0502020104020203" pitchFamily="34" charset="0"/>
                        <a:ea typeface="+mn-ea"/>
                        <a:cs typeface="Times New Roman" panose="02020603050405020304" pitchFamily="18" charset="0"/>
                      </a:endParaRPr>
                    </a:p>
                    <a:p>
                      <a:pPr algn="l">
                        <a:spcAft>
                          <a:spcPts val="0"/>
                        </a:spcAft>
                      </a:pPr>
                      <a:r>
                        <a:rPr lang="en-US" sz="1300" kern="1200" dirty="0">
                          <a:solidFill>
                            <a:schemeClr val="tx1"/>
                          </a:solidFill>
                          <a:effectLst/>
                          <a:latin typeface="Gill Sans MT" panose="020B0502020104020203" pitchFamily="34" charset="0"/>
                          <a:ea typeface="+mn-ea"/>
                          <a:cs typeface="Times New Roman" panose="02020603050405020304" pitchFamily="18" charset="0"/>
                        </a:rPr>
                        <a:t> </a:t>
                      </a:r>
                      <a:endParaRPr lang="en-ZA" sz="13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US" sz="1300" kern="1200" dirty="0">
                          <a:solidFill>
                            <a:schemeClr val="tx1"/>
                          </a:solidFill>
                          <a:effectLst/>
                          <a:latin typeface="Gill Sans MT" panose="020B0502020104020203" pitchFamily="34" charset="0"/>
                          <a:ea typeface="+mn-ea"/>
                          <a:cs typeface="Times New Roman" panose="02020603050405020304" pitchFamily="18" charset="0"/>
                        </a:rPr>
                        <a:t>Governance Protocol for Public Entity submitted for approval.</a:t>
                      </a:r>
                      <a:endParaRPr lang="en-ZA" sz="13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9130159"/>
                  </a:ext>
                </a:extLst>
              </a:tr>
            </a:tbl>
          </a:graphicData>
        </a:graphic>
      </p:graphicFrame>
      <p:sp>
        <p:nvSpPr>
          <p:cNvPr id="2" name="Footer Placeholder 1">
            <a:extLst>
              <a:ext uri="{FF2B5EF4-FFF2-40B4-BE49-F238E27FC236}">
                <a16:creationId xmlns:a16="http://schemas.microsoft.com/office/drawing/2014/main" id="{3002FE38-A906-475B-AFDD-F4C6DF6C44A1}"/>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0230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43564" y="230347"/>
            <a:ext cx="8653197" cy="383881"/>
          </a:xfrm>
        </p:spPr>
        <p:txBody>
          <a:bodyPr>
            <a:noAutofit/>
          </a:bodyPr>
          <a:lstStyle/>
          <a:p>
            <a:pPr algn="ctr"/>
            <a:r>
              <a:rPr lang="en-ZA" sz="2000" dirty="0">
                <a:solidFill>
                  <a:srgbClr val="ED7D31"/>
                </a:solidFill>
              </a:rPr>
              <a:t>Programme 1:  Administration Annual 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3038692"/>
              </p:ext>
            </p:extLst>
          </p:nvPr>
        </p:nvGraphicFramePr>
        <p:xfrm>
          <a:off x="247238" y="772434"/>
          <a:ext cx="8649523" cy="3988353"/>
        </p:xfrm>
        <a:graphic>
          <a:graphicData uri="http://schemas.openxmlformats.org/drawingml/2006/table">
            <a:tbl>
              <a:tblPr firstRow="1" bandRow="1">
                <a:tableStyleId>{21E4AEA4-8DFA-4A89-87EB-49C32662AFE0}</a:tableStyleId>
              </a:tblPr>
              <a:tblGrid>
                <a:gridCol w="1790690">
                  <a:extLst>
                    <a:ext uri="{9D8B030D-6E8A-4147-A177-3AD203B41FA5}">
                      <a16:colId xmlns:a16="http://schemas.microsoft.com/office/drawing/2014/main" val="20001"/>
                    </a:ext>
                  </a:extLst>
                </a:gridCol>
                <a:gridCol w="1590295">
                  <a:extLst>
                    <a:ext uri="{9D8B030D-6E8A-4147-A177-3AD203B41FA5}">
                      <a16:colId xmlns:a16="http://schemas.microsoft.com/office/drawing/2014/main" val="1035027834"/>
                    </a:ext>
                  </a:extLst>
                </a:gridCol>
                <a:gridCol w="127989">
                  <a:extLst>
                    <a:ext uri="{9D8B030D-6E8A-4147-A177-3AD203B41FA5}">
                      <a16:colId xmlns:a16="http://schemas.microsoft.com/office/drawing/2014/main" val="2209766174"/>
                    </a:ext>
                  </a:extLst>
                </a:gridCol>
                <a:gridCol w="1741504">
                  <a:extLst>
                    <a:ext uri="{9D8B030D-6E8A-4147-A177-3AD203B41FA5}">
                      <a16:colId xmlns:a16="http://schemas.microsoft.com/office/drawing/2014/main" val="20003"/>
                    </a:ext>
                  </a:extLst>
                </a:gridCol>
                <a:gridCol w="1601263">
                  <a:extLst>
                    <a:ext uri="{9D8B030D-6E8A-4147-A177-3AD203B41FA5}">
                      <a16:colId xmlns:a16="http://schemas.microsoft.com/office/drawing/2014/main" val="2277793781"/>
                    </a:ext>
                  </a:extLst>
                </a:gridCol>
                <a:gridCol w="1797782">
                  <a:extLst>
                    <a:ext uri="{9D8B030D-6E8A-4147-A177-3AD203B41FA5}">
                      <a16:colId xmlns:a16="http://schemas.microsoft.com/office/drawing/2014/main" val="20005"/>
                    </a:ext>
                  </a:extLst>
                </a:gridCol>
              </a:tblGrid>
              <a:tr h="323343">
                <a:tc rowSpan="2">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5">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2022/23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US"/>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dirty="0"/>
                    </a:p>
                  </a:txBody>
                  <a:tcPr/>
                </a:tc>
                <a:extLst>
                  <a:ext uri="{0D108BD9-81ED-4DB2-BD59-A6C34878D82A}">
                    <a16:rowId xmlns:a16="http://schemas.microsoft.com/office/drawing/2014/main" val="10000"/>
                  </a:ext>
                </a:extLst>
              </a:tr>
              <a:tr h="313432">
                <a:tc vMerge="1">
                  <a:txBody>
                    <a:bodyPr/>
                    <a:lstStyle/>
                    <a:p>
                      <a:endParaRPr lang="en-ZA" dirty="0"/>
                    </a:p>
                  </a:txBody>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8781">
                <a:tc gridSpan="5">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kern="1200" noProof="0" dirty="0">
                          <a:solidFill>
                            <a:schemeClr val="tx1"/>
                          </a:solidFill>
                          <a:effectLst/>
                          <a:latin typeface="Gill Sans MT" panose="020B0502020104020203" pitchFamily="34" charset="0"/>
                          <a:ea typeface="+mn-ea"/>
                          <a:cs typeface="Times New Roman" panose="02020603050405020304" pitchFamily="18" charset="0"/>
                        </a:rPr>
                        <a:t>Output: </a:t>
                      </a:r>
                      <a:r>
                        <a:rPr lang="en-US" sz="1400" kern="1200" noProof="0" dirty="0">
                          <a:solidFill>
                            <a:schemeClr val="tx1"/>
                          </a:solidFill>
                          <a:effectLst/>
                          <a:latin typeface="Gill Sans MT" panose="020B0502020104020203" pitchFamily="34" charset="0"/>
                          <a:ea typeface="+mn-ea"/>
                          <a:cs typeface="Times New Roman" panose="02020603050405020304" pitchFamily="18" charset="0"/>
                        </a:rPr>
                        <a:t>To attract and retain a capable and ethical workforce in a caring environment.</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b="1" kern="1200" dirty="0">
                          <a:solidFill>
                            <a:schemeClr val="tx1"/>
                          </a:solidFill>
                          <a:effectLst/>
                          <a:latin typeface="Gill Sans MT" panose="020B0502020104020203" pitchFamily="34" charset="0"/>
                          <a:ea typeface="+mn-ea"/>
                          <a:cs typeface="Times New Roman" panose="02020603050405020304" pitchFamily="18" charset="0"/>
                        </a:rPr>
                        <a:t>Output Indicator 6: </a:t>
                      </a:r>
                      <a:r>
                        <a:rPr lang="en-GB" sz="1400" kern="1200" dirty="0">
                          <a:solidFill>
                            <a:schemeClr val="tx1"/>
                          </a:solidFill>
                          <a:effectLst/>
                          <a:latin typeface="Gill Sans MT" panose="020B0502020104020203" pitchFamily="34" charset="0"/>
                          <a:ea typeface="+mn-ea"/>
                          <a:cs typeface="Times New Roman" panose="02020603050405020304" pitchFamily="18" charset="0"/>
                        </a:rPr>
                        <a:t>Percentage of  Vacancy rate. </a:t>
                      </a:r>
                      <a:endParaRPr lang="en-US" sz="1400" kern="1200" noProof="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0"/>
                        </a:spcAft>
                      </a:pPr>
                      <a:endParaRPr lang="en-ZA" sz="14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612662">
                <a:tc>
                  <a:txBody>
                    <a:bodyPr/>
                    <a:lstStyle/>
                    <a:p>
                      <a:pPr algn="ctr">
                        <a:lnSpc>
                          <a:spcPct val="107000"/>
                        </a:lnSpc>
                        <a:spcAft>
                          <a:spcPts val="0"/>
                        </a:spcAft>
                      </a:pPr>
                      <a:r>
                        <a:rPr lang="en-GB" sz="1400" b="0" kern="1200" dirty="0">
                          <a:solidFill>
                            <a:schemeClr val="tx1"/>
                          </a:solidFill>
                          <a:effectLst/>
                          <a:latin typeface="Gill Sans MT" panose="020B0502020104020203" pitchFamily="34" charset="0"/>
                          <a:ea typeface="+mn-ea"/>
                          <a:cs typeface="Times New Roman" panose="02020603050405020304" pitchFamily="18" charset="0"/>
                        </a:rPr>
                        <a:t>Vacancy rate below 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en-ZA" sz="1400" b="0" kern="1200" dirty="0">
                          <a:solidFill>
                            <a:schemeClr val="tx1"/>
                          </a:solidFill>
                          <a:effectLst/>
                          <a:latin typeface="Gill Sans MT" panose="020B0502020104020203" pitchFamily="34" charset="0"/>
                          <a:ea typeface="+mn-ea"/>
                          <a:cs typeface="Times New Roman" panose="02020603050405020304" pitchFamily="18" charset="0"/>
                        </a:rPr>
                        <a:t>Vacancy rate below 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7000"/>
                        </a:lnSpc>
                        <a:spcAft>
                          <a:spcPts val="0"/>
                        </a:spcAft>
                      </a:pPr>
                      <a:r>
                        <a:rPr lang="en-ZA" sz="1400" b="0" kern="1200" dirty="0">
                          <a:solidFill>
                            <a:schemeClr val="tx1"/>
                          </a:solidFill>
                          <a:effectLst/>
                          <a:latin typeface="Gill Sans MT" panose="020B0502020104020203" pitchFamily="34" charset="0"/>
                          <a:ea typeface="+mn-ea"/>
                          <a:cs typeface="Times New Roman" panose="02020603050405020304" pitchFamily="18" charset="0"/>
                        </a:rPr>
                        <a:t>Vacancy rate below </a:t>
                      </a:r>
                      <a:endParaRPr lang="en-ZA" sz="1400" b="0" kern="1200" dirty="0" smtClean="0">
                        <a:solidFill>
                          <a:schemeClr val="tx1"/>
                        </a:solidFill>
                        <a:effectLst/>
                        <a:latin typeface="Gill Sans MT" panose="020B0502020104020203" pitchFamily="34" charset="0"/>
                        <a:ea typeface="+mn-ea"/>
                        <a:cs typeface="Times New Roman" panose="02020603050405020304" pitchFamily="18" charset="0"/>
                      </a:endParaRPr>
                    </a:p>
                    <a:p>
                      <a:pPr marL="0" algn="ctr" defTabSz="914400" rtl="0" eaLnBrk="1" latinLnBrk="0" hangingPunct="1">
                        <a:lnSpc>
                          <a:spcPct val="107000"/>
                        </a:lnSpc>
                        <a:spcAft>
                          <a:spcPts val="0"/>
                        </a:spcAft>
                      </a:pPr>
                      <a:r>
                        <a:rPr lang="en-ZA" sz="1400" b="0" kern="1200" dirty="0" smtClean="0">
                          <a:solidFill>
                            <a:schemeClr val="tx1"/>
                          </a:solidFill>
                          <a:effectLst/>
                          <a:latin typeface="Gill Sans MT" panose="020B0502020104020203" pitchFamily="34" charset="0"/>
                          <a:ea typeface="+mn-ea"/>
                          <a:cs typeface="Times New Roman" panose="02020603050405020304" pitchFamily="18" charset="0"/>
                        </a:rPr>
                        <a:t>8</a:t>
                      </a:r>
                      <a:r>
                        <a:rPr lang="en-ZA" sz="1400" b="0" kern="1200" dirty="0">
                          <a:solidFill>
                            <a:schemeClr val="tx1"/>
                          </a:solidFill>
                          <a:effectLst/>
                          <a:latin typeface="Gill Sans MT" panose="020B0502020104020203" pitchFamily="34" charset="0"/>
                          <a:ea typeface="+mn-ea"/>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algn="ctr" defTabSz="914400" rtl="0" eaLnBrk="1" latinLnBrk="0" hangingPunct="1">
                        <a:lnSpc>
                          <a:spcPct val="107000"/>
                        </a:lnSpc>
                        <a:spcAft>
                          <a:spcPts val="0"/>
                        </a:spcAft>
                      </a:pPr>
                      <a:r>
                        <a:rPr lang="en-ZA" sz="1400" b="0" kern="1200">
                          <a:solidFill>
                            <a:schemeClr val="tx1"/>
                          </a:solidFill>
                          <a:effectLst/>
                          <a:latin typeface="Gill Sans MT" panose="020B0502020104020203" pitchFamily="34" charset="0"/>
                          <a:ea typeface="+mn-ea"/>
                          <a:cs typeface="Times New Roman" panose="02020603050405020304" pitchFamily="18" charset="0"/>
                        </a:rPr>
                        <a:t>Vacancy rate below 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0"/>
                        </a:spcAft>
                      </a:pPr>
                      <a:r>
                        <a:rPr lang="en-ZA" sz="1400" b="0" kern="1200" dirty="0">
                          <a:solidFill>
                            <a:schemeClr val="tx1"/>
                          </a:solidFill>
                          <a:effectLst/>
                          <a:latin typeface="Gill Sans MT" panose="020B0502020104020203" pitchFamily="34" charset="0"/>
                          <a:ea typeface="+mn-ea"/>
                          <a:cs typeface="Times New Roman" panose="02020603050405020304" pitchFamily="18" charset="0"/>
                        </a:rPr>
                        <a:t>Vacancy rate below 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363891">
                <a:tc gridSpan="6">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400" b="1" kern="1200" dirty="0">
                          <a:solidFill>
                            <a:schemeClr val="tx1"/>
                          </a:solidFill>
                          <a:effectLst/>
                          <a:latin typeface="Gill Sans MT" panose="020B0502020104020203" pitchFamily="34" charset="0"/>
                          <a:ea typeface="+mn-ea"/>
                          <a:cs typeface="Times New Roman" panose="02020603050405020304" pitchFamily="18" charset="0"/>
                        </a:rPr>
                        <a:t>Output Indicator 7: </a:t>
                      </a:r>
                      <a:r>
                        <a:rPr lang="en-US" sz="1400" b="1" kern="1200" dirty="0">
                          <a:solidFill>
                            <a:schemeClr val="tx1"/>
                          </a:solidFill>
                          <a:effectLst/>
                          <a:latin typeface="Gill Sans MT" panose="020B0502020104020203" pitchFamily="34" charset="0"/>
                          <a:ea typeface="+mn-ea"/>
                          <a:cs typeface="Times New Roman" panose="02020603050405020304" pitchFamily="18" charset="0"/>
                        </a:rPr>
                        <a:t> </a:t>
                      </a:r>
                      <a:r>
                        <a:rPr lang="en-US" sz="1400" b="0" kern="1200" dirty="0">
                          <a:solidFill>
                            <a:schemeClr val="tx1"/>
                          </a:solidFill>
                          <a:effectLst/>
                          <a:latin typeface="Gill Sans MT" panose="020B0502020104020203" pitchFamily="34" charset="0"/>
                          <a:ea typeface="+mn-ea"/>
                          <a:cs typeface="Times New Roman" panose="02020603050405020304" pitchFamily="18" charset="0"/>
                        </a:rPr>
                        <a:t>Percentage of compliance with Departmental Employment Equity Targets.</a:t>
                      </a:r>
                      <a:endParaRPr lang="en-ZA" sz="1400" b="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Z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endParaRPr lang="en-ZA"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1693133"/>
                  </a:ext>
                </a:extLst>
              </a:tr>
              <a:tr h="953122">
                <a:tc>
                  <a:txBody>
                    <a:bodyPr/>
                    <a:lstStyle/>
                    <a:p>
                      <a:pPr marL="0" marR="0" algn="ctr" defTabSz="914400" rtl="0" eaLnBrk="1" latinLnBrk="0" hangingPunct="1">
                        <a:lnSpc>
                          <a:spcPct val="107000"/>
                        </a:lnSpc>
                        <a:spcBef>
                          <a:spcPts val="0"/>
                        </a:spcBef>
                        <a:spcAft>
                          <a:spcPts val="0"/>
                        </a:spcAft>
                      </a:pPr>
                      <a:r>
                        <a:rPr lang="en-ZA" sz="1400" kern="1200" dirty="0">
                          <a:solidFill>
                            <a:schemeClr val="tx1"/>
                          </a:solidFill>
                          <a:effectLst/>
                          <a:latin typeface="Gill Sans MT" panose="020B0502020104020203" pitchFamily="34" charset="0"/>
                          <a:ea typeface="+mn-ea"/>
                          <a:cs typeface="Times New Roman" panose="02020603050405020304" pitchFamily="18" charset="0"/>
                        </a:rPr>
                        <a:t>SMS Women representation at a minimum of 50%.</a:t>
                      </a:r>
                      <a:endParaRPr lang="en-US" sz="14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ZA" sz="1400" kern="1200" dirty="0">
                          <a:solidFill>
                            <a:schemeClr val="tx1"/>
                          </a:solidFill>
                          <a:effectLst/>
                          <a:latin typeface="Gill Sans MT" panose="020B0502020104020203" pitchFamily="34" charset="0"/>
                          <a:ea typeface="+mn-ea"/>
                          <a:cs typeface="Times New Roman" panose="02020603050405020304" pitchFamily="18" charset="0"/>
                        </a:rPr>
                        <a:t>SMS Women representation at a minimum of 50</a:t>
                      </a:r>
                      <a:r>
                        <a:rPr lang="en-ZA" sz="1400" kern="1200" dirty="0" smtClean="0">
                          <a:solidFill>
                            <a:schemeClr val="tx1"/>
                          </a:solidFill>
                          <a:effectLst/>
                          <a:latin typeface="Gill Sans MT" panose="020B0502020104020203" pitchFamily="34" charset="0"/>
                          <a:ea typeface="+mn-ea"/>
                          <a:cs typeface="Times New Roman" panose="02020603050405020304" pitchFamily="18" charset="0"/>
                        </a:rPr>
                        <a:t>%.</a:t>
                      </a:r>
                      <a:endParaRPr lang="en-ZA" sz="14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ctr" defTabSz="914400" rtl="0" eaLnBrk="1" latinLnBrk="0" hangingPunct="1">
                        <a:lnSpc>
                          <a:spcPct val="107000"/>
                        </a:lnSpc>
                        <a:spcBef>
                          <a:spcPts val="0"/>
                        </a:spcBef>
                        <a:spcAft>
                          <a:spcPts val="0"/>
                        </a:spcAft>
                      </a:pPr>
                      <a:endParaRPr lang="en-ZA" sz="14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0"/>
                        </a:spcAft>
                      </a:pPr>
                      <a:r>
                        <a:rPr lang="en-ZA" sz="1400" kern="1200" dirty="0">
                          <a:solidFill>
                            <a:schemeClr val="tx1"/>
                          </a:solidFill>
                          <a:effectLst/>
                          <a:latin typeface="Gill Sans MT" panose="020B0502020104020203" pitchFamily="34" charset="0"/>
                          <a:ea typeface="+mn-ea"/>
                          <a:cs typeface="Times New Roman" panose="02020603050405020304" pitchFamily="18" charset="0"/>
                        </a:rPr>
                        <a:t>SMS Women representation at a minimum of 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0"/>
                        </a:spcAft>
                      </a:pPr>
                      <a:r>
                        <a:rPr lang="en-ZA" sz="1400" kern="1200" dirty="0">
                          <a:solidFill>
                            <a:schemeClr val="tx1"/>
                          </a:solidFill>
                          <a:effectLst/>
                          <a:latin typeface="Gill Sans MT" panose="020B0502020104020203" pitchFamily="34" charset="0"/>
                          <a:ea typeface="+mn-ea"/>
                          <a:cs typeface="Times New Roman" panose="02020603050405020304" pitchFamily="18" charset="0"/>
                        </a:rPr>
                        <a:t>SMS Women representation at a minimum of 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0"/>
                        </a:spcAft>
                      </a:pPr>
                      <a:r>
                        <a:rPr lang="en-ZA" sz="1400" kern="1200" dirty="0">
                          <a:solidFill>
                            <a:schemeClr val="tx1"/>
                          </a:solidFill>
                          <a:effectLst/>
                          <a:latin typeface="Gill Sans MT" panose="020B0502020104020203" pitchFamily="34" charset="0"/>
                          <a:ea typeface="+mn-ea"/>
                          <a:cs typeface="Times New Roman" panose="02020603050405020304" pitchFamily="18" charset="0"/>
                        </a:rPr>
                        <a:t>SMS Women representation at a minimum of 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04113"/>
                  </a:ext>
                </a:extLst>
              </a:tr>
              <a:tr h="953122">
                <a:tc>
                  <a:txBody>
                    <a:bodyPr/>
                    <a:lstStyle/>
                    <a:p>
                      <a:pPr marL="0" marR="0" algn="ctr" defTabSz="914400" rtl="0" eaLnBrk="1" latinLnBrk="0" hangingPunct="1">
                        <a:lnSpc>
                          <a:spcPct val="107000"/>
                        </a:lnSpc>
                        <a:spcBef>
                          <a:spcPts val="0"/>
                        </a:spcBef>
                        <a:spcAft>
                          <a:spcPts val="0"/>
                        </a:spcAft>
                      </a:pPr>
                      <a:r>
                        <a:rPr lang="en-ZA" sz="1400" kern="1200" dirty="0">
                          <a:solidFill>
                            <a:schemeClr val="tx1"/>
                          </a:solidFill>
                          <a:effectLst/>
                          <a:latin typeface="Gill Sans MT" panose="020B0502020104020203" pitchFamily="34" charset="0"/>
                          <a:ea typeface="+mn-ea"/>
                          <a:cs typeface="Times New Roman" panose="02020603050405020304" pitchFamily="18" charset="0"/>
                        </a:rPr>
                        <a:t>Persons with disabilities representation above </a:t>
                      </a:r>
                      <a:r>
                        <a:rPr lang="en-ZA" sz="1400" kern="1200" dirty="0">
                          <a:solidFill>
                            <a:srgbClr val="FF0000"/>
                          </a:solidFill>
                          <a:effectLst/>
                          <a:latin typeface="Gill Sans MT" panose="020B0502020104020203" pitchFamily="34" charset="0"/>
                          <a:ea typeface="+mn-ea"/>
                          <a:cs typeface="Times New Roman" panose="02020603050405020304" pitchFamily="18" charset="0"/>
                        </a:rPr>
                        <a:t>4</a:t>
                      </a:r>
                      <a:r>
                        <a:rPr lang="en-ZA" sz="1400" kern="1200" dirty="0" smtClean="0">
                          <a:solidFill>
                            <a:srgbClr val="FF0000"/>
                          </a:solidFill>
                          <a:effectLst/>
                          <a:latin typeface="Gill Sans MT" panose="020B0502020104020203" pitchFamily="34" charset="0"/>
                          <a:ea typeface="+mn-ea"/>
                          <a:cs typeface="Times New Roman" panose="02020603050405020304" pitchFamily="18" charset="0"/>
                        </a:rPr>
                        <a:t>%.</a:t>
                      </a:r>
                      <a:endParaRPr lang="en-ZA" sz="1400" kern="1200" dirty="0">
                        <a:solidFill>
                          <a:srgbClr val="FF0000"/>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ctr" defTabSz="914400" rtl="0" eaLnBrk="1" latinLnBrk="0" hangingPunct="1">
                        <a:lnSpc>
                          <a:spcPct val="107000"/>
                        </a:lnSpc>
                        <a:spcBef>
                          <a:spcPts val="0"/>
                        </a:spcBef>
                        <a:spcAft>
                          <a:spcPts val="0"/>
                        </a:spcAft>
                      </a:pPr>
                      <a:r>
                        <a:rPr lang="en-ZA" sz="1400" kern="1200" dirty="0">
                          <a:solidFill>
                            <a:schemeClr val="tx1"/>
                          </a:solidFill>
                          <a:effectLst/>
                          <a:latin typeface="Gill Sans MT" panose="020B0502020104020203" pitchFamily="34" charset="0"/>
                          <a:ea typeface="+mn-ea"/>
                          <a:cs typeface="Times New Roman" panose="02020603050405020304" pitchFamily="18" charset="0"/>
                        </a:rPr>
                        <a:t>Persons with disabilities representation above </a:t>
                      </a:r>
                      <a:r>
                        <a:rPr lang="en-ZA" sz="1400" kern="1200" dirty="0" smtClean="0">
                          <a:solidFill>
                            <a:srgbClr val="FF0000"/>
                          </a:solidFill>
                          <a:effectLst/>
                          <a:latin typeface="Gill Sans MT" panose="020B0502020104020203" pitchFamily="34" charset="0"/>
                          <a:ea typeface="+mn-ea"/>
                          <a:cs typeface="Times New Roman" panose="02020603050405020304" pitchFamily="18" charset="0"/>
                        </a:rPr>
                        <a:t>4%.</a:t>
                      </a:r>
                      <a:endParaRPr lang="en-ZA" sz="1400" kern="1200" dirty="0">
                        <a:solidFill>
                          <a:srgbClr val="FF0000"/>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ctr" defTabSz="914400" rtl="0" eaLnBrk="1" latinLnBrk="0" hangingPunct="1">
                        <a:lnSpc>
                          <a:spcPct val="107000"/>
                        </a:lnSpc>
                        <a:spcBef>
                          <a:spcPts val="0"/>
                        </a:spcBef>
                        <a:spcAft>
                          <a:spcPts val="0"/>
                        </a:spcAft>
                      </a:pPr>
                      <a:endParaRPr lang="en-ZA" sz="14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0"/>
                        </a:spcAft>
                      </a:pPr>
                      <a:r>
                        <a:rPr lang="en-ZA" sz="1400" kern="1200" dirty="0">
                          <a:solidFill>
                            <a:schemeClr val="tx1"/>
                          </a:solidFill>
                          <a:effectLst/>
                          <a:latin typeface="Gill Sans MT" panose="020B0502020104020203" pitchFamily="34" charset="0"/>
                          <a:ea typeface="+mn-ea"/>
                          <a:cs typeface="Times New Roman" panose="02020603050405020304" pitchFamily="18" charset="0"/>
                        </a:rPr>
                        <a:t>Persons with disabilities representation above </a:t>
                      </a:r>
                      <a:r>
                        <a:rPr lang="en-ZA" sz="1400" kern="1200" dirty="0" smtClean="0">
                          <a:solidFill>
                            <a:srgbClr val="FF0000"/>
                          </a:solidFill>
                          <a:effectLst/>
                          <a:latin typeface="Gill Sans MT" panose="020B0502020104020203" pitchFamily="34" charset="0"/>
                          <a:ea typeface="+mn-ea"/>
                          <a:cs typeface="Times New Roman" panose="02020603050405020304" pitchFamily="18" charset="0"/>
                        </a:rPr>
                        <a:t>4%.</a:t>
                      </a:r>
                      <a:endParaRPr lang="en-ZA" sz="1400" kern="1200" dirty="0">
                        <a:solidFill>
                          <a:srgbClr val="FF0000"/>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0"/>
                        </a:spcAft>
                      </a:pPr>
                      <a:r>
                        <a:rPr lang="en-ZA" sz="1400" kern="1200" dirty="0">
                          <a:solidFill>
                            <a:schemeClr val="tx1"/>
                          </a:solidFill>
                          <a:effectLst/>
                          <a:latin typeface="Gill Sans MT" panose="020B0502020104020203" pitchFamily="34" charset="0"/>
                          <a:ea typeface="+mn-ea"/>
                          <a:cs typeface="Times New Roman" panose="02020603050405020304" pitchFamily="18" charset="0"/>
                        </a:rPr>
                        <a:t>Persons with disabilities representation above </a:t>
                      </a:r>
                      <a:r>
                        <a:rPr lang="en-ZA" sz="1400" kern="1200" dirty="0" smtClean="0">
                          <a:solidFill>
                            <a:srgbClr val="FF0000"/>
                          </a:solidFill>
                          <a:effectLst/>
                          <a:latin typeface="Gill Sans MT" panose="020B0502020104020203" pitchFamily="34" charset="0"/>
                          <a:ea typeface="+mn-ea"/>
                          <a:cs typeface="Times New Roman" panose="02020603050405020304" pitchFamily="18" charset="0"/>
                        </a:rPr>
                        <a:t>4%.</a:t>
                      </a:r>
                      <a:endParaRPr lang="en-ZA" sz="1400" kern="1200" dirty="0">
                        <a:solidFill>
                          <a:srgbClr val="FF0000"/>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07000"/>
                        </a:lnSpc>
                        <a:spcBef>
                          <a:spcPts val="0"/>
                        </a:spcBef>
                        <a:spcAft>
                          <a:spcPts val="0"/>
                        </a:spcAft>
                      </a:pPr>
                      <a:r>
                        <a:rPr lang="en-ZA" sz="1400" kern="1200" dirty="0">
                          <a:solidFill>
                            <a:schemeClr val="tx1"/>
                          </a:solidFill>
                          <a:effectLst/>
                          <a:latin typeface="Gill Sans MT" panose="020B0502020104020203" pitchFamily="34" charset="0"/>
                          <a:ea typeface="+mn-ea"/>
                          <a:cs typeface="Times New Roman" panose="02020603050405020304" pitchFamily="18" charset="0"/>
                        </a:rPr>
                        <a:t>Persons with disabilities representation above </a:t>
                      </a:r>
                      <a:r>
                        <a:rPr lang="en-ZA" sz="1400" kern="1200" dirty="0" smtClean="0">
                          <a:solidFill>
                            <a:srgbClr val="FF0000"/>
                          </a:solidFill>
                          <a:effectLst/>
                          <a:latin typeface="Gill Sans MT" panose="020B0502020104020203" pitchFamily="34" charset="0"/>
                          <a:ea typeface="+mn-ea"/>
                          <a:cs typeface="Times New Roman" panose="02020603050405020304" pitchFamily="18" charset="0"/>
                        </a:rPr>
                        <a:t>4%.</a:t>
                      </a:r>
                      <a:endParaRPr lang="en-ZA" sz="1400" kern="1200" dirty="0">
                        <a:solidFill>
                          <a:srgbClr val="FF0000"/>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2740257"/>
                  </a:ext>
                </a:extLst>
              </a:tr>
            </a:tbl>
          </a:graphicData>
        </a:graphic>
      </p:graphicFrame>
      <p:sp>
        <p:nvSpPr>
          <p:cNvPr id="2" name="Footer Placeholder 1">
            <a:extLst>
              <a:ext uri="{FF2B5EF4-FFF2-40B4-BE49-F238E27FC236}">
                <a16:creationId xmlns:a16="http://schemas.microsoft.com/office/drawing/2014/main" id="{B87FB375-124F-47FA-AB98-B9B10FA96E8A}"/>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0988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49259795"/>
              </p:ext>
            </p:extLst>
          </p:nvPr>
        </p:nvGraphicFramePr>
        <p:xfrm>
          <a:off x="258793" y="766197"/>
          <a:ext cx="8580158" cy="5005343"/>
        </p:xfrm>
        <a:graphic>
          <a:graphicData uri="http://schemas.openxmlformats.org/drawingml/2006/table">
            <a:tbl>
              <a:tblPr firstRow="1" bandRow="1">
                <a:tableStyleId>{21E4AEA4-8DFA-4A89-87EB-49C32662AFE0}</a:tableStyleId>
              </a:tblPr>
              <a:tblGrid>
                <a:gridCol w="1865571">
                  <a:extLst>
                    <a:ext uri="{9D8B030D-6E8A-4147-A177-3AD203B41FA5}">
                      <a16:colId xmlns:a16="http://schemas.microsoft.com/office/drawing/2014/main" val="20000"/>
                    </a:ext>
                  </a:extLst>
                </a:gridCol>
                <a:gridCol w="1558636">
                  <a:extLst>
                    <a:ext uri="{9D8B030D-6E8A-4147-A177-3AD203B41FA5}">
                      <a16:colId xmlns:a16="http://schemas.microsoft.com/office/drawing/2014/main" val="3059709552"/>
                    </a:ext>
                  </a:extLst>
                </a:gridCol>
                <a:gridCol w="233907">
                  <a:extLst>
                    <a:ext uri="{9D8B030D-6E8A-4147-A177-3AD203B41FA5}">
                      <a16:colId xmlns:a16="http://schemas.microsoft.com/office/drawing/2014/main" val="3496620986"/>
                    </a:ext>
                  </a:extLst>
                </a:gridCol>
                <a:gridCol w="1391693">
                  <a:extLst>
                    <a:ext uri="{9D8B030D-6E8A-4147-A177-3AD203B41FA5}">
                      <a16:colId xmlns:a16="http://schemas.microsoft.com/office/drawing/2014/main" val="3088071106"/>
                    </a:ext>
                  </a:extLst>
                </a:gridCol>
                <a:gridCol w="368869">
                  <a:extLst>
                    <a:ext uri="{9D8B030D-6E8A-4147-A177-3AD203B41FA5}">
                      <a16:colId xmlns:a16="http://schemas.microsoft.com/office/drawing/2014/main" val="3713118264"/>
                    </a:ext>
                  </a:extLst>
                </a:gridCol>
                <a:gridCol w="1510731">
                  <a:extLst>
                    <a:ext uri="{9D8B030D-6E8A-4147-A177-3AD203B41FA5}">
                      <a16:colId xmlns:a16="http://schemas.microsoft.com/office/drawing/2014/main" val="1536925325"/>
                    </a:ext>
                  </a:extLst>
                </a:gridCol>
                <a:gridCol w="1650751">
                  <a:extLst>
                    <a:ext uri="{9D8B030D-6E8A-4147-A177-3AD203B41FA5}">
                      <a16:colId xmlns:a16="http://schemas.microsoft.com/office/drawing/2014/main" val="4095374195"/>
                    </a:ext>
                  </a:extLst>
                </a:gridCol>
              </a:tblGrid>
              <a:tr h="288881">
                <a:tc rowSpan="2">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6">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44769">
                <a:tc vMerge="1">
                  <a:txBody>
                    <a:bodyPr/>
                    <a:lstStyle/>
                    <a:p>
                      <a:endParaRPr lang="en-ZA" dirty="0"/>
                    </a:p>
                  </a:txBody>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latin typeface="Gill Sans MT" panose="020B05020201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gridSpan="2">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2220">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Output: </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To attract and retain a capable and ethical workforce in a caring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mn-ea"/>
                          <a:cs typeface="+mn-cs"/>
                        </a:rPr>
                        <a:t>Output Indicator 8:  </a:t>
                      </a: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Percentage of Workplace Skills Plan (WSP) implemented.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2"/>
                  </a:ext>
                </a:extLst>
              </a:tr>
              <a:tr h="606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100% implementation of WSP.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100% of  WSP Q1 targets achieved.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100% of  WSP Q2 targets achieved.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100% of  WSP Q3 targets achieved.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100% of  WSP Q4 targets achieved.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4273486"/>
                  </a:ext>
                </a:extLst>
              </a:tr>
              <a:tr h="494554">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mn-ea"/>
                          <a:cs typeface="+mn-cs"/>
                        </a:rPr>
                        <a:t>Output: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Audit reports with recommendations as per the approved Internal Audit Plan.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Output Indicator 9: </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Percentage implementation of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the</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 Annual Internal Audit Plan.</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611176"/>
                  </a:ext>
                </a:extLst>
              </a:tr>
              <a:tr h="1011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100% implementation of the Annual Internal Audit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20% implementation of the Annual Internal Audit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30% implementation of the Annual Internal Audit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1"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30% implementation of the Annual Internal Audit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20% implementation of the Annual Internal Audit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745053"/>
                  </a:ext>
                </a:extLst>
              </a:tr>
              <a:tr h="511960">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Output: </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rPr>
                        <a:t>Effective and efficient communication on departmental policies, programmes, services and projects.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Output Indicator 10: </a:t>
                      </a:r>
                      <a:r>
                        <a:rPr kumimoji="0" lang="en-GB"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Percentage implementation of the Communication Plan.</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0" dirty="0">
                        <a:solidFill>
                          <a:srgbClr val="0070C0"/>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0" dirty="0">
                        <a:solidFill>
                          <a:srgbClr val="0070C0"/>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lgn="just" fontAlgn="base">
                        <a:spcAft>
                          <a:spcPts val="0"/>
                        </a:spcAft>
                      </a:pPr>
                      <a:endParaRPr lang="en-ZA" sz="1200" b="1" dirty="0">
                        <a:solidFill>
                          <a:srgbClr val="0070C0"/>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lgn="just">
                        <a:spcAft>
                          <a:spcPts val="0"/>
                        </a:spcAft>
                      </a:pPr>
                      <a:endParaRPr lang="en-ZA" sz="1200" b="0" dirty="0">
                        <a:solidFill>
                          <a:srgbClr val="0070C0"/>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0406810"/>
                  </a:ext>
                </a:extLst>
              </a:tr>
              <a:tr h="1213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100% implementation of the Communication Implementation Plan.</a:t>
                      </a: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100 % of Q1 targets </a:t>
                      </a:r>
                      <a:r>
                        <a:rPr kumimoji="0" lang="en-GB"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of Communication </a:t>
                      </a:r>
                      <a:r>
                        <a:rPr kumimoji="0" lang="en-GB" sz="14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Implementation </a:t>
                      </a:r>
                      <a:r>
                        <a:rPr kumimoji="0" lang="en-GB"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Plan</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100 % of Q2 targets </a:t>
                      </a:r>
                      <a:r>
                        <a:rPr kumimoji="0" lang="en-GB"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of Communication </a:t>
                      </a:r>
                      <a:r>
                        <a:rPr kumimoji="0" lang="en-GB" sz="14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Implementation </a:t>
                      </a:r>
                      <a:r>
                        <a:rPr kumimoji="0" lang="en-GB"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Plan</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100 % of Q3 targets </a:t>
                      </a:r>
                      <a:r>
                        <a:rPr kumimoji="0" lang="en-GB"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of Communication </a:t>
                      </a:r>
                      <a:r>
                        <a:rPr kumimoji="0" lang="en-GB" sz="14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Implementation</a:t>
                      </a:r>
                      <a:r>
                        <a:rPr kumimoji="0" lang="en-GB"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 Plan</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100 % of Q4 targets </a:t>
                      </a:r>
                      <a:r>
                        <a:rPr kumimoji="0" lang="en-GB"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of Communication </a:t>
                      </a:r>
                      <a:r>
                        <a:rPr kumimoji="0" lang="en-GB" sz="14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Implementation</a:t>
                      </a:r>
                      <a:r>
                        <a:rPr kumimoji="0" lang="en-GB"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 Plan</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rPr>
                        <a:t>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7202627"/>
                  </a:ext>
                </a:extLst>
              </a:tr>
            </a:tbl>
          </a:graphicData>
        </a:graphic>
      </p:graphicFrame>
      <p:sp>
        <p:nvSpPr>
          <p:cNvPr id="7" name="Title 3"/>
          <p:cNvSpPr txBox="1">
            <a:spLocks/>
          </p:cNvSpPr>
          <p:nvPr/>
        </p:nvSpPr>
        <p:spPr>
          <a:xfrm>
            <a:off x="148726" y="227907"/>
            <a:ext cx="8580158" cy="406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a:lstStyle>
          <a:p>
            <a:pPr lvl="0" algn="ctr">
              <a:defRPr/>
            </a:pPr>
            <a:r>
              <a:rPr lang="en-ZA" sz="2000" dirty="0">
                <a:solidFill>
                  <a:srgbClr val="ED7D31"/>
                </a:solidFill>
              </a:rPr>
              <a:t>Programme 1:  Administration Annual Targets</a:t>
            </a:r>
            <a:endParaRPr kumimoji="0" lang="en-ZA" sz="21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mj-cs"/>
            </a:endParaRPr>
          </a:p>
        </p:txBody>
      </p:sp>
      <p:sp>
        <p:nvSpPr>
          <p:cNvPr id="2" name="Footer Placeholder 1">
            <a:extLst>
              <a:ext uri="{FF2B5EF4-FFF2-40B4-BE49-F238E27FC236}">
                <a16:creationId xmlns:a16="http://schemas.microsoft.com/office/drawing/2014/main" id="{C177EB88-A0A9-4AC1-8BD7-611C2AF175EE}"/>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488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628650" y="346654"/>
            <a:ext cx="7886700" cy="418097"/>
          </a:xfrm>
          <a:solidFill>
            <a:schemeClr val="bg1"/>
          </a:solidFill>
        </p:spPr>
        <p:txBody>
          <a:bodyPr>
            <a:normAutofit fontScale="90000"/>
          </a:bodyPr>
          <a:lstStyle/>
          <a:p>
            <a:pPr algn="ctr"/>
            <a:r>
              <a:rPr lang="en-US" sz="2400" dirty="0"/>
              <a:t>CONTENTS</a:t>
            </a:r>
            <a:endParaRPr lang="en-ZA" sz="2400" dirty="0"/>
          </a:p>
        </p:txBody>
      </p:sp>
      <p:sp>
        <p:nvSpPr>
          <p:cNvPr id="5" name="Content Placeholder 4"/>
          <p:cNvSpPr>
            <a:spLocks noGrp="1"/>
          </p:cNvSpPr>
          <p:nvPr>
            <p:ph idx="1"/>
          </p:nvPr>
        </p:nvSpPr>
        <p:spPr>
          <a:xfrm>
            <a:off x="628649" y="928047"/>
            <a:ext cx="8147798" cy="4954137"/>
          </a:xfrm>
          <a:solidFill>
            <a:schemeClr val="bg1"/>
          </a:solidFill>
        </p:spPr>
        <p:txBody>
          <a:bodyPr>
            <a:noAutofit/>
          </a:bodyPr>
          <a:lstStyle/>
          <a:p>
            <a:pPr marL="358775" indent="-358775" algn="just">
              <a:buFont typeface="+mj-lt"/>
              <a:buAutoNum type="arabicPeriod"/>
            </a:pPr>
            <a:r>
              <a:rPr lang="en-US" sz="2000" dirty="0">
                <a:ea typeface="Times New Roman" panose="02020603050405020304" pitchFamily="18" charset="0"/>
                <a:cs typeface="Times New Roman" panose="02020603050405020304" pitchFamily="18" charset="0"/>
              </a:rPr>
              <a:t>Vision and Mission</a:t>
            </a:r>
          </a:p>
          <a:p>
            <a:pPr marL="358775" indent="-358775" algn="just">
              <a:buFont typeface="+mj-lt"/>
              <a:buAutoNum type="arabicPeriod"/>
            </a:pPr>
            <a:r>
              <a:rPr lang="en-US" sz="2000" dirty="0">
                <a:ea typeface="Times New Roman" panose="02020603050405020304" pitchFamily="18" charset="0"/>
                <a:cs typeface="Times New Roman" panose="02020603050405020304" pitchFamily="18" charset="0"/>
              </a:rPr>
              <a:t>Values</a:t>
            </a:r>
          </a:p>
          <a:p>
            <a:pPr marL="358775" indent="-358775" algn="just">
              <a:buFont typeface="+mj-lt"/>
              <a:buAutoNum type="arabicPeriod"/>
            </a:pPr>
            <a:r>
              <a:rPr lang="en-US" sz="2000" dirty="0">
                <a:ea typeface="Times New Roman" panose="02020603050405020304" pitchFamily="18" charset="0"/>
                <a:cs typeface="Times New Roman" panose="02020603050405020304" pitchFamily="18" charset="0"/>
              </a:rPr>
              <a:t>Key Strategic Outcomes and Focus</a:t>
            </a:r>
          </a:p>
          <a:p>
            <a:pPr marL="358775" indent="-358775" algn="just">
              <a:buFont typeface="+mj-lt"/>
              <a:buAutoNum type="arabicPeriod"/>
            </a:pPr>
            <a:r>
              <a:rPr lang="en-US" sz="2000" dirty="0">
                <a:ea typeface="Times New Roman" panose="02020603050405020304" pitchFamily="18" charset="0"/>
                <a:cs typeface="Times New Roman" panose="02020603050405020304" pitchFamily="18" charset="0"/>
              </a:rPr>
              <a:t>Key Risks</a:t>
            </a:r>
          </a:p>
          <a:p>
            <a:pPr marL="358775" indent="-358775" algn="just">
              <a:buFont typeface="+mj-lt"/>
              <a:buAutoNum type="arabicPeriod"/>
            </a:pPr>
            <a:r>
              <a:rPr lang="en-US" sz="2000" dirty="0">
                <a:ea typeface="Times New Roman" panose="02020603050405020304" pitchFamily="18" charset="0"/>
                <a:cs typeface="Times New Roman" panose="02020603050405020304" pitchFamily="18" charset="0"/>
              </a:rPr>
              <a:t>Alignment to Government Priorities</a:t>
            </a:r>
          </a:p>
          <a:p>
            <a:pPr marL="358775" indent="-358775" algn="just">
              <a:buFont typeface="+mj-lt"/>
              <a:buAutoNum type="arabicPeriod"/>
            </a:pPr>
            <a:r>
              <a:rPr lang="en-US" sz="2000" dirty="0">
                <a:ea typeface="Times New Roman" panose="02020603050405020304" pitchFamily="18" charset="0"/>
                <a:cs typeface="Times New Roman" panose="02020603050405020304" pitchFamily="18" charset="0"/>
              </a:rPr>
              <a:t>Programme Performance Information</a:t>
            </a:r>
          </a:p>
          <a:p>
            <a:pPr marL="806450" indent="-447675" algn="just">
              <a:buNone/>
            </a:pPr>
            <a:r>
              <a:rPr lang="en-US" sz="2000" dirty="0" smtClean="0">
                <a:ea typeface="Times New Roman" panose="02020603050405020304" pitchFamily="18" charset="0"/>
                <a:cs typeface="Times New Roman" panose="02020603050405020304" pitchFamily="18" charset="0"/>
              </a:rPr>
              <a:t>6.1	 </a:t>
            </a:r>
            <a:r>
              <a:rPr lang="en-US" sz="2000" dirty="0">
                <a:ea typeface="Times New Roman" panose="02020603050405020304" pitchFamily="18" charset="0"/>
                <a:cs typeface="Times New Roman" panose="02020603050405020304" pitchFamily="18" charset="0"/>
              </a:rPr>
              <a:t>Programme 1: Administration</a:t>
            </a:r>
          </a:p>
          <a:p>
            <a:pPr marL="806450" indent="-447675">
              <a:buNone/>
            </a:pPr>
            <a:r>
              <a:rPr lang="en-US" sz="2000" dirty="0" smtClean="0">
                <a:ea typeface="Times New Roman" panose="02020603050405020304" pitchFamily="18" charset="0"/>
                <a:cs typeface="Times New Roman" panose="02020603050405020304" pitchFamily="18" charset="0"/>
              </a:rPr>
              <a:t>6.2		Programme </a:t>
            </a:r>
            <a:r>
              <a:rPr lang="en-US" sz="2000" dirty="0">
                <a:ea typeface="Times New Roman" panose="02020603050405020304" pitchFamily="18" charset="0"/>
                <a:cs typeface="Times New Roman" panose="02020603050405020304" pitchFamily="18" charset="0"/>
              </a:rPr>
              <a:t>2: Tourism research, Policy and International </a:t>
            </a:r>
            <a:r>
              <a:rPr lang="en-US" sz="2000" dirty="0" smtClean="0">
                <a:ea typeface="Times New Roman" panose="02020603050405020304" pitchFamily="18" charset="0"/>
                <a:cs typeface="Times New Roman" panose="02020603050405020304" pitchFamily="18" charset="0"/>
              </a:rPr>
              <a:t>Relations</a:t>
            </a:r>
            <a:endParaRPr lang="en-US" sz="2000" dirty="0">
              <a:ea typeface="Times New Roman" panose="02020603050405020304" pitchFamily="18" charset="0"/>
              <a:cs typeface="Times New Roman" panose="02020603050405020304" pitchFamily="18" charset="0"/>
            </a:endParaRPr>
          </a:p>
          <a:p>
            <a:pPr marL="806450" indent="-447675" algn="just">
              <a:buNone/>
            </a:pPr>
            <a:r>
              <a:rPr lang="en-US" sz="2000" dirty="0">
                <a:ea typeface="Times New Roman" panose="02020603050405020304" pitchFamily="18" charset="0"/>
                <a:cs typeface="Times New Roman" panose="02020603050405020304" pitchFamily="18" charset="0"/>
              </a:rPr>
              <a:t>6.3 </a:t>
            </a:r>
            <a:r>
              <a:rPr lang="en-US" sz="2000" dirty="0" smtClean="0">
                <a:ea typeface="Times New Roman" panose="02020603050405020304" pitchFamily="18" charset="0"/>
                <a:cs typeface="Times New Roman" panose="02020603050405020304" pitchFamily="18" charset="0"/>
              </a:rPr>
              <a:t>		Programme </a:t>
            </a:r>
            <a:r>
              <a:rPr lang="en-US" sz="2000" dirty="0">
                <a:ea typeface="Times New Roman" panose="02020603050405020304" pitchFamily="18" charset="0"/>
                <a:cs typeface="Times New Roman" panose="02020603050405020304" pitchFamily="18" charset="0"/>
              </a:rPr>
              <a:t>3: Destination Development</a:t>
            </a:r>
          </a:p>
          <a:p>
            <a:pPr marL="806450" indent="-447675" algn="just">
              <a:buNone/>
            </a:pPr>
            <a:r>
              <a:rPr lang="en-US" sz="2000" dirty="0">
                <a:ea typeface="Times New Roman" panose="02020603050405020304" pitchFamily="18" charset="0"/>
                <a:cs typeface="Times New Roman" panose="02020603050405020304" pitchFamily="18" charset="0"/>
              </a:rPr>
              <a:t>6.4 </a:t>
            </a:r>
            <a:r>
              <a:rPr lang="en-US" sz="2000" dirty="0" smtClean="0">
                <a:ea typeface="Times New Roman" panose="02020603050405020304" pitchFamily="18" charset="0"/>
                <a:cs typeface="Times New Roman" panose="02020603050405020304" pitchFamily="18" charset="0"/>
              </a:rPr>
              <a:t>		Programme </a:t>
            </a:r>
            <a:r>
              <a:rPr lang="en-US" sz="2000" dirty="0">
                <a:ea typeface="Times New Roman" panose="02020603050405020304" pitchFamily="18" charset="0"/>
                <a:cs typeface="Times New Roman" panose="02020603050405020304" pitchFamily="18" charset="0"/>
              </a:rPr>
              <a:t>4: Tourism Sector Support Services</a:t>
            </a:r>
          </a:p>
          <a:p>
            <a:pPr marL="358775" indent="-358775" algn="just">
              <a:buNone/>
            </a:pPr>
            <a:r>
              <a:rPr lang="en-US" sz="2000" dirty="0">
                <a:ea typeface="Times New Roman" panose="02020603050405020304" pitchFamily="18" charset="0"/>
                <a:cs typeface="Times New Roman" panose="02020603050405020304" pitchFamily="18" charset="0"/>
              </a:rPr>
              <a:t>7. </a:t>
            </a:r>
            <a:r>
              <a:rPr lang="en-US" sz="2000" dirty="0" smtClean="0">
                <a:ea typeface="Times New Roman" panose="02020603050405020304" pitchFamily="18" charset="0"/>
                <a:cs typeface="Times New Roman" panose="02020603050405020304" pitchFamily="18" charset="0"/>
              </a:rPr>
              <a:t>	Financial </a:t>
            </a:r>
            <a:r>
              <a:rPr lang="en-US" sz="2000" dirty="0">
                <a:ea typeface="Times New Roman" panose="02020603050405020304" pitchFamily="18" charset="0"/>
                <a:cs typeface="Times New Roman" panose="02020603050405020304" pitchFamily="18" charset="0"/>
              </a:rPr>
              <a:t>Information</a:t>
            </a:r>
          </a:p>
          <a:p>
            <a:pPr marL="358775" indent="-358775" algn="just">
              <a:buNone/>
            </a:pPr>
            <a:r>
              <a:rPr lang="en-US" sz="2000" dirty="0">
                <a:ea typeface="Times New Roman" panose="02020603050405020304" pitchFamily="18" charset="0"/>
                <a:cs typeface="Times New Roman" panose="02020603050405020304" pitchFamily="18" charset="0"/>
              </a:rPr>
              <a:t>8. </a:t>
            </a:r>
            <a:r>
              <a:rPr lang="en-US" sz="2000" dirty="0" smtClean="0">
                <a:ea typeface="Times New Roman" panose="02020603050405020304" pitchFamily="18" charset="0"/>
                <a:cs typeface="Times New Roman" panose="02020603050405020304" pitchFamily="18" charset="0"/>
              </a:rPr>
              <a:t>	List </a:t>
            </a:r>
            <a:r>
              <a:rPr lang="en-US" sz="2000" dirty="0">
                <a:ea typeface="Times New Roman" panose="02020603050405020304" pitchFamily="18" charset="0"/>
                <a:cs typeface="Times New Roman" panose="02020603050405020304" pitchFamily="18" charset="0"/>
              </a:rPr>
              <a:t>of Acronyms and </a:t>
            </a:r>
            <a:r>
              <a:rPr lang="en-US" sz="2000" dirty="0" smtClean="0">
                <a:ea typeface="Times New Roman" panose="02020603050405020304" pitchFamily="18" charset="0"/>
                <a:cs typeface="Times New Roman" panose="02020603050405020304" pitchFamily="18" charset="0"/>
              </a:rPr>
              <a:t>Abbreviations</a:t>
            </a:r>
            <a:endParaRPr lang="en-ZA" sz="2000" dirty="0">
              <a:ea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B1B53EAF-0ED4-4768-9FFF-E4BB171CA6AD}"/>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186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p:cNvSpPr>
            <a:spLocks noGrp="1"/>
          </p:cNvSpPr>
          <p:nvPr>
            <p:ph idx="1"/>
          </p:nvPr>
        </p:nvSpPr>
        <p:spPr>
          <a:xfrm>
            <a:off x="628649" y="905164"/>
            <a:ext cx="7886700" cy="4027054"/>
          </a:xfrm>
        </p:spPr>
        <p:txBody>
          <a:bodyPr>
            <a:normAutofit/>
          </a:bodyPr>
          <a:lstStyle/>
          <a:p>
            <a:pPr marL="0" indent="0" algn="ctr">
              <a:lnSpc>
                <a:spcPct val="100000"/>
              </a:lnSpc>
              <a:spcBef>
                <a:spcPts val="0"/>
              </a:spcBef>
              <a:buNone/>
            </a:pPr>
            <a:r>
              <a:rPr lang="en-ZA" sz="3600" b="1" dirty="0">
                <a:solidFill>
                  <a:srgbClr val="ED7D31"/>
                </a:solidFill>
                <a:ea typeface="+mj-ea"/>
                <a:cs typeface="+mj-cs"/>
              </a:rPr>
              <a:t>6.2 </a:t>
            </a:r>
            <a:r>
              <a:rPr lang="en-ZA" sz="3600" b="1" dirty="0" smtClean="0">
                <a:solidFill>
                  <a:srgbClr val="ED7D31"/>
                </a:solidFill>
                <a:ea typeface="+mj-ea"/>
                <a:cs typeface="+mj-cs"/>
              </a:rPr>
              <a:t>  Programme </a:t>
            </a:r>
            <a:r>
              <a:rPr lang="en-ZA" sz="3600" b="1" dirty="0">
                <a:solidFill>
                  <a:srgbClr val="ED7D31"/>
                </a:solidFill>
                <a:ea typeface="+mj-ea"/>
                <a:cs typeface="+mj-cs"/>
              </a:rPr>
              <a:t>2</a:t>
            </a:r>
            <a:r>
              <a:rPr lang="en-ZA" sz="3600" b="1" dirty="0" smtClean="0">
                <a:solidFill>
                  <a:srgbClr val="ED7D31"/>
                </a:solidFill>
                <a:ea typeface="+mj-ea"/>
                <a:cs typeface="+mj-cs"/>
              </a:rPr>
              <a:t>:</a:t>
            </a:r>
          </a:p>
          <a:p>
            <a:pPr marL="0" indent="0" algn="ctr">
              <a:lnSpc>
                <a:spcPct val="100000"/>
              </a:lnSpc>
              <a:spcBef>
                <a:spcPts val="0"/>
              </a:spcBef>
              <a:buNone/>
            </a:pPr>
            <a:endParaRPr lang="en-US" sz="3600" b="1" dirty="0">
              <a:solidFill>
                <a:srgbClr val="ED7D31"/>
              </a:solidFill>
              <a:ea typeface="+mj-ea"/>
              <a:cs typeface="+mj-cs"/>
            </a:endParaRPr>
          </a:p>
          <a:p>
            <a:pPr marL="0" lvl="0" indent="0" algn="ctr">
              <a:lnSpc>
                <a:spcPct val="100000"/>
              </a:lnSpc>
              <a:spcBef>
                <a:spcPts val="0"/>
              </a:spcBef>
              <a:buNone/>
            </a:pPr>
            <a:r>
              <a:rPr lang="en-ZA" sz="3600" b="1" dirty="0">
                <a:solidFill>
                  <a:srgbClr val="ED7D31"/>
                </a:solidFill>
                <a:ea typeface="+mj-ea"/>
                <a:cs typeface="+mj-cs"/>
              </a:rPr>
              <a:t>Tourism Research, Policy and International </a:t>
            </a:r>
            <a:r>
              <a:rPr lang="en-ZA" sz="3600" b="1" dirty="0" smtClean="0">
                <a:solidFill>
                  <a:srgbClr val="ED7D31"/>
                </a:solidFill>
                <a:ea typeface="+mj-ea"/>
                <a:cs typeface="+mj-cs"/>
              </a:rPr>
              <a:t>Relations (TRP&amp;IR)</a:t>
            </a:r>
            <a:endParaRPr lang="en-ZA" sz="3600" b="1" dirty="0">
              <a:solidFill>
                <a:srgbClr val="ED7D31"/>
              </a:solidFill>
              <a:ea typeface="+mj-ea"/>
              <a:cs typeface="+mj-cs"/>
            </a:endParaRPr>
          </a:p>
          <a:p>
            <a:pPr marL="0" lvl="0" indent="0" algn="just">
              <a:lnSpc>
                <a:spcPct val="100000"/>
              </a:lnSpc>
              <a:spcBef>
                <a:spcPts val="0"/>
              </a:spcBef>
              <a:buNone/>
            </a:pPr>
            <a:endParaRPr lang="en-ZA" dirty="0">
              <a:solidFill>
                <a:prstClr val="black"/>
              </a:solidFill>
            </a:endParaRPr>
          </a:p>
          <a:p>
            <a:pPr marL="0" lvl="0" indent="0" algn="ctr">
              <a:lnSpc>
                <a:spcPct val="100000"/>
              </a:lnSpc>
              <a:spcBef>
                <a:spcPts val="0"/>
              </a:spcBef>
              <a:buNone/>
            </a:pPr>
            <a:r>
              <a:rPr lang="en-ZA" sz="2800" dirty="0">
                <a:solidFill>
                  <a:prstClr val="black"/>
                </a:solidFill>
              </a:rPr>
              <a:t>Branch enhances strategic policy environment, monitors the tourism sector’s performance and enables stakeholder relations. </a:t>
            </a:r>
          </a:p>
          <a:p>
            <a:pPr marL="0" indent="0" algn="ctr">
              <a:lnSpc>
                <a:spcPct val="100000"/>
              </a:lnSpc>
              <a:spcBef>
                <a:spcPts val="0"/>
              </a:spcBef>
              <a:buNone/>
            </a:pPr>
            <a:endParaRPr lang="en-ZA" sz="3600" dirty="0">
              <a:solidFill>
                <a:srgbClr val="FF0000"/>
              </a:solidFill>
            </a:endParaRPr>
          </a:p>
        </p:txBody>
      </p:sp>
      <p:sp>
        <p:nvSpPr>
          <p:cNvPr id="2" name="Footer Placeholder 1">
            <a:extLst>
              <a:ext uri="{FF2B5EF4-FFF2-40B4-BE49-F238E27FC236}">
                <a16:creationId xmlns:a16="http://schemas.microsoft.com/office/drawing/2014/main" id="{0F295982-FA5C-472B-8455-16114A730BA3}"/>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309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0"/>
          <p:cNvGrpSpPr>
            <a:grpSpLocks/>
          </p:cNvGrpSpPr>
          <p:nvPr/>
        </p:nvGrpSpPr>
        <p:grpSpPr bwMode="auto">
          <a:xfrm>
            <a:off x="2723239" y="1682638"/>
            <a:ext cx="5818895" cy="4234700"/>
            <a:chOff x="6535" y="283079"/>
            <a:chExt cx="5892336" cy="5090833"/>
          </a:xfrm>
        </p:grpSpPr>
        <p:grpSp>
          <p:nvGrpSpPr>
            <p:cNvPr id="7" name="Group 42"/>
            <p:cNvGrpSpPr>
              <a:grpSpLocks/>
            </p:cNvGrpSpPr>
            <p:nvPr/>
          </p:nvGrpSpPr>
          <p:grpSpPr bwMode="auto">
            <a:xfrm>
              <a:off x="6535" y="283079"/>
              <a:ext cx="5882346" cy="2514028"/>
              <a:chOff x="51" y="283389"/>
              <a:chExt cx="5686460" cy="2516785"/>
            </a:xfrm>
          </p:grpSpPr>
          <p:sp>
            <p:nvSpPr>
              <p:cNvPr id="17" name="Text Box 2">
                <a:extLst>
                  <a:ext uri="{FF2B5EF4-FFF2-40B4-BE49-F238E27FC236}">
                    <a16:creationId xmlns:a16="http://schemas.microsoft.com/office/drawing/2014/main" id="{5A5ADCF1-887F-43AA-B99B-F2D6BB7BE10C}"/>
                  </a:ext>
                </a:extLst>
              </p:cNvPr>
              <p:cNvSpPr txBox="1">
                <a:spLocks noChangeArrowheads="1"/>
              </p:cNvSpPr>
              <p:nvPr/>
            </p:nvSpPr>
            <p:spPr bwMode="auto">
              <a:xfrm rot="16200000">
                <a:off x="-74157" y="372621"/>
                <a:ext cx="681483" cy="533065"/>
              </a:xfrm>
              <a:prstGeom prst="rect">
                <a:avLst/>
              </a:prstGeom>
              <a:solidFill>
                <a:schemeClr val="bg2">
                  <a:lumMod val="90000"/>
                </a:schemeClr>
              </a:solidFill>
              <a:ln w="9525">
                <a:solidFill>
                  <a:srgbClr val="000000"/>
                </a:solidFill>
                <a:miter lim="800000"/>
                <a:headEnd/>
                <a:tailEnd/>
              </a:ln>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THREE STRATECIG THEMES /  PILLARS</a:t>
                </a:r>
                <a:endParaRPr kumimoji="0" lang="en-US" sz="6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grpSp>
            <p:nvGrpSpPr>
              <p:cNvPr id="18" name="Group 53"/>
              <p:cNvGrpSpPr>
                <a:grpSpLocks/>
              </p:cNvGrpSpPr>
              <p:nvPr/>
            </p:nvGrpSpPr>
            <p:grpSpPr bwMode="auto">
              <a:xfrm>
                <a:off x="51" y="283389"/>
                <a:ext cx="5686460" cy="2516785"/>
                <a:chOff x="-116980" y="187769"/>
                <a:chExt cx="5686460" cy="2516785"/>
              </a:xfrm>
            </p:grpSpPr>
            <p:sp>
              <p:nvSpPr>
                <p:cNvPr id="19" name="Text Box 2">
                  <a:extLst>
                    <a:ext uri="{FF2B5EF4-FFF2-40B4-BE49-F238E27FC236}">
                      <a16:creationId xmlns:a16="http://schemas.microsoft.com/office/drawing/2014/main" id="{80DA91E9-CDB1-499F-AD1B-143E0DE8F2DA}"/>
                    </a:ext>
                  </a:extLst>
                </p:cNvPr>
                <p:cNvSpPr txBox="1">
                  <a:spLocks noChangeArrowheads="1"/>
                </p:cNvSpPr>
                <p:nvPr/>
              </p:nvSpPr>
              <p:spPr bwMode="auto">
                <a:xfrm>
                  <a:off x="543643" y="202792"/>
                  <a:ext cx="1441700" cy="657572"/>
                </a:xfrm>
                <a:prstGeom prst="rect">
                  <a:avLst/>
                </a:prstGeom>
                <a:solidFill>
                  <a:schemeClr val="accent4">
                    <a:lumMod val="20000"/>
                    <a:lumOff val="80000"/>
                  </a:schemeClr>
                </a:solidFill>
                <a:ln w="9525">
                  <a:solidFill>
                    <a:srgbClr val="000000"/>
                  </a:solidFill>
                  <a:miter lim="800000"/>
                  <a:headEnd/>
                  <a:tailEnd/>
                </a:ln>
              </p:spPr>
              <p:txBody>
                <a:bodyPr anchor="ct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75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PROTECT AND REJUVENATE SUPPLY</a:t>
                  </a:r>
                  <a:endParaRPr kumimoji="0" lang="en-US"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0" name="Text Box 3">
                  <a:extLst>
                    <a:ext uri="{FF2B5EF4-FFF2-40B4-BE49-F238E27FC236}">
                      <a16:creationId xmlns:a16="http://schemas.microsoft.com/office/drawing/2014/main" id="{82E9B2C7-12F9-4371-8FAA-906F37FD4A27}"/>
                    </a:ext>
                  </a:extLst>
                </p:cNvPr>
                <p:cNvSpPr txBox="1">
                  <a:spLocks noChangeArrowheads="1"/>
                </p:cNvSpPr>
                <p:nvPr/>
              </p:nvSpPr>
              <p:spPr bwMode="auto">
                <a:xfrm>
                  <a:off x="2137463" y="202792"/>
                  <a:ext cx="1642157" cy="642627"/>
                </a:xfrm>
                <a:prstGeom prst="rect">
                  <a:avLst/>
                </a:prstGeom>
                <a:solidFill>
                  <a:schemeClr val="accent6">
                    <a:lumMod val="20000"/>
                    <a:lumOff val="80000"/>
                  </a:schemeClr>
                </a:solidFill>
                <a:ln w="9525">
                  <a:solidFill>
                    <a:srgbClr val="000000"/>
                  </a:solidFill>
                  <a:miter lim="800000"/>
                  <a:headEnd/>
                  <a:tailEnd/>
                </a:ln>
              </p:spPr>
              <p:txBody>
                <a:bodyPr anchor="ct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75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RE-IGNITE DEMAND</a:t>
                  </a:r>
                  <a:endParaRPr kumimoji="0" lang="en-US"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1" name="Text Box 4">
                  <a:extLst>
                    <a:ext uri="{FF2B5EF4-FFF2-40B4-BE49-F238E27FC236}">
                      <a16:creationId xmlns:a16="http://schemas.microsoft.com/office/drawing/2014/main" id="{51C7642C-323C-4154-AC2C-CF8D532ADC21}"/>
                    </a:ext>
                  </a:extLst>
                </p:cNvPr>
                <p:cNvSpPr txBox="1">
                  <a:spLocks noChangeArrowheads="1"/>
                </p:cNvSpPr>
                <p:nvPr/>
              </p:nvSpPr>
              <p:spPr bwMode="auto">
                <a:xfrm>
                  <a:off x="3931740" y="187769"/>
                  <a:ext cx="1634102" cy="642627"/>
                </a:xfrm>
                <a:prstGeom prst="rect">
                  <a:avLst/>
                </a:prstGeom>
                <a:solidFill>
                  <a:schemeClr val="accent2">
                    <a:lumMod val="20000"/>
                    <a:lumOff val="80000"/>
                  </a:schemeClr>
                </a:solidFill>
                <a:ln w="9525">
                  <a:solidFill>
                    <a:srgbClr val="000000"/>
                  </a:solidFill>
                  <a:miter lim="800000"/>
                  <a:headEnd/>
                  <a:tailEnd/>
                </a:ln>
              </p:spPr>
              <p:txBody>
                <a:bodyPr anchor="ct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75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STRENTHENING ENABLING CAPABILITY</a:t>
                  </a:r>
                  <a:endParaRPr kumimoji="0" lang="en-US"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id="{2C130FEF-1C18-4745-B73D-ECA9B40EFD5A}"/>
                    </a:ext>
                  </a:extLst>
                </p:cNvPr>
                <p:cNvSpPr txBox="1">
                  <a:spLocks noChangeArrowheads="1"/>
                </p:cNvSpPr>
                <p:nvPr/>
              </p:nvSpPr>
              <p:spPr bwMode="auto">
                <a:xfrm rot="16200000">
                  <a:off x="-726660" y="1640415"/>
                  <a:ext cx="1575183" cy="355824"/>
                </a:xfrm>
                <a:prstGeom prst="rect">
                  <a:avLst/>
                </a:prstGeom>
                <a:solidFill>
                  <a:schemeClr val="bg2">
                    <a:lumMod val="90000"/>
                  </a:schemeClr>
                </a:solidFill>
                <a:ln w="9525">
                  <a:solidFill>
                    <a:srgbClr val="000000"/>
                  </a:solidFill>
                  <a:miter lim="800000"/>
                  <a:headEnd/>
                  <a:tailEnd/>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SEVEN  STRATEGIC INTERVENTIONS</a:t>
                  </a:r>
                  <a:endParaRPr kumimoji="0" lang="en-US" sz="675"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3" name="Text Box 13">
                  <a:extLst>
                    <a:ext uri="{FF2B5EF4-FFF2-40B4-BE49-F238E27FC236}">
                      <a16:creationId xmlns:a16="http://schemas.microsoft.com/office/drawing/2014/main" id="{B0AF017F-897D-4B0E-A08A-3CFC7D5F5736}"/>
                    </a:ext>
                  </a:extLst>
                </p:cNvPr>
                <p:cNvSpPr txBox="1">
                  <a:spLocks noChangeArrowheads="1"/>
                </p:cNvSpPr>
                <p:nvPr/>
              </p:nvSpPr>
              <p:spPr bwMode="auto">
                <a:xfrm>
                  <a:off x="416084" y="1815338"/>
                  <a:ext cx="1562936" cy="790248"/>
                </a:xfrm>
                <a:prstGeom prst="rect">
                  <a:avLst/>
                </a:prstGeom>
                <a:solidFill>
                  <a:schemeClr val="accent4">
                    <a:lumMod val="20000"/>
                    <a:lumOff val="80000"/>
                  </a:schemeClr>
                </a:solidFill>
                <a:ln w="9525">
                  <a:solidFill>
                    <a:srgbClr val="000000"/>
                  </a:solidFill>
                  <a:miter lim="800000"/>
                  <a:headEnd/>
                  <a:tailEnd/>
                </a:ln>
              </p:spPr>
              <p:txBody>
                <a:bodyPr/>
                <a:lstStyle/>
                <a:p>
                  <a:pPr marL="171450" marR="0" lvl="0" indent="-171450" defTabSz="685800" rtl="0" eaLnBrk="1" fontAlgn="auto" latinLnBrk="0" hangingPunct="1">
                    <a:lnSpc>
                      <a:spcPct val="107000"/>
                    </a:lnSpc>
                    <a:spcBef>
                      <a:spcPts val="0"/>
                    </a:spcBef>
                    <a:spcAft>
                      <a:spcPts val="600"/>
                    </a:spcAft>
                    <a:buClrTx/>
                    <a:buSzTx/>
                    <a:buFont typeface="+mj-lt"/>
                    <a:buAutoNum type="arabicPeriod" startAt="2"/>
                    <a:tabLst>
                      <a:tab pos="0" algn="l"/>
                    </a:tabLst>
                    <a:defRPr/>
                  </a:pPr>
                  <a:r>
                    <a:rPr kumimoji="0" lang="en-ZA" sz="75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rPr>
                    <a:t>Support for the Protection of Core Tourism Infrastructure and Assets.</a:t>
                  </a:r>
                  <a:endParaRPr kumimoji="0" lang="en-US" sz="75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4" name="Text Box 25">
                  <a:extLst>
                    <a:ext uri="{FF2B5EF4-FFF2-40B4-BE49-F238E27FC236}">
                      <a16:creationId xmlns:a16="http://schemas.microsoft.com/office/drawing/2014/main" id="{DD3FB8DE-5FD8-4263-BABA-724754F5C827}"/>
                    </a:ext>
                  </a:extLst>
                </p:cNvPr>
                <p:cNvSpPr txBox="1">
                  <a:spLocks noChangeArrowheads="1"/>
                </p:cNvSpPr>
                <p:nvPr/>
              </p:nvSpPr>
              <p:spPr bwMode="auto">
                <a:xfrm>
                  <a:off x="2137463" y="936426"/>
                  <a:ext cx="1632759" cy="572299"/>
                </a:xfrm>
                <a:prstGeom prst="rect">
                  <a:avLst/>
                </a:prstGeom>
                <a:solidFill>
                  <a:schemeClr val="accent6">
                    <a:lumMod val="20000"/>
                    <a:lumOff val="80000"/>
                  </a:schemeClr>
                </a:solidFill>
                <a:ln w="9525">
                  <a:solidFill>
                    <a:srgbClr val="000000"/>
                  </a:solidFill>
                  <a:miter lim="800000"/>
                  <a:headEnd/>
                  <a:tailEnd/>
                </a:ln>
              </p:spPr>
              <p:txBody>
                <a:bodyPr/>
                <a:lstStyle/>
                <a:p>
                  <a:pPr marL="182563" marR="0" lvl="0" indent="-182563" defTabSz="685800" rtl="0" eaLnBrk="1" fontAlgn="auto" latinLnBrk="0" hangingPunct="1">
                    <a:lnSpc>
                      <a:spcPct val="107000"/>
                    </a:lnSpc>
                    <a:spcBef>
                      <a:spcPts val="0"/>
                    </a:spcBef>
                    <a:spcAft>
                      <a:spcPts val="600"/>
                    </a:spcAft>
                    <a:buClrTx/>
                    <a:buSzTx/>
                    <a:buFont typeface="+mj-lt"/>
                    <a:buAutoNum type="arabicPeriod" startAt="4"/>
                    <a:defRPr/>
                  </a:pPr>
                  <a:r>
                    <a:rPr lang="en-ZA" sz="750" dirty="0">
                      <a:latin typeface="Gill Sans MT" panose="020B0502020104020203" pitchFamily="34" charset="0"/>
                      <a:ea typeface="Calibri" panose="020F0502020204030204" pitchFamily="34" charset="0"/>
                      <a:cs typeface="Times New Roman" panose="02020603050405020304" pitchFamily="18" charset="0"/>
                    </a:rPr>
                    <a:t>Stimulate domestic demand through targeted initiatives and campaigns. </a:t>
                  </a:r>
                  <a:endParaRPr lang="en-US" sz="750"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25" name="Text Box 27">
                  <a:extLst>
                    <a:ext uri="{FF2B5EF4-FFF2-40B4-BE49-F238E27FC236}">
                      <a16:creationId xmlns:a16="http://schemas.microsoft.com/office/drawing/2014/main" id="{E82AE738-DE06-439C-BC13-03234ED68B28}"/>
                    </a:ext>
                  </a:extLst>
                </p:cNvPr>
                <p:cNvSpPr txBox="1">
                  <a:spLocks noChangeArrowheads="1"/>
                </p:cNvSpPr>
                <p:nvPr/>
              </p:nvSpPr>
              <p:spPr bwMode="auto">
                <a:xfrm>
                  <a:off x="2137463" y="1739119"/>
                  <a:ext cx="1642157" cy="524563"/>
                </a:xfrm>
                <a:prstGeom prst="rect">
                  <a:avLst/>
                </a:prstGeom>
                <a:solidFill>
                  <a:schemeClr val="accent6">
                    <a:lumMod val="20000"/>
                    <a:lumOff val="80000"/>
                  </a:schemeClr>
                </a:solidFill>
                <a:ln w="9525">
                  <a:solidFill>
                    <a:srgbClr val="000000"/>
                  </a:solidFill>
                  <a:miter lim="800000"/>
                  <a:headEnd/>
                  <a:tailEnd/>
                </a:ln>
              </p:spPr>
              <p:txBody>
                <a:bodyPr/>
                <a:lstStyle/>
                <a:p>
                  <a:pPr marL="182563" marR="0" lvl="0" indent="-182563" defTabSz="685800" rtl="0" eaLnBrk="1" fontAlgn="auto" latinLnBrk="0" hangingPunct="1">
                    <a:lnSpc>
                      <a:spcPct val="107000"/>
                    </a:lnSpc>
                    <a:spcBef>
                      <a:spcPts val="0"/>
                    </a:spcBef>
                    <a:spcAft>
                      <a:spcPts val="600"/>
                    </a:spcAft>
                    <a:buClrTx/>
                    <a:buSzTx/>
                    <a:buFont typeface="+mj-lt"/>
                    <a:buAutoNum type="arabicPeriod" startAt="5"/>
                    <a:defRPr/>
                  </a:pPr>
                  <a:r>
                    <a:rPr kumimoji="0" lang="en-ZA"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Execute a global Marketing programme to reignite International Demand.</a:t>
                  </a:r>
                  <a:endParaRPr kumimoji="0" lang="en-US"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6" name="Text Box 29">
                  <a:extLst>
                    <a:ext uri="{FF2B5EF4-FFF2-40B4-BE49-F238E27FC236}">
                      <a16:creationId xmlns:a16="http://schemas.microsoft.com/office/drawing/2014/main" id="{280C3085-56D4-4AA1-9C2E-B756FC9CA684}"/>
                    </a:ext>
                  </a:extLst>
                </p:cNvPr>
                <p:cNvSpPr txBox="1">
                  <a:spLocks noChangeArrowheads="1"/>
                </p:cNvSpPr>
                <p:nvPr/>
              </p:nvSpPr>
              <p:spPr bwMode="auto">
                <a:xfrm>
                  <a:off x="3935377" y="934174"/>
                  <a:ext cx="1634102" cy="682309"/>
                </a:xfrm>
                <a:prstGeom prst="rect">
                  <a:avLst/>
                </a:prstGeom>
                <a:solidFill>
                  <a:schemeClr val="accent2">
                    <a:lumMod val="20000"/>
                    <a:lumOff val="80000"/>
                  </a:schemeClr>
                </a:solidFill>
                <a:ln w="9525">
                  <a:solidFill>
                    <a:srgbClr val="000000"/>
                  </a:solidFill>
                  <a:miter lim="800000"/>
                  <a:headEnd/>
                  <a:tailEnd/>
                </a:ln>
              </p:spPr>
              <p:txBody>
                <a:bodyPr/>
                <a:lstStyle/>
                <a:p>
                  <a:pPr marL="182563" marR="0" lvl="0" indent="-182563" defTabSz="685800" rtl="0" eaLnBrk="1" fontAlgn="auto" latinLnBrk="0" hangingPunct="1">
                    <a:lnSpc>
                      <a:spcPct val="107000"/>
                    </a:lnSpc>
                    <a:spcBef>
                      <a:spcPts val="0"/>
                    </a:spcBef>
                    <a:spcAft>
                      <a:spcPts val="600"/>
                    </a:spcAft>
                    <a:buClrTx/>
                    <a:buSzTx/>
                    <a:buFont typeface="+mj-lt"/>
                    <a:buAutoNum type="arabicPeriod" startAt="7"/>
                    <a:defRPr/>
                  </a:pPr>
                  <a:r>
                    <a:rPr kumimoji="0" lang="en-ZA"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Launch an investment and resource mobilisation programme to the support supply.</a:t>
                  </a:r>
                  <a:endParaRPr kumimoji="0" lang="en-US"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ct val="107000"/>
                    </a:lnSpc>
                    <a:spcBef>
                      <a:spcPts val="0"/>
                    </a:spcBef>
                    <a:spcAft>
                      <a:spcPts val="600"/>
                    </a:spcAft>
                    <a:buClrTx/>
                    <a:buSzTx/>
                    <a:buFontTx/>
                    <a:buNone/>
                    <a:tabLst>
                      <a:tab pos="0" algn="l"/>
                    </a:tabLst>
                    <a:defRPr/>
                  </a:pPr>
                  <a:r>
                    <a:rPr kumimoji="0" lang="en-ZA"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endParaRPr kumimoji="0" lang="en-US"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7" name="Text Box 32">
                  <a:extLst>
                    <a:ext uri="{FF2B5EF4-FFF2-40B4-BE49-F238E27FC236}">
                      <a16:creationId xmlns:a16="http://schemas.microsoft.com/office/drawing/2014/main" id="{0DE2D2F0-1CAB-44C6-A3AC-25AEAF09DCCF}"/>
                    </a:ext>
                  </a:extLst>
                </p:cNvPr>
                <p:cNvSpPr txBox="1">
                  <a:spLocks noChangeArrowheads="1"/>
                </p:cNvSpPr>
                <p:nvPr/>
              </p:nvSpPr>
              <p:spPr bwMode="auto">
                <a:xfrm>
                  <a:off x="3935377" y="1698768"/>
                  <a:ext cx="1634102" cy="376609"/>
                </a:xfrm>
                <a:prstGeom prst="rect">
                  <a:avLst/>
                </a:prstGeom>
                <a:solidFill>
                  <a:schemeClr val="accent2">
                    <a:lumMod val="20000"/>
                    <a:lumOff val="80000"/>
                  </a:schemeClr>
                </a:solidFill>
                <a:ln w="9525">
                  <a:solidFill>
                    <a:srgbClr val="000000"/>
                  </a:solidFill>
                  <a:miter lim="800000"/>
                  <a:headEnd/>
                  <a:tailEnd/>
                </a:ln>
              </p:spPr>
              <p:txBody>
                <a:bodyPr/>
                <a:lstStyle>
                  <a:defPPr>
                    <a:defRPr lang="en-US"/>
                  </a:defPPr>
                  <a:lvl1pPr marR="0" lvl="0" indent="0" fontAlgn="auto">
                    <a:lnSpc>
                      <a:spcPct val="107000"/>
                    </a:lnSpc>
                    <a:spcBef>
                      <a:spcPts val="0"/>
                    </a:spcBef>
                    <a:spcAft>
                      <a:spcPts val="800"/>
                    </a:spcAft>
                    <a:buClrTx/>
                    <a:buSzTx/>
                    <a:buFontTx/>
                    <a:buNone/>
                    <a:tabLst>
                      <a:tab pos="0" algn="l"/>
                    </a:tabLst>
                    <a:defRPr kumimoji="0" sz="80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marL="182563" marR="0" lvl="0" indent="-182563" algn="just" defTabSz="685800" rtl="0" eaLnBrk="1" fontAlgn="auto" latinLnBrk="0" hangingPunct="1">
                    <a:lnSpc>
                      <a:spcPct val="107000"/>
                    </a:lnSpc>
                    <a:spcBef>
                      <a:spcPts val="0"/>
                    </a:spcBef>
                    <a:spcAft>
                      <a:spcPts val="600"/>
                    </a:spcAft>
                    <a:buClrTx/>
                    <a:buSzTx/>
                    <a:buFont typeface="+mj-lt"/>
                    <a:buAutoNum type="arabicPeriod" startAt="8"/>
                    <a:tabLst/>
                    <a:defRPr/>
                  </a:pPr>
                  <a:r>
                    <a:rPr kumimoji="0" lang="en-ZA" sz="750" b="0" i="0" u="none" strike="noStrike" kern="1200" cap="none" spc="0" normalizeH="0" baseline="0" noProof="0" dirty="0">
                      <a:ln>
                        <a:noFill/>
                      </a:ln>
                      <a:solidFill>
                        <a:schemeClr val="tx1"/>
                      </a:solidFill>
                      <a:effectLst/>
                      <a:uLnTx/>
                      <a:uFillTx/>
                      <a:latin typeface="Gill Sans MT" panose="020B0502020104020203" pitchFamily="34" charset="0"/>
                    </a:rPr>
                    <a:t>Tourism Regional Integration</a:t>
                  </a:r>
                  <a:r>
                    <a:rPr kumimoji="0" lang="en-ZA" sz="750" b="0" i="0" u="none" strike="noStrike" kern="1200" cap="none" spc="0" normalizeH="0" baseline="0" noProof="0" dirty="0">
                      <a:ln>
                        <a:noFill/>
                      </a:ln>
                      <a:solidFill>
                        <a:prstClr val="black"/>
                      </a:solidFill>
                      <a:effectLst/>
                      <a:uLnTx/>
                      <a:uFillTx/>
                      <a:latin typeface="Gill Sans MT" panose="020B0502020104020203" pitchFamily="34" charset="0"/>
                    </a:rPr>
                    <a:t>.</a:t>
                  </a:r>
                  <a:endParaRPr kumimoji="0" lang="en-US" sz="750" b="0"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28" name="Text Box 34">
                  <a:extLst>
                    <a:ext uri="{FF2B5EF4-FFF2-40B4-BE49-F238E27FC236}">
                      <a16:creationId xmlns:a16="http://schemas.microsoft.com/office/drawing/2014/main" id="{2A84FA06-0ECE-4B67-A981-DD90D332B44B}"/>
                    </a:ext>
                  </a:extLst>
                </p:cNvPr>
                <p:cNvSpPr txBox="1">
                  <a:spLocks noChangeArrowheads="1"/>
                </p:cNvSpPr>
                <p:nvPr/>
              </p:nvSpPr>
              <p:spPr bwMode="auto">
                <a:xfrm>
                  <a:off x="3935378" y="2157662"/>
                  <a:ext cx="1634102" cy="546892"/>
                </a:xfrm>
                <a:prstGeom prst="rect">
                  <a:avLst/>
                </a:prstGeom>
                <a:solidFill>
                  <a:schemeClr val="accent2">
                    <a:lumMod val="20000"/>
                    <a:lumOff val="80000"/>
                  </a:schemeClr>
                </a:solidFill>
                <a:ln w="9525">
                  <a:solidFill>
                    <a:srgbClr val="000000"/>
                  </a:solidFill>
                  <a:miter lim="800000"/>
                  <a:headEnd/>
                  <a:tailEnd/>
                </a:ln>
              </p:spPr>
              <p:txBody>
                <a:bodyPr/>
                <a:lstStyle/>
                <a:p>
                  <a:pPr marL="182563" marR="0" lvl="0" indent="-182563" algn="just" defTabSz="685800" rtl="0" eaLnBrk="1" fontAlgn="auto" latinLnBrk="0" hangingPunct="1">
                    <a:lnSpc>
                      <a:spcPct val="107000"/>
                    </a:lnSpc>
                    <a:spcBef>
                      <a:spcPts val="0"/>
                    </a:spcBef>
                    <a:spcAft>
                      <a:spcPts val="600"/>
                    </a:spcAft>
                    <a:buClrTx/>
                    <a:buSzTx/>
                    <a:buFont typeface="+mj-lt"/>
                    <a:buAutoNum type="arabicPeriod" startAt="9"/>
                    <a:defRPr/>
                  </a:pPr>
                  <a:r>
                    <a:rPr kumimoji="0" lang="en-ZA" sz="75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rPr>
                    <a:t>Review the tourism policy to provide enhanced support for sector growth and development.</a:t>
                  </a:r>
                  <a:endParaRPr kumimoji="0" lang="en-US" sz="75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grpSp>
        </p:grpSp>
        <p:sp>
          <p:nvSpPr>
            <p:cNvPr id="8" name="Text Box 2"/>
            <p:cNvSpPr txBox="1">
              <a:spLocks noChangeArrowheads="1"/>
            </p:cNvSpPr>
            <p:nvPr/>
          </p:nvSpPr>
          <p:spPr bwMode="auto">
            <a:xfrm>
              <a:off x="557963" y="3945709"/>
              <a:ext cx="5340908" cy="300643"/>
            </a:xfrm>
            <a:prstGeom prst="rect">
              <a:avLst/>
            </a:prstGeom>
            <a:solidFill>
              <a:srgbClr val="FFFFCC"/>
            </a:solidFill>
            <a:ln w="9525">
              <a:solidFill>
                <a:srgbClr val="000000"/>
              </a:solidFill>
              <a:miter lim="800000"/>
              <a:headEnd/>
              <a:tailEnd/>
            </a:ln>
          </p:spPr>
          <p:txBody>
            <a:bodyPr/>
            <a:lstStyle>
              <a:lvl1pPr>
                <a:spcBef>
                  <a:spcPct val="20000"/>
                </a:spcBef>
                <a:buFont typeface="Arial" panose="020B0604020202020204" pitchFamily="34" charset="0"/>
                <a:buChar char="•"/>
                <a:tabLst>
                  <a:tab pos="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9pPr>
            </a:lstStyle>
            <a:p>
              <a:pPr marL="0" marR="0" lvl="0" indent="0" algn="just" defTabSz="685800" rtl="0" eaLnBrk="1" fontAlgn="auto" latinLnBrk="0" hangingPunct="1">
                <a:lnSpc>
                  <a:spcPct val="107000"/>
                </a:lnSpc>
                <a:spcBef>
                  <a:spcPct val="0"/>
                </a:spcBef>
                <a:spcAft>
                  <a:spcPts val="600"/>
                </a:spcAft>
                <a:buClrTx/>
                <a:buSzTx/>
                <a:buFont typeface="Arial" panose="020B0604020202020204" pitchFamily="34" charset="0"/>
                <a:buNone/>
                <a:tabLst>
                  <a:tab pos="0" algn="l"/>
                </a:tabLst>
                <a:defRPr/>
              </a:pPr>
              <a:r>
                <a:rPr kumimoji="0" lang="en-US" altLang="en-US" sz="75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Reduced airlift capacity, brand positioning in key source markets and the easing of cross boarder travel restrictions.</a:t>
              </a:r>
            </a:p>
            <a:p>
              <a:pPr marL="0" marR="0" lvl="0" indent="0" algn="l" defTabSz="685800" rtl="0" eaLnBrk="1" fontAlgn="auto" latinLnBrk="0" hangingPunct="1">
                <a:lnSpc>
                  <a:spcPct val="107000"/>
                </a:lnSpc>
                <a:spcBef>
                  <a:spcPct val="0"/>
                </a:spcBef>
                <a:spcAft>
                  <a:spcPts val="600"/>
                </a:spcAft>
                <a:buClrTx/>
                <a:buSzTx/>
                <a:buFont typeface="Arial" panose="020B0604020202020204" pitchFamily="34" charset="0"/>
                <a:buNone/>
                <a:tabLst>
                  <a:tab pos="0" algn="l"/>
                </a:tabLst>
                <a:defRPr/>
              </a:pPr>
              <a:r>
                <a:rPr kumimoji="0" lang="en-US" altLang="en-US" sz="75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p>
          </p:txBody>
        </p:sp>
        <p:sp>
          <p:nvSpPr>
            <p:cNvPr id="9" name="Text Box 2">
              <a:extLst>
                <a:ext uri="{FF2B5EF4-FFF2-40B4-BE49-F238E27FC236}">
                  <a16:creationId xmlns:a16="http://schemas.microsoft.com/office/drawing/2014/main" id="{1D2E315B-1265-44A1-982B-1D48E1BC5BF1}"/>
                </a:ext>
              </a:extLst>
            </p:cNvPr>
            <p:cNvSpPr txBox="1">
              <a:spLocks noChangeArrowheads="1"/>
            </p:cNvSpPr>
            <p:nvPr/>
          </p:nvSpPr>
          <p:spPr bwMode="auto">
            <a:xfrm>
              <a:off x="557962" y="2850553"/>
              <a:ext cx="1616775" cy="967657"/>
            </a:xfrm>
            <a:prstGeom prst="rect">
              <a:avLst/>
            </a:prstGeom>
            <a:solidFill>
              <a:schemeClr val="accent1">
                <a:lumMod val="20000"/>
                <a:lumOff val="80000"/>
              </a:schemeClr>
            </a:solidFill>
            <a:ln w="9525">
              <a:solidFill>
                <a:srgbClr val="000000"/>
              </a:solidFill>
              <a:miter lim="800000"/>
              <a:headEnd/>
              <a:tailEnd/>
            </a:ln>
          </p:spPr>
          <p:txBody>
            <a:bodyPr/>
            <a:lstStyle/>
            <a:p>
              <a:pPr marL="182563" marR="0" lvl="0" indent="-182563" defTabSz="685800" rtl="0" eaLnBrk="1" fontAlgn="auto" latinLnBrk="0" hangingPunct="1">
                <a:lnSpc>
                  <a:spcPct val="107000"/>
                </a:lnSpc>
                <a:spcBef>
                  <a:spcPts val="0"/>
                </a:spcBef>
                <a:spcAft>
                  <a:spcPts val="600"/>
                </a:spcAft>
                <a:buClrTx/>
                <a:buSzTx/>
                <a:buFont typeface="+mj-lt"/>
                <a:buAutoNum type="arabicPeriod" startAt="3"/>
                <a:defRPr/>
              </a:pPr>
              <a:r>
                <a:rPr lang="en-ZA" sz="75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Form targeted partnerships between industry and government</a:t>
              </a:r>
              <a:r>
                <a:rPr kumimoji="0" lang="en-ZA"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endParaRPr kumimoji="0" lang="en-US"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10" name="Text Box 2">
              <a:extLst>
                <a:ext uri="{FF2B5EF4-FFF2-40B4-BE49-F238E27FC236}">
                  <a16:creationId xmlns:a16="http://schemas.microsoft.com/office/drawing/2014/main" id="{5FF410E1-8F3A-4F84-AE49-18EFF375CED6}"/>
                </a:ext>
              </a:extLst>
            </p:cNvPr>
            <p:cNvSpPr txBox="1">
              <a:spLocks noChangeArrowheads="1"/>
            </p:cNvSpPr>
            <p:nvPr/>
          </p:nvSpPr>
          <p:spPr bwMode="auto">
            <a:xfrm>
              <a:off x="2336791" y="2751190"/>
              <a:ext cx="1698726" cy="1100652"/>
            </a:xfrm>
            <a:prstGeom prst="rect">
              <a:avLst/>
            </a:prstGeom>
            <a:solidFill>
              <a:schemeClr val="accent1">
                <a:lumMod val="20000"/>
                <a:lumOff val="80000"/>
              </a:schemeClr>
            </a:solidFill>
            <a:ln w="9525">
              <a:solidFill>
                <a:srgbClr val="000000"/>
              </a:solidFill>
              <a:miter lim="800000"/>
              <a:headEnd/>
              <a:tailEnd/>
            </a:ln>
          </p:spPr>
          <p:txBody>
            <a:bodyPr/>
            <a:lstStyle/>
            <a:p>
              <a:pPr marL="182563" indent="-182563" defTabSz="685800">
                <a:buFont typeface="+mj-lt"/>
                <a:buAutoNum type="arabicPeriod" startAt="6"/>
                <a:defRPr/>
              </a:pPr>
              <a:r>
                <a:rPr lang="en-ZA" sz="75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Partner with relevant  departments to ensure improved travel facilitation through implementation of e-visas, tourist safety and quicker turnaround times in the processing of tour operators’ licences.</a:t>
              </a:r>
              <a:r>
                <a:rPr lang="en-US" sz="75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 </a:t>
              </a:r>
            </a:p>
          </p:txBody>
        </p:sp>
        <p:sp>
          <p:nvSpPr>
            <p:cNvPr id="11" name="Text Box 2">
              <a:extLst>
                <a:ext uri="{FF2B5EF4-FFF2-40B4-BE49-F238E27FC236}">
                  <a16:creationId xmlns:a16="http://schemas.microsoft.com/office/drawing/2014/main" id="{14BA4390-CB12-4752-9F31-7A150D4A607D}"/>
                </a:ext>
              </a:extLst>
            </p:cNvPr>
            <p:cNvSpPr txBox="1">
              <a:spLocks noChangeArrowheads="1"/>
            </p:cNvSpPr>
            <p:nvPr/>
          </p:nvSpPr>
          <p:spPr bwMode="auto">
            <a:xfrm rot="16200000">
              <a:off x="-327627" y="3212788"/>
              <a:ext cx="1001288" cy="308753"/>
            </a:xfrm>
            <a:prstGeom prst="rect">
              <a:avLst/>
            </a:prstGeom>
            <a:solidFill>
              <a:schemeClr val="bg2">
                <a:lumMod val="90000"/>
              </a:schemeClr>
            </a:solidFill>
            <a:ln w="9525">
              <a:solidFill>
                <a:srgbClr val="000000"/>
              </a:solidFill>
              <a:miter lim="800000"/>
              <a:headEnd/>
              <a:tailEnd/>
            </a:ln>
          </p:spPr>
          <p:txBody>
            <a:bodyPr anchor="ct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6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ENABLERS</a:t>
              </a:r>
              <a:endParaRPr kumimoji="0" lang="en-US" sz="6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9CA2C7D5-0D63-44F1-8532-5D01CF6AEAE4}"/>
                </a:ext>
              </a:extLst>
            </p:cNvPr>
            <p:cNvSpPr txBox="1">
              <a:spLocks noChangeArrowheads="1"/>
            </p:cNvSpPr>
            <p:nvPr/>
          </p:nvSpPr>
          <p:spPr bwMode="auto">
            <a:xfrm>
              <a:off x="4194723" y="2868906"/>
              <a:ext cx="1704148" cy="331411"/>
            </a:xfrm>
            <a:prstGeom prst="rect">
              <a:avLst/>
            </a:prstGeom>
            <a:solidFill>
              <a:schemeClr val="accent1">
                <a:lumMod val="20000"/>
                <a:lumOff val="80000"/>
              </a:schemeClr>
            </a:solidFill>
            <a:ln w="9525">
              <a:solidFill>
                <a:srgbClr val="000000"/>
              </a:solidFill>
              <a:miter lim="800000"/>
              <a:headEnd/>
              <a:tailEnd/>
            </a:ln>
          </p:spPr>
          <p:txBody>
            <a:bodyPr/>
            <a:lstStyle/>
            <a:p>
              <a:pPr marL="182563" marR="0" lvl="0" indent="-182563" algn="just" defTabSz="685800" rtl="0" eaLnBrk="1" fontAlgn="auto" latinLnBrk="0" hangingPunct="1">
                <a:lnSpc>
                  <a:spcPct val="107000"/>
                </a:lnSpc>
                <a:spcBef>
                  <a:spcPts val="0"/>
                </a:spcBef>
                <a:spcAft>
                  <a:spcPts val="600"/>
                </a:spcAft>
                <a:buClrTx/>
                <a:buSzTx/>
                <a:buFont typeface="+mj-lt"/>
                <a:buAutoNum type="arabicPeriod" startAt="10"/>
                <a:defRPr/>
              </a:pPr>
              <a:r>
                <a:rPr kumimoji="0" lang="en-US"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Deployment of the vaccine. </a:t>
              </a:r>
            </a:p>
          </p:txBody>
        </p:sp>
        <p:sp>
          <p:nvSpPr>
            <p:cNvPr id="13" name="Text Box 2">
              <a:extLst>
                <a:ext uri="{FF2B5EF4-FFF2-40B4-BE49-F238E27FC236}">
                  <a16:creationId xmlns:a16="http://schemas.microsoft.com/office/drawing/2014/main" id="{768A46CF-5DFE-49DD-98C9-B9CECC6D4A57}"/>
                </a:ext>
              </a:extLst>
            </p:cNvPr>
            <p:cNvSpPr txBox="1">
              <a:spLocks noChangeArrowheads="1"/>
            </p:cNvSpPr>
            <p:nvPr/>
          </p:nvSpPr>
          <p:spPr bwMode="auto">
            <a:xfrm>
              <a:off x="4194723" y="3385777"/>
              <a:ext cx="1687615" cy="433582"/>
            </a:xfrm>
            <a:prstGeom prst="rect">
              <a:avLst/>
            </a:prstGeom>
            <a:solidFill>
              <a:schemeClr val="accent1">
                <a:lumMod val="20000"/>
                <a:lumOff val="80000"/>
              </a:schemeClr>
            </a:solidFill>
            <a:ln w="9525">
              <a:solidFill>
                <a:srgbClr val="000000"/>
              </a:solidFill>
              <a:miter lim="800000"/>
              <a:headEnd/>
              <a:tailEnd/>
            </a:ln>
          </p:spPr>
          <p:txBody>
            <a:bodyPr/>
            <a:lstStyle/>
            <a:p>
              <a:pPr marL="182563" marR="0" lvl="0" indent="-182563" defTabSz="685800" rtl="0" eaLnBrk="1" fontAlgn="auto" latinLnBrk="0" hangingPunct="1">
                <a:lnSpc>
                  <a:spcPct val="107000"/>
                </a:lnSpc>
                <a:spcBef>
                  <a:spcPts val="0"/>
                </a:spcBef>
                <a:spcAft>
                  <a:spcPts val="600"/>
                </a:spcAft>
                <a:buClrTx/>
                <a:buSzTx/>
                <a:buFont typeface="+mj-lt"/>
                <a:buAutoNum type="arabicPeriod" startAt="11"/>
                <a:defRPr/>
              </a:pPr>
              <a:r>
                <a:rPr kumimoji="0" lang="en-US"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Stimulate demand through government consumption.</a:t>
              </a:r>
            </a:p>
            <a:p>
              <a:pPr marL="0" marR="0" lvl="0" indent="0" algn="l" defTabSz="685800" rtl="0" eaLnBrk="1" fontAlgn="auto" latinLnBrk="0" hangingPunct="1">
                <a:lnSpc>
                  <a:spcPct val="107000"/>
                </a:lnSpc>
                <a:spcBef>
                  <a:spcPts val="0"/>
                </a:spcBef>
                <a:spcAft>
                  <a:spcPts val="600"/>
                </a:spcAft>
                <a:buClrTx/>
                <a:buSzTx/>
                <a:buFontTx/>
                <a:buNone/>
                <a:tabLst/>
                <a:defRPr/>
              </a:pPr>
              <a:r>
                <a:rPr kumimoji="0" lang="en-US" sz="75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p>
          </p:txBody>
        </p:sp>
        <p:sp>
          <p:nvSpPr>
            <p:cNvPr id="14" name="Text Box 2"/>
            <p:cNvSpPr txBox="1">
              <a:spLocks noChangeArrowheads="1"/>
            </p:cNvSpPr>
            <p:nvPr/>
          </p:nvSpPr>
          <p:spPr bwMode="auto">
            <a:xfrm>
              <a:off x="547971" y="4320879"/>
              <a:ext cx="5340909" cy="316829"/>
            </a:xfrm>
            <a:prstGeom prst="rect">
              <a:avLst/>
            </a:prstGeom>
            <a:solidFill>
              <a:srgbClr val="FFFFCC"/>
            </a:solidFill>
            <a:ln w="9525">
              <a:solidFill>
                <a:srgbClr val="000000"/>
              </a:solidFill>
              <a:miter lim="800000"/>
              <a:headEnd/>
              <a:tailEnd/>
            </a:ln>
          </p:spPr>
          <p:txBody>
            <a:bodyPr/>
            <a:lstStyle>
              <a:lvl1pPr>
                <a:spcBef>
                  <a:spcPct val="20000"/>
                </a:spcBef>
                <a:buFont typeface="Arial" panose="020B0604020202020204" pitchFamily="34" charset="0"/>
                <a:buChar char="•"/>
                <a:tabLst>
                  <a:tab pos="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9pPr>
            </a:lstStyle>
            <a:p>
              <a:pPr marL="0" marR="0" lvl="0" indent="0" algn="just" defTabSz="685800" rtl="0" eaLnBrk="1" fontAlgn="auto" latinLnBrk="0" hangingPunct="1">
                <a:lnSpc>
                  <a:spcPct val="107000"/>
                </a:lnSpc>
                <a:spcBef>
                  <a:spcPct val="0"/>
                </a:spcBef>
                <a:spcAft>
                  <a:spcPts val="600"/>
                </a:spcAft>
                <a:buClrTx/>
                <a:buSzTx/>
                <a:buFont typeface="Arial" panose="020B0604020202020204" pitchFamily="34" charset="0"/>
                <a:buNone/>
                <a:tabLst>
                  <a:tab pos="0" algn="l"/>
                </a:tabLst>
                <a:defRPr/>
              </a:pPr>
              <a:r>
                <a:rPr kumimoji="0" lang="en-US" altLang="en-US" sz="75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The country may not be able to achieve its target of population immunity by the end of 2021. </a:t>
              </a:r>
            </a:p>
            <a:p>
              <a:pPr marL="0" marR="0" lvl="0" indent="0" algn="l" defTabSz="685800" rtl="0" eaLnBrk="1" fontAlgn="auto" latinLnBrk="0" hangingPunct="1">
                <a:lnSpc>
                  <a:spcPct val="107000"/>
                </a:lnSpc>
                <a:spcBef>
                  <a:spcPct val="0"/>
                </a:spcBef>
                <a:spcAft>
                  <a:spcPts val="600"/>
                </a:spcAft>
                <a:buClrTx/>
                <a:buSzTx/>
                <a:buFont typeface="Arial" panose="020B0604020202020204" pitchFamily="34" charset="0"/>
                <a:buNone/>
                <a:tabLst>
                  <a:tab pos="0" algn="l"/>
                </a:tabLst>
                <a:defRPr/>
              </a:pPr>
              <a:r>
                <a:rPr kumimoji="0" lang="en-US" altLang="en-US" sz="75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p>
          </p:txBody>
        </p:sp>
        <p:sp>
          <p:nvSpPr>
            <p:cNvPr id="15" name="Text Box 2"/>
            <p:cNvSpPr txBox="1">
              <a:spLocks noChangeArrowheads="1"/>
            </p:cNvSpPr>
            <p:nvPr/>
          </p:nvSpPr>
          <p:spPr bwMode="auto">
            <a:xfrm>
              <a:off x="541431" y="5124839"/>
              <a:ext cx="5340909" cy="249073"/>
            </a:xfrm>
            <a:prstGeom prst="rect">
              <a:avLst/>
            </a:prstGeom>
            <a:solidFill>
              <a:srgbClr val="FFFFCC"/>
            </a:solidFill>
            <a:ln w="9525">
              <a:solidFill>
                <a:srgbClr val="000000"/>
              </a:solidFill>
              <a:miter lim="800000"/>
              <a:headEnd/>
              <a:tailEnd/>
            </a:ln>
          </p:spPr>
          <p:txBody>
            <a:bodyPr/>
            <a:lstStyle>
              <a:lvl1pPr>
                <a:spcBef>
                  <a:spcPct val="20000"/>
                </a:spcBef>
                <a:buFont typeface="Arial" panose="020B0604020202020204" pitchFamily="34" charset="0"/>
                <a:buChar char="•"/>
                <a:tabLst>
                  <a:tab pos="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9pPr>
            </a:lstStyle>
            <a:p>
              <a:pPr marL="0" marR="0" lvl="0" indent="0" algn="just" defTabSz="685800" rtl="0" eaLnBrk="1" fontAlgn="auto" latinLnBrk="0" hangingPunct="1">
                <a:lnSpc>
                  <a:spcPct val="107000"/>
                </a:lnSpc>
                <a:spcBef>
                  <a:spcPct val="0"/>
                </a:spcBef>
                <a:spcAft>
                  <a:spcPts val="600"/>
                </a:spcAft>
                <a:buClrTx/>
                <a:buSzTx/>
                <a:buFont typeface="Arial" panose="020B0604020202020204" pitchFamily="34" charset="0"/>
                <a:buNone/>
                <a:tabLst>
                  <a:tab pos="0" algn="l"/>
                </a:tabLst>
                <a:defRPr/>
              </a:pPr>
              <a:r>
                <a:rPr kumimoji="0" lang="en-US" altLang="en-US" sz="750" b="0" i="0" u="none" strike="noStrike" kern="120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The stop and start cycles the sector will experience as new waves and variants may occur.</a:t>
              </a:r>
            </a:p>
          </p:txBody>
        </p:sp>
        <p:sp>
          <p:nvSpPr>
            <p:cNvPr id="16" name="Text Box 2">
              <a:extLst>
                <a:ext uri="{FF2B5EF4-FFF2-40B4-BE49-F238E27FC236}">
                  <a16:creationId xmlns:a16="http://schemas.microsoft.com/office/drawing/2014/main" id="{55767CD3-224F-45FC-AC5A-F6C027DFB2B3}"/>
                </a:ext>
              </a:extLst>
            </p:cNvPr>
            <p:cNvSpPr txBox="1">
              <a:spLocks noChangeArrowheads="1"/>
            </p:cNvSpPr>
            <p:nvPr/>
          </p:nvSpPr>
          <p:spPr bwMode="auto">
            <a:xfrm rot="16200000">
              <a:off x="-541470" y="4505052"/>
              <a:ext cx="1416865" cy="320856"/>
            </a:xfrm>
            <a:prstGeom prst="rect">
              <a:avLst/>
            </a:prstGeom>
            <a:solidFill>
              <a:schemeClr val="bg2">
                <a:lumMod val="90000"/>
              </a:schemeClr>
            </a:solidFill>
            <a:ln w="9525">
              <a:solidFill>
                <a:srgbClr val="000000"/>
              </a:solidFill>
              <a:miter lim="800000"/>
              <a:headEnd/>
              <a:tailEnd/>
            </a:ln>
          </p:spPr>
          <p:txBody>
            <a:bodyPr anchor="ct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675"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RISKS</a:t>
              </a:r>
              <a:endParaRPr kumimoji="0" lang="en-US" sz="675"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grpSp>
      <p:sp>
        <p:nvSpPr>
          <p:cNvPr id="30" name="Content Placeholder 4"/>
          <p:cNvSpPr txBox="1">
            <a:spLocks/>
          </p:cNvSpPr>
          <p:nvPr/>
        </p:nvSpPr>
        <p:spPr>
          <a:xfrm>
            <a:off x="287382" y="1682638"/>
            <a:ext cx="2156018" cy="4138649"/>
          </a:xfrm>
          <a:prstGeom prst="rect">
            <a:avLst/>
          </a:prstGeom>
          <a:solidFill>
            <a:schemeClr val="tx2">
              <a:lumMod val="75000"/>
            </a:schemeClr>
          </a:solidFill>
          <a:ln>
            <a:solidFill>
              <a:schemeClr val="bg2">
                <a:lumMod val="50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ZA" sz="1200" b="1" i="0" u="none" strike="noStrike" kern="1200" cap="none" spc="0" normalizeH="0" baseline="0" noProof="0" dirty="0">
                <a:ln>
                  <a:noFill/>
                </a:ln>
                <a:solidFill>
                  <a:prstClr val="white"/>
                </a:solidFill>
                <a:effectLst/>
                <a:uLnTx/>
                <a:uFillTx/>
              </a:rPr>
              <a:t>ERRP: </a:t>
            </a:r>
            <a:r>
              <a:rPr kumimoji="0" lang="en-ZA" sz="1200" b="0" i="0" u="none" strike="noStrike" kern="1200" cap="none" spc="0" normalizeH="0" baseline="0" noProof="0" dirty="0">
                <a:ln>
                  <a:noFill/>
                </a:ln>
                <a:solidFill>
                  <a:prstClr val="white"/>
                </a:solidFill>
                <a:effectLst/>
                <a:uLnTx/>
                <a:uFillTx/>
              </a:rPr>
              <a:t>Tourism is one of the 8 areas covered in the ERRP</a:t>
            </a: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ZA" sz="1200" b="1" i="0" u="none" strike="noStrike" kern="1200" cap="none" spc="0" normalizeH="0" baseline="0" noProof="0" dirty="0">
                <a:ln>
                  <a:noFill/>
                </a:ln>
                <a:solidFill>
                  <a:prstClr val="white"/>
                </a:solidFill>
                <a:effectLst/>
                <a:uLnTx/>
                <a:uFillTx/>
              </a:rPr>
              <a:t>TSRP: </a:t>
            </a:r>
            <a:r>
              <a:rPr kumimoji="0" lang="en-ZA" sz="1200" b="0" i="0" u="none" strike="noStrike" kern="1200" cap="none" spc="0" normalizeH="0" baseline="0" noProof="0" dirty="0">
                <a:ln>
                  <a:noFill/>
                </a:ln>
                <a:solidFill>
                  <a:prstClr val="white"/>
                </a:solidFill>
                <a:effectLst/>
                <a:uLnTx/>
                <a:uFillTx/>
              </a:rPr>
              <a:t>3 Strategic Themes/Pillars </a:t>
            </a:r>
          </a:p>
          <a:p>
            <a:pPr marL="182563" marR="0" lvl="1" indent="-171450"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cs typeface="Arial" panose="020B0604020202020204" pitchFamily="34" charset="0"/>
              </a:rPr>
              <a:t>Re-Igniting Demand,</a:t>
            </a:r>
          </a:p>
          <a:p>
            <a:pPr marL="182563" marR="0" lvl="1" indent="-171450"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cs typeface="Arial" panose="020B0604020202020204" pitchFamily="34" charset="0"/>
              </a:rPr>
              <a:t>Rejuvenating Supply and</a:t>
            </a:r>
          </a:p>
          <a:p>
            <a:pPr marL="182563" marR="0" lvl="1" indent="-171450"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cs typeface="Arial" panose="020B0604020202020204" pitchFamily="34" charset="0"/>
              </a:rPr>
              <a:t>Strengthening Enabling Capability</a:t>
            </a:r>
            <a:endParaRPr kumimoji="0" lang="en-ZA" sz="1200" b="0" i="0" u="none" strike="noStrike" kern="1200" cap="none" spc="0" normalizeH="0" baseline="0" noProof="0" dirty="0">
              <a:ln>
                <a:noFill/>
              </a:ln>
              <a:solidFill>
                <a:prstClr val="white"/>
              </a:solidFill>
              <a:effectLst/>
              <a:uLnTx/>
              <a:uFillTx/>
            </a:endParaRPr>
          </a:p>
          <a:p>
            <a:pPr marL="0" marR="0" lvl="0" indent="0" defTabSz="685800" rtl="0" eaLnBrk="1" fontAlgn="auto" latinLnBrk="0" hangingPunct="1">
              <a:lnSpc>
                <a:spcPct val="90000"/>
              </a:lnSpc>
              <a:spcBef>
                <a:spcPts val="750"/>
              </a:spcBef>
              <a:spcAft>
                <a:spcPts val="0"/>
              </a:spcAft>
              <a:buClrTx/>
              <a:buSzTx/>
              <a:buNone/>
              <a:tabLst/>
              <a:defRPr/>
            </a:pPr>
            <a:endParaRPr kumimoji="0" lang="en-ZA" sz="1200" b="0" i="0" u="none" strike="noStrike" kern="1200" cap="none" spc="0" normalizeH="0" baseline="0" noProof="0" dirty="0">
              <a:ln>
                <a:noFill/>
              </a:ln>
              <a:solidFill>
                <a:prstClr val="white"/>
              </a:solidFill>
              <a:effectLst/>
              <a:uLnTx/>
              <a:uFillTx/>
            </a:endParaRPr>
          </a:p>
          <a:p>
            <a:pPr marL="0" marR="0" lvl="0" indent="0" defTabSz="685800" rtl="0" eaLnBrk="1" fontAlgn="auto" latinLnBrk="0" hangingPunct="1">
              <a:lnSpc>
                <a:spcPct val="90000"/>
              </a:lnSpc>
              <a:spcBef>
                <a:spcPts val="750"/>
              </a:spcBef>
              <a:spcAft>
                <a:spcPts val="0"/>
              </a:spcAft>
              <a:buClrTx/>
              <a:buSzTx/>
              <a:buNone/>
              <a:tabLst/>
              <a:defRPr/>
            </a:pPr>
            <a:r>
              <a:rPr kumimoji="0" lang="en-ZA" sz="1200" b="1" i="0" u="none" strike="noStrike" kern="1200" cap="none" spc="0" normalizeH="0" baseline="0" noProof="0" dirty="0">
                <a:ln>
                  <a:noFill/>
                </a:ln>
                <a:solidFill>
                  <a:prstClr val="white"/>
                </a:solidFill>
                <a:effectLst/>
                <a:uLnTx/>
                <a:uFillTx/>
              </a:rPr>
              <a:t>7 Strategic Interventions:</a:t>
            </a: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white"/>
                </a:solidFill>
                <a:effectLst/>
                <a:uLnTx/>
                <a:uFillTx/>
              </a:rPr>
              <a:t>T</a:t>
            </a:r>
            <a:r>
              <a:rPr kumimoji="0" lang="en-ZA" sz="1200" b="0" i="0" u="none" strike="noStrike" kern="1200" cap="none" spc="0" normalizeH="0" baseline="0" noProof="0" dirty="0">
                <a:ln>
                  <a:noFill/>
                </a:ln>
                <a:solidFill>
                  <a:prstClr val="white"/>
                </a:solidFill>
                <a:effectLst/>
                <a:uLnTx/>
                <a:uFillTx/>
              </a:rPr>
              <a:t>hese interventions and enablers will facilitate the preservation of R 189 billion of value, help the sector to recover to its 2019 output and employment levels by 2023, as well as position the sector for long-term sustainable growth, reducing the impact of </a:t>
            </a:r>
            <a:r>
              <a:rPr kumimoji="0" lang="en-US" sz="1200" b="0" i="0" u="none" strike="noStrike" kern="1200" cap="none" spc="0" normalizeH="0" baseline="0" noProof="0" dirty="0">
                <a:ln>
                  <a:noFill/>
                </a:ln>
                <a:solidFill>
                  <a:prstClr val="white"/>
                </a:solidFill>
                <a:effectLst/>
                <a:uLnTx/>
                <a:uFillTx/>
              </a:rPr>
              <a:t>the COVID-19 pandemic on employment by 125 000 jobs</a:t>
            </a:r>
            <a:endParaRPr kumimoji="0" lang="en-ZA" sz="1200" b="0" i="0" u="none" strike="noStrike" kern="1200" cap="none" spc="0" normalizeH="0" baseline="0" noProof="0" dirty="0">
              <a:ln>
                <a:noFill/>
              </a:ln>
              <a:solidFill>
                <a:prstClr val="white"/>
              </a:solidFill>
              <a:effectLst/>
              <a:uLnTx/>
              <a:uFillTx/>
            </a:endParaRPr>
          </a:p>
          <a:p>
            <a:pPr marL="171450" marR="0" lvl="0" indent="-171450" algn="just"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a:ln>
                <a:noFill/>
              </a:ln>
              <a:solidFill>
                <a:prstClr val="white"/>
              </a:solidFill>
              <a:effectLst/>
              <a:uLnTx/>
              <a:uFillTx/>
            </a:endParaRPr>
          </a:p>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100" b="0" i="0" u="none" strike="noStrike" kern="1200" cap="none" spc="0" normalizeH="0" baseline="0" noProof="0" dirty="0">
              <a:ln>
                <a:noFill/>
              </a:ln>
              <a:solidFill>
                <a:prstClr val="white"/>
              </a:solidFill>
              <a:effectLst/>
              <a:uLnTx/>
              <a:uFillTx/>
            </a:endParaRPr>
          </a:p>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100" b="0" i="0" u="none" strike="noStrike" kern="1200" cap="none" spc="0" normalizeH="0" baseline="0" noProof="0" dirty="0">
              <a:ln>
                <a:noFill/>
              </a:ln>
              <a:solidFill>
                <a:prstClr val="white"/>
              </a:solidFill>
              <a:effectLst/>
              <a:uLnTx/>
              <a:uFillTx/>
            </a:endParaRPr>
          </a:p>
          <a:p>
            <a:pPr marL="342900" marR="0" lvl="1" indent="0" algn="just"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ZA" sz="1100" b="0" i="0" u="none" strike="noStrike" kern="1200" cap="none" spc="0" normalizeH="0" baseline="0" noProof="0" dirty="0">
              <a:ln>
                <a:noFill/>
              </a:ln>
              <a:solidFill>
                <a:prstClr val="black"/>
              </a:solidFill>
              <a:effectLst/>
              <a:uLnTx/>
              <a:uFillTx/>
            </a:endParaRPr>
          </a:p>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100" b="0" i="0" u="none" strike="noStrike" kern="1200" cap="none" spc="0" normalizeH="0" baseline="0" noProof="0" dirty="0">
              <a:ln>
                <a:noFill/>
              </a:ln>
              <a:solidFill>
                <a:prstClr val="black"/>
              </a:solidFill>
              <a:effectLst/>
              <a:uLnTx/>
              <a:uFillTx/>
            </a:endParaRPr>
          </a:p>
        </p:txBody>
      </p:sp>
      <p:sp>
        <p:nvSpPr>
          <p:cNvPr id="3" name="Slide Number Placeholder 2">
            <a:extLst>
              <a:ext uri="{FF2B5EF4-FFF2-40B4-BE49-F238E27FC236}">
                <a16:creationId xmlns:a16="http://schemas.microsoft.com/office/drawing/2014/main" id="{087BD82B-4D95-47E0-AAD7-30D627C950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73933-3BEB-4FEB-A306-4F259A0EB090}" type="slidenum">
              <a:rPr kumimoji="0" lang="en-ZA" altLang="en-US" sz="1200" b="0" i="0" u="none" strike="noStrike" kern="1200" cap="none" spc="0" normalizeH="0" baseline="0" noProof="0" smtClean="0">
                <a:ln>
                  <a:noFill/>
                </a:ln>
                <a:solidFill>
                  <a:prstClr val="black"/>
                </a:solidFill>
                <a:effectLst/>
                <a:uLnTx/>
                <a:uFillTx/>
                <a:latin typeface="Gill Sans MT" panose="020B05020201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altLang="en-US" sz="1200" b="0" i="0" u="none" strike="noStrike" kern="1200" cap="none" spc="0" normalizeH="0" baseline="0" noProof="0" dirty="0">
              <a:ln>
                <a:noFill/>
              </a:ln>
              <a:solidFill>
                <a:prstClr val="black"/>
              </a:solidFill>
              <a:effectLst/>
              <a:uLnTx/>
              <a:uFillTx/>
              <a:latin typeface="Gill Sans MT" panose="020B0502020104020203" pitchFamily="34" charset="0"/>
            </a:endParaRPr>
          </a:p>
        </p:txBody>
      </p:sp>
      <p:sp>
        <p:nvSpPr>
          <p:cNvPr id="31" name="Text Box 2"/>
          <p:cNvSpPr txBox="1">
            <a:spLocks noChangeArrowheads="1"/>
          </p:cNvSpPr>
          <p:nvPr/>
        </p:nvSpPr>
        <p:spPr bwMode="auto">
          <a:xfrm>
            <a:off x="3254250" y="5331742"/>
            <a:ext cx="5287884" cy="318057"/>
          </a:xfrm>
          <a:prstGeom prst="rect">
            <a:avLst/>
          </a:prstGeom>
          <a:solidFill>
            <a:srgbClr val="FFFFCC"/>
          </a:solidFill>
          <a:ln w="9525">
            <a:solidFill>
              <a:srgbClr val="000000"/>
            </a:solidFill>
            <a:miter lim="800000"/>
            <a:headEnd/>
            <a:tailEnd/>
          </a:ln>
        </p:spPr>
        <p:txBody>
          <a:bodyPr/>
          <a:lstStyle>
            <a:lvl1pPr>
              <a:spcBef>
                <a:spcPct val="20000"/>
              </a:spcBef>
              <a:buFont typeface="Arial" panose="020B0604020202020204" pitchFamily="34" charset="0"/>
              <a:buChar char="•"/>
              <a:tabLst>
                <a:tab pos="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9pPr>
          </a:lstStyle>
          <a:p>
            <a:pPr marL="0" marR="0" lvl="0" indent="0" algn="just" defTabSz="685800" rtl="0" eaLnBrk="1" fontAlgn="auto" latinLnBrk="0" hangingPunct="1">
              <a:lnSpc>
                <a:spcPct val="107000"/>
              </a:lnSpc>
              <a:spcBef>
                <a:spcPct val="0"/>
              </a:spcBef>
              <a:spcAft>
                <a:spcPts val="600"/>
              </a:spcAft>
              <a:buClrTx/>
              <a:buSzTx/>
              <a:buFont typeface="Arial" panose="020B0604020202020204" pitchFamily="34" charset="0"/>
              <a:buNone/>
              <a:tabLst>
                <a:tab pos="0" algn="l"/>
              </a:tabLst>
              <a:defRPr/>
            </a:pPr>
            <a:r>
              <a:rPr kumimoji="0" lang="en-US" altLang="en-US" sz="75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Domestic travel not picking up in the short to medium term, considering the weak state of the economy and diminishing household disposable income</a:t>
            </a:r>
          </a:p>
          <a:p>
            <a:pPr marL="0" marR="0" lvl="0" indent="0" algn="l" defTabSz="685800" rtl="0" eaLnBrk="1" fontAlgn="auto" latinLnBrk="0" hangingPunct="1">
              <a:lnSpc>
                <a:spcPct val="107000"/>
              </a:lnSpc>
              <a:spcBef>
                <a:spcPct val="0"/>
              </a:spcBef>
              <a:spcAft>
                <a:spcPts val="600"/>
              </a:spcAft>
              <a:buClrTx/>
              <a:buSzTx/>
              <a:buFont typeface="Arial" panose="020B0604020202020204" pitchFamily="34" charset="0"/>
              <a:buNone/>
              <a:tabLst>
                <a:tab pos="0" algn="l"/>
              </a:tabLst>
              <a:defRPr/>
            </a:pPr>
            <a:r>
              <a:rPr kumimoji="0" lang="en-US" altLang="en-US" sz="75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33" name="Text Box 13">
            <a:extLst>
              <a:ext uri="{FF2B5EF4-FFF2-40B4-BE49-F238E27FC236}">
                <a16:creationId xmlns:a16="http://schemas.microsoft.com/office/drawing/2014/main" id="{B0AF017F-897D-4B0E-A08A-3CFC7D5F5736}"/>
              </a:ext>
            </a:extLst>
          </p:cNvPr>
          <p:cNvSpPr txBox="1">
            <a:spLocks noChangeArrowheads="1"/>
          </p:cNvSpPr>
          <p:nvPr/>
        </p:nvSpPr>
        <p:spPr bwMode="auto">
          <a:xfrm>
            <a:off x="3267793" y="2319880"/>
            <a:ext cx="1596624" cy="656630"/>
          </a:xfrm>
          <a:prstGeom prst="rect">
            <a:avLst/>
          </a:prstGeom>
          <a:solidFill>
            <a:schemeClr val="accent4">
              <a:lumMod val="20000"/>
              <a:lumOff val="80000"/>
            </a:schemeClr>
          </a:solidFill>
          <a:ln w="9525">
            <a:solidFill>
              <a:srgbClr val="000000"/>
            </a:solidFill>
            <a:miter lim="800000"/>
            <a:headEnd/>
            <a:tailEnd/>
          </a:ln>
        </p:spPr>
        <p:txBody>
          <a:bodyPr/>
          <a:lstStyle/>
          <a:p>
            <a:pPr marL="88900" marR="0" lvl="0" indent="-88900" defTabSz="685800" rtl="0" eaLnBrk="1" fontAlgn="auto" latinLnBrk="0" hangingPunct="1">
              <a:lnSpc>
                <a:spcPct val="107000"/>
              </a:lnSpc>
              <a:spcBef>
                <a:spcPts val="0"/>
              </a:spcBef>
              <a:spcAft>
                <a:spcPts val="600"/>
              </a:spcAft>
              <a:buClrTx/>
              <a:buSzTx/>
              <a:buFontTx/>
              <a:buNone/>
              <a:tabLst>
                <a:tab pos="88900" algn="l"/>
              </a:tabLst>
              <a:defRPr/>
            </a:pPr>
            <a:r>
              <a:rPr kumimoji="0" lang="en-ZA" sz="7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1. Implement norms and standards for safe operation across the value chain to enable safe travel and rebuild traveller confidence</a:t>
            </a:r>
            <a:endParaRPr kumimoji="0" lang="en-US" sz="7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Oval 1"/>
          <p:cNvSpPr/>
          <p:nvPr/>
        </p:nvSpPr>
        <p:spPr>
          <a:xfrm>
            <a:off x="287382" y="439271"/>
            <a:ext cx="8317407" cy="11197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white"/>
                </a:solidFill>
                <a:effectLst/>
                <a:uLnTx/>
                <a:uFillTx/>
                <a:latin typeface="Gill Sans MT" panose="020B0502020104020203" pitchFamily="34" charset="0"/>
              </a:rPr>
              <a:t>Branch TRP&amp;IR is responsible for the:</a:t>
            </a:r>
          </a:p>
          <a:p>
            <a:pPr marL="179388" marR="0" lvl="0" indent="-179388"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noProof="0" dirty="0" smtClean="0">
                <a:solidFill>
                  <a:schemeClr val="tx1"/>
                </a:solidFill>
                <a:latin typeface="Gill Sans MT" panose="020B0502020104020203" pitchFamily="34" charset="0"/>
                <a:cs typeface="Arial" panose="020B0604020202020204" pitchFamily="34" charset="0"/>
              </a:rPr>
              <a:t>Reporting</a:t>
            </a:r>
            <a:r>
              <a:rPr kumimoji="0" lang="en-ZA" sz="1400" b="0" i="0" u="none" strike="noStrike" kern="1200" cap="none" spc="0" normalizeH="0" baseline="0" noProof="0" dirty="0" smtClean="0">
                <a:ln>
                  <a:noFill/>
                </a:ln>
                <a:solidFill>
                  <a:schemeClr val="tx1"/>
                </a:solidFill>
                <a:effectLst/>
                <a:uLnTx/>
                <a:uFillTx/>
                <a:latin typeface="Gill Sans MT" panose="020B0502020104020203" pitchFamily="34" charset="0"/>
                <a:cs typeface="Arial" panose="020B0604020202020204" pitchFamily="34" charset="0"/>
              </a:rPr>
              <a:t> </a:t>
            </a:r>
            <a:r>
              <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cs typeface="Arial" panose="020B0604020202020204" pitchFamily="34" charset="0"/>
              </a:rPr>
              <a:t>by the </a:t>
            </a:r>
            <a:r>
              <a:rPr kumimoji="0" lang="en-ZA" sz="1400" b="0" i="0" u="none" strike="noStrike" kern="1200" cap="none" spc="0" normalizeH="0" baseline="0" noProof="0" dirty="0" smtClean="0">
                <a:ln>
                  <a:noFill/>
                </a:ln>
                <a:solidFill>
                  <a:schemeClr val="tx1"/>
                </a:solidFill>
                <a:effectLst/>
                <a:uLnTx/>
                <a:uFillTx/>
                <a:latin typeface="Gill Sans MT" panose="020B0502020104020203" pitchFamily="34" charset="0"/>
                <a:cs typeface="Arial" panose="020B0604020202020204" pitchFamily="34" charset="0"/>
              </a:rPr>
              <a:t>Tourism</a:t>
            </a:r>
            <a:r>
              <a:rPr kumimoji="0" lang="en-ZA" sz="1400" b="0" i="0" u="none" strike="noStrike" kern="1200" cap="none" spc="0" normalizeH="0" noProof="0" dirty="0" smtClean="0">
                <a:ln>
                  <a:noFill/>
                </a:ln>
                <a:solidFill>
                  <a:schemeClr val="tx1"/>
                </a:solidFill>
                <a:effectLst/>
                <a:uLnTx/>
                <a:uFillTx/>
                <a:latin typeface="Gill Sans MT" panose="020B0502020104020203" pitchFamily="34" charset="0"/>
                <a:cs typeface="Arial" panose="020B0604020202020204" pitchFamily="34" charset="0"/>
              </a:rPr>
              <a:t> S</a:t>
            </a:r>
            <a:r>
              <a:rPr kumimoji="0" lang="en-ZA" sz="1400" b="0" i="0" u="none" strike="noStrike" kern="1200" cap="none" spc="0" normalizeH="0" baseline="0" noProof="0" dirty="0" smtClean="0">
                <a:ln>
                  <a:noFill/>
                </a:ln>
                <a:solidFill>
                  <a:schemeClr val="tx1"/>
                </a:solidFill>
                <a:effectLst/>
                <a:uLnTx/>
                <a:uFillTx/>
                <a:latin typeface="Gill Sans MT" panose="020B0502020104020203" pitchFamily="34" charset="0"/>
                <a:cs typeface="Arial" panose="020B0604020202020204" pitchFamily="34" charset="0"/>
              </a:rPr>
              <a:t>ector </a:t>
            </a:r>
            <a:r>
              <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cs typeface="Arial" panose="020B0604020202020204" pitchFamily="34" charset="0"/>
              </a:rPr>
              <a:t>on the targets identified in the </a:t>
            </a:r>
            <a:r>
              <a:rPr kumimoji="0" lang="en-ZA" sz="1400" b="0" i="0" u="none" strike="noStrike" kern="1200" cap="none" spc="0" normalizeH="0" baseline="0" noProof="0" dirty="0" smtClean="0">
                <a:ln>
                  <a:noFill/>
                </a:ln>
                <a:solidFill>
                  <a:schemeClr val="tx1"/>
                </a:solidFill>
                <a:effectLst/>
                <a:uLnTx/>
                <a:uFillTx/>
                <a:latin typeface="Gill Sans MT" panose="020B0502020104020203" pitchFamily="34" charset="0"/>
                <a:cs typeface="Arial" panose="020B0604020202020204" pitchFamily="34" charset="0"/>
              </a:rPr>
              <a:t>Tourism Sector Recovery </a:t>
            </a:r>
            <a:r>
              <a:rPr lang="en-ZA" sz="1400" noProof="0" dirty="0" smtClean="0">
                <a:solidFill>
                  <a:schemeClr val="tx1"/>
                </a:solidFill>
                <a:latin typeface="Gill Sans MT" panose="020B0502020104020203" pitchFamily="34" charset="0"/>
                <a:cs typeface="Arial" panose="020B0604020202020204" pitchFamily="34" charset="0"/>
              </a:rPr>
              <a:t>Plan</a:t>
            </a:r>
            <a:r>
              <a:rPr kumimoji="0" lang="en-ZA" sz="1400" b="0" i="0" u="none" strike="noStrike" kern="1200" cap="none" spc="0" normalizeH="0" baseline="0" noProof="0" dirty="0" smtClean="0">
                <a:ln>
                  <a:noFill/>
                </a:ln>
                <a:solidFill>
                  <a:schemeClr val="tx1"/>
                </a:solidFill>
                <a:effectLst/>
                <a:uLnTx/>
                <a:uFillTx/>
                <a:latin typeface="Gill Sans MT" panose="020B0502020104020203" pitchFamily="34" charset="0"/>
                <a:cs typeface="Arial" panose="020B0604020202020204" pitchFamily="34" charset="0"/>
              </a:rPr>
              <a:t> (TSRP); </a:t>
            </a:r>
            <a:r>
              <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cs typeface="Arial" panose="020B0604020202020204" pitchFamily="34" charset="0"/>
              </a:rPr>
              <a:t>and</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solidFill>
                  <a:schemeClr val="tx1"/>
                </a:solidFill>
                <a:latin typeface="Gill Sans MT" panose="020B0502020104020203" pitchFamily="34" charset="0"/>
                <a:cs typeface="Arial" panose="020B0604020202020204" pitchFamily="34" charset="0"/>
              </a:rPr>
              <a:t>Implementation</a:t>
            </a:r>
            <a:r>
              <a:rPr kumimoji="0" lang="en-ZA" sz="1400" b="0" i="0" u="none" strike="noStrike" kern="1200" cap="none" spc="0" normalizeH="0" baseline="0" noProof="0" dirty="0" smtClean="0">
                <a:ln>
                  <a:noFill/>
                </a:ln>
                <a:solidFill>
                  <a:schemeClr val="tx1"/>
                </a:solidFill>
                <a:effectLst/>
                <a:uLnTx/>
                <a:uFillTx/>
                <a:latin typeface="Gill Sans MT" panose="020B0502020104020203" pitchFamily="34" charset="0"/>
                <a:cs typeface="Arial" panose="020B0604020202020204" pitchFamily="34" charset="0"/>
              </a:rPr>
              <a:t> </a:t>
            </a:r>
            <a:r>
              <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cs typeface="Arial" panose="020B0604020202020204" pitchFamily="34" charset="0"/>
              </a:rPr>
              <a:t>mechanisms for the National Tourism Sector Strategy (NTSS</a:t>
            </a:r>
            <a:r>
              <a:rPr kumimoji="0" lang="en-ZA" sz="1400" b="0" i="0" u="none" strike="noStrike" kern="1200" cap="none" spc="0" normalizeH="0" baseline="0" noProof="0" dirty="0" smtClean="0">
                <a:ln>
                  <a:noFill/>
                </a:ln>
                <a:solidFill>
                  <a:schemeClr val="tx1"/>
                </a:solidFill>
                <a:effectLst/>
                <a:uLnTx/>
                <a:uFillTx/>
                <a:latin typeface="Gill Sans MT" panose="020B0502020104020203" pitchFamily="34" charset="0"/>
                <a:cs typeface="Arial" panose="020B0604020202020204" pitchFamily="34" charset="0"/>
              </a:rPr>
              <a:t>)</a:t>
            </a:r>
            <a:r>
              <a:rPr kumimoji="0" lang="en-ZA" sz="1400" b="0" i="0" u="none" strike="noStrike" kern="1200" cap="none" spc="0" normalizeH="0" noProof="0" dirty="0" smtClean="0">
                <a:ln>
                  <a:noFill/>
                </a:ln>
                <a:solidFill>
                  <a:schemeClr val="tx1"/>
                </a:solidFill>
                <a:effectLst/>
                <a:uLnTx/>
                <a:uFillTx/>
                <a:latin typeface="Gill Sans MT" panose="020B0502020104020203" pitchFamily="34" charset="0"/>
                <a:cs typeface="Arial" panose="020B0604020202020204" pitchFamily="34" charset="0"/>
              </a:rPr>
              <a:t> that</a:t>
            </a:r>
            <a:r>
              <a:rPr kumimoji="0" lang="en-ZA" sz="1400" b="0" i="0" u="none" strike="noStrike" kern="1200" cap="none" spc="0" normalizeH="0" baseline="0" noProof="0" dirty="0" smtClean="0">
                <a:ln>
                  <a:noFill/>
                </a:ln>
                <a:solidFill>
                  <a:schemeClr val="tx1"/>
                </a:solidFill>
                <a:effectLst/>
                <a:uLnTx/>
                <a:uFillTx/>
                <a:latin typeface="Gill Sans MT" panose="020B0502020104020203" pitchFamily="34" charset="0"/>
                <a:cs typeface="Arial" panose="020B0604020202020204" pitchFamily="34" charset="0"/>
              </a:rPr>
              <a:t> addresses </a:t>
            </a:r>
            <a:r>
              <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cs typeface="Arial" panose="020B0604020202020204" pitchFamily="34" charset="0"/>
              </a:rPr>
              <a:t>the </a:t>
            </a:r>
            <a:r>
              <a:rPr lang="en-ZA" sz="1400" dirty="0" smtClean="0">
                <a:solidFill>
                  <a:schemeClr val="tx1"/>
                </a:solidFill>
                <a:latin typeface="Gill Sans MT" panose="020B0502020104020203" pitchFamily="34" charset="0"/>
                <a:cs typeface="Arial" panose="020B0604020202020204" pitchFamily="34" charset="0"/>
              </a:rPr>
              <a:t>7 </a:t>
            </a:r>
            <a:r>
              <a:rPr kumimoji="0" lang="en-ZA" sz="1400" b="0" i="0" u="none" strike="noStrike" kern="1200" cap="none" spc="0" normalizeH="0" baseline="0" noProof="0" dirty="0" smtClean="0">
                <a:ln>
                  <a:noFill/>
                </a:ln>
                <a:solidFill>
                  <a:schemeClr val="tx1"/>
                </a:solidFill>
                <a:effectLst/>
                <a:uLnTx/>
                <a:uFillTx/>
                <a:latin typeface="Gill Sans MT" panose="020B0502020104020203" pitchFamily="34" charset="0"/>
                <a:cs typeface="Arial" panose="020B0604020202020204" pitchFamily="34" charset="0"/>
              </a:rPr>
              <a:t>pillars </a:t>
            </a:r>
            <a:r>
              <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cs typeface="Arial" panose="020B0604020202020204" pitchFamily="34" charset="0"/>
              </a:rPr>
              <a:t>of the TSRP</a:t>
            </a:r>
          </a:p>
        </p:txBody>
      </p:sp>
      <p:sp>
        <p:nvSpPr>
          <p:cNvPr id="34" name="Title 3">
            <a:extLst>
              <a:ext uri="{FF2B5EF4-FFF2-40B4-BE49-F238E27FC236}">
                <a16:creationId xmlns:a16="http://schemas.microsoft.com/office/drawing/2014/main" id="{10A46827-78D0-4CAB-9E81-CD1A24D8BA4C}"/>
              </a:ext>
            </a:extLst>
          </p:cNvPr>
          <p:cNvSpPr>
            <a:spLocks noGrp="1"/>
          </p:cNvSpPr>
          <p:nvPr>
            <p:ph type="title"/>
          </p:nvPr>
        </p:nvSpPr>
        <p:spPr>
          <a:xfrm>
            <a:off x="412045" y="129343"/>
            <a:ext cx="8282882" cy="382888"/>
          </a:xfrm>
        </p:spPr>
        <p:txBody>
          <a:bodyPr>
            <a:noAutofit/>
          </a:bodyPr>
          <a:lstStyle/>
          <a:p>
            <a:pPr algn="ctr"/>
            <a:r>
              <a:rPr lang="en-ZA" sz="2200" dirty="0">
                <a:solidFill>
                  <a:srgbClr val="F26522"/>
                </a:solidFill>
              </a:rPr>
              <a:t>TRP&amp;IR LINK TO ERRP &amp; TSRP </a:t>
            </a:r>
          </a:p>
        </p:txBody>
      </p:sp>
      <p:sp>
        <p:nvSpPr>
          <p:cNvPr id="4" name="Footer Placeholder 3">
            <a:extLst>
              <a:ext uri="{FF2B5EF4-FFF2-40B4-BE49-F238E27FC236}">
                <a16:creationId xmlns:a16="http://schemas.microsoft.com/office/drawing/2014/main" id="{F2EF73C2-F345-45C6-B7CE-E09E3056B990}"/>
              </a:ext>
            </a:extLst>
          </p:cNvPr>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8849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00369-66F7-4E90-B9E8-E7C30E015ADE}"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374177" y="300426"/>
            <a:ext cx="8395354" cy="383178"/>
          </a:xfrm>
        </p:spPr>
        <p:txBody>
          <a:bodyPr>
            <a:noAutofit/>
          </a:bodyPr>
          <a:lstStyle/>
          <a:p>
            <a:pPr algn="ctr"/>
            <a:r>
              <a:rPr lang="en-US" sz="1800" dirty="0">
                <a:solidFill>
                  <a:srgbClr val="F26500"/>
                </a:solidFill>
                <a:ea typeface="Calibri" panose="020F0502020204030204" pitchFamily="34" charset="0"/>
                <a:cs typeface="Arial" panose="020B0604020202020204" pitchFamily="34" charset="0"/>
              </a:rPr>
              <a:t/>
            </a:r>
            <a:br>
              <a:rPr lang="en-US" sz="1800" dirty="0">
                <a:solidFill>
                  <a:srgbClr val="F26500"/>
                </a:solidFill>
                <a:ea typeface="Calibri" panose="020F0502020204030204" pitchFamily="34" charset="0"/>
                <a:cs typeface="Arial" panose="020B0604020202020204" pitchFamily="34" charset="0"/>
              </a:rPr>
            </a:br>
            <a:r>
              <a:rPr lang="en-US" sz="1800" dirty="0">
                <a:solidFill>
                  <a:srgbClr val="F26500"/>
                </a:solidFill>
                <a:ea typeface="Calibri" panose="020F0502020204030204" pitchFamily="34" charset="0"/>
                <a:cs typeface="Arial" panose="020B0604020202020204" pitchFamily="34" charset="0"/>
              </a:rPr>
              <a:t>STRATEGIC THEME / PILLAR:  PROTECT AND REJUVENATE SUPPLY</a:t>
            </a:r>
            <a:r>
              <a:rPr lang="en-US" sz="2400" b="0" dirty="0">
                <a:solidFill>
                  <a:srgbClr val="F26500"/>
                </a:solidFill>
                <a:ea typeface="Calibri" panose="020F0502020204030204" pitchFamily="34" charset="0"/>
                <a:cs typeface="Times New Roman" panose="02020603050405020304" pitchFamily="18" charset="0"/>
              </a:rPr>
              <a:t/>
            </a:r>
            <a:br>
              <a:rPr lang="en-US" sz="2400" b="0" dirty="0">
                <a:solidFill>
                  <a:srgbClr val="F26500"/>
                </a:solidFill>
                <a:ea typeface="Calibri" panose="020F0502020204030204" pitchFamily="34" charset="0"/>
                <a:cs typeface="Times New Roman" panose="02020603050405020304" pitchFamily="18" charset="0"/>
              </a:rPr>
            </a:br>
            <a:endParaRPr lang="en-ZA" sz="2400" dirty="0">
              <a:solidFill>
                <a:srgbClr val="F26500"/>
              </a:solidFill>
              <a:cs typeface="Arial" panose="020B0604020202020204" pitchFamily="34" charset="0"/>
            </a:endParaRPr>
          </a:p>
        </p:txBody>
      </p:sp>
      <p:sp>
        <p:nvSpPr>
          <p:cNvPr id="5" name="Content Placeholder 4"/>
          <p:cNvSpPr>
            <a:spLocks noGrp="1"/>
          </p:cNvSpPr>
          <p:nvPr>
            <p:ph idx="1"/>
          </p:nvPr>
        </p:nvSpPr>
        <p:spPr>
          <a:xfrm>
            <a:off x="708211" y="683604"/>
            <a:ext cx="8061319" cy="5312138"/>
          </a:xfrm>
        </p:spPr>
        <p:txBody>
          <a:bodyPr>
            <a:noAutofit/>
          </a:bodyPr>
          <a:lstStyle/>
          <a:p>
            <a:pPr marL="0" indent="0" algn="just">
              <a:lnSpc>
                <a:spcPct val="100000"/>
              </a:lnSpc>
              <a:spcBef>
                <a:spcPts val="0"/>
              </a:spcBef>
              <a:buNone/>
              <a:defRPr/>
            </a:pPr>
            <a:r>
              <a:rPr lang="en-US" sz="1500" b="1" dirty="0">
                <a:solidFill>
                  <a:srgbClr val="F26500"/>
                </a:solidFill>
                <a:ea typeface="Calibri" panose="020F0502020204030204" pitchFamily="34" charset="0"/>
                <a:cs typeface="Arial" panose="020B0604020202020204" pitchFamily="34" charset="0"/>
              </a:rPr>
              <a:t>Strategic Intervention: </a:t>
            </a:r>
            <a:r>
              <a:rPr lang="en-ZA" sz="1500" b="1" dirty="0">
                <a:solidFill>
                  <a:srgbClr val="F26500"/>
                </a:solidFill>
                <a:ea typeface="Calibri" panose="020F0502020204030204" pitchFamily="34" charset="0"/>
                <a:cs typeface="Arial" panose="020B0604020202020204" pitchFamily="34" charset="0"/>
              </a:rPr>
              <a:t>Support for the Protection of Core Tourism Infrastructure and Assets.</a:t>
            </a:r>
            <a:endParaRPr lang="en-US" sz="1500" b="1" dirty="0">
              <a:solidFill>
                <a:srgbClr val="F26500"/>
              </a:solidFill>
              <a:ea typeface="Calibri" panose="020F0502020204030204" pitchFamily="34" charset="0"/>
              <a:cs typeface="Arial" panose="020B0604020202020204" pitchFamily="34" charset="0"/>
            </a:endParaRPr>
          </a:p>
          <a:p>
            <a:pPr marL="0" indent="0" algn="just">
              <a:lnSpc>
                <a:spcPct val="100000"/>
              </a:lnSpc>
              <a:spcBef>
                <a:spcPts val="0"/>
              </a:spcBef>
              <a:buNone/>
              <a:defRPr/>
            </a:pPr>
            <a:endParaRPr lang="en-US" sz="1500" b="1" dirty="0">
              <a:solidFill>
                <a:srgbClr val="F26500"/>
              </a:solidFill>
              <a:ea typeface="Calibri" panose="020F0502020204030204" pitchFamily="34" charset="0"/>
              <a:cs typeface="Arial" panose="020B0604020202020204" pitchFamily="34" charset="0"/>
            </a:endParaRPr>
          </a:p>
          <a:p>
            <a:pPr marL="0" indent="0" algn="just">
              <a:lnSpc>
                <a:spcPct val="100000"/>
              </a:lnSpc>
              <a:spcBef>
                <a:spcPts val="0"/>
              </a:spcBef>
              <a:buNone/>
            </a:pPr>
            <a:r>
              <a:rPr lang="en-US" sz="1500" b="1" i="1" dirty="0">
                <a:ea typeface="Calibri" panose="020F0502020204030204" pitchFamily="34" charset="0"/>
                <a:cs typeface="Arial" panose="020B0604020202020204" pitchFamily="34" charset="0"/>
              </a:rPr>
              <a:t>APP Projects:</a:t>
            </a:r>
          </a:p>
          <a:p>
            <a:pPr marL="0" indent="0" algn="just">
              <a:lnSpc>
                <a:spcPct val="100000"/>
              </a:lnSpc>
              <a:spcBef>
                <a:spcPts val="0"/>
              </a:spcBef>
              <a:buNone/>
            </a:pPr>
            <a:endParaRPr lang="en-US" sz="1500" b="1" i="1" dirty="0">
              <a:ea typeface="Calibri" panose="020F0502020204030204" pitchFamily="34" charset="0"/>
              <a:cs typeface="Arial" panose="020B0604020202020204" pitchFamily="34" charset="0"/>
            </a:endParaRPr>
          </a:p>
          <a:p>
            <a:pPr algn="just">
              <a:lnSpc>
                <a:spcPct val="100000"/>
              </a:lnSpc>
              <a:spcBef>
                <a:spcPts val="0"/>
              </a:spcBef>
            </a:pPr>
            <a:r>
              <a:rPr lang="en-US" sz="1400" b="1" i="1" dirty="0">
                <a:ea typeface="Calibri" panose="020F0502020204030204" pitchFamily="34" charset="0"/>
                <a:cs typeface="Arial" panose="020B0604020202020204" pitchFamily="34" charset="0"/>
              </a:rPr>
              <a:t>Assessment of the state of public owned tourist attractions supported by the Department of Tourism: </a:t>
            </a:r>
            <a:r>
              <a:rPr lang="en-US" sz="1400" dirty="0">
                <a:cs typeface="Arial" panose="020B0604020202020204" pitchFamily="34" charset="0"/>
              </a:rPr>
              <a:t>The condition of publicly owned tourist assets will be assessed with the aim of coming with recommendations on their maintenance and upgrading in order to improve their quality to attract more tourists. </a:t>
            </a:r>
          </a:p>
          <a:p>
            <a:pPr marL="0" indent="0" algn="just">
              <a:lnSpc>
                <a:spcPct val="100000"/>
              </a:lnSpc>
              <a:spcBef>
                <a:spcPts val="0"/>
              </a:spcBef>
              <a:buNone/>
            </a:pPr>
            <a:endParaRPr lang="en-US" sz="1400" i="1" dirty="0">
              <a:cs typeface="Arial" panose="020B0604020202020204" pitchFamily="34" charset="0"/>
            </a:endParaRPr>
          </a:p>
          <a:p>
            <a:pPr algn="just">
              <a:lnSpc>
                <a:spcPct val="100000"/>
              </a:lnSpc>
              <a:spcBef>
                <a:spcPts val="0"/>
              </a:spcBef>
            </a:pPr>
            <a:r>
              <a:rPr lang="en-US" sz="1400" b="1" i="1" dirty="0">
                <a:ea typeface="Calibri" panose="020F0502020204030204" pitchFamily="34" charset="0"/>
                <a:cs typeface="Arial" panose="020B0604020202020204" pitchFamily="34" charset="0"/>
              </a:rPr>
              <a:t>Monitoring of the new and continuing Capacity Building Programme: </a:t>
            </a:r>
            <a:r>
              <a:rPr lang="en-US" sz="1400" dirty="0">
                <a:cs typeface="Arial" panose="020B0604020202020204" pitchFamily="34" charset="0"/>
              </a:rPr>
              <a:t>Implementation of Norms and Standards by tourism enterprises will be monitored to ensure that transmission of COVID-19 is </a:t>
            </a:r>
            <a:r>
              <a:rPr lang="en-US" sz="1400" dirty="0" err="1" smtClean="0">
                <a:cs typeface="Arial" panose="020B0604020202020204" pitchFamily="34" charset="0"/>
              </a:rPr>
              <a:t>minimised</a:t>
            </a:r>
            <a:r>
              <a:rPr lang="en-US" sz="1400" dirty="0" smtClean="0">
                <a:cs typeface="Arial" panose="020B0604020202020204" pitchFamily="34" charset="0"/>
              </a:rPr>
              <a:t> </a:t>
            </a:r>
            <a:r>
              <a:rPr lang="en-US" sz="1400" dirty="0">
                <a:cs typeface="Arial" panose="020B0604020202020204" pitchFamily="34" charset="0"/>
              </a:rPr>
              <a:t>across the value chain. </a:t>
            </a:r>
          </a:p>
          <a:p>
            <a:pPr algn="just">
              <a:lnSpc>
                <a:spcPct val="100000"/>
              </a:lnSpc>
              <a:spcBef>
                <a:spcPts val="0"/>
              </a:spcBef>
            </a:pPr>
            <a:endParaRPr lang="en-US" sz="1400" i="1" dirty="0">
              <a:ea typeface="Calibri" panose="020F0502020204030204" pitchFamily="34" charset="0"/>
              <a:cs typeface="Arial" panose="020B0604020202020204" pitchFamily="34" charset="0"/>
            </a:endParaRPr>
          </a:p>
          <a:p>
            <a:pPr algn="just">
              <a:lnSpc>
                <a:spcPct val="100000"/>
              </a:lnSpc>
              <a:spcBef>
                <a:spcPts val="0"/>
              </a:spcBef>
            </a:pPr>
            <a:r>
              <a:rPr lang="en-GB" sz="1400" b="1" i="1" dirty="0">
                <a:cs typeface="Arial" panose="020B0604020202020204" pitchFamily="34" charset="0"/>
              </a:rPr>
              <a:t>Tourism Skills and Employment Portal</a:t>
            </a:r>
            <a:r>
              <a:rPr lang="en-GB" sz="1400" b="1" dirty="0">
                <a:cs typeface="Arial" panose="020B0604020202020204" pitchFamily="34" charset="0"/>
              </a:rPr>
              <a:t> </a:t>
            </a:r>
            <a:r>
              <a:rPr lang="en-GB" sz="1400" b="1" i="1" dirty="0">
                <a:cs typeface="Arial" panose="020B0604020202020204" pitchFamily="34" charset="0"/>
              </a:rPr>
              <a:t>Implemented: </a:t>
            </a:r>
            <a:r>
              <a:rPr lang="en-GB" sz="1400" dirty="0">
                <a:cs typeface="Arial" panose="020B0604020202020204" pitchFamily="34" charset="0"/>
              </a:rPr>
              <a:t>The Portal, </a:t>
            </a:r>
            <a:r>
              <a:rPr lang="en-GB" sz="1400" b="1" dirty="0">
                <a:cs typeface="Arial" panose="020B0604020202020204" pitchFamily="34" charset="0"/>
              </a:rPr>
              <a:t>which will start to be implemented at the beginning of the 2023/24 financial year, </a:t>
            </a:r>
            <a:r>
              <a:rPr lang="en-GB" sz="1400" dirty="0">
                <a:cs typeface="Arial" panose="020B0604020202020204" pitchFamily="34" charset="0"/>
              </a:rPr>
              <a:t>will assist</a:t>
            </a:r>
            <a:r>
              <a:rPr lang="en-ZA" sz="1400" dirty="0">
                <a:cs typeface="Arial" panose="020B0604020202020204" pitchFamily="34" charset="0"/>
              </a:rPr>
              <a:t> the industry with a platform to source qualified candidates of tourism space. To support tourism recovery and growth through the provision of skilled tourism human resources and skills development.</a:t>
            </a:r>
          </a:p>
          <a:p>
            <a:pPr marL="0" indent="0" algn="just">
              <a:lnSpc>
                <a:spcPct val="100000"/>
              </a:lnSpc>
              <a:spcBef>
                <a:spcPts val="0"/>
              </a:spcBef>
              <a:buNone/>
            </a:pPr>
            <a:endParaRPr lang="en-ZA" sz="1400" dirty="0">
              <a:cs typeface="Arial" panose="020B0604020202020204" pitchFamily="34" charset="0"/>
            </a:endParaRPr>
          </a:p>
          <a:p>
            <a:pPr algn="just">
              <a:lnSpc>
                <a:spcPct val="100000"/>
              </a:lnSpc>
              <a:spcBef>
                <a:spcPts val="0"/>
              </a:spcBef>
            </a:pPr>
            <a:r>
              <a:rPr lang="en-ZA" sz="1400" b="1" i="1" dirty="0">
                <a:cs typeface="Arial" panose="020B0604020202020204" pitchFamily="34" charset="0"/>
              </a:rPr>
              <a:t>Tourist Guide Information System implemented: </a:t>
            </a:r>
            <a:r>
              <a:rPr lang="en-ZA" sz="1400" dirty="0">
                <a:cs typeface="Arial" panose="020B0604020202020204" pitchFamily="34" charset="0"/>
              </a:rPr>
              <a:t>The System, </a:t>
            </a:r>
            <a:r>
              <a:rPr lang="en-GB" sz="1400" b="1" dirty="0">
                <a:cs typeface="Arial" panose="020B0604020202020204" pitchFamily="34" charset="0"/>
              </a:rPr>
              <a:t>which will start to be implemented at the beginning of the 2023/24 financial year,</a:t>
            </a:r>
            <a:r>
              <a:rPr lang="en-ZA" sz="1400" dirty="0">
                <a:cs typeface="Arial" panose="020B0604020202020204" pitchFamily="34" charset="0"/>
              </a:rPr>
              <a:t> will assist the Department to monitor the tourist guides registered across the country and regulate the tourist guides effectively.  Provision and maintenance of an electronic centralised database for registered tourist guides in South Africa, as per required by the </a:t>
            </a:r>
            <a:r>
              <a:rPr lang="en-ZA" sz="1400" b="1" dirty="0">
                <a:cs typeface="Arial" panose="020B0604020202020204" pitchFamily="34" charset="0"/>
              </a:rPr>
              <a:t>Tourism Act.</a:t>
            </a:r>
          </a:p>
          <a:p>
            <a:pPr>
              <a:lnSpc>
                <a:spcPct val="100000"/>
              </a:lnSpc>
              <a:spcBef>
                <a:spcPts val="0"/>
              </a:spcBef>
            </a:pPr>
            <a:endParaRPr lang="en-US" sz="1500" i="1" dirty="0">
              <a:solidFill>
                <a:prstClr val="black"/>
              </a:solidFill>
              <a:cs typeface="Arial" panose="020B0604020202020204" pitchFamily="34" charset="0"/>
            </a:endParaRPr>
          </a:p>
          <a:p>
            <a:pPr>
              <a:lnSpc>
                <a:spcPct val="100000"/>
              </a:lnSpc>
              <a:spcBef>
                <a:spcPts val="0"/>
              </a:spcBef>
            </a:pPr>
            <a:endParaRPr lang="en-ZA" sz="1500" i="1" dirty="0">
              <a:solidFill>
                <a:prstClr val="black"/>
              </a:solidFill>
              <a:cs typeface="Arial" panose="020B0604020202020204" pitchFamily="34" charset="0"/>
            </a:endParaRPr>
          </a:p>
          <a:p>
            <a:pPr algn="just">
              <a:lnSpc>
                <a:spcPct val="100000"/>
              </a:lnSpc>
              <a:spcBef>
                <a:spcPts val="0"/>
              </a:spcBef>
              <a:defRPr/>
            </a:pPr>
            <a:endParaRPr lang="en-ZA" sz="1500" dirty="0">
              <a:ea typeface="Calibri" panose="020F0502020204030204" pitchFamily="34" charset="0"/>
              <a:cs typeface="Arial" panose="020B0604020202020204" pitchFamily="34" charset="0"/>
            </a:endParaRPr>
          </a:p>
          <a:p>
            <a:pPr algn="just">
              <a:lnSpc>
                <a:spcPct val="100000"/>
              </a:lnSpc>
              <a:spcBef>
                <a:spcPts val="0"/>
              </a:spcBef>
              <a:defRPr/>
            </a:pPr>
            <a:endParaRPr lang="en-ZA" sz="1500" dirty="0">
              <a:ea typeface="Calibri" panose="020F0502020204030204" pitchFamily="34" charset="0"/>
              <a:cs typeface="Arial" panose="020B0604020202020204" pitchFamily="34" charset="0"/>
            </a:endParaRPr>
          </a:p>
          <a:p>
            <a:pPr algn="just">
              <a:lnSpc>
                <a:spcPct val="100000"/>
              </a:lnSpc>
              <a:spcBef>
                <a:spcPts val="0"/>
              </a:spcBef>
              <a:defRPr/>
            </a:pPr>
            <a:endParaRPr lang="en-US" sz="1500" b="1" dirty="0">
              <a:solidFill>
                <a:srgbClr val="F26500"/>
              </a:solidFill>
              <a:ea typeface="Calibri" panose="020F0502020204030204" pitchFamily="34" charset="0"/>
              <a:cs typeface="Times New Roman" panose="02020603050405020304" pitchFamily="18" charset="0"/>
            </a:endParaRPr>
          </a:p>
          <a:p>
            <a:pPr marL="0" indent="0" algn="just">
              <a:lnSpc>
                <a:spcPct val="100000"/>
              </a:lnSpc>
              <a:spcBef>
                <a:spcPts val="0"/>
              </a:spcBef>
              <a:buNone/>
              <a:defRPr/>
            </a:pPr>
            <a:endParaRPr lang="en-US" sz="1500" b="1" dirty="0">
              <a:solidFill>
                <a:srgbClr val="F26500"/>
              </a:solidFill>
              <a:cs typeface="Times New Roman" panose="02020603050405020304" pitchFamily="18" charset="0"/>
            </a:endParaRPr>
          </a:p>
          <a:p>
            <a:pPr marL="0" indent="0" algn="just">
              <a:lnSpc>
                <a:spcPct val="100000"/>
              </a:lnSpc>
              <a:spcBef>
                <a:spcPts val="0"/>
              </a:spcBef>
              <a:buNone/>
              <a:defRPr/>
            </a:pPr>
            <a:endParaRPr lang="en-ZA" sz="1500" dirty="0">
              <a:solidFill>
                <a:srgbClr val="F26500"/>
              </a:solidFill>
              <a:cs typeface="Arial" panose="020B0604020202020204" pitchFamily="34" charset="0"/>
            </a:endParaRPr>
          </a:p>
        </p:txBody>
      </p:sp>
      <p:sp>
        <p:nvSpPr>
          <p:cNvPr id="2" name="Footer Placeholder 1">
            <a:extLst>
              <a:ext uri="{FF2B5EF4-FFF2-40B4-BE49-F238E27FC236}">
                <a16:creationId xmlns:a16="http://schemas.microsoft.com/office/drawing/2014/main" id="{E8824C08-FDF5-41E2-814A-6BFD0932DE58}"/>
              </a:ext>
            </a:extLst>
          </p:cNvPr>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1532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00369-66F7-4E90-B9E8-E7C30E015ADE}"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335788" y="471512"/>
            <a:ext cx="8477115" cy="434680"/>
          </a:xfrm>
        </p:spPr>
        <p:txBody>
          <a:bodyPr>
            <a:noAutofit/>
          </a:bodyPr>
          <a:lstStyle/>
          <a:p>
            <a:pPr algn="ctr"/>
            <a:r>
              <a:rPr lang="en-US" sz="1800" dirty="0">
                <a:solidFill>
                  <a:srgbClr val="F26500"/>
                </a:solidFill>
                <a:ea typeface="Calibri" panose="020F0502020204030204" pitchFamily="34" charset="0"/>
                <a:cs typeface="Arial" panose="020B0604020202020204" pitchFamily="34" charset="0"/>
              </a:rPr>
              <a:t/>
            </a:r>
            <a:br>
              <a:rPr lang="en-US" sz="1800" dirty="0">
                <a:solidFill>
                  <a:srgbClr val="F26500"/>
                </a:solidFill>
                <a:ea typeface="Calibri" panose="020F0502020204030204" pitchFamily="34" charset="0"/>
                <a:cs typeface="Arial" panose="020B0604020202020204" pitchFamily="34" charset="0"/>
              </a:rPr>
            </a:br>
            <a:r>
              <a:rPr lang="en-US" sz="1800" dirty="0">
                <a:solidFill>
                  <a:srgbClr val="F26500"/>
                </a:solidFill>
                <a:ea typeface="Calibri" panose="020F0502020204030204" pitchFamily="34" charset="0"/>
                <a:cs typeface="Arial" panose="020B0604020202020204" pitchFamily="34" charset="0"/>
              </a:rPr>
              <a:t>STRATEGIC THEME / PILLAR:  RE-IGNITE DEMAND</a:t>
            </a:r>
            <a:r>
              <a:rPr lang="en-US" sz="1800" b="0" dirty="0">
                <a:solidFill>
                  <a:srgbClr val="F26500"/>
                </a:solidFill>
                <a:ea typeface="Calibri" panose="020F0502020204030204" pitchFamily="34" charset="0"/>
                <a:cs typeface="Times New Roman" panose="02020603050405020304" pitchFamily="18" charset="0"/>
              </a:rPr>
              <a:t/>
            </a:r>
            <a:br>
              <a:rPr lang="en-US" sz="1800" b="0" dirty="0">
                <a:solidFill>
                  <a:srgbClr val="F26500"/>
                </a:solidFill>
                <a:ea typeface="Calibri" panose="020F0502020204030204" pitchFamily="34" charset="0"/>
                <a:cs typeface="Times New Roman" panose="02020603050405020304" pitchFamily="18" charset="0"/>
              </a:rPr>
            </a:br>
            <a:endParaRPr lang="en-ZA" sz="1800" dirty="0">
              <a:solidFill>
                <a:srgbClr val="F26500"/>
              </a:solidFill>
              <a:cs typeface="Arial" panose="020B0604020202020204" pitchFamily="34" charset="0"/>
            </a:endParaRPr>
          </a:p>
        </p:txBody>
      </p:sp>
      <p:sp>
        <p:nvSpPr>
          <p:cNvPr id="5" name="Content Placeholder 4"/>
          <p:cNvSpPr>
            <a:spLocks noGrp="1"/>
          </p:cNvSpPr>
          <p:nvPr>
            <p:ph idx="1"/>
          </p:nvPr>
        </p:nvSpPr>
        <p:spPr>
          <a:xfrm>
            <a:off x="914400" y="1061166"/>
            <a:ext cx="7512423" cy="4705531"/>
          </a:xfrm>
        </p:spPr>
        <p:txBody>
          <a:bodyPr>
            <a:normAutofit fontScale="92500" lnSpcReduction="10000"/>
          </a:bodyPr>
          <a:lstStyle/>
          <a:p>
            <a:pPr marL="0" indent="0" algn="just">
              <a:lnSpc>
                <a:spcPct val="100000"/>
              </a:lnSpc>
              <a:spcBef>
                <a:spcPts val="0"/>
              </a:spcBef>
              <a:buNone/>
              <a:defRPr/>
            </a:pPr>
            <a:r>
              <a:rPr lang="en-US" sz="1800" b="1" dirty="0">
                <a:solidFill>
                  <a:srgbClr val="F26500"/>
                </a:solidFill>
                <a:ea typeface="Calibri" panose="020F0502020204030204" pitchFamily="34" charset="0"/>
                <a:cs typeface="Arial" panose="020B0604020202020204" pitchFamily="34" charset="0"/>
              </a:rPr>
              <a:t>Strategic Intervention:  Stimulate </a:t>
            </a:r>
            <a:r>
              <a:rPr lang="en-US" sz="1800" b="1" dirty="0" smtClean="0">
                <a:solidFill>
                  <a:srgbClr val="F26500"/>
                </a:solidFill>
                <a:ea typeface="Calibri" panose="020F0502020204030204" pitchFamily="34" charset="0"/>
                <a:cs typeface="Arial" panose="020B0604020202020204" pitchFamily="34" charset="0"/>
              </a:rPr>
              <a:t>Domestic </a:t>
            </a:r>
            <a:r>
              <a:rPr lang="en-US" sz="1800" b="1" dirty="0">
                <a:solidFill>
                  <a:srgbClr val="F26500"/>
                </a:solidFill>
                <a:ea typeface="Calibri" panose="020F0502020204030204" pitchFamily="34" charset="0"/>
                <a:cs typeface="Arial" panose="020B0604020202020204" pitchFamily="34" charset="0"/>
              </a:rPr>
              <a:t>D</a:t>
            </a:r>
            <a:r>
              <a:rPr lang="en-US" sz="1800" b="1" dirty="0" smtClean="0">
                <a:solidFill>
                  <a:srgbClr val="F26500"/>
                </a:solidFill>
                <a:ea typeface="Calibri" panose="020F0502020204030204" pitchFamily="34" charset="0"/>
                <a:cs typeface="Arial" panose="020B0604020202020204" pitchFamily="34" charset="0"/>
              </a:rPr>
              <a:t>emand </a:t>
            </a:r>
            <a:r>
              <a:rPr lang="en-US" sz="1800" b="1" dirty="0">
                <a:solidFill>
                  <a:srgbClr val="F26500"/>
                </a:solidFill>
                <a:ea typeface="Calibri" panose="020F0502020204030204" pitchFamily="34" charset="0"/>
                <a:cs typeface="Arial" panose="020B0604020202020204" pitchFamily="34" charset="0"/>
              </a:rPr>
              <a:t>through </a:t>
            </a:r>
            <a:r>
              <a:rPr lang="en-US" sz="1800" b="1" dirty="0" smtClean="0">
                <a:solidFill>
                  <a:srgbClr val="F26500"/>
                </a:solidFill>
                <a:ea typeface="Calibri" panose="020F0502020204030204" pitchFamily="34" charset="0"/>
                <a:cs typeface="Arial" panose="020B0604020202020204" pitchFamily="34" charset="0"/>
              </a:rPr>
              <a:t>Targeted </a:t>
            </a:r>
            <a:r>
              <a:rPr lang="en-US" sz="1800" b="1" dirty="0">
                <a:solidFill>
                  <a:srgbClr val="F26500"/>
                </a:solidFill>
                <a:ea typeface="Calibri" panose="020F0502020204030204" pitchFamily="34" charset="0"/>
                <a:cs typeface="Arial" panose="020B0604020202020204" pitchFamily="34" charset="0"/>
              </a:rPr>
              <a:t>I</a:t>
            </a:r>
            <a:r>
              <a:rPr lang="en-US" sz="1800" b="1" dirty="0" smtClean="0">
                <a:solidFill>
                  <a:srgbClr val="F26500"/>
                </a:solidFill>
                <a:ea typeface="Calibri" panose="020F0502020204030204" pitchFamily="34" charset="0"/>
                <a:cs typeface="Arial" panose="020B0604020202020204" pitchFamily="34" charset="0"/>
              </a:rPr>
              <a:t>nitiatives </a:t>
            </a:r>
            <a:r>
              <a:rPr lang="en-US" sz="1800" b="1" dirty="0">
                <a:solidFill>
                  <a:srgbClr val="F26500"/>
                </a:solidFill>
                <a:ea typeface="Calibri" panose="020F0502020204030204" pitchFamily="34" charset="0"/>
                <a:cs typeface="Arial" panose="020B0604020202020204" pitchFamily="34" charset="0"/>
              </a:rPr>
              <a:t>and </a:t>
            </a:r>
            <a:r>
              <a:rPr lang="en-US" sz="1800" b="1" dirty="0" smtClean="0">
                <a:solidFill>
                  <a:srgbClr val="F26500"/>
                </a:solidFill>
                <a:ea typeface="Calibri" panose="020F0502020204030204" pitchFamily="34" charset="0"/>
                <a:cs typeface="Arial" panose="020B0604020202020204" pitchFamily="34" charset="0"/>
              </a:rPr>
              <a:t>Campaigns</a:t>
            </a:r>
            <a:r>
              <a:rPr lang="en-US" sz="1800" b="1" dirty="0">
                <a:solidFill>
                  <a:srgbClr val="F26500"/>
                </a:solidFill>
                <a:ea typeface="Calibri" panose="020F0502020204030204" pitchFamily="34" charset="0"/>
                <a:cs typeface="Arial" panose="020B0604020202020204" pitchFamily="34" charset="0"/>
              </a:rPr>
              <a:t>.</a:t>
            </a:r>
          </a:p>
          <a:p>
            <a:pPr marL="0" indent="0" algn="just">
              <a:lnSpc>
                <a:spcPct val="100000"/>
              </a:lnSpc>
              <a:spcBef>
                <a:spcPts val="0"/>
              </a:spcBef>
              <a:buNone/>
              <a:defRPr/>
            </a:pPr>
            <a:endParaRPr lang="en-US" sz="1800" b="1" dirty="0">
              <a:solidFill>
                <a:srgbClr val="F26500"/>
              </a:solidFill>
              <a:ea typeface="Calibri" panose="020F0502020204030204" pitchFamily="34" charset="0"/>
              <a:cs typeface="Arial" panose="020B0604020202020204" pitchFamily="34" charset="0"/>
            </a:endParaRPr>
          </a:p>
          <a:p>
            <a:pPr marL="0" indent="0" algn="just">
              <a:lnSpc>
                <a:spcPct val="100000"/>
              </a:lnSpc>
              <a:spcBef>
                <a:spcPts val="0"/>
              </a:spcBef>
              <a:buNone/>
            </a:pPr>
            <a:r>
              <a:rPr lang="en-US" sz="1800" b="1" i="1" dirty="0">
                <a:ea typeface="Calibri" panose="020F0502020204030204" pitchFamily="34" charset="0"/>
                <a:cs typeface="Arial" panose="020B0604020202020204" pitchFamily="34" charset="0"/>
              </a:rPr>
              <a:t>APP Projects:</a:t>
            </a:r>
          </a:p>
          <a:p>
            <a:pPr algn="just">
              <a:lnSpc>
                <a:spcPct val="100000"/>
              </a:lnSpc>
              <a:spcBef>
                <a:spcPts val="0"/>
              </a:spcBef>
            </a:pPr>
            <a:endParaRPr lang="en-US" sz="1800" b="1" i="1" dirty="0">
              <a:ea typeface="Calibri" panose="020F0502020204030204" pitchFamily="34" charset="0"/>
              <a:cs typeface="Arial" panose="020B0604020202020204" pitchFamily="34" charset="0"/>
            </a:endParaRPr>
          </a:p>
          <a:p>
            <a:pPr algn="just">
              <a:lnSpc>
                <a:spcPct val="100000"/>
              </a:lnSpc>
              <a:spcBef>
                <a:spcPts val="0"/>
              </a:spcBef>
            </a:pPr>
            <a:r>
              <a:rPr lang="en-US" sz="1800" b="1" i="1" dirty="0">
                <a:ea typeface="Calibri" panose="020F0502020204030204" pitchFamily="34" charset="0"/>
                <a:cs typeface="Arial" panose="020B0604020202020204" pitchFamily="34" charset="0"/>
              </a:rPr>
              <a:t>Evaluation of the Departmental Incubation Approach: </a:t>
            </a:r>
            <a:r>
              <a:rPr lang="en-US" sz="1800" dirty="0">
                <a:cs typeface="Arial" panose="020B0604020202020204" pitchFamily="34" charset="0"/>
              </a:rPr>
              <a:t>The provision of non-financial support to tourism enterprises will be evaluated through the evaluation of the Incubation Approach. This will ensure that the proper approach is adopted to strengthen capacity of tourism enterprises.</a:t>
            </a:r>
            <a:r>
              <a:rPr lang="en-ZA" sz="1800" dirty="0">
                <a:cs typeface="Arial" panose="020B0604020202020204" pitchFamily="34" charset="0"/>
              </a:rPr>
              <a:t>  </a:t>
            </a:r>
            <a:endParaRPr lang="en-US" sz="1800" i="1" dirty="0">
              <a:cs typeface="Arial" panose="020B0604020202020204" pitchFamily="34" charset="0"/>
            </a:endParaRPr>
          </a:p>
          <a:p>
            <a:pPr marL="0" indent="0" algn="just">
              <a:lnSpc>
                <a:spcPct val="100000"/>
              </a:lnSpc>
              <a:spcBef>
                <a:spcPts val="0"/>
              </a:spcBef>
              <a:buNone/>
            </a:pPr>
            <a:endParaRPr lang="en-US" sz="1800" i="1" dirty="0">
              <a:ea typeface="Calibri" panose="020F0502020204030204" pitchFamily="34" charset="0"/>
              <a:cs typeface="Arial" panose="020B0604020202020204" pitchFamily="34" charset="0"/>
            </a:endParaRPr>
          </a:p>
          <a:p>
            <a:pPr algn="just">
              <a:lnSpc>
                <a:spcPct val="100000"/>
              </a:lnSpc>
              <a:spcBef>
                <a:spcPts val="0"/>
              </a:spcBef>
            </a:pPr>
            <a:r>
              <a:rPr lang="en-US" sz="1800" b="1" i="1" dirty="0">
                <a:ea typeface="Calibri" panose="020F0502020204030204" pitchFamily="34" charset="0"/>
                <a:cs typeface="Arial" panose="020B0604020202020204" pitchFamily="34" charset="0"/>
              </a:rPr>
              <a:t>Evaluation of the TGCSA Accommodation Grading Programme: </a:t>
            </a:r>
            <a:r>
              <a:rPr lang="en-US" sz="1800" dirty="0">
                <a:cs typeface="Arial" panose="020B0604020202020204" pitchFamily="34" charset="0"/>
              </a:rPr>
              <a:t>The Accommodation Grading Programme of TGCSA will be evaluated to determine if it is making any impact on accommodation performance in terms of the quality of service provided and facilitating their expanded utilization. </a:t>
            </a:r>
          </a:p>
          <a:p>
            <a:pPr marL="0" indent="0" algn="just">
              <a:lnSpc>
                <a:spcPct val="100000"/>
              </a:lnSpc>
              <a:spcBef>
                <a:spcPts val="0"/>
              </a:spcBef>
              <a:buNone/>
            </a:pPr>
            <a:endParaRPr lang="en-US" sz="1800" dirty="0">
              <a:cs typeface="Arial" panose="020B0604020202020204" pitchFamily="34" charset="0"/>
            </a:endParaRPr>
          </a:p>
          <a:p>
            <a:pPr algn="just">
              <a:lnSpc>
                <a:spcPct val="100000"/>
              </a:lnSpc>
              <a:spcBef>
                <a:spcPts val="0"/>
              </a:spcBef>
            </a:pPr>
            <a:r>
              <a:rPr lang="en-ZA" sz="1800" b="1" i="1" dirty="0">
                <a:cs typeface="Arial" panose="020B0604020202020204" pitchFamily="34" charset="0"/>
              </a:rPr>
              <a:t>Bi-Annual Monitoring of the </a:t>
            </a:r>
            <a:r>
              <a:rPr lang="en-ZA" sz="1800" b="1" i="1" dirty="0" smtClean="0">
                <a:cs typeface="Arial" panose="020B0604020202020204" pitchFamily="34" charset="0"/>
              </a:rPr>
              <a:t>Performance </a:t>
            </a:r>
            <a:r>
              <a:rPr lang="en-ZA" sz="1800" b="1" i="1" dirty="0">
                <a:cs typeface="Arial" panose="020B0604020202020204" pitchFamily="34" charset="0"/>
              </a:rPr>
              <a:t>of the Tourism Sector: </a:t>
            </a:r>
            <a:r>
              <a:rPr lang="en-GB" sz="1800" dirty="0">
                <a:cs typeface="Arial" panose="020B0604020202020204" pitchFamily="34" charset="0"/>
              </a:rPr>
              <a:t>The report </a:t>
            </a:r>
            <a:r>
              <a:rPr lang="en-GB" sz="1800" dirty="0" smtClean="0">
                <a:cs typeface="Arial" panose="020B0604020202020204" pitchFamily="34" charset="0"/>
              </a:rPr>
              <a:t>to</a:t>
            </a:r>
            <a:r>
              <a:rPr lang="en-GB" sz="1800" b="1" dirty="0" smtClean="0">
                <a:solidFill>
                  <a:srgbClr val="FF0000"/>
                </a:solidFill>
                <a:cs typeface="Arial" panose="020B0604020202020204" pitchFamily="34" charset="0"/>
              </a:rPr>
              <a:t> </a:t>
            </a:r>
            <a:r>
              <a:rPr lang="en-GB" sz="1800" dirty="0" smtClean="0">
                <a:cs typeface="Arial" panose="020B0604020202020204" pitchFamily="34" charset="0"/>
              </a:rPr>
              <a:t>be </a:t>
            </a:r>
            <a:r>
              <a:rPr lang="en-GB" sz="1800" dirty="0">
                <a:cs typeface="Arial" panose="020B0604020202020204" pitchFamily="34" charset="0"/>
              </a:rPr>
              <a:t>used to monitor progress and to report on  the performance of domestic sector</a:t>
            </a:r>
            <a:r>
              <a:rPr lang="en-GB" sz="1800" dirty="0" smtClean="0">
                <a:cs typeface="Arial" panose="020B0604020202020204" pitchFamily="34" charset="0"/>
              </a:rPr>
              <a:t>.</a:t>
            </a:r>
          </a:p>
          <a:p>
            <a:pPr marL="0" indent="0" algn="just">
              <a:lnSpc>
                <a:spcPct val="100000"/>
              </a:lnSpc>
              <a:spcBef>
                <a:spcPts val="0"/>
              </a:spcBef>
              <a:buNone/>
            </a:pPr>
            <a:endParaRPr lang="en-ZA" sz="1800" i="1" dirty="0">
              <a:ea typeface="Calibri" panose="020F0502020204030204" pitchFamily="34" charset="0"/>
              <a:cs typeface="Arial" panose="020B0604020202020204" pitchFamily="34" charset="0"/>
            </a:endParaRPr>
          </a:p>
          <a:p>
            <a:pPr algn="just">
              <a:lnSpc>
                <a:spcPct val="100000"/>
              </a:lnSpc>
              <a:spcBef>
                <a:spcPts val="0"/>
              </a:spcBef>
              <a:defRPr/>
            </a:pPr>
            <a:endParaRPr lang="en-ZA" sz="1800" dirty="0">
              <a:ea typeface="Calibri" panose="020F0502020204030204" pitchFamily="34" charset="0"/>
              <a:cs typeface="Arial" panose="020B0604020202020204" pitchFamily="34" charset="0"/>
            </a:endParaRPr>
          </a:p>
          <a:p>
            <a:pPr algn="just">
              <a:lnSpc>
                <a:spcPct val="100000"/>
              </a:lnSpc>
              <a:spcBef>
                <a:spcPts val="0"/>
              </a:spcBef>
              <a:defRPr/>
            </a:pPr>
            <a:endParaRPr lang="en-ZA" sz="1800" dirty="0">
              <a:ea typeface="Calibri" panose="020F0502020204030204" pitchFamily="34" charset="0"/>
              <a:cs typeface="Arial" panose="020B0604020202020204" pitchFamily="34" charset="0"/>
            </a:endParaRPr>
          </a:p>
          <a:p>
            <a:pPr algn="just">
              <a:lnSpc>
                <a:spcPct val="100000"/>
              </a:lnSpc>
              <a:spcBef>
                <a:spcPts val="0"/>
              </a:spcBef>
              <a:defRPr/>
            </a:pPr>
            <a:endParaRPr lang="en-US" sz="1800" b="1" dirty="0">
              <a:solidFill>
                <a:srgbClr val="F26500"/>
              </a:solidFill>
              <a:ea typeface="Calibri" panose="020F0502020204030204" pitchFamily="34" charset="0"/>
              <a:cs typeface="Times New Roman" panose="02020603050405020304" pitchFamily="18" charset="0"/>
            </a:endParaRPr>
          </a:p>
          <a:p>
            <a:pPr marL="0" indent="0" algn="just">
              <a:lnSpc>
                <a:spcPct val="100000"/>
              </a:lnSpc>
              <a:spcBef>
                <a:spcPts val="0"/>
              </a:spcBef>
              <a:buNone/>
              <a:defRPr/>
            </a:pPr>
            <a:endParaRPr lang="en-US" sz="1800" b="1" dirty="0">
              <a:solidFill>
                <a:srgbClr val="F26500"/>
              </a:solidFill>
              <a:cs typeface="Times New Roman" panose="02020603050405020304" pitchFamily="18" charset="0"/>
            </a:endParaRPr>
          </a:p>
          <a:p>
            <a:pPr marL="0" indent="0" algn="just">
              <a:lnSpc>
                <a:spcPct val="100000"/>
              </a:lnSpc>
              <a:spcBef>
                <a:spcPts val="0"/>
              </a:spcBef>
              <a:buNone/>
              <a:defRPr/>
            </a:pPr>
            <a:endParaRPr lang="en-ZA" sz="1800" dirty="0">
              <a:solidFill>
                <a:srgbClr val="F26500"/>
              </a:solidFill>
              <a:cs typeface="Arial" panose="020B0604020202020204" pitchFamily="34" charset="0"/>
            </a:endParaRPr>
          </a:p>
        </p:txBody>
      </p:sp>
      <p:sp>
        <p:nvSpPr>
          <p:cNvPr id="2" name="Footer Placeholder 1">
            <a:extLst>
              <a:ext uri="{FF2B5EF4-FFF2-40B4-BE49-F238E27FC236}">
                <a16:creationId xmlns:a16="http://schemas.microsoft.com/office/drawing/2014/main" id="{57C9EDBC-EBC5-42AA-8233-EF56DD27C3BB}"/>
              </a:ext>
            </a:extLst>
          </p:cNvPr>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5383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00369-66F7-4E90-B9E8-E7C30E015ADE}"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48920" y="284773"/>
            <a:ext cx="8646160" cy="554355"/>
          </a:xfrm>
        </p:spPr>
        <p:txBody>
          <a:bodyPr>
            <a:noAutofit/>
          </a:bodyPr>
          <a:lstStyle/>
          <a:p>
            <a:pPr algn="ctr"/>
            <a:r>
              <a:rPr lang="en-US" sz="1800" dirty="0">
                <a:solidFill>
                  <a:srgbClr val="F26500"/>
                </a:solidFill>
                <a:ea typeface="Calibri" panose="020F0502020204030204" pitchFamily="34" charset="0"/>
                <a:cs typeface="Arial" panose="020B0604020202020204" pitchFamily="34" charset="0"/>
              </a:rPr>
              <a:t/>
            </a:r>
            <a:br>
              <a:rPr lang="en-US" sz="1800" dirty="0">
                <a:solidFill>
                  <a:srgbClr val="F26500"/>
                </a:solidFill>
                <a:ea typeface="Calibri" panose="020F0502020204030204" pitchFamily="34" charset="0"/>
                <a:cs typeface="Arial" panose="020B0604020202020204" pitchFamily="34" charset="0"/>
              </a:rPr>
            </a:br>
            <a:r>
              <a:rPr lang="en-US" sz="1800" dirty="0">
                <a:solidFill>
                  <a:srgbClr val="F26500"/>
                </a:solidFill>
                <a:ea typeface="Calibri" panose="020F0502020204030204" pitchFamily="34" charset="0"/>
                <a:cs typeface="Arial" panose="020B0604020202020204" pitchFamily="34" charset="0"/>
              </a:rPr>
              <a:t>STRATEGIC THEME / PILLAR:  STRENGTHENING ENABLING CAPABILITY</a:t>
            </a:r>
            <a:r>
              <a:rPr lang="en-US" sz="1800" b="0" dirty="0">
                <a:solidFill>
                  <a:srgbClr val="F26500"/>
                </a:solidFill>
                <a:ea typeface="Calibri" panose="020F0502020204030204" pitchFamily="34" charset="0"/>
                <a:cs typeface="Times New Roman" panose="02020603050405020304" pitchFamily="18" charset="0"/>
              </a:rPr>
              <a:t/>
            </a:r>
            <a:br>
              <a:rPr lang="en-US" sz="1800" b="0" dirty="0">
                <a:solidFill>
                  <a:srgbClr val="F26500"/>
                </a:solidFill>
                <a:ea typeface="Calibri" panose="020F0502020204030204" pitchFamily="34" charset="0"/>
                <a:cs typeface="Times New Roman" panose="02020603050405020304" pitchFamily="18" charset="0"/>
              </a:rPr>
            </a:br>
            <a:endParaRPr lang="en-ZA" sz="1800" dirty="0">
              <a:solidFill>
                <a:srgbClr val="F26500"/>
              </a:solidFill>
              <a:cs typeface="Arial" panose="020B0604020202020204" pitchFamily="34" charset="0"/>
            </a:endParaRPr>
          </a:p>
        </p:txBody>
      </p:sp>
      <p:sp>
        <p:nvSpPr>
          <p:cNvPr id="5" name="Content Placeholder 4"/>
          <p:cNvSpPr>
            <a:spLocks noGrp="1"/>
          </p:cNvSpPr>
          <p:nvPr>
            <p:ph idx="1"/>
          </p:nvPr>
        </p:nvSpPr>
        <p:spPr>
          <a:xfrm>
            <a:off x="923365" y="1036932"/>
            <a:ext cx="7040894" cy="4799092"/>
          </a:xfrm>
        </p:spPr>
        <p:txBody>
          <a:bodyPr>
            <a:normAutofit/>
          </a:bodyPr>
          <a:lstStyle/>
          <a:p>
            <a:pPr marL="0" indent="0" algn="just">
              <a:lnSpc>
                <a:spcPct val="100000"/>
              </a:lnSpc>
              <a:spcBef>
                <a:spcPts val="0"/>
              </a:spcBef>
              <a:buNone/>
            </a:pPr>
            <a:r>
              <a:rPr lang="en-US" sz="1800" b="1" dirty="0">
                <a:solidFill>
                  <a:srgbClr val="F26500"/>
                </a:solidFill>
                <a:ea typeface="Calibri" panose="020F0502020204030204" pitchFamily="34" charset="0"/>
                <a:cs typeface="Arial" panose="020B0604020202020204" pitchFamily="34" charset="0"/>
              </a:rPr>
              <a:t>Strategic Intervention:  </a:t>
            </a:r>
            <a:r>
              <a:rPr lang="en-ZA" sz="1800" b="1" dirty="0">
                <a:solidFill>
                  <a:srgbClr val="F26500"/>
                </a:solidFill>
                <a:cs typeface="Arial" panose="020B0604020202020204" pitchFamily="34" charset="0"/>
              </a:rPr>
              <a:t>Tourism Regional Integration.</a:t>
            </a:r>
          </a:p>
          <a:p>
            <a:pPr marL="0" indent="0" algn="just">
              <a:lnSpc>
                <a:spcPct val="100000"/>
              </a:lnSpc>
              <a:spcBef>
                <a:spcPts val="0"/>
              </a:spcBef>
              <a:buNone/>
            </a:pPr>
            <a:endParaRPr lang="en-ZA" sz="1800" i="1" dirty="0">
              <a:cs typeface="Arial" panose="020B0604020202020204" pitchFamily="34" charset="0"/>
            </a:endParaRPr>
          </a:p>
          <a:p>
            <a:pPr marL="0" indent="0" algn="just">
              <a:lnSpc>
                <a:spcPct val="100000"/>
              </a:lnSpc>
              <a:spcBef>
                <a:spcPts val="0"/>
              </a:spcBef>
              <a:buNone/>
            </a:pPr>
            <a:r>
              <a:rPr lang="en-ZA" sz="1800" b="1" i="1" dirty="0">
                <a:cs typeface="Arial" panose="020B0604020202020204" pitchFamily="34" charset="0"/>
              </a:rPr>
              <a:t>APP Projects:  </a:t>
            </a:r>
          </a:p>
          <a:p>
            <a:pPr marL="0" indent="0" algn="just">
              <a:lnSpc>
                <a:spcPct val="100000"/>
              </a:lnSpc>
              <a:spcBef>
                <a:spcPts val="0"/>
              </a:spcBef>
              <a:buNone/>
            </a:pPr>
            <a:endParaRPr lang="en-ZA" sz="1800" b="1" i="1" dirty="0">
              <a:cs typeface="Arial" panose="020B0604020202020204" pitchFamily="34" charset="0"/>
            </a:endParaRPr>
          </a:p>
          <a:p>
            <a:pPr algn="just">
              <a:lnSpc>
                <a:spcPct val="100000"/>
              </a:lnSpc>
              <a:spcBef>
                <a:spcPts val="0"/>
              </a:spcBef>
            </a:pPr>
            <a:r>
              <a:rPr lang="en-ZA" sz="1800" dirty="0">
                <a:cs typeface="Arial" panose="020B0604020202020204" pitchFamily="34" charset="0"/>
              </a:rPr>
              <a:t>Advance South Africa’s tourism interests at regional, continental and global level through participation in six multilateral fora UNWTO, G20, BRICS, SADC, IORA and AU.</a:t>
            </a:r>
          </a:p>
          <a:p>
            <a:pPr marL="0" indent="0" algn="just">
              <a:lnSpc>
                <a:spcPct val="100000"/>
              </a:lnSpc>
              <a:spcBef>
                <a:spcPts val="0"/>
              </a:spcBef>
              <a:buNone/>
            </a:pPr>
            <a:endParaRPr lang="en-GB" sz="1800" dirty="0">
              <a:cs typeface="Arial" panose="020B0604020202020204" pitchFamily="34" charset="0"/>
            </a:endParaRPr>
          </a:p>
          <a:p>
            <a:pPr algn="just">
              <a:lnSpc>
                <a:spcPct val="100000"/>
              </a:lnSpc>
              <a:spcBef>
                <a:spcPts val="0"/>
              </a:spcBef>
              <a:defRPr/>
            </a:pPr>
            <a:r>
              <a:rPr lang="en-ZA" sz="1800" dirty="0">
                <a:cs typeface="Arial" panose="020B0604020202020204" pitchFamily="34" charset="0"/>
              </a:rPr>
              <a:t>Hosting of two outreach programmes with the diplomatic community to prioritised countries.</a:t>
            </a:r>
          </a:p>
          <a:p>
            <a:pPr marL="0" indent="0" algn="just">
              <a:lnSpc>
                <a:spcPct val="100000"/>
              </a:lnSpc>
              <a:spcBef>
                <a:spcPts val="0"/>
              </a:spcBef>
              <a:buNone/>
              <a:defRPr/>
            </a:pPr>
            <a:endParaRPr lang="en-ZA" sz="1800" dirty="0">
              <a:cs typeface="Arial" panose="020B0604020202020204" pitchFamily="34" charset="0"/>
            </a:endParaRPr>
          </a:p>
          <a:p>
            <a:pPr algn="just">
              <a:lnSpc>
                <a:spcPct val="100000"/>
              </a:lnSpc>
              <a:spcBef>
                <a:spcPts val="0"/>
              </a:spcBef>
              <a:defRPr/>
            </a:pPr>
            <a:r>
              <a:rPr lang="en-US" sz="1800" dirty="0">
                <a:cs typeface="Arial" panose="020B0604020202020204" pitchFamily="34" charset="0"/>
              </a:rPr>
              <a:t>Hosting of Best Practices Workshop 2024 targeted at African countries with whom SA signed tourism agreements</a:t>
            </a:r>
            <a:r>
              <a:rPr lang="en-US" sz="1800" dirty="0" smtClean="0">
                <a:cs typeface="Arial" panose="020B0604020202020204" pitchFamily="34" charset="0"/>
              </a:rPr>
              <a:t>.</a:t>
            </a:r>
            <a:endParaRPr lang="en-US" sz="1800" b="1" dirty="0">
              <a:solidFill>
                <a:srgbClr val="F26500"/>
              </a:solidFill>
              <a:cs typeface="Times New Roman" panose="02020603050405020304" pitchFamily="18" charset="0"/>
            </a:endParaRPr>
          </a:p>
          <a:p>
            <a:pPr marL="0" indent="0" algn="just">
              <a:lnSpc>
                <a:spcPct val="100000"/>
              </a:lnSpc>
              <a:spcBef>
                <a:spcPts val="0"/>
              </a:spcBef>
              <a:buNone/>
              <a:defRPr/>
            </a:pPr>
            <a:endParaRPr lang="en-ZA" sz="1800" dirty="0">
              <a:solidFill>
                <a:srgbClr val="F26500"/>
              </a:solidFill>
              <a:cs typeface="Arial" panose="020B0604020202020204" pitchFamily="34" charset="0"/>
            </a:endParaRPr>
          </a:p>
        </p:txBody>
      </p:sp>
      <p:sp>
        <p:nvSpPr>
          <p:cNvPr id="2" name="Footer Placeholder 1">
            <a:extLst>
              <a:ext uri="{FF2B5EF4-FFF2-40B4-BE49-F238E27FC236}">
                <a16:creationId xmlns:a16="http://schemas.microsoft.com/office/drawing/2014/main" id="{BDB23E19-6D24-463D-BBB6-0134B77FFFFB}"/>
              </a:ext>
            </a:extLst>
          </p:cNvPr>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2161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400369-66F7-4E90-B9E8-E7C30E015ADE}"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48921" y="632434"/>
            <a:ext cx="8646160" cy="415811"/>
          </a:xfrm>
        </p:spPr>
        <p:txBody>
          <a:bodyPr>
            <a:noAutofit/>
          </a:bodyPr>
          <a:lstStyle/>
          <a:p>
            <a:pPr algn="ctr"/>
            <a:r>
              <a:rPr lang="en-US" sz="1800" dirty="0">
                <a:solidFill>
                  <a:srgbClr val="F26500"/>
                </a:solidFill>
                <a:ea typeface="Calibri" panose="020F0502020204030204" pitchFamily="34" charset="0"/>
                <a:cs typeface="Arial" panose="020B0604020202020204" pitchFamily="34" charset="0"/>
              </a:rPr>
              <a:t/>
            </a:r>
            <a:br>
              <a:rPr lang="en-US" sz="1800" dirty="0">
                <a:solidFill>
                  <a:srgbClr val="F26500"/>
                </a:solidFill>
                <a:ea typeface="Calibri" panose="020F0502020204030204" pitchFamily="34" charset="0"/>
                <a:cs typeface="Arial" panose="020B0604020202020204" pitchFamily="34" charset="0"/>
              </a:rPr>
            </a:br>
            <a:r>
              <a:rPr lang="en-US" sz="2000" dirty="0">
                <a:solidFill>
                  <a:srgbClr val="F26500"/>
                </a:solidFill>
                <a:ea typeface="Calibri" panose="020F0502020204030204" pitchFamily="34" charset="0"/>
                <a:cs typeface="Arial" panose="020B0604020202020204" pitchFamily="34" charset="0"/>
              </a:rPr>
              <a:t>CONTRIBUTES TO THE FOLLOWING ENABLERS</a:t>
            </a:r>
            <a:r>
              <a:rPr lang="en-US" sz="1800" b="0" dirty="0">
                <a:solidFill>
                  <a:srgbClr val="F26500"/>
                </a:solidFill>
                <a:ea typeface="Calibri" panose="020F0502020204030204" pitchFamily="34" charset="0"/>
                <a:cs typeface="Times New Roman" panose="02020603050405020304" pitchFamily="18" charset="0"/>
              </a:rPr>
              <a:t/>
            </a:r>
            <a:br>
              <a:rPr lang="en-US" sz="1800" b="0" dirty="0">
                <a:solidFill>
                  <a:srgbClr val="F26500"/>
                </a:solidFill>
                <a:ea typeface="Calibri" panose="020F0502020204030204" pitchFamily="34" charset="0"/>
                <a:cs typeface="Times New Roman" panose="02020603050405020304" pitchFamily="18" charset="0"/>
              </a:rPr>
            </a:br>
            <a:endParaRPr lang="en-ZA" sz="1800" dirty="0">
              <a:solidFill>
                <a:srgbClr val="F26500"/>
              </a:solidFill>
              <a:cs typeface="Arial" panose="020B0604020202020204" pitchFamily="34" charset="0"/>
            </a:endParaRPr>
          </a:p>
        </p:txBody>
      </p:sp>
      <p:sp>
        <p:nvSpPr>
          <p:cNvPr id="5" name="Content Placeholder 4"/>
          <p:cNvSpPr>
            <a:spLocks noGrp="1"/>
          </p:cNvSpPr>
          <p:nvPr>
            <p:ph idx="1"/>
          </p:nvPr>
        </p:nvSpPr>
        <p:spPr>
          <a:xfrm>
            <a:off x="1694329" y="1648880"/>
            <a:ext cx="6517342" cy="3389285"/>
          </a:xfrm>
        </p:spPr>
        <p:txBody>
          <a:bodyPr>
            <a:normAutofit/>
          </a:bodyPr>
          <a:lstStyle/>
          <a:p>
            <a:pPr algn="just" defTabSz="685800">
              <a:lnSpc>
                <a:spcPct val="100000"/>
              </a:lnSpc>
              <a:spcBef>
                <a:spcPts val="0"/>
              </a:spcBef>
              <a:tabLst>
                <a:tab pos="0" algn="l"/>
              </a:tabLst>
              <a:defRPr/>
            </a:pPr>
            <a:r>
              <a:rPr lang="en-ZA" sz="1800" dirty="0">
                <a:solidFill>
                  <a:prstClr val="black"/>
                </a:solidFill>
                <a:ea typeface="Calibri" panose="020F0502020204030204" pitchFamily="34" charset="0"/>
                <a:cs typeface="Times New Roman" panose="02020603050405020304" pitchFamily="18" charset="0"/>
              </a:rPr>
              <a:t>Form targeted partnerships between industry and government. </a:t>
            </a:r>
          </a:p>
          <a:p>
            <a:pPr algn="just" defTabSz="685800">
              <a:lnSpc>
                <a:spcPct val="100000"/>
              </a:lnSpc>
              <a:spcBef>
                <a:spcPts val="0"/>
              </a:spcBef>
              <a:tabLst>
                <a:tab pos="0" algn="l"/>
              </a:tabLst>
              <a:defRPr/>
            </a:pPr>
            <a:endParaRPr lang="en-ZA" sz="1800" dirty="0">
              <a:solidFill>
                <a:prstClr val="black"/>
              </a:solidFill>
              <a:ea typeface="Calibri" panose="020F0502020204030204" pitchFamily="34" charset="0"/>
              <a:cs typeface="Times New Roman" panose="02020603050405020304" pitchFamily="18" charset="0"/>
            </a:endParaRPr>
          </a:p>
          <a:p>
            <a:pPr algn="just" defTabSz="685800">
              <a:lnSpc>
                <a:spcPct val="100000"/>
              </a:lnSpc>
              <a:spcBef>
                <a:spcPts val="0"/>
              </a:spcBef>
              <a:tabLst>
                <a:tab pos="0" algn="l"/>
              </a:tabLst>
              <a:defRPr/>
            </a:pPr>
            <a:r>
              <a:rPr lang="en-ZA" sz="1800" dirty="0">
                <a:solidFill>
                  <a:prstClr val="black"/>
                </a:solidFill>
                <a:ea typeface="Calibri" panose="020F0502020204030204" pitchFamily="34" charset="0"/>
                <a:cs typeface="Times New Roman" panose="02020603050405020304" pitchFamily="18" charset="0"/>
              </a:rPr>
              <a:t>Partner with relevant departments to ensure improved travel facilitation </a:t>
            </a:r>
            <a:r>
              <a:rPr lang="en-ZA" sz="1800" dirty="0" smtClean="0">
                <a:solidFill>
                  <a:prstClr val="black"/>
                </a:solidFill>
                <a:ea typeface="Calibri" panose="020F0502020204030204" pitchFamily="34" charset="0"/>
                <a:cs typeface="Times New Roman" panose="02020603050405020304" pitchFamily="18" charset="0"/>
              </a:rPr>
              <a:t>through </a:t>
            </a:r>
            <a:r>
              <a:rPr lang="en-ZA" sz="1800" dirty="0" smtClean="0">
                <a:ea typeface="Calibri" panose="020F0502020204030204" pitchFamily="34" charset="0"/>
                <a:cs typeface="Times New Roman" panose="02020603050405020304" pitchFamily="18" charset="0"/>
              </a:rPr>
              <a:t>enabling the expedited </a:t>
            </a:r>
            <a:r>
              <a:rPr lang="en-ZA" sz="1800" dirty="0">
                <a:solidFill>
                  <a:prstClr val="black"/>
                </a:solidFill>
                <a:ea typeface="Calibri" panose="020F0502020204030204" pitchFamily="34" charset="0"/>
                <a:cs typeface="Times New Roman" panose="02020603050405020304" pitchFamily="18" charset="0"/>
              </a:rPr>
              <a:t>implementation </a:t>
            </a:r>
            <a:r>
              <a:rPr lang="en-ZA" sz="1800" dirty="0" smtClean="0">
                <a:solidFill>
                  <a:prstClr val="black"/>
                </a:solidFill>
                <a:ea typeface="Calibri" panose="020F0502020204030204" pitchFamily="34" charset="0"/>
                <a:cs typeface="Times New Roman" panose="02020603050405020304" pitchFamily="18" charset="0"/>
              </a:rPr>
              <a:t>of:</a:t>
            </a:r>
          </a:p>
          <a:p>
            <a:pPr marL="0" indent="0" algn="just" defTabSz="685800">
              <a:lnSpc>
                <a:spcPct val="100000"/>
              </a:lnSpc>
              <a:spcBef>
                <a:spcPts val="0"/>
              </a:spcBef>
              <a:buNone/>
              <a:tabLst>
                <a:tab pos="0" algn="l"/>
              </a:tabLst>
              <a:defRPr/>
            </a:pPr>
            <a:endParaRPr lang="en-ZA" sz="1800" dirty="0" smtClean="0">
              <a:solidFill>
                <a:prstClr val="black"/>
              </a:solidFill>
              <a:ea typeface="Calibri" panose="020F0502020204030204" pitchFamily="34" charset="0"/>
              <a:cs typeface="Times New Roman" panose="02020603050405020304" pitchFamily="18" charset="0"/>
            </a:endParaRPr>
          </a:p>
          <a:p>
            <a:pPr lvl="1" algn="just" defTabSz="685800">
              <a:lnSpc>
                <a:spcPct val="100000"/>
              </a:lnSpc>
              <a:spcBef>
                <a:spcPts val="0"/>
              </a:spcBef>
              <a:tabLst>
                <a:tab pos="0" algn="l"/>
              </a:tabLst>
              <a:defRPr/>
            </a:pPr>
            <a:r>
              <a:rPr lang="en-ZA" sz="1800" dirty="0" smtClean="0">
                <a:ea typeface="Calibri" panose="020F0502020204030204" pitchFamily="34" charset="0"/>
                <a:cs typeface="Times New Roman" panose="02020603050405020304" pitchFamily="18" charset="0"/>
              </a:rPr>
              <a:t>e-Visas</a:t>
            </a:r>
          </a:p>
          <a:p>
            <a:pPr lvl="1" algn="just" defTabSz="685800">
              <a:lnSpc>
                <a:spcPct val="100000"/>
              </a:lnSpc>
              <a:spcBef>
                <a:spcPts val="0"/>
              </a:spcBef>
              <a:tabLst>
                <a:tab pos="0" algn="l"/>
              </a:tabLst>
              <a:defRPr/>
            </a:pPr>
            <a:r>
              <a:rPr lang="en-ZA" sz="1800" dirty="0">
                <a:ea typeface="Calibri" panose="020F0502020204030204" pitchFamily="34" charset="0"/>
                <a:cs typeface="Times New Roman" panose="02020603050405020304" pitchFamily="18" charset="0"/>
              </a:rPr>
              <a:t>T</a:t>
            </a:r>
            <a:r>
              <a:rPr lang="en-ZA" sz="1800" dirty="0" smtClean="0">
                <a:ea typeface="Calibri" panose="020F0502020204030204" pitchFamily="34" charset="0"/>
                <a:cs typeface="Times New Roman" panose="02020603050405020304" pitchFamily="18" charset="0"/>
              </a:rPr>
              <a:t>ourist </a:t>
            </a:r>
            <a:r>
              <a:rPr lang="en-ZA" sz="1800" dirty="0">
                <a:ea typeface="Calibri" panose="020F0502020204030204" pitchFamily="34" charset="0"/>
                <a:cs typeface="Times New Roman" panose="02020603050405020304" pitchFamily="18" charset="0"/>
              </a:rPr>
              <a:t>S</a:t>
            </a:r>
            <a:r>
              <a:rPr lang="en-ZA" sz="1800" dirty="0" smtClean="0">
                <a:ea typeface="Calibri" panose="020F0502020204030204" pitchFamily="34" charset="0"/>
                <a:cs typeface="Times New Roman" panose="02020603050405020304" pitchFamily="18" charset="0"/>
              </a:rPr>
              <a:t>afety </a:t>
            </a:r>
            <a:endParaRPr lang="en-ZA" sz="1800" dirty="0">
              <a:ea typeface="Calibri" panose="020F0502020204030204" pitchFamily="34" charset="0"/>
              <a:cs typeface="Times New Roman" panose="02020603050405020304" pitchFamily="18" charset="0"/>
            </a:endParaRPr>
          </a:p>
          <a:p>
            <a:pPr lvl="1" algn="just" defTabSz="685800">
              <a:lnSpc>
                <a:spcPct val="100000"/>
              </a:lnSpc>
              <a:spcBef>
                <a:spcPts val="0"/>
              </a:spcBef>
              <a:tabLst>
                <a:tab pos="0" algn="l"/>
              </a:tabLst>
              <a:defRPr/>
            </a:pPr>
            <a:r>
              <a:rPr lang="en-ZA" sz="1800" dirty="0" smtClean="0">
                <a:ea typeface="Calibri" panose="020F0502020204030204" pitchFamily="34" charset="0"/>
                <a:cs typeface="Times New Roman" panose="02020603050405020304" pitchFamily="18" charset="0"/>
              </a:rPr>
              <a:t>Quicker </a:t>
            </a:r>
            <a:r>
              <a:rPr lang="en-ZA" sz="1800" dirty="0">
                <a:ea typeface="Calibri" panose="020F0502020204030204" pitchFamily="34" charset="0"/>
                <a:cs typeface="Times New Roman" panose="02020603050405020304" pitchFamily="18" charset="0"/>
              </a:rPr>
              <a:t>turnaround times in the processing of </a:t>
            </a:r>
            <a:r>
              <a:rPr lang="en-ZA" sz="1800" dirty="0" smtClean="0">
                <a:ea typeface="Calibri" panose="020F0502020204030204" pitchFamily="34" charset="0"/>
                <a:cs typeface="Times New Roman" panose="02020603050405020304" pitchFamily="18" charset="0"/>
              </a:rPr>
              <a:t>Tour Operators Licences.</a:t>
            </a:r>
            <a:endParaRPr lang="en-ZA" sz="2000" i="1" dirty="0">
              <a:cs typeface="Arial" panose="020B0604020202020204" pitchFamily="34" charset="0"/>
            </a:endParaRPr>
          </a:p>
          <a:p>
            <a:pPr algn="just">
              <a:lnSpc>
                <a:spcPct val="100000"/>
              </a:lnSpc>
              <a:spcBef>
                <a:spcPts val="0"/>
              </a:spcBef>
              <a:defRPr/>
            </a:pPr>
            <a:endParaRPr lang="en-ZA" sz="2000" dirty="0">
              <a:ea typeface="Calibri" panose="020F0502020204030204" pitchFamily="34" charset="0"/>
              <a:cs typeface="Arial" panose="020B0604020202020204" pitchFamily="34" charset="0"/>
            </a:endParaRPr>
          </a:p>
          <a:p>
            <a:pPr algn="just">
              <a:lnSpc>
                <a:spcPct val="100000"/>
              </a:lnSpc>
              <a:spcBef>
                <a:spcPts val="0"/>
              </a:spcBef>
              <a:defRPr/>
            </a:pPr>
            <a:endParaRPr lang="en-ZA" sz="2000" dirty="0">
              <a:ea typeface="Calibri" panose="020F0502020204030204" pitchFamily="34" charset="0"/>
              <a:cs typeface="Arial" panose="020B0604020202020204" pitchFamily="34" charset="0"/>
            </a:endParaRPr>
          </a:p>
          <a:p>
            <a:pPr algn="just">
              <a:lnSpc>
                <a:spcPct val="100000"/>
              </a:lnSpc>
              <a:spcBef>
                <a:spcPts val="0"/>
              </a:spcBef>
              <a:defRPr/>
            </a:pPr>
            <a:endParaRPr lang="en-US" sz="2000" b="1" dirty="0">
              <a:solidFill>
                <a:srgbClr val="F26500"/>
              </a:solidFill>
              <a:ea typeface="Calibri" panose="020F0502020204030204" pitchFamily="34" charset="0"/>
              <a:cs typeface="Times New Roman" panose="02020603050405020304" pitchFamily="18" charset="0"/>
            </a:endParaRPr>
          </a:p>
          <a:p>
            <a:pPr marL="0" indent="0" algn="just">
              <a:lnSpc>
                <a:spcPct val="100000"/>
              </a:lnSpc>
              <a:spcBef>
                <a:spcPts val="0"/>
              </a:spcBef>
              <a:buNone/>
              <a:defRPr/>
            </a:pPr>
            <a:endParaRPr lang="en-US" sz="2000" b="1" dirty="0">
              <a:solidFill>
                <a:srgbClr val="F26500"/>
              </a:solidFill>
              <a:cs typeface="Times New Roman" panose="02020603050405020304" pitchFamily="18" charset="0"/>
            </a:endParaRPr>
          </a:p>
          <a:p>
            <a:pPr marL="0" indent="0" algn="just">
              <a:lnSpc>
                <a:spcPct val="100000"/>
              </a:lnSpc>
              <a:spcBef>
                <a:spcPts val="0"/>
              </a:spcBef>
              <a:buNone/>
              <a:defRPr/>
            </a:pPr>
            <a:endParaRPr lang="en-ZA" sz="2000" dirty="0">
              <a:solidFill>
                <a:srgbClr val="F26500"/>
              </a:solidFill>
              <a:cs typeface="Arial" panose="020B0604020202020204" pitchFamily="34" charset="0"/>
            </a:endParaRPr>
          </a:p>
        </p:txBody>
      </p:sp>
      <p:sp>
        <p:nvSpPr>
          <p:cNvPr id="2" name="Footer Placeholder 1">
            <a:extLst>
              <a:ext uri="{FF2B5EF4-FFF2-40B4-BE49-F238E27FC236}">
                <a16:creationId xmlns:a16="http://schemas.microsoft.com/office/drawing/2014/main" id="{024D91F4-46C2-4CB6-896F-FF2ECBAAF671}"/>
              </a:ext>
            </a:extLst>
          </p:cNvPr>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313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85687" y="466571"/>
            <a:ext cx="8580158" cy="602397"/>
          </a:xfrm>
        </p:spPr>
        <p:txBody>
          <a:bodyPr>
            <a:noAutofit/>
          </a:bodyPr>
          <a:lstStyle/>
          <a:p>
            <a:pPr algn="ctr"/>
            <a:r>
              <a:rPr lang="en-ZA" sz="2100" dirty="0"/>
              <a:t>Programme 2:  Tourism Research,  Policy and  International                            Relations Annual 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62763404"/>
              </p:ext>
            </p:extLst>
          </p:nvPr>
        </p:nvGraphicFramePr>
        <p:xfrm>
          <a:off x="258793" y="1396211"/>
          <a:ext cx="8580157" cy="3849899"/>
        </p:xfrm>
        <a:graphic>
          <a:graphicData uri="http://schemas.openxmlformats.org/drawingml/2006/table">
            <a:tbl>
              <a:tblPr firstRow="1" bandRow="1">
                <a:tableStyleId>{21E4AEA4-8DFA-4A89-87EB-49C32662AFE0}</a:tableStyleId>
              </a:tblPr>
              <a:tblGrid>
                <a:gridCol w="2027207">
                  <a:extLst>
                    <a:ext uri="{9D8B030D-6E8A-4147-A177-3AD203B41FA5}">
                      <a16:colId xmlns:a16="http://schemas.microsoft.com/office/drawing/2014/main" val="20000"/>
                    </a:ext>
                  </a:extLst>
                </a:gridCol>
                <a:gridCol w="1803400">
                  <a:extLst>
                    <a:ext uri="{9D8B030D-6E8A-4147-A177-3AD203B41FA5}">
                      <a16:colId xmlns:a16="http://schemas.microsoft.com/office/drawing/2014/main" val="3033890501"/>
                    </a:ext>
                  </a:extLst>
                </a:gridCol>
                <a:gridCol w="1424295">
                  <a:extLst>
                    <a:ext uri="{9D8B030D-6E8A-4147-A177-3AD203B41FA5}">
                      <a16:colId xmlns:a16="http://schemas.microsoft.com/office/drawing/2014/main" val="295054390"/>
                    </a:ext>
                  </a:extLst>
                </a:gridCol>
                <a:gridCol w="1637731">
                  <a:extLst>
                    <a:ext uri="{9D8B030D-6E8A-4147-A177-3AD203B41FA5}">
                      <a16:colId xmlns:a16="http://schemas.microsoft.com/office/drawing/2014/main" val="2285613520"/>
                    </a:ext>
                  </a:extLst>
                </a:gridCol>
                <a:gridCol w="1687524">
                  <a:extLst>
                    <a:ext uri="{9D8B030D-6E8A-4147-A177-3AD203B41FA5}">
                      <a16:colId xmlns:a16="http://schemas.microsoft.com/office/drawing/2014/main" val="684415280"/>
                    </a:ext>
                  </a:extLst>
                </a:gridCol>
              </a:tblGrid>
              <a:tr h="277883">
                <a:tc rowSpan="2">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94518">
                <a:tc vMerge="1">
                  <a:txBody>
                    <a:bodyPr/>
                    <a:lstStyle/>
                    <a:p>
                      <a:endParaRPr lang="en-ZA" dirty="0"/>
                    </a:p>
                  </a:txBody>
                  <a:tcPr/>
                </a:tc>
                <a:tc>
                  <a:txBody>
                    <a:bodyPr/>
                    <a:lstStyle/>
                    <a:p>
                      <a:pPr algn="ctr">
                        <a:lnSpc>
                          <a:spcPct val="100000"/>
                        </a:lnSpc>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300" dirty="0">
                        <a:latin typeface="Gill Sans MT" panose="020B05020201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9036">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To provide knowledge services to inform policy, planning and decision making.</a:t>
                      </a:r>
                      <a:endParaRPr kumimoji="0" lang="en-ZA" sz="13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1:</a:t>
                      </a:r>
                      <a:r>
                        <a:rPr kumimoji="0" lang="en-ZA" sz="1300" b="1"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Number of monitoring and evaluation reports on tourism initiatives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2"/>
                  </a:ext>
                </a:extLst>
              </a:tr>
              <a:tr h="194518">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Five </a:t>
                      </a:r>
                      <a:r>
                        <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Monitoring and Evaluation Reports on tourism projects and initiatives developed:</a:t>
                      </a:r>
                      <a:endParaRPr kumimoji="0" lang="en-GB" sz="13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71450" marR="0" lvl="0" indent="-171450" algn="just">
                        <a:lnSpc>
                          <a:spcPct val="107000"/>
                        </a:lnSpc>
                        <a:spcBef>
                          <a:spcPts val="0"/>
                        </a:spcBef>
                        <a:spcAft>
                          <a:spcPts val="0"/>
                        </a:spcAft>
                        <a:buFont typeface="Arial" panose="020B0604020202020204" pitchFamily="34" charset="0"/>
                        <a:buChar char="•"/>
                      </a:pPr>
                      <a:endParaRPr lang="en-US"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6000"/>
                        </a:lnSpc>
                        <a:spcAft>
                          <a:spcPts val="0"/>
                        </a:spcAft>
                      </a:pPr>
                      <a:endParaRPr lang="en-ZA" sz="11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lgn="just">
                        <a:lnSpc>
                          <a:spcPct val="107000"/>
                        </a:lnSpc>
                        <a:spcAft>
                          <a:spcPts val="0"/>
                        </a:spcAft>
                      </a:pPr>
                      <a:endParaRPr lang="en-ZA" sz="11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5307713"/>
                  </a:ext>
                </a:extLst>
              </a:tr>
              <a:tr h="1307650">
                <a:tc>
                  <a:txBody>
                    <a:bodyPr/>
                    <a:lstStyle/>
                    <a:p>
                      <a:pPr marL="182563" marR="0" lvl="0" indent="-18256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Assessment of the condition of State-Owned Tourist Attractions supported by the Department of Tourism.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a:t>
                      </a:r>
                      <a:r>
                        <a:rPr kumimoji="0" lang="en-ZA" sz="1300" b="0" i="0" u="none" strike="noStrike" kern="1200" cap="none" spc="0" normalizeH="0" baseline="0" dirty="0" err="1">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roposal</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for the assessment of the </a:t>
                      </a: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condition of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Public-Owned Tourist Attractions developed and finalised.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Data Collection Tools for the assessment of the </a:t>
                      </a: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condition of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Public-Owned Tourist Attractions developed.</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Data Collection for the assessment of the </a:t>
                      </a: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condition of Public-Owned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Tourist Attractions commenced.</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Assessment of the </a:t>
                      </a: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condition of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Public-Owned Tourist Attractions </a:t>
                      </a:r>
                      <a:r>
                        <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supported by the Department of Tourism</a:t>
                      </a:r>
                      <a:r>
                        <a:rPr kumimoji="0" lang="en-ZA" sz="1300" b="0" i="0" u="none" strike="noStrike" kern="1200" cap="none" spc="0" normalizeH="0" baseline="0" noProof="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a:t>
                      </a:r>
                      <a:endPar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70999"/>
                  </a:ext>
                </a:extLst>
              </a:tr>
              <a:tr h="1182899">
                <a:tc>
                  <a:txBody>
                    <a:bodyPr/>
                    <a:lstStyle/>
                    <a:p>
                      <a:pPr marL="182563" marR="0" lvl="0" indent="-182563"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3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Monitoring of the new and continuing Capacity Building Programmes.</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Monitoring of Capacity Building Programmes undertaken.</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Monitoring of Capacity Building Programmes undertaken.</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Monitoring of Capacity Building Programmes undertaken.</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Monitoring of Capacity Building Programmes undertaken.</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3868"/>
                  </a:ext>
                </a:extLst>
              </a:tr>
            </a:tbl>
          </a:graphicData>
        </a:graphic>
      </p:graphicFrame>
      <p:sp>
        <p:nvSpPr>
          <p:cNvPr id="2" name="Footer Placeholder 1">
            <a:extLst>
              <a:ext uri="{FF2B5EF4-FFF2-40B4-BE49-F238E27FC236}">
                <a16:creationId xmlns:a16="http://schemas.microsoft.com/office/drawing/2014/main" id="{A45964A0-BD83-4BE2-A27F-1B6974CEDC12}"/>
              </a:ext>
            </a:extLst>
          </p:cNvPr>
          <p:cNvSpPr>
            <a:spLocks noGrp="1"/>
          </p:cNvSpPr>
          <p:nvPr>
            <p:ph type="ftr" sz="quarter" idx="11"/>
          </p:nvPr>
        </p:nvSpPr>
        <p:spPr/>
        <p:txBody>
          <a:bodyPr/>
          <a:lstStyle/>
          <a:p>
            <a:r>
              <a:rPr lang="en-US" sz="900" i="1" dirty="0">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40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81920" y="182563"/>
            <a:ext cx="8580157" cy="602297"/>
          </a:xfrm>
        </p:spPr>
        <p:txBody>
          <a:bodyPr>
            <a:noAutofit/>
          </a:bodyPr>
          <a:lstStyle/>
          <a:p>
            <a:pPr algn="ctr"/>
            <a:r>
              <a:rPr lang="en-ZA" sz="2100" dirty="0"/>
              <a:t>Programme 2:  Tourism Research,  Policy and  International                            Relations Annual 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05555200"/>
              </p:ext>
            </p:extLst>
          </p:nvPr>
        </p:nvGraphicFramePr>
        <p:xfrm>
          <a:off x="293299" y="952500"/>
          <a:ext cx="8580155" cy="5288280"/>
        </p:xfrm>
        <a:graphic>
          <a:graphicData uri="http://schemas.openxmlformats.org/drawingml/2006/table">
            <a:tbl>
              <a:tblPr firstRow="1" bandRow="1">
                <a:tableStyleId>{21E4AEA4-8DFA-4A89-87EB-49C32662AFE0}</a:tableStyleId>
              </a:tblPr>
              <a:tblGrid>
                <a:gridCol w="2053663">
                  <a:extLst>
                    <a:ext uri="{9D8B030D-6E8A-4147-A177-3AD203B41FA5}">
                      <a16:colId xmlns:a16="http://schemas.microsoft.com/office/drawing/2014/main" val="20000"/>
                    </a:ext>
                  </a:extLst>
                </a:gridCol>
                <a:gridCol w="1542149">
                  <a:extLst>
                    <a:ext uri="{9D8B030D-6E8A-4147-A177-3AD203B41FA5}">
                      <a16:colId xmlns:a16="http://schemas.microsoft.com/office/drawing/2014/main" val="2444376205"/>
                    </a:ext>
                  </a:extLst>
                </a:gridCol>
                <a:gridCol w="1659089">
                  <a:extLst>
                    <a:ext uri="{9D8B030D-6E8A-4147-A177-3AD203B41FA5}">
                      <a16:colId xmlns:a16="http://schemas.microsoft.com/office/drawing/2014/main" val="1787392484"/>
                    </a:ext>
                  </a:extLst>
                </a:gridCol>
                <a:gridCol w="1559968">
                  <a:extLst>
                    <a:ext uri="{9D8B030D-6E8A-4147-A177-3AD203B41FA5}">
                      <a16:colId xmlns:a16="http://schemas.microsoft.com/office/drawing/2014/main" val="2285613520"/>
                    </a:ext>
                  </a:extLst>
                </a:gridCol>
                <a:gridCol w="1765286">
                  <a:extLst>
                    <a:ext uri="{9D8B030D-6E8A-4147-A177-3AD203B41FA5}">
                      <a16:colId xmlns:a16="http://schemas.microsoft.com/office/drawing/2014/main" val="2237346557"/>
                    </a:ext>
                  </a:extLst>
                </a:gridCol>
              </a:tblGrid>
              <a:tr h="244885">
                <a:tc rowSpan="2">
                  <a:txBody>
                    <a:bodyPr/>
                    <a:lstStyle/>
                    <a:p>
                      <a:pPr algn="ctr">
                        <a:lnSpc>
                          <a:spcPct val="100000"/>
                        </a:lnSpc>
                        <a:spcAft>
                          <a:spcPts val="0"/>
                        </a:spcAft>
                      </a:pPr>
                      <a:r>
                        <a:rPr lang="en-ZA" sz="11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a:t>
                      </a:r>
                      <a:endParaRPr lang="en-ZA" sz="11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pPr>
                      <a:r>
                        <a:rPr lang="en-ZA" sz="1100" b="1">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10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58455">
                <a:tc vMerge="1">
                  <a:txBody>
                    <a:bodyPr/>
                    <a:lstStyle/>
                    <a:p>
                      <a:endParaRPr lang="en-ZA" dirty="0"/>
                    </a:p>
                  </a:txBody>
                  <a:tcPr/>
                </a:tc>
                <a:tc>
                  <a:txBody>
                    <a:bodyPr/>
                    <a:lstStyle/>
                    <a:p>
                      <a:pPr algn="ctr">
                        <a:lnSpc>
                          <a:spcPct val="100000"/>
                        </a:lnSpc>
                      </a:pPr>
                      <a:r>
                        <a:rPr lang="en-ZA" sz="11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1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1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100" dirty="0">
                        <a:latin typeface="Gill Sans MT" panose="020B05020201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pPr>
                      <a:r>
                        <a:rPr lang="en-ZA" sz="11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1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1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100" dirty="0">
                        <a:latin typeface="Gill Sans MT" panose="020B0502020104020203" pitchFamily="34"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1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1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1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1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1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1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6910">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US" sz="11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To provide knowledge services to inform policy, planning and decision making.</a:t>
                      </a:r>
                      <a:endParaRPr kumimoji="0" lang="en-ZA" sz="11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1:</a:t>
                      </a:r>
                      <a:r>
                        <a:rPr kumimoji="0" lang="en-ZA" sz="1100" b="1"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 </a:t>
                      </a:r>
                      <a:r>
                        <a:rPr kumimoji="0" lang="en-ZA" sz="11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Number of monitoring and evaluation reports on tourism initiatives developed.</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lang="en-ZA"/>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lang="en-ZA"/>
                    </a:p>
                  </a:txBody>
                  <a:tcPr>
                    <a:lnT w="9525" cap="flat" cmpd="sng" algn="ctr">
                      <a:solidFill>
                        <a:schemeClr val="tx1"/>
                      </a:solidFill>
                      <a:prstDash val="solid"/>
                      <a:round/>
                      <a:headEnd type="none" w="med" len="med"/>
                      <a:tailEnd type="none" w="med" len="med"/>
                    </a:lnT>
                  </a:tcPr>
                </a:tc>
                <a:tc hMerge="1">
                  <a:txBody>
                    <a:bodyPr/>
                    <a:lstStyle/>
                    <a:p>
                      <a:endParaRPr lang="en-ZA"/>
                    </a:p>
                  </a:txBody>
                  <a:tcPr/>
                </a:tc>
                <a:extLst>
                  <a:ext uri="{0D108BD9-81ED-4DB2-BD59-A6C34878D82A}">
                    <a16:rowId xmlns:a16="http://schemas.microsoft.com/office/drawing/2014/main" val="10002"/>
                  </a:ext>
                </a:extLst>
              </a:tr>
              <a:tr h="158455">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Five </a:t>
                      </a:r>
                      <a:r>
                        <a:rPr kumimoji="0" lang="en-ZA" sz="11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Monitoring and Evaluation Reports on tourism projects and initiatives developed … continued</a:t>
                      </a:r>
                      <a:r>
                        <a:rPr kumimoji="0" lang="en-ZA" sz="1100" b="1" i="0" u="none" strike="noStrike" kern="1200" cap="none" spc="0" normalizeH="0" baseline="0" dirty="0" smtClean="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9525" cap="flat" cmpd="sng" algn="ctr">
                      <a:solidFill>
                        <a:schemeClr val="tx1"/>
                      </a:solidFill>
                      <a:prstDash val="solid"/>
                      <a:round/>
                      <a:headEnd type="none" w="med" len="med"/>
                      <a:tailEnd type="none" w="med" len="med"/>
                    </a:lnL>
                  </a:tcPr>
                </a:tc>
                <a:tc hMerge="1">
                  <a:txBody>
                    <a:bodyPr/>
                    <a:lstStyle/>
                    <a:p>
                      <a:endParaRPr lang="en-ZA"/>
                    </a:p>
                  </a:txBody>
                  <a:tcPr>
                    <a:lnL w="9525"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005307713"/>
                  </a:ext>
                </a:extLst>
              </a:tr>
              <a:tr h="1743006">
                <a:tc>
                  <a:txBody>
                    <a:bodyPr/>
                    <a:lstStyle/>
                    <a:p>
                      <a:pPr marL="182563" lvl="0" indent="-182563" algn="just">
                        <a:lnSpc>
                          <a:spcPct val="100000"/>
                        </a:lnSpc>
                        <a:spcAft>
                          <a:spcPts val="0"/>
                        </a:spcAft>
                        <a:buFont typeface="+mj-lt"/>
                        <a:buAutoNum type="arabicPeriod" startAt="3"/>
                      </a:pPr>
                      <a:r>
                        <a:rPr lang="en-ZA" sz="1100" dirty="0">
                          <a:effectLst/>
                          <a:latin typeface="Gill Sans MT" panose="020B0502020104020203" pitchFamily="34" charset="0"/>
                          <a:ea typeface="Calibri" panose="020F0502020204030204" pitchFamily="34" charset="0"/>
                          <a:cs typeface="Times New Roman" panose="02020603050405020304" pitchFamily="18" charset="0"/>
                        </a:rPr>
                        <a:t>Evaluation of the Departmental Incubation </a:t>
                      </a:r>
                      <a:r>
                        <a:rPr lang="en-ZA" sz="11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Approach in the:</a:t>
                      </a:r>
                    </a:p>
                    <a:p>
                      <a:pPr marL="357188" lvl="0" indent="-182563" algn="just">
                        <a:lnSpc>
                          <a:spcPct val="100000"/>
                        </a:lnSpc>
                        <a:spcAft>
                          <a:spcPts val="0"/>
                        </a:spcAft>
                        <a:buFont typeface="Symbol" panose="05050102010706020507" pitchFamily="18" charset="2"/>
                        <a:buChar char=""/>
                      </a:pPr>
                      <a:r>
                        <a:rPr lang="en-ZA" sz="11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Pilanesberg Tourism Incubation,</a:t>
                      </a:r>
                    </a:p>
                    <a:p>
                      <a:pPr marL="357188" lvl="0" indent="-182563" algn="just">
                        <a:lnSpc>
                          <a:spcPct val="100000"/>
                        </a:lnSpc>
                        <a:spcAft>
                          <a:spcPts val="0"/>
                        </a:spcAft>
                        <a:buFont typeface="Symbol" panose="05050102010706020507" pitchFamily="18" charset="2"/>
                        <a:buChar char=""/>
                      </a:pPr>
                      <a:r>
                        <a:rPr lang="en-ZA" sz="1100" dirty="0" err="1">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Manyeleti</a:t>
                      </a:r>
                      <a:r>
                        <a:rPr lang="en-ZA" sz="11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Tourism Incubation, </a:t>
                      </a:r>
                    </a:p>
                    <a:p>
                      <a:pPr marL="357188" lvl="0" indent="-182563" algn="just">
                        <a:lnSpc>
                          <a:spcPct val="100000"/>
                        </a:lnSpc>
                        <a:spcAft>
                          <a:spcPts val="0"/>
                        </a:spcAft>
                        <a:buFont typeface="Symbol" panose="05050102010706020507" pitchFamily="18" charset="2"/>
                        <a:buChar char=""/>
                      </a:pPr>
                      <a:r>
                        <a:rPr lang="en-ZA" sz="11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Ba-Phalaborwa Tourism Incubation </a:t>
                      </a:r>
                    </a:p>
                    <a:p>
                      <a:pPr marL="357188" lvl="0" indent="-182563" algn="just">
                        <a:lnSpc>
                          <a:spcPct val="100000"/>
                        </a:lnSpc>
                        <a:spcAft>
                          <a:spcPts val="0"/>
                        </a:spcAft>
                        <a:buFont typeface="Symbol" panose="05050102010706020507" pitchFamily="18" charset="2"/>
                        <a:buChar char=""/>
                      </a:pPr>
                      <a:r>
                        <a:rPr lang="en-ZA" sz="11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and </a:t>
                      </a:r>
                      <a:r>
                        <a:rPr lang="en-ZA" sz="1100" dirty="0" err="1">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Mier</a:t>
                      </a:r>
                      <a:r>
                        <a:rPr lang="en-ZA" sz="11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Tourism Incubation Projects</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endPar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85725" algn="just">
                        <a:lnSpc>
                          <a:spcPct val="100000"/>
                        </a:lnSpc>
                        <a:spcAft>
                          <a:spcPts val="0"/>
                        </a:spcAft>
                      </a:pPr>
                      <a:r>
                        <a:rPr lang="en-US" sz="1100" dirty="0">
                          <a:effectLst/>
                          <a:latin typeface="Gill Sans MT" panose="020B0502020104020203" pitchFamily="34" charset="0"/>
                          <a:ea typeface="Times New Roman" panose="02020603050405020304" pitchFamily="18" charset="0"/>
                          <a:cs typeface="Times New Roman" panose="02020603050405020304" pitchFamily="18" charset="0"/>
                        </a:rPr>
                        <a:t>Proposal for the evaluation of the Departmental Incubation approach developed.</a:t>
                      </a:r>
                      <a:endParaRPr lang="en-ZA" sz="11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100" kern="1200" dirty="0">
                          <a:solidFill>
                            <a:srgbClr val="000000"/>
                          </a:solidFill>
                          <a:effectLst/>
                          <a:latin typeface="Gill Sans MT" panose="020B0502020104020203" pitchFamily="34" charset="0"/>
                          <a:cs typeface="Times New Roman" panose="02020603050405020304" pitchFamily="18" charset="0"/>
                        </a:rPr>
                        <a:t>Evaluation Methodology and Process for the Incubation Programme benchmarked and finalised.</a:t>
                      </a:r>
                      <a:endParaRPr lang="en-ZA" sz="1100" dirty="0">
                        <a:effectLst/>
                        <a:latin typeface="Gill Sans MT" panose="020B05020201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100" kern="1200" dirty="0">
                          <a:solidFill>
                            <a:srgbClr val="000000"/>
                          </a:solidFill>
                          <a:effectLst/>
                          <a:latin typeface="Gill Sans MT" panose="020B0502020104020203" pitchFamily="34" charset="0"/>
                          <a:cs typeface="Times New Roman" panose="02020603050405020304" pitchFamily="18" charset="0"/>
                        </a:rPr>
                        <a:t>Commence evaluation of the Departmental Incubation approach, starting with data collection.</a:t>
                      </a:r>
                      <a:endParaRPr lang="en-ZA" sz="1100" dirty="0">
                        <a:effectLst/>
                        <a:latin typeface="Gill Sans MT" panose="020B0502020104020203" pitchFamily="34" charset="0"/>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fontAlgn="base">
                        <a:lnSpc>
                          <a:spcPct val="100000"/>
                        </a:lnSpc>
                        <a:spcAft>
                          <a:spcPts val="0"/>
                        </a:spcAft>
                      </a:pPr>
                      <a:r>
                        <a:rPr lang="en-ZA" sz="11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Evaluation Report finalised, along with Action Plan for Implementation, Programme Support, possible Private Sector Support and funding </a:t>
                      </a:r>
                      <a:r>
                        <a:rPr lang="en-ZA" sz="11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alternatives.</a:t>
                      </a:r>
                      <a:endParaRPr lang="en-ZA" sz="11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70999"/>
                  </a:ext>
                </a:extLst>
              </a:tr>
              <a:tr h="1109185">
                <a:tc>
                  <a:txBody>
                    <a:bodyPr/>
                    <a:lstStyle/>
                    <a:p>
                      <a:pPr marL="182563" marR="0" lvl="0" indent="-182563" algn="just" defTabSz="914400" rtl="0" eaLnBrk="1" fontAlgn="auto" latinLnBrk="0" hangingPunct="1">
                        <a:lnSpc>
                          <a:spcPct val="100000"/>
                        </a:lnSpc>
                        <a:spcBef>
                          <a:spcPts val="0"/>
                        </a:spcBef>
                        <a:spcAft>
                          <a:spcPts val="0"/>
                        </a:spcAft>
                        <a:buClrTx/>
                        <a:buSzTx/>
                        <a:buFont typeface="+mj-lt"/>
                        <a:buAutoNum type="arabicPeriod" startAt="4"/>
                        <a:tabLst/>
                        <a:defRPr/>
                      </a:pPr>
                      <a:r>
                        <a:rPr kumimoji="0" lang="en-US" sz="11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Evaluation of the TGCSA accommodation grading </a:t>
                      </a:r>
                      <a:r>
                        <a:rPr kumimoji="0" lang="en-US" sz="1100" b="0" i="0" u="none" strike="noStrike" kern="1200" cap="none" spc="0" normalizeH="0" baseline="0" dirty="0" err="1">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programme</a:t>
                      </a:r>
                      <a:r>
                        <a:rPr kumimoji="0" lang="en-US" sz="11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a:t>
                      </a:r>
                      <a:endParaRPr kumimoji="0" lang="en-US" sz="11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Proposal for the e</a:t>
                      </a: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valuation of the TGCSA Accommodation Grading Programme developed.</a:t>
                      </a:r>
                      <a:endParaRPr kumimoji="0" lang="en-US" sz="11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Data collection tools for the e</a:t>
                      </a: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valuation of the TGCSA Accommodation Grading Programme</a:t>
                      </a: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developed.</a:t>
                      </a:r>
                      <a:endParaRPr kumimoji="0" lang="en-US" sz="11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Data collection for the e</a:t>
                      </a: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valuation of the TGCSA Accommodation Grading Programme</a:t>
                      </a: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commenced.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Evaluation Report finalised, </a:t>
                      </a:r>
                      <a:r>
                        <a:rPr kumimoji="0" lang="en-ZA" sz="11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along with Action Plan for Implementation.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3868"/>
                  </a:ext>
                </a:extLst>
              </a:tr>
              <a:tr h="950730">
                <a:tc>
                  <a:txBody>
                    <a:bodyPr/>
                    <a:lstStyle/>
                    <a:p>
                      <a:pPr marL="182563" marR="0" lvl="0" indent="-182563" algn="just" defTabSz="914400" rtl="0" eaLnBrk="1" fontAlgn="auto" latinLnBrk="0" hangingPunct="1">
                        <a:lnSpc>
                          <a:spcPct val="100000"/>
                        </a:lnSpc>
                        <a:spcBef>
                          <a:spcPts val="0"/>
                        </a:spcBef>
                        <a:spcAft>
                          <a:spcPts val="0"/>
                        </a:spcAft>
                        <a:buClrTx/>
                        <a:buSzTx/>
                        <a:buFont typeface="+mj-lt"/>
                        <a:buAutoNum type="arabicPeriod" startAt="5"/>
                        <a:tabLst/>
                        <a:defRPr/>
                      </a:pPr>
                      <a:r>
                        <a:rPr kumimoji="0" lang="en-ZA" sz="11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Bi-Annual Monitoring of the performance of the Tourism Sector (2 reports).</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5"/>
                        <a:tabLst/>
                        <a:defRPr/>
                      </a:pPr>
                      <a:endParaRPr kumimoji="0" lang="en-US" sz="11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Data collection for the </a:t>
                      </a:r>
                      <a:r>
                        <a:rPr kumimoji="0" lang="en-ZA" sz="11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monitoring of the performance of the Tourism Sector commenced.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Bi-Annual Tourism performance Report developed.</a:t>
                      </a:r>
                      <a:endParaRPr kumimoji="0" lang="en-ZA" sz="11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Data collection for the </a:t>
                      </a:r>
                      <a:r>
                        <a:rPr kumimoji="0" lang="en-ZA" sz="11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monitoring of the performance of the Tourism Sector commenced.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Bi-Annual Tourism performance Report developed.</a:t>
                      </a:r>
                      <a:endPar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1139353"/>
                  </a:ext>
                </a:extLst>
              </a:tr>
            </a:tbl>
          </a:graphicData>
        </a:graphic>
      </p:graphicFrame>
      <p:sp>
        <p:nvSpPr>
          <p:cNvPr id="2" name="Footer Placeholder 1">
            <a:extLst>
              <a:ext uri="{FF2B5EF4-FFF2-40B4-BE49-F238E27FC236}">
                <a16:creationId xmlns:a16="http://schemas.microsoft.com/office/drawing/2014/main" id="{DDEAC285-BA41-4C52-BC3C-352DF5BDCD58}"/>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5906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46784" y="52507"/>
            <a:ext cx="8580407" cy="682962"/>
          </a:xfrm>
        </p:spPr>
        <p:txBody>
          <a:bodyPr>
            <a:noAutofit/>
          </a:bodyPr>
          <a:lstStyle/>
          <a:p>
            <a:pPr algn="ctr"/>
            <a:r>
              <a:rPr lang="en-ZA" sz="2100" dirty="0">
                <a:solidFill>
                  <a:srgbClr val="ED7D31"/>
                </a:solidFill>
              </a:rPr>
              <a:t>Programme 2:  Tourism Research,  Policy and  International                            Relations Annual 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49323614"/>
              </p:ext>
            </p:extLst>
          </p:nvPr>
        </p:nvGraphicFramePr>
        <p:xfrm>
          <a:off x="246783" y="735469"/>
          <a:ext cx="8580408" cy="5136855"/>
        </p:xfrm>
        <a:graphic>
          <a:graphicData uri="http://schemas.openxmlformats.org/drawingml/2006/table">
            <a:tbl>
              <a:tblPr firstRow="1" bandRow="1">
                <a:tableStyleId>{21E4AEA4-8DFA-4A89-87EB-49C32662AFE0}</a:tableStyleId>
              </a:tblPr>
              <a:tblGrid>
                <a:gridCol w="1798517">
                  <a:extLst>
                    <a:ext uri="{9D8B030D-6E8A-4147-A177-3AD203B41FA5}">
                      <a16:colId xmlns:a16="http://schemas.microsoft.com/office/drawing/2014/main" val="20001"/>
                    </a:ext>
                  </a:extLst>
                </a:gridCol>
                <a:gridCol w="1671665">
                  <a:extLst>
                    <a:ext uri="{9D8B030D-6E8A-4147-A177-3AD203B41FA5}">
                      <a16:colId xmlns:a16="http://schemas.microsoft.com/office/drawing/2014/main" val="1035027834"/>
                    </a:ext>
                  </a:extLst>
                </a:gridCol>
                <a:gridCol w="1749311">
                  <a:extLst>
                    <a:ext uri="{9D8B030D-6E8A-4147-A177-3AD203B41FA5}">
                      <a16:colId xmlns:a16="http://schemas.microsoft.com/office/drawing/2014/main" val="650366979"/>
                    </a:ext>
                  </a:extLst>
                </a:gridCol>
                <a:gridCol w="235277">
                  <a:extLst>
                    <a:ext uri="{9D8B030D-6E8A-4147-A177-3AD203B41FA5}">
                      <a16:colId xmlns:a16="http://schemas.microsoft.com/office/drawing/2014/main" val="2277793781"/>
                    </a:ext>
                  </a:extLst>
                </a:gridCol>
                <a:gridCol w="1348023">
                  <a:extLst>
                    <a:ext uri="{9D8B030D-6E8A-4147-A177-3AD203B41FA5}">
                      <a16:colId xmlns:a16="http://schemas.microsoft.com/office/drawing/2014/main" val="20004"/>
                    </a:ext>
                  </a:extLst>
                </a:gridCol>
                <a:gridCol w="184942">
                  <a:extLst>
                    <a:ext uri="{9D8B030D-6E8A-4147-A177-3AD203B41FA5}">
                      <a16:colId xmlns:a16="http://schemas.microsoft.com/office/drawing/2014/main" val="20005"/>
                    </a:ext>
                  </a:extLst>
                </a:gridCol>
                <a:gridCol w="1592673">
                  <a:extLst>
                    <a:ext uri="{9D8B030D-6E8A-4147-A177-3AD203B41FA5}">
                      <a16:colId xmlns:a16="http://schemas.microsoft.com/office/drawing/2014/main" val="20006"/>
                    </a:ext>
                  </a:extLst>
                </a:gridCol>
              </a:tblGrid>
              <a:tr h="278227">
                <a:tc rowSpan="2">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6">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2022/23 Quarterly Targets</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ZA" dirty="0"/>
                    </a:p>
                  </a:txBody>
                  <a:tcPr/>
                </a:tc>
                <a:tc hMerge="1">
                  <a:txBody>
                    <a:bodyPr/>
                    <a:lstStyle/>
                    <a:p>
                      <a:endParaRPr lang="en-US"/>
                    </a:p>
                  </a:txBody>
                  <a:tcPr/>
                </a:tc>
                <a:extLst>
                  <a:ext uri="{0D108BD9-81ED-4DB2-BD59-A6C34878D82A}">
                    <a16:rowId xmlns:a16="http://schemas.microsoft.com/office/drawing/2014/main" val="10000"/>
                  </a:ext>
                </a:extLst>
              </a:tr>
              <a:tr h="208732">
                <a:tc vMerge="1">
                  <a:txBody>
                    <a:bodyPr/>
                    <a:lstStyle/>
                    <a:p>
                      <a:endParaRPr lang="en-ZA" dirty="0"/>
                    </a:p>
                  </a:txBody>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380731">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US" sz="13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To provide knowledge services to inform policy, planning and decision making.</a:t>
                      </a:r>
                      <a:endParaRPr kumimoji="0" lang="en-ZA" sz="13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2:</a:t>
                      </a: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Number of instruments developed for improving tourism statistics.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177956672"/>
                  </a:ext>
                </a:extLst>
              </a:tr>
              <a:tr h="19036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National Tourism Statistics Plan developed.</a:t>
                      </a:r>
                      <a:endParaRPr kumimoji="0" lang="en-US" sz="1300" b="1" i="0" u="none" strike="noStrike" kern="1200" cap="none" spc="0" normalizeH="0" baseline="0" dirty="0">
                        <a:ln>
                          <a:noFill/>
                        </a:ln>
                        <a:solidFill>
                          <a:srgbClr val="FF0000"/>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Draft Terms of Reference (</a:t>
                      </a:r>
                      <a:r>
                        <a:rPr kumimoji="0" lang="en-ZA" sz="1300" b="0" i="0" u="none" strike="noStrike" kern="1200" cap="none" spc="0" normalizeH="0" baseline="0" dirty="0" err="1">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ToR</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for the development of the National Tourism Statistics Plan  developed.</a:t>
                      </a:r>
                      <a:endPar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Consultation with relevant stakeholders on the draft Terms of Reference.</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Terms of Reference for the development of the National Tourism Statistics Plan finalised.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l">
                        <a:lnSpc>
                          <a:spcPct val="107000"/>
                        </a:lnSpc>
                        <a:spcBef>
                          <a:spcPts val="0"/>
                        </a:spcBef>
                        <a:spcAft>
                          <a:spcPts val="0"/>
                        </a:spcAft>
                      </a:pP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algn="l">
                        <a:lnSpc>
                          <a:spcPct val="107000"/>
                        </a:lnSpc>
                        <a:spcBef>
                          <a:spcPts val="0"/>
                        </a:spcBef>
                        <a:spcAft>
                          <a:spcPts val="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Progress report on the development of the National Tourism Statistics Plan developed. </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National Tourism Statistics </a:t>
                      </a: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Plan</a:t>
                      </a:r>
                      <a:r>
                        <a:rPr kumimoji="0" lang="en-ZA" sz="1300" b="1"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 </a:t>
                      </a: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developed.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190366">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3:</a:t>
                      </a: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Information and Knowledge Systems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algn="just">
                        <a:lnSpc>
                          <a:spcPct val="107000"/>
                        </a:lnSpc>
                        <a:spcBef>
                          <a:spcPts val="0"/>
                        </a:spcBef>
                        <a:spcAft>
                          <a:spcPts val="0"/>
                        </a:spcAft>
                      </a:pPr>
                      <a:endParaRPr lang="en-US"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pPr marL="0" marR="0" algn="just">
                        <a:lnSpc>
                          <a:spcPct val="107000"/>
                        </a:lnSpc>
                        <a:spcBef>
                          <a:spcPts val="0"/>
                        </a:spcBef>
                        <a:spcAft>
                          <a:spcPts val="0"/>
                        </a:spcAft>
                      </a:pPr>
                      <a:endParaRPr lang="en-US" sz="1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122217266"/>
                  </a:ext>
                </a:extLst>
              </a:tr>
              <a:tr h="190366">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Two Information and Knowledge systems implemented:</a:t>
                      </a:r>
                      <a:endPar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val="2361432320"/>
                  </a:ext>
                </a:extLst>
              </a:tr>
              <a:tr h="951828">
                <a:tc>
                  <a:txBody>
                    <a:bodyPr/>
                    <a:lstStyle/>
                    <a:p>
                      <a:pPr marL="182563" marR="0" lvl="0" indent="-182563" algn="l" defTabSz="914400" rtl="0" eaLnBrk="1" fontAlgn="auto" latinLnBrk="0" hangingPunct="1">
                        <a:lnSpc>
                          <a:spcPct val="100000"/>
                        </a:lnSpc>
                        <a:spcBef>
                          <a:spcPts val="0"/>
                        </a:spcBef>
                        <a:spcAft>
                          <a:spcPts val="0"/>
                        </a:spcAft>
                        <a:buClrTx/>
                        <a:buSzTx/>
                        <a:buFont typeface="+mj-lt"/>
                        <a:buAutoNum type="arabicPeriod"/>
                        <a:tabLst/>
                        <a:defRPr/>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mn-ea"/>
                          <a:cs typeface="Arial" panose="020B0604020202020204" pitchFamily="34" charset="0"/>
                        </a:rPr>
                        <a:t>Implementation of the Tourism and Employment Portal.</a:t>
                      </a:r>
                      <a:endParaRPr kumimoji="0" lang="en-US" sz="1300" b="0" i="0" u="none" strike="noStrike" kern="1200" cap="none" spc="0" normalizeH="0" baseline="0" dirty="0">
                        <a:ln>
                          <a:noFill/>
                        </a:ln>
                        <a:solidFill>
                          <a:schemeClr val="tx1"/>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Pilot Plan for the Tourism Skills and Employment Portal drafted.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Pilot Plan for the Tourism Skills and Employment Portal implemented.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3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Pilot results compiled.</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System’s analysis finalised. </a:t>
                      </a:r>
                      <a:endParaRPr lang="en-ZA" sz="13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Tourism Skills and Employment Portal implemented (“Go Live”)</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a:t>
                      </a:r>
                      <a:endPar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0361921"/>
                  </a:ext>
                </a:extLst>
              </a:tr>
              <a:tr h="951828">
                <a:tc>
                  <a:txBody>
                    <a:bodyPr/>
                    <a:lstStyle/>
                    <a:p>
                      <a:pPr marL="182563" marR="0" lvl="0" indent="-182563"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mn-ea"/>
                          <a:cs typeface="Arial" panose="020B0604020202020204" pitchFamily="34" charset="0"/>
                        </a:rPr>
                        <a:t>Implementation of Tourist Guide Information System.</a:t>
                      </a:r>
                      <a:endParaRPr kumimoji="0" lang="en-US"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Pilot Plan for the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Tourist Guide Information System drafted.</a:t>
                      </a:r>
                      <a:endPar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Pilot Plan of the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Tourist Guide Information System implemented</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a:t>
                      </a:r>
                      <a:endPar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Pilot results compiled.</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System’s analysis finalised.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3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Tourist Guide Information System implemented (“Go Live”). </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1607215"/>
                  </a:ext>
                </a:extLst>
              </a:tr>
            </a:tbl>
          </a:graphicData>
        </a:graphic>
      </p:graphicFrame>
      <p:sp>
        <p:nvSpPr>
          <p:cNvPr id="2" name="Footer Placeholder 1">
            <a:extLst>
              <a:ext uri="{FF2B5EF4-FFF2-40B4-BE49-F238E27FC236}">
                <a16:creationId xmlns:a16="http://schemas.microsoft.com/office/drawing/2014/main" id="{CD30B368-2E38-4A8F-A70D-8F9E486300A1}"/>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539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80337637"/>
              </p:ext>
            </p:extLst>
          </p:nvPr>
        </p:nvGraphicFramePr>
        <p:xfrm>
          <a:off x="281921" y="960631"/>
          <a:ext cx="8580158" cy="4270275"/>
        </p:xfrm>
        <a:graphic>
          <a:graphicData uri="http://schemas.openxmlformats.org/drawingml/2006/table">
            <a:tbl>
              <a:tblPr firstRow="1" bandRow="1">
                <a:tableStyleId>{21E4AEA4-8DFA-4A89-87EB-49C32662AFE0}</a:tableStyleId>
              </a:tblPr>
              <a:tblGrid>
                <a:gridCol w="1865571">
                  <a:extLst>
                    <a:ext uri="{9D8B030D-6E8A-4147-A177-3AD203B41FA5}">
                      <a16:colId xmlns:a16="http://schemas.microsoft.com/office/drawing/2014/main" val="20000"/>
                    </a:ext>
                  </a:extLst>
                </a:gridCol>
                <a:gridCol w="1792543">
                  <a:extLst>
                    <a:ext uri="{9D8B030D-6E8A-4147-A177-3AD203B41FA5}">
                      <a16:colId xmlns:a16="http://schemas.microsoft.com/office/drawing/2014/main" val="3059709552"/>
                    </a:ext>
                  </a:extLst>
                </a:gridCol>
                <a:gridCol w="1760562">
                  <a:extLst>
                    <a:ext uri="{9D8B030D-6E8A-4147-A177-3AD203B41FA5}">
                      <a16:colId xmlns:a16="http://schemas.microsoft.com/office/drawing/2014/main" val="3088071106"/>
                    </a:ext>
                  </a:extLst>
                </a:gridCol>
                <a:gridCol w="1510731">
                  <a:extLst>
                    <a:ext uri="{9D8B030D-6E8A-4147-A177-3AD203B41FA5}">
                      <a16:colId xmlns:a16="http://schemas.microsoft.com/office/drawing/2014/main" val="1536925325"/>
                    </a:ext>
                  </a:extLst>
                </a:gridCol>
                <a:gridCol w="195312">
                  <a:extLst>
                    <a:ext uri="{9D8B030D-6E8A-4147-A177-3AD203B41FA5}">
                      <a16:colId xmlns:a16="http://schemas.microsoft.com/office/drawing/2014/main" val="4095374195"/>
                    </a:ext>
                  </a:extLst>
                </a:gridCol>
                <a:gridCol w="1455439">
                  <a:extLst>
                    <a:ext uri="{9D8B030D-6E8A-4147-A177-3AD203B41FA5}">
                      <a16:colId xmlns:a16="http://schemas.microsoft.com/office/drawing/2014/main" val="179946745"/>
                    </a:ext>
                  </a:extLst>
                </a:gridCol>
              </a:tblGrid>
              <a:tr h="362886">
                <a:tc rowSpan="2">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5">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pPr algn="ctr">
                        <a:lnSpc>
                          <a:spcPct val="100000"/>
                        </a:lnSpc>
                        <a:spcAft>
                          <a:spcPts val="0"/>
                        </a:spcAft>
                      </a:pP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extLst>
                  <a:ext uri="{0D108BD9-81ED-4DB2-BD59-A6C34878D82A}">
                    <a16:rowId xmlns:a16="http://schemas.microsoft.com/office/drawing/2014/main" val="10000"/>
                  </a:ext>
                </a:extLst>
              </a:tr>
              <a:tr h="193028">
                <a:tc vMerge="1">
                  <a:txBody>
                    <a:bodyPr/>
                    <a:lstStyle/>
                    <a:p>
                      <a:endParaRPr lang="en-ZA" dirty="0"/>
                    </a:p>
                  </a:txBody>
                  <a:tcPr/>
                </a:tc>
                <a:tc>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300" dirty="0">
                        <a:solidFill>
                          <a:schemeClr val="tx1"/>
                        </a:solidFill>
                        <a:latin typeface="Gill Sans MT" panose="020B05020201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3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3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0000"/>
                        </a:lnSpc>
                        <a:spcAft>
                          <a:spcPts val="0"/>
                        </a:spcAft>
                      </a:pP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3746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Initiatives facilitated for Regional Integration.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4 :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fora prioritised to advance South Africa’s tourism interests at regional, continental and global level through multilateral other groupings.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581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Advance South Africa’s tourism interests at regional, continental and global level through participation in six multilateral fora UNWTO, G20, BRICS, SADC, IORA and AU.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Quarterly report on SA participation in the </a:t>
                      </a:r>
                      <a:r>
                        <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UNWTO</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structures for the implementation of the Programme of Work developed. </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Host </a:t>
                      </a:r>
                      <a:r>
                        <a:rPr kumimoji="0" lang="en-US" sz="1300" b="1"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BRICS</a:t>
                      </a: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Tourism Senior Officials and Ministers Meeting focusing on sustainable and inclusive tourism recovery. </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Quarterly report on SA participation in the implementation of the </a:t>
                      </a:r>
                      <a:r>
                        <a:rPr kumimoji="0" lang="en-US" sz="1300" b="1"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SADC </a:t>
                      </a: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Tourism Programme developed.</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Quarterly report on SA participation in the </a:t>
                      </a:r>
                      <a:r>
                        <a:rPr kumimoji="0" lang="en-US" sz="1300" b="1"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G20</a:t>
                      </a: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and preparation for SA Presidency for 2025 developed. </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Quarterly report on SA participation in the implementation of </a:t>
                      </a:r>
                      <a:r>
                        <a:rPr kumimoji="0" lang="en-US" sz="1300" b="1"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IORA</a:t>
                      </a: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Tourism Work Plan on Women Economic Empowerment developed.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Quarterly report on SA participation in the implementation of AU Plan of Action on Tourism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Quarterly report on SA participation in the implementation of </a:t>
                      </a:r>
                      <a:r>
                        <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AU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Plan of Action on Tourism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3025232"/>
                  </a:ext>
                </a:extLst>
              </a:tr>
            </a:tbl>
          </a:graphicData>
        </a:graphic>
      </p:graphicFrame>
      <p:sp>
        <p:nvSpPr>
          <p:cNvPr id="7" name="Title 3"/>
          <p:cNvSpPr txBox="1">
            <a:spLocks/>
          </p:cNvSpPr>
          <p:nvPr/>
        </p:nvSpPr>
        <p:spPr>
          <a:xfrm>
            <a:off x="258793" y="95534"/>
            <a:ext cx="8580158" cy="7477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a:lstStyle>
          <a:p>
            <a:pPr lvl="0" algn="ctr">
              <a:defRPr/>
            </a:pPr>
            <a:r>
              <a:rPr lang="en-ZA" sz="2100" dirty="0">
                <a:solidFill>
                  <a:srgbClr val="ED7D31"/>
                </a:solidFill>
              </a:rPr>
              <a:t>Programme 2:  Tourism Research,  Policy and  International                            Relations Annual Targets</a:t>
            </a:r>
            <a:endParaRPr kumimoji="0" lang="en-ZA" sz="21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mj-cs"/>
            </a:endParaRPr>
          </a:p>
        </p:txBody>
      </p:sp>
      <p:sp>
        <p:nvSpPr>
          <p:cNvPr id="2" name="Footer Placeholder 1">
            <a:extLst>
              <a:ext uri="{FF2B5EF4-FFF2-40B4-BE49-F238E27FC236}">
                <a16:creationId xmlns:a16="http://schemas.microsoft.com/office/drawing/2014/main" id="{30E47B8C-6268-4ECB-BCB8-387447965FA2}"/>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128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F9BAC8-6AFF-4ED5-B96A-0C64D94112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14179C13-B4B3-44C1-B8AE-513BC42BB172}"/>
              </a:ext>
            </a:extLst>
          </p:cNvPr>
          <p:cNvSpPr>
            <a:spLocks noGrp="1"/>
          </p:cNvSpPr>
          <p:nvPr>
            <p:ph type="title"/>
          </p:nvPr>
        </p:nvSpPr>
        <p:spPr>
          <a:xfrm>
            <a:off x="628649" y="365126"/>
            <a:ext cx="8181975" cy="590217"/>
          </a:xfrm>
        </p:spPr>
        <p:txBody>
          <a:bodyPr>
            <a:normAutofit/>
          </a:bodyPr>
          <a:lstStyle/>
          <a:p>
            <a:pPr algn="ctr"/>
            <a:r>
              <a:rPr lang="en-ZA" sz="2200" dirty="0"/>
              <a:t>1. VISION AND MISION</a:t>
            </a:r>
          </a:p>
        </p:txBody>
      </p:sp>
      <p:graphicFrame>
        <p:nvGraphicFramePr>
          <p:cNvPr id="7" name="Content Placeholder 6">
            <a:extLst>
              <a:ext uri="{FF2B5EF4-FFF2-40B4-BE49-F238E27FC236}">
                <a16:creationId xmlns:a16="http://schemas.microsoft.com/office/drawing/2014/main" id="{BC7E681A-3EA4-450C-998C-5D64A6B627A5}"/>
              </a:ext>
            </a:extLst>
          </p:cNvPr>
          <p:cNvGraphicFramePr>
            <a:graphicFrameLocks noGrp="1"/>
          </p:cNvGraphicFramePr>
          <p:nvPr>
            <p:ph idx="1"/>
            <p:extLst>
              <p:ext uri="{D42A27DB-BD31-4B8C-83A1-F6EECF244321}">
                <p14:modId xmlns:p14="http://schemas.microsoft.com/office/powerpoint/2010/main" val="1656023908"/>
              </p:ext>
            </p:extLst>
          </p:nvPr>
        </p:nvGraphicFramePr>
        <p:xfrm>
          <a:off x="628650" y="1197828"/>
          <a:ext cx="8181975" cy="3098673"/>
        </p:xfrm>
        <a:graphic>
          <a:graphicData uri="http://schemas.openxmlformats.org/drawingml/2006/table">
            <a:tbl>
              <a:tblPr firstRow="1" bandRow="1">
                <a:tableStyleId>{21E4AEA4-8DFA-4A89-87EB-49C32662AFE0}</a:tableStyleId>
              </a:tblPr>
              <a:tblGrid>
                <a:gridCol w="2035612">
                  <a:extLst>
                    <a:ext uri="{9D8B030D-6E8A-4147-A177-3AD203B41FA5}">
                      <a16:colId xmlns:a16="http://schemas.microsoft.com/office/drawing/2014/main" val="4001337013"/>
                    </a:ext>
                  </a:extLst>
                </a:gridCol>
                <a:gridCol w="6146363">
                  <a:extLst>
                    <a:ext uri="{9D8B030D-6E8A-4147-A177-3AD203B41FA5}">
                      <a16:colId xmlns:a16="http://schemas.microsoft.com/office/drawing/2014/main" val="260592822"/>
                    </a:ext>
                  </a:extLst>
                </a:gridCol>
              </a:tblGrid>
              <a:tr h="346075">
                <a:tc>
                  <a:txBody>
                    <a:bodyPr/>
                    <a:lstStyle/>
                    <a:p>
                      <a:r>
                        <a:rPr lang="en-ZA" b="1" dirty="0">
                          <a:solidFill>
                            <a:sysClr val="windowText" lastClr="000000"/>
                          </a:solidFill>
                          <a:latin typeface="Gill Sans MT" panose="020B0502020104020203" pitchFamily="34" charset="0"/>
                        </a:rPr>
                        <a:t>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ZA" sz="18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Leading sustainable tourism development for inclusive economic growth in South Africa.</a:t>
                      </a:r>
                    </a:p>
                    <a:p>
                      <a:pPr algn="just"/>
                      <a:endParaRPr lang="en-ZA" b="0" dirty="0">
                        <a:solidFill>
                          <a:sysClr val="windowText" lastClr="000000"/>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4453249"/>
                  </a:ext>
                </a:extLst>
              </a:tr>
              <a:tr h="370840">
                <a:tc>
                  <a:txBody>
                    <a:bodyPr/>
                    <a:lstStyle/>
                    <a:p>
                      <a:r>
                        <a:rPr lang="en-ZA" b="1" dirty="0">
                          <a:latin typeface="Gill Sans MT" panose="020B0502020104020203" pitchFamily="34" charset="0"/>
                        </a:rPr>
                        <a:t>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ZA" sz="18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To grow an inclusive and sustainable tourism economy through:</a:t>
                      </a:r>
                    </a:p>
                    <a:p>
                      <a:pPr algn="just">
                        <a:lnSpc>
                          <a:spcPct val="107000"/>
                        </a:lnSpc>
                        <a:spcAft>
                          <a:spcPts val="0"/>
                        </a:spcAft>
                      </a:pPr>
                      <a:r>
                        <a:rPr lang="en-ZA" sz="18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Symbol" panose="05050102010706020507" pitchFamily="18" charset="2"/>
                        <a:buChar char=""/>
                      </a:pPr>
                      <a:r>
                        <a:rPr lang="en-ZA" sz="18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good corporate and cooperative governance;</a:t>
                      </a:r>
                    </a:p>
                    <a:p>
                      <a:pPr marL="342900" lvl="0" indent="-342900" algn="just">
                        <a:lnSpc>
                          <a:spcPct val="107000"/>
                        </a:lnSpc>
                        <a:spcAft>
                          <a:spcPts val="0"/>
                        </a:spcAft>
                        <a:buFont typeface="Symbol" panose="05050102010706020507" pitchFamily="18" charset="2"/>
                        <a:buChar char=""/>
                      </a:pPr>
                      <a:r>
                        <a:rPr lang="en-ZA" sz="18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strategic partnerships and collaboration;</a:t>
                      </a:r>
                    </a:p>
                    <a:p>
                      <a:pPr marL="342900" lvl="0" indent="-342900" algn="just">
                        <a:lnSpc>
                          <a:spcPct val="107000"/>
                        </a:lnSpc>
                        <a:spcAft>
                          <a:spcPts val="0"/>
                        </a:spcAft>
                        <a:buFont typeface="Symbol" panose="05050102010706020507" pitchFamily="18" charset="2"/>
                        <a:buChar char=""/>
                      </a:pPr>
                      <a:r>
                        <a:rPr lang="en-ZA" sz="18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innovation and knowledge management; and</a:t>
                      </a:r>
                    </a:p>
                    <a:p>
                      <a:pPr marL="342900" lvl="0" indent="-342900" algn="just">
                        <a:lnSpc>
                          <a:spcPct val="107000"/>
                        </a:lnSpc>
                        <a:spcAft>
                          <a:spcPts val="0"/>
                        </a:spcAft>
                        <a:buFont typeface="Symbol" panose="05050102010706020507" pitchFamily="18" charset="2"/>
                        <a:buChar char=""/>
                      </a:pPr>
                      <a:r>
                        <a:rPr lang="en-ZA" sz="1800" b="0" dirty="0">
                          <a:solidFill>
                            <a:sysClr val="windowText" lastClr="000000"/>
                          </a:solidFill>
                          <a:effectLst/>
                          <a:latin typeface="Gill Sans MT" panose="020B0502020104020203" pitchFamily="34" charset="0"/>
                          <a:ea typeface="Calibri" panose="020F0502020204030204" pitchFamily="34" charset="0"/>
                        </a:rPr>
                        <a:t>effective stakeholder communication</a:t>
                      </a:r>
                    </a:p>
                    <a:p>
                      <a:pPr marL="0" lvl="0" indent="0" algn="just">
                        <a:lnSpc>
                          <a:spcPct val="107000"/>
                        </a:lnSpc>
                        <a:spcAft>
                          <a:spcPts val="0"/>
                        </a:spcAft>
                        <a:buFont typeface="Symbol" panose="05050102010706020507" pitchFamily="18" charset="2"/>
                        <a:buNone/>
                      </a:pPr>
                      <a:endParaRPr lang="en-ZA" b="0" dirty="0">
                        <a:solidFill>
                          <a:sysClr val="windowText" lastClr="000000"/>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7318892"/>
                  </a:ext>
                </a:extLst>
              </a:tr>
            </a:tbl>
          </a:graphicData>
        </a:graphic>
      </p:graphicFrame>
      <p:sp>
        <p:nvSpPr>
          <p:cNvPr id="2" name="Footer Placeholder 1">
            <a:extLst>
              <a:ext uri="{FF2B5EF4-FFF2-40B4-BE49-F238E27FC236}">
                <a16:creationId xmlns:a16="http://schemas.microsoft.com/office/drawing/2014/main" id="{1832B94F-2DBB-4D98-B585-BF183CD87AC2}"/>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803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9294678"/>
              </p:ext>
            </p:extLst>
          </p:nvPr>
        </p:nvGraphicFramePr>
        <p:xfrm>
          <a:off x="258793" y="786287"/>
          <a:ext cx="8580158" cy="5008499"/>
        </p:xfrm>
        <a:graphic>
          <a:graphicData uri="http://schemas.openxmlformats.org/drawingml/2006/table">
            <a:tbl>
              <a:tblPr firstRow="1" bandRow="1">
                <a:tableStyleId>{21E4AEA4-8DFA-4A89-87EB-49C32662AFE0}</a:tableStyleId>
              </a:tblPr>
              <a:tblGrid>
                <a:gridCol w="1865571">
                  <a:extLst>
                    <a:ext uri="{9D8B030D-6E8A-4147-A177-3AD203B41FA5}">
                      <a16:colId xmlns:a16="http://schemas.microsoft.com/office/drawing/2014/main" val="20000"/>
                    </a:ext>
                  </a:extLst>
                </a:gridCol>
                <a:gridCol w="1558636">
                  <a:extLst>
                    <a:ext uri="{9D8B030D-6E8A-4147-A177-3AD203B41FA5}">
                      <a16:colId xmlns:a16="http://schemas.microsoft.com/office/drawing/2014/main" val="3059709552"/>
                    </a:ext>
                  </a:extLst>
                </a:gridCol>
                <a:gridCol w="233907">
                  <a:extLst>
                    <a:ext uri="{9D8B030D-6E8A-4147-A177-3AD203B41FA5}">
                      <a16:colId xmlns:a16="http://schemas.microsoft.com/office/drawing/2014/main" val="3496620986"/>
                    </a:ext>
                  </a:extLst>
                </a:gridCol>
                <a:gridCol w="1391693">
                  <a:extLst>
                    <a:ext uri="{9D8B030D-6E8A-4147-A177-3AD203B41FA5}">
                      <a16:colId xmlns:a16="http://schemas.microsoft.com/office/drawing/2014/main" val="3088071106"/>
                    </a:ext>
                  </a:extLst>
                </a:gridCol>
                <a:gridCol w="368869">
                  <a:extLst>
                    <a:ext uri="{9D8B030D-6E8A-4147-A177-3AD203B41FA5}">
                      <a16:colId xmlns:a16="http://schemas.microsoft.com/office/drawing/2014/main" val="3713118264"/>
                    </a:ext>
                  </a:extLst>
                </a:gridCol>
                <a:gridCol w="1510731">
                  <a:extLst>
                    <a:ext uri="{9D8B030D-6E8A-4147-A177-3AD203B41FA5}">
                      <a16:colId xmlns:a16="http://schemas.microsoft.com/office/drawing/2014/main" val="1536925325"/>
                    </a:ext>
                  </a:extLst>
                </a:gridCol>
                <a:gridCol w="1650751">
                  <a:extLst>
                    <a:ext uri="{9D8B030D-6E8A-4147-A177-3AD203B41FA5}">
                      <a16:colId xmlns:a16="http://schemas.microsoft.com/office/drawing/2014/main" val="4095374195"/>
                    </a:ext>
                  </a:extLst>
                </a:gridCol>
              </a:tblGrid>
              <a:tr h="282117">
                <a:tc rowSpan="2">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6">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93028">
                <a:tc vMerge="1">
                  <a:txBody>
                    <a:bodyPr/>
                    <a:lstStyle/>
                    <a:p>
                      <a:endParaRPr lang="en-ZA" dirty="0"/>
                    </a:p>
                  </a:txBody>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latin typeface="Gill Sans MT" panose="020B05020201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gridSpan="2">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7740">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Initiatives facilitated for Regional Integration.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5: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Sharing of Best Practices Workshop hosted.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2"/>
                  </a:ext>
                </a:extLst>
              </a:tr>
              <a:tr h="1158166">
                <a:tc>
                  <a:txBody>
                    <a:bodyPr/>
                    <a:lstStyle/>
                    <a:p>
                      <a:pPr algn="l">
                        <a:spcAft>
                          <a:spcPts val="0"/>
                        </a:spcAft>
                        <a:tabLst>
                          <a:tab pos="202565" algn="l"/>
                        </a:tabLs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Sharing of Best Practices Workshop 2024 targeted at African countries with whom SA signed tourism agreements hosted.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Concept document for the Best Practices Workshop 2024 drafted.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Stakeholder consultation on the concept document Conducted for the Best Practices Workshop 2024 conducted.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Concept document for the Best Practices Workshop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2024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finalised.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Sharing of Best Practices Workshop 2024 </a:t>
                      </a: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targeted at African countries with whom SA signed tourism agreements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hosted.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4273486"/>
                  </a:ext>
                </a:extLst>
              </a:tr>
              <a:tr h="548839">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South Africa tourism showcase at priority markets.</a:t>
                      </a:r>
                      <a:endPar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6: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outreach programmes with the diplomatic community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611176"/>
                  </a:ext>
                </a:extLst>
              </a:tr>
              <a:tr h="1158166">
                <a:tc>
                  <a:txBody>
                    <a:bodyPr/>
                    <a:lstStyle/>
                    <a:p>
                      <a:pPr algn="l"/>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Two</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outreach programmes with the diplomatic community in prioritised countries implemented</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base">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Stakeholder consultation on the outreach </a:t>
                      </a:r>
                      <a:r>
                        <a:rPr kumimoji="0" lang="en-US" sz="1400" b="0" i="0" u="none" strike="noStrike" kern="1200" cap="none" spc="0" normalizeH="0" baseline="0" dirty="0" err="1">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programmes</a:t>
                      </a: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with the diplomatic community in  </a:t>
                      </a:r>
                      <a:r>
                        <a:rPr kumimoji="0" lang="en-US" sz="1400" b="0" i="0" u="none" strike="noStrike" kern="1200" cap="none" spc="0" normalizeH="0" baseline="0" dirty="0" err="1">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prioritised</a:t>
                      </a: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countries conducted.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t>
                      </a:r>
                    </a:p>
                    <a:p>
                      <a:pPr algn="l" fontAlgn="base">
                        <a:spcAft>
                          <a:spcPts val="0"/>
                        </a:spcAft>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base">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Concept Note on outreach programmes to the prioritised countries developed.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fontAlgn="base">
                        <a:spcAft>
                          <a:spcPts val="0"/>
                        </a:spcAft>
                      </a:pPr>
                      <a:endParaRPr lang="en-ZA" sz="1200" b="1"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One outreach programme in prioritised country hosted.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One outreach programme in prioritised country hosted.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5745053"/>
                  </a:ext>
                </a:extLst>
              </a:tr>
            </a:tbl>
          </a:graphicData>
        </a:graphic>
      </p:graphicFrame>
      <p:sp>
        <p:nvSpPr>
          <p:cNvPr id="7" name="Title 3"/>
          <p:cNvSpPr txBox="1">
            <a:spLocks/>
          </p:cNvSpPr>
          <p:nvPr/>
        </p:nvSpPr>
        <p:spPr>
          <a:xfrm>
            <a:off x="258793" y="95534"/>
            <a:ext cx="8580158" cy="5284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a:lstStyle>
          <a:p>
            <a:pPr lvl="0" algn="ctr">
              <a:defRPr/>
            </a:pPr>
            <a:r>
              <a:rPr lang="en-ZA" sz="2100" dirty="0">
                <a:solidFill>
                  <a:srgbClr val="ED7D31"/>
                </a:solidFill>
              </a:rPr>
              <a:t>Programme 2:  Tourism Research,  Policy and  International                            Relations Annual Targets</a:t>
            </a:r>
            <a:endParaRPr kumimoji="0" lang="en-ZA" sz="21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mj-cs"/>
            </a:endParaRPr>
          </a:p>
        </p:txBody>
      </p:sp>
      <p:sp>
        <p:nvSpPr>
          <p:cNvPr id="2" name="Footer Placeholder 1">
            <a:extLst>
              <a:ext uri="{FF2B5EF4-FFF2-40B4-BE49-F238E27FC236}">
                <a16:creationId xmlns:a16="http://schemas.microsoft.com/office/drawing/2014/main" id="{BDD29FFC-2E54-440E-8A7D-3594C41CF709}"/>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194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p:cNvSpPr>
            <a:spLocks noGrp="1"/>
          </p:cNvSpPr>
          <p:nvPr>
            <p:ph idx="1"/>
          </p:nvPr>
        </p:nvSpPr>
        <p:spPr>
          <a:xfrm>
            <a:off x="519953" y="646544"/>
            <a:ext cx="8089209" cy="4474095"/>
          </a:xfrm>
        </p:spPr>
        <p:txBody>
          <a:bodyPr>
            <a:normAutofit fontScale="25000" lnSpcReduction="20000"/>
          </a:bodyPr>
          <a:lstStyle/>
          <a:p>
            <a:pPr marL="0" indent="0" algn="ctr">
              <a:lnSpc>
                <a:spcPct val="100000"/>
              </a:lnSpc>
              <a:spcBef>
                <a:spcPts val="0"/>
              </a:spcBef>
              <a:buNone/>
            </a:pPr>
            <a:r>
              <a:rPr lang="en-ZA" sz="14400" b="1" dirty="0">
                <a:solidFill>
                  <a:srgbClr val="ED7D31"/>
                </a:solidFill>
                <a:ea typeface="+mj-ea"/>
                <a:cs typeface="+mj-cs"/>
              </a:rPr>
              <a:t>6.3 </a:t>
            </a:r>
            <a:r>
              <a:rPr lang="en-ZA" sz="14400" b="1" dirty="0" smtClean="0">
                <a:solidFill>
                  <a:srgbClr val="ED7D31"/>
                </a:solidFill>
                <a:ea typeface="+mj-ea"/>
                <a:cs typeface="+mj-cs"/>
              </a:rPr>
              <a:t> Programme </a:t>
            </a:r>
            <a:r>
              <a:rPr lang="en-ZA" sz="14400" b="1" dirty="0">
                <a:solidFill>
                  <a:srgbClr val="ED7D31"/>
                </a:solidFill>
                <a:ea typeface="+mj-ea"/>
                <a:cs typeface="+mj-cs"/>
              </a:rPr>
              <a:t>3</a:t>
            </a:r>
            <a:r>
              <a:rPr lang="en-ZA" sz="14400" b="1" dirty="0" smtClean="0">
                <a:solidFill>
                  <a:srgbClr val="ED7D31"/>
                </a:solidFill>
                <a:ea typeface="+mj-ea"/>
                <a:cs typeface="+mj-cs"/>
              </a:rPr>
              <a:t>:</a:t>
            </a:r>
          </a:p>
          <a:p>
            <a:pPr marL="0" indent="0" algn="ctr">
              <a:lnSpc>
                <a:spcPct val="100000"/>
              </a:lnSpc>
              <a:spcBef>
                <a:spcPts val="0"/>
              </a:spcBef>
              <a:buNone/>
            </a:pPr>
            <a:endParaRPr lang="en-ZA" sz="7200" b="1" dirty="0" smtClean="0">
              <a:solidFill>
                <a:srgbClr val="ED7D31"/>
              </a:solidFill>
              <a:ea typeface="+mj-ea"/>
              <a:cs typeface="+mj-cs"/>
            </a:endParaRPr>
          </a:p>
          <a:p>
            <a:pPr marL="0" lvl="0" indent="0" algn="ctr">
              <a:lnSpc>
                <a:spcPct val="100000"/>
              </a:lnSpc>
              <a:spcBef>
                <a:spcPts val="0"/>
              </a:spcBef>
              <a:buNone/>
            </a:pPr>
            <a:r>
              <a:rPr lang="en-ZA" sz="14400" b="1" dirty="0" smtClean="0">
                <a:solidFill>
                  <a:srgbClr val="ED7D31"/>
                </a:solidFill>
                <a:ea typeface="+mj-ea"/>
                <a:cs typeface="+mj-cs"/>
              </a:rPr>
              <a:t>Destination </a:t>
            </a:r>
            <a:r>
              <a:rPr lang="en-ZA" sz="14400" b="1" dirty="0">
                <a:solidFill>
                  <a:srgbClr val="ED7D31"/>
                </a:solidFill>
                <a:ea typeface="+mj-ea"/>
                <a:cs typeface="+mj-cs"/>
              </a:rPr>
              <a:t>Development</a:t>
            </a:r>
          </a:p>
          <a:p>
            <a:pPr marL="0" lvl="0" indent="0" algn="just">
              <a:lnSpc>
                <a:spcPct val="100000"/>
              </a:lnSpc>
              <a:spcBef>
                <a:spcPts val="0"/>
              </a:spcBef>
              <a:buNone/>
            </a:pPr>
            <a:endParaRPr lang="en-ZA" sz="8000" b="1" dirty="0">
              <a:solidFill>
                <a:srgbClr val="ED7D31"/>
              </a:solidFill>
              <a:ea typeface="+mj-ea"/>
              <a:cs typeface="+mj-cs"/>
            </a:endParaRPr>
          </a:p>
          <a:p>
            <a:pPr marL="0" lvl="0" indent="0" algn="just">
              <a:lnSpc>
                <a:spcPct val="100000"/>
              </a:lnSpc>
              <a:spcBef>
                <a:spcPts val="0"/>
              </a:spcBef>
              <a:buNone/>
            </a:pPr>
            <a:endParaRPr lang="en-ZA" sz="2000" dirty="0">
              <a:solidFill>
                <a:prstClr val="black"/>
              </a:solidFill>
              <a:cs typeface="Arial" panose="020B0604020202020204" pitchFamily="34" charset="0"/>
            </a:endParaRPr>
          </a:p>
          <a:p>
            <a:pPr marL="0" lvl="0" indent="0" algn="ctr">
              <a:lnSpc>
                <a:spcPct val="120000"/>
              </a:lnSpc>
              <a:spcBef>
                <a:spcPts val="0"/>
              </a:spcBef>
              <a:buNone/>
            </a:pPr>
            <a:r>
              <a:rPr lang="en-ZA" sz="9600" dirty="0"/>
              <a:t>The Branch ensures coordination and development of amenities, facilities, products and infrastructure to deliver quality visitor experiences and enhance communities' well-being.  This is achieved through the provision of coherent destination planning, investment promotion, tourism product and infrastructure enhancement and development, experience development and work opportunities through the Working for Tourism Programme.  </a:t>
            </a:r>
          </a:p>
          <a:p>
            <a:pPr marL="0" lvl="0" indent="0" algn="just">
              <a:lnSpc>
                <a:spcPct val="120000"/>
              </a:lnSpc>
              <a:spcBef>
                <a:spcPts val="0"/>
              </a:spcBef>
              <a:buNone/>
            </a:pPr>
            <a:endParaRPr lang="en-ZA" sz="9600" dirty="0"/>
          </a:p>
          <a:p>
            <a:pPr marL="0" indent="0" algn="just">
              <a:lnSpc>
                <a:spcPct val="120000"/>
              </a:lnSpc>
              <a:spcBef>
                <a:spcPts val="0"/>
              </a:spcBef>
              <a:buNone/>
            </a:pPr>
            <a:endParaRPr lang="en-ZA" sz="9600" dirty="0">
              <a:solidFill>
                <a:prstClr val="black"/>
              </a:solidFill>
            </a:endParaRPr>
          </a:p>
          <a:p>
            <a:pPr marL="0" indent="0" algn="ctr">
              <a:lnSpc>
                <a:spcPct val="100000"/>
              </a:lnSpc>
              <a:spcBef>
                <a:spcPts val="0"/>
              </a:spcBef>
              <a:buNone/>
            </a:pPr>
            <a:endParaRPr lang="en-US" sz="8000" b="1" dirty="0">
              <a:solidFill>
                <a:srgbClr val="ED7D31"/>
              </a:solidFill>
              <a:ea typeface="+mj-ea"/>
              <a:cs typeface="+mj-cs"/>
            </a:endParaRPr>
          </a:p>
          <a:p>
            <a:pPr marL="0" indent="0" algn="ctr">
              <a:lnSpc>
                <a:spcPct val="100000"/>
              </a:lnSpc>
              <a:spcBef>
                <a:spcPts val="0"/>
              </a:spcBef>
              <a:buNone/>
            </a:pPr>
            <a:endParaRPr lang="en-ZA" sz="8000" dirty="0">
              <a:solidFill>
                <a:srgbClr val="FF0000"/>
              </a:solidFill>
            </a:endParaRPr>
          </a:p>
        </p:txBody>
      </p:sp>
      <p:sp>
        <p:nvSpPr>
          <p:cNvPr id="2" name="Footer Placeholder 1">
            <a:extLst>
              <a:ext uri="{FF2B5EF4-FFF2-40B4-BE49-F238E27FC236}">
                <a16:creationId xmlns:a16="http://schemas.microsoft.com/office/drawing/2014/main" id="{64009057-8BF5-4E59-B338-146275C6307B}"/>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927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8" name="Title 3">
            <a:extLst>
              <a:ext uri="{FF2B5EF4-FFF2-40B4-BE49-F238E27FC236}">
                <a16:creationId xmlns:a16="http://schemas.microsoft.com/office/drawing/2014/main" id="{369C8EC9-5BCD-4BE5-81E8-29AA9F51F3ED}"/>
              </a:ext>
            </a:extLst>
          </p:cNvPr>
          <p:cNvSpPr txBox="1">
            <a:spLocks/>
          </p:cNvSpPr>
          <p:nvPr/>
        </p:nvSpPr>
        <p:spPr>
          <a:xfrm>
            <a:off x="383179" y="324398"/>
            <a:ext cx="8673736" cy="4425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F26522"/>
                </a:solidFill>
                <a:effectLst/>
                <a:uLnTx/>
                <a:uFillTx/>
                <a:latin typeface="Gill Sans MT" panose="020B0502020104020203" pitchFamily="34" charset="0"/>
                <a:ea typeface="+mj-ea"/>
                <a:cs typeface="+mj-cs"/>
              </a:rPr>
              <a:t>DESTINATION DEVELOPMENT BRANCH LINK TO ERRP AND TSRP</a:t>
            </a:r>
          </a:p>
        </p:txBody>
      </p:sp>
      <p:sp>
        <p:nvSpPr>
          <p:cNvPr id="9" name="Content Placeholder 4">
            <a:extLst>
              <a:ext uri="{FF2B5EF4-FFF2-40B4-BE49-F238E27FC236}">
                <a16:creationId xmlns:a16="http://schemas.microsoft.com/office/drawing/2014/main" id="{D1F47543-2DA1-463F-879A-41F14CAAD359}"/>
              </a:ext>
            </a:extLst>
          </p:cNvPr>
          <p:cNvSpPr txBox="1">
            <a:spLocks/>
          </p:cNvSpPr>
          <p:nvPr/>
        </p:nvSpPr>
        <p:spPr>
          <a:xfrm>
            <a:off x="418013" y="858704"/>
            <a:ext cx="1493422" cy="4431258"/>
          </a:xfrm>
          <a:prstGeom prst="rect">
            <a:avLst/>
          </a:prstGeom>
          <a:solidFill>
            <a:srgbClr val="44546A">
              <a:lumMod val="75000"/>
            </a:srgbClr>
          </a:solidFill>
          <a:ln>
            <a:solidFill>
              <a:srgbClr val="E7E6E6">
                <a:lumMod val="50000"/>
              </a:srgb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ZA" sz="12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ERRP:</a:t>
            </a:r>
          </a:p>
          <a:p>
            <a:pPr marL="171450" marR="0" lvl="0" indent="-171450"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2/9 Tourism </a:t>
            </a:r>
            <a:r>
              <a:rPr lang="en-ZA" sz="1200" noProof="0" dirty="0" smtClean="0">
                <a:solidFill>
                  <a:prstClr val="white"/>
                </a:solidFill>
              </a:rPr>
              <a:t>Interventions</a:t>
            </a:r>
            <a:endParaRPr kumimoji="0" lang="en-ZA" sz="12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ZA" sz="12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TSRP:</a:t>
            </a:r>
          </a:p>
          <a:p>
            <a:pPr marL="171450" marR="0" lvl="0" indent="-171450"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3/3 Strategic Themes/Pillars </a:t>
            </a:r>
          </a:p>
          <a:p>
            <a:pPr marL="171450" marR="0" lvl="0" indent="-171450"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3/7 Strategic Interventions</a:t>
            </a: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ZA" sz="12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OVER THE MTSF:</a:t>
            </a:r>
            <a:r>
              <a:rPr kumimoji="0" lang="en-ZA" sz="12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Destination Development will implement projects at 100 + sites across the country</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grpSp>
        <p:nvGrpSpPr>
          <p:cNvPr id="10" name="Group 40">
            <a:extLst>
              <a:ext uri="{FF2B5EF4-FFF2-40B4-BE49-F238E27FC236}">
                <a16:creationId xmlns:a16="http://schemas.microsoft.com/office/drawing/2014/main" id="{AA64A7A5-E21F-4327-9B31-715A05904AA2}"/>
              </a:ext>
            </a:extLst>
          </p:cNvPr>
          <p:cNvGrpSpPr>
            <a:grpSpLocks/>
          </p:cNvGrpSpPr>
          <p:nvPr/>
        </p:nvGrpSpPr>
        <p:grpSpPr bwMode="auto">
          <a:xfrm>
            <a:off x="2140858" y="858704"/>
            <a:ext cx="6674936" cy="4431259"/>
            <a:chOff x="-2213" y="298085"/>
            <a:chExt cx="5918934" cy="5351897"/>
          </a:xfrm>
        </p:grpSpPr>
        <p:grpSp>
          <p:nvGrpSpPr>
            <p:cNvPr id="11" name="Group 42">
              <a:extLst>
                <a:ext uri="{FF2B5EF4-FFF2-40B4-BE49-F238E27FC236}">
                  <a16:creationId xmlns:a16="http://schemas.microsoft.com/office/drawing/2014/main" id="{1FD80E7D-9843-4399-B483-094F3C48905E}"/>
                </a:ext>
              </a:extLst>
            </p:cNvPr>
            <p:cNvGrpSpPr>
              <a:grpSpLocks/>
            </p:cNvGrpSpPr>
            <p:nvPr/>
          </p:nvGrpSpPr>
          <p:grpSpPr bwMode="auto">
            <a:xfrm>
              <a:off x="-2213" y="298085"/>
              <a:ext cx="5899488" cy="2525028"/>
              <a:chOff x="-8406" y="298412"/>
              <a:chExt cx="5703031" cy="2527798"/>
            </a:xfrm>
          </p:grpSpPr>
          <p:sp>
            <p:nvSpPr>
              <p:cNvPr id="21" name="Text Box 2">
                <a:extLst>
                  <a:ext uri="{FF2B5EF4-FFF2-40B4-BE49-F238E27FC236}">
                    <a16:creationId xmlns:a16="http://schemas.microsoft.com/office/drawing/2014/main" id="{39A2EA17-5540-48F8-BE99-7CD2A2E9A8F4}"/>
                  </a:ext>
                </a:extLst>
              </p:cNvPr>
              <p:cNvSpPr txBox="1">
                <a:spLocks noChangeArrowheads="1"/>
              </p:cNvSpPr>
              <p:nvPr/>
            </p:nvSpPr>
            <p:spPr bwMode="auto">
              <a:xfrm rot="16200000">
                <a:off x="-74452" y="383376"/>
                <a:ext cx="665156" cy="533064"/>
              </a:xfrm>
              <a:prstGeom prst="rect">
                <a:avLst/>
              </a:prstGeom>
              <a:solidFill>
                <a:srgbClr val="E7E6E6">
                  <a:lumMod val="90000"/>
                </a:srgbClr>
              </a:solidFill>
              <a:ln w="9525">
                <a:solidFill>
                  <a:srgbClr val="000000"/>
                </a:solidFill>
                <a:miter lim="800000"/>
                <a:headEnd/>
                <a:tailEnd/>
              </a:ln>
            </p:spPr>
            <p:txBody>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THREE STRATECIG THEMES /  PILLARS</a:t>
                </a:r>
                <a:endParaRPr kumimoji="0" lang="en-US" sz="6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grpSp>
            <p:nvGrpSpPr>
              <p:cNvPr id="22" name="Group 53">
                <a:extLst>
                  <a:ext uri="{FF2B5EF4-FFF2-40B4-BE49-F238E27FC236}">
                    <a16:creationId xmlns:a16="http://schemas.microsoft.com/office/drawing/2014/main" id="{DBD0630B-1BC8-43BF-B249-6237DADC5253}"/>
                  </a:ext>
                </a:extLst>
              </p:cNvPr>
              <p:cNvGrpSpPr>
                <a:grpSpLocks/>
              </p:cNvGrpSpPr>
              <p:nvPr/>
            </p:nvGrpSpPr>
            <p:grpSpPr bwMode="auto">
              <a:xfrm>
                <a:off x="52" y="298412"/>
                <a:ext cx="5694573" cy="2527798"/>
                <a:chOff x="-116979" y="202792"/>
                <a:chExt cx="5694573" cy="2527798"/>
              </a:xfrm>
            </p:grpSpPr>
            <p:sp>
              <p:nvSpPr>
                <p:cNvPr id="23" name="Text Box 2">
                  <a:extLst>
                    <a:ext uri="{FF2B5EF4-FFF2-40B4-BE49-F238E27FC236}">
                      <a16:creationId xmlns:a16="http://schemas.microsoft.com/office/drawing/2014/main" id="{54A51A56-B616-4330-A935-5A91B8CA2ED8}"/>
                    </a:ext>
                  </a:extLst>
                </p:cNvPr>
                <p:cNvSpPr txBox="1">
                  <a:spLocks noChangeArrowheads="1"/>
                </p:cNvSpPr>
                <p:nvPr/>
              </p:nvSpPr>
              <p:spPr bwMode="auto">
                <a:xfrm>
                  <a:off x="485507" y="210377"/>
                  <a:ext cx="1362219" cy="657573"/>
                </a:xfrm>
                <a:prstGeom prst="rect">
                  <a:avLst/>
                </a:prstGeom>
                <a:solidFill>
                  <a:srgbClr val="FFC000">
                    <a:lumMod val="20000"/>
                    <a:lumOff val="80000"/>
                  </a:srgbClr>
                </a:solidFill>
                <a:ln w="9525">
                  <a:solidFill>
                    <a:srgbClr val="000000"/>
                  </a:solidFill>
                  <a:miter lim="800000"/>
                  <a:headEnd/>
                  <a:tailEnd/>
                </a:ln>
              </p:spPr>
              <p:txBody>
                <a:bodyPr anchor="ctr"/>
                <a:lstStyle/>
                <a:p>
                  <a:pPr marL="0" marR="0" lvl="0" indent="0" algn="ctr" defTabSz="685800" eaLnBrk="1" fontAlgn="auto" latinLnBrk="0" hangingPunct="1">
                    <a:lnSpc>
                      <a:spcPct val="107000"/>
                    </a:lnSpc>
                    <a:spcBef>
                      <a:spcPts val="0"/>
                    </a:spcBef>
                    <a:spcAft>
                      <a:spcPts val="600"/>
                    </a:spcAft>
                    <a:buClrTx/>
                    <a:buSzTx/>
                    <a:buFontTx/>
                    <a:buNone/>
                    <a:tabLst/>
                    <a:defRPr/>
                  </a:pPr>
                  <a:r>
                    <a:rPr kumimoji="0" lang="en-US" sz="1000" b="1" i="0" u="none" strike="noStrike" kern="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rPr>
                    <a:t>PROTECT AND REJUVENATE SUPPLY</a:t>
                  </a:r>
                  <a:endParaRPr kumimoji="0" lang="en-US" sz="1000" b="0" i="0" u="none" strike="noStrike" kern="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4" name="Text Box 3">
                  <a:extLst>
                    <a:ext uri="{FF2B5EF4-FFF2-40B4-BE49-F238E27FC236}">
                      <a16:creationId xmlns:a16="http://schemas.microsoft.com/office/drawing/2014/main" id="{165A8113-08F3-447E-AA01-49903BED75F7}"/>
                    </a:ext>
                  </a:extLst>
                </p:cNvPr>
                <p:cNvSpPr txBox="1">
                  <a:spLocks noChangeArrowheads="1"/>
                </p:cNvSpPr>
                <p:nvPr/>
              </p:nvSpPr>
              <p:spPr bwMode="auto">
                <a:xfrm>
                  <a:off x="1932625" y="202792"/>
                  <a:ext cx="1846995" cy="642627"/>
                </a:xfrm>
                <a:prstGeom prst="rect">
                  <a:avLst/>
                </a:prstGeom>
                <a:solidFill>
                  <a:srgbClr val="70AD47">
                    <a:lumMod val="20000"/>
                    <a:lumOff val="80000"/>
                  </a:srgbClr>
                </a:solidFill>
                <a:ln w="9525">
                  <a:solidFill>
                    <a:srgbClr val="000000"/>
                  </a:solidFill>
                  <a:miter lim="800000"/>
                  <a:headEnd/>
                  <a:tailEnd/>
                </a:ln>
              </p:spPr>
              <p:txBody>
                <a:bodyPr anchor="ctr"/>
                <a:lstStyle/>
                <a:p>
                  <a:pPr marL="0" marR="0" lvl="0" indent="0" algn="ctr" defTabSz="685800" eaLnBrk="1" fontAlgn="auto" latinLnBrk="0" hangingPunct="1">
                    <a:lnSpc>
                      <a:spcPct val="107000"/>
                    </a:lnSpc>
                    <a:spcBef>
                      <a:spcPts val="0"/>
                    </a:spcBef>
                    <a:spcAft>
                      <a:spcPts val="600"/>
                    </a:spcAft>
                    <a:buClrTx/>
                    <a:buSzTx/>
                    <a:buFontTx/>
                    <a:buNone/>
                    <a:tabLst/>
                    <a:defRPr/>
                  </a:pPr>
                  <a:r>
                    <a:rPr kumimoji="0" lang="en-US" sz="1000" b="1" i="0" u="none" strike="noStrike" kern="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rPr>
                    <a:t> RE-IGNITE DEMAND</a:t>
                  </a:r>
                  <a:endParaRPr kumimoji="0" lang="en-US" sz="1000" b="0" i="0" u="none" strike="noStrike" kern="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5" name="Text Box 4">
                  <a:extLst>
                    <a:ext uri="{FF2B5EF4-FFF2-40B4-BE49-F238E27FC236}">
                      <a16:creationId xmlns:a16="http://schemas.microsoft.com/office/drawing/2014/main" id="{6D9F2116-43F5-4C93-B782-CBFD49139F72}"/>
                    </a:ext>
                  </a:extLst>
                </p:cNvPr>
                <p:cNvSpPr txBox="1">
                  <a:spLocks noChangeArrowheads="1"/>
                </p:cNvSpPr>
                <p:nvPr/>
              </p:nvSpPr>
              <p:spPr bwMode="auto">
                <a:xfrm>
                  <a:off x="3864520" y="202792"/>
                  <a:ext cx="1704960" cy="642627"/>
                </a:xfrm>
                <a:prstGeom prst="rect">
                  <a:avLst/>
                </a:prstGeom>
                <a:solidFill>
                  <a:srgbClr val="ED7D31">
                    <a:lumMod val="20000"/>
                    <a:lumOff val="80000"/>
                  </a:srgbClr>
                </a:solidFill>
                <a:ln w="9525">
                  <a:solidFill>
                    <a:srgbClr val="000000"/>
                  </a:solidFill>
                  <a:miter lim="800000"/>
                  <a:headEnd/>
                  <a:tailEnd/>
                </a:ln>
              </p:spPr>
              <p:txBody>
                <a:bodyPr anchor="ctr"/>
                <a:lstStyle/>
                <a:p>
                  <a:pPr marL="0" marR="0" lvl="0" indent="0" algn="ctr" defTabSz="685800" eaLnBrk="1" fontAlgn="auto" latinLnBrk="0" hangingPunct="1">
                    <a:lnSpc>
                      <a:spcPct val="107000"/>
                    </a:lnSpc>
                    <a:spcBef>
                      <a:spcPts val="0"/>
                    </a:spcBef>
                    <a:spcAft>
                      <a:spcPts val="600"/>
                    </a:spcAft>
                    <a:buClrTx/>
                    <a:buSzTx/>
                    <a:buFontTx/>
                    <a:buNone/>
                    <a:tabLst/>
                    <a:defRPr/>
                  </a:pPr>
                  <a:r>
                    <a:rPr kumimoji="0" lang="en-US" sz="1000" b="1" i="0" u="none" strike="noStrike" kern="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rPr>
                    <a:t> STRENTHENING ENABLING CAPABILITY</a:t>
                  </a:r>
                  <a:endParaRPr kumimoji="0" lang="en-US" sz="1000" b="0" i="0" u="none" strike="noStrike" kern="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6" name="Text Box 2">
                  <a:extLst>
                    <a:ext uri="{FF2B5EF4-FFF2-40B4-BE49-F238E27FC236}">
                      <a16:creationId xmlns:a16="http://schemas.microsoft.com/office/drawing/2014/main" id="{A415C4A9-00BF-4D98-996D-2E648B215DD3}"/>
                    </a:ext>
                  </a:extLst>
                </p:cNvPr>
                <p:cNvSpPr txBox="1">
                  <a:spLocks noChangeArrowheads="1"/>
                </p:cNvSpPr>
                <p:nvPr/>
              </p:nvSpPr>
              <p:spPr bwMode="auto">
                <a:xfrm rot="16200000">
                  <a:off x="-719160" y="1632915"/>
                  <a:ext cx="1673818" cy="469456"/>
                </a:xfrm>
                <a:prstGeom prst="rect">
                  <a:avLst/>
                </a:prstGeom>
                <a:solidFill>
                  <a:srgbClr val="E7E6E6">
                    <a:lumMod val="90000"/>
                  </a:srgbClr>
                </a:solidFill>
                <a:ln w="9525">
                  <a:solidFill>
                    <a:srgbClr val="000000"/>
                  </a:solidFill>
                  <a:miter lim="800000"/>
                  <a:headEnd/>
                  <a:tailEnd/>
                </a:ln>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SEVEN  STRATEGIC INTERVENTIONS</a:t>
                  </a:r>
                  <a:endParaRPr kumimoji="0" lang="en-US" sz="9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7" name="Text Box 13">
                  <a:extLst>
                    <a:ext uri="{FF2B5EF4-FFF2-40B4-BE49-F238E27FC236}">
                      <a16:creationId xmlns:a16="http://schemas.microsoft.com/office/drawing/2014/main" id="{D9A88667-6679-4708-BB7B-D8C2A0D2D239}"/>
                    </a:ext>
                  </a:extLst>
                </p:cNvPr>
                <p:cNvSpPr txBox="1">
                  <a:spLocks noChangeArrowheads="1"/>
                </p:cNvSpPr>
                <p:nvPr/>
              </p:nvSpPr>
              <p:spPr bwMode="auto">
                <a:xfrm>
                  <a:off x="485504" y="1025227"/>
                  <a:ext cx="1362222" cy="1700877"/>
                </a:xfrm>
                <a:prstGeom prst="rect">
                  <a:avLst/>
                </a:prstGeom>
                <a:solidFill>
                  <a:srgbClr val="FFC000">
                    <a:lumMod val="20000"/>
                    <a:lumOff val="80000"/>
                  </a:srgbClr>
                </a:solidFill>
                <a:ln w="9525">
                  <a:solidFill>
                    <a:srgbClr val="000000"/>
                  </a:solidFill>
                  <a:miter lim="800000"/>
                  <a:headEnd/>
                  <a:tailEnd/>
                </a:ln>
              </p:spPr>
              <p:txBody>
                <a:bodyPr anchor="ctr" anchorCtr="0"/>
                <a:lstStyle/>
                <a:p>
                  <a:pPr marL="171450" marR="0" lvl="0" indent="-171450" defTabSz="685800" eaLnBrk="1" fontAlgn="auto" latinLnBrk="0" hangingPunct="1">
                    <a:lnSpc>
                      <a:spcPct val="107000"/>
                    </a:lnSpc>
                    <a:spcBef>
                      <a:spcPts val="0"/>
                    </a:spcBef>
                    <a:spcAft>
                      <a:spcPts val="600"/>
                    </a:spcAft>
                    <a:buClrTx/>
                    <a:buSzTx/>
                    <a:buFont typeface="+mj-lt"/>
                    <a:buAutoNum type="arabicPeriod" startAt="2"/>
                    <a:tabLst>
                      <a:tab pos="0" algn="l"/>
                    </a:tabLst>
                    <a:defRPr/>
                  </a:pPr>
                  <a:r>
                    <a:rPr kumimoji="0" lang="en-ZA" sz="10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Support for the Protection of Core Tourism Infrastructure and Assets. </a:t>
                  </a:r>
                  <a:r>
                    <a:rPr kumimoji="0" lang="en-ZA" sz="1000" b="0" i="0" u="none" strike="noStrike" kern="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rPr>
                    <a:t>(Maintenance </a:t>
                  </a:r>
                  <a:r>
                    <a:rPr kumimoji="0" lang="en-ZA" sz="1000" b="0" i="0" u="none" strike="noStrike" kern="0" cap="none" spc="0" normalizeH="0" baseline="0" noProof="0" dirty="0" smtClean="0">
                      <a:ln>
                        <a:noFill/>
                      </a:ln>
                      <a:effectLst/>
                      <a:uLnTx/>
                      <a:uFillTx/>
                      <a:latin typeface="Gill Sans MT" panose="020B0502020104020203" pitchFamily="34" charset="0"/>
                      <a:ea typeface="Calibri" panose="020F0502020204030204" pitchFamily="34" charset="0"/>
                      <a:cs typeface="Times New Roman" panose="02020603050405020304" pitchFamily="18" charset="0"/>
                    </a:rPr>
                    <a:t>Programme </a:t>
                  </a:r>
                  <a:r>
                    <a:rPr kumimoji="0" lang="en-ZA" sz="1000" b="0" i="0" u="none" strike="noStrike" kern="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rPr>
                    <a:t>implemented through EPWP).</a:t>
                  </a:r>
                  <a:endParaRPr kumimoji="0" lang="en-US" sz="1000" b="0" i="0" u="none" strike="noStrike" kern="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8" name="Text Box 25">
                  <a:extLst>
                    <a:ext uri="{FF2B5EF4-FFF2-40B4-BE49-F238E27FC236}">
                      <a16:creationId xmlns:a16="http://schemas.microsoft.com/office/drawing/2014/main" id="{8A4C3B2E-CCE7-46DE-BE28-6523BA2D7341}"/>
                    </a:ext>
                  </a:extLst>
                </p:cNvPr>
                <p:cNvSpPr txBox="1">
                  <a:spLocks noChangeArrowheads="1"/>
                </p:cNvSpPr>
                <p:nvPr/>
              </p:nvSpPr>
              <p:spPr bwMode="auto">
                <a:xfrm>
                  <a:off x="1932626" y="1043913"/>
                  <a:ext cx="1846995" cy="1111582"/>
                </a:xfrm>
                <a:prstGeom prst="rect">
                  <a:avLst/>
                </a:prstGeom>
                <a:solidFill>
                  <a:srgbClr val="70AD47">
                    <a:lumMod val="20000"/>
                    <a:lumOff val="80000"/>
                  </a:srgbClr>
                </a:solidFill>
                <a:ln w="9525">
                  <a:solidFill>
                    <a:srgbClr val="000000"/>
                  </a:solidFill>
                  <a:miter lim="800000"/>
                  <a:headEnd/>
                  <a:tailEnd/>
                </a:ln>
              </p:spPr>
              <p:txBody>
                <a:bodyPr anchor="ctr" anchorCtr="0"/>
                <a:lstStyle/>
                <a:p>
                  <a:pPr marL="88900" marR="0" lvl="0" indent="-88900" defTabSz="685800" eaLnBrk="1" fontAlgn="auto" latinLnBrk="0" hangingPunct="1">
                    <a:lnSpc>
                      <a:spcPct val="107000"/>
                    </a:lnSpc>
                    <a:spcBef>
                      <a:spcPts val="0"/>
                    </a:spcBef>
                    <a:spcAft>
                      <a:spcPts val="600"/>
                    </a:spcAft>
                    <a:buClrTx/>
                    <a:buSzTx/>
                    <a:buFont typeface="+mj-lt"/>
                    <a:buAutoNum type="arabicPeriod" startAt="3"/>
                    <a:tabLst>
                      <a:tab pos="0" algn="l"/>
                    </a:tabLst>
                    <a:defRPr/>
                  </a:pPr>
                  <a:r>
                    <a:rPr kumimoji="0" lang="en-ZA" sz="10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Stimulate domestic demand through targeted initiatives and campaigns.</a:t>
                  </a:r>
                  <a:r>
                    <a:rPr kumimoji="0" lang="en-ZA" sz="1000" b="0" i="0" u="none" strike="noStrike" kern="0" cap="none" spc="0" normalizeH="0" baseline="0" noProof="0" dirty="0">
                      <a:ln>
                        <a:noFill/>
                      </a:ln>
                      <a:solidFill>
                        <a:srgbClr val="FF0000"/>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r>
                    <a:rPr kumimoji="0" lang="en-ZA" sz="1000" b="0" i="0" u="none" strike="noStrike" kern="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rPr>
                    <a:t>(Budget Resort Pilot, Community Projects, </a:t>
                  </a:r>
                  <a:r>
                    <a:rPr kumimoji="0" lang="en-ZA" sz="1000" b="0" i="0" u="none" strike="noStrike" kern="0" cap="none" spc="0" normalizeH="0" baseline="0" noProof="0" dirty="0" smtClean="0">
                      <a:ln>
                        <a:noFill/>
                      </a:ln>
                      <a:effectLst/>
                      <a:uLnTx/>
                      <a:uFillTx/>
                      <a:latin typeface="Gill Sans MT" panose="020B0502020104020203" pitchFamily="34" charset="0"/>
                      <a:ea typeface="Calibri" panose="020F0502020204030204" pitchFamily="34" charset="0"/>
                      <a:cs typeface="Times New Roman" panose="02020603050405020304" pitchFamily="18" charset="0"/>
                    </a:rPr>
                    <a:t>Integrate </a:t>
                  </a:r>
                  <a:r>
                    <a:rPr kumimoji="0" lang="en-ZA" sz="1000" i="0" u="none" strike="noStrike" kern="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rPr>
                    <a:t>Tourism </a:t>
                  </a:r>
                  <a:r>
                    <a:rPr kumimoji="0" lang="en-ZA" sz="1000" b="0" i="0" u="none" strike="noStrike" kern="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rPr>
                    <a:t>Masterplans with DDM One Plans).</a:t>
                  </a:r>
                  <a:endParaRPr kumimoji="0" lang="en-US" sz="1000" b="0" i="0" u="none" strike="noStrike" kern="0" cap="none" spc="0" normalizeH="0" baseline="0" noProof="0" dirty="0">
                    <a:ln>
                      <a:noFill/>
                    </a:ln>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29" name="Text Box 27">
                  <a:extLst>
                    <a:ext uri="{FF2B5EF4-FFF2-40B4-BE49-F238E27FC236}">
                      <a16:creationId xmlns:a16="http://schemas.microsoft.com/office/drawing/2014/main" id="{DD0242F8-8B85-45AD-812D-98940AFC880D}"/>
                    </a:ext>
                  </a:extLst>
                </p:cNvPr>
                <p:cNvSpPr txBox="1">
                  <a:spLocks noChangeArrowheads="1"/>
                </p:cNvSpPr>
                <p:nvPr/>
              </p:nvSpPr>
              <p:spPr bwMode="auto">
                <a:xfrm>
                  <a:off x="1932626" y="2240645"/>
                  <a:ext cx="1846995" cy="489945"/>
                </a:xfrm>
                <a:prstGeom prst="rect">
                  <a:avLst/>
                </a:prstGeom>
                <a:solidFill>
                  <a:srgbClr val="70AD47">
                    <a:lumMod val="20000"/>
                    <a:lumOff val="80000"/>
                  </a:srgbClr>
                </a:solidFill>
                <a:ln w="9525">
                  <a:solidFill>
                    <a:srgbClr val="000000"/>
                  </a:solidFill>
                  <a:miter lim="800000"/>
                  <a:headEnd/>
                  <a:tailEnd/>
                </a:ln>
              </p:spPr>
              <p:txBody>
                <a:bodyPr anchor="ctr" anchorCtr="0"/>
                <a:lstStyle/>
                <a:p>
                  <a:pPr marL="88900" marR="0" lvl="0" indent="-88900" defTabSz="685800" eaLnBrk="1" fontAlgn="auto" latinLnBrk="0" hangingPunct="1">
                    <a:lnSpc>
                      <a:spcPct val="107000"/>
                    </a:lnSpc>
                    <a:spcBef>
                      <a:spcPts val="0"/>
                    </a:spcBef>
                    <a:spcAft>
                      <a:spcPts val="600"/>
                    </a:spcAft>
                    <a:buClrTx/>
                    <a:buSzTx/>
                    <a:buFont typeface="+mj-lt"/>
                    <a:buAutoNum type="arabicPeriod" startAt="4"/>
                    <a:tabLst>
                      <a:tab pos="0" algn="l"/>
                    </a:tabLst>
                    <a:defRPr/>
                  </a:pPr>
                  <a:r>
                    <a:rPr kumimoji="0" lang="en-ZA" sz="1000" b="0" i="0" u="none" strike="noStrike" kern="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Global </a:t>
                  </a:r>
                  <a:r>
                    <a:rPr kumimoji="0" lang="en-ZA" sz="10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Marketing programme to reignite International Demand.</a:t>
                  </a: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30" name="Text Box 29">
                  <a:extLst>
                    <a:ext uri="{FF2B5EF4-FFF2-40B4-BE49-F238E27FC236}">
                      <a16:creationId xmlns:a16="http://schemas.microsoft.com/office/drawing/2014/main" id="{BC3EE90E-FA81-46B5-A624-F121E540AE8E}"/>
                    </a:ext>
                  </a:extLst>
                </p:cNvPr>
                <p:cNvSpPr txBox="1">
                  <a:spLocks noChangeArrowheads="1"/>
                </p:cNvSpPr>
                <p:nvPr/>
              </p:nvSpPr>
              <p:spPr bwMode="auto">
                <a:xfrm>
                  <a:off x="3864520" y="1044183"/>
                  <a:ext cx="1713074" cy="875768"/>
                </a:xfrm>
                <a:prstGeom prst="rect">
                  <a:avLst/>
                </a:prstGeom>
                <a:solidFill>
                  <a:srgbClr val="ED7D31">
                    <a:lumMod val="20000"/>
                    <a:lumOff val="80000"/>
                  </a:srgbClr>
                </a:solidFill>
                <a:ln w="9525">
                  <a:solidFill>
                    <a:srgbClr val="000000"/>
                  </a:solidFill>
                  <a:miter lim="800000"/>
                  <a:headEnd/>
                  <a:tailEnd/>
                </a:ln>
              </p:spPr>
              <p:txBody>
                <a:bodyPr anchor="ctr" anchorCtr="0"/>
                <a:lstStyle/>
                <a:p>
                  <a:pPr marL="171450" marR="0" lvl="0" indent="-171450" defTabSz="685800" eaLnBrk="1" fontAlgn="auto" latinLnBrk="0" hangingPunct="1">
                    <a:lnSpc>
                      <a:spcPct val="107000"/>
                    </a:lnSpc>
                    <a:spcBef>
                      <a:spcPts val="0"/>
                    </a:spcBef>
                    <a:spcAft>
                      <a:spcPts val="600"/>
                    </a:spcAft>
                    <a:buClrTx/>
                    <a:buSzTx/>
                    <a:buFont typeface="+mj-lt"/>
                    <a:buAutoNum type="arabicPeriod" startAt="5"/>
                    <a:tabLst>
                      <a:tab pos="0" algn="l"/>
                    </a:tabLst>
                    <a:defRPr/>
                  </a:pPr>
                  <a:r>
                    <a:rPr kumimoji="0" lang="en-ZA" sz="10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Launch an investment </a:t>
                  </a:r>
                  <a:r>
                    <a:rPr lang="en-ZA" sz="1000" kern="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&amp;</a:t>
                  </a:r>
                  <a:r>
                    <a:rPr kumimoji="0" lang="en-ZA" sz="1000" b="0" i="0" u="none" strike="noStrike" kern="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r>
                    <a:rPr kumimoji="0" lang="en-ZA" sz="10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resource mobilisation </a:t>
                  </a:r>
                  <a:r>
                    <a:rPr kumimoji="0" lang="en-ZA" sz="1000" b="0" i="0" u="none" strike="noStrike" kern="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programme </a:t>
                  </a:r>
                  <a:r>
                    <a:rPr kumimoji="0" lang="en-ZA" sz="10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to </a:t>
                  </a:r>
                  <a:r>
                    <a:rPr kumimoji="0" lang="en-ZA" sz="1000" b="0" i="0" u="none" strike="noStrike" kern="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support </a:t>
                  </a:r>
                  <a:r>
                    <a:rPr kumimoji="0" lang="en-ZA" sz="10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supply. </a:t>
                  </a:r>
                  <a:endParaRPr kumimoji="0" lang="en-US" sz="1000" b="0" i="0" u="none" strike="noStrike" kern="0" cap="none" spc="0" normalizeH="0" baseline="0" noProof="0" dirty="0">
                    <a:ln>
                      <a:noFill/>
                    </a:ln>
                    <a:solidFill>
                      <a:srgbClr val="FF000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31" name="Text Box 32">
                  <a:extLst>
                    <a:ext uri="{FF2B5EF4-FFF2-40B4-BE49-F238E27FC236}">
                      <a16:creationId xmlns:a16="http://schemas.microsoft.com/office/drawing/2014/main" id="{3B68C376-7444-491B-AF28-5F68C707ADC7}"/>
                    </a:ext>
                  </a:extLst>
                </p:cNvPr>
                <p:cNvSpPr txBox="1">
                  <a:spLocks noChangeArrowheads="1"/>
                </p:cNvSpPr>
                <p:nvPr/>
              </p:nvSpPr>
              <p:spPr bwMode="auto">
                <a:xfrm>
                  <a:off x="3845723" y="2110002"/>
                  <a:ext cx="1723757" cy="426307"/>
                </a:xfrm>
                <a:prstGeom prst="rect">
                  <a:avLst/>
                </a:prstGeom>
                <a:solidFill>
                  <a:srgbClr val="ED7D31">
                    <a:lumMod val="20000"/>
                    <a:lumOff val="80000"/>
                  </a:srgbClr>
                </a:solidFill>
                <a:ln w="9525">
                  <a:solidFill>
                    <a:srgbClr val="000000"/>
                  </a:solidFill>
                  <a:miter lim="800000"/>
                  <a:headEnd/>
                  <a:tailEnd/>
                </a:ln>
              </p:spPr>
              <p:txBody>
                <a:bodyPr anchor="ctr" anchorCtr="0"/>
                <a:lstStyle>
                  <a:defPPr>
                    <a:defRPr lang="en-US"/>
                  </a:defPPr>
                  <a:lvl1pPr marR="0" lvl="0" indent="0" fontAlgn="auto">
                    <a:lnSpc>
                      <a:spcPct val="107000"/>
                    </a:lnSpc>
                    <a:spcBef>
                      <a:spcPts val="0"/>
                    </a:spcBef>
                    <a:spcAft>
                      <a:spcPts val="800"/>
                    </a:spcAft>
                    <a:buClrTx/>
                    <a:buSzTx/>
                    <a:buFontTx/>
                    <a:buNone/>
                    <a:tabLst>
                      <a:tab pos="0" algn="l"/>
                    </a:tabLst>
                    <a:defRPr kumimoji="0" sz="800" b="0" i="0" u="none" strike="noStrike" cap="none" spc="0" normalizeH="0" baseline="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defRPr>
                  </a:lvl1pPr>
                </a:lstStyle>
                <a:p>
                  <a:pPr marL="171450" marR="0" lvl="0" indent="-171450" algn="just" defTabSz="685800" eaLnBrk="1" fontAlgn="auto" latinLnBrk="0" hangingPunct="1">
                    <a:lnSpc>
                      <a:spcPct val="107000"/>
                    </a:lnSpc>
                    <a:spcBef>
                      <a:spcPts val="0"/>
                    </a:spcBef>
                    <a:spcAft>
                      <a:spcPts val="600"/>
                    </a:spcAft>
                    <a:buClrTx/>
                    <a:buSzTx/>
                    <a:buFont typeface="+mj-lt"/>
                    <a:buAutoNum type="arabicPeriod" startAt="6"/>
                    <a:tabLst>
                      <a:tab pos="0" algn="l"/>
                    </a:tabLst>
                    <a:defRPr/>
                  </a:pPr>
                  <a:r>
                    <a:rPr kumimoji="0" lang="en-ZA" sz="10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Tourism Regional Integration.</a:t>
                  </a: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grpSp>
        </p:grpSp>
        <p:sp>
          <p:nvSpPr>
            <p:cNvPr id="12" name="Text Box 2">
              <a:extLst>
                <a:ext uri="{FF2B5EF4-FFF2-40B4-BE49-F238E27FC236}">
                  <a16:creationId xmlns:a16="http://schemas.microsoft.com/office/drawing/2014/main" id="{13ACB98A-92EE-46E9-A99C-D4E1C4897B5A}"/>
                </a:ext>
              </a:extLst>
            </p:cNvPr>
            <p:cNvSpPr txBox="1">
              <a:spLocks noChangeArrowheads="1"/>
            </p:cNvSpPr>
            <p:nvPr/>
          </p:nvSpPr>
          <p:spPr bwMode="auto">
            <a:xfrm>
              <a:off x="629775" y="3956464"/>
              <a:ext cx="5278549" cy="485174"/>
            </a:xfrm>
            <a:prstGeom prst="rect">
              <a:avLst/>
            </a:prstGeom>
            <a:solidFill>
              <a:srgbClr val="FFFFCC"/>
            </a:solidFill>
            <a:ln w="9525">
              <a:solidFill>
                <a:srgbClr val="000000"/>
              </a:solidFill>
              <a:miter lim="800000"/>
              <a:headEnd/>
              <a:tailEnd/>
            </a:ln>
          </p:spPr>
          <p:txBody>
            <a:bodyPr anchor="ctr" anchorCtr="0"/>
            <a:lstStyle>
              <a:lvl1pPr>
                <a:spcBef>
                  <a:spcPct val="20000"/>
                </a:spcBef>
                <a:buFont typeface="Arial" panose="020B0604020202020204" pitchFamily="34" charset="0"/>
                <a:buChar char="•"/>
                <a:tabLst>
                  <a:tab pos="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9pPr>
            </a:lstStyle>
            <a:p>
              <a:pPr marL="0" marR="0" lvl="0" indent="0" algn="just" defTabSz="685800" eaLnBrk="1" fontAlgn="auto" latinLnBrk="0" hangingPunct="1">
                <a:lnSpc>
                  <a:spcPct val="107000"/>
                </a:lnSpc>
                <a:spcBef>
                  <a:spcPct val="0"/>
                </a:spcBef>
                <a:spcAft>
                  <a:spcPts val="600"/>
                </a:spcAft>
                <a:buClrTx/>
                <a:buSzTx/>
                <a:buFont typeface="Arial" panose="020B0604020202020204" pitchFamily="34" charset="0"/>
                <a:buNone/>
                <a:tabLst>
                  <a:tab pos="0" algn="l"/>
                </a:tabLst>
                <a:defRPr/>
              </a:pPr>
              <a:r>
                <a:rPr kumimoji="0" lang="en-US" altLang="en-US" sz="1000" b="0" i="0" u="none" strike="noStrike" kern="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Reduced airlift capacity, brand positioning in key source markets and the easing of cross boarder travel restrictions.</a:t>
              </a:r>
            </a:p>
          </p:txBody>
        </p:sp>
        <p:sp>
          <p:nvSpPr>
            <p:cNvPr id="13" name="Text Box 2">
              <a:extLst>
                <a:ext uri="{FF2B5EF4-FFF2-40B4-BE49-F238E27FC236}">
                  <a16:creationId xmlns:a16="http://schemas.microsoft.com/office/drawing/2014/main" id="{643EE734-4D7D-4137-8F80-F71F59DEA954}"/>
                </a:ext>
              </a:extLst>
            </p:cNvPr>
            <p:cNvSpPr txBox="1">
              <a:spLocks noChangeArrowheads="1"/>
            </p:cNvSpPr>
            <p:nvPr/>
          </p:nvSpPr>
          <p:spPr bwMode="auto">
            <a:xfrm>
              <a:off x="629775" y="2945452"/>
              <a:ext cx="1120655" cy="853907"/>
            </a:xfrm>
            <a:prstGeom prst="rect">
              <a:avLst/>
            </a:prstGeom>
            <a:solidFill>
              <a:srgbClr val="4472C4">
                <a:lumMod val="20000"/>
                <a:lumOff val="80000"/>
              </a:srgbClr>
            </a:solidFill>
            <a:ln w="9525">
              <a:solidFill>
                <a:srgbClr val="000000"/>
              </a:solidFill>
              <a:miter lim="800000"/>
              <a:headEnd/>
              <a:tailEnd/>
            </a:ln>
          </p:spPr>
          <p:txBody>
            <a:bodyPr anchor="ctr" anchorCtr="0"/>
            <a:lstStyle/>
            <a:p>
              <a:pPr marL="0" marR="0" lvl="0" indent="0" defTabSz="685800" eaLnBrk="1" fontAlgn="auto" latinLnBrk="0" hangingPunct="1">
                <a:lnSpc>
                  <a:spcPct val="107000"/>
                </a:lnSpc>
                <a:spcBef>
                  <a:spcPts val="0"/>
                </a:spcBef>
                <a:spcAft>
                  <a:spcPts val="600"/>
                </a:spcAft>
                <a:buClrTx/>
                <a:buSzTx/>
                <a:buFontTx/>
                <a:buNone/>
                <a:tabLst>
                  <a:tab pos="0" algn="l"/>
                </a:tabLst>
                <a:defRPr/>
              </a:pPr>
              <a:r>
                <a:rPr kumimoji="0" lang="en-ZA" sz="10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Form targeted partnerships between industry and government. </a:t>
              </a:r>
              <a:endParaRPr kumimoji="0" lang="en-US" sz="10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14" name="Text Box 2">
              <a:extLst>
                <a:ext uri="{FF2B5EF4-FFF2-40B4-BE49-F238E27FC236}">
                  <a16:creationId xmlns:a16="http://schemas.microsoft.com/office/drawing/2014/main" id="{72F7409C-A560-49DD-8EEA-EDE6CB146A23}"/>
                </a:ext>
              </a:extLst>
            </p:cNvPr>
            <p:cNvSpPr txBox="1">
              <a:spLocks noChangeArrowheads="1"/>
            </p:cNvSpPr>
            <p:nvPr/>
          </p:nvSpPr>
          <p:spPr bwMode="auto">
            <a:xfrm>
              <a:off x="1811755" y="2945452"/>
              <a:ext cx="2225611" cy="846804"/>
            </a:xfrm>
            <a:prstGeom prst="rect">
              <a:avLst/>
            </a:prstGeom>
            <a:solidFill>
              <a:srgbClr val="4472C4">
                <a:lumMod val="20000"/>
                <a:lumOff val="80000"/>
              </a:srgbClr>
            </a:solidFill>
            <a:ln w="9525">
              <a:solidFill>
                <a:srgbClr val="000000"/>
              </a:solidFill>
              <a:miter lim="800000"/>
              <a:headEnd/>
              <a:tailEnd/>
            </a:ln>
          </p:spPr>
          <p:txBody>
            <a:bodyPr anchor="ctr" anchorCtr="0"/>
            <a:lstStyle/>
            <a:p>
              <a:pPr marL="0" marR="0" lvl="0" indent="0" defTabSz="685800" eaLnBrk="1" fontAlgn="auto" latinLnBrk="0" hangingPunct="1">
                <a:lnSpc>
                  <a:spcPct val="107000"/>
                </a:lnSpc>
                <a:spcBef>
                  <a:spcPts val="0"/>
                </a:spcBef>
                <a:spcAft>
                  <a:spcPts val="600"/>
                </a:spcAft>
                <a:buClrTx/>
                <a:buSzTx/>
                <a:buFontTx/>
                <a:buNone/>
                <a:tabLst>
                  <a:tab pos="0" algn="l"/>
                </a:tabLst>
                <a:defRPr/>
              </a:pPr>
              <a:r>
                <a:rPr kumimoji="0" lang="en-ZA" sz="10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Partner with relevant departments to </a:t>
              </a:r>
              <a:r>
                <a:rPr kumimoji="0" lang="en-ZA" sz="1000" b="0" i="0" u="none" strike="noStrike" kern="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enable expedited </a:t>
              </a:r>
              <a:r>
                <a:rPr kumimoji="0" lang="en-ZA" sz="10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implementation of e-visas, tourist safety and quicker turnaround </a:t>
              </a:r>
              <a:r>
                <a:rPr kumimoji="0" lang="en-ZA" sz="1000" b="0" i="0" u="none" strike="noStrike" kern="0" cap="none" spc="0" normalizeH="0" baseline="0" noProof="0" dirty="0" smtClean="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for tour </a:t>
              </a:r>
              <a:r>
                <a:rPr kumimoji="0" lang="en-ZA" sz="10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operators’ licences.</a:t>
              </a:r>
              <a:r>
                <a:rPr kumimoji="0" lang="en-US" sz="10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p>
          </p:txBody>
        </p:sp>
        <p:sp>
          <p:nvSpPr>
            <p:cNvPr id="15" name="Text Box 2">
              <a:extLst>
                <a:ext uri="{FF2B5EF4-FFF2-40B4-BE49-F238E27FC236}">
                  <a16:creationId xmlns:a16="http://schemas.microsoft.com/office/drawing/2014/main" id="{A16587D5-B23A-4880-83FE-93140D88728C}"/>
                </a:ext>
              </a:extLst>
            </p:cNvPr>
            <p:cNvSpPr txBox="1">
              <a:spLocks noChangeArrowheads="1"/>
            </p:cNvSpPr>
            <p:nvPr/>
          </p:nvSpPr>
          <p:spPr bwMode="auto">
            <a:xfrm rot="16200000">
              <a:off x="-208536" y="3091553"/>
              <a:ext cx="915773" cy="485632"/>
            </a:xfrm>
            <a:prstGeom prst="rect">
              <a:avLst/>
            </a:prstGeom>
            <a:solidFill>
              <a:srgbClr val="E7E6E6">
                <a:lumMod val="90000"/>
              </a:srgbClr>
            </a:solidFill>
            <a:ln w="9525">
              <a:solidFill>
                <a:srgbClr val="000000"/>
              </a:solidFill>
              <a:miter lim="800000"/>
              <a:headEnd/>
              <a:tailEnd/>
            </a:ln>
          </p:spPr>
          <p:txBody>
            <a:bodyPr anchor="ctr"/>
            <a:lstStyle/>
            <a:p>
              <a:pPr marL="0" marR="0" lvl="0" indent="0" algn="ctr" defTabSz="685800" eaLnBrk="1" fontAlgn="auto" latinLnBrk="0" hangingPunct="1">
                <a:lnSpc>
                  <a:spcPct val="107000"/>
                </a:lnSpc>
                <a:spcBef>
                  <a:spcPts val="0"/>
                </a:spcBef>
                <a:spcAft>
                  <a:spcPts val="60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ENABLERS</a:t>
              </a:r>
              <a:endParaRPr kumimoji="0" lang="en-US" sz="8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37787AE-8CDE-4F67-B993-CEBC03289F43}"/>
                </a:ext>
              </a:extLst>
            </p:cNvPr>
            <p:cNvSpPr txBox="1">
              <a:spLocks noChangeArrowheads="1"/>
            </p:cNvSpPr>
            <p:nvPr/>
          </p:nvSpPr>
          <p:spPr bwMode="auto">
            <a:xfrm>
              <a:off x="4217932" y="2962812"/>
              <a:ext cx="1690393" cy="267535"/>
            </a:xfrm>
            <a:prstGeom prst="rect">
              <a:avLst/>
            </a:prstGeom>
            <a:solidFill>
              <a:srgbClr val="4472C4">
                <a:lumMod val="20000"/>
                <a:lumOff val="80000"/>
              </a:srgbClr>
            </a:solidFill>
            <a:ln w="9525">
              <a:solidFill>
                <a:srgbClr val="000000"/>
              </a:solidFill>
              <a:miter lim="800000"/>
              <a:headEnd/>
              <a:tailEnd/>
            </a:ln>
          </p:spPr>
          <p:txBody>
            <a:bodyPr anchor="ctr" anchorCtr="0"/>
            <a:lstStyle/>
            <a:p>
              <a:pPr marL="0" marR="0" lvl="0" indent="0" algn="just" defTabSz="685800" eaLnBrk="1" fontAlgn="auto" latinLnBrk="0" hangingPunct="1">
                <a:lnSpc>
                  <a:spcPct val="107000"/>
                </a:lnSpc>
                <a:spcBef>
                  <a:spcPts val="0"/>
                </a:spcBef>
                <a:spcAft>
                  <a:spcPts val="600"/>
                </a:spcAft>
                <a:buClrTx/>
                <a:buSzTx/>
                <a:buFontTx/>
                <a:buNone/>
                <a:tabLst>
                  <a:tab pos="0" algn="l"/>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Deployment of the vaccine. </a:t>
              </a:r>
            </a:p>
          </p:txBody>
        </p:sp>
        <p:sp>
          <p:nvSpPr>
            <p:cNvPr id="17" name="Text Box 2">
              <a:extLst>
                <a:ext uri="{FF2B5EF4-FFF2-40B4-BE49-F238E27FC236}">
                  <a16:creationId xmlns:a16="http://schemas.microsoft.com/office/drawing/2014/main" id="{BCF411B9-B90B-4C16-A9BD-B5B103112286}"/>
                </a:ext>
              </a:extLst>
            </p:cNvPr>
            <p:cNvSpPr txBox="1">
              <a:spLocks noChangeArrowheads="1"/>
            </p:cNvSpPr>
            <p:nvPr/>
          </p:nvSpPr>
          <p:spPr bwMode="auto">
            <a:xfrm>
              <a:off x="4217930" y="3325851"/>
              <a:ext cx="1679343" cy="440771"/>
            </a:xfrm>
            <a:prstGeom prst="rect">
              <a:avLst/>
            </a:prstGeom>
            <a:solidFill>
              <a:srgbClr val="4472C4">
                <a:lumMod val="20000"/>
                <a:lumOff val="80000"/>
              </a:srgbClr>
            </a:solidFill>
            <a:ln w="9525">
              <a:solidFill>
                <a:srgbClr val="000000"/>
              </a:solidFill>
              <a:miter lim="800000"/>
              <a:headEnd/>
              <a:tailEnd/>
            </a:ln>
          </p:spPr>
          <p:txBody>
            <a:bodyPr anchor="ctr" anchorCtr="0"/>
            <a:lstStyle/>
            <a:p>
              <a:pPr marL="0" marR="0" lvl="0" indent="0" defTabSz="685800" eaLnBrk="1" fontAlgn="auto" latinLnBrk="0" hangingPunct="1">
                <a:lnSpc>
                  <a:spcPct val="107000"/>
                </a:lnSpc>
                <a:spcBef>
                  <a:spcPts val="0"/>
                </a:spcBef>
                <a:spcAft>
                  <a:spcPts val="600"/>
                </a:spcAft>
                <a:buClrTx/>
                <a:buSzTx/>
                <a:buFontTx/>
                <a:buNone/>
                <a:tabLst>
                  <a:tab pos="0" algn="l"/>
                </a:tabLst>
                <a:defRPr/>
              </a:pPr>
              <a:r>
                <a:rPr kumimoji="0" lang="en-US" sz="10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Stimulate demand through government consumption.</a:t>
              </a:r>
              <a:r>
                <a:rPr kumimoji="0" lang="en-US" sz="10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p>
          </p:txBody>
        </p:sp>
        <p:sp>
          <p:nvSpPr>
            <p:cNvPr id="18" name="Text Box 2">
              <a:extLst>
                <a:ext uri="{FF2B5EF4-FFF2-40B4-BE49-F238E27FC236}">
                  <a16:creationId xmlns:a16="http://schemas.microsoft.com/office/drawing/2014/main" id="{2C96FE0A-8FC4-4ED8-8191-B6965A47FDDC}"/>
                </a:ext>
              </a:extLst>
            </p:cNvPr>
            <p:cNvSpPr txBox="1">
              <a:spLocks noChangeArrowheads="1"/>
            </p:cNvSpPr>
            <p:nvPr/>
          </p:nvSpPr>
          <p:spPr bwMode="auto">
            <a:xfrm>
              <a:off x="638172" y="4567271"/>
              <a:ext cx="5278549" cy="452096"/>
            </a:xfrm>
            <a:prstGeom prst="rect">
              <a:avLst/>
            </a:prstGeom>
            <a:solidFill>
              <a:srgbClr val="FFFFCC"/>
            </a:solidFill>
            <a:ln w="9525">
              <a:solidFill>
                <a:srgbClr val="000000"/>
              </a:solidFill>
              <a:miter lim="800000"/>
              <a:headEnd/>
              <a:tailEnd/>
            </a:ln>
          </p:spPr>
          <p:txBody>
            <a:bodyPr anchor="ctr" anchorCtr="0"/>
            <a:lstStyle>
              <a:lvl1pPr>
                <a:spcBef>
                  <a:spcPct val="20000"/>
                </a:spcBef>
                <a:buFont typeface="Arial" panose="020B0604020202020204" pitchFamily="34" charset="0"/>
                <a:buChar char="•"/>
                <a:tabLst>
                  <a:tab pos="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9pPr>
            </a:lstStyle>
            <a:p>
              <a:pPr marL="0" marR="0" lvl="0" indent="0" defTabSz="685800" eaLnBrk="1" fontAlgn="auto" latinLnBrk="0" hangingPunct="1">
                <a:lnSpc>
                  <a:spcPct val="107000"/>
                </a:lnSpc>
                <a:spcBef>
                  <a:spcPct val="0"/>
                </a:spcBef>
                <a:spcAft>
                  <a:spcPts val="600"/>
                </a:spcAft>
                <a:buClrTx/>
                <a:buSzTx/>
                <a:buFont typeface="Arial" panose="020B0604020202020204" pitchFamily="34" charset="0"/>
                <a:buNone/>
                <a:tabLst>
                  <a:tab pos="0" algn="l"/>
                </a:tabLst>
                <a:defRPr/>
              </a:pPr>
              <a:r>
                <a:rPr kumimoji="0" lang="en-US" altLang="en-US" sz="1000" b="0" i="0" u="none" strike="noStrike" kern="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The country may not be able to achieve its target of population immunity by the end of 2021. </a:t>
              </a:r>
            </a:p>
          </p:txBody>
        </p:sp>
        <p:sp>
          <p:nvSpPr>
            <p:cNvPr id="19" name="Text Box 2">
              <a:extLst>
                <a:ext uri="{FF2B5EF4-FFF2-40B4-BE49-F238E27FC236}">
                  <a16:creationId xmlns:a16="http://schemas.microsoft.com/office/drawing/2014/main" id="{6CF9B3A7-6EFE-4948-826A-D0338EA856F5}"/>
                </a:ext>
              </a:extLst>
            </p:cNvPr>
            <p:cNvSpPr txBox="1">
              <a:spLocks noChangeArrowheads="1"/>
            </p:cNvSpPr>
            <p:nvPr/>
          </p:nvSpPr>
          <p:spPr bwMode="auto">
            <a:xfrm>
              <a:off x="629774" y="5187427"/>
              <a:ext cx="5286946" cy="462555"/>
            </a:xfrm>
            <a:prstGeom prst="rect">
              <a:avLst/>
            </a:prstGeom>
            <a:solidFill>
              <a:srgbClr val="FFFFCC"/>
            </a:solidFill>
            <a:ln w="9525">
              <a:solidFill>
                <a:srgbClr val="000000"/>
              </a:solidFill>
              <a:miter lim="800000"/>
              <a:headEnd/>
              <a:tailEnd/>
            </a:ln>
          </p:spPr>
          <p:txBody>
            <a:bodyPr anchor="ctr" anchorCtr="0"/>
            <a:lstStyle>
              <a:lvl1pPr>
                <a:spcBef>
                  <a:spcPct val="20000"/>
                </a:spcBef>
                <a:buFont typeface="Arial" panose="020B0604020202020204" pitchFamily="34" charset="0"/>
                <a:buChar char="•"/>
                <a:tabLst>
                  <a:tab pos="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9pPr>
            </a:lstStyle>
            <a:p>
              <a:pPr marL="0" marR="0" lvl="0" indent="0" defTabSz="685800" eaLnBrk="1" fontAlgn="auto" latinLnBrk="0" hangingPunct="1">
                <a:lnSpc>
                  <a:spcPct val="107000"/>
                </a:lnSpc>
                <a:spcBef>
                  <a:spcPct val="0"/>
                </a:spcBef>
                <a:spcAft>
                  <a:spcPts val="600"/>
                </a:spcAft>
                <a:buClrTx/>
                <a:buSzTx/>
                <a:buFont typeface="Arial" panose="020B0604020202020204" pitchFamily="34" charset="0"/>
                <a:buNone/>
                <a:tabLst>
                  <a:tab pos="0" algn="l"/>
                </a:tabLst>
                <a:defRPr/>
              </a:pPr>
              <a:r>
                <a:rPr kumimoji="0" lang="en-US" altLang="en-US" sz="1000" b="0" i="0" u="none" strike="noStrike" kern="0" cap="none" spc="0" normalizeH="0" baseline="0" noProof="0" dirty="0">
                  <a:ln>
                    <a:noFill/>
                  </a:ln>
                  <a:solidFill>
                    <a:srgbClr val="000000"/>
                  </a:solidFill>
                  <a:effectLst/>
                  <a:uLnTx/>
                  <a:uFillTx/>
                  <a:latin typeface="Gill Sans MT" panose="020B0502020104020203" pitchFamily="34" charset="0"/>
                  <a:ea typeface="Calibri" panose="020F0502020204030204" pitchFamily="34" charset="0"/>
                  <a:cs typeface="Times New Roman" panose="02020603050405020304" pitchFamily="18" charset="0"/>
                </a:rPr>
                <a:t>The stop and start cycles the sector will experience as new waves and variants may occur.</a:t>
              </a:r>
            </a:p>
          </p:txBody>
        </p:sp>
        <p:sp>
          <p:nvSpPr>
            <p:cNvPr id="20" name="Text Box 2">
              <a:extLst>
                <a:ext uri="{FF2B5EF4-FFF2-40B4-BE49-F238E27FC236}">
                  <a16:creationId xmlns:a16="http://schemas.microsoft.com/office/drawing/2014/main" id="{8002FFDB-5888-4DEB-AC42-68A2D17A0946}"/>
                </a:ext>
              </a:extLst>
            </p:cNvPr>
            <p:cNvSpPr txBox="1">
              <a:spLocks noChangeArrowheads="1"/>
            </p:cNvSpPr>
            <p:nvPr/>
          </p:nvSpPr>
          <p:spPr bwMode="auto">
            <a:xfrm rot="16200000">
              <a:off x="-597116" y="4560697"/>
              <a:ext cx="1692935" cy="485631"/>
            </a:xfrm>
            <a:prstGeom prst="rect">
              <a:avLst/>
            </a:prstGeom>
            <a:solidFill>
              <a:srgbClr val="E7E6E6">
                <a:lumMod val="90000"/>
              </a:srgbClr>
            </a:solidFill>
            <a:ln w="9525">
              <a:solidFill>
                <a:srgbClr val="000000"/>
              </a:solidFill>
              <a:miter lim="800000"/>
              <a:headEnd/>
              <a:tailEnd/>
            </a:ln>
          </p:spPr>
          <p:txBody>
            <a:bodyPr anchor="ctr"/>
            <a:lstStyle/>
            <a:p>
              <a:pPr marL="0" marR="0" lvl="0" indent="0" algn="ctr" defTabSz="685800" eaLnBrk="1" fontAlgn="auto" latinLnBrk="0" hangingPunct="1">
                <a:lnSpc>
                  <a:spcPct val="107000"/>
                </a:lnSpc>
                <a:spcBef>
                  <a:spcPts val="0"/>
                </a:spcBef>
                <a:spcAft>
                  <a:spcPts val="60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RISKS</a:t>
              </a:r>
              <a:endParaRPr kumimoji="0" lang="en-US" sz="900" b="0" i="0" u="none" strike="noStrike" kern="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grpSp>
      <p:sp>
        <p:nvSpPr>
          <p:cNvPr id="2" name="Footer Placeholder 1">
            <a:extLst>
              <a:ext uri="{FF2B5EF4-FFF2-40B4-BE49-F238E27FC236}">
                <a16:creationId xmlns:a16="http://schemas.microsoft.com/office/drawing/2014/main" id="{C5FA0EC3-9A36-4E1E-B8B0-4F66E7EA646E}"/>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1844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136524"/>
            <a:ext cx="8462126" cy="338623"/>
          </a:xfrm>
        </p:spPr>
        <p:txBody>
          <a:bodyPr>
            <a:noAutofit/>
          </a:bodyPr>
          <a:lstStyle/>
          <a:p>
            <a:pPr algn="ctr"/>
            <a:r>
              <a:rPr lang="en-ZA" sz="2000" dirty="0"/>
              <a:t>Programme 3: Destination Development Annual  Targets</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75036454"/>
              </p:ext>
            </p:extLst>
          </p:nvPr>
        </p:nvGraphicFramePr>
        <p:xfrm>
          <a:off x="301869" y="511061"/>
          <a:ext cx="8540262" cy="4970574"/>
        </p:xfrm>
        <a:graphic>
          <a:graphicData uri="http://schemas.openxmlformats.org/drawingml/2006/table">
            <a:tbl>
              <a:tblPr firstRow="1" bandRow="1">
                <a:tableStyleId>{21E4AEA4-8DFA-4A89-87EB-49C32662AFE0}</a:tableStyleId>
              </a:tblPr>
              <a:tblGrid>
                <a:gridCol w="2484463">
                  <a:extLst>
                    <a:ext uri="{9D8B030D-6E8A-4147-A177-3AD203B41FA5}">
                      <a16:colId xmlns:a16="http://schemas.microsoft.com/office/drawing/2014/main" val="20001"/>
                    </a:ext>
                  </a:extLst>
                </a:gridCol>
                <a:gridCol w="1578634">
                  <a:extLst>
                    <a:ext uri="{9D8B030D-6E8A-4147-A177-3AD203B41FA5}">
                      <a16:colId xmlns:a16="http://schemas.microsoft.com/office/drawing/2014/main" val="357603329"/>
                    </a:ext>
                  </a:extLst>
                </a:gridCol>
                <a:gridCol w="1259457">
                  <a:extLst>
                    <a:ext uri="{9D8B030D-6E8A-4147-A177-3AD203B41FA5}">
                      <a16:colId xmlns:a16="http://schemas.microsoft.com/office/drawing/2014/main" val="2775012981"/>
                    </a:ext>
                  </a:extLst>
                </a:gridCol>
                <a:gridCol w="1460899">
                  <a:extLst>
                    <a:ext uri="{9D8B030D-6E8A-4147-A177-3AD203B41FA5}">
                      <a16:colId xmlns:a16="http://schemas.microsoft.com/office/drawing/2014/main" val="3673692053"/>
                    </a:ext>
                  </a:extLst>
                </a:gridCol>
                <a:gridCol w="199398">
                  <a:extLst>
                    <a:ext uri="{9D8B030D-6E8A-4147-A177-3AD203B41FA5}">
                      <a16:colId xmlns:a16="http://schemas.microsoft.com/office/drawing/2014/main" val="127360192"/>
                    </a:ext>
                  </a:extLst>
                </a:gridCol>
                <a:gridCol w="1557411">
                  <a:extLst>
                    <a:ext uri="{9D8B030D-6E8A-4147-A177-3AD203B41FA5}">
                      <a16:colId xmlns:a16="http://schemas.microsoft.com/office/drawing/2014/main" val="1266659619"/>
                    </a:ext>
                  </a:extLst>
                </a:gridCol>
              </a:tblGrid>
              <a:tr h="28429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tc gridSpan="5">
                  <a:txBody>
                    <a:bodyPr/>
                    <a:lstStyle/>
                    <a:p>
                      <a:pPr algn="ctr"/>
                      <a:r>
                        <a:rPr lang="en-ZA" sz="1400" b="1">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ZA"/>
                    </a:p>
                  </a:txBody>
                  <a:tcPr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extLst>
                  <a:ext uri="{0D108BD9-81ED-4DB2-BD59-A6C34878D82A}">
                    <a16:rowId xmlns:a16="http://schemas.microsoft.com/office/drawing/2014/main" val="10000"/>
                  </a:ext>
                </a:extLst>
              </a:tr>
              <a:tr h="199007">
                <a:tc vMerge="1">
                  <a:txBody>
                    <a:bodyPr/>
                    <a:lstStyle/>
                    <a:p>
                      <a:endParaRPr lang="en-ZA" dirty="0"/>
                    </a:p>
                  </a:txBody>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ctr">
                        <a:lnSpc>
                          <a:spcPct val="100000"/>
                        </a:lnSpc>
                        <a:spcBef>
                          <a:spcPts val="0"/>
                        </a:spcBef>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7022">
                <a:tc gridSpan="6">
                  <a:txBody>
                    <a:bodyPr/>
                    <a:lstStyle/>
                    <a:p>
                      <a:pPr algn="l">
                        <a:lnSpc>
                          <a:spcPct val="100000"/>
                        </a:lnSpc>
                        <a:spcBef>
                          <a:spcPts val="0"/>
                        </a:spcBef>
                        <a:spcAft>
                          <a:spcPts val="0"/>
                        </a:spcAft>
                      </a:pPr>
                      <a:r>
                        <a:rPr lang="en-ZA" sz="1400" b="1" dirty="0">
                          <a:effectLst/>
                          <a:latin typeface="Gill Sans MT" panose="020B0502020104020203" pitchFamily="34" charset="0"/>
                          <a:ea typeface="Times New Roman" panose="02020603050405020304" pitchFamily="18" charset="0"/>
                          <a:cs typeface="Arial" panose="020B0604020202020204" pitchFamily="34" charset="0"/>
                        </a:rPr>
                        <a:t>Output: </a:t>
                      </a:r>
                      <a:r>
                        <a:rPr lang="en-ZA" sz="1400" dirty="0">
                          <a:effectLst/>
                          <a:latin typeface="Gill Sans MT" panose="020B0502020104020203" pitchFamily="34" charset="0"/>
                          <a:ea typeface="Calibri" panose="020F0502020204030204" pitchFamily="34" charset="0"/>
                          <a:cs typeface="Arial" panose="020B0604020202020204" pitchFamily="34" charset="0"/>
                        </a:rPr>
                        <a:t>Destination enhancement and route development projects implemented</a:t>
                      </a:r>
                      <a:r>
                        <a:rPr lang="en-ZA" sz="1400" dirty="0">
                          <a:solidFill>
                            <a:srgbClr val="FF0000"/>
                          </a:solidFill>
                          <a:effectLst/>
                          <a:latin typeface="Gill Sans MT" panose="020B0502020104020203" pitchFamily="34" charset="0"/>
                          <a:ea typeface="Calibri" panose="020F0502020204030204" pitchFamily="34" charset="0"/>
                          <a:cs typeface="Arial" panose="020B0604020202020204" pitchFamily="34" charset="0"/>
                        </a:rPr>
                        <a:t> </a:t>
                      </a:r>
                      <a:r>
                        <a:rPr lang="en-ZA" sz="1400" dirty="0">
                          <a:effectLst/>
                          <a:latin typeface="Gill Sans MT" panose="020B0502020104020203" pitchFamily="34" charset="0"/>
                          <a:ea typeface="Calibri" panose="020F0502020204030204" pitchFamily="34" charset="0"/>
                          <a:cs typeface="Arial" panose="020B0604020202020204" pitchFamily="34" charset="0"/>
                        </a:rPr>
                        <a:t>to diversify tourism offerings and enhance visitor experience in identified priority areas. </a:t>
                      </a:r>
                      <a:endParaRPr lang="en-ZA" sz="1400" b="1" dirty="0">
                        <a:effectLst/>
                        <a:latin typeface="Gill Sans MT" panose="020B0502020104020203" pitchFamily="34" charset="0"/>
                        <a:ea typeface="Times New Roman" panose="02020603050405020304" pitchFamily="18" charset="0"/>
                        <a:cs typeface="Arial" panose="020B0604020202020204" pitchFamily="34" charset="0"/>
                      </a:endParaRPr>
                    </a:p>
                    <a:p>
                      <a:pPr algn="l">
                        <a:lnSpc>
                          <a:spcPct val="100000"/>
                        </a:lnSpc>
                        <a:spcBef>
                          <a:spcPts val="0"/>
                        </a:spcBef>
                        <a:spcAft>
                          <a:spcPts val="0"/>
                        </a:spcAft>
                      </a:pPr>
                      <a:r>
                        <a:rPr lang="en-ZA" sz="1400" b="1" dirty="0">
                          <a:effectLst/>
                          <a:latin typeface="Gill Sans MT" panose="020B0502020104020203" pitchFamily="34" charset="0"/>
                          <a:ea typeface="Times New Roman" panose="02020603050405020304" pitchFamily="18" charset="0"/>
                          <a:cs typeface="Arial" panose="020B0604020202020204" pitchFamily="34" charset="0"/>
                        </a:rPr>
                        <a:t>Output Indicator 1: </a:t>
                      </a:r>
                      <a:r>
                        <a:rPr lang="en-ZA" sz="1400" dirty="0">
                          <a:effectLst/>
                          <a:latin typeface="Gill Sans MT" panose="020B0502020104020203" pitchFamily="34" charset="0"/>
                          <a:ea typeface="Calibri" panose="020F0502020204030204" pitchFamily="34" charset="0"/>
                          <a:cs typeface="Arial" panose="020B0604020202020204" pitchFamily="34" charset="0"/>
                        </a:rPr>
                        <a:t>Number of destination planning and investment coordination initiatives undertaken.</a:t>
                      </a:r>
                      <a:endParaRPr lang="en-ZA" sz="1400" b="1" dirty="0">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lang="en-ZA"/>
                    </a:p>
                  </a:txBody>
                  <a:tcPr>
                    <a:lnL w="952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lnL w="952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tc>
                <a:tc hMerge="1">
                  <a:txBody>
                    <a:bodyPr/>
                    <a:lstStyle/>
                    <a:p>
                      <a:pPr algn="just">
                        <a:lnSpc>
                          <a:spcPct val="100000"/>
                        </a:lnSpc>
                        <a:spcBef>
                          <a:spcPts val="0"/>
                        </a:spcBef>
                        <a:spcAft>
                          <a:spcPts val="0"/>
                        </a:spcAft>
                      </a:pPr>
                      <a:endParaRPr lang="en-ZA" sz="1400" b="1" dirty="0">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275638">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Four </a:t>
                      </a:r>
                      <a:r>
                        <a:rPr lang="en-ZA" sz="1400" b="1" dirty="0">
                          <a:effectLst/>
                          <a:latin typeface="Gill Sans MT" panose="020B0502020104020203" pitchFamily="34" charset="0"/>
                          <a:ea typeface="Calibri" panose="020F0502020204030204" pitchFamily="34" charset="0"/>
                          <a:cs typeface="Arial" panose="020B0604020202020204" pitchFamily="34" charset="0"/>
                        </a:rPr>
                        <a:t>initiatives undertaken:</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9525" cap="flat" cmpd="sng" algn="ctr">
                      <a:solidFill>
                        <a:schemeClr val="tx1"/>
                      </a:solidFill>
                      <a:prstDash val="solid"/>
                      <a:round/>
                      <a:headEnd type="none" w="med" len="med"/>
                      <a:tailEnd type="none" w="med" len="med"/>
                    </a:lnL>
                  </a:tcPr>
                </a:tc>
                <a:tc hMerge="1">
                  <a:txBody>
                    <a:bodyPr/>
                    <a:lstStyle/>
                    <a:p>
                      <a:endParaRPr lang="en-ZA"/>
                    </a:p>
                  </a:txBody>
                  <a:tcPr>
                    <a:lnL w="9525" cap="flat" cmpd="sng" algn="ctr">
                      <a:solidFill>
                        <a:schemeClr val="tx1"/>
                      </a:solidFill>
                      <a:prstDash val="solid"/>
                      <a:round/>
                      <a:headEnd type="none" w="med" len="med"/>
                      <a:tailEnd type="none" w="med" len="med"/>
                    </a:lnL>
                  </a:tcPr>
                </a:tc>
                <a:tc hMerge="1">
                  <a:txBody>
                    <a:bodyPr/>
                    <a:lstStyle/>
                    <a:p>
                      <a:endParaRPr lang="en-ZA"/>
                    </a:p>
                  </a:txBody>
                  <a:tcPr>
                    <a:lnL w="9525"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b="1"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1941092"/>
                  </a:ext>
                </a:extLst>
              </a:tr>
              <a:tr h="903175">
                <a:tc>
                  <a:txBody>
                    <a:bodyPr/>
                    <a:lstStyle/>
                    <a:p>
                      <a:pPr marL="182563" lvl="0" indent="-182563" algn="l">
                        <a:lnSpc>
                          <a:spcPct val="107000"/>
                        </a:lnSpc>
                        <a:spcBef>
                          <a:spcPts val="300"/>
                        </a:spcBef>
                        <a:spcAft>
                          <a:spcPts val="0"/>
                        </a:spcAft>
                        <a:buFont typeface="+mj-lt"/>
                        <a:buAutoNum type="arabicPeriod"/>
                      </a:pPr>
                      <a:r>
                        <a:rPr lang="en-GB"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Facilitate the integration of developed tourism concepts from tourism spatial masterplans, into the DDM One Plans, for: </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p>
                      <a:pPr marL="182563" indent="-182563" algn="l">
                        <a:spcAft>
                          <a:spcPts val="0"/>
                        </a:spcAft>
                      </a:pPr>
                      <a:r>
                        <a:rPr lang="en-GB" sz="1300" dirty="0">
                          <a:solidFill>
                            <a:srgbClr val="000000"/>
                          </a:solidFill>
                          <a:effectLst/>
                          <a:latin typeface="Gill Sans MT" panose="020B0502020104020203" pitchFamily="34" charset="0"/>
                        </a:rPr>
                        <a:t> </a:t>
                      </a:r>
                      <a:endParaRPr lang="en-ZA" sz="1300" dirty="0">
                        <a:effectLst/>
                        <a:latin typeface="Gill Sans MT" panose="020B0502020104020203" pitchFamily="34" charset="0"/>
                      </a:endParaRPr>
                    </a:p>
                    <a:p>
                      <a:pPr marL="357188" lvl="0" indent="-174625" algn="l">
                        <a:spcAft>
                          <a:spcPts val="0"/>
                        </a:spcAft>
                        <a:buFont typeface="Symbol" panose="05050102010706020507" pitchFamily="18" charset="2"/>
                        <a:buChar char=""/>
                      </a:pPr>
                      <a:r>
                        <a:rPr lang="en-GB" sz="1300" dirty="0">
                          <a:solidFill>
                            <a:srgbClr val="000000"/>
                          </a:solidFill>
                          <a:effectLst/>
                          <a:latin typeface="Gill Sans MT" panose="020B0502020104020203" pitchFamily="34" charset="0"/>
                        </a:rPr>
                        <a:t>OR Tambo District</a:t>
                      </a:r>
                      <a:endParaRPr lang="en-ZA" sz="1300" dirty="0">
                        <a:effectLst/>
                        <a:latin typeface="Gill Sans MT" panose="020B0502020104020203" pitchFamily="34" charset="0"/>
                      </a:endParaRPr>
                    </a:p>
                    <a:p>
                      <a:pPr marL="357188" lvl="0" indent="-174625" algn="l">
                        <a:spcAft>
                          <a:spcPts val="0"/>
                        </a:spcAft>
                        <a:buFont typeface="Symbol" panose="05050102010706020507" pitchFamily="18" charset="2"/>
                        <a:buChar char=""/>
                      </a:pPr>
                      <a:r>
                        <a:rPr lang="en-GB" sz="1300" dirty="0">
                          <a:solidFill>
                            <a:srgbClr val="000000"/>
                          </a:solidFill>
                          <a:effectLst/>
                          <a:latin typeface="Gill Sans MT" panose="020B0502020104020203" pitchFamily="34" charset="0"/>
                        </a:rPr>
                        <a:t>eThekwini Metro </a:t>
                      </a:r>
                      <a:endParaRPr lang="en-ZA" sz="1300" dirty="0">
                        <a:effectLst/>
                        <a:latin typeface="Gill Sans MT" panose="020B0502020104020203" pitchFamily="34" charset="0"/>
                      </a:endParaRPr>
                    </a:p>
                    <a:p>
                      <a:pPr marL="357188" lvl="0" indent="-174625" algn="l">
                        <a:spcAft>
                          <a:spcPts val="0"/>
                        </a:spcAft>
                        <a:buFont typeface="Symbol" panose="05050102010706020507" pitchFamily="18" charset="2"/>
                        <a:buChar char=""/>
                      </a:pPr>
                      <a:r>
                        <a:rPr lang="en-GB" sz="1300" dirty="0">
                          <a:solidFill>
                            <a:srgbClr val="000000"/>
                          </a:solidFill>
                          <a:effectLst/>
                          <a:latin typeface="Gill Sans MT" panose="020B0502020104020203" pitchFamily="34" charset="0"/>
                        </a:rPr>
                        <a:t>Pixley Ka </a:t>
                      </a:r>
                      <a:r>
                        <a:rPr lang="en-GB" sz="1300" dirty="0" err="1">
                          <a:solidFill>
                            <a:srgbClr val="000000"/>
                          </a:solidFill>
                          <a:effectLst/>
                          <a:latin typeface="Gill Sans MT" panose="020B0502020104020203" pitchFamily="34" charset="0"/>
                        </a:rPr>
                        <a:t>Seme</a:t>
                      </a:r>
                      <a:r>
                        <a:rPr lang="en-GB" sz="1300" dirty="0">
                          <a:solidFill>
                            <a:srgbClr val="000000"/>
                          </a:solidFill>
                          <a:effectLst/>
                          <a:latin typeface="Gill Sans MT" panose="020B0502020104020203" pitchFamily="34" charset="0"/>
                        </a:rPr>
                        <a:t> District</a:t>
                      </a:r>
                      <a:endParaRPr lang="en-ZA" sz="1300" dirty="0">
                        <a:effectLst/>
                        <a:latin typeface="Gill Sans MT" panose="020B0502020104020203" pitchFamily="34" charset="0"/>
                      </a:endParaRPr>
                    </a:p>
                    <a:p>
                      <a:pPr marL="357188" lvl="0" indent="-174625" algn="l">
                        <a:spcAft>
                          <a:spcPts val="0"/>
                        </a:spcAft>
                        <a:buFont typeface="Symbol" panose="05050102010706020507" pitchFamily="18" charset="2"/>
                        <a:buChar char=""/>
                      </a:pPr>
                      <a:r>
                        <a:rPr lang="en-GB" sz="1300" dirty="0">
                          <a:solidFill>
                            <a:srgbClr val="000000"/>
                          </a:solidFill>
                          <a:effectLst/>
                          <a:latin typeface="Gill Sans MT" panose="020B0502020104020203" pitchFamily="34" charset="0"/>
                        </a:rPr>
                        <a:t>Namakwa District</a:t>
                      </a:r>
                      <a:endParaRPr lang="en-ZA" sz="1300" dirty="0">
                        <a:effectLst/>
                        <a:latin typeface="Gill Sans MT" panose="020B0502020104020203" pitchFamily="34" charset="0"/>
                      </a:endParaRPr>
                    </a:p>
                    <a:p>
                      <a:pPr marL="269875" lvl="0" indent="0" algn="l">
                        <a:lnSpc>
                          <a:spcPct val="107000"/>
                        </a:lnSpc>
                        <a:spcAft>
                          <a:spcPts val="0"/>
                        </a:spcAft>
                        <a:buFont typeface="Symbol" panose="05050102010706020507" pitchFamily="18" charset="2"/>
                        <a:buNone/>
                      </a:pP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lvl="0" indent="0" algn="l" defTabSz="914400" rtl="0" eaLnBrk="1" latinLnBrk="0" hangingPunct="1">
                        <a:spcAft>
                          <a:spcPts val="0"/>
                        </a:spcAft>
                        <a:buFont typeface="Symbol" panose="05050102010706020507" pitchFamily="18" charset="2"/>
                        <a:buNone/>
                      </a:pPr>
                      <a:r>
                        <a:rPr lang="en-ZA" sz="1300" kern="1200" dirty="0">
                          <a:solidFill>
                            <a:srgbClr val="000000"/>
                          </a:solidFill>
                          <a:effectLst/>
                          <a:latin typeface="Gill Sans MT" panose="020B0502020104020203" pitchFamily="34" charset="0"/>
                          <a:ea typeface="+mn-ea"/>
                          <a:cs typeface="+mn-cs"/>
                        </a:rPr>
                        <a:t>eThekwini and </a:t>
                      </a:r>
                      <a:r>
                        <a:rPr lang="en-ZA" sz="1300" kern="1200" dirty="0" err="1">
                          <a:solidFill>
                            <a:srgbClr val="000000"/>
                          </a:solidFill>
                          <a:effectLst/>
                          <a:latin typeface="Gill Sans MT" panose="020B0502020104020203" pitchFamily="34" charset="0"/>
                          <a:ea typeface="+mn-ea"/>
                          <a:cs typeface="+mn-cs"/>
                        </a:rPr>
                        <a:t>Ntambalala</a:t>
                      </a:r>
                      <a:r>
                        <a:rPr lang="en-ZA" sz="1300" kern="1200" dirty="0">
                          <a:solidFill>
                            <a:srgbClr val="000000"/>
                          </a:solidFill>
                          <a:effectLst/>
                          <a:latin typeface="Gill Sans MT" panose="020B0502020104020203" pitchFamily="34" charset="0"/>
                          <a:ea typeface="+mn-ea"/>
                          <a:cs typeface="+mn-cs"/>
                        </a:rPr>
                        <a:t> Resort tourism concepts finalised.</a:t>
                      </a:r>
                    </a:p>
                    <a:p>
                      <a:pPr marL="0" lvl="0" indent="0" algn="l" defTabSz="914400" rtl="0" eaLnBrk="1" latinLnBrk="0" hangingPunct="1">
                        <a:spcAft>
                          <a:spcPts val="0"/>
                        </a:spcAft>
                        <a:buFont typeface="Symbol" panose="05050102010706020507" pitchFamily="18" charset="2"/>
                        <a:buNone/>
                      </a:pPr>
                      <a:r>
                        <a:rPr lang="en-ZA" sz="1300" kern="1200" dirty="0">
                          <a:solidFill>
                            <a:srgbClr val="000000"/>
                          </a:solidFill>
                          <a:effectLst/>
                          <a:latin typeface="Gill Sans MT" panose="020B0502020104020203" pitchFamily="34" charset="0"/>
                          <a:ea typeface="+mn-ea"/>
                          <a:cs typeface="+mn-cs"/>
                        </a:rPr>
                        <a:t> </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lvl="0" indent="0" algn="l" defTabSz="914400" rtl="0" eaLnBrk="1" latinLnBrk="0" hangingPunct="1">
                        <a:spcAft>
                          <a:spcPts val="0"/>
                        </a:spcAft>
                        <a:buFont typeface="Symbol" panose="05050102010706020507" pitchFamily="18" charset="2"/>
                        <a:buNone/>
                      </a:pPr>
                      <a:r>
                        <a:rPr lang="en-ZA" sz="1300" kern="1200" dirty="0">
                          <a:solidFill>
                            <a:srgbClr val="000000"/>
                          </a:solidFill>
                          <a:effectLst/>
                          <a:latin typeface="Gill Sans MT" panose="020B0502020104020203" pitchFamily="34" charset="0"/>
                          <a:ea typeface="+mn-ea"/>
                          <a:cs typeface="+mn-cs"/>
                        </a:rPr>
                        <a:t>Six (6) tourism concepts incorporated into the Karoo and Eastern Seaboard Development regional plans.</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2">
                  <a:txBody>
                    <a:bodyPr/>
                    <a:lstStyle/>
                    <a:p>
                      <a:pPr marL="182563" lvl="0" indent="-182563" algn="l" defTabSz="914400" rtl="0" eaLnBrk="1" latinLnBrk="0" hangingPunct="1">
                        <a:lnSpc>
                          <a:spcPct val="107000"/>
                        </a:lnSpc>
                        <a:spcAft>
                          <a:spcPts val="0"/>
                        </a:spcAft>
                        <a:buFont typeface="Symbol" panose="05050102010706020507" pitchFamily="18" charset="2"/>
                        <a:buChar char=""/>
                      </a:pPr>
                      <a:r>
                        <a:rPr lang="en-ZA" sz="1300" kern="1200" dirty="0">
                          <a:solidFill>
                            <a:srgbClr val="000000"/>
                          </a:solidFill>
                          <a:effectLst/>
                          <a:latin typeface="Gill Sans MT" panose="020B0502020104020203" pitchFamily="34" charset="0"/>
                          <a:ea typeface="+mn-ea"/>
                          <a:cs typeface="+mn-cs"/>
                        </a:rPr>
                        <a:t>Implementation lead confirmed.</a:t>
                      </a:r>
                    </a:p>
                    <a:p>
                      <a:pPr marL="182563" lvl="0" indent="-182563" algn="l" defTabSz="914400" rtl="0" eaLnBrk="1" latinLnBrk="0" hangingPunct="1">
                        <a:lnSpc>
                          <a:spcPct val="107000"/>
                        </a:lnSpc>
                        <a:spcAft>
                          <a:spcPts val="0"/>
                        </a:spcAft>
                        <a:buFont typeface="Symbol" panose="05050102010706020507" pitchFamily="18" charset="2"/>
                        <a:buChar char=""/>
                      </a:pPr>
                      <a:r>
                        <a:rPr lang="en-ZA" sz="1300" kern="1200" dirty="0">
                          <a:solidFill>
                            <a:srgbClr val="000000"/>
                          </a:solidFill>
                          <a:effectLst/>
                          <a:latin typeface="Gill Sans MT" panose="020B0502020104020203" pitchFamily="34" charset="0"/>
                          <a:ea typeface="+mn-ea"/>
                          <a:cs typeface="+mn-cs"/>
                        </a:rPr>
                        <a:t>Investment mobilisation issues at regional platforms completed.</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marL="0" lvl="0" indent="0" algn="just" defTabSz="914400" rtl="0" eaLnBrk="1" latinLnBrk="0" hangingPunct="1">
                        <a:lnSpc>
                          <a:spcPct val="107000"/>
                        </a:lnSpc>
                        <a:spcAft>
                          <a:spcPts val="0"/>
                        </a:spcAft>
                        <a:buFont typeface="Symbol" panose="05050102010706020507" pitchFamily="18" charset="2"/>
                        <a:buNone/>
                      </a:pPr>
                      <a:r>
                        <a:rPr lang="en-ZA" sz="1300" kern="1200" dirty="0">
                          <a:solidFill>
                            <a:srgbClr val="000000"/>
                          </a:solidFill>
                          <a:effectLst/>
                          <a:latin typeface="Gill Sans MT" panose="020B0502020104020203" pitchFamily="34" charset="0"/>
                          <a:ea typeface="+mn-ea"/>
                          <a:cs typeface="+mn-cs"/>
                        </a:rPr>
                        <a:t>Implementation modalities finalised. </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lvl="0" indent="0" algn="l" defTabSz="914400" rtl="0" eaLnBrk="1" latinLnBrk="0" hangingPunct="1">
                        <a:lnSpc>
                          <a:spcPct val="107000"/>
                        </a:lnSpc>
                        <a:spcAft>
                          <a:spcPts val="0"/>
                        </a:spcAft>
                        <a:buFont typeface="Symbol" panose="05050102010706020507" pitchFamily="18" charset="2"/>
                        <a:buNone/>
                      </a:pPr>
                      <a:r>
                        <a:rPr lang="en-ZA" sz="1300" kern="1200" dirty="0">
                          <a:solidFill>
                            <a:srgbClr val="000000"/>
                          </a:solidFill>
                          <a:effectLst/>
                          <a:latin typeface="Gill Sans MT" panose="020B0502020104020203" pitchFamily="34" charset="0"/>
                          <a:ea typeface="+mn-ea"/>
                          <a:cs typeface="+mn-cs"/>
                        </a:rPr>
                        <a:t>Implementation modalities finalised. </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5052402"/>
                  </a:ext>
                </a:extLst>
              </a:tr>
              <a:tr h="1274318">
                <a:tc>
                  <a:txBody>
                    <a:bodyPr/>
                    <a:lstStyle/>
                    <a:p>
                      <a:pPr marL="182563" marR="0" lvl="0" indent="-182563" algn="l" defTabSz="914400" rtl="0" eaLnBrk="1" fontAlgn="auto" latinLnBrk="0" hangingPunct="1">
                        <a:lnSpc>
                          <a:spcPct val="107000"/>
                        </a:lnSpc>
                        <a:spcBef>
                          <a:spcPts val="300"/>
                        </a:spcBef>
                        <a:spcAft>
                          <a:spcPts val="0"/>
                        </a:spcAft>
                        <a:buClrTx/>
                        <a:buSzTx/>
                        <a:buFont typeface="+mj-lt"/>
                        <a:buAutoNum type="arabicPeriod" startAt="2"/>
                        <a:tabLst/>
                        <a:defRPr/>
                      </a:pPr>
                      <a:r>
                        <a:rPr lang="en-GB"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Implementation</a:t>
                      </a:r>
                      <a:r>
                        <a:rPr lang="en-ZA"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of the budget resort network and brand concept.</a:t>
                      </a:r>
                      <a:endParaRPr lang="en-GB" sz="1300" kern="1200" noProof="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Modalities for the budget resort network concept implementation finalised.</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Selection of the Project Implementation Committee completed.</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2">
                  <a:txBody>
                    <a:bodyPr/>
                    <a:lstStyle/>
                    <a:p>
                      <a:pPr algn="l">
                        <a:spcAft>
                          <a:spcPts val="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Budget resort network implementation documents finalised.</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l">
                        <a:lnSpc>
                          <a:spcPct val="107000"/>
                        </a:lnSpc>
                        <a:spcAft>
                          <a:spcPts val="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Implementation of selected budget resort network properties initiated.</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Implementation of selected budget resort network properties initiated.</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087367"/>
                  </a:ext>
                </a:extLst>
              </a:tr>
            </a:tbl>
          </a:graphicData>
        </a:graphic>
      </p:graphicFrame>
      <p:sp>
        <p:nvSpPr>
          <p:cNvPr id="2" name="Footer Placeholder 1">
            <a:extLst>
              <a:ext uri="{FF2B5EF4-FFF2-40B4-BE49-F238E27FC236}">
                <a16:creationId xmlns:a16="http://schemas.microsoft.com/office/drawing/2014/main" id="{3AD87203-9531-41D2-835A-68E106817547}"/>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551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301869" y="136524"/>
            <a:ext cx="8540262" cy="343673"/>
          </a:xfrm>
        </p:spPr>
        <p:txBody>
          <a:bodyPr>
            <a:noAutofit/>
          </a:bodyPr>
          <a:lstStyle/>
          <a:p>
            <a:pPr algn="ctr"/>
            <a:r>
              <a:rPr lang="en-ZA" sz="2000" dirty="0"/>
              <a:t>Programme 3: Destination Development Annual  Targets</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64298509"/>
              </p:ext>
            </p:extLst>
          </p:nvPr>
        </p:nvGraphicFramePr>
        <p:xfrm>
          <a:off x="301869" y="664248"/>
          <a:ext cx="8540262" cy="5182572"/>
        </p:xfrm>
        <a:graphic>
          <a:graphicData uri="http://schemas.openxmlformats.org/drawingml/2006/table">
            <a:tbl>
              <a:tblPr firstRow="1" bandRow="1">
                <a:tableStyleId>{21E4AEA4-8DFA-4A89-87EB-49C32662AFE0}</a:tableStyleId>
              </a:tblPr>
              <a:tblGrid>
                <a:gridCol w="1911201">
                  <a:extLst>
                    <a:ext uri="{9D8B030D-6E8A-4147-A177-3AD203B41FA5}">
                      <a16:colId xmlns:a16="http://schemas.microsoft.com/office/drawing/2014/main" val="20001"/>
                    </a:ext>
                  </a:extLst>
                </a:gridCol>
                <a:gridCol w="1460310">
                  <a:extLst>
                    <a:ext uri="{9D8B030D-6E8A-4147-A177-3AD203B41FA5}">
                      <a16:colId xmlns:a16="http://schemas.microsoft.com/office/drawing/2014/main" val="1467556753"/>
                    </a:ext>
                  </a:extLst>
                </a:gridCol>
                <a:gridCol w="1473960">
                  <a:extLst>
                    <a:ext uri="{9D8B030D-6E8A-4147-A177-3AD203B41FA5}">
                      <a16:colId xmlns:a16="http://schemas.microsoft.com/office/drawing/2014/main" val="1065149566"/>
                    </a:ext>
                  </a:extLst>
                </a:gridCol>
                <a:gridCol w="1937982">
                  <a:extLst>
                    <a:ext uri="{9D8B030D-6E8A-4147-A177-3AD203B41FA5}">
                      <a16:colId xmlns:a16="http://schemas.microsoft.com/office/drawing/2014/main" val="496087947"/>
                    </a:ext>
                  </a:extLst>
                </a:gridCol>
                <a:gridCol w="1756809">
                  <a:extLst>
                    <a:ext uri="{9D8B030D-6E8A-4147-A177-3AD203B41FA5}">
                      <a16:colId xmlns:a16="http://schemas.microsoft.com/office/drawing/2014/main" val="127360192"/>
                    </a:ext>
                  </a:extLst>
                </a:gridCol>
              </a:tblGrid>
              <a:tr h="28396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kumimoji="0" lang="en-ZA" sz="14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98772">
                <a:tc vMerge="1">
                  <a:txBody>
                    <a:bodyPr/>
                    <a:lstStyle/>
                    <a:p>
                      <a:endParaRPr lang="en-ZA" dirty="0"/>
                    </a:p>
                  </a:txBody>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6316">
                <a:tc gridSpan="5">
                  <a:txBody>
                    <a:bodyPr/>
                    <a:lstStyle/>
                    <a:p>
                      <a:pPr algn="l">
                        <a:lnSpc>
                          <a:spcPct val="100000"/>
                        </a:lnSpc>
                        <a:spcBef>
                          <a:spcPts val="0"/>
                        </a:spcBef>
                        <a:spcAft>
                          <a:spcPts val="0"/>
                        </a:spcAft>
                      </a:pPr>
                      <a:r>
                        <a:rPr lang="en-ZA" sz="1400" b="1" dirty="0">
                          <a:effectLst/>
                          <a:latin typeface="Gill Sans MT" panose="020B0502020104020203" pitchFamily="34" charset="0"/>
                          <a:ea typeface="Times New Roman" panose="02020603050405020304" pitchFamily="18" charset="0"/>
                          <a:cs typeface="Arial" panose="020B0604020202020204" pitchFamily="34" charset="0"/>
                        </a:rPr>
                        <a:t>Output: </a:t>
                      </a:r>
                      <a:r>
                        <a:rPr lang="en-ZA" sz="1400" dirty="0">
                          <a:effectLst/>
                          <a:latin typeface="Gill Sans MT" panose="020B0502020104020203" pitchFamily="34" charset="0"/>
                          <a:ea typeface="Calibri" panose="020F0502020204030204" pitchFamily="34" charset="0"/>
                          <a:cs typeface="Arial" panose="020B0604020202020204" pitchFamily="34" charset="0"/>
                        </a:rPr>
                        <a:t>Destination enhancement and route development projects implemented</a:t>
                      </a:r>
                      <a:r>
                        <a:rPr lang="en-ZA" sz="1400" dirty="0">
                          <a:solidFill>
                            <a:srgbClr val="FF0000"/>
                          </a:solidFill>
                          <a:effectLst/>
                          <a:latin typeface="Gill Sans MT" panose="020B0502020104020203" pitchFamily="34" charset="0"/>
                          <a:ea typeface="Calibri" panose="020F0502020204030204" pitchFamily="34" charset="0"/>
                          <a:cs typeface="Arial" panose="020B0604020202020204" pitchFamily="34" charset="0"/>
                        </a:rPr>
                        <a:t> </a:t>
                      </a:r>
                      <a:r>
                        <a:rPr lang="en-ZA" sz="1400" dirty="0">
                          <a:effectLst/>
                          <a:latin typeface="Gill Sans MT" panose="020B0502020104020203" pitchFamily="34" charset="0"/>
                          <a:ea typeface="Calibri" panose="020F0502020204030204" pitchFamily="34" charset="0"/>
                          <a:cs typeface="Arial" panose="020B0604020202020204" pitchFamily="34" charset="0"/>
                        </a:rPr>
                        <a:t>to diversify tourism offerings and enhance visitor experience in identified priority areas. </a:t>
                      </a:r>
                      <a:endParaRPr lang="en-ZA" sz="1400" b="1" dirty="0">
                        <a:effectLst/>
                        <a:latin typeface="Gill Sans MT" panose="020B0502020104020203" pitchFamily="34" charset="0"/>
                        <a:ea typeface="Times New Roman" panose="02020603050405020304" pitchFamily="18" charset="0"/>
                        <a:cs typeface="Arial" panose="020B0604020202020204" pitchFamily="34" charset="0"/>
                      </a:endParaRPr>
                    </a:p>
                    <a:p>
                      <a:pPr algn="l">
                        <a:lnSpc>
                          <a:spcPct val="100000"/>
                        </a:lnSpc>
                        <a:spcBef>
                          <a:spcPts val="0"/>
                        </a:spcBef>
                        <a:spcAft>
                          <a:spcPts val="0"/>
                        </a:spcAft>
                      </a:pPr>
                      <a:r>
                        <a:rPr lang="en-ZA" sz="1400" b="1" dirty="0">
                          <a:effectLst/>
                          <a:latin typeface="Gill Sans MT" panose="020B0502020104020203" pitchFamily="34" charset="0"/>
                          <a:ea typeface="Times New Roman" panose="02020603050405020304" pitchFamily="18" charset="0"/>
                          <a:cs typeface="Arial" panose="020B0604020202020204" pitchFamily="34" charset="0"/>
                        </a:rPr>
                        <a:t>Output Indicator 1: </a:t>
                      </a:r>
                      <a:r>
                        <a:rPr lang="en-ZA" sz="1400" dirty="0">
                          <a:effectLst/>
                          <a:latin typeface="Gill Sans MT" panose="020B0502020104020203" pitchFamily="34" charset="0"/>
                          <a:ea typeface="Calibri" panose="020F0502020204030204" pitchFamily="34" charset="0"/>
                          <a:cs typeface="Arial" panose="020B0604020202020204" pitchFamily="34" charset="0"/>
                        </a:rPr>
                        <a:t>Number of destination planning and investment coordination initiatives undertaken.</a:t>
                      </a:r>
                      <a:endParaRPr lang="en-ZA" sz="1400" b="1" dirty="0">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77956672"/>
                  </a:ext>
                </a:extLst>
              </a:tr>
              <a:tr h="198772">
                <a:tc gridSpan="5">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Four </a:t>
                      </a:r>
                      <a:r>
                        <a:rPr lang="en-ZA" sz="1400" b="1" dirty="0">
                          <a:effectLst/>
                          <a:latin typeface="Gill Sans MT" panose="020B0502020104020203" pitchFamily="34" charset="0"/>
                          <a:ea typeface="Calibri" panose="020F0502020204030204" pitchFamily="34" charset="0"/>
                          <a:cs typeface="Arial" panose="020B0604020202020204" pitchFamily="34" charset="0"/>
                        </a:rPr>
                        <a:t>initiatives undertaken:</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01904119"/>
                  </a:ext>
                </a:extLst>
              </a:tr>
              <a:tr h="2325749">
                <a:tc>
                  <a:txBody>
                    <a:bodyPr/>
                    <a:lstStyle/>
                    <a:p>
                      <a:pPr marL="182563" marR="0" lvl="0" indent="-182563" algn="l" defTabSz="914400" rtl="0" eaLnBrk="1" fontAlgn="auto" latinLnBrk="0" hangingPunct="1">
                        <a:lnSpc>
                          <a:spcPct val="107000"/>
                        </a:lnSpc>
                        <a:spcBef>
                          <a:spcPts val="300"/>
                        </a:spcBef>
                        <a:spcAft>
                          <a:spcPts val="0"/>
                        </a:spcAft>
                        <a:buClrTx/>
                        <a:buSzTx/>
                        <a:buFont typeface="+mj-lt"/>
                        <a:buAutoNum type="arabicPeriod" startAt="3"/>
                        <a:tabLst/>
                        <a:defRPr/>
                      </a:pPr>
                      <a:r>
                        <a:rPr lang="en-GB"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 pipeline of nationally prioritised tourism investment opportunities </a:t>
                      </a:r>
                      <a:r>
                        <a:rPr lang="en-GB" sz="1400" i="1"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(greenfield and brownfield projects) </a:t>
                      </a:r>
                      <a:r>
                        <a:rPr lang="en-GB"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managed. </a:t>
                      </a:r>
                      <a:endPar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Quarterly Report on the management of a pipeline of nationally prioritised tourism investment opportunities developed.</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Quarterly Report on the management of a pipeline of nationally prioritised tourism investment opportunities developed.</a:t>
                      </a:r>
                    </a:p>
                    <a:p>
                      <a:pPr marL="0" algn="l" defTabSz="914400" rtl="0" eaLnBrk="1" latinLnBrk="0" hangingPunct="1">
                        <a:lnSpc>
                          <a:spcPct val="107000"/>
                        </a:lnSpc>
                        <a:spcAft>
                          <a:spcPts val="0"/>
                        </a:spcAft>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Quarterly Report on the management of a pipeline of nationally prioritised tourism investment opportunities developed.</a:t>
                      </a: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Quarterly Report on the management of a pipeline of nationally prioritised tourism investment opportunities (greenfield and brownfield projects) developed.</a:t>
                      </a:r>
                    </a:p>
                    <a:p>
                      <a:pPr marL="0" algn="l" defTabSz="914400" rtl="0" eaLnBrk="1" latinLnBrk="0" hangingPunct="1">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62270"/>
                  </a:ext>
                </a:extLst>
              </a:tr>
              <a:tr h="1299864">
                <a:tc>
                  <a:txBody>
                    <a:bodyPr/>
                    <a:lstStyle/>
                    <a:p>
                      <a:pPr marL="182563" lvl="0" indent="-182563" algn="l">
                        <a:lnSpc>
                          <a:spcPct val="107000"/>
                        </a:lnSpc>
                        <a:spcBef>
                          <a:spcPts val="300"/>
                        </a:spcBef>
                        <a:spcAft>
                          <a:spcPts val="0"/>
                        </a:spcAft>
                        <a:buFont typeface="+mj-lt"/>
                        <a:buAutoNum type="arabicPeriod" startAt="4"/>
                      </a:pPr>
                      <a:r>
                        <a:rPr lang="en-GB"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Two investment promotion platforms facilitated. </a:t>
                      </a:r>
                      <a:endPar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Concept for investment promotion platforms revised.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Concept for investment promotion platforms finalised.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Facilitate one investment promotion platform.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Facilitate one investment promotion platform.</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087367"/>
                  </a:ext>
                </a:extLst>
              </a:tr>
            </a:tbl>
          </a:graphicData>
        </a:graphic>
      </p:graphicFrame>
      <p:sp>
        <p:nvSpPr>
          <p:cNvPr id="2" name="Footer Placeholder 1">
            <a:extLst>
              <a:ext uri="{FF2B5EF4-FFF2-40B4-BE49-F238E27FC236}">
                <a16:creationId xmlns:a16="http://schemas.microsoft.com/office/drawing/2014/main" id="{A39A3EAF-65DD-4E94-A31C-35DD33FA3294}"/>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709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470459" y="325273"/>
            <a:ext cx="8332604" cy="338623"/>
          </a:xfrm>
        </p:spPr>
        <p:txBody>
          <a:bodyPr>
            <a:noAutofit/>
          </a:bodyPr>
          <a:lstStyle/>
          <a:p>
            <a:pPr algn="ctr"/>
            <a:r>
              <a:rPr lang="en-ZA" sz="2000" dirty="0"/>
              <a:t>Programme 3: Destination Development Annual  Targets</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47699014"/>
              </p:ext>
            </p:extLst>
          </p:nvPr>
        </p:nvGraphicFramePr>
        <p:xfrm>
          <a:off x="470460" y="867094"/>
          <a:ext cx="8332604" cy="4355145"/>
        </p:xfrm>
        <a:graphic>
          <a:graphicData uri="http://schemas.openxmlformats.org/drawingml/2006/table">
            <a:tbl>
              <a:tblPr firstRow="1" bandRow="1">
                <a:tableStyleId>{21E4AEA4-8DFA-4A89-87EB-49C32662AFE0}</a:tableStyleId>
              </a:tblPr>
              <a:tblGrid>
                <a:gridCol w="1864730">
                  <a:extLst>
                    <a:ext uri="{9D8B030D-6E8A-4147-A177-3AD203B41FA5}">
                      <a16:colId xmlns:a16="http://schemas.microsoft.com/office/drawing/2014/main" val="20001"/>
                    </a:ext>
                  </a:extLst>
                </a:gridCol>
                <a:gridCol w="1424802">
                  <a:extLst>
                    <a:ext uri="{9D8B030D-6E8A-4147-A177-3AD203B41FA5}">
                      <a16:colId xmlns:a16="http://schemas.microsoft.com/office/drawing/2014/main" val="1467556753"/>
                    </a:ext>
                  </a:extLst>
                </a:gridCol>
                <a:gridCol w="185240">
                  <a:extLst>
                    <a:ext uri="{9D8B030D-6E8A-4147-A177-3AD203B41FA5}">
                      <a16:colId xmlns:a16="http://schemas.microsoft.com/office/drawing/2014/main" val="1065149566"/>
                    </a:ext>
                  </a:extLst>
                </a:gridCol>
                <a:gridCol w="1520205">
                  <a:extLst>
                    <a:ext uri="{9D8B030D-6E8A-4147-A177-3AD203B41FA5}">
                      <a16:colId xmlns:a16="http://schemas.microsoft.com/office/drawing/2014/main" val="76078292"/>
                    </a:ext>
                  </a:extLst>
                </a:gridCol>
                <a:gridCol w="1623535">
                  <a:extLst>
                    <a:ext uri="{9D8B030D-6E8A-4147-A177-3AD203B41FA5}">
                      <a16:colId xmlns:a16="http://schemas.microsoft.com/office/drawing/2014/main" val="1695764721"/>
                    </a:ext>
                  </a:extLst>
                </a:gridCol>
                <a:gridCol w="1714092">
                  <a:extLst>
                    <a:ext uri="{9D8B030D-6E8A-4147-A177-3AD203B41FA5}">
                      <a16:colId xmlns:a16="http://schemas.microsoft.com/office/drawing/2014/main" val="127360192"/>
                    </a:ext>
                  </a:extLst>
                </a:gridCol>
              </a:tblGrid>
              <a:tr h="324059">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kumimoji="0" lang="en-ZA" sz="1400" b="1" i="0" u="none" strike="noStrike" kern="1200" cap="none" spc="0" normalizeH="0" baseline="0" noProof="0" dirty="0">
                        <a:ln>
                          <a:noFill/>
                        </a:ln>
                        <a:solidFill>
                          <a:prstClr val="white"/>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226841">
                <a:tc vMerge="1">
                  <a:txBody>
                    <a:bodyPr/>
                    <a:lstStyle/>
                    <a:p>
                      <a:endParaRPr lang="en-ZA" dirty="0"/>
                    </a:p>
                  </a:txBody>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2">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algn="ctr">
                        <a:lnSpc>
                          <a:spcPct val="100000"/>
                        </a:lnSpc>
                        <a:spcBef>
                          <a:spcPts val="0"/>
                        </a:spcBef>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0523">
                <a:tc gridSpan="6">
                  <a:txBody>
                    <a:bodyPr/>
                    <a:lstStyle/>
                    <a:p>
                      <a:pPr algn="l">
                        <a:lnSpc>
                          <a:spcPct val="100000"/>
                        </a:lnSpc>
                        <a:spcBef>
                          <a:spcPts val="0"/>
                        </a:spcBef>
                        <a:spcAft>
                          <a:spcPts val="0"/>
                        </a:spcAft>
                      </a:pPr>
                      <a:r>
                        <a:rPr lang="en-ZA" sz="1400" b="1" dirty="0">
                          <a:effectLst/>
                          <a:latin typeface="Gill Sans MT" panose="020B0502020104020203" pitchFamily="34" charset="0"/>
                          <a:ea typeface="Times New Roman" panose="02020603050405020304" pitchFamily="18" charset="0"/>
                          <a:cs typeface="Arial" panose="020B0604020202020204" pitchFamily="34" charset="0"/>
                        </a:rPr>
                        <a:t>Output: </a:t>
                      </a:r>
                      <a:r>
                        <a:rPr lang="en-ZA" sz="1400" dirty="0">
                          <a:effectLst/>
                          <a:latin typeface="Gill Sans MT" panose="020B0502020104020203" pitchFamily="34" charset="0"/>
                          <a:ea typeface="Calibri" panose="020F0502020204030204" pitchFamily="34" charset="0"/>
                          <a:cs typeface="Arial" panose="020B0604020202020204" pitchFamily="34" charset="0"/>
                        </a:rPr>
                        <a:t>Destination enhancement and route development projects implemented</a:t>
                      </a:r>
                      <a:r>
                        <a:rPr lang="en-ZA" sz="1400" dirty="0">
                          <a:solidFill>
                            <a:srgbClr val="FF0000"/>
                          </a:solidFill>
                          <a:effectLst/>
                          <a:latin typeface="Gill Sans MT" panose="020B0502020104020203" pitchFamily="34" charset="0"/>
                          <a:ea typeface="Calibri" panose="020F0502020204030204" pitchFamily="34" charset="0"/>
                          <a:cs typeface="Arial" panose="020B0604020202020204" pitchFamily="34" charset="0"/>
                        </a:rPr>
                        <a:t> </a:t>
                      </a:r>
                      <a:r>
                        <a:rPr lang="en-ZA" sz="1400" dirty="0">
                          <a:effectLst/>
                          <a:latin typeface="Gill Sans MT" panose="020B0502020104020203" pitchFamily="34" charset="0"/>
                          <a:ea typeface="Calibri" panose="020F0502020204030204" pitchFamily="34" charset="0"/>
                          <a:cs typeface="Arial" panose="020B0604020202020204" pitchFamily="34" charset="0"/>
                        </a:rPr>
                        <a:t>to diversify tourism offerings and enhance visitor experience in identified priority areas. </a:t>
                      </a:r>
                      <a:endParaRPr lang="en-ZA" sz="1400" b="1" dirty="0">
                        <a:effectLst/>
                        <a:latin typeface="Gill Sans MT" panose="020B0502020104020203" pitchFamily="34" charset="0"/>
                        <a:ea typeface="Times New Roman" panose="02020603050405020304" pitchFamily="18" charset="0"/>
                        <a:cs typeface="Arial" panose="020B0604020202020204" pitchFamily="34" charset="0"/>
                      </a:endParaRPr>
                    </a:p>
                    <a:p>
                      <a:pPr algn="l">
                        <a:lnSpc>
                          <a:spcPct val="100000"/>
                        </a:lnSpc>
                        <a:spcBef>
                          <a:spcPts val="0"/>
                        </a:spcBef>
                        <a:spcAft>
                          <a:spcPts val="0"/>
                        </a:spcAft>
                      </a:pPr>
                      <a:r>
                        <a:rPr lang="en-ZA" sz="1400" b="1" dirty="0">
                          <a:effectLst/>
                          <a:latin typeface="Gill Sans MT" panose="020B0502020104020203" pitchFamily="34" charset="0"/>
                          <a:ea typeface="Times New Roman" panose="02020603050405020304" pitchFamily="18" charset="0"/>
                          <a:cs typeface="Arial" panose="020B0604020202020204" pitchFamily="34" charset="0"/>
                        </a:rPr>
                        <a:t>Output Indicator 2:</a:t>
                      </a:r>
                      <a:r>
                        <a:rPr lang="en-GB" sz="1400" kern="1200" dirty="0">
                          <a:solidFill>
                            <a:schemeClr val="dk1"/>
                          </a:solidFill>
                          <a:effectLst/>
                          <a:latin typeface="Gill Sans MT" panose="020B0502020104020203" pitchFamily="34" charset="0"/>
                          <a:ea typeface="+mn-ea"/>
                          <a:cs typeface="+mn-cs"/>
                        </a:rPr>
                        <a:t> </a:t>
                      </a:r>
                      <a:r>
                        <a:rPr lang="en-GB" sz="1400" kern="1200" dirty="0">
                          <a:solidFill>
                            <a:schemeClr val="dk1"/>
                          </a:solidFill>
                          <a:effectLst/>
                          <a:latin typeface="Gill Sans MT" panose="020B0502020104020203" pitchFamily="34" charset="0"/>
                          <a:ea typeface="+mn-ea"/>
                          <a:cs typeface="Arial" panose="020B0604020202020204" pitchFamily="34" charset="0"/>
                        </a:rPr>
                        <a:t>Number of destination enhancement initiatives supported.</a:t>
                      </a:r>
                      <a:endParaRPr lang="en-ZA" sz="1400" kern="1200" dirty="0">
                        <a:solidFill>
                          <a:schemeClr val="dk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tc>
                <a:tc hMerge="1">
                  <a:txBody>
                    <a:bodyPr/>
                    <a:lstStyle/>
                    <a:p>
                      <a:endParaRPr lang="en-ZA"/>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lang="en-ZA"/>
                    </a:p>
                  </a:txBody>
                  <a:tcPr>
                    <a:lnL w="952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77956672"/>
                  </a:ext>
                </a:extLst>
              </a:tr>
              <a:tr h="226841">
                <a:tc gridSpan="6">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4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Three initiatives </a:t>
                      </a:r>
                      <a:r>
                        <a:rPr lang="en-ZA" sz="1400" b="1" dirty="0">
                          <a:effectLst/>
                          <a:latin typeface="Gill Sans MT" panose="020B0502020104020203" pitchFamily="34" charset="0"/>
                          <a:ea typeface="Calibri" panose="020F0502020204030204" pitchFamily="34" charset="0"/>
                          <a:cs typeface="Arial" panose="020B0604020202020204" pitchFamily="34" charset="0"/>
                        </a:rPr>
                        <a:t>undertaken:</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ZA"/>
                    </a:p>
                  </a:txBody>
                  <a:tcPr>
                    <a:lnL w="9525" cap="flat" cmpd="sng" algn="ctr">
                      <a:solidFill>
                        <a:schemeClr val="tx1"/>
                      </a:solidFill>
                      <a:prstDash val="solid"/>
                      <a:round/>
                      <a:headEnd type="none" w="med" len="med"/>
                      <a:tailEnd type="none" w="med" len="med"/>
                    </a:lnL>
                  </a:tcPr>
                </a:tc>
                <a:tc hMerge="1">
                  <a:txBody>
                    <a:bodyPr/>
                    <a:lstStyle/>
                    <a:p>
                      <a:endParaRPr lang="en-ZA"/>
                    </a:p>
                  </a:txBody>
                  <a:tcP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01904119"/>
                  </a:ext>
                </a:extLst>
              </a:tr>
              <a:tr h="2896881">
                <a:tc>
                  <a:txBody>
                    <a:bodyPr/>
                    <a:lstStyle/>
                    <a:p>
                      <a:pPr marL="182563" lvl="0" indent="-182563" algn="l">
                        <a:lnSpc>
                          <a:spcPct val="107000"/>
                        </a:lnSpc>
                        <a:spcAft>
                          <a:spcPts val="0"/>
                        </a:spcAft>
                        <a:buClr>
                          <a:srgbClr val="000000"/>
                        </a:buClr>
                        <a:buFont typeface="+mj-lt"/>
                        <a:buAutoNum type="arabicPeriod"/>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Infrastructure maintenance and beautification programme implemented in five (5) provinces: </a:t>
                      </a:r>
                    </a:p>
                    <a:p>
                      <a:pPr marL="357188" lvl="0" indent="-174625" algn="l">
                        <a:lnSpc>
                          <a:spcPct val="107000"/>
                        </a:lnSpc>
                        <a:spcAft>
                          <a:spcPts val="0"/>
                        </a:spcAft>
                        <a:buClr>
                          <a:srgbClr val="000000"/>
                        </a:buClr>
                        <a:buFont typeface="Arial" panose="020B0604020202020204" pitchFamily="34" charset="0"/>
                        <a:buChar cha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Mpumalanga, </a:t>
                      </a:r>
                    </a:p>
                    <a:p>
                      <a:pPr marL="357188" lvl="0" indent="-174625" algn="l">
                        <a:lnSpc>
                          <a:spcPct val="107000"/>
                        </a:lnSpc>
                        <a:spcAft>
                          <a:spcPts val="0"/>
                        </a:spcAft>
                        <a:buClr>
                          <a:srgbClr val="000000"/>
                        </a:buClr>
                        <a:buFont typeface="Arial" panose="020B0604020202020204" pitchFamily="34" charset="0"/>
                        <a:buChar cha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Limpopo, </a:t>
                      </a:r>
                    </a:p>
                    <a:p>
                      <a:pPr marL="357188" lvl="0" indent="-174625" algn="l">
                        <a:lnSpc>
                          <a:spcPct val="107000"/>
                        </a:lnSpc>
                        <a:spcAft>
                          <a:spcPts val="0"/>
                        </a:spcAft>
                        <a:buClr>
                          <a:srgbClr val="000000"/>
                        </a:buClr>
                        <a:buFont typeface="Arial" panose="020B0604020202020204" pitchFamily="34" charset="0"/>
                        <a:buChar cha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Eastern Cape, </a:t>
                      </a:r>
                    </a:p>
                    <a:p>
                      <a:pPr marL="357188" lvl="0" indent="-174625" algn="l">
                        <a:lnSpc>
                          <a:spcPct val="107000"/>
                        </a:lnSpc>
                        <a:spcAft>
                          <a:spcPts val="0"/>
                        </a:spcAft>
                        <a:buClr>
                          <a:srgbClr val="000000"/>
                        </a:buClr>
                        <a:buFont typeface="Arial" panose="020B0604020202020204" pitchFamily="34" charset="0"/>
                        <a:buChar cha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Free State, </a:t>
                      </a:r>
                    </a:p>
                    <a:p>
                      <a:pPr marL="357188" lvl="0" indent="-174625" algn="l">
                        <a:lnSpc>
                          <a:spcPct val="107000"/>
                        </a:lnSpc>
                        <a:spcAft>
                          <a:spcPts val="0"/>
                        </a:spcAft>
                        <a:buClr>
                          <a:srgbClr val="000000"/>
                        </a:buClr>
                        <a:buFont typeface="Arial" panose="020B0604020202020204" pitchFamily="34" charset="0"/>
                        <a:buChar cha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Western Cape.</a:t>
                      </a:r>
                    </a:p>
                    <a:p>
                      <a:pPr marL="342900" lvl="0" indent="-342900" algn="l">
                        <a:lnSpc>
                          <a:spcPct val="107000"/>
                        </a:lnSpc>
                        <a:spcAft>
                          <a:spcPts val="0"/>
                        </a:spcAft>
                        <a:buClr>
                          <a:srgbClr val="000000"/>
                        </a:buClr>
                        <a:buFont typeface="+mj-lt"/>
                        <a:buAutoNum type="arabicPeriod"/>
                      </a:pP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a:lnSpc>
                          <a:spcPct val="107000"/>
                        </a:lnSpc>
                        <a:spcAft>
                          <a:spcPts val="0"/>
                        </a:spcAft>
                      </a:pPr>
                      <a:r>
                        <a:rPr lang="en-ZA" sz="1400" kern="1200" dirty="0">
                          <a:solidFill>
                            <a:schemeClr val="tx1"/>
                          </a:solidFill>
                          <a:effectLst/>
                          <a:latin typeface="Gill Sans MT" panose="020B0502020104020203" pitchFamily="34" charset="0"/>
                          <a:ea typeface="Calibri" panose="020F0502020204030204" pitchFamily="34" charset="0"/>
                        </a:rPr>
                        <a:t>Progress report on the project deliverables of the Infrastructure Maintenance and Beautification Programme in each of the 5 selected provinces submitted.</a:t>
                      </a: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Report on the implementation of Infrastructure Maintenance programme in 5 provinces.</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Calibri" panose="020F0502020204030204" pitchFamily="34" charset="0"/>
                          <a:cs typeface="+mn-cs"/>
                        </a:rPr>
                        <a:t>Progress report on the project deliverables of the Infrastructure Maintenance and Beautification Programme in each of the 5 selected provinces submitted.</a:t>
                      </a:r>
                      <a:endPar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Calibri" panose="020F0502020204030204" pitchFamily="34" charset="0"/>
                          <a:cs typeface="+mn-cs"/>
                        </a:rPr>
                        <a:t>Progress report on the project deliverables of the Infrastructure Maintenance and Beautification Programme in each of the 5 selected provinces submitted. </a:t>
                      </a:r>
                      <a:endPar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Calibri" panose="020F0502020204030204" pitchFamily="34" charset="0"/>
                          <a:cs typeface="+mn-cs"/>
                        </a:rPr>
                        <a:t>Progress report on the project deliverables of the Infrastructure Maintenance and Beautification Programme in each of the 5 selected provinces submitted.</a:t>
                      </a:r>
                      <a:endParaRPr kumimoji="0" lang="en-ZA" sz="11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62270"/>
                  </a:ext>
                </a:extLst>
              </a:tr>
            </a:tbl>
          </a:graphicData>
        </a:graphic>
      </p:graphicFrame>
      <p:sp>
        <p:nvSpPr>
          <p:cNvPr id="2" name="Footer Placeholder 1">
            <a:extLst>
              <a:ext uri="{FF2B5EF4-FFF2-40B4-BE49-F238E27FC236}">
                <a16:creationId xmlns:a16="http://schemas.microsoft.com/office/drawing/2014/main" id="{5FF5A058-62C3-497C-8C61-DF7E3AF518E8}"/>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7048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122900"/>
            <a:ext cx="8462126" cy="338623"/>
          </a:xfrm>
        </p:spPr>
        <p:txBody>
          <a:bodyPr>
            <a:noAutofit/>
          </a:bodyPr>
          <a:lstStyle/>
          <a:p>
            <a:pPr algn="ctr"/>
            <a:r>
              <a:rPr lang="en-ZA" sz="2000" dirty="0"/>
              <a:t>Programme 3: Destination Development Annual  Targets</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68712090"/>
              </p:ext>
            </p:extLst>
          </p:nvPr>
        </p:nvGraphicFramePr>
        <p:xfrm>
          <a:off x="180657" y="548495"/>
          <a:ext cx="8540262" cy="5095494"/>
        </p:xfrm>
        <a:graphic>
          <a:graphicData uri="http://schemas.openxmlformats.org/drawingml/2006/table">
            <a:tbl>
              <a:tblPr firstRow="1" bandRow="1">
                <a:tableStyleId>{21E4AEA4-8DFA-4A89-87EB-49C32662AFE0}</a:tableStyleId>
              </a:tblPr>
              <a:tblGrid>
                <a:gridCol w="1911201">
                  <a:extLst>
                    <a:ext uri="{9D8B030D-6E8A-4147-A177-3AD203B41FA5}">
                      <a16:colId xmlns:a16="http://schemas.microsoft.com/office/drawing/2014/main" val="20001"/>
                    </a:ext>
                  </a:extLst>
                </a:gridCol>
                <a:gridCol w="1460310">
                  <a:extLst>
                    <a:ext uri="{9D8B030D-6E8A-4147-A177-3AD203B41FA5}">
                      <a16:colId xmlns:a16="http://schemas.microsoft.com/office/drawing/2014/main" val="1467556753"/>
                    </a:ext>
                  </a:extLst>
                </a:gridCol>
                <a:gridCol w="1473960">
                  <a:extLst>
                    <a:ext uri="{9D8B030D-6E8A-4147-A177-3AD203B41FA5}">
                      <a16:colId xmlns:a16="http://schemas.microsoft.com/office/drawing/2014/main" val="1065149566"/>
                    </a:ext>
                  </a:extLst>
                </a:gridCol>
                <a:gridCol w="1676597">
                  <a:extLst>
                    <a:ext uri="{9D8B030D-6E8A-4147-A177-3AD203B41FA5}">
                      <a16:colId xmlns:a16="http://schemas.microsoft.com/office/drawing/2014/main" val="496087947"/>
                    </a:ext>
                  </a:extLst>
                </a:gridCol>
                <a:gridCol w="2018194">
                  <a:extLst>
                    <a:ext uri="{9D8B030D-6E8A-4147-A177-3AD203B41FA5}">
                      <a16:colId xmlns:a16="http://schemas.microsoft.com/office/drawing/2014/main" val="1301377439"/>
                    </a:ext>
                  </a:extLst>
                </a:gridCol>
              </a:tblGrid>
              <a:tr h="251399">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kumimoji="0" lang="en-ZA" sz="1300" b="1" i="0" u="none" strike="noStrike" kern="1200" cap="none" spc="0" normalizeH="0" baseline="0" noProof="0" dirty="0">
                        <a:ln>
                          <a:noFill/>
                        </a:ln>
                        <a:solidFill>
                          <a:prstClr val="white"/>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176083">
                <a:tc vMerge="1">
                  <a:txBody>
                    <a:bodyPr/>
                    <a:lstStyle/>
                    <a:p>
                      <a:endParaRPr lang="en-ZA" dirty="0"/>
                    </a:p>
                  </a:txBody>
                  <a:tcPr/>
                </a:tc>
                <a:tc>
                  <a:txBody>
                    <a:bodyPr/>
                    <a:lstStyle/>
                    <a:p>
                      <a:pPr algn="ctr">
                        <a:lnSpc>
                          <a:spcPct val="100000"/>
                        </a:lnSpc>
                        <a:spcBef>
                          <a:spcPts val="0"/>
                        </a:spcBef>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8591">
                <a:tc gridSpan="5">
                  <a:txBody>
                    <a:bodyPr/>
                    <a:lstStyle/>
                    <a:p>
                      <a:pPr algn="l">
                        <a:lnSpc>
                          <a:spcPct val="100000"/>
                        </a:lnSpc>
                        <a:spcBef>
                          <a:spcPts val="0"/>
                        </a:spcBef>
                        <a:spcAft>
                          <a:spcPts val="0"/>
                        </a:spcAft>
                      </a:pPr>
                      <a:r>
                        <a:rPr lang="en-ZA" sz="1300" b="1" dirty="0">
                          <a:effectLst/>
                          <a:latin typeface="Gill Sans MT" panose="020B0502020104020203" pitchFamily="34" charset="0"/>
                          <a:ea typeface="Times New Roman" panose="02020603050405020304" pitchFamily="18" charset="0"/>
                          <a:cs typeface="Arial" panose="020B0604020202020204" pitchFamily="34" charset="0"/>
                        </a:rPr>
                        <a:t>Output: </a:t>
                      </a:r>
                      <a:r>
                        <a:rPr lang="en-ZA" sz="1300" dirty="0">
                          <a:effectLst/>
                          <a:latin typeface="Gill Sans MT" panose="020B0502020104020203" pitchFamily="34" charset="0"/>
                          <a:ea typeface="Calibri" panose="020F0502020204030204" pitchFamily="34" charset="0"/>
                          <a:cs typeface="Arial" panose="020B0604020202020204" pitchFamily="34" charset="0"/>
                        </a:rPr>
                        <a:t>Destination enhancement and route development projects implemented</a:t>
                      </a:r>
                      <a:r>
                        <a:rPr lang="en-ZA" sz="1300" dirty="0">
                          <a:solidFill>
                            <a:srgbClr val="FF0000"/>
                          </a:solidFill>
                          <a:effectLst/>
                          <a:latin typeface="Gill Sans MT" panose="020B0502020104020203" pitchFamily="34" charset="0"/>
                          <a:ea typeface="Calibri" panose="020F0502020204030204" pitchFamily="34" charset="0"/>
                          <a:cs typeface="Arial" panose="020B0604020202020204" pitchFamily="34" charset="0"/>
                        </a:rPr>
                        <a:t> </a:t>
                      </a:r>
                      <a:r>
                        <a:rPr lang="en-ZA" sz="1300" dirty="0">
                          <a:effectLst/>
                          <a:latin typeface="Gill Sans MT" panose="020B0502020104020203" pitchFamily="34" charset="0"/>
                          <a:ea typeface="Calibri" panose="020F0502020204030204" pitchFamily="34" charset="0"/>
                          <a:cs typeface="Arial" panose="020B0604020202020204" pitchFamily="34" charset="0"/>
                        </a:rPr>
                        <a:t>to diversify tourism offerings and enhance visitor experience in identified priority areas. </a:t>
                      </a:r>
                      <a:endParaRPr lang="en-ZA" sz="1300" b="1" dirty="0">
                        <a:effectLst/>
                        <a:latin typeface="Gill Sans MT" panose="020B0502020104020203" pitchFamily="34" charset="0"/>
                        <a:ea typeface="Times New Roman" panose="02020603050405020304" pitchFamily="18" charset="0"/>
                        <a:cs typeface="Arial" panose="020B0604020202020204" pitchFamily="34" charset="0"/>
                      </a:endParaRPr>
                    </a:p>
                    <a:p>
                      <a:pPr algn="l">
                        <a:lnSpc>
                          <a:spcPct val="100000"/>
                        </a:lnSpc>
                        <a:spcBef>
                          <a:spcPts val="0"/>
                        </a:spcBef>
                        <a:spcAft>
                          <a:spcPts val="0"/>
                        </a:spcAft>
                      </a:pPr>
                      <a:r>
                        <a:rPr lang="en-ZA" sz="1300" b="1" dirty="0">
                          <a:effectLst/>
                          <a:latin typeface="Gill Sans MT" panose="020B0502020104020203" pitchFamily="34" charset="0"/>
                          <a:ea typeface="Times New Roman" panose="02020603050405020304" pitchFamily="18" charset="0"/>
                          <a:cs typeface="Arial" panose="020B0604020202020204" pitchFamily="34" charset="0"/>
                        </a:rPr>
                        <a:t>Output Indicator 2:</a:t>
                      </a:r>
                      <a:r>
                        <a:rPr lang="en-GB" sz="1300" kern="1200" dirty="0">
                          <a:solidFill>
                            <a:schemeClr val="dk1"/>
                          </a:solidFill>
                          <a:effectLst/>
                          <a:latin typeface="Gill Sans MT" panose="020B0502020104020203" pitchFamily="34" charset="0"/>
                          <a:ea typeface="+mn-ea"/>
                          <a:cs typeface="+mn-cs"/>
                        </a:rPr>
                        <a:t> </a:t>
                      </a:r>
                      <a:r>
                        <a:rPr lang="en-GB" sz="1300" kern="1200" dirty="0">
                          <a:solidFill>
                            <a:schemeClr val="dk1"/>
                          </a:solidFill>
                          <a:effectLst/>
                          <a:latin typeface="Gill Sans MT" panose="020B0502020104020203" pitchFamily="34" charset="0"/>
                          <a:ea typeface="+mn-ea"/>
                          <a:cs typeface="Arial" panose="020B0604020202020204" pitchFamily="34" charset="0"/>
                        </a:rPr>
                        <a:t>Number of destination enhancement initiatives supported.</a:t>
                      </a:r>
                      <a:endParaRPr lang="en-ZA" sz="1300" kern="1200" dirty="0">
                        <a:solidFill>
                          <a:schemeClr val="dk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lang="en-ZA"/>
                    </a:p>
                  </a:txBody>
                  <a:tcPr>
                    <a:lnL w="952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77956672"/>
                  </a:ext>
                </a:extLst>
              </a:tr>
              <a:tr h="176083">
                <a:tc gridSpan="5">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3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Three initiatives </a:t>
                      </a:r>
                      <a:r>
                        <a:rPr lang="en-ZA" sz="1300" b="1" dirty="0">
                          <a:effectLst/>
                          <a:latin typeface="Gill Sans MT" panose="020B0502020104020203" pitchFamily="34" charset="0"/>
                          <a:ea typeface="Calibri" panose="020F0502020204030204" pitchFamily="34" charset="0"/>
                          <a:cs typeface="Arial" panose="020B0604020202020204" pitchFamily="34" charset="0"/>
                        </a:rPr>
                        <a:t>undertaken … continued:</a:t>
                      </a: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9525" cap="flat" cmpd="sng" algn="ctr">
                      <a:solidFill>
                        <a:schemeClr val="tx1"/>
                      </a:solidFill>
                      <a:prstDash val="solid"/>
                      <a:round/>
                      <a:headEnd type="none" w="med" len="med"/>
                      <a:tailEnd type="none" w="med" len="med"/>
                    </a:lnL>
                  </a:tcPr>
                </a:tc>
                <a:tc hMerge="1">
                  <a:txBody>
                    <a:bodyPr/>
                    <a:lstStyle/>
                    <a:p>
                      <a:endParaRPr lang="en-ZA"/>
                    </a:p>
                  </a:txBody>
                  <a:tcP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01904119"/>
                  </a:ext>
                </a:extLst>
              </a:tr>
              <a:tr h="822832">
                <a:tc>
                  <a:txBody>
                    <a:bodyPr/>
                    <a:lstStyle/>
                    <a:p>
                      <a:pPr marL="182563" lvl="0" indent="-182563" algn="l">
                        <a:spcAft>
                          <a:spcPts val="0"/>
                        </a:spcAft>
                        <a:buClr>
                          <a:srgbClr val="000000"/>
                        </a:buClr>
                        <a:buFont typeface="+mj-lt"/>
                        <a:buAutoNum type="arabicPeriod" startAt="2"/>
                      </a:pPr>
                      <a:r>
                        <a:rPr kumimoji="0" lang="en-US" sz="13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Arial" panose="020B0604020202020204" pitchFamily="34" charset="0"/>
                        </a:rPr>
                        <a:t>Monitoring of implementation of Twenty-Nine (29) Community-based Tourism Projects. </a:t>
                      </a: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Monitoring and supporting the implementation of </a:t>
                      </a:r>
                      <a:r>
                        <a:rPr lang="en-ZA"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the Twenty-Nine (29)</a:t>
                      </a:r>
                      <a:r>
                        <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community-based Tourism Projects.</a:t>
                      </a:r>
                    </a:p>
                    <a:p>
                      <a:pPr algn="l">
                        <a:lnSpc>
                          <a:spcPct val="107000"/>
                        </a:lnSpc>
                        <a:spcAft>
                          <a:spcPts val="0"/>
                        </a:spcAft>
                      </a:pP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Monitoring and supporting the implementation of </a:t>
                      </a:r>
                      <a:r>
                        <a:rPr lang="en-ZA"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the Twenty-Nine (29)</a:t>
                      </a:r>
                      <a:r>
                        <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community-based Tourism Projects.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Monitoring and supporting the implementation of </a:t>
                      </a:r>
                      <a:r>
                        <a:rPr lang="en-ZA"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the Twenty-Nine (29)</a:t>
                      </a:r>
                      <a:r>
                        <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community-based Tourism Projects.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Monitoring and supporting the implementation of </a:t>
                      </a:r>
                      <a:r>
                        <a:rPr lang="en-ZA"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the Twenty-Nine (29) </a:t>
                      </a:r>
                      <a:r>
                        <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community-based Tourism Projects.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087367"/>
                  </a:ext>
                </a:extLst>
              </a:tr>
              <a:tr h="1261585">
                <a:tc>
                  <a:txBody>
                    <a:bodyPr/>
                    <a:lstStyle/>
                    <a:p>
                      <a:pPr marL="182563" lvl="0" indent="-182563" algn="l" defTabSz="914400" rtl="0" eaLnBrk="1" latinLnBrk="0" hangingPunct="1">
                        <a:lnSpc>
                          <a:spcPct val="107000"/>
                        </a:lnSpc>
                        <a:spcAft>
                          <a:spcPts val="0"/>
                        </a:spcAft>
                        <a:buClr>
                          <a:srgbClr val="000000"/>
                        </a:buClr>
                        <a:buSzPts val="1100"/>
                        <a:buFont typeface="+mj-lt"/>
                        <a:buAutoNum type="arabicPeriod" startAt="3"/>
                      </a:pPr>
                      <a:r>
                        <a:rPr kumimoji="0" lang="en-US" sz="1300" b="0" i="0" u="none" strike="noStrike" kern="1200" cap="none" spc="0" normalizeH="0" baseline="0" dirty="0">
                          <a:ln>
                            <a:noFill/>
                          </a:ln>
                          <a:solidFill>
                            <a:schemeClr val="tx1"/>
                          </a:solidFill>
                          <a:effectLst/>
                          <a:uLnTx/>
                          <a:uFillTx/>
                          <a:latin typeface="Gill Sans MT" panose="020B0502020104020203" pitchFamily="34" charset="0"/>
                          <a:ea typeface="+mn-ea"/>
                          <a:cs typeface="Arial" panose="020B0604020202020204" pitchFamily="34" charset="0"/>
                        </a:rPr>
                        <a:t>Township and rural tourism supported using a minimum of one event in one township and one event in a rural area.</a:t>
                      </a:r>
                      <a:endParaRPr kumimoji="0" lang="en-ZA" sz="1300" b="0" i="0" u="none" strike="noStrike" kern="1200" cap="none" spc="0" normalizeH="0" baseline="0" dirty="0">
                        <a:ln>
                          <a:noFill/>
                        </a:ln>
                        <a:solidFill>
                          <a:schemeClr val="tx1"/>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Project Management / Implementation Plans compiled and costed, for the use of a minimum of two (2) events to support township</a:t>
                      </a:r>
                      <a:r>
                        <a:rPr lang="en-GB"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and rural tourism</a:t>
                      </a:r>
                      <a:r>
                        <a:rPr lang="en-ZA"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ZA"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Project Management / Implementation Plans, for the use of a minimum of two (2) events to support township</a:t>
                      </a:r>
                      <a:r>
                        <a:rPr lang="en-GB"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and rural tourism, submitted and approved</a:t>
                      </a:r>
                      <a:r>
                        <a:rPr lang="en-ZA"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lang="en-US"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Minimum of one (1) event held in terms of the approved Implementation Plan and closeout report submitted. Preparations for the second event commenced.</a:t>
                      </a:r>
                      <a:endParaRPr lang="en-ZA"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a:lnSpc>
                          <a:spcPct val="107000"/>
                        </a:lnSpc>
                        <a:spcAft>
                          <a:spcPts val="0"/>
                        </a:spcAft>
                        <a:buFont typeface="Symbol" panose="05050102010706020507" pitchFamily="18" charset="2"/>
                        <a:buChar char=""/>
                      </a:pPr>
                      <a:r>
                        <a:rPr lang="en-ZA"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Second event held, </a:t>
                      </a:r>
                      <a:r>
                        <a:rPr lang="en-US"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in terms of the approved Implementation Plan and closeout report submitted.</a:t>
                      </a:r>
                      <a:endParaRPr lang="en-ZA"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marL="182563" lvl="0" indent="-182563" algn="l">
                        <a:lnSpc>
                          <a:spcPct val="107000"/>
                        </a:lnSpc>
                        <a:spcAft>
                          <a:spcPts val="0"/>
                        </a:spcAft>
                        <a:buFont typeface="Symbol" panose="05050102010706020507" pitchFamily="18" charset="2"/>
                        <a:buChar char=""/>
                      </a:pPr>
                      <a:r>
                        <a:rPr lang="en-ZA" sz="1300" kern="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Report of the use of events to support township and rural tourism developed submitted.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7454221"/>
                  </a:ext>
                </a:extLst>
              </a:tr>
            </a:tbl>
          </a:graphicData>
        </a:graphic>
      </p:graphicFrame>
      <p:sp>
        <p:nvSpPr>
          <p:cNvPr id="2" name="Footer Placeholder 1">
            <a:extLst>
              <a:ext uri="{FF2B5EF4-FFF2-40B4-BE49-F238E27FC236}">
                <a16:creationId xmlns:a16="http://schemas.microsoft.com/office/drawing/2014/main" id="{C0537ECA-55E3-4350-88C2-DAB737AE4524}"/>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9764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378517" y="304297"/>
            <a:ext cx="8476506" cy="494318"/>
          </a:xfrm>
        </p:spPr>
        <p:txBody>
          <a:bodyPr>
            <a:noAutofit/>
          </a:bodyPr>
          <a:lstStyle/>
          <a:p>
            <a:pPr algn="ctr"/>
            <a:r>
              <a:rPr lang="en-ZA" sz="2400" dirty="0">
                <a:solidFill>
                  <a:srgbClr val="ED7D31"/>
                </a:solidFill>
              </a:rPr>
              <a:t>Programme 3: Destination Development Annual  Targets</a:t>
            </a:r>
            <a:endParaRPr lang="en-ZA" sz="24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3848297"/>
              </p:ext>
            </p:extLst>
          </p:nvPr>
        </p:nvGraphicFramePr>
        <p:xfrm>
          <a:off x="378517" y="916581"/>
          <a:ext cx="8476505" cy="2263499"/>
        </p:xfrm>
        <a:graphic>
          <a:graphicData uri="http://schemas.openxmlformats.org/drawingml/2006/table">
            <a:tbl>
              <a:tblPr firstRow="1" bandRow="1">
                <a:tableStyleId>{21E4AEA4-8DFA-4A89-87EB-49C32662AFE0}</a:tableStyleId>
              </a:tblPr>
              <a:tblGrid>
                <a:gridCol w="1753117">
                  <a:extLst>
                    <a:ext uri="{9D8B030D-6E8A-4147-A177-3AD203B41FA5}">
                      <a16:colId xmlns:a16="http://schemas.microsoft.com/office/drawing/2014/main" val="20001"/>
                    </a:ext>
                  </a:extLst>
                </a:gridCol>
                <a:gridCol w="1659629">
                  <a:extLst>
                    <a:ext uri="{9D8B030D-6E8A-4147-A177-3AD203B41FA5}">
                      <a16:colId xmlns:a16="http://schemas.microsoft.com/office/drawing/2014/main" val="1836960663"/>
                    </a:ext>
                  </a:extLst>
                </a:gridCol>
                <a:gridCol w="1796828">
                  <a:extLst>
                    <a:ext uri="{9D8B030D-6E8A-4147-A177-3AD203B41FA5}">
                      <a16:colId xmlns:a16="http://schemas.microsoft.com/office/drawing/2014/main" val="2209766174"/>
                    </a:ext>
                  </a:extLst>
                </a:gridCol>
                <a:gridCol w="1684513">
                  <a:extLst>
                    <a:ext uri="{9D8B030D-6E8A-4147-A177-3AD203B41FA5}">
                      <a16:colId xmlns:a16="http://schemas.microsoft.com/office/drawing/2014/main" val="2277793781"/>
                    </a:ext>
                  </a:extLst>
                </a:gridCol>
                <a:gridCol w="1582418">
                  <a:extLst>
                    <a:ext uri="{9D8B030D-6E8A-4147-A177-3AD203B41FA5}">
                      <a16:colId xmlns:a16="http://schemas.microsoft.com/office/drawing/2014/main" val="4018385919"/>
                    </a:ext>
                  </a:extLst>
                </a:gridCol>
              </a:tblGrid>
              <a:tr h="390000">
                <a:tc rowSpan="2">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08337">
                <a:tc vMerge="1">
                  <a:txBody>
                    <a:bodyPr/>
                    <a:lstStyle/>
                    <a:p>
                      <a:endParaRPr lang="en-ZA" dirty="0"/>
                    </a:p>
                  </a:txBody>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0388">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1" dirty="0">
                          <a:effectLst/>
                          <a:latin typeface="Gill Sans MT" panose="020B0502020104020203" pitchFamily="34" charset="0"/>
                          <a:ea typeface="Times New Roman" panose="02020603050405020304" pitchFamily="18" charset="0"/>
                          <a:cs typeface="Times New Roman" panose="02020603050405020304" pitchFamily="18" charset="0"/>
                        </a:rPr>
                        <a:t>Output Indicator 3: </a:t>
                      </a:r>
                      <a:r>
                        <a:rPr lang="en-GB" sz="1400" kern="1200" dirty="0">
                          <a:solidFill>
                            <a:schemeClr val="dk1"/>
                          </a:solidFill>
                          <a:effectLst/>
                          <a:latin typeface="Gill Sans MT" panose="020B0502020104020203" pitchFamily="34" charset="0"/>
                          <a:ea typeface="+mn-ea"/>
                          <a:cs typeface="+mn-cs"/>
                        </a:rPr>
                        <a:t>Number of work opportunities created through Working for Tourism projects. </a:t>
                      </a:r>
                      <a:endParaRPr lang="en-US" sz="1400" kern="1200" dirty="0">
                        <a:solidFill>
                          <a:schemeClr val="dk1"/>
                        </a:solidFill>
                        <a:effectLst/>
                        <a:latin typeface="Gill Sans MT" panose="020B0502020104020203"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3177956672"/>
                  </a:ext>
                </a:extLst>
              </a:tr>
              <a:tr h="1184774">
                <a:tc>
                  <a:txBody>
                    <a:bodyPr/>
                    <a:lstStyle/>
                    <a:p>
                      <a:pPr marL="0" lvl="0" indent="0" algn="l">
                        <a:lnSpc>
                          <a:spcPct val="100000"/>
                        </a:lnSpc>
                        <a:spcBef>
                          <a:spcPts val="0"/>
                        </a:spcBef>
                        <a:spcAft>
                          <a:spcPts val="0"/>
                        </a:spcAft>
                        <a:buClr>
                          <a:srgbClr val="000000"/>
                        </a:buClr>
                        <a:buFont typeface="+mj-lt"/>
                        <a:buNone/>
                      </a:pPr>
                      <a:r>
                        <a:rPr lang="en-ZA" sz="1400" kern="1200" dirty="0">
                          <a:effectLst/>
                          <a:latin typeface="Gill Sans MT" panose="020B0502020104020203" pitchFamily="34" charset="0"/>
                          <a:ea typeface="Times New Roman" panose="02020603050405020304" pitchFamily="18" charset="0"/>
                          <a:cs typeface="Arial" panose="020B0604020202020204" pitchFamily="34" charset="0"/>
                        </a:rPr>
                        <a:t>4133 Work Opportunities created.</a:t>
                      </a:r>
                      <a:endParaRPr lang="en-ZA" sz="1400" dirty="0">
                        <a:solidFill>
                          <a:srgbClr val="FF0000"/>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defTabSz="914400" rtl="0" eaLnBrk="1" fontAlgn="base" latinLnBrk="0" hangingPunct="1">
                        <a:lnSpc>
                          <a:spcPct val="100000"/>
                        </a:lnSpc>
                        <a:spcBef>
                          <a:spcPts val="0"/>
                        </a:spcBef>
                        <a:spcAft>
                          <a:spcPts val="0"/>
                        </a:spcAft>
                        <a:buClr>
                          <a:srgbClr val="000000"/>
                        </a:buClr>
                        <a:buFont typeface="+mj-lt"/>
                        <a:buNone/>
                      </a:pPr>
                      <a:r>
                        <a:rPr lang="en-ZA" sz="1400" kern="1200" dirty="0">
                          <a:solidFill>
                            <a:schemeClr val="dk1"/>
                          </a:solidFill>
                          <a:effectLst/>
                          <a:latin typeface="Gill Sans MT" panose="020B0502020104020203" pitchFamily="34" charset="0"/>
                          <a:ea typeface="Times New Roman" panose="02020603050405020304" pitchFamily="18" charset="0"/>
                          <a:cs typeface="Arial" panose="020B0604020202020204" pitchFamily="34" charset="0"/>
                        </a:rPr>
                        <a:t>642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defTabSz="914400" rtl="0" eaLnBrk="1" fontAlgn="base" latinLnBrk="0" hangingPunct="1">
                        <a:lnSpc>
                          <a:spcPct val="100000"/>
                        </a:lnSpc>
                        <a:spcBef>
                          <a:spcPts val="0"/>
                        </a:spcBef>
                        <a:spcAft>
                          <a:spcPts val="0"/>
                        </a:spcAft>
                        <a:buClr>
                          <a:srgbClr val="000000"/>
                        </a:buClr>
                        <a:buFont typeface="+mj-lt"/>
                        <a:buNone/>
                      </a:pPr>
                      <a:r>
                        <a:rPr lang="en-ZA" sz="1400" kern="1200" dirty="0">
                          <a:solidFill>
                            <a:schemeClr val="dk1"/>
                          </a:solidFill>
                          <a:effectLst/>
                          <a:latin typeface="Gill Sans MT" panose="020B0502020104020203" pitchFamily="34" charset="0"/>
                          <a:ea typeface="Times New Roman" panose="02020603050405020304" pitchFamily="18" charset="0"/>
                          <a:cs typeface="Arial" panose="020B0604020202020204" pitchFamily="34" charset="0"/>
                        </a:rPr>
                        <a:t>1439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defTabSz="914400" rtl="0" eaLnBrk="1" fontAlgn="base" latinLnBrk="0" hangingPunct="1">
                        <a:lnSpc>
                          <a:spcPct val="100000"/>
                        </a:lnSpc>
                        <a:spcBef>
                          <a:spcPts val="0"/>
                        </a:spcBef>
                        <a:spcAft>
                          <a:spcPts val="0"/>
                        </a:spcAft>
                        <a:buClr>
                          <a:srgbClr val="000000"/>
                        </a:buClr>
                        <a:buFont typeface="+mj-lt"/>
                        <a:buNone/>
                      </a:pPr>
                      <a:r>
                        <a:rPr lang="en-ZA" sz="1400" kern="1200" dirty="0">
                          <a:solidFill>
                            <a:schemeClr val="dk1"/>
                          </a:solidFill>
                          <a:effectLst/>
                          <a:latin typeface="Gill Sans MT" panose="020B0502020104020203" pitchFamily="34" charset="0"/>
                          <a:ea typeface="Times New Roman" panose="02020603050405020304" pitchFamily="18" charset="0"/>
                          <a:cs typeface="Arial" panose="020B0604020202020204" pitchFamily="34" charset="0"/>
                        </a:rPr>
                        <a:t>1026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
                          <a:srgbClr val="000000"/>
                        </a:buClr>
                        <a:buSzTx/>
                        <a:buFont typeface="+mj-lt"/>
                        <a:buNone/>
                        <a:tabLst/>
                        <a:defRPr/>
                      </a:pP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1026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62270"/>
                  </a:ext>
                </a:extLst>
              </a:tr>
            </a:tbl>
          </a:graphicData>
        </a:graphic>
      </p:graphicFrame>
      <p:sp>
        <p:nvSpPr>
          <p:cNvPr id="2" name="Footer Placeholder 1">
            <a:extLst>
              <a:ext uri="{FF2B5EF4-FFF2-40B4-BE49-F238E27FC236}">
                <a16:creationId xmlns:a16="http://schemas.microsoft.com/office/drawing/2014/main" id="{1553713B-D491-41B1-9245-B81D4FAF113A}"/>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8368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p:cNvSpPr>
            <a:spLocks noGrp="1"/>
          </p:cNvSpPr>
          <p:nvPr>
            <p:ph idx="1"/>
          </p:nvPr>
        </p:nvSpPr>
        <p:spPr>
          <a:xfrm>
            <a:off x="601354" y="756829"/>
            <a:ext cx="8044296" cy="4128936"/>
          </a:xfrm>
        </p:spPr>
        <p:txBody>
          <a:bodyPr>
            <a:noAutofit/>
          </a:bodyPr>
          <a:lstStyle/>
          <a:p>
            <a:pPr marL="0" indent="0" algn="ctr">
              <a:lnSpc>
                <a:spcPct val="100000"/>
              </a:lnSpc>
              <a:spcBef>
                <a:spcPts val="0"/>
              </a:spcBef>
              <a:buNone/>
            </a:pPr>
            <a:r>
              <a:rPr lang="en-ZA" sz="3600" b="1" dirty="0">
                <a:solidFill>
                  <a:srgbClr val="ED7D31"/>
                </a:solidFill>
                <a:ea typeface="+mj-ea"/>
                <a:cs typeface="+mj-cs"/>
              </a:rPr>
              <a:t>6.4 Programme 4: </a:t>
            </a:r>
          </a:p>
          <a:p>
            <a:pPr marL="0" indent="0" algn="ctr">
              <a:lnSpc>
                <a:spcPct val="100000"/>
              </a:lnSpc>
              <a:spcBef>
                <a:spcPts val="0"/>
              </a:spcBef>
              <a:buNone/>
            </a:pPr>
            <a:endParaRPr lang="en-ZA" sz="1800" b="1" dirty="0" smtClean="0">
              <a:solidFill>
                <a:srgbClr val="ED7D31"/>
              </a:solidFill>
              <a:ea typeface="+mj-ea"/>
              <a:cs typeface="+mj-cs"/>
            </a:endParaRPr>
          </a:p>
          <a:p>
            <a:pPr marL="0" indent="0" algn="ctr">
              <a:lnSpc>
                <a:spcPct val="100000"/>
              </a:lnSpc>
              <a:spcBef>
                <a:spcPts val="0"/>
              </a:spcBef>
              <a:buNone/>
            </a:pPr>
            <a:r>
              <a:rPr lang="en-ZA" sz="3600" b="1" dirty="0" smtClean="0">
                <a:solidFill>
                  <a:srgbClr val="ED7D31"/>
                </a:solidFill>
                <a:ea typeface="+mj-ea"/>
                <a:cs typeface="+mj-cs"/>
              </a:rPr>
              <a:t>Tourism </a:t>
            </a:r>
            <a:r>
              <a:rPr lang="en-ZA" sz="3600" b="1" dirty="0">
                <a:solidFill>
                  <a:srgbClr val="ED7D31"/>
                </a:solidFill>
                <a:ea typeface="+mj-ea"/>
                <a:cs typeface="+mj-cs"/>
              </a:rPr>
              <a:t>Sector Support </a:t>
            </a:r>
            <a:r>
              <a:rPr lang="en-ZA" sz="3600" b="1" dirty="0" smtClean="0">
                <a:solidFill>
                  <a:srgbClr val="ED7D31"/>
                </a:solidFill>
                <a:ea typeface="+mj-ea"/>
                <a:cs typeface="+mj-cs"/>
              </a:rPr>
              <a:t>Services </a:t>
            </a:r>
            <a:r>
              <a:rPr lang="en-ZA" sz="3600" b="1" dirty="0" smtClean="0">
                <a:solidFill>
                  <a:srgbClr val="F1995D"/>
                </a:solidFill>
                <a:ea typeface="+mj-ea"/>
                <a:cs typeface="+mj-cs"/>
              </a:rPr>
              <a:t>(TSSS) </a:t>
            </a:r>
            <a:endParaRPr lang="en-ZA" sz="3600" b="1" dirty="0">
              <a:solidFill>
                <a:srgbClr val="F1995D"/>
              </a:solidFill>
              <a:ea typeface="+mj-ea"/>
              <a:cs typeface="+mj-cs"/>
            </a:endParaRPr>
          </a:p>
          <a:p>
            <a:pPr marL="0" lvl="0" indent="0" algn="just">
              <a:lnSpc>
                <a:spcPct val="100000"/>
              </a:lnSpc>
              <a:spcBef>
                <a:spcPts val="0"/>
              </a:spcBef>
              <a:buNone/>
            </a:pPr>
            <a:endParaRPr lang="en-ZA" sz="3600" dirty="0">
              <a:solidFill>
                <a:prstClr val="black"/>
              </a:solidFill>
              <a:cs typeface="Arial" panose="020B0604020202020204" pitchFamily="34" charset="0"/>
            </a:endParaRPr>
          </a:p>
          <a:p>
            <a:pPr marL="0" lvl="0" indent="0" algn="ctr">
              <a:lnSpc>
                <a:spcPct val="100000"/>
              </a:lnSpc>
              <a:spcBef>
                <a:spcPts val="0"/>
              </a:spcBef>
              <a:buNone/>
            </a:pPr>
            <a:r>
              <a:rPr lang="en-ZA" sz="2800" dirty="0" smtClean="0">
                <a:cs typeface="Arial" panose="020B0604020202020204" pitchFamily="34" charset="0"/>
              </a:rPr>
              <a:t>This Branch enhances </a:t>
            </a:r>
            <a:r>
              <a:rPr lang="en-ZA" sz="2800" dirty="0">
                <a:solidFill>
                  <a:prstClr val="black"/>
                </a:solidFill>
                <a:cs typeface="Arial" panose="020B0604020202020204" pitchFamily="34" charset="0"/>
              </a:rPr>
              <a:t>transformation of the sector, increases skills levels and supports development to ensure that South Africa is a competitive tourism destination. </a:t>
            </a:r>
          </a:p>
          <a:p>
            <a:pPr marL="0" indent="0" algn="ctr">
              <a:lnSpc>
                <a:spcPct val="100000"/>
              </a:lnSpc>
              <a:spcBef>
                <a:spcPts val="0"/>
              </a:spcBef>
              <a:buNone/>
            </a:pPr>
            <a:endParaRPr lang="en-ZA" sz="3600" dirty="0">
              <a:solidFill>
                <a:srgbClr val="FF0000"/>
              </a:solidFill>
            </a:endParaRPr>
          </a:p>
        </p:txBody>
      </p:sp>
      <p:sp>
        <p:nvSpPr>
          <p:cNvPr id="2" name="Footer Placeholder 1">
            <a:extLst>
              <a:ext uri="{FF2B5EF4-FFF2-40B4-BE49-F238E27FC236}">
                <a16:creationId xmlns:a16="http://schemas.microsoft.com/office/drawing/2014/main" id="{0DB2845D-CECA-403D-B985-FE5FE9B90EE1}"/>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4153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462126" cy="384805"/>
          </a:xfrm>
        </p:spPr>
        <p:txBody>
          <a:bodyPr>
            <a:noAutofit/>
          </a:bodyPr>
          <a:lstStyle/>
          <a:p>
            <a:pPr algn="ctr"/>
            <a:r>
              <a:rPr lang="en-ZA" sz="2000" dirty="0"/>
              <a:t>Programme 4:  Tourism Sector Support </a:t>
            </a:r>
            <a:r>
              <a:rPr lang="en-ZA" sz="2000" dirty="0" smtClean="0"/>
              <a:t>Services </a:t>
            </a:r>
            <a:r>
              <a:rPr lang="en-ZA" sz="2000" dirty="0"/>
              <a:t>Annual </a:t>
            </a:r>
            <a:r>
              <a:rPr lang="en-ZA" sz="2100" dirty="0"/>
              <a:t>Targets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48524815"/>
              </p:ext>
            </p:extLst>
          </p:nvPr>
        </p:nvGraphicFramePr>
        <p:xfrm>
          <a:off x="417136" y="744704"/>
          <a:ext cx="8462127" cy="5153358"/>
        </p:xfrm>
        <a:graphic>
          <a:graphicData uri="http://schemas.openxmlformats.org/drawingml/2006/table">
            <a:tbl>
              <a:tblPr firstRow="1" bandRow="1">
                <a:tableStyleId>{21E4AEA4-8DFA-4A89-87EB-49C32662AFE0}</a:tableStyleId>
              </a:tblPr>
              <a:tblGrid>
                <a:gridCol w="2293338">
                  <a:extLst>
                    <a:ext uri="{9D8B030D-6E8A-4147-A177-3AD203B41FA5}">
                      <a16:colId xmlns:a16="http://schemas.microsoft.com/office/drawing/2014/main" val="20001"/>
                    </a:ext>
                  </a:extLst>
                </a:gridCol>
                <a:gridCol w="1637732">
                  <a:extLst>
                    <a:ext uri="{9D8B030D-6E8A-4147-A177-3AD203B41FA5}">
                      <a16:colId xmlns:a16="http://schemas.microsoft.com/office/drawing/2014/main" val="1744142552"/>
                    </a:ext>
                  </a:extLst>
                </a:gridCol>
                <a:gridCol w="1473958">
                  <a:extLst>
                    <a:ext uri="{9D8B030D-6E8A-4147-A177-3AD203B41FA5}">
                      <a16:colId xmlns:a16="http://schemas.microsoft.com/office/drawing/2014/main" val="1599394984"/>
                    </a:ext>
                  </a:extLst>
                </a:gridCol>
                <a:gridCol w="1528550">
                  <a:extLst>
                    <a:ext uri="{9D8B030D-6E8A-4147-A177-3AD203B41FA5}">
                      <a16:colId xmlns:a16="http://schemas.microsoft.com/office/drawing/2014/main" val="2203660245"/>
                    </a:ext>
                  </a:extLst>
                </a:gridCol>
                <a:gridCol w="1528549">
                  <a:extLst>
                    <a:ext uri="{9D8B030D-6E8A-4147-A177-3AD203B41FA5}">
                      <a16:colId xmlns:a16="http://schemas.microsoft.com/office/drawing/2014/main" val="2688217050"/>
                    </a:ext>
                  </a:extLst>
                </a:gridCol>
              </a:tblGrid>
              <a:tr h="276117">
                <a:tc rowSpan="2">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93282">
                <a:tc vMerge="1">
                  <a:txBody>
                    <a:bodyPr/>
                    <a:lstStyle/>
                    <a:p>
                      <a:endParaRPr lang="en-ZA" dirty="0"/>
                    </a:p>
                  </a:txBody>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0313">
                <a:tc gridSpan="5">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rPr>
                        <a:t>Output: </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Arial" panose="020B0604020202020204" pitchFamily="34" charset="0"/>
                        </a:rPr>
                        <a:t>To accelerate the transformation of the tourism sector.</a:t>
                      </a:r>
                      <a:endPar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1: </a:t>
                      </a:r>
                      <a:r>
                        <a:rPr kumimoji="0" lang="en-GB" sz="1400" b="0" i="0" u="none" strike="noStrike" kern="1200" cap="none" spc="0" normalizeH="0" baseline="0" dirty="0">
                          <a:ln>
                            <a:noFill/>
                          </a:ln>
                          <a:solidFill>
                            <a:schemeClr val="tx1"/>
                          </a:solidFill>
                          <a:effectLst/>
                          <a:uLnTx/>
                          <a:uFillTx/>
                          <a:latin typeface="Gill Sans MT" panose="020B0502020104020203" pitchFamily="34" charset="0"/>
                          <a:ea typeface="+mn-ea"/>
                          <a:cs typeface="Arial" panose="020B0604020202020204" pitchFamily="34" charset="0"/>
                        </a:rPr>
                        <a:t>Number of incentive programmes implemented.</a:t>
                      </a:r>
                      <a:endPar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77956672"/>
                  </a:ext>
                </a:extLst>
              </a:tr>
              <a:tr h="193512">
                <a:tc gridSpan="5">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1" i="0" u="none" strike="noStrike" kern="1200" cap="none" spc="0" normalizeH="0" baseline="0" dirty="0">
                          <a:ln>
                            <a:noFill/>
                          </a:ln>
                          <a:solidFill>
                            <a:schemeClr val="tx1"/>
                          </a:solidFill>
                          <a:effectLst/>
                          <a:uLnTx/>
                          <a:uFillTx/>
                          <a:latin typeface="Gill Sans MT" panose="020B0502020104020203" pitchFamily="34" charset="0"/>
                          <a:ea typeface="+mn-ea"/>
                          <a:cs typeface="Arial" panose="020B0604020202020204" pitchFamily="34" charset="0"/>
                        </a:rPr>
                        <a:t>One incentive programmes implemented:</a:t>
                      </a:r>
                      <a:r>
                        <a:rPr kumimoji="0" lang="en-GB" sz="1400" b="1"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 </a:t>
                      </a:r>
                      <a:endParaRPr kumimoji="0" lang="en-ZA" sz="1400" b="1"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05162270"/>
                  </a:ext>
                </a:extLst>
              </a:tr>
              <a:tr h="1641114">
                <a:tc>
                  <a:txBody>
                    <a:bodyPr/>
                    <a:lstStyle/>
                    <a:p>
                      <a:pPr marL="0" algn="l" defTabSz="914400" rtl="0" eaLnBrk="1" latinLnBrk="0" hangingPunct="1">
                        <a:lnSpc>
                          <a:spcPct val="107000"/>
                        </a:lnSpc>
                        <a:spcAft>
                          <a:spcPts val="0"/>
                        </a:spcAft>
                      </a:pPr>
                      <a:r>
                        <a:rPr kumimoji="0" lang="en-GB" sz="1400" b="0" i="0" u="none" strike="noStrike" kern="1200" cap="none" spc="0" normalizeH="0" baseline="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rPr>
                        <a:t>Implementation of the </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rPr>
                        <a:t>Green Tourism Incentive Programme (GTIP) .</a:t>
                      </a: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on progress made with the implementation of the GTIP for the quarter submitted.</a:t>
                      </a:r>
                      <a:endPar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on progress made with the implementation of the GTIP for the quarter submitted.</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on progress made with the implementation of the GTIP for the quarter submitted.</a:t>
                      </a:r>
                      <a:endParaRPr kumimoji="0" lang="en-US" sz="1400" b="0" i="0" u="none" strike="noStrike" kern="1200" cap="none" spc="0" normalizeH="0" baseline="0" noProof="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on progress made with the implementation of the GTIP for the quarter submitted.</a:t>
                      </a:r>
                      <a:endParaRPr kumimoji="0" lang="en-US" sz="1400" b="0" i="0" u="none" strike="noStrike" kern="1200" cap="none" spc="0" normalizeH="0" baseline="0" noProof="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2131069"/>
                  </a:ext>
                </a:extLst>
              </a:tr>
              <a:tr h="400313">
                <a:tc gridSpan="5">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rPr>
                        <a:t>Output: </a:t>
                      </a:r>
                      <a:r>
                        <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Arial" panose="020B0604020202020204" pitchFamily="34" charset="0"/>
                        </a:rPr>
                        <a:t>Programme aimed at stimulating domestic tourism implemented.</a:t>
                      </a:r>
                      <a:endParaRPr kumimoji="0" lang="en-ZA" sz="1400" b="0" i="0" u="none" strike="noStrike" kern="120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1" i="0" u="none" strike="noStrike" kern="120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rPr>
                        <a:t>Output Indicator 2: </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Number of Domestic Tourism Awareness Programmes implemented</a:t>
                      </a:r>
                      <a:r>
                        <a:rPr kumimoji="0" lang="en-US" sz="14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4163863936"/>
                  </a:ext>
                </a:extLst>
              </a:tr>
              <a:tr h="1667525">
                <a:tc>
                  <a:txBody>
                    <a:bodyPr/>
                    <a:lstStyle/>
                    <a:p>
                      <a:pPr marL="0" algn="l" defTabSz="914400" rtl="0" eaLnBrk="1" latinLnBrk="0" hangingPunct="1">
                        <a:lnSpc>
                          <a:spcPct val="107000"/>
                        </a:lnSpc>
                        <a:spcAft>
                          <a:spcPts val="0"/>
                        </a:spcAft>
                      </a:pPr>
                      <a:r>
                        <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Four domestic tourism campaigns implemented:</a:t>
                      </a:r>
                    </a:p>
                    <a:p>
                      <a:pPr marL="0" algn="l" defTabSz="914400" rtl="0" eaLnBrk="1" latinLnBrk="0" hangingPunct="1">
                        <a:lnSpc>
                          <a:spcPct val="107000"/>
                        </a:lnSpc>
                        <a:spcAft>
                          <a:spcPts val="0"/>
                        </a:spcAft>
                      </a:pPr>
                      <a:endParaRPr kumimoji="0" lang="en-US" sz="1400" b="1" i="0" u="none" strike="noStrike" kern="1200" cap="none" spc="0" normalizeH="0" baseline="0" dirty="0">
                        <a:ln>
                          <a:noFill/>
                        </a:ln>
                        <a:solidFill>
                          <a:schemeClr val="tx1"/>
                        </a:solidFill>
                        <a:effectLst/>
                        <a:uLnTx/>
                        <a:uFillTx/>
                        <a:latin typeface="Gill Sans MT" panose="020B0502020104020203" pitchFamily="34" charset="0"/>
                        <a:ea typeface="Times New Roman" panose="02020603050405020304" pitchFamily="18" charset="0"/>
                        <a:cs typeface="Arial" panose="020B0604020202020204" pitchFamily="34" charset="0"/>
                      </a:endParaRPr>
                    </a:p>
                    <a:p>
                      <a:pPr marL="182563" indent="-182563" algn="l" defTabSz="914400" rtl="0" eaLnBrk="1" latinLnBrk="0" hangingPunct="1">
                        <a:lnSpc>
                          <a:spcPct val="107000"/>
                        </a:lnSpc>
                        <a:spcAft>
                          <a:spcPts val="0"/>
                        </a:spcAft>
                        <a:buFont typeface="Arial" panose="020B0604020202020204" pitchFamily="34" charset="0"/>
                        <a:buChar char="•"/>
                      </a:pPr>
                      <a:r>
                        <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Easter Campaign</a:t>
                      </a:r>
                    </a:p>
                    <a:p>
                      <a:pPr marL="182563" indent="-182563" algn="l" defTabSz="914400" rtl="0" eaLnBrk="1" latinLnBrk="0" hangingPunct="1">
                        <a:lnSpc>
                          <a:spcPct val="107000"/>
                        </a:lnSpc>
                        <a:spcAft>
                          <a:spcPts val="0"/>
                        </a:spcAft>
                        <a:buFont typeface="Arial" panose="020B0604020202020204" pitchFamily="34" charset="0"/>
                        <a:buChar char="•"/>
                      </a:pPr>
                      <a:r>
                        <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World Tourism Day </a:t>
                      </a:r>
                    </a:p>
                    <a:p>
                      <a:pPr marL="182563" indent="-182563" algn="l" defTabSz="914400" rtl="0" eaLnBrk="1" latinLnBrk="0" hangingPunct="1">
                        <a:lnSpc>
                          <a:spcPct val="107000"/>
                        </a:lnSpc>
                        <a:spcAft>
                          <a:spcPts val="0"/>
                        </a:spcAft>
                        <a:buFont typeface="Arial" panose="020B0604020202020204" pitchFamily="34" charset="0"/>
                        <a:buChar char="•"/>
                      </a:pPr>
                      <a:r>
                        <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Festive Summer</a:t>
                      </a:r>
                    </a:p>
                    <a:p>
                      <a:pPr marL="182563" indent="-182563" algn="l" defTabSz="914400" rtl="0" eaLnBrk="1" latinLnBrk="0" hangingPunct="1">
                        <a:lnSpc>
                          <a:spcPct val="107000"/>
                        </a:lnSpc>
                        <a:spcAft>
                          <a:spcPts val="0"/>
                        </a:spcAft>
                        <a:buFont typeface="Arial" panose="020B0604020202020204" pitchFamily="34" charset="0"/>
                        <a:buChar char="•"/>
                      </a:pPr>
                      <a:r>
                        <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Cultural Event</a:t>
                      </a: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800"/>
                        </a:spcAf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ZA" sz="1400" b="0" i="0" u="none" strike="noStrike" kern="1200" cap="none" spc="0" normalizeH="0" baseline="0" dirty="0" smtClean="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Implementation</a:t>
                      </a:r>
                      <a:r>
                        <a:rPr kumimoji="0" lang="en-US" sz="1400" b="0" i="0" u="none" strike="noStrike" kern="1200" cap="none" spc="0" normalizeH="0" baseline="0" dirty="0" smtClean="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 </a:t>
                      </a:r>
                      <a:r>
                        <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of World Tourism Day (27 September) &amp; Tourism Month (September) Campaign. </a:t>
                      </a: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a:lnSpc>
                          <a:spcPct val="107000"/>
                        </a:lnSpc>
                        <a:spcAft>
                          <a:spcPts val="0"/>
                        </a:spcAft>
                        <a:buFont typeface="Symbol" panose="05050102010706020507" pitchFamily="18" charset="2"/>
                        <a:buNone/>
                      </a:pPr>
                      <a:r>
                        <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Implementation of Festive campaign.</a:t>
                      </a: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p>
                      <a:pPr algn="l">
                        <a:lnSpc>
                          <a:spcPct val="107000"/>
                        </a:lnSpc>
                        <a:spcAft>
                          <a:spcPts val="800"/>
                        </a:spcAft>
                      </a:pP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marR="0" lvl="0" indent="-182563"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Implementation of Easter Campaign. </a:t>
                      </a:r>
                    </a:p>
                    <a:p>
                      <a:pPr marL="182563" indent="-182563" algn="l" defTabSz="914400" rtl="0" eaLnBrk="1" latinLnBrk="0" hangingPunct="1">
                        <a:lnSpc>
                          <a:spcPct val="107000"/>
                        </a:lnSpc>
                        <a:spcAft>
                          <a:spcPts val="0"/>
                        </a:spcAft>
                        <a:buFont typeface="Arial" panose="020B0604020202020204" pitchFamily="34" charset="0"/>
                        <a:buChar char="•"/>
                      </a:pPr>
                      <a:r>
                        <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Implementation of Cultural Event.</a:t>
                      </a: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9465168"/>
                  </a:ext>
                </a:extLst>
              </a:tr>
            </a:tbl>
          </a:graphicData>
        </a:graphic>
      </p:graphicFrame>
      <p:sp>
        <p:nvSpPr>
          <p:cNvPr id="2" name="Footer Placeholder 1">
            <a:extLst>
              <a:ext uri="{FF2B5EF4-FFF2-40B4-BE49-F238E27FC236}">
                <a16:creationId xmlns:a16="http://schemas.microsoft.com/office/drawing/2014/main" id="{B8048379-6D7C-4436-AFAC-A8967AED0125}"/>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4685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F9BAC8-6AFF-4ED5-B96A-0C64D94112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14179C13-B4B3-44C1-B8AE-513BC42BB172}"/>
              </a:ext>
            </a:extLst>
          </p:cNvPr>
          <p:cNvSpPr>
            <a:spLocks noGrp="1"/>
          </p:cNvSpPr>
          <p:nvPr>
            <p:ph type="title"/>
          </p:nvPr>
        </p:nvSpPr>
        <p:spPr>
          <a:xfrm>
            <a:off x="439430" y="146896"/>
            <a:ext cx="8420100" cy="489894"/>
          </a:xfrm>
        </p:spPr>
        <p:txBody>
          <a:bodyPr>
            <a:normAutofit/>
          </a:bodyPr>
          <a:lstStyle/>
          <a:p>
            <a:pPr algn="ctr"/>
            <a:r>
              <a:rPr lang="en-ZA" sz="2200" dirty="0"/>
              <a:t>2. VALUES</a:t>
            </a:r>
          </a:p>
        </p:txBody>
      </p:sp>
      <p:sp>
        <p:nvSpPr>
          <p:cNvPr id="5" name="Content Placeholder 4">
            <a:extLst>
              <a:ext uri="{FF2B5EF4-FFF2-40B4-BE49-F238E27FC236}">
                <a16:creationId xmlns:a16="http://schemas.microsoft.com/office/drawing/2014/main" id="{0E0B0854-306A-44D9-9B8C-0BBE58A0DC2C}"/>
              </a:ext>
            </a:extLst>
          </p:cNvPr>
          <p:cNvSpPr>
            <a:spLocks noGrp="1"/>
          </p:cNvSpPr>
          <p:nvPr>
            <p:ph idx="1"/>
          </p:nvPr>
        </p:nvSpPr>
        <p:spPr/>
        <p:txBody>
          <a:bodyPr/>
          <a:lstStyle/>
          <a:p>
            <a:pPr marL="0" indent="0">
              <a:lnSpc>
                <a:spcPct val="107000"/>
              </a:lnSpc>
              <a:spcAft>
                <a:spcPts val="0"/>
              </a:spcAft>
              <a:buNone/>
            </a:pPr>
            <a:endParaRPr lang="en-ZA" dirty="0">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graphicFrame>
        <p:nvGraphicFramePr>
          <p:cNvPr id="6" name="Table 5">
            <a:extLst>
              <a:ext uri="{FF2B5EF4-FFF2-40B4-BE49-F238E27FC236}">
                <a16:creationId xmlns:a16="http://schemas.microsoft.com/office/drawing/2014/main" id="{01FA8128-EFF2-4881-A578-6DADEA538E5D}"/>
              </a:ext>
            </a:extLst>
          </p:cNvPr>
          <p:cNvGraphicFramePr>
            <a:graphicFrameLocks noGrp="1"/>
          </p:cNvGraphicFramePr>
          <p:nvPr>
            <p:extLst>
              <p:ext uri="{D42A27DB-BD31-4B8C-83A1-F6EECF244321}">
                <p14:modId xmlns:p14="http://schemas.microsoft.com/office/powerpoint/2010/main" val="3456653382"/>
              </p:ext>
            </p:extLst>
          </p:nvPr>
        </p:nvGraphicFramePr>
        <p:xfrm>
          <a:off x="439430" y="747709"/>
          <a:ext cx="8420100" cy="5123308"/>
        </p:xfrm>
        <a:graphic>
          <a:graphicData uri="http://schemas.openxmlformats.org/drawingml/2006/table">
            <a:tbl>
              <a:tblPr firstRow="1" bandRow="1">
                <a:tableStyleId>{21E4AEA4-8DFA-4A89-87EB-49C32662AFE0}</a:tableStyleId>
              </a:tblPr>
              <a:tblGrid>
                <a:gridCol w="1762125">
                  <a:extLst>
                    <a:ext uri="{9D8B030D-6E8A-4147-A177-3AD203B41FA5}">
                      <a16:colId xmlns:a16="http://schemas.microsoft.com/office/drawing/2014/main" val="3705842160"/>
                    </a:ext>
                  </a:extLst>
                </a:gridCol>
                <a:gridCol w="6657975">
                  <a:extLst>
                    <a:ext uri="{9D8B030D-6E8A-4147-A177-3AD203B41FA5}">
                      <a16:colId xmlns:a16="http://schemas.microsoft.com/office/drawing/2014/main" val="3622805778"/>
                    </a:ext>
                  </a:extLst>
                </a:gridCol>
              </a:tblGrid>
              <a:tr h="2139269">
                <a:tc>
                  <a:txBody>
                    <a:bodyPr/>
                    <a:lstStyle/>
                    <a:p>
                      <a:r>
                        <a:rPr lang="en-ZA" sz="1600" b="1" dirty="0">
                          <a:solidFill>
                            <a:sysClr val="windowText" lastClr="000000"/>
                          </a:solidFill>
                          <a:latin typeface="Gill Sans MT" panose="020B0502020104020203" pitchFamily="34" charset="0"/>
                        </a:rPr>
                        <a:t>Performance Values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7000"/>
                        </a:lnSpc>
                        <a:spcAft>
                          <a:spcPts val="0"/>
                        </a:spcAft>
                        <a:buFont typeface="Symbol" panose="05050102010706020507" pitchFamily="18" charset="2"/>
                        <a:buChar char=""/>
                      </a:pPr>
                      <a:r>
                        <a:rPr lang="en-ZA" sz="1600" b="1"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Innovative:</a:t>
                      </a:r>
                      <a:r>
                        <a:rPr lang="en-ZA" sz="16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Leveraging of resources and partnerships to optimise delivery to our stakeholders, and being responsive to change.</a:t>
                      </a:r>
                    </a:p>
                    <a:p>
                      <a:pPr marL="0" lvl="0" indent="0" algn="l">
                        <a:lnSpc>
                          <a:spcPct val="107000"/>
                        </a:lnSpc>
                        <a:spcAft>
                          <a:spcPts val="0"/>
                        </a:spcAft>
                        <a:buFont typeface="Symbol" panose="05050102010706020507" pitchFamily="18" charset="2"/>
                        <a:buNone/>
                      </a:pPr>
                      <a:endParaRPr lang="en-ZA" sz="16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ZA" sz="1600" b="1"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Ethical (good corporate governance):</a:t>
                      </a:r>
                      <a:r>
                        <a:rPr lang="en-ZA" sz="16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6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Encapsulating the principles of integrity, transparency and accountability.</a:t>
                      </a:r>
                    </a:p>
                    <a:p>
                      <a:pPr marL="0" lvl="0" indent="0" algn="l">
                        <a:lnSpc>
                          <a:spcPct val="107000"/>
                        </a:lnSpc>
                        <a:spcAft>
                          <a:spcPts val="0"/>
                        </a:spcAft>
                        <a:buFont typeface="Symbol" panose="05050102010706020507" pitchFamily="18" charset="2"/>
                        <a:buNone/>
                      </a:pPr>
                      <a:endParaRPr lang="en-ZA" sz="1600" b="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ZA" sz="1600" b="1" dirty="0">
                          <a:solidFill>
                            <a:sysClr val="windowText" lastClr="000000"/>
                          </a:solidFill>
                          <a:effectLst/>
                          <a:latin typeface="Gill Sans MT" panose="020B0502020104020203" pitchFamily="34" charset="0"/>
                          <a:ea typeface="Calibri" panose="020F0502020204030204" pitchFamily="34" charset="0"/>
                        </a:rPr>
                        <a:t>Customer </a:t>
                      </a:r>
                      <a:r>
                        <a:rPr lang="en-ZA" sz="1600" b="1" dirty="0" smtClean="0">
                          <a:solidFill>
                            <a:sysClr val="windowText" lastClr="000000"/>
                          </a:solidFill>
                          <a:effectLst/>
                          <a:latin typeface="Gill Sans MT" panose="020B0502020104020203" pitchFamily="34" charset="0"/>
                          <a:ea typeface="Calibri" panose="020F0502020204030204" pitchFamily="34" charset="0"/>
                        </a:rPr>
                        <a:t>Focus</a:t>
                      </a:r>
                      <a:r>
                        <a:rPr lang="en-ZA" sz="1600" b="1" dirty="0">
                          <a:solidFill>
                            <a:sysClr val="windowText" lastClr="000000"/>
                          </a:solidFill>
                          <a:effectLst/>
                          <a:latin typeface="Gill Sans MT" panose="020B0502020104020203" pitchFamily="34" charset="0"/>
                          <a:ea typeface="Calibri" panose="020F0502020204030204" pitchFamily="34" charset="0"/>
                        </a:rPr>
                        <a:t>:</a:t>
                      </a:r>
                      <a:r>
                        <a:rPr lang="en-ZA" sz="1600" dirty="0">
                          <a:solidFill>
                            <a:sysClr val="windowText" lastClr="000000"/>
                          </a:solidFill>
                          <a:effectLst/>
                          <a:latin typeface="Gill Sans MT" panose="020B0502020104020203" pitchFamily="34" charset="0"/>
                          <a:ea typeface="Calibri" panose="020F0502020204030204" pitchFamily="34" charset="0"/>
                        </a:rPr>
                        <a:t> </a:t>
                      </a:r>
                      <a:r>
                        <a:rPr lang="en-ZA" sz="1600" b="0" dirty="0">
                          <a:solidFill>
                            <a:sysClr val="windowText" lastClr="000000"/>
                          </a:solidFill>
                          <a:effectLst/>
                          <a:latin typeface="Gill Sans MT" panose="020B0502020104020203" pitchFamily="34" charset="0"/>
                          <a:ea typeface="Calibri" panose="020F0502020204030204" pitchFamily="34" charset="0"/>
                        </a:rPr>
                        <a:t>Providing services and solutions in a manner that is efficient, effective and responsive.</a:t>
                      </a:r>
                    </a:p>
                    <a:p>
                      <a:pPr marL="0" lvl="0" indent="0" algn="l">
                        <a:lnSpc>
                          <a:spcPct val="107000"/>
                        </a:lnSpc>
                        <a:spcAft>
                          <a:spcPts val="0"/>
                        </a:spcAft>
                        <a:buFont typeface="Symbol" panose="05050102010706020507" pitchFamily="18" charset="2"/>
                        <a:buNone/>
                      </a:pPr>
                      <a:endParaRPr lang="en-ZA" sz="1600" b="0" dirty="0">
                        <a:solidFill>
                          <a:sysClr val="windowText" lastClr="000000"/>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6893767"/>
                  </a:ext>
                </a:extLst>
              </a:tr>
              <a:tr h="2634870">
                <a:tc>
                  <a:txBody>
                    <a:bodyPr/>
                    <a:lstStyle/>
                    <a:p>
                      <a:r>
                        <a:rPr lang="en-ZA" sz="1600" b="1" dirty="0">
                          <a:solidFill>
                            <a:sysClr val="windowText" lastClr="000000"/>
                          </a:solidFill>
                          <a:latin typeface="Gill Sans MT" panose="020B0502020104020203" pitchFamily="34" charset="0"/>
                        </a:rPr>
                        <a:t>Organisational Values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defTabSz="914400" rtl="0" eaLnBrk="1" latinLnBrk="0" hangingPunct="1">
                        <a:lnSpc>
                          <a:spcPct val="107000"/>
                        </a:lnSpc>
                        <a:spcAft>
                          <a:spcPts val="0"/>
                        </a:spcAft>
                        <a:buFont typeface="Symbol" panose="05050102010706020507" pitchFamily="18" charset="2"/>
                        <a:buChar char=""/>
                      </a:pPr>
                      <a:r>
                        <a:rPr lang="en-ZA" sz="1600" b="1" kern="12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Empowerment: </a:t>
                      </a:r>
                      <a:r>
                        <a:rPr lang="en-ZA" sz="1600" b="0" kern="12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Create an environment conducive to growth and development for our people.</a:t>
                      </a:r>
                    </a:p>
                    <a:p>
                      <a:pPr marL="0" indent="0" algn="l">
                        <a:lnSpc>
                          <a:spcPct val="107000"/>
                        </a:lnSpc>
                        <a:spcAft>
                          <a:spcPts val="0"/>
                        </a:spcAft>
                        <a:buFont typeface="Arial" panose="020B0604020202020204" pitchFamily="34" charset="0"/>
                        <a:buNone/>
                      </a:pPr>
                      <a:endParaRPr lang="en-ZA" sz="16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ZA" sz="1600" b="1"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Integrity:</a:t>
                      </a:r>
                      <a:r>
                        <a:rPr lang="en-ZA" sz="16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 Act with integrity by maintaining the highest standards for accountability, serving with respect, honesty and trustworthiness.</a:t>
                      </a:r>
                    </a:p>
                    <a:p>
                      <a:pPr marL="0" lvl="0" indent="0" algn="l">
                        <a:lnSpc>
                          <a:spcPct val="107000"/>
                        </a:lnSpc>
                        <a:spcAft>
                          <a:spcPts val="0"/>
                        </a:spcAft>
                        <a:buFont typeface="Symbol" panose="05050102010706020507" pitchFamily="18" charset="2"/>
                        <a:buNone/>
                      </a:pPr>
                      <a:endParaRPr lang="en-ZA" sz="16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ZA" sz="1600" b="1"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Recognition:</a:t>
                      </a:r>
                      <a:r>
                        <a:rPr lang="en-ZA" sz="1600" dirty="0">
                          <a:solidFill>
                            <a:sysClr val="windowText" lastClr="000000"/>
                          </a:solidFill>
                          <a:effectLst/>
                          <a:latin typeface="Gill Sans MT" panose="020B0502020104020203" pitchFamily="34" charset="0"/>
                          <a:ea typeface="Calibri" panose="020F0502020204030204" pitchFamily="34" charset="0"/>
                          <a:cs typeface="Times New Roman" panose="02020603050405020304" pitchFamily="18" charset="0"/>
                        </a:rPr>
                        <a:t> Be an organisation that values its own people by ensuring fairness of systems and processes, being supportive as well as recognising and rewarding performance.</a:t>
                      </a:r>
                    </a:p>
                    <a:p>
                      <a:pPr algn="l"/>
                      <a:endParaRPr lang="en-ZA" sz="1600" dirty="0">
                        <a:solidFill>
                          <a:sysClr val="windowText" lastClr="000000"/>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0697822"/>
                  </a:ext>
                </a:extLst>
              </a:tr>
            </a:tbl>
          </a:graphicData>
        </a:graphic>
      </p:graphicFrame>
      <p:sp>
        <p:nvSpPr>
          <p:cNvPr id="2" name="Footer Placeholder 1">
            <a:extLst>
              <a:ext uri="{FF2B5EF4-FFF2-40B4-BE49-F238E27FC236}">
                <a16:creationId xmlns:a16="http://schemas.microsoft.com/office/drawing/2014/main" id="{05B0A898-EAD7-49D6-A2A5-6A3E91F8617C}"/>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883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106702"/>
            <a:ext cx="8462126" cy="384805"/>
          </a:xfrm>
        </p:spPr>
        <p:txBody>
          <a:bodyPr>
            <a:noAutofit/>
          </a:bodyPr>
          <a:lstStyle/>
          <a:p>
            <a:pPr algn="ctr"/>
            <a:r>
              <a:rPr lang="en-ZA" sz="2000" dirty="0">
                <a:solidFill>
                  <a:srgbClr val="ED7D31"/>
                </a:solidFill>
              </a:rPr>
              <a:t>Programme 4:  Tourism Sector Support </a:t>
            </a:r>
            <a:r>
              <a:rPr lang="en-ZA" sz="2000" dirty="0" smtClean="0">
                <a:solidFill>
                  <a:srgbClr val="ED7D31"/>
                </a:solidFill>
              </a:rPr>
              <a:t>Services </a:t>
            </a:r>
            <a:r>
              <a:rPr lang="en-ZA" sz="2000" dirty="0">
                <a:solidFill>
                  <a:srgbClr val="ED7D31"/>
                </a:solidFill>
              </a:rPr>
              <a:t>Annual </a:t>
            </a:r>
            <a:r>
              <a:rPr lang="en-ZA" sz="2100" dirty="0">
                <a:solidFill>
                  <a:srgbClr val="ED7D31"/>
                </a:solidFill>
              </a:rPr>
              <a:t>Targets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16047760"/>
              </p:ext>
            </p:extLst>
          </p:nvPr>
        </p:nvGraphicFramePr>
        <p:xfrm>
          <a:off x="258792" y="659899"/>
          <a:ext cx="8462129" cy="5123180"/>
        </p:xfrm>
        <a:graphic>
          <a:graphicData uri="http://schemas.openxmlformats.org/drawingml/2006/table">
            <a:tbl>
              <a:tblPr firstRow="1" bandRow="1">
                <a:tableStyleId>{21E4AEA4-8DFA-4A89-87EB-49C32662AFE0}</a:tableStyleId>
              </a:tblPr>
              <a:tblGrid>
                <a:gridCol w="1754744">
                  <a:extLst>
                    <a:ext uri="{9D8B030D-6E8A-4147-A177-3AD203B41FA5}">
                      <a16:colId xmlns:a16="http://schemas.microsoft.com/office/drawing/2014/main" val="20001"/>
                    </a:ext>
                  </a:extLst>
                </a:gridCol>
                <a:gridCol w="1773460">
                  <a:extLst>
                    <a:ext uri="{9D8B030D-6E8A-4147-A177-3AD203B41FA5}">
                      <a16:colId xmlns:a16="http://schemas.microsoft.com/office/drawing/2014/main" val="1035027834"/>
                    </a:ext>
                  </a:extLst>
                </a:gridCol>
                <a:gridCol w="1609934">
                  <a:extLst>
                    <a:ext uri="{9D8B030D-6E8A-4147-A177-3AD203B41FA5}">
                      <a16:colId xmlns:a16="http://schemas.microsoft.com/office/drawing/2014/main" val="120918797"/>
                    </a:ext>
                  </a:extLst>
                </a:gridCol>
                <a:gridCol w="1573213">
                  <a:extLst>
                    <a:ext uri="{9D8B030D-6E8A-4147-A177-3AD203B41FA5}">
                      <a16:colId xmlns:a16="http://schemas.microsoft.com/office/drawing/2014/main" val="2277793781"/>
                    </a:ext>
                  </a:extLst>
                </a:gridCol>
                <a:gridCol w="1750778">
                  <a:extLst>
                    <a:ext uri="{9D8B030D-6E8A-4147-A177-3AD203B41FA5}">
                      <a16:colId xmlns:a16="http://schemas.microsoft.com/office/drawing/2014/main" val="1060321724"/>
                    </a:ext>
                  </a:extLst>
                </a:gridCol>
              </a:tblGrid>
              <a:tr h="262928">
                <a:tc rowSpan="2">
                  <a:txBody>
                    <a:bodyPr/>
                    <a:lstStyle/>
                    <a:p>
                      <a:pPr algn="ctr">
                        <a:lnSpc>
                          <a:spcPct val="100000"/>
                        </a:lnSpc>
                        <a:spcBef>
                          <a:spcPts val="0"/>
                        </a:spcBef>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3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3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extLst>
                  <a:ext uri="{0D108BD9-81ED-4DB2-BD59-A6C34878D82A}">
                    <a16:rowId xmlns:a16="http://schemas.microsoft.com/office/drawing/2014/main" val="10000"/>
                  </a:ext>
                </a:extLst>
              </a:tr>
              <a:tr h="179898">
                <a:tc vMerge="1">
                  <a:txBody>
                    <a:bodyPr/>
                    <a:lstStyle/>
                    <a:p>
                      <a:endParaRPr lang="en-ZA" dirty="0"/>
                    </a:p>
                  </a:txBody>
                  <a:tcPr/>
                </a:tc>
                <a:tc>
                  <a:txBody>
                    <a:bodyPr/>
                    <a:lstStyle/>
                    <a:p>
                      <a:pPr algn="ctr">
                        <a:lnSpc>
                          <a:spcPct val="100000"/>
                        </a:lnSpc>
                        <a:spcBef>
                          <a:spcPts val="0"/>
                        </a:spcBef>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3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3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3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734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Implement Incubation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3: </a:t>
                      </a:r>
                      <a:r>
                        <a:rPr kumimoji="0" lang="en-GB"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initiatives implemented to support tourism SMMEs.</a:t>
                      </a:r>
                      <a:endParaRPr kumimoji="0" lang="en-ZA" sz="13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3177956672"/>
                  </a:ext>
                </a:extLst>
              </a:tr>
              <a:tr h="189058">
                <a:tc gridSpan="5">
                  <a:txBody>
                    <a:bodyPr/>
                    <a:lstStyle/>
                    <a:p>
                      <a:pPr algn="l">
                        <a:lnSpc>
                          <a:spcPct val="107000"/>
                        </a:lnSpc>
                        <a:spcAft>
                          <a:spcPts val="0"/>
                        </a:spcAft>
                      </a:pPr>
                      <a:r>
                        <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Two Initiatives Implemented:</a:t>
                      </a:r>
                      <a:endParaRPr kumimoji="0" lang="en-ZA" sz="13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4151238928"/>
                  </a:ext>
                </a:extLst>
              </a:tr>
              <a:tr h="3644555">
                <a:tc>
                  <a:txBody>
                    <a:bodyPr/>
                    <a:lstStyle/>
                    <a:p>
                      <a:pPr marL="180975" lvl="0" indent="-180975" algn="l">
                        <a:lnSpc>
                          <a:spcPct val="107000"/>
                        </a:lnSpc>
                        <a:spcAft>
                          <a:spcPts val="0"/>
                        </a:spcAft>
                        <a:buClr>
                          <a:srgbClr val="000000"/>
                        </a:buClr>
                        <a:buSzPts val="1100"/>
                        <a:buFont typeface="+mj-lt"/>
                        <a:buAutoNum type="arabicPeriod"/>
                      </a:pPr>
                      <a:r>
                        <a:rPr kumimoji="0" lang="en-US" sz="1300" b="1"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Incubation Programme implemented:</a:t>
                      </a:r>
                    </a:p>
                    <a:p>
                      <a:pPr marL="0" lvl="0" indent="0" algn="l">
                        <a:lnSpc>
                          <a:spcPct val="107000"/>
                        </a:lnSpc>
                        <a:spcAft>
                          <a:spcPts val="0"/>
                        </a:spcAft>
                        <a:buClr>
                          <a:srgbClr val="000000"/>
                        </a:buClr>
                        <a:buSzPts val="1100"/>
                        <a:buFont typeface="+mj-lt"/>
                        <a:buNone/>
                      </a:pPr>
                      <a:endParaRPr kumimoji="0" lang="en-US" sz="13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182563" marR="0" lvl="0" indent="-182563"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259080" algn="l"/>
                        </a:tabLst>
                        <a:defRPr/>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Existing business incubators:</a:t>
                      </a:r>
                    </a:p>
                    <a:p>
                      <a:pPr marL="0" marR="0" lvl="0" indent="0" algn="l" defTabSz="179388" rtl="0" eaLnBrk="1" fontAlgn="auto" latinLnBrk="0" hangingPunct="1">
                        <a:lnSpc>
                          <a:spcPct val="107000"/>
                        </a:lnSpc>
                        <a:spcBef>
                          <a:spcPts val="0"/>
                        </a:spcBef>
                        <a:spcAft>
                          <a:spcPts val="0"/>
                        </a:spcAft>
                        <a:buClrTx/>
                        <a:buSzTx/>
                        <a:buFont typeface="Symbol" panose="05050102010706020507" pitchFamily="18" charset="2"/>
                        <a:buNone/>
                        <a:tabLst/>
                        <a:defRPr/>
                      </a:pP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263525" marR="0" lvl="0" indent="-263525" algn="l" defTabSz="179388" rtl="0" eaLnBrk="1" fontAlgn="auto" latinLnBrk="0" hangingPunct="1">
                        <a:lnSpc>
                          <a:spcPct val="107000"/>
                        </a:lnSpc>
                        <a:spcBef>
                          <a:spcPts val="0"/>
                        </a:spcBef>
                        <a:spcAft>
                          <a:spcPts val="0"/>
                        </a:spcAft>
                        <a:buClrTx/>
                        <a:buSzTx/>
                        <a:buFont typeface="+mj-lt"/>
                        <a:buAutoNum type="romanLcPeriod"/>
                        <a:tabLst/>
                        <a:defRPr/>
                      </a:pP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Tourism Technology &amp; Innovation Incubator. </a:t>
                      </a:r>
                    </a:p>
                    <a:p>
                      <a:pPr marL="263525" marR="0" lvl="0" indent="-263525" algn="l" defTabSz="179388" rtl="0" eaLnBrk="1" fontAlgn="auto" latinLnBrk="0" hangingPunct="1">
                        <a:lnSpc>
                          <a:spcPct val="107000"/>
                        </a:lnSpc>
                        <a:spcBef>
                          <a:spcPts val="0"/>
                        </a:spcBef>
                        <a:spcAft>
                          <a:spcPts val="0"/>
                        </a:spcAft>
                        <a:buClrTx/>
                        <a:buSzTx/>
                        <a:buFont typeface="+mj-lt"/>
                        <a:buAutoNum type="romanLcPeriod"/>
                        <a:tabLst/>
                        <a:defRPr/>
                      </a:pP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Food Service Incubator.</a:t>
                      </a:r>
                    </a:p>
                    <a:p>
                      <a:pPr marL="263525" marR="0" lvl="0" indent="-263525" algn="l" defTabSz="179388" rtl="0" eaLnBrk="1" fontAlgn="auto" latinLnBrk="0" hangingPunct="1">
                        <a:lnSpc>
                          <a:spcPct val="107000"/>
                        </a:lnSpc>
                        <a:spcBef>
                          <a:spcPts val="0"/>
                        </a:spcBef>
                        <a:spcAft>
                          <a:spcPts val="0"/>
                        </a:spcAft>
                        <a:buClrTx/>
                        <a:buSzTx/>
                        <a:buFont typeface="+mj-lt"/>
                        <a:buAutoNum type="romanLcPeriod"/>
                        <a:tabLst/>
                        <a:defRPr/>
                      </a:pPr>
                      <a:r>
                        <a:rPr kumimoji="0" lang="en-US"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Community-based tourism enterprises Incubator.</a:t>
                      </a:r>
                      <a:endParaRPr kumimoji="0" lang="en-ZA" sz="1300" b="0" i="1"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Implementation of Business Support &amp; Development Incubation Programme through:</a:t>
                      </a:r>
                    </a:p>
                    <a:p>
                      <a:pPr marL="0" algn="l" defTabSz="914400" rtl="0" eaLnBrk="1" latinLnBrk="0" hangingPunct="1">
                        <a:lnSpc>
                          <a:spcPct val="107000"/>
                        </a:lnSpc>
                        <a:spcAft>
                          <a:spcPts val="0"/>
                        </a:spcAft>
                      </a:pP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Tourism Technology &amp; Innovation Incubator. </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Food Service Incubator.</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Community-based Tourism Enterprises Incubator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Business Support and Development Incubation Programme implemented through:</a:t>
                      </a:r>
                    </a:p>
                    <a:p>
                      <a:pPr marL="0" algn="l" defTabSz="914400" rtl="0" eaLnBrk="1" latinLnBrk="0" hangingPunct="1">
                        <a:lnSpc>
                          <a:spcPct val="107000"/>
                        </a:lnSpc>
                        <a:spcAft>
                          <a:spcPts val="0"/>
                        </a:spcAft>
                      </a:pP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Tourism Technology &amp; Innovation Incubator. </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Food Service Incubator.</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Community-based Tourism Enterprises Incubator </a:t>
                      </a:r>
                    </a:p>
                    <a:p>
                      <a:pPr marL="0" algn="l" defTabSz="914400" rtl="0" eaLnBrk="1" latinLnBrk="0" hangingPunct="1">
                        <a:lnSpc>
                          <a:spcPct val="107000"/>
                        </a:lnSpc>
                        <a:spcAft>
                          <a:spcPts val="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t>
                      </a:r>
                    </a:p>
                    <a:p>
                      <a:pPr marL="0" algn="l" defTabSz="914400" rtl="0" eaLnBrk="1" latinLnBrk="0" hangingPunct="1">
                        <a:lnSpc>
                          <a:spcPct val="107000"/>
                        </a:lnSpc>
                        <a:spcAft>
                          <a:spcPts val="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Business Support and Development Incubation Programme implemented through:</a:t>
                      </a:r>
                    </a:p>
                    <a:p>
                      <a:pPr marL="0" algn="l" defTabSz="914400" rtl="0" eaLnBrk="1" latinLnBrk="0" hangingPunct="1">
                        <a:lnSpc>
                          <a:spcPct val="107000"/>
                        </a:lnSpc>
                        <a:spcAft>
                          <a:spcPts val="0"/>
                        </a:spcAft>
                      </a:pP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Tourism Technology &amp; Innovation Incubator. </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Food Service Incubator.</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Community-based </a:t>
                      </a:r>
                      <a:r>
                        <a:rPr kumimoji="0" lang="en-ZA" sz="1300" b="0" i="0" u="none" strike="noStrike" kern="1200" cap="none" spc="0" normalizeH="0" baseline="0" dirty="0" smtClean="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Tourism </a:t>
                      </a: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E</a:t>
                      </a:r>
                      <a:r>
                        <a:rPr kumimoji="0" lang="en-ZA" sz="1300" b="0" i="0" u="none" strike="noStrike" kern="1200" cap="none" spc="0" normalizeH="0" baseline="0" dirty="0" smtClean="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nterprises </a:t>
                      </a: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Incubator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Business Support and Development Incubation Programme implemented through:</a:t>
                      </a:r>
                    </a:p>
                    <a:p>
                      <a:pPr marL="0" algn="l" defTabSz="914400" rtl="0" eaLnBrk="1" latinLnBrk="0" hangingPunct="1">
                        <a:lnSpc>
                          <a:spcPct val="107000"/>
                        </a:lnSpc>
                        <a:spcAft>
                          <a:spcPts val="0"/>
                        </a:spcAft>
                      </a:pPr>
                      <a:endParaRPr kumimoji="0" lang="en-ZA" sz="13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Tourism Technology &amp; Innovation Incubator. </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Food Service Incubator.</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Community-based </a:t>
                      </a:r>
                      <a:r>
                        <a:rPr kumimoji="0" lang="en-ZA" sz="1300" b="0" i="0" u="none" strike="noStrike" kern="1200" cap="none" spc="0" normalizeH="0" baseline="0" dirty="0" smtClean="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Tourism </a:t>
                      </a: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E</a:t>
                      </a:r>
                      <a:r>
                        <a:rPr kumimoji="0" lang="en-ZA" sz="1300" b="0" i="0" u="none" strike="noStrike" kern="1200" cap="none" spc="0" normalizeH="0" baseline="0" dirty="0" smtClean="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nterprises </a:t>
                      </a:r>
                      <a:r>
                        <a:rPr kumimoji="0" lang="en-ZA" sz="13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Incubator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2973244"/>
                  </a:ext>
                </a:extLst>
              </a:tr>
            </a:tbl>
          </a:graphicData>
        </a:graphic>
      </p:graphicFrame>
      <p:sp>
        <p:nvSpPr>
          <p:cNvPr id="2" name="Footer Placeholder 1">
            <a:extLst>
              <a:ext uri="{FF2B5EF4-FFF2-40B4-BE49-F238E27FC236}">
                <a16:creationId xmlns:a16="http://schemas.microsoft.com/office/drawing/2014/main" id="{DD431C82-07D1-4486-A894-67560860BB2E}"/>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5645262"/>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2" y="136524"/>
            <a:ext cx="8462126" cy="384805"/>
          </a:xfrm>
        </p:spPr>
        <p:txBody>
          <a:bodyPr>
            <a:noAutofit/>
          </a:bodyPr>
          <a:lstStyle/>
          <a:p>
            <a:pPr algn="ctr"/>
            <a:r>
              <a:rPr lang="en-ZA" sz="2000" dirty="0">
                <a:solidFill>
                  <a:srgbClr val="ED7D31"/>
                </a:solidFill>
              </a:rPr>
              <a:t>Programme 4:  Tourism Sector Support </a:t>
            </a:r>
            <a:r>
              <a:rPr lang="en-ZA" sz="2000" dirty="0" smtClean="0">
                <a:solidFill>
                  <a:srgbClr val="ED7D31"/>
                </a:solidFill>
              </a:rPr>
              <a:t>Services </a:t>
            </a:r>
            <a:r>
              <a:rPr lang="en-ZA" sz="2000" dirty="0">
                <a:solidFill>
                  <a:srgbClr val="ED7D31"/>
                </a:solidFill>
              </a:rPr>
              <a:t>Annual </a:t>
            </a:r>
            <a:r>
              <a:rPr lang="en-ZA" sz="2100" dirty="0">
                <a:solidFill>
                  <a:srgbClr val="ED7D31"/>
                </a:solidFill>
              </a:rPr>
              <a:t>Targets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63270310"/>
              </p:ext>
            </p:extLst>
          </p:nvPr>
        </p:nvGraphicFramePr>
        <p:xfrm>
          <a:off x="258792" y="662507"/>
          <a:ext cx="8462128" cy="4837552"/>
        </p:xfrm>
        <a:graphic>
          <a:graphicData uri="http://schemas.openxmlformats.org/drawingml/2006/table">
            <a:tbl>
              <a:tblPr firstRow="1" bandRow="1">
                <a:tableStyleId>{21E4AEA4-8DFA-4A89-87EB-49C32662AFE0}</a:tableStyleId>
              </a:tblPr>
              <a:tblGrid>
                <a:gridCol w="1754744">
                  <a:extLst>
                    <a:ext uri="{9D8B030D-6E8A-4147-A177-3AD203B41FA5}">
                      <a16:colId xmlns:a16="http://schemas.microsoft.com/office/drawing/2014/main" val="20001"/>
                    </a:ext>
                  </a:extLst>
                </a:gridCol>
                <a:gridCol w="1776144">
                  <a:extLst>
                    <a:ext uri="{9D8B030D-6E8A-4147-A177-3AD203B41FA5}">
                      <a16:colId xmlns:a16="http://schemas.microsoft.com/office/drawing/2014/main" val="1035027834"/>
                    </a:ext>
                  </a:extLst>
                </a:gridCol>
                <a:gridCol w="1607249">
                  <a:extLst>
                    <a:ext uri="{9D8B030D-6E8A-4147-A177-3AD203B41FA5}">
                      <a16:colId xmlns:a16="http://schemas.microsoft.com/office/drawing/2014/main" val="2357197022"/>
                    </a:ext>
                  </a:extLst>
                </a:gridCol>
                <a:gridCol w="1565906">
                  <a:extLst>
                    <a:ext uri="{9D8B030D-6E8A-4147-A177-3AD203B41FA5}">
                      <a16:colId xmlns:a16="http://schemas.microsoft.com/office/drawing/2014/main" val="2277793781"/>
                    </a:ext>
                  </a:extLst>
                </a:gridCol>
                <a:gridCol w="1758085">
                  <a:extLst>
                    <a:ext uri="{9D8B030D-6E8A-4147-A177-3AD203B41FA5}">
                      <a16:colId xmlns:a16="http://schemas.microsoft.com/office/drawing/2014/main" val="20005"/>
                    </a:ext>
                  </a:extLst>
                </a:gridCol>
              </a:tblGrid>
              <a:tr h="247268">
                <a:tc rowSpan="2">
                  <a:txBody>
                    <a:bodyPr/>
                    <a:lstStyle/>
                    <a:p>
                      <a:pPr algn="ctr">
                        <a:lnSpc>
                          <a:spcPct val="100000"/>
                        </a:lnSpc>
                        <a:spcBef>
                          <a:spcPts val="0"/>
                        </a:spcBef>
                        <a:spcAft>
                          <a:spcPts val="0"/>
                        </a:spcAft>
                      </a:pPr>
                      <a:r>
                        <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2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2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dirty="0"/>
                    </a:p>
                  </a:txBody>
                  <a:tcPr/>
                </a:tc>
                <a:extLst>
                  <a:ext uri="{0D108BD9-81ED-4DB2-BD59-A6C34878D82A}">
                    <a16:rowId xmlns:a16="http://schemas.microsoft.com/office/drawing/2014/main" val="10000"/>
                  </a:ext>
                </a:extLst>
              </a:tr>
              <a:tr h="182545">
                <a:tc vMerge="1">
                  <a:txBody>
                    <a:bodyPr/>
                    <a:lstStyle/>
                    <a:p>
                      <a:endParaRPr lang="en-ZA" dirty="0"/>
                    </a:p>
                  </a:txBody>
                  <a:tcPr/>
                </a:tc>
                <a:tc>
                  <a:txBody>
                    <a:bodyPr/>
                    <a:lstStyle/>
                    <a:p>
                      <a:pPr algn="ctr">
                        <a:lnSpc>
                          <a:spcPct val="100000"/>
                        </a:lnSpc>
                        <a:spcBef>
                          <a:spcPts val="0"/>
                        </a:spcBef>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2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1194">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Implement Incubation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03: </a:t>
                      </a:r>
                      <a:r>
                        <a:rPr kumimoji="0" lang="en-GB"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initiatives implemented to support tourism SMMEs.</a:t>
                      </a:r>
                      <a:endParaRPr kumimoji="0" lang="en-ZA" sz="12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195696">
                <a:tc gridSpan="5">
                  <a:txBody>
                    <a:bodyPr/>
                    <a:lstStyle/>
                    <a:p>
                      <a:pPr algn="l">
                        <a:lnSpc>
                          <a:spcPct val="107000"/>
                        </a:lnSpc>
                        <a:spcAft>
                          <a:spcPts val="0"/>
                        </a:spcAft>
                      </a:pPr>
                      <a:r>
                        <a:rPr kumimoji="0" lang="en-ZA" sz="1200" b="1"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Two Initiatives Implemented … continued:</a:t>
                      </a:r>
                      <a:endParaRPr kumimoji="0" lang="en-ZA" sz="12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2105556">
                <a:tc>
                  <a:txBody>
                    <a:bodyPr/>
                    <a:lstStyle/>
                    <a:p>
                      <a:pPr marL="182563" lvl="0" indent="-182563" algn="l" defTabSz="914400" rtl="0" eaLnBrk="1" latinLnBrk="0" hangingPunct="1">
                        <a:lnSpc>
                          <a:spcPct val="107000"/>
                        </a:lnSpc>
                        <a:spcAft>
                          <a:spcPts val="0"/>
                        </a:spcAft>
                        <a:buSzPts val="1100"/>
                        <a:buFont typeface="Arial" panose="020B0604020202020204" pitchFamily="34" charset="0"/>
                        <a:buChar char="•"/>
                        <a:tabLst>
                          <a:tab pos="259080" algn="l"/>
                        </a:tabLst>
                      </a:pPr>
                      <a:r>
                        <a:rPr kumimoji="0" lang="en-ZA" sz="1200" b="0" i="1"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New business incubators established:</a:t>
                      </a:r>
                    </a:p>
                    <a:p>
                      <a:pPr marL="342900" lvl="0" indent="-161925" algn="l">
                        <a:lnSpc>
                          <a:spcPct val="107000"/>
                        </a:lnSpc>
                        <a:spcAft>
                          <a:spcPts val="0"/>
                        </a:spcAft>
                        <a:buFont typeface="+mj-lt"/>
                        <a:buAutoNum type="romanLcPeriod"/>
                      </a:pPr>
                      <a:r>
                        <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Business Advisory Services:  Women in Tourism in Limpopo</a:t>
                      </a:r>
                      <a:endPar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342900" lvl="0" indent="-161925" algn="l">
                        <a:lnSpc>
                          <a:spcPct val="107000"/>
                        </a:lnSpc>
                        <a:spcAft>
                          <a:spcPts val="0"/>
                        </a:spcAft>
                        <a:buFont typeface="+mj-lt"/>
                        <a:buAutoNum type="romanLcPeriod"/>
                      </a:pPr>
                      <a:r>
                        <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Business Advisory Services: Homestay Pilot Programme</a:t>
                      </a:r>
                    </a:p>
                    <a:p>
                      <a:pPr marL="180975" lvl="0" indent="0" algn="l">
                        <a:lnSpc>
                          <a:spcPct val="107000"/>
                        </a:lnSpc>
                        <a:spcAft>
                          <a:spcPts val="0"/>
                        </a:spcAft>
                        <a:buFont typeface="+mj-lt"/>
                        <a:buNone/>
                      </a:pPr>
                      <a:r>
                        <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r>
                      <a:br>
                        <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br>
                      <a:endPar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pPr>
                      <a:r>
                        <a:rPr kumimoji="0" lang="en-ZA" sz="12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Business Advisory Services focusing on Women in Tourism in Limpopo implemented.</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endParaRPr kumimoji="0" lang="en-ZA" sz="12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182563" lvl="0" indent="-182563" algn="l" defTabSz="914400" rtl="0" eaLnBrk="1" latinLnBrk="0" hangingPunct="1">
                        <a:lnSpc>
                          <a:spcPct val="107000"/>
                        </a:lnSpc>
                        <a:spcAft>
                          <a:spcPts val="0"/>
                        </a:spcAft>
                        <a:buFont typeface="Arial" panose="020B0604020202020204" pitchFamily="34" charset="0"/>
                        <a:buChar char="•"/>
                        <a:tabLst/>
                      </a:pPr>
                      <a:r>
                        <a:rPr kumimoji="0" lang="en-ZA" sz="12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Business Advisory Services focusing on Homestay Pilot Programme implemented.</a:t>
                      </a:r>
                      <a:r>
                        <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r>
                      <a:br>
                        <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br>
                      <a:endPar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2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Business Advisory Services focusing on Women in Tourism in Limpopo implemented.</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2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Business Advisory Services focusing on Homestay Pilot Programme implemented.</a:t>
                      </a:r>
                      <a:r>
                        <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r>
                      <a:br>
                        <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br>
                      <a:endPar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2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Business Advisory Services focusing on Women in Tourism in Limpopo implemented.</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2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Business Advisory Services focusing on Homestay Pilot Programme implemented.</a:t>
                      </a:r>
                      <a:r>
                        <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r>
                      <a:br>
                        <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br>
                      <a:endPar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2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Business Advisory Services focusing on Women in Tourism in Limpopo implemented.</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endParaRPr kumimoji="0" lang="en-ZA" sz="12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2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Business Advisory Services focusing on Homestay Pilot Programme implemented.</a:t>
                      </a:r>
                      <a:r>
                        <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r>
                      <a:br>
                        <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br>
                      <a:endPar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62270"/>
                  </a:ext>
                </a:extLst>
              </a:tr>
              <a:tr h="1610674">
                <a:tc>
                  <a:txBody>
                    <a:bodyPr/>
                    <a:lstStyle/>
                    <a:p>
                      <a:pPr marL="182563" lvl="0" indent="-182563" algn="l" defTabSz="914400" rtl="0" eaLnBrk="1" latinLnBrk="0" hangingPunct="1">
                        <a:lnSpc>
                          <a:spcPct val="107000"/>
                        </a:lnSpc>
                        <a:spcAft>
                          <a:spcPts val="0"/>
                        </a:spcAft>
                        <a:buSzPts val="1100"/>
                        <a:buFont typeface="Arial" panose="020B0604020202020204" pitchFamily="34" charset="0"/>
                        <a:buChar char="•"/>
                        <a:tabLst>
                          <a:tab pos="259080" algn="l"/>
                        </a:tabLst>
                      </a:pPr>
                      <a:r>
                        <a:rPr kumimoji="0" lang="en-ZA" sz="1200" b="0" i="1"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Audit of Tourism Incubators across the country.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2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Identify all tourism incubators across the country through an open call.</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2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Source information from academia on incubators.</a:t>
                      </a:r>
                    </a:p>
                    <a:p>
                      <a:pPr marL="165100" algn="l">
                        <a:lnSpc>
                          <a:spcPct val="107000"/>
                        </a:lnSpc>
                        <a:spcAft>
                          <a:spcPts val="0"/>
                        </a:spcAft>
                      </a:pPr>
                      <a:endPar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Undertake an audit of the tourism incubators to determine viability, innovation and needs.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Determine an alternative system for the support of tourism incubators.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800"/>
                        </a:spcAft>
                      </a:pPr>
                      <a:r>
                        <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Finalise the alternative system for the support of tourism incubators, as identified in the audit.</a:t>
                      </a:r>
                    </a:p>
                    <a:p>
                      <a:pPr marL="165100" algn="l">
                        <a:lnSpc>
                          <a:spcPct val="107000"/>
                        </a:lnSpc>
                        <a:spcAft>
                          <a:spcPts val="0"/>
                        </a:spcAft>
                      </a:pPr>
                      <a:r>
                        <a:rPr kumimoji="0" lang="en-ZA" sz="12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133563"/>
                  </a:ext>
                </a:extLst>
              </a:tr>
            </a:tbl>
          </a:graphicData>
        </a:graphic>
      </p:graphicFrame>
      <p:sp>
        <p:nvSpPr>
          <p:cNvPr id="2" name="Footer Placeholder 1">
            <a:extLst>
              <a:ext uri="{FF2B5EF4-FFF2-40B4-BE49-F238E27FC236}">
                <a16:creationId xmlns:a16="http://schemas.microsoft.com/office/drawing/2014/main" id="{0FFB994E-98A1-4702-B343-AA3B04CC7EFE}"/>
              </a:ext>
            </a:extLst>
          </p:cNvPr>
          <p:cNvSpPr>
            <a:spLocks noGrp="1"/>
          </p:cNvSpPr>
          <p:nvPr>
            <p:ph type="ftr" sz="quarter" idx="11"/>
          </p:nvPr>
        </p:nvSpPr>
        <p:spPr>
          <a:xfrm>
            <a:off x="628651" y="6511642"/>
            <a:ext cx="6577693" cy="261598"/>
          </a:xfrm>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459786"/>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2" y="299104"/>
            <a:ext cx="8462126" cy="384805"/>
          </a:xfrm>
        </p:spPr>
        <p:txBody>
          <a:bodyPr>
            <a:noAutofit/>
          </a:bodyPr>
          <a:lstStyle/>
          <a:p>
            <a:pPr algn="ctr"/>
            <a:r>
              <a:rPr lang="en-ZA" sz="2000" dirty="0">
                <a:solidFill>
                  <a:srgbClr val="ED7D31"/>
                </a:solidFill>
              </a:rPr>
              <a:t>Programme 4:  Tourism Sector Support </a:t>
            </a:r>
            <a:r>
              <a:rPr lang="en-ZA" sz="2000" dirty="0" smtClean="0">
                <a:solidFill>
                  <a:srgbClr val="ED7D31"/>
                </a:solidFill>
              </a:rPr>
              <a:t>Services </a:t>
            </a:r>
            <a:r>
              <a:rPr lang="en-ZA" sz="2000" dirty="0">
                <a:solidFill>
                  <a:srgbClr val="ED7D31"/>
                </a:solidFill>
              </a:rPr>
              <a:t>Annual Targets </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6691343"/>
              </p:ext>
            </p:extLst>
          </p:nvPr>
        </p:nvGraphicFramePr>
        <p:xfrm>
          <a:off x="258790" y="758785"/>
          <a:ext cx="8462128" cy="3601097"/>
        </p:xfrm>
        <a:graphic>
          <a:graphicData uri="http://schemas.openxmlformats.org/drawingml/2006/table">
            <a:tbl>
              <a:tblPr firstRow="1" bandRow="1">
                <a:tableStyleId>{21E4AEA4-8DFA-4A89-87EB-49C32662AFE0}</a:tableStyleId>
              </a:tblPr>
              <a:tblGrid>
                <a:gridCol w="1754744">
                  <a:extLst>
                    <a:ext uri="{9D8B030D-6E8A-4147-A177-3AD203B41FA5}">
                      <a16:colId xmlns:a16="http://schemas.microsoft.com/office/drawing/2014/main" val="20001"/>
                    </a:ext>
                  </a:extLst>
                </a:gridCol>
                <a:gridCol w="1555181">
                  <a:extLst>
                    <a:ext uri="{9D8B030D-6E8A-4147-A177-3AD203B41FA5}">
                      <a16:colId xmlns:a16="http://schemas.microsoft.com/office/drawing/2014/main" val="1035027834"/>
                    </a:ext>
                  </a:extLst>
                </a:gridCol>
                <a:gridCol w="1828212">
                  <a:extLst>
                    <a:ext uri="{9D8B030D-6E8A-4147-A177-3AD203B41FA5}">
                      <a16:colId xmlns:a16="http://schemas.microsoft.com/office/drawing/2014/main" val="2209766174"/>
                    </a:ext>
                  </a:extLst>
                </a:gridCol>
                <a:gridCol w="1565906">
                  <a:extLst>
                    <a:ext uri="{9D8B030D-6E8A-4147-A177-3AD203B41FA5}">
                      <a16:colId xmlns:a16="http://schemas.microsoft.com/office/drawing/2014/main" val="2277793781"/>
                    </a:ext>
                  </a:extLst>
                </a:gridCol>
                <a:gridCol w="1758085">
                  <a:extLst>
                    <a:ext uri="{9D8B030D-6E8A-4147-A177-3AD203B41FA5}">
                      <a16:colId xmlns:a16="http://schemas.microsoft.com/office/drawing/2014/main" val="20005"/>
                    </a:ext>
                  </a:extLst>
                </a:gridCol>
              </a:tblGrid>
              <a:tr h="283794">
                <a:tc rowSpan="2">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242559">
                <a:tc vMerge="1">
                  <a:txBody>
                    <a:bodyPr/>
                    <a:lstStyle/>
                    <a:p>
                      <a:endParaRPr lang="en-ZA" dirty="0"/>
                    </a:p>
                  </a:txBody>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580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Implement Incubation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3: </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initiatives implemented to support tourism SMMEs.</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260034">
                <a:tc gridSpan="5">
                  <a:txBody>
                    <a:bodyPr/>
                    <a:lstStyle/>
                    <a:p>
                      <a:pPr algn="l">
                        <a:lnSpc>
                          <a:spcPct val="107000"/>
                        </a:lnSpc>
                        <a:spcAft>
                          <a:spcPts val="0"/>
                        </a:spcAft>
                      </a:pP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Two Initiatives Implemented … continued:</a:t>
                      </a:r>
                      <a:endPar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1084166">
                <a:tc>
                  <a:txBody>
                    <a:bodyPr/>
                    <a:lstStyle/>
                    <a:p>
                      <a:pPr marL="342900" lvl="0" indent="-342900" algn="l">
                        <a:lnSpc>
                          <a:spcPct val="107000"/>
                        </a:lnSpc>
                        <a:spcAft>
                          <a:spcPts val="0"/>
                        </a:spcAft>
                        <a:buClr>
                          <a:srgbClr val="000000"/>
                        </a:buClr>
                        <a:buSzPts val="1100"/>
                        <a:buFont typeface="+mj-lt"/>
                        <a:buAutoNum type="arabicPeriod" startAt="2"/>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Implement Resource Efficiency Cleaner Production (RECP) Training and Business Support Programme.</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0" marR="0" algn="l">
                        <a:lnSpc>
                          <a:spcPct val="100000"/>
                        </a:lnSpc>
                        <a:spcBef>
                          <a:spcPts val="0"/>
                        </a:spcBef>
                        <a:spcAft>
                          <a:spcPts val="0"/>
                        </a:spcAft>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RECP Training and Business Support Programme implemented.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RECP Training and Business Support Programme implemented.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RECP Training and Business Support Programme implemented.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Symbol" panose="05050102010706020507" pitchFamily="18" charset="2"/>
                        <a:buChar char=""/>
                        <a:tabLst>
                          <a:tab pos="259080" algn="l"/>
                        </a:tabLs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RECP Training and Business Support Programme implemented</a:t>
                      </a:r>
                    </a:p>
                    <a:p>
                      <a:pPr marL="182563" lvl="0" indent="-182563" algn="l" defTabSz="914400" rtl="0" eaLnBrk="1" latinLnBrk="0" hangingPunct="1">
                        <a:lnSpc>
                          <a:spcPct val="107000"/>
                        </a:lnSpc>
                        <a:spcAft>
                          <a:spcPts val="0"/>
                        </a:spcAft>
                        <a:buFont typeface="Symbol" panose="05050102010706020507" pitchFamily="18" charset="2"/>
                        <a:buChar char=""/>
                        <a:tabLst>
                          <a:tab pos="259080" algn="l"/>
                        </a:tabLs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Annual report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1217925"/>
                  </a:ext>
                </a:extLst>
              </a:tr>
            </a:tbl>
          </a:graphicData>
        </a:graphic>
      </p:graphicFrame>
      <p:sp>
        <p:nvSpPr>
          <p:cNvPr id="2" name="Footer Placeholder 1">
            <a:extLst>
              <a:ext uri="{FF2B5EF4-FFF2-40B4-BE49-F238E27FC236}">
                <a16:creationId xmlns:a16="http://schemas.microsoft.com/office/drawing/2014/main" id="{517C4567-E676-4562-A710-9DE50590EA10}"/>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369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22934" y="412783"/>
            <a:ext cx="8462126" cy="384805"/>
          </a:xfrm>
        </p:spPr>
        <p:txBody>
          <a:bodyPr>
            <a:noAutofit/>
          </a:bodyPr>
          <a:lstStyle/>
          <a:p>
            <a:pPr algn="ctr"/>
            <a:r>
              <a:rPr lang="en-ZA" sz="2000" dirty="0">
                <a:solidFill>
                  <a:srgbClr val="ED7D31"/>
                </a:solidFill>
              </a:rPr>
              <a:t>Programme 4:  Tourism Sector Support </a:t>
            </a:r>
            <a:r>
              <a:rPr lang="en-ZA" sz="2000" dirty="0" smtClean="0">
                <a:solidFill>
                  <a:srgbClr val="ED7D31"/>
                </a:solidFill>
              </a:rPr>
              <a:t>Services </a:t>
            </a:r>
            <a:r>
              <a:rPr lang="en-ZA" sz="2000" dirty="0">
                <a:solidFill>
                  <a:srgbClr val="ED7D31"/>
                </a:solidFill>
              </a:rPr>
              <a:t>Annual </a:t>
            </a:r>
            <a:r>
              <a:rPr lang="en-ZA" sz="2100" dirty="0">
                <a:solidFill>
                  <a:srgbClr val="ED7D31"/>
                </a:solidFill>
              </a:rPr>
              <a:t>Targets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4371643"/>
              </p:ext>
            </p:extLst>
          </p:nvPr>
        </p:nvGraphicFramePr>
        <p:xfrm>
          <a:off x="162560" y="930347"/>
          <a:ext cx="8640503" cy="4529149"/>
        </p:xfrm>
        <a:graphic>
          <a:graphicData uri="http://schemas.openxmlformats.org/drawingml/2006/table">
            <a:tbl>
              <a:tblPr firstRow="1" bandRow="1">
                <a:tableStyleId>{21E4AEA4-8DFA-4A89-87EB-49C32662AFE0}</a:tableStyleId>
              </a:tblPr>
              <a:tblGrid>
                <a:gridCol w="1791733">
                  <a:extLst>
                    <a:ext uri="{9D8B030D-6E8A-4147-A177-3AD203B41FA5}">
                      <a16:colId xmlns:a16="http://schemas.microsoft.com/office/drawing/2014/main" val="20001"/>
                    </a:ext>
                  </a:extLst>
                </a:gridCol>
                <a:gridCol w="1755558">
                  <a:extLst>
                    <a:ext uri="{9D8B030D-6E8A-4147-A177-3AD203B41FA5}">
                      <a16:colId xmlns:a16="http://schemas.microsoft.com/office/drawing/2014/main" val="1035027834"/>
                    </a:ext>
                  </a:extLst>
                </a:gridCol>
                <a:gridCol w="1699154">
                  <a:extLst>
                    <a:ext uri="{9D8B030D-6E8A-4147-A177-3AD203B41FA5}">
                      <a16:colId xmlns:a16="http://schemas.microsoft.com/office/drawing/2014/main" val="2698316088"/>
                    </a:ext>
                  </a:extLst>
                </a:gridCol>
                <a:gridCol w="1598914">
                  <a:extLst>
                    <a:ext uri="{9D8B030D-6E8A-4147-A177-3AD203B41FA5}">
                      <a16:colId xmlns:a16="http://schemas.microsoft.com/office/drawing/2014/main" val="2277793781"/>
                    </a:ext>
                  </a:extLst>
                </a:gridCol>
                <a:gridCol w="1795144">
                  <a:extLst>
                    <a:ext uri="{9D8B030D-6E8A-4147-A177-3AD203B41FA5}">
                      <a16:colId xmlns:a16="http://schemas.microsoft.com/office/drawing/2014/main" val="20005"/>
                    </a:ext>
                  </a:extLst>
                </a:gridCol>
              </a:tblGrid>
              <a:tr h="283794">
                <a:tc rowSpan="2">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242559">
                <a:tc vMerge="1">
                  <a:txBody>
                    <a:bodyPr/>
                    <a:lstStyle/>
                    <a:p>
                      <a:endParaRPr lang="en-ZA" dirty="0"/>
                    </a:p>
                  </a:txBody>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580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Prioritised programmes implemented to enhance visitor service and experiences.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4:  </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programmes implemented to enhance visitor service and experiences.</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260034">
                <a:tc gridSpan="5">
                  <a:txBody>
                    <a:bodyPr/>
                    <a:lstStyle/>
                    <a:p>
                      <a:pPr algn="l">
                        <a:lnSpc>
                          <a:spcPct val="107000"/>
                        </a:lnSpc>
                        <a:spcAft>
                          <a:spcPts val="0"/>
                        </a:spcAft>
                      </a:pPr>
                      <a:r>
                        <a:rPr kumimoji="0" lang="en-US" sz="1400" b="1"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Three programmes implemented:</a:t>
                      </a:r>
                      <a:endPar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0">
                <a:tc>
                  <a:txBody>
                    <a:bodyPr/>
                    <a:lstStyle/>
                    <a:p>
                      <a:pPr marL="182563" lvl="0" indent="-182563" algn="l">
                        <a:spcAft>
                          <a:spcPts val="0"/>
                        </a:spcAft>
                        <a:buFont typeface="+mj-lt"/>
                        <a:buAutoNum type="arabicPeriod"/>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Implement </a:t>
                      </a: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Service Excellence Standard (SANS: 1197) with focus on:</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p>
                      <a:pPr marL="444500" lvl="0" indent="-174625" algn="l" defTabSz="914400" rtl="0" eaLnBrk="1" latinLnBrk="0" hangingPunct="1">
                        <a:lnSpc>
                          <a:spcPct val="107000"/>
                        </a:lnSpc>
                        <a:spcAft>
                          <a:spcPts val="0"/>
                        </a:spcAft>
                        <a:buFont typeface="Arial" panose="020B0604020202020204" pitchFamily="34" charset="0"/>
                        <a:buChar char="•"/>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Small Towns and</a:t>
                      </a:r>
                    </a:p>
                    <a:p>
                      <a:pPr marL="444500" lvl="0" indent="-174625" algn="l" defTabSz="914400" rtl="0" eaLnBrk="1" latinLnBrk="0" hangingPunct="1">
                        <a:lnSpc>
                          <a:spcPct val="107000"/>
                        </a:lnSpc>
                        <a:spcAft>
                          <a:spcPts val="0"/>
                        </a:spcAft>
                        <a:buFont typeface="Arial" panose="020B0604020202020204" pitchFamily="34" charset="0"/>
                        <a:buChar char="•"/>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Tourism Product support.</a:t>
                      </a:r>
                    </a:p>
                    <a:p>
                      <a:pPr marL="0" marR="0" algn="l">
                        <a:lnSpc>
                          <a:spcPct val="100000"/>
                        </a:lnSpc>
                        <a:spcBef>
                          <a:spcPts val="0"/>
                        </a:spcBef>
                        <a:spcAft>
                          <a:spcPts val="0"/>
                        </a:spcAft>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on the implementation of the Service Excellence Standard (SANS:1197) with focus on - Small Towns and Tourism Product support.</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Stakeholder Consultation and Endorsement undertaken.</a:t>
                      </a:r>
                    </a:p>
                    <a:p>
                      <a:pPr marL="0" lvl="0" indent="0" algn="l">
                        <a:lnSpc>
                          <a:spcPct val="107000"/>
                        </a:lnSpc>
                        <a:spcAft>
                          <a:spcPts val="0"/>
                        </a:spcAft>
                        <a:buFont typeface="Symbol" panose="05050102010706020507" pitchFamily="18" charset="2"/>
                        <a:buNone/>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Report on the implementation of the Service Excellence Standard (SANS:1197) with focus on - Small Towns and Tourism Product support.</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algn="l" fontAlgn="base">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p>
                      <a:pPr algn="l" fontAlgn="base">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Report on the implementation of the Service Excellence Standard (SANS:1197) with focus on Small Towns and Tourism Product support.</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algn="l" fontAlgn="base">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on the implementation of the Service Excellence Standard (SANS:1197) with focus on Small Towns and Tourism Product support.</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Close-out report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1217925"/>
                  </a:ext>
                </a:extLst>
              </a:tr>
            </a:tbl>
          </a:graphicData>
        </a:graphic>
      </p:graphicFrame>
      <p:sp>
        <p:nvSpPr>
          <p:cNvPr id="2" name="Footer Placeholder 1">
            <a:extLst>
              <a:ext uri="{FF2B5EF4-FFF2-40B4-BE49-F238E27FC236}">
                <a16:creationId xmlns:a16="http://schemas.microsoft.com/office/drawing/2014/main" id="{665EDC16-9361-4835-A704-B0F1EE64A6CC}"/>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181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462126" cy="384805"/>
          </a:xfrm>
        </p:spPr>
        <p:txBody>
          <a:bodyPr>
            <a:noAutofit/>
          </a:bodyPr>
          <a:lstStyle/>
          <a:p>
            <a:pPr algn="ctr"/>
            <a:r>
              <a:rPr lang="en-ZA" sz="2000" dirty="0">
                <a:solidFill>
                  <a:srgbClr val="ED7D31"/>
                </a:solidFill>
              </a:rPr>
              <a:t>Programme 4:  Tourism Sector Support </a:t>
            </a:r>
            <a:r>
              <a:rPr lang="en-ZA" sz="2000" dirty="0" smtClean="0">
                <a:solidFill>
                  <a:srgbClr val="ED7D31"/>
                </a:solidFill>
              </a:rPr>
              <a:t>Services </a:t>
            </a:r>
            <a:r>
              <a:rPr lang="en-ZA" sz="2000" dirty="0">
                <a:solidFill>
                  <a:srgbClr val="ED7D31"/>
                </a:solidFill>
              </a:rPr>
              <a:t>Annual </a:t>
            </a:r>
            <a:r>
              <a:rPr lang="en-ZA" sz="2100" dirty="0">
                <a:solidFill>
                  <a:srgbClr val="ED7D31"/>
                </a:solidFill>
              </a:rPr>
              <a:t>Targets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15472428"/>
              </p:ext>
            </p:extLst>
          </p:nvPr>
        </p:nvGraphicFramePr>
        <p:xfrm>
          <a:off x="258792" y="762641"/>
          <a:ext cx="8462128" cy="4985714"/>
        </p:xfrm>
        <a:graphic>
          <a:graphicData uri="http://schemas.openxmlformats.org/drawingml/2006/table">
            <a:tbl>
              <a:tblPr firstRow="1" bandRow="1">
                <a:tableStyleId>{21E4AEA4-8DFA-4A89-87EB-49C32662AFE0}</a:tableStyleId>
              </a:tblPr>
              <a:tblGrid>
                <a:gridCol w="1754744">
                  <a:extLst>
                    <a:ext uri="{9D8B030D-6E8A-4147-A177-3AD203B41FA5}">
                      <a16:colId xmlns:a16="http://schemas.microsoft.com/office/drawing/2014/main" val="20001"/>
                    </a:ext>
                  </a:extLst>
                </a:gridCol>
                <a:gridCol w="1555181">
                  <a:extLst>
                    <a:ext uri="{9D8B030D-6E8A-4147-A177-3AD203B41FA5}">
                      <a16:colId xmlns:a16="http://schemas.microsoft.com/office/drawing/2014/main" val="1035027834"/>
                    </a:ext>
                  </a:extLst>
                </a:gridCol>
                <a:gridCol w="1828212">
                  <a:extLst>
                    <a:ext uri="{9D8B030D-6E8A-4147-A177-3AD203B41FA5}">
                      <a16:colId xmlns:a16="http://schemas.microsoft.com/office/drawing/2014/main" val="2209766174"/>
                    </a:ext>
                  </a:extLst>
                </a:gridCol>
                <a:gridCol w="1565906">
                  <a:extLst>
                    <a:ext uri="{9D8B030D-6E8A-4147-A177-3AD203B41FA5}">
                      <a16:colId xmlns:a16="http://schemas.microsoft.com/office/drawing/2014/main" val="2277793781"/>
                    </a:ext>
                  </a:extLst>
                </a:gridCol>
                <a:gridCol w="1758085">
                  <a:extLst>
                    <a:ext uri="{9D8B030D-6E8A-4147-A177-3AD203B41FA5}">
                      <a16:colId xmlns:a16="http://schemas.microsoft.com/office/drawing/2014/main" val="20005"/>
                    </a:ext>
                  </a:extLst>
                </a:gridCol>
              </a:tblGrid>
              <a:tr h="283794">
                <a:tc rowSpan="2">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242559">
                <a:tc vMerge="1">
                  <a:txBody>
                    <a:bodyPr/>
                    <a:lstStyle/>
                    <a:p>
                      <a:endParaRPr lang="en-ZA" dirty="0"/>
                    </a:p>
                  </a:txBody>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580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Prioritised programmes implemented to enhance visitor service and experiences.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4:  </a:t>
                      </a:r>
                      <a:r>
                        <a:rPr kumimoji="0" lang="en-GB" sz="14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programmes implemented to enhance visitor service and experiences.</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260034">
                <a:tc gridSpan="5">
                  <a:txBody>
                    <a:bodyPr/>
                    <a:lstStyle/>
                    <a:p>
                      <a:pPr algn="l">
                        <a:lnSpc>
                          <a:spcPct val="107000"/>
                        </a:lnSpc>
                        <a:spcAft>
                          <a:spcPts val="0"/>
                        </a:spcAft>
                      </a:pPr>
                      <a:r>
                        <a:rPr kumimoji="0" lang="en-US" sz="1400" b="1"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Three </a:t>
                      </a:r>
                      <a:r>
                        <a:rPr kumimoji="0" lang="en-US" sz="1400" b="1" i="0" u="none" strike="noStrike" kern="1200" cap="none" spc="0" normalizeH="0" baseline="0" dirty="0" err="1">
                          <a:ln>
                            <a:noFill/>
                          </a:ln>
                          <a:solidFill>
                            <a:prstClr val="black"/>
                          </a:solidFill>
                          <a:effectLst/>
                          <a:uLnTx/>
                          <a:uFillTx/>
                          <a:latin typeface="Gill Sans MT" panose="020B0502020104020203" pitchFamily="34" charset="0"/>
                          <a:ea typeface="+mn-ea"/>
                          <a:cs typeface="Arial" panose="020B0604020202020204" pitchFamily="34" charset="0"/>
                        </a:rPr>
                        <a:t>programmes</a:t>
                      </a:r>
                      <a:r>
                        <a:rPr kumimoji="0" lang="en-US" sz="1400" b="1"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 implemented … continued:</a:t>
                      </a:r>
                      <a:endPar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406428">
                <a:tc>
                  <a:txBody>
                    <a:bodyPr/>
                    <a:lstStyle/>
                    <a:p>
                      <a:pPr marL="182563" lvl="0" indent="-182563" algn="l">
                        <a:spcAft>
                          <a:spcPts val="0"/>
                        </a:spcAft>
                        <a:buFont typeface="+mj-lt"/>
                        <a:buAutoNum type="arabicPeriod" startAt="2"/>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Implementation</a:t>
                      </a: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of the Tourism Monitors in all provinces including SANBI and iSimangaliso.</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p>
                      <a:pPr marL="240030" algn="l">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Report on the implementation of the Tourism Monitors Programme developed.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algn="l" fontAlgn="base">
                        <a:lnSpc>
                          <a:spcPct val="107000"/>
                        </a:lnSpc>
                        <a:spcAft>
                          <a:spcPts val="0"/>
                        </a:spcAft>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Report on the implementation of the Tourism Monitors Programme developed.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algn="l" fontAlgn="base">
                        <a:lnSpc>
                          <a:spcPct val="107000"/>
                        </a:lnSpc>
                        <a:spcAft>
                          <a:spcPts val="0"/>
                        </a:spcAft>
                      </a:pP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Report on the implementation of the Tourism Monitors Programme developed.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algn="l" fontAlgn="base">
                        <a:lnSpc>
                          <a:spcPct val="107000"/>
                        </a:lnSpc>
                        <a:spcAft>
                          <a:spcPts val="0"/>
                        </a:spcAft>
                      </a:pP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Report on the implementation of the Tourism Monitors Programme </a:t>
                      </a: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including SANBI and iSimangaliso developed.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algn="l">
                        <a:lnSpc>
                          <a:spcPct val="107000"/>
                        </a:lnSpc>
                        <a:spcAft>
                          <a:spcPts val="0"/>
                        </a:spcAft>
                      </a:pP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3084604"/>
                  </a:ext>
                </a:extLst>
              </a:tr>
              <a:tr h="361389">
                <a:tc>
                  <a:txBody>
                    <a:bodyPr/>
                    <a:lstStyle/>
                    <a:p>
                      <a:pPr marL="182563" lvl="0" indent="-182563" algn="l">
                        <a:spcAft>
                          <a:spcPts val="0"/>
                        </a:spcAft>
                        <a:buFont typeface="+mj-lt"/>
                        <a:buAutoNum type="arabicPeriod" startAt="3"/>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Joint tourist safety awareness sessions conducted.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p>
                      <a:pPr marL="240030" algn="l">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Joint Tourist safety awareness session conducted.</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on the session developed. </a:t>
                      </a:r>
                    </a:p>
                    <a:p>
                      <a:pPr algn="l" fontAlgn="base">
                        <a:lnSpc>
                          <a:spcPct val="107000"/>
                        </a:lnSpc>
                        <a:spcAft>
                          <a:spcPts val="0"/>
                        </a:spcAft>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Joint Tourist safety awareness session conducted.</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on the session developed. </a:t>
                      </a:r>
                    </a:p>
                    <a:p>
                      <a:pPr marL="182563" lvl="0" indent="-182563" algn="l" defTabSz="914400" rtl="0" eaLnBrk="1" fontAlgn="base" latinLnBrk="0" hangingPunct="1">
                        <a:lnSpc>
                          <a:spcPct val="107000"/>
                        </a:lnSpc>
                        <a:spcAft>
                          <a:spcPts val="0"/>
                        </a:spcAft>
                        <a:buFont typeface="Symbol" panose="05050102010706020507" pitchFamily="18" charset="2"/>
                        <a:buChar char=""/>
                        <a:tabLst>
                          <a:tab pos="259080" algn="l"/>
                        </a:tabLst>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Joint Tourist safety awareness session conducted.</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on the session developed. </a:t>
                      </a:r>
                    </a:p>
                    <a:p>
                      <a:pPr algn="l" fontAlgn="base">
                        <a:lnSpc>
                          <a:spcPct val="107000"/>
                        </a:lnSpc>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Joint Tourist safety awareness session conducted.</a:t>
                      </a: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on the session developed. </a:t>
                      </a:r>
                    </a:p>
                    <a:p>
                      <a:pPr algn="l">
                        <a:lnSpc>
                          <a:spcPct val="107000"/>
                        </a:lnSpc>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0763473"/>
                  </a:ext>
                </a:extLst>
              </a:tr>
            </a:tbl>
          </a:graphicData>
        </a:graphic>
      </p:graphicFrame>
      <p:sp>
        <p:nvSpPr>
          <p:cNvPr id="2" name="Footer Placeholder 1">
            <a:extLst>
              <a:ext uri="{FF2B5EF4-FFF2-40B4-BE49-F238E27FC236}">
                <a16:creationId xmlns:a16="http://schemas.microsoft.com/office/drawing/2014/main" id="{BE931707-A379-473E-A4D2-2F9A055667B7}"/>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2001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1" y="136524"/>
            <a:ext cx="8462126" cy="512574"/>
          </a:xfrm>
        </p:spPr>
        <p:txBody>
          <a:bodyPr>
            <a:noAutofit/>
          </a:bodyPr>
          <a:lstStyle/>
          <a:p>
            <a:pPr algn="ctr"/>
            <a:r>
              <a:rPr lang="en-ZA" sz="2000" dirty="0">
                <a:solidFill>
                  <a:srgbClr val="ED7D31"/>
                </a:solidFill>
              </a:rPr>
              <a:t>Programme 4:  Tourism Sector Support  Services Annual </a:t>
            </a:r>
            <a:r>
              <a:rPr lang="en-ZA" sz="2100" dirty="0">
                <a:solidFill>
                  <a:srgbClr val="ED7D31"/>
                </a:solidFill>
              </a:rPr>
              <a:t>Targets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10196071"/>
              </p:ext>
            </p:extLst>
          </p:nvPr>
        </p:nvGraphicFramePr>
        <p:xfrm>
          <a:off x="258791" y="771271"/>
          <a:ext cx="8462128" cy="4470267"/>
        </p:xfrm>
        <a:graphic>
          <a:graphicData uri="http://schemas.openxmlformats.org/drawingml/2006/table">
            <a:tbl>
              <a:tblPr firstRow="1" bandRow="1">
                <a:tableStyleId>{21E4AEA4-8DFA-4A89-87EB-49C32662AFE0}</a:tableStyleId>
              </a:tblPr>
              <a:tblGrid>
                <a:gridCol w="1754744">
                  <a:extLst>
                    <a:ext uri="{9D8B030D-6E8A-4147-A177-3AD203B41FA5}">
                      <a16:colId xmlns:a16="http://schemas.microsoft.com/office/drawing/2014/main" val="20001"/>
                    </a:ext>
                  </a:extLst>
                </a:gridCol>
                <a:gridCol w="1555181">
                  <a:extLst>
                    <a:ext uri="{9D8B030D-6E8A-4147-A177-3AD203B41FA5}">
                      <a16:colId xmlns:a16="http://schemas.microsoft.com/office/drawing/2014/main" val="1035027834"/>
                    </a:ext>
                  </a:extLst>
                </a:gridCol>
                <a:gridCol w="1828212">
                  <a:extLst>
                    <a:ext uri="{9D8B030D-6E8A-4147-A177-3AD203B41FA5}">
                      <a16:colId xmlns:a16="http://schemas.microsoft.com/office/drawing/2014/main" val="2209766174"/>
                    </a:ext>
                  </a:extLst>
                </a:gridCol>
                <a:gridCol w="1565906">
                  <a:extLst>
                    <a:ext uri="{9D8B030D-6E8A-4147-A177-3AD203B41FA5}">
                      <a16:colId xmlns:a16="http://schemas.microsoft.com/office/drawing/2014/main" val="2277793781"/>
                    </a:ext>
                  </a:extLst>
                </a:gridCol>
                <a:gridCol w="1758085">
                  <a:extLst>
                    <a:ext uri="{9D8B030D-6E8A-4147-A177-3AD203B41FA5}">
                      <a16:colId xmlns:a16="http://schemas.microsoft.com/office/drawing/2014/main" val="20005"/>
                    </a:ext>
                  </a:extLst>
                </a:gridCol>
              </a:tblGrid>
              <a:tr h="279698">
                <a:tc rowSpan="2">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222583">
                <a:tc vMerge="1">
                  <a:txBody>
                    <a:bodyPr/>
                    <a:lstStyle/>
                    <a:p>
                      <a:endParaRPr lang="en-ZA" dirty="0"/>
                    </a:p>
                  </a:txBody>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82498">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Enhance skills in the Tourism sector.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5: </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capacity building programmes implemented.</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238618">
                <a:tc gridSpan="5">
                  <a:txBody>
                    <a:bodyPr/>
                    <a:lstStyle/>
                    <a:p>
                      <a:pPr algn="l">
                        <a:lnSpc>
                          <a:spcPct val="107000"/>
                        </a:lnSpc>
                        <a:spcAft>
                          <a:spcPts val="0"/>
                        </a:spcAft>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Five capacity building programmes implemented:</a:t>
                      </a:r>
                      <a:endPar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3221768">
                <a:tc>
                  <a:txBody>
                    <a:bodyPr/>
                    <a:lstStyle/>
                    <a:p>
                      <a:pPr marL="357188" lvl="0" indent="-357188" algn="l">
                        <a:buFont typeface="+mj-lt"/>
                        <a:buAutoNum type="arabicPeriod"/>
                      </a:pP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2500</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unemployed youth trained on </a:t>
                      </a: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norms and standards for safe tourism operations.</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algn="l">
                        <a:lnSpc>
                          <a:spcPct val="107000"/>
                        </a:lnSpc>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07000"/>
                        </a:lnSpc>
                        <a:spcAft>
                          <a:spcPts val="0"/>
                        </a:spcAft>
                      </a:pP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625</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unemployed youth trained on norms and standards for safe tourism operations.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625</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unemployed youth trained on norms and standards for safe tourism operations.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625</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unemployed youth trained on norms and standards for safe tourism operations.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1"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625</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 unemployed youth trained on norms and standards for safe tourism operations</a:t>
                      </a:r>
                      <a:r>
                        <a:rPr kumimoji="0" lang="en-ZA" sz="1400" b="0" i="0" u="none" strike="noStrike" kern="1200" cap="none" spc="0" normalizeH="0" baseline="0" dirty="0" smtClean="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a:t>
                      </a:r>
                      <a:br>
                        <a:rPr kumimoji="0" lang="en-ZA" sz="1400" b="0" i="0" u="none" strike="noStrike" kern="1200" cap="none" spc="0" normalizeH="0" baseline="0" dirty="0" smtClean="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b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182563" lvl="0" indent="-182563" algn="l" defTabSz="914400" rtl="0" eaLnBrk="1"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Annual report compiled for training of </a:t>
                      </a:r>
                      <a:r>
                        <a:rPr kumimoji="0" lang="en-ZA" sz="1400" b="1"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2500</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 unemployed youth on norms and standards for safe tourism operations.</a:t>
                      </a:r>
                    </a:p>
                    <a:p>
                      <a:pPr algn="l"/>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1217925"/>
                  </a:ext>
                </a:extLst>
              </a:tr>
            </a:tbl>
          </a:graphicData>
        </a:graphic>
      </p:graphicFrame>
      <p:sp>
        <p:nvSpPr>
          <p:cNvPr id="2" name="Footer Placeholder 1">
            <a:extLst>
              <a:ext uri="{FF2B5EF4-FFF2-40B4-BE49-F238E27FC236}">
                <a16:creationId xmlns:a16="http://schemas.microsoft.com/office/drawing/2014/main" id="{152C6E57-5F66-41D8-B958-46A96A411316}"/>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6806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15559"/>
            <a:ext cx="8462126" cy="384805"/>
          </a:xfrm>
        </p:spPr>
        <p:txBody>
          <a:bodyPr>
            <a:noAutofit/>
          </a:bodyPr>
          <a:lstStyle/>
          <a:p>
            <a:pPr algn="ctr"/>
            <a:r>
              <a:rPr lang="en-ZA" sz="2000" dirty="0">
                <a:solidFill>
                  <a:srgbClr val="ED7D31"/>
                </a:solidFill>
              </a:rPr>
              <a:t>Programme 4:  Tourism Sector Support </a:t>
            </a:r>
            <a:r>
              <a:rPr lang="en-ZA" sz="2000" dirty="0" smtClean="0">
                <a:solidFill>
                  <a:srgbClr val="ED7D31"/>
                </a:solidFill>
              </a:rPr>
              <a:t>Services </a:t>
            </a:r>
            <a:r>
              <a:rPr lang="en-ZA" sz="2000" dirty="0">
                <a:solidFill>
                  <a:srgbClr val="ED7D31"/>
                </a:solidFill>
              </a:rPr>
              <a:t>Annual </a:t>
            </a:r>
            <a:r>
              <a:rPr lang="en-ZA" sz="2100" dirty="0">
                <a:solidFill>
                  <a:srgbClr val="ED7D31"/>
                </a:solidFill>
              </a:rPr>
              <a:t>Targets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82270793"/>
              </p:ext>
            </p:extLst>
          </p:nvPr>
        </p:nvGraphicFramePr>
        <p:xfrm>
          <a:off x="258792" y="751993"/>
          <a:ext cx="8462128" cy="4757432"/>
        </p:xfrm>
        <a:graphic>
          <a:graphicData uri="http://schemas.openxmlformats.org/drawingml/2006/table">
            <a:tbl>
              <a:tblPr firstRow="1" bandRow="1">
                <a:tableStyleId>{21E4AEA4-8DFA-4A89-87EB-49C32662AFE0}</a:tableStyleId>
              </a:tblPr>
              <a:tblGrid>
                <a:gridCol w="1754744">
                  <a:extLst>
                    <a:ext uri="{9D8B030D-6E8A-4147-A177-3AD203B41FA5}">
                      <a16:colId xmlns:a16="http://schemas.microsoft.com/office/drawing/2014/main" val="20001"/>
                    </a:ext>
                  </a:extLst>
                </a:gridCol>
                <a:gridCol w="1555181">
                  <a:extLst>
                    <a:ext uri="{9D8B030D-6E8A-4147-A177-3AD203B41FA5}">
                      <a16:colId xmlns:a16="http://schemas.microsoft.com/office/drawing/2014/main" val="1035027834"/>
                    </a:ext>
                  </a:extLst>
                </a:gridCol>
                <a:gridCol w="1828212">
                  <a:extLst>
                    <a:ext uri="{9D8B030D-6E8A-4147-A177-3AD203B41FA5}">
                      <a16:colId xmlns:a16="http://schemas.microsoft.com/office/drawing/2014/main" val="2209766174"/>
                    </a:ext>
                  </a:extLst>
                </a:gridCol>
                <a:gridCol w="1565906">
                  <a:extLst>
                    <a:ext uri="{9D8B030D-6E8A-4147-A177-3AD203B41FA5}">
                      <a16:colId xmlns:a16="http://schemas.microsoft.com/office/drawing/2014/main" val="2277793781"/>
                    </a:ext>
                  </a:extLst>
                </a:gridCol>
                <a:gridCol w="1758085">
                  <a:extLst>
                    <a:ext uri="{9D8B030D-6E8A-4147-A177-3AD203B41FA5}">
                      <a16:colId xmlns:a16="http://schemas.microsoft.com/office/drawing/2014/main" val="20005"/>
                    </a:ext>
                  </a:extLst>
                </a:gridCol>
              </a:tblGrid>
              <a:tr h="283794">
                <a:tc rowSpan="2">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242559">
                <a:tc vMerge="1">
                  <a:txBody>
                    <a:bodyPr/>
                    <a:lstStyle/>
                    <a:p>
                      <a:endParaRPr lang="en-ZA" dirty="0"/>
                    </a:p>
                  </a:txBody>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580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Enhance skills in the Tourism sector.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5: </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capacity building programmes implemented.</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260034">
                <a:tc gridSpan="5">
                  <a:txBody>
                    <a:bodyPr/>
                    <a:lstStyle/>
                    <a:p>
                      <a:pPr algn="l">
                        <a:lnSpc>
                          <a:spcPct val="107000"/>
                        </a:lnSpc>
                        <a:spcAft>
                          <a:spcPts val="0"/>
                        </a:spcAft>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Five capacity building programmes implemented … continued:</a:t>
                      </a:r>
                      <a:endPar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361388">
                <a:tc>
                  <a:txBody>
                    <a:bodyPr/>
                    <a:lstStyle/>
                    <a:p>
                      <a:pPr marL="357188" marR="0" indent="-357188" algn="l" defTabSz="914400" rtl="0" eaLnBrk="1" fontAlgn="base" latinLnBrk="0" hangingPunct="1">
                        <a:lnSpc>
                          <a:spcPct val="107000"/>
                        </a:lnSpc>
                        <a:spcBef>
                          <a:spcPts val="0"/>
                        </a:spcBef>
                        <a:spcAft>
                          <a:spcPts val="0"/>
                        </a:spcAft>
                        <a:buFont typeface="+mj-lt"/>
                        <a:buAutoNum type="arabicPeriod" startAt="2"/>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250 SMMEs and 1500 unemployed youth trained on norms and standards for safe tourism operations in all nine provinces.</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fontAlgn="base"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Project plan for the training of 250 SMMEs developed.</a:t>
                      </a:r>
                    </a:p>
                    <a:p>
                      <a:pPr marL="182563" lvl="0" indent="-182563" algn="l" defTabSz="914400" rtl="0" eaLnBrk="1" fontAlgn="base"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Procurement of the service provider for the training of 250 SMMEs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defTabSz="914400" rtl="0" eaLnBrk="1" fontAlgn="base" latinLnBrk="0" hangingPunct="1">
                        <a:lnSpc>
                          <a:spcPct val="107000"/>
                        </a:lnSpc>
                        <a:spcAft>
                          <a:spcPts val="0"/>
                        </a:spcAft>
                        <a:buFont typeface="Symbol" panose="05050102010706020507" pitchFamily="18" charset="2"/>
                        <a:buNone/>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Recruitment and selection of SMMEs undertaken.</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0" algn="l" defTabSz="914400" rtl="0" eaLnBrk="1" fontAlgn="base" latinLnBrk="0" hangingPunct="1">
                        <a:lnSpc>
                          <a:spcPct val="107000"/>
                        </a:lnSpc>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defTabSz="914400" rtl="0" eaLnBrk="1" fontAlgn="base" latinLnBrk="0" hangingPunct="1">
                        <a:lnSpc>
                          <a:spcPct val="107000"/>
                        </a:lnSpc>
                        <a:spcAft>
                          <a:spcPts val="0"/>
                        </a:spcAft>
                        <a:buFont typeface="Symbol" panose="05050102010706020507" pitchFamily="18" charset="2"/>
                        <a:buNone/>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Training of 125 SMMEs on the norms and standards for safe tourism operations in four provinces undertaken.</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0" algn="l" defTabSz="914400" rtl="0" eaLnBrk="1" fontAlgn="base" latinLnBrk="0" hangingPunct="1">
                        <a:lnSpc>
                          <a:spcPct val="107000"/>
                        </a:lnSpc>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fontAlgn="base"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Training of 125 SMMEs on the norms and standards for safe tourism operations in five provinces undertaken.</a:t>
                      </a:r>
                    </a:p>
                    <a:p>
                      <a:pPr marL="182563" lvl="0" indent="-182563" algn="l" defTabSz="914400" rtl="0" eaLnBrk="1" fontAlgn="base"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compiled on the 250 SMMEs trained on norms and standards for safe tourism operations in all nine provinces.</a:t>
                      </a:r>
                    </a:p>
                    <a:p>
                      <a:pPr marL="0" lvl="0" indent="-342900" algn="l" defTabSz="914400" rtl="0" eaLnBrk="1" fontAlgn="base" latinLnBrk="0" hangingPunct="1">
                        <a:lnSpc>
                          <a:spcPct val="107000"/>
                        </a:lnSpc>
                        <a:spcAft>
                          <a:spcPts val="0"/>
                        </a:spcAft>
                        <a:buFont typeface="Symbol" panose="05050102010706020507" pitchFamily="18" charset="2"/>
                        <a:buChar char=""/>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3084604"/>
                  </a:ext>
                </a:extLst>
              </a:tr>
            </a:tbl>
          </a:graphicData>
        </a:graphic>
      </p:graphicFrame>
      <p:sp>
        <p:nvSpPr>
          <p:cNvPr id="2" name="Footer Placeholder 1">
            <a:extLst>
              <a:ext uri="{FF2B5EF4-FFF2-40B4-BE49-F238E27FC236}">
                <a16:creationId xmlns:a16="http://schemas.microsoft.com/office/drawing/2014/main" id="{2EE8E52A-FC74-48C2-B9CF-AB27C686C403}"/>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8664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3" y="299104"/>
            <a:ext cx="8462126" cy="384805"/>
          </a:xfrm>
        </p:spPr>
        <p:txBody>
          <a:bodyPr>
            <a:noAutofit/>
          </a:bodyPr>
          <a:lstStyle/>
          <a:p>
            <a:pPr algn="ctr"/>
            <a:r>
              <a:rPr lang="en-ZA" sz="2000" dirty="0">
                <a:solidFill>
                  <a:srgbClr val="ED7D31"/>
                </a:solidFill>
              </a:rPr>
              <a:t>Programme 4:  Tourism Sector Support </a:t>
            </a:r>
            <a:r>
              <a:rPr lang="en-ZA" sz="2000" dirty="0" smtClean="0">
                <a:solidFill>
                  <a:srgbClr val="ED7D31"/>
                </a:solidFill>
              </a:rPr>
              <a:t>Services </a:t>
            </a:r>
            <a:r>
              <a:rPr lang="en-ZA" sz="2000" dirty="0">
                <a:solidFill>
                  <a:srgbClr val="ED7D31"/>
                </a:solidFill>
              </a:rPr>
              <a:t>Annual </a:t>
            </a:r>
            <a:r>
              <a:rPr lang="en-ZA" sz="2100" dirty="0">
                <a:solidFill>
                  <a:srgbClr val="ED7D31"/>
                </a:solidFill>
              </a:rPr>
              <a:t>Targets</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673226"/>
              </p:ext>
            </p:extLst>
          </p:nvPr>
        </p:nvGraphicFramePr>
        <p:xfrm>
          <a:off x="258793" y="882640"/>
          <a:ext cx="8462128" cy="3844302"/>
        </p:xfrm>
        <a:graphic>
          <a:graphicData uri="http://schemas.openxmlformats.org/drawingml/2006/table">
            <a:tbl>
              <a:tblPr firstRow="1" bandRow="1">
                <a:tableStyleId>{21E4AEA4-8DFA-4A89-87EB-49C32662AFE0}</a:tableStyleId>
              </a:tblPr>
              <a:tblGrid>
                <a:gridCol w="1754744">
                  <a:extLst>
                    <a:ext uri="{9D8B030D-6E8A-4147-A177-3AD203B41FA5}">
                      <a16:colId xmlns:a16="http://schemas.microsoft.com/office/drawing/2014/main" val="20001"/>
                    </a:ext>
                  </a:extLst>
                </a:gridCol>
                <a:gridCol w="1555181">
                  <a:extLst>
                    <a:ext uri="{9D8B030D-6E8A-4147-A177-3AD203B41FA5}">
                      <a16:colId xmlns:a16="http://schemas.microsoft.com/office/drawing/2014/main" val="1035027834"/>
                    </a:ext>
                  </a:extLst>
                </a:gridCol>
                <a:gridCol w="1828212">
                  <a:extLst>
                    <a:ext uri="{9D8B030D-6E8A-4147-A177-3AD203B41FA5}">
                      <a16:colId xmlns:a16="http://schemas.microsoft.com/office/drawing/2014/main" val="2209766174"/>
                    </a:ext>
                  </a:extLst>
                </a:gridCol>
                <a:gridCol w="1565906">
                  <a:extLst>
                    <a:ext uri="{9D8B030D-6E8A-4147-A177-3AD203B41FA5}">
                      <a16:colId xmlns:a16="http://schemas.microsoft.com/office/drawing/2014/main" val="2277793781"/>
                    </a:ext>
                  </a:extLst>
                </a:gridCol>
                <a:gridCol w="1758085">
                  <a:extLst>
                    <a:ext uri="{9D8B030D-6E8A-4147-A177-3AD203B41FA5}">
                      <a16:colId xmlns:a16="http://schemas.microsoft.com/office/drawing/2014/main" val="20005"/>
                    </a:ext>
                  </a:extLst>
                </a:gridCol>
              </a:tblGrid>
              <a:tr h="283794">
                <a:tc rowSpan="2">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242559">
                <a:tc vMerge="1">
                  <a:txBody>
                    <a:bodyPr/>
                    <a:lstStyle/>
                    <a:p>
                      <a:endParaRPr lang="en-ZA" dirty="0"/>
                    </a:p>
                  </a:txBody>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580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Enhance skills in the Tourism </a:t>
                      </a:r>
                      <a:r>
                        <a:rPr kumimoji="0" lang="en-ZA" sz="1400" b="0" i="0" u="none" strike="noStrike" kern="1200" cap="none" spc="0" normalizeH="0" baseline="0" dirty="0" smtClean="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Sector</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5: </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capacity building programmes implemented.</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260034">
                <a:tc gridSpan="5">
                  <a:txBody>
                    <a:bodyPr/>
                    <a:lstStyle/>
                    <a:p>
                      <a:pPr algn="l">
                        <a:lnSpc>
                          <a:spcPct val="107000"/>
                        </a:lnSpc>
                        <a:spcAft>
                          <a:spcPts val="0"/>
                        </a:spcAft>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Five capacity building programmes implemented … continued:</a:t>
                      </a:r>
                      <a:endPar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361389">
                <a:tc>
                  <a:txBody>
                    <a:bodyPr/>
                    <a:lstStyle/>
                    <a:p>
                      <a:pPr marL="357188" lvl="0" indent="-357188" algn="l">
                        <a:buFont typeface="+mj-lt"/>
                        <a:buAutoNum type="arabicPeriod" startAt="3"/>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NTCE</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 2023 hosted.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Project plan for hosting of NTCE 2023 developed.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algn="l">
                        <a:lnSpc>
                          <a:spcPct val="107000"/>
                        </a:lnSpc>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NTCE 2023 Project Plan deliverables implemented.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fontAlgn="base"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NTCE 2023 hosted.</a:t>
                      </a:r>
                    </a:p>
                    <a:p>
                      <a:pPr marL="182563" lvl="0" indent="-182563" algn="l" defTabSz="914400" rtl="0" eaLnBrk="1" fontAlgn="base"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developed.</a:t>
                      </a:r>
                    </a:p>
                    <a:p>
                      <a:pPr marL="0" lvl="0" indent="0" algn="l">
                        <a:lnSpc>
                          <a:spcPct val="107000"/>
                        </a:lnSpc>
                        <a:spcAft>
                          <a:spcPts val="0"/>
                        </a:spcAft>
                        <a:buFont typeface="Symbol" panose="05050102010706020507" pitchFamily="18" charset="2"/>
                        <a:buNone/>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NTCE Project Close Out Report developed.</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1217925"/>
                  </a:ext>
                </a:extLst>
              </a:tr>
              <a:tr h="361388">
                <a:tc>
                  <a:txBody>
                    <a:bodyPr/>
                    <a:lstStyle/>
                    <a:p>
                      <a:pPr marL="357188" lvl="0" indent="-357188" algn="l">
                        <a:buFont typeface="+mj-lt"/>
                        <a:buAutoNum type="arabicPeriod" startAt="4"/>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50 chefs undergo an RPL process.</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p>
                      <a:pPr algn="l">
                        <a:lnSpc>
                          <a:spcPct val="107000"/>
                        </a:lnSpc>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07000"/>
                        </a:lnSpc>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Project plan developed for the RPL of 50 Chefs.</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Recruitment, selection &amp; induction of learners for </a:t>
                      </a: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RPL process.</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algn="l" fontAlgn="base">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Report on the Implementation of the Training of learners for </a:t>
                      </a: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RPL process.</a:t>
                      </a:r>
                    </a:p>
                    <a:p>
                      <a:pPr algn="l">
                        <a:lnSpc>
                          <a:spcPct val="107000"/>
                        </a:lnSpc>
                        <a:spcAft>
                          <a:spcPts val="0"/>
                        </a:spcAft>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Report on the Implementation of the Training for </a:t>
                      </a: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50 chefs for RPL process.</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p>
                      <a:pPr algn="l">
                        <a:lnSpc>
                          <a:spcPct val="107000"/>
                        </a:lnSpc>
                        <a:spcAft>
                          <a:spcPts val="0"/>
                        </a:spcAft>
                      </a:pP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3084604"/>
                  </a:ext>
                </a:extLst>
              </a:tr>
            </a:tbl>
          </a:graphicData>
        </a:graphic>
      </p:graphicFrame>
      <p:sp>
        <p:nvSpPr>
          <p:cNvPr id="2" name="Footer Placeholder 1">
            <a:extLst>
              <a:ext uri="{FF2B5EF4-FFF2-40B4-BE49-F238E27FC236}">
                <a16:creationId xmlns:a16="http://schemas.microsoft.com/office/drawing/2014/main" id="{E3FFFC5D-857F-445F-A682-AD0402162C40}"/>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7131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792" y="232492"/>
            <a:ext cx="8462126" cy="384805"/>
          </a:xfrm>
        </p:spPr>
        <p:txBody>
          <a:bodyPr>
            <a:noAutofit/>
          </a:bodyPr>
          <a:lstStyle/>
          <a:p>
            <a:pPr algn="ctr"/>
            <a:r>
              <a:rPr lang="en-ZA" sz="2000" dirty="0">
                <a:solidFill>
                  <a:srgbClr val="ED7D31"/>
                </a:solidFill>
              </a:rPr>
              <a:t>Programme 4:  Tourism Sector Support </a:t>
            </a:r>
            <a:r>
              <a:rPr lang="en-ZA" sz="2000" dirty="0" smtClean="0">
                <a:solidFill>
                  <a:srgbClr val="ED7D31"/>
                </a:solidFill>
              </a:rPr>
              <a:t>Services </a:t>
            </a:r>
            <a:r>
              <a:rPr lang="en-ZA" sz="2000" dirty="0">
                <a:solidFill>
                  <a:srgbClr val="ED7D31"/>
                </a:solidFill>
              </a:rPr>
              <a:t>Annual </a:t>
            </a:r>
            <a:r>
              <a:rPr lang="en-ZA" sz="2100" dirty="0">
                <a:solidFill>
                  <a:srgbClr val="ED7D31"/>
                </a:solidFill>
              </a:rPr>
              <a:t>Targets </a:t>
            </a:r>
            <a:endParaRPr lang="en-ZA" sz="21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98534217"/>
              </p:ext>
            </p:extLst>
          </p:nvPr>
        </p:nvGraphicFramePr>
        <p:xfrm>
          <a:off x="258792" y="755640"/>
          <a:ext cx="8462128" cy="4757432"/>
        </p:xfrm>
        <a:graphic>
          <a:graphicData uri="http://schemas.openxmlformats.org/drawingml/2006/table">
            <a:tbl>
              <a:tblPr firstRow="1" bandRow="1">
                <a:tableStyleId>{21E4AEA4-8DFA-4A89-87EB-49C32662AFE0}</a:tableStyleId>
              </a:tblPr>
              <a:tblGrid>
                <a:gridCol w="1754744">
                  <a:extLst>
                    <a:ext uri="{9D8B030D-6E8A-4147-A177-3AD203B41FA5}">
                      <a16:colId xmlns:a16="http://schemas.microsoft.com/office/drawing/2014/main" val="20001"/>
                    </a:ext>
                  </a:extLst>
                </a:gridCol>
                <a:gridCol w="1555181">
                  <a:extLst>
                    <a:ext uri="{9D8B030D-6E8A-4147-A177-3AD203B41FA5}">
                      <a16:colId xmlns:a16="http://schemas.microsoft.com/office/drawing/2014/main" val="1035027834"/>
                    </a:ext>
                  </a:extLst>
                </a:gridCol>
                <a:gridCol w="1828212">
                  <a:extLst>
                    <a:ext uri="{9D8B030D-6E8A-4147-A177-3AD203B41FA5}">
                      <a16:colId xmlns:a16="http://schemas.microsoft.com/office/drawing/2014/main" val="2209766174"/>
                    </a:ext>
                  </a:extLst>
                </a:gridCol>
                <a:gridCol w="1565906">
                  <a:extLst>
                    <a:ext uri="{9D8B030D-6E8A-4147-A177-3AD203B41FA5}">
                      <a16:colId xmlns:a16="http://schemas.microsoft.com/office/drawing/2014/main" val="2277793781"/>
                    </a:ext>
                  </a:extLst>
                </a:gridCol>
                <a:gridCol w="1758085">
                  <a:extLst>
                    <a:ext uri="{9D8B030D-6E8A-4147-A177-3AD203B41FA5}">
                      <a16:colId xmlns:a16="http://schemas.microsoft.com/office/drawing/2014/main" val="20005"/>
                    </a:ext>
                  </a:extLst>
                </a:gridCol>
              </a:tblGrid>
              <a:tr h="283794">
                <a:tc rowSpan="2">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Annual Target</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gridSpan="4">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2023/24 Quarterly Targets</a:t>
                      </a:r>
                      <a:endParaRPr lang="en-ZA" sz="1400" dirty="0">
                        <a:solidFill>
                          <a:schemeClr val="tx1"/>
                        </a:solidFill>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10000"/>
                  </a:ext>
                </a:extLst>
              </a:tr>
              <a:tr h="242559">
                <a:tc vMerge="1">
                  <a:txBody>
                    <a:bodyPr/>
                    <a:lstStyle/>
                    <a:p>
                      <a:endParaRPr lang="en-ZA" dirty="0"/>
                    </a:p>
                  </a:txBody>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1</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a:t>
                      </a:r>
                      <a:r>
                        <a:rPr lang="en-ZA" sz="1400" b="1"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4</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580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Enhance skills in the Tourism sector.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Output Indicator 5: </a:t>
                      </a:r>
                      <a:r>
                        <a:rPr kumimoji="0" lang="en-GB"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Number of capacity building programmes implemented.</a:t>
                      </a:r>
                      <a:endPar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spcAft>
                          <a:spcPts val="0"/>
                        </a:spcAft>
                      </a:pP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956672"/>
                  </a:ext>
                </a:extLst>
              </a:tr>
              <a:tr h="260034">
                <a:tc gridSpan="5">
                  <a:txBody>
                    <a:bodyPr/>
                    <a:lstStyle/>
                    <a:p>
                      <a:pPr algn="l">
                        <a:lnSpc>
                          <a:spcPct val="107000"/>
                        </a:lnSpc>
                        <a:spcAft>
                          <a:spcPts val="0"/>
                        </a:spcAft>
                      </a:pPr>
                      <a:r>
                        <a:rPr kumimoji="0" lang="en-GB"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rPr>
                        <a:t>Five capacity building programmes implemented:</a:t>
                      </a:r>
                      <a:endParaRPr kumimoji="0" lang="en-ZA" sz="1400" b="1"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tx1"/>
                        </a:solidFill>
                        <a:latin typeface="Gill Sans MT" panose="020B0502020104020203" pitchFamily="34" charset="0"/>
                        <a:ea typeface=""/>
                        <a:cs typeface=""/>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1238928"/>
                  </a:ext>
                </a:extLst>
              </a:tr>
              <a:tr h="0">
                <a:tc>
                  <a:txBody>
                    <a:bodyPr/>
                    <a:lstStyle/>
                    <a:p>
                      <a:pPr marL="342900" lvl="0" indent="-342900" algn="l">
                        <a:buFont typeface="+mj-lt"/>
                        <a:buAutoNum type="arabicPeriod" startAt="5"/>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1500</a:t>
                      </a:r>
                      <a:r>
                        <a:rPr kumimoji="0" lang="en-US"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rPr>
                        <a:t> </a:t>
                      </a:r>
                      <a:r>
                        <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Times New Roman" panose="02020603050405020304" pitchFamily="18" charset="0"/>
                          <a:cs typeface="Arial" panose="020B0604020202020204" pitchFamily="34" charset="0"/>
                        </a:rPr>
                        <a:t>unemployed youth trained on identified skills development programmes.</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fontAlgn="base"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Recruitment and on-boarding of participants undertaken</a:t>
                      </a:r>
                      <a:r>
                        <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a:t>
                      </a:r>
                      <a:endPar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endParaRPr>
                    </a:p>
                    <a:p>
                      <a:pPr marL="182563" lvl="0" indent="-182563" algn="l" defTabSz="914400" rtl="0" eaLnBrk="1" fontAlgn="base"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Training delivery and placement of 375 unemployed youth with the host employers. </a:t>
                      </a:r>
                    </a:p>
                    <a:p>
                      <a:pPr marL="0" lvl="0" indent="0" algn="l" fontAlgn="base">
                        <a:lnSpc>
                          <a:spcPct val="107000"/>
                        </a:lnSpc>
                        <a:spcAft>
                          <a:spcPts val="0"/>
                        </a:spcAft>
                        <a:buFont typeface="Symbol" panose="05050102010706020507" pitchFamily="18" charset="2"/>
                        <a:buNone/>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07000"/>
                        </a:lnSpc>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Training delivery and placement of 375 unemployed youth with the host employers.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ase">
                        <a:lnSpc>
                          <a:spcPct val="107000"/>
                        </a:lnSpc>
                        <a:spcAft>
                          <a:spcPts val="0"/>
                        </a:spcAft>
                      </a:pPr>
                      <a:r>
                        <a:rPr kumimoji="0" lang="en-US" sz="1400" b="0" i="0" u="none" strike="noStrike" kern="1200" cap="none" spc="0" normalizeH="0" baseline="0" dirty="0">
                          <a:ln>
                            <a:noFill/>
                          </a:ln>
                          <a:solidFill>
                            <a:prstClr val="black"/>
                          </a:solidFill>
                          <a:effectLst/>
                          <a:uLnTx/>
                          <a:uFillTx/>
                          <a:latin typeface="Gill Sans MT" panose="020B0502020104020203" pitchFamily="34" charset="0"/>
                          <a:ea typeface="+mn-ea"/>
                          <a:cs typeface="Arial" panose="020B0604020202020204" pitchFamily="34" charset="0"/>
                        </a:rPr>
                        <a:t>Training delivery and placement of 375 unemployed youth with the host employers. </a:t>
                      </a: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lvl="0" indent="-182563" algn="l" defTabSz="914400" rtl="0" eaLnBrk="1" fontAlgn="base" latinLnBrk="0" hangingPunct="1">
                        <a:lnSpc>
                          <a:spcPct val="107000"/>
                        </a:lnSpc>
                        <a:spcAft>
                          <a:spcPts val="0"/>
                        </a:spcAft>
                        <a:buFont typeface="Arial" panose="020B0604020202020204" pitchFamily="34" charset="0"/>
                        <a:buChar char="•"/>
                        <a:tabLst>
                          <a:tab pos="259080" algn="l"/>
                        </a:tabLst>
                      </a:pPr>
                      <a:r>
                        <a:rPr kumimoji="0" lang="en-US"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Report on 375 </a:t>
                      </a: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unemployed youth trained on identified skills development programmes.</a:t>
                      </a:r>
                    </a:p>
                    <a:p>
                      <a:pPr marL="182563" lvl="0" indent="-182563" algn="l" defTabSz="914400" rtl="0" eaLnBrk="1" fontAlgn="base" latinLnBrk="0" hangingPunct="1">
                        <a:lnSpc>
                          <a:spcPct val="107000"/>
                        </a:lnSpc>
                        <a:spcAft>
                          <a:spcPts val="0"/>
                        </a:spcAft>
                        <a:buFont typeface="Arial" panose="020B0604020202020204" pitchFamily="34" charset="0"/>
                        <a:buChar char="•"/>
                        <a:tabLst>
                          <a:tab pos="259080" algn="l"/>
                        </a:tabLst>
                      </a:pPr>
                      <a:r>
                        <a:rPr kumimoji="0" lang="en-ZA" sz="1400" b="0" i="0" u="none" strike="noStrike" kern="1200" cap="none" spc="0" normalizeH="0" baseline="0" dirty="0">
                          <a:ln>
                            <a:noFill/>
                          </a:ln>
                          <a:solidFill>
                            <a:schemeClr val="tx1"/>
                          </a:solidFill>
                          <a:effectLst/>
                          <a:uLnTx/>
                          <a:uFillTx/>
                          <a:latin typeface="Gill Sans MT" panose="020B0502020104020203" pitchFamily="34" charset="0"/>
                          <a:ea typeface="Calibri" panose="020F0502020204030204" pitchFamily="34" charset="0"/>
                          <a:cs typeface="Arial" panose="020B0604020202020204" pitchFamily="34" charset="0"/>
                        </a:rPr>
                        <a:t>Annual report compiled for training and placement of 1500 unemployed youth on in various skills development programmes.</a:t>
                      </a:r>
                    </a:p>
                    <a:p>
                      <a:pPr marL="0" lvl="0" indent="0" algn="l" defTabSz="914400" rtl="0" eaLnBrk="1" fontAlgn="base" latinLnBrk="0" hangingPunct="1">
                        <a:lnSpc>
                          <a:spcPct val="107000"/>
                        </a:lnSpc>
                        <a:spcAft>
                          <a:spcPts val="0"/>
                        </a:spcAft>
                        <a:buFont typeface="Symbol" panose="05050102010706020507" pitchFamily="18" charset="2"/>
                        <a:buNone/>
                        <a:tabLst>
                          <a:tab pos="259080" algn="l"/>
                        </a:tabLst>
                      </a:pPr>
                      <a:endParaRPr kumimoji="0" lang="en-ZA" sz="1400" b="0" i="0" u="none" strike="noStrike" kern="1200" cap="none" spc="0" normalizeH="0" baseline="0" dirty="0">
                        <a:ln>
                          <a:noFill/>
                        </a:ln>
                        <a:solidFill>
                          <a:prstClr val="black"/>
                        </a:solidFill>
                        <a:effectLst/>
                        <a:uLnTx/>
                        <a:uFillTx/>
                        <a:latin typeface="Gill Sans MT" panose="020B0502020104020203"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0763473"/>
                  </a:ext>
                </a:extLst>
              </a:tr>
            </a:tbl>
          </a:graphicData>
        </a:graphic>
      </p:graphicFrame>
      <p:sp>
        <p:nvSpPr>
          <p:cNvPr id="2" name="Footer Placeholder 1">
            <a:extLst>
              <a:ext uri="{FF2B5EF4-FFF2-40B4-BE49-F238E27FC236}">
                <a16:creationId xmlns:a16="http://schemas.microsoft.com/office/drawing/2014/main" id="{5E447CD8-1DBE-46C4-B58A-66F4A1975168}"/>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156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6" name="Content Placeholder 4"/>
          <p:cNvSpPr>
            <a:spLocks noGrp="1"/>
          </p:cNvSpPr>
          <p:nvPr>
            <p:ph idx="1"/>
          </p:nvPr>
        </p:nvSpPr>
        <p:spPr>
          <a:xfrm>
            <a:off x="826729" y="1568024"/>
            <a:ext cx="7886700" cy="3247817"/>
          </a:xfrm>
        </p:spPr>
        <p:txBody>
          <a:bodyPr>
            <a:noAutofit/>
          </a:bodyPr>
          <a:lstStyle/>
          <a:p>
            <a:pPr marL="0" indent="0" algn="ctr">
              <a:lnSpc>
                <a:spcPct val="100000"/>
              </a:lnSpc>
              <a:spcBef>
                <a:spcPts val="0"/>
              </a:spcBef>
              <a:buNone/>
            </a:pPr>
            <a:r>
              <a:rPr lang="en-ZA" sz="8000" b="1" dirty="0">
                <a:solidFill>
                  <a:srgbClr val="ED7D31"/>
                </a:solidFill>
                <a:ea typeface="+mj-ea"/>
                <a:cs typeface="+mj-cs"/>
              </a:rPr>
              <a:t>7. Financial Information </a:t>
            </a:r>
            <a:endParaRPr lang="en-ZA" sz="8000" dirty="0">
              <a:solidFill>
                <a:srgbClr val="FF0000"/>
              </a:solidFill>
            </a:endParaRPr>
          </a:p>
        </p:txBody>
      </p:sp>
      <p:sp>
        <p:nvSpPr>
          <p:cNvPr id="2" name="Footer Placeholder 1">
            <a:extLst>
              <a:ext uri="{FF2B5EF4-FFF2-40B4-BE49-F238E27FC236}">
                <a16:creationId xmlns:a16="http://schemas.microsoft.com/office/drawing/2014/main" id="{97D7D035-3979-42B6-8CB6-435AE56200EC}"/>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688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fld id="{E40FEAE8-3F87-4A99-BAF2-EE59B96B6E72}" type="slidenum">
              <a:rPr lang="en-ZA" sz="675">
                <a:solidFill>
                  <a:prstClr val="white">
                    <a:lumMod val="65000"/>
                  </a:prstClr>
                </a:solidFill>
                <a:latin typeface="Arial" panose="020B0604020202020204" pitchFamily="34" charset="0"/>
                <a:cs typeface="Arial" panose="020B0604020202020204" pitchFamily="34" charset="0"/>
              </a:rPr>
              <a:pPr defTabSz="685800"/>
              <a:t>5</a:t>
            </a:fld>
            <a:endParaRPr lang="en-ZA" sz="675"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64877" y="216552"/>
            <a:ext cx="8282882" cy="382888"/>
          </a:xfrm>
        </p:spPr>
        <p:txBody>
          <a:bodyPr>
            <a:noAutofit/>
          </a:bodyPr>
          <a:lstStyle/>
          <a:p>
            <a:pPr algn="ctr"/>
            <a:r>
              <a:rPr lang="en-ZA" sz="2200" dirty="0">
                <a:solidFill>
                  <a:srgbClr val="F26522"/>
                </a:solidFill>
              </a:rPr>
              <a:t>3. KEY STRATEGIC OUTCOMES AND FOCUS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08060373"/>
              </p:ext>
            </p:extLst>
          </p:nvPr>
        </p:nvGraphicFramePr>
        <p:xfrm>
          <a:off x="434660" y="822960"/>
          <a:ext cx="8313099" cy="4475181"/>
        </p:xfrm>
        <a:graphic>
          <a:graphicData uri="http://schemas.openxmlformats.org/drawingml/2006/table">
            <a:tbl>
              <a:tblPr firstRow="1" bandRow="1">
                <a:tableStyleId>{21E4AEA4-8DFA-4A89-87EB-49C32662AFE0}</a:tableStyleId>
              </a:tblPr>
              <a:tblGrid>
                <a:gridCol w="2104581">
                  <a:extLst>
                    <a:ext uri="{9D8B030D-6E8A-4147-A177-3AD203B41FA5}">
                      <a16:colId xmlns:a16="http://schemas.microsoft.com/office/drawing/2014/main" val="1507779766"/>
                    </a:ext>
                  </a:extLst>
                </a:gridCol>
                <a:gridCol w="6208518">
                  <a:extLst>
                    <a:ext uri="{9D8B030D-6E8A-4147-A177-3AD203B41FA5}">
                      <a16:colId xmlns:a16="http://schemas.microsoft.com/office/drawing/2014/main" val="20000"/>
                    </a:ext>
                  </a:extLst>
                </a:gridCol>
              </a:tblGrid>
              <a:tr h="36038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Gill Sans MT" panose="020B0502020104020203" pitchFamily="34" charset="0"/>
                        </a:rPr>
                        <a:t>OUTCOME</a:t>
                      </a:r>
                      <a:endParaRPr lang="en-ZA" sz="1500" dirty="0">
                        <a:solidFill>
                          <a:schemeClr val="tx1"/>
                        </a:solidFill>
                        <a:latin typeface="Gill Sans MT" panose="020B05020201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Gill Sans MT" panose="020B0502020104020203" pitchFamily="34" charset="0"/>
                        </a:rPr>
                        <a:t>WHAT DOES THIS MEAN?</a:t>
                      </a:r>
                      <a:endParaRPr lang="en-ZA" sz="1500" dirty="0">
                        <a:solidFill>
                          <a:schemeClr val="tx1"/>
                        </a:solidFill>
                        <a:latin typeface="Gill Sans MT" panose="020B0502020104020203"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AB83"/>
                    </a:solidFill>
                  </a:tcPr>
                </a:tc>
                <a:extLst>
                  <a:ext uri="{0D108BD9-81ED-4DB2-BD59-A6C34878D82A}">
                    <a16:rowId xmlns:a16="http://schemas.microsoft.com/office/drawing/2014/main" val="10000"/>
                  </a:ext>
                </a:extLst>
              </a:tr>
              <a:tr h="2468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b="1" dirty="0">
                          <a:solidFill>
                            <a:schemeClr val="tx1"/>
                          </a:solidFill>
                          <a:latin typeface="Gill Sans MT" panose="020B0502020104020203" pitchFamily="34" charset="0"/>
                        </a:rPr>
                        <a:t>Increase the tourism sector’s contribution to inclusive economic growth.</a:t>
                      </a:r>
                    </a:p>
                    <a:p>
                      <a:pPr algn="l">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Tourism’s contribution to the economy is measured by </a:t>
                      </a: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jobs created, contribution to GDP, and revenue generated from tourism activity</a:t>
                      </a:r>
                      <a:r>
                        <a:rPr lang="en-ZA" sz="1500" dirty="0">
                          <a:effectLst/>
                          <a:latin typeface="Gill Sans MT" panose="020B0502020104020203" pitchFamily="34" charset="0"/>
                          <a:ea typeface="Calibri" panose="020F0502020204030204" pitchFamily="34" charset="0"/>
                          <a:cs typeface="Times New Roman" panose="02020603050405020304" pitchFamily="18" charset="0"/>
                        </a:rPr>
                        <a:t>. Furthermore, as a services export sector, tourism is a significant earner of foreign currency. In the South African context, this growth should be underpinned by the principle of inclusivity to drive tourism-sector transformation.</a:t>
                      </a:r>
                      <a:endParaRPr lang="en-ZA" sz="1500"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l">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p>
                      <a:pPr algn="l">
                        <a:spcAft>
                          <a:spcPts val="0"/>
                        </a:spcAft>
                      </a:pPr>
                      <a:r>
                        <a:rPr lang="en-ZA" sz="1500" dirty="0">
                          <a:effectLst/>
                          <a:latin typeface="Gill Sans MT" panose="020B0502020104020203" pitchFamily="34" charset="0"/>
                          <a:ea typeface="Calibri" panose="020F0502020204030204" pitchFamily="34" charset="0"/>
                          <a:cs typeface="Times New Roman" panose="02020603050405020304" pitchFamily="18" charset="0"/>
                        </a:rPr>
                        <a:t>An increase in tourism’s economic contribution is driven by an </a:t>
                      </a: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increase in domestic and international tourist arrivals</a:t>
                      </a:r>
                      <a:r>
                        <a:rPr lang="en-ZA" sz="1500" dirty="0">
                          <a:effectLst/>
                          <a:latin typeface="Gill Sans MT" panose="020B0502020104020203" pitchFamily="34" charset="0"/>
                          <a:ea typeface="Calibri" panose="020F0502020204030204" pitchFamily="34" charset="0"/>
                          <a:cs typeface="Times New Roman" panose="02020603050405020304" pitchFamily="18" charset="0"/>
                        </a:rPr>
                        <a:t> as well as an </a:t>
                      </a: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increase in tourist spend</a:t>
                      </a:r>
                      <a:r>
                        <a:rPr lang="en-ZA" sz="1500" dirty="0">
                          <a:effectLst/>
                          <a:latin typeface="Gill Sans MT" panose="020B0502020104020203" pitchFamily="34" charset="0"/>
                          <a:ea typeface="Calibri" panose="020F0502020204030204" pitchFamily="34" charset="0"/>
                          <a:cs typeface="Times New Roman" panose="02020603050405020304" pitchFamily="18" charset="0"/>
                        </a:rPr>
                        <a:t>. Along with its partners, the Department must create an </a:t>
                      </a: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environment conducive</a:t>
                      </a:r>
                      <a:r>
                        <a:rPr lang="en-ZA" sz="1500" dirty="0">
                          <a:effectLst/>
                          <a:latin typeface="Gill Sans MT" panose="020B0502020104020203" pitchFamily="34" charset="0"/>
                          <a:ea typeface="Calibri" panose="020F0502020204030204" pitchFamily="34" charset="0"/>
                          <a:cs typeface="Times New Roman" panose="02020603050405020304" pitchFamily="18" charset="0"/>
                        </a:rPr>
                        <a:t> to this increase by ensuring a </a:t>
                      </a:r>
                      <a:r>
                        <a:rPr lang="en-ZA" sz="1500" b="1" dirty="0">
                          <a:effectLst/>
                          <a:latin typeface="Gill Sans MT" panose="020B0502020104020203" pitchFamily="34" charset="0"/>
                          <a:ea typeface="Calibri" panose="020F0502020204030204" pitchFamily="34" charset="0"/>
                          <a:cs typeface="Times New Roman" panose="02020603050405020304" pitchFamily="18" charset="0"/>
                        </a:rPr>
                        <a:t>quality and diverse tourism offering </a:t>
                      </a:r>
                      <a:r>
                        <a:rPr lang="en-ZA" sz="1500" dirty="0">
                          <a:effectLst/>
                          <a:latin typeface="Gill Sans MT" panose="020B0502020104020203" pitchFamily="34" charset="0"/>
                          <a:ea typeface="Calibri" panose="020F0502020204030204" pitchFamily="34" charset="0"/>
                          <a:cs typeface="Times New Roman" panose="02020603050405020304" pitchFamily="18" charset="0"/>
                        </a:rPr>
                        <a:t>as well as by developing sector capacity.</a:t>
                      </a:r>
                    </a:p>
                    <a:p>
                      <a:pPr algn="l">
                        <a:spcAft>
                          <a:spcPts val="0"/>
                        </a:spcAft>
                      </a:pP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49641">
                <a:tc>
                  <a:txBody>
                    <a:bodyPr/>
                    <a:lstStyle/>
                    <a:p>
                      <a:pPr algn="l">
                        <a:spcAft>
                          <a:spcPts val="0"/>
                        </a:spcAft>
                      </a:pPr>
                      <a:r>
                        <a:rPr kumimoji="0" lang="en-ZA"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Achieve good corporate and cooperative governance.</a:t>
                      </a:r>
                      <a:endParaRPr lang="en-ZA" sz="1500" b="1"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We must </a:t>
                      </a:r>
                      <a:r>
                        <a:rPr kumimoji="0" lang="en-ZA" sz="1500" b="0" i="0" u="none" strike="noStrike" kern="1200" cap="none" spc="0" normalizeH="0" baseline="0" noProof="0" dirty="0" smtClean="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conduct </a:t>
                      </a: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our business in a manner that </a:t>
                      </a:r>
                      <a:r>
                        <a:rPr kumimoji="0" lang="en-ZA" sz="15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creates public confidence in the state.</a:t>
                      </a: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 This requires </a:t>
                      </a:r>
                      <a:r>
                        <a:rPr kumimoji="0" lang="en-ZA" sz="1500" b="1"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excellent systems for the management of public resources, ridding the system of any inefficiency and enabling oversight by institutions </a:t>
                      </a:r>
                      <a:r>
                        <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rPr>
                        <a:t>of the state in the interest of the public.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500" b="0" i="0" u="none" strike="noStrike" kern="1200" cap="none" spc="0" normalizeH="0" baseline="0" noProof="0" dirty="0">
                        <a:ln>
                          <a:noFill/>
                        </a:ln>
                        <a:solidFill>
                          <a:prstClr val="black"/>
                        </a:solidFill>
                        <a:effectLst/>
                        <a:uLnTx/>
                        <a:uFillTx/>
                        <a:latin typeface="Gill Sans MT" panose="020B0502020104020203" pitchFamily="34" charset="0"/>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7568224"/>
                  </a:ext>
                </a:extLst>
              </a:tr>
            </a:tbl>
          </a:graphicData>
        </a:graphic>
      </p:graphicFrame>
      <p:sp>
        <p:nvSpPr>
          <p:cNvPr id="2" name="Footer Placeholder 1">
            <a:extLst>
              <a:ext uri="{FF2B5EF4-FFF2-40B4-BE49-F238E27FC236}">
                <a16:creationId xmlns:a16="http://schemas.microsoft.com/office/drawing/2014/main" id="{E8E278D9-9C1F-4DE2-B201-AE38496846C7}"/>
              </a:ext>
            </a:extLst>
          </p:cNvPr>
          <p:cNvSpPr>
            <a:spLocks noGrp="1"/>
          </p:cNvSpPr>
          <p:nvPr>
            <p:ph type="ftr" sz="quarter" idx="11"/>
          </p:nvPr>
        </p:nvSpPr>
        <p:spPr/>
        <p:txBody>
          <a:bodyPr/>
          <a:lstStyle/>
          <a:p>
            <a:r>
              <a:rPr lang="en-US" sz="675"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675"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067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00564" y="333816"/>
            <a:ext cx="8755811" cy="452582"/>
          </a:xfrm>
        </p:spPr>
        <p:txBody>
          <a:bodyPr>
            <a:noAutofit/>
          </a:bodyPr>
          <a:lstStyle/>
          <a:p>
            <a:pPr algn="ctr"/>
            <a:r>
              <a:rPr lang="en-US" sz="2200" dirty="0"/>
              <a:t/>
            </a:r>
            <a:br>
              <a:rPr lang="en-US" sz="2200" dirty="0"/>
            </a:br>
            <a:r>
              <a:rPr lang="en-US" sz="2200" dirty="0"/>
              <a:t>DEPARTMENTAL MTEF BASELINE (PER PROGRAMME)</a:t>
            </a:r>
            <a:br>
              <a:rPr lang="en-US" sz="2200" dirty="0"/>
            </a:br>
            <a:endParaRPr lang="en-ZA" sz="2200" dirty="0"/>
          </a:p>
        </p:txBody>
      </p:sp>
      <p:pic>
        <p:nvPicPr>
          <p:cNvPr id="5" name="Picture 4">
            <a:extLst>
              <a:ext uri="{FF2B5EF4-FFF2-40B4-BE49-F238E27FC236}">
                <a16:creationId xmlns:a16="http://schemas.microsoft.com/office/drawing/2014/main" id="{C8E57DE9-7261-4AC4-B9C1-B3CE97A43B1C}"/>
              </a:ext>
            </a:extLst>
          </p:cNvPr>
          <p:cNvPicPr>
            <a:picLocks noChangeAspect="1"/>
          </p:cNvPicPr>
          <p:nvPr/>
        </p:nvPicPr>
        <p:blipFill>
          <a:blip r:embed="rId3"/>
          <a:stretch>
            <a:fillRect/>
          </a:stretch>
        </p:blipFill>
        <p:spPr>
          <a:xfrm>
            <a:off x="200563" y="852480"/>
            <a:ext cx="8755812" cy="1339808"/>
          </a:xfrm>
          <a:prstGeom prst="rect">
            <a:avLst/>
          </a:prstGeom>
          <a:ln>
            <a:solidFill>
              <a:schemeClr val="tx1"/>
            </a:solidFill>
          </a:ln>
        </p:spPr>
      </p:pic>
      <p:pic>
        <p:nvPicPr>
          <p:cNvPr id="7" name="Picture 6">
            <a:extLst>
              <a:ext uri="{FF2B5EF4-FFF2-40B4-BE49-F238E27FC236}">
                <a16:creationId xmlns:a16="http://schemas.microsoft.com/office/drawing/2014/main" id="{065771EB-E538-4CF9-8D33-5C057FD2396B}"/>
              </a:ext>
            </a:extLst>
          </p:cNvPr>
          <p:cNvPicPr>
            <a:picLocks noChangeAspect="1"/>
          </p:cNvPicPr>
          <p:nvPr/>
        </p:nvPicPr>
        <p:blipFill>
          <a:blip r:embed="rId4"/>
          <a:stretch>
            <a:fillRect/>
          </a:stretch>
        </p:blipFill>
        <p:spPr>
          <a:xfrm>
            <a:off x="200563" y="2370513"/>
            <a:ext cx="8755812" cy="3405542"/>
          </a:xfrm>
          <a:prstGeom prst="rect">
            <a:avLst/>
          </a:prstGeom>
        </p:spPr>
      </p:pic>
      <p:sp>
        <p:nvSpPr>
          <p:cNvPr id="2" name="Footer Placeholder 1">
            <a:extLst>
              <a:ext uri="{FF2B5EF4-FFF2-40B4-BE49-F238E27FC236}">
                <a16:creationId xmlns:a16="http://schemas.microsoft.com/office/drawing/2014/main" id="{47CE31E2-6103-4285-9543-4D991D757040}"/>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15603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18364" y="401204"/>
            <a:ext cx="8734568" cy="415635"/>
          </a:xfrm>
        </p:spPr>
        <p:txBody>
          <a:bodyPr>
            <a:noAutofit/>
          </a:bodyPr>
          <a:lstStyle/>
          <a:p>
            <a:pPr algn="ctr"/>
            <a:r>
              <a:rPr lang="en-US" sz="2000" dirty="0"/>
              <a:t/>
            </a:r>
            <a:br>
              <a:rPr lang="en-US" sz="2000" dirty="0"/>
            </a:br>
            <a:r>
              <a:rPr lang="en-US" sz="2000" dirty="0"/>
              <a:t>DEPARTMENTAL MTEF BASELINE  (ECONOMIC </a:t>
            </a:r>
            <a:r>
              <a:rPr lang="en-US" sz="2000" dirty="0" smtClean="0"/>
              <a:t>CLASSIFICATION)</a:t>
            </a:r>
            <a:r>
              <a:rPr lang="en-US" sz="2000" dirty="0"/>
              <a:t/>
            </a:r>
            <a:br>
              <a:rPr lang="en-US" sz="2000" dirty="0"/>
            </a:br>
            <a:endParaRPr lang="en-ZA" sz="2000" dirty="0"/>
          </a:p>
        </p:txBody>
      </p:sp>
      <p:pic>
        <p:nvPicPr>
          <p:cNvPr id="5" name="Picture 4">
            <a:extLst>
              <a:ext uri="{FF2B5EF4-FFF2-40B4-BE49-F238E27FC236}">
                <a16:creationId xmlns:a16="http://schemas.microsoft.com/office/drawing/2014/main" id="{7C9F2BDC-3E12-406D-98FC-6D77F87C1DE9}"/>
              </a:ext>
            </a:extLst>
          </p:cNvPr>
          <p:cNvPicPr>
            <a:picLocks noChangeAspect="1"/>
          </p:cNvPicPr>
          <p:nvPr/>
        </p:nvPicPr>
        <p:blipFill>
          <a:blip r:embed="rId2"/>
          <a:stretch>
            <a:fillRect/>
          </a:stretch>
        </p:blipFill>
        <p:spPr>
          <a:xfrm>
            <a:off x="218364" y="936064"/>
            <a:ext cx="8734568" cy="1551975"/>
          </a:xfrm>
          <a:prstGeom prst="rect">
            <a:avLst/>
          </a:prstGeom>
          <a:ln>
            <a:solidFill>
              <a:schemeClr val="tx1"/>
            </a:solidFill>
          </a:ln>
        </p:spPr>
      </p:pic>
      <p:pic>
        <p:nvPicPr>
          <p:cNvPr id="8" name="Picture 7">
            <a:extLst>
              <a:ext uri="{FF2B5EF4-FFF2-40B4-BE49-F238E27FC236}">
                <a16:creationId xmlns:a16="http://schemas.microsoft.com/office/drawing/2014/main" id="{D98B8418-2D02-4EFB-ADDD-6FDCEA19697F}"/>
              </a:ext>
            </a:extLst>
          </p:cNvPr>
          <p:cNvPicPr>
            <a:picLocks noChangeAspect="1"/>
          </p:cNvPicPr>
          <p:nvPr/>
        </p:nvPicPr>
        <p:blipFill>
          <a:blip r:embed="rId3"/>
          <a:stretch>
            <a:fillRect/>
          </a:stretch>
        </p:blipFill>
        <p:spPr>
          <a:xfrm>
            <a:off x="218364" y="2553419"/>
            <a:ext cx="8734568" cy="3268072"/>
          </a:xfrm>
          <a:prstGeom prst="rect">
            <a:avLst/>
          </a:prstGeom>
        </p:spPr>
      </p:pic>
      <p:sp>
        <p:nvSpPr>
          <p:cNvPr id="2" name="Footer Placeholder 1">
            <a:extLst>
              <a:ext uri="{FF2B5EF4-FFF2-40B4-BE49-F238E27FC236}">
                <a16:creationId xmlns:a16="http://schemas.microsoft.com/office/drawing/2014/main" id="{CAD36B5D-47E0-4CCE-B1AE-A1B216CD3FEE}"/>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8480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A4EAE4-EFE3-4299-ABA0-C4CA1256CE31}"/>
              </a:ext>
            </a:extLst>
          </p:cNvPr>
          <p:cNvPicPr>
            <a:picLocks noChangeAspect="1"/>
          </p:cNvPicPr>
          <p:nvPr/>
        </p:nvPicPr>
        <p:blipFill>
          <a:blip r:embed="rId2"/>
          <a:stretch>
            <a:fillRect/>
          </a:stretch>
        </p:blipFill>
        <p:spPr>
          <a:xfrm>
            <a:off x="233680" y="2751826"/>
            <a:ext cx="8727439" cy="3018549"/>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33680" y="336488"/>
            <a:ext cx="8727439" cy="482114"/>
          </a:xfrm>
        </p:spPr>
        <p:txBody>
          <a:bodyPr>
            <a:noAutofit/>
          </a:bodyPr>
          <a:lstStyle/>
          <a:p>
            <a:pPr algn="ctr"/>
            <a:r>
              <a:rPr lang="en-US" sz="1700" dirty="0"/>
              <a:t/>
            </a:r>
            <a:br>
              <a:rPr lang="en-US" sz="1700" dirty="0"/>
            </a:br>
            <a:r>
              <a:rPr lang="en-US" sz="1700" dirty="0"/>
              <a:t>MTEF BASELINE - PROGRAMME 1: </a:t>
            </a:r>
            <a:r>
              <a:rPr lang="en-US" sz="1700" dirty="0" smtClean="0"/>
              <a:t> ADMINISTRATION </a:t>
            </a:r>
            <a:r>
              <a:rPr lang="en-US" sz="1700" dirty="0"/>
              <a:t>(PER SUB-PROGRAMME)</a:t>
            </a:r>
            <a:br>
              <a:rPr lang="en-US" sz="1700" dirty="0"/>
            </a:br>
            <a:endParaRPr lang="en-ZA" sz="1700" dirty="0"/>
          </a:p>
        </p:txBody>
      </p:sp>
      <p:pic>
        <p:nvPicPr>
          <p:cNvPr id="7" name="Picture 6">
            <a:extLst>
              <a:ext uri="{FF2B5EF4-FFF2-40B4-BE49-F238E27FC236}">
                <a16:creationId xmlns:a16="http://schemas.microsoft.com/office/drawing/2014/main" id="{0CA0DCDA-16E5-425F-BB78-A522571C3A78}"/>
              </a:ext>
            </a:extLst>
          </p:cNvPr>
          <p:cNvPicPr>
            <a:picLocks noChangeAspect="1"/>
          </p:cNvPicPr>
          <p:nvPr/>
        </p:nvPicPr>
        <p:blipFill>
          <a:blip r:embed="rId3"/>
          <a:stretch>
            <a:fillRect/>
          </a:stretch>
        </p:blipFill>
        <p:spPr>
          <a:xfrm>
            <a:off x="233680" y="870533"/>
            <a:ext cx="8646160" cy="1786352"/>
          </a:xfrm>
          <a:prstGeom prst="rect">
            <a:avLst/>
          </a:prstGeom>
          <a:ln>
            <a:solidFill>
              <a:schemeClr val="tx1"/>
            </a:solidFill>
          </a:ln>
        </p:spPr>
      </p:pic>
      <p:sp>
        <p:nvSpPr>
          <p:cNvPr id="2" name="Footer Placeholder 1">
            <a:extLst>
              <a:ext uri="{FF2B5EF4-FFF2-40B4-BE49-F238E27FC236}">
                <a16:creationId xmlns:a16="http://schemas.microsoft.com/office/drawing/2014/main" id="{78585665-1B55-4C03-979F-C5604D7C73B6}"/>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85395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66039" y="380109"/>
            <a:ext cx="9011919" cy="483446"/>
          </a:xfrm>
        </p:spPr>
        <p:txBody>
          <a:bodyPr>
            <a:noAutofit/>
          </a:bodyPr>
          <a:lstStyle/>
          <a:p>
            <a:pPr algn="ctr"/>
            <a:r>
              <a:rPr lang="en-US" sz="1600" dirty="0"/>
              <a:t/>
            </a:r>
            <a:br>
              <a:rPr lang="en-US" sz="1600" dirty="0"/>
            </a:br>
            <a:r>
              <a:rPr lang="en-US" sz="1600" dirty="0"/>
              <a:t>MTEF BASELINE - PROGRAMME 1:  ADMINISTRATION </a:t>
            </a:r>
            <a:br>
              <a:rPr lang="en-US" sz="1600" dirty="0"/>
            </a:br>
            <a:r>
              <a:rPr lang="en-US" sz="1600" dirty="0"/>
              <a:t>(ECONOMIC CLASSIFICATION)</a:t>
            </a:r>
            <a:br>
              <a:rPr lang="en-US" sz="1600" dirty="0"/>
            </a:br>
            <a:endParaRPr lang="en-ZA" sz="1600" dirty="0"/>
          </a:p>
        </p:txBody>
      </p:sp>
      <p:pic>
        <p:nvPicPr>
          <p:cNvPr id="5" name="Picture 4">
            <a:extLst>
              <a:ext uri="{FF2B5EF4-FFF2-40B4-BE49-F238E27FC236}">
                <a16:creationId xmlns:a16="http://schemas.microsoft.com/office/drawing/2014/main" id="{7C226718-9033-408D-B749-EE3FAFCF1EC1}"/>
              </a:ext>
            </a:extLst>
          </p:cNvPr>
          <p:cNvPicPr>
            <a:picLocks noChangeAspect="1"/>
          </p:cNvPicPr>
          <p:nvPr/>
        </p:nvPicPr>
        <p:blipFill>
          <a:blip r:embed="rId2"/>
          <a:stretch>
            <a:fillRect/>
          </a:stretch>
        </p:blipFill>
        <p:spPr>
          <a:xfrm>
            <a:off x="274320" y="931724"/>
            <a:ext cx="8615680" cy="1565269"/>
          </a:xfrm>
          <a:prstGeom prst="rect">
            <a:avLst/>
          </a:prstGeom>
          <a:ln>
            <a:solidFill>
              <a:schemeClr val="tx1"/>
            </a:solidFill>
          </a:ln>
        </p:spPr>
      </p:pic>
      <p:pic>
        <p:nvPicPr>
          <p:cNvPr id="7" name="Picture 6">
            <a:extLst>
              <a:ext uri="{FF2B5EF4-FFF2-40B4-BE49-F238E27FC236}">
                <a16:creationId xmlns:a16="http://schemas.microsoft.com/office/drawing/2014/main" id="{21CC9315-2F62-4369-885E-CA9012D757B8}"/>
              </a:ext>
            </a:extLst>
          </p:cNvPr>
          <p:cNvPicPr>
            <a:picLocks noChangeAspect="1"/>
          </p:cNvPicPr>
          <p:nvPr/>
        </p:nvPicPr>
        <p:blipFill>
          <a:blip r:embed="rId3"/>
          <a:stretch>
            <a:fillRect/>
          </a:stretch>
        </p:blipFill>
        <p:spPr>
          <a:xfrm>
            <a:off x="274319" y="2725340"/>
            <a:ext cx="8615681" cy="3011226"/>
          </a:xfrm>
          <a:prstGeom prst="rect">
            <a:avLst/>
          </a:prstGeom>
        </p:spPr>
      </p:pic>
      <p:sp>
        <p:nvSpPr>
          <p:cNvPr id="2" name="Footer Placeholder 1">
            <a:extLst>
              <a:ext uri="{FF2B5EF4-FFF2-40B4-BE49-F238E27FC236}">
                <a16:creationId xmlns:a16="http://schemas.microsoft.com/office/drawing/2014/main" id="{EE67AA0B-EDAA-417B-8475-A445A3F6C544}"/>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148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193040" y="444705"/>
            <a:ext cx="8705300" cy="729674"/>
          </a:xfrm>
        </p:spPr>
        <p:txBody>
          <a:bodyPr>
            <a:noAutofit/>
          </a:bodyPr>
          <a:lstStyle/>
          <a:p>
            <a:pPr algn="ctr"/>
            <a:r>
              <a:rPr lang="en-US" sz="1600" dirty="0"/>
              <a:t/>
            </a:r>
            <a:br>
              <a:rPr lang="en-US" sz="1600" dirty="0"/>
            </a:br>
            <a:r>
              <a:rPr lang="en-US" sz="1600" dirty="0"/>
              <a:t>MTEF BASELINE - PROGRAMME 2:  TOURISM RESEARCH, POLICY AND INTERNATIONAL RELATIONS (PER SUB-PROGRAMME)</a:t>
            </a:r>
            <a:br>
              <a:rPr lang="en-US" sz="1600" dirty="0"/>
            </a:br>
            <a:endParaRPr lang="en-ZA" sz="1600" dirty="0"/>
          </a:p>
        </p:txBody>
      </p:sp>
      <p:pic>
        <p:nvPicPr>
          <p:cNvPr id="7" name="Picture 6">
            <a:extLst>
              <a:ext uri="{FF2B5EF4-FFF2-40B4-BE49-F238E27FC236}">
                <a16:creationId xmlns:a16="http://schemas.microsoft.com/office/drawing/2014/main" id="{14C7F238-5D07-4C92-95DA-35EE4366D3B8}"/>
              </a:ext>
            </a:extLst>
          </p:cNvPr>
          <p:cNvPicPr>
            <a:picLocks noChangeAspect="1"/>
          </p:cNvPicPr>
          <p:nvPr/>
        </p:nvPicPr>
        <p:blipFill>
          <a:blip r:embed="rId2"/>
          <a:stretch>
            <a:fillRect/>
          </a:stretch>
        </p:blipFill>
        <p:spPr>
          <a:xfrm>
            <a:off x="193040" y="1293967"/>
            <a:ext cx="8705301" cy="1536679"/>
          </a:xfrm>
          <a:prstGeom prst="rect">
            <a:avLst/>
          </a:prstGeom>
          <a:ln>
            <a:solidFill>
              <a:schemeClr val="tx1"/>
            </a:solidFill>
          </a:ln>
        </p:spPr>
      </p:pic>
      <p:pic>
        <p:nvPicPr>
          <p:cNvPr id="8" name="Picture 7">
            <a:extLst>
              <a:ext uri="{FF2B5EF4-FFF2-40B4-BE49-F238E27FC236}">
                <a16:creationId xmlns:a16="http://schemas.microsoft.com/office/drawing/2014/main" id="{B3C457F9-DE85-4AAA-ADE9-AE6A861ADCB2}"/>
              </a:ext>
            </a:extLst>
          </p:cNvPr>
          <p:cNvPicPr>
            <a:picLocks noChangeAspect="1"/>
          </p:cNvPicPr>
          <p:nvPr/>
        </p:nvPicPr>
        <p:blipFill>
          <a:blip r:embed="rId3"/>
          <a:stretch>
            <a:fillRect/>
          </a:stretch>
        </p:blipFill>
        <p:spPr>
          <a:xfrm>
            <a:off x="193040" y="2950234"/>
            <a:ext cx="8778240" cy="2825820"/>
          </a:xfrm>
          <a:prstGeom prst="rect">
            <a:avLst/>
          </a:prstGeom>
        </p:spPr>
      </p:pic>
      <p:sp>
        <p:nvSpPr>
          <p:cNvPr id="2" name="Footer Placeholder 1">
            <a:extLst>
              <a:ext uri="{FF2B5EF4-FFF2-40B4-BE49-F238E27FC236}">
                <a16:creationId xmlns:a16="http://schemas.microsoft.com/office/drawing/2014/main" id="{FF39B46A-643E-4884-99AD-670B3E8649E2}"/>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8213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396558" y="466067"/>
            <a:ext cx="8516203" cy="633068"/>
          </a:xfrm>
        </p:spPr>
        <p:txBody>
          <a:bodyPr>
            <a:normAutofit fontScale="90000"/>
          </a:bodyPr>
          <a:lstStyle/>
          <a:p>
            <a:pPr algn="ctr"/>
            <a:r>
              <a:rPr lang="en-US" sz="2000" dirty="0"/>
              <a:t/>
            </a:r>
            <a:br>
              <a:rPr lang="en-US" sz="2000" dirty="0"/>
            </a:br>
            <a:r>
              <a:rPr lang="en-US" sz="2000" dirty="0"/>
              <a:t>MTEF BASELINE - PROGRAMME 2: TOURISM RESEARCH, POLICY AND INTERNATIONAL RELATIONS  (ECONOMIC CLASSIFICATION)</a:t>
            </a:r>
            <a:br>
              <a:rPr lang="en-US" sz="2000" dirty="0"/>
            </a:br>
            <a:endParaRPr lang="en-ZA" sz="2000" dirty="0"/>
          </a:p>
        </p:txBody>
      </p:sp>
      <p:pic>
        <p:nvPicPr>
          <p:cNvPr id="7" name="Picture 6">
            <a:extLst>
              <a:ext uri="{FF2B5EF4-FFF2-40B4-BE49-F238E27FC236}">
                <a16:creationId xmlns:a16="http://schemas.microsoft.com/office/drawing/2014/main" id="{F5B00F78-A75A-45E9-B5BB-A49A2C7B2F0E}"/>
              </a:ext>
            </a:extLst>
          </p:cNvPr>
          <p:cNvPicPr>
            <a:picLocks noChangeAspect="1"/>
          </p:cNvPicPr>
          <p:nvPr/>
        </p:nvPicPr>
        <p:blipFill>
          <a:blip r:embed="rId2"/>
          <a:stretch>
            <a:fillRect/>
          </a:stretch>
        </p:blipFill>
        <p:spPr>
          <a:xfrm>
            <a:off x="327546" y="1206951"/>
            <a:ext cx="8516203" cy="1346496"/>
          </a:xfrm>
          <a:prstGeom prst="rect">
            <a:avLst/>
          </a:prstGeom>
          <a:ln>
            <a:solidFill>
              <a:schemeClr val="tx1"/>
            </a:solidFill>
          </a:ln>
        </p:spPr>
      </p:pic>
      <p:pic>
        <p:nvPicPr>
          <p:cNvPr id="8" name="Picture 7">
            <a:extLst>
              <a:ext uri="{FF2B5EF4-FFF2-40B4-BE49-F238E27FC236}">
                <a16:creationId xmlns:a16="http://schemas.microsoft.com/office/drawing/2014/main" id="{CDE93A3E-B965-402E-90EB-62CB537DC8D3}"/>
              </a:ext>
            </a:extLst>
          </p:cNvPr>
          <p:cNvPicPr>
            <a:picLocks noChangeAspect="1"/>
          </p:cNvPicPr>
          <p:nvPr/>
        </p:nvPicPr>
        <p:blipFill>
          <a:blip r:embed="rId3"/>
          <a:stretch>
            <a:fillRect/>
          </a:stretch>
        </p:blipFill>
        <p:spPr>
          <a:xfrm>
            <a:off x="313898" y="2769079"/>
            <a:ext cx="8516203" cy="2896114"/>
          </a:xfrm>
          <a:prstGeom prst="rect">
            <a:avLst/>
          </a:prstGeom>
        </p:spPr>
      </p:pic>
      <p:sp>
        <p:nvSpPr>
          <p:cNvPr id="2" name="Footer Placeholder 1">
            <a:extLst>
              <a:ext uri="{FF2B5EF4-FFF2-40B4-BE49-F238E27FC236}">
                <a16:creationId xmlns:a16="http://schemas.microsoft.com/office/drawing/2014/main" id="{3DE82E1C-E549-469B-A98E-60E5D52190D7}"/>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8646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77092" y="370927"/>
            <a:ext cx="8593954" cy="554729"/>
          </a:xfrm>
        </p:spPr>
        <p:txBody>
          <a:bodyPr>
            <a:noAutofit/>
          </a:bodyPr>
          <a:lstStyle/>
          <a:p>
            <a:pPr algn="ctr"/>
            <a:r>
              <a:rPr lang="en-US" sz="1800" dirty="0"/>
              <a:t/>
            </a:r>
            <a:br>
              <a:rPr lang="en-US" sz="1800" dirty="0"/>
            </a:br>
            <a:r>
              <a:rPr lang="en-US" sz="1800" dirty="0"/>
              <a:t>MTEF BASELINE - PROGRAMME 3: DESTINATION DEVELOPMENT </a:t>
            </a:r>
            <a:br>
              <a:rPr lang="en-US" sz="1800" dirty="0"/>
            </a:br>
            <a:r>
              <a:rPr lang="en-US" sz="1800" dirty="0"/>
              <a:t>(PER SUB-PROGRAMME)</a:t>
            </a:r>
            <a:br>
              <a:rPr lang="en-US" sz="1800" dirty="0"/>
            </a:br>
            <a:endParaRPr lang="en-ZA" sz="1800" dirty="0"/>
          </a:p>
        </p:txBody>
      </p:sp>
      <p:pic>
        <p:nvPicPr>
          <p:cNvPr id="5" name="Picture 4">
            <a:extLst>
              <a:ext uri="{FF2B5EF4-FFF2-40B4-BE49-F238E27FC236}">
                <a16:creationId xmlns:a16="http://schemas.microsoft.com/office/drawing/2014/main" id="{55228CDC-01BB-4AFE-BA8C-8AFFEB358050}"/>
              </a:ext>
            </a:extLst>
          </p:cNvPr>
          <p:cNvPicPr>
            <a:picLocks noChangeAspect="1"/>
          </p:cNvPicPr>
          <p:nvPr/>
        </p:nvPicPr>
        <p:blipFill>
          <a:blip r:embed="rId2"/>
          <a:stretch>
            <a:fillRect/>
          </a:stretch>
        </p:blipFill>
        <p:spPr>
          <a:xfrm>
            <a:off x="277092" y="1111889"/>
            <a:ext cx="8593954" cy="1445078"/>
          </a:xfrm>
          <a:prstGeom prst="rect">
            <a:avLst/>
          </a:prstGeom>
          <a:ln>
            <a:solidFill>
              <a:schemeClr val="tx1"/>
            </a:solidFill>
          </a:ln>
        </p:spPr>
      </p:pic>
      <p:pic>
        <p:nvPicPr>
          <p:cNvPr id="8" name="Picture 7">
            <a:extLst>
              <a:ext uri="{FF2B5EF4-FFF2-40B4-BE49-F238E27FC236}">
                <a16:creationId xmlns:a16="http://schemas.microsoft.com/office/drawing/2014/main" id="{00A4A87A-F726-4C3F-8C87-8AF1A4A23AC6}"/>
              </a:ext>
            </a:extLst>
          </p:cNvPr>
          <p:cNvPicPr>
            <a:picLocks noChangeAspect="1"/>
          </p:cNvPicPr>
          <p:nvPr/>
        </p:nvPicPr>
        <p:blipFill>
          <a:blip r:embed="rId3"/>
          <a:stretch>
            <a:fillRect/>
          </a:stretch>
        </p:blipFill>
        <p:spPr>
          <a:xfrm>
            <a:off x="277092" y="2743200"/>
            <a:ext cx="8593954" cy="3049893"/>
          </a:xfrm>
          <a:prstGeom prst="rect">
            <a:avLst/>
          </a:prstGeom>
        </p:spPr>
      </p:pic>
      <p:sp>
        <p:nvSpPr>
          <p:cNvPr id="2" name="Footer Placeholder 1">
            <a:extLst>
              <a:ext uri="{FF2B5EF4-FFF2-40B4-BE49-F238E27FC236}">
                <a16:creationId xmlns:a16="http://schemas.microsoft.com/office/drawing/2014/main" id="{1FE149DE-D1C9-497F-93FC-E57465F485E5}"/>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0925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40146" y="230909"/>
            <a:ext cx="8630900" cy="592569"/>
          </a:xfrm>
        </p:spPr>
        <p:txBody>
          <a:bodyPr>
            <a:noAutofit/>
          </a:bodyPr>
          <a:lstStyle/>
          <a:p>
            <a:pPr algn="ctr"/>
            <a:r>
              <a:rPr lang="en-US" sz="1800" dirty="0"/>
              <a:t/>
            </a:r>
            <a:br>
              <a:rPr lang="en-US" sz="1800" dirty="0"/>
            </a:br>
            <a:r>
              <a:rPr lang="en-US" sz="1800" dirty="0"/>
              <a:t>MTEF BASELINE - PROGRAMME 3: DESTINATION DEVELOPMENT (ECONOMIC CLASSIFICATION)</a:t>
            </a:r>
            <a:br>
              <a:rPr lang="en-US" sz="1800" dirty="0"/>
            </a:br>
            <a:endParaRPr lang="en-ZA" sz="1800" dirty="0"/>
          </a:p>
        </p:txBody>
      </p:sp>
      <p:pic>
        <p:nvPicPr>
          <p:cNvPr id="5" name="Picture 4">
            <a:extLst>
              <a:ext uri="{FF2B5EF4-FFF2-40B4-BE49-F238E27FC236}">
                <a16:creationId xmlns:a16="http://schemas.microsoft.com/office/drawing/2014/main" id="{EC38FDAC-2CCF-42DA-BF80-CB313E002DBE}"/>
              </a:ext>
            </a:extLst>
          </p:cNvPr>
          <p:cNvPicPr>
            <a:picLocks noChangeAspect="1"/>
          </p:cNvPicPr>
          <p:nvPr/>
        </p:nvPicPr>
        <p:blipFill>
          <a:blip r:embed="rId2"/>
          <a:stretch>
            <a:fillRect/>
          </a:stretch>
        </p:blipFill>
        <p:spPr>
          <a:xfrm>
            <a:off x="240146" y="1019162"/>
            <a:ext cx="8630900" cy="1445078"/>
          </a:xfrm>
          <a:prstGeom prst="rect">
            <a:avLst/>
          </a:prstGeom>
          <a:ln>
            <a:solidFill>
              <a:schemeClr val="tx1"/>
            </a:solidFill>
          </a:ln>
        </p:spPr>
      </p:pic>
      <p:pic>
        <p:nvPicPr>
          <p:cNvPr id="8" name="Picture 7">
            <a:extLst>
              <a:ext uri="{FF2B5EF4-FFF2-40B4-BE49-F238E27FC236}">
                <a16:creationId xmlns:a16="http://schemas.microsoft.com/office/drawing/2014/main" id="{AEF9D607-6CFC-4F5D-B189-B63EA709389C}"/>
              </a:ext>
            </a:extLst>
          </p:cNvPr>
          <p:cNvPicPr>
            <a:picLocks noChangeAspect="1"/>
          </p:cNvPicPr>
          <p:nvPr/>
        </p:nvPicPr>
        <p:blipFill>
          <a:blip r:embed="rId3"/>
          <a:stretch>
            <a:fillRect/>
          </a:stretch>
        </p:blipFill>
        <p:spPr>
          <a:xfrm>
            <a:off x="272954" y="2583823"/>
            <a:ext cx="8630900" cy="3025799"/>
          </a:xfrm>
          <a:prstGeom prst="rect">
            <a:avLst/>
          </a:prstGeom>
        </p:spPr>
      </p:pic>
      <p:sp>
        <p:nvSpPr>
          <p:cNvPr id="2" name="Footer Placeholder 1">
            <a:extLst>
              <a:ext uri="{FF2B5EF4-FFF2-40B4-BE49-F238E27FC236}">
                <a16:creationId xmlns:a16="http://schemas.microsoft.com/office/drawing/2014/main" id="{6D047485-F24D-4407-A8C4-85E4550D7394}"/>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640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49382" y="198872"/>
            <a:ext cx="8543636" cy="535237"/>
          </a:xfrm>
        </p:spPr>
        <p:txBody>
          <a:bodyPr>
            <a:noAutofit/>
          </a:bodyPr>
          <a:lstStyle/>
          <a:p>
            <a:pPr algn="ctr"/>
            <a:r>
              <a:rPr lang="en-US" sz="1800" dirty="0"/>
              <a:t/>
            </a:r>
            <a:br>
              <a:rPr lang="en-US" sz="1800" dirty="0"/>
            </a:br>
            <a:r>
              <a:rPr lang="en-US" sz="1800" dirty="0"/>
              <a:t>MTEF BASELINE - PROGRAMME 4:  TOURISM SECTOR SUPPORT SERVICES (PER SUB-PROGRAMME)</a:t>
            </a:r>
            <a:br>
              <a:rPr lang="en-US" sz="1800" dirty="0"/>
            </a:br>
            <a:endParaRPr lang="en-ZA" sz="1800" dirty="0"/>
          </a:p>
        </p:txBody>
      </p:sp>
      <p:pic>
        <p:nvPicPr>
          <p:cNvPr id="5" name="Picture 4">
            <a:extLst>
              <a:ext uri="{FF2B5EF4-FFF2-40B4-BE49-F238E27FC236}">
                <a16:creationId xmlns:a16="http://schemas.microsoft.com/office/drawing/2014/main" id="{3A8CE67D-4571-4687-8CE1-17DC90779D7D}"/>
              </a:ext>
            </a:extLst>
          </p:cNvPr>
          <p:cNvPicPr>
            <a:picLocks noChangeAspect="1"/>
          </p:cNvPicPr>
          <p:nvPr/>
        </p:nvPicPr>
        <p:blipFill>
          <a:blip r:embed="rId2"/>
          <a:stretch>
            <a:fillRect/>
          </a:stretch>
        </p:blipFill>
        <p:spPr>
          <a:xfrm>
            <a:off x="249382" y="968661"/>
            <a:ext cx="8543636" cy="1713440"/>
          </a:xfrm>
          <a:prstGeom prst="rect">
            <a:avLst/>
          </a:prstGeom>
          <a:ln>
            <a:solidFill>
              <a:schemeClr val="tx1"/>
            </a:solidFill>
          </a:ln>
        </p:spPr>
      </p:pic>
      <p:pic>
        <p:nvPicPr>
          <p:cNvPr id="7" name="Picture 6">
            <a:extLst>
              <a:ext uri="{FF2B5EF4-FFF2-40B4-BE49-F238E27FC236}">
                <a16:creationId xmlns:a16="http://schemas.microsoft.com/office/drawing/2014/main" id="{6B90FE7E-A7EF-4875-92A3-273A58A624CE}"/>
              </a:ext>
            </a:extLst>
          </p:cNvPr>
          <p:cNvPicPr>
            <a:picLocks noChangeAspect="1"/>
          </p:cNvPicPr>
          <p:nvPr/>
        </p:nvPicPr>
        <p:blipFill>
          <a:blip r:embed="rId3"/>
          <a:stretch>
            <a:fillRect/>
          </a:stretch>
        </p:blipFill>
        <p:spPr>
          <a:xfrm>
            <a:off x="249382" y="2852863"/>
            <a:ext cx="8630458" cy="2907857"/>
          </a:xfrm>
          <a:prstGeom prst="rect">
            <a:avLst/>
          </a:prstGeom>
        </p:spPr>
      </p:pic>
      <p:sp>
        <p:nvSpPr>
          <p:cNvPr id="2" name="Footer Placeholder 1">
            <a:extLst>
              <a:ext uri="{FF2B5EF4-FFF2-40B4-BE49-F238E27FC236}">
                <a16:creationId xmlns:a16="http://schemas.microsoft.com/office/drawing/2014/main" id="{323DCAE4-BA7F-4724-8C10-376D7FD917E7}"/>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5001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258618" y="375157"/>
            <a:ext cx="8626763" cy="570414"/>
          </a:xfrm>
        </p:spPr>
        <p:txBody>
          <a:bodyPr>
            <a:noAutofit/>
          </a:bodyPr>
          <a:lstStyle/>
          <a:p>
            <a:pPr algn="ctr"/>
            <a:r>
              <a:rPr lang="en-US" sz="1800" dirty="0"/>
              <a:t>MTEF BASELINE - PROGRAMME 4:  TOURISM SECTOR SUPPORT SERVICES (ECONOMIC CLASSIFICATION)</a:t>
            </a:r>
            <a:endParaRPr lang="en-ZA" sz="1800" dirty="0"/>
          </a:p>
        </p:txBody>
      </p:sp>
      <p:pic>
        <p:nvPicPr>
          <p:cNvPr id="5" name="Picture 4">
            <a:extLst>
              <a:ext uri="{FF2B5EF4-FFF2-40B4-BE49-F238E27FC236}">
                <a16:creationId xmlns:a16="http://schemas.microsoft.com/office/drawing/2014/main" id="{6CCE2545-4433-40A9-8266-8E2C67E706FD}"/>
              </a:ext>
            </a:extLst>
          </p:cNvPr>
          <p:cNvPicPr>
            <a:picLocks noChangeAspect="1"/>
          </p:cNvPicPr>
          <p:nvPr/>
        </p:nvPicPr>
        <p:blipFill>
          <a:blip r:embed="rId2"/>
          <a:stretch>
            <a:fillRect/>
          </a:stretch>
        </p:blipFill>
        <p:spPr>
          <a:xfrm>
            <a:off x="217675" y="1031748"/>
            <a:ext cx="8626764" cy="1703615"/>
          </a:xfrm>
          <a:prstGeom prst="rect">
            <a:avLst/>
          </a:prstGeom>
          <a:ln>
            <a:solidFill>
              <a:schemeClr val="tx1"/>
            </a:solidFill>
          </a:ln>
        </p:spPr>
      </p:pic>
      <p:pic>
        <p:nvPicPr>
          <p:cNvPr id="7" name="Picture 6">
            <a:extLst>
              <a:ext uri="{FF2B5EF4-FFF2-40B4-BE49-F238E27FC236}">
                <a16:creationId xmlns:a16="http://schemas.microsoft.com/office/drawing/2014/main" id="{31DEB341-520E-4277-82D8-D2162BEBDC32}"/>
              </a:ext>
            </a:extLst>
          </p:cNvPr>
          <p:cNvPicPr>
            <a:picLocks noChangeAspect="1"/>
          </p:cNvPicPr>
          <p:nvPr/>
        </p:nvPicPr>
        <p:blipFill>
          <a:blip r:embed="rId3"/>
          <a:stretch>
            <a:fillRect/>
          </a:stretch>
        </p:blipFill>
        <p:spPr>
          <a:xfrm>
            <a:off x="276974" y="2859467"/>
            <a:ext cx="8626763" cy="2847795"/>
          </a:xfrm>
          <a:prstGeom prst="rect">
            <a:avLst/>
          </a:prstGeom>
        </p:spPr>
      </p:pic>
      <p:sp>
        <p:nvSpPr>
          <p:cNvPr id="2" name="Footer Placeholder 1">
            <a:extLst>
              <a:ext uri="{FF2B5EF4-FFF2-40B4-BE49-F238E27FC236}">
                <a16:creationId xmlns:a16="http://schemas.microsoft.com/office/drawing/2014/main" id="{5561DD95-5DD9-4F88-97AF-212AE503A3C2}"/>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5420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2A5AF6-C097-423C-95BA-E78EB56771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418687D4-DC8A-4F1F-A22D-7CC0F58FA61B}"/>
              </a:ext>
            </a:extLst>
          </p:cNvPr>
          <p:cNvSpPr>
            <a:spLocks noGrp="1"/>
          </p:cNvSpPr>
          <p:nvPr>
            <p:ph type="title"/>
          </p:nvPr>
        </p:nvSpPr>
        <p:spPr>
          <a:xfrm>
            <a:off x="371475" y="226932"/>
            <a:ext cx="8401050" cy="377824"/>
          </a:xfrm>
        </p:spPr>
        <p:txBody>
          <a:bodyPr>
            <a:noAutofit/>
          </a:bodyPr>
          <a:lstStyle/>
          <a:p>
            <a:pPr algn="ctr"/>
            <a:r>
              <a:rPr lang="en-ZA" sz="2200" dirty="0"/>
              <a:t>4. KEY RISKS </a:t>
            </a:r>
          </a:p>
        </p:txBody>
      </p:sp>
      <p:graphicFrame>
        <p:nvGraphicFramePr>
          <p:cNvPr id="6" name="Content Placeholder 5">
            <a:extLst>
              <a:ext uri="{FF2B5EF4-FFF2-40B4-BE49-F238E27FC236}">
                <a16:creationId xmlns:a16="http://schemas.microsoft.com/office/drawing/2014/main" id="{B1E91777-FD04-4AC8-98C5-338400AF764E}"/>
              </a:ext>
            </a:extLst>
          </p:cNvPr>
          <p:cNvGraphicFramePr>
            <a:graphicFrameLocks noGrp="1"/>
          </p:cNvGraphicFramePr>
          <p:nvPr>
            <p:ph idx="1"/>
            <p:extLst>
              <p:ext uri="{D42A27DB-BD31-4B8C-83A1-F6EECF244321}">
                <p14:modId xmlns:p14="http://schemas.microsoft.com/office/powerpoint/2010/main" val="2309118229"/>
              </p:ext>
            </p:extLst>
          </p:nvPr>
        </p:nvGraphicFramePr>
        <p:xfrm>
          <a:off x="261139" y="738411"/>
          <a:ext cx="8511386" cy="5357589"/>
        </p:xfrm>
        <a:graphic>
          <a:graphicData uri="http://schemas.openxmlformats.org/drawingml/2006/table">
            <a:tbl>
              <a:tblPr firstRow="1" bandRow="1">
                <a:tableStyleId>{21E4AEA4-8DFA-4A89-87EB-49C32662AFE0}</a:tableStyleId>
              </a:tblPr>
              <a:tblGrid>
                <a:gridCol w="1137355">
                  <a:extLst>
                    <a:ext uri="{9D8B030D-6E8A-4147-A177-3AD203B41FA5}">
                      <a16:colId xmlns:a16="http://schemas.microsoft.com/office/drawing/2014/main" val="2795084548"/>
                    </a:ext>
                  </a:extLst>
                </a:gridCol>
                <a:gridCol w="1550894">
                  <a:extLst>
                    <a:ext uri="{9D8B030D-6E8A-4147-A177-3AD203B41FA5}">
                      <a16:colId xmlns:a16="http://schemas.microsoft.com/office/drawing/2014/main" val="573444226"/>
                    </a:ext>
                  </a:extLst>
                </a:gridCol>
                <a:gridCol w="5823137">
                  <a:extLst>
                    <a:ext uri="{9D8B030D-6E8A-4147-A177-3AD203B41FA5}">
                      <a16:colId xmlns:a16="http://schemas.microsoft.com/office/drawing/2014/main" val="3313317976"/>
                    </a:ext>
                  </a:extLst>
                </a:gridCol>
              </a:tblGrid>
              <a:tr h="266679">
                <a:tc>
                  <a:txBody>
                    <a:bodyPr/>
                    <a:lstStyle/>
                    <a:p>
                      <a:pPr algn="ctr">
                        <a:lnSpc>
                          <a:spcPct val="100000"/>
                        </a:lnSpc>
                        <a:spcAft>
                          <a:spcPts val="0"/>
                        </a:spcAft>
                      </a:pPr>
                      <a:r>
                        <a:rPr lang="en-ZA" sz="1400" dirty="0">
                          <a:solidFill>
                            <a:sysClr val="windowText" lastClr="000000"/>
                          </a:solidFill>
                          <a:latin typeface="Gill Sans MT" panose="020B0502020104020203" pitchFamily="34" charset="0"/>
                        </a:rPr>
                        <a:t>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dirty="0">
                          <a:solidFill>
                            <a:sysClr val="windowText" lastClr="000000"/>
                          </a:solidFill>
                          <a:latin typeface="Gill Sans MT" panose="020B0502020104020203" pitchFamily="34" charset="0"/>
                        </a:rPr>
                        <a:t>Key Risk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dirty="0">
                          <a:solidFill>
                            <a:sysClr val="windowText" lastClr="000000"/>
                          </a:solidFill>
                          <a:latin typeface="Gill Sans MT" panose="020B0502020104020203" pitchFamily="34" charset="0"/>
                        </a:rPr>
                        <a:t>Risk Mitigation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6972806"/>
                  </a:ext>
                </a:extLst>
              </a:tr>
              <a:tr h="3223989">
                <a:tc rowSpan="2">
                  <a:txBody>
                    <a:bodyPr/>
                    <a:lstStyle/>
                    <a:p>
                      <a:pPr algn="l">
                        <a:lnSpc>
                          <a:spcPct val="100000"/>
                        </a:lnSpc>
                        <a:spcAft>
                          <a:spcPts val="0"/>
                        </a:spcAft>
                      </a:pPr>
                      <a:r>
                        <a:rPr lang="en-ZA" sz="1200" b="1" dirty="0">
                          <a:effectLst/>
                          <a:latin typeface="Gill Sans MT" panose="020B0502020104020203" pitchFamily="34" charset="0"/>
                          <a:ea typeface="Calibri" panose="020F0502020204030204" pitchFamily="34" charset="0"/>
                        </a:rPr>
                        <a:t>Increase the tourism sector’s contribution to inclusive economic growth</a:t>
                      </a:r>
                      <a:r>
                        <a:rPr lang="en-ZA" sz="1200" dirty="0">
                          <a:effectLst/>
                          <a:latin typeface="Gill Sans MT" panose="020B0502020104020203" pitchFamily="34" charset="0"/>
                          <a:ea typeface="Calibri" panose="020F0502020204030204" pitchFamily="34" charset="0"/>
                        </a:rPr>
                        <a:t>.</a:t>
                      </a:r>
                      <a:endParaRPr lang="en-ZA" sz="12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0000"/>
                        </a:lnSpc>
                        <a:spcBef>
                          <a:spcPts val="0"/>
                        </a:spcBef>
                        <a:spcAft>
                          <a:spcPts val="0"/>
                        </a:spcAft>
                      </a:pPr>
                      <a:r>
                        <a:rPr lang="en-ZA" sz="1200" kern="1200" dirty="0">
                          <a:solidFill>
                            <a:schemeClr val="tx1"/>
                          </a:solidFill>
                          <a:effectLst/>
                          <a:latin typeface="Gill Sans MT" panose="020B0502020104020203" pitchFamily="34" charset="0"/>
                          <a:ea typeface="+mn-ea"/>
                          <a:cs typeface="Times New Roman" panose="02020603050405020304" pitchFamily="18" charset="0"/>
                        </a:rPr>
                        <a:t>Inability to meet the Tourism </a:t>
                      </a:r>
                    </a:p>
                    <a:p>
                      <a:pPr marL="0" marR="0" algn="l" defTabSz="914400" rtl="0" eaLnBrk="1" latinLnBrk="0" hangingPunct="1">
                        <a:lnSpc>
                          <a:spcPct val="100000"/>
                        </a:lnSpc>
                        <a:spcBef>
                          <a:spcPts val="0"/>
                        </a:spcBef>
                        <a:spcAft>
                          <a:spcPts val="0"/>
                        </a:spcAft>
                      </a:pPr>
                      <a:r>
                        <a:rPr lang="en-ZA" sz="1200" kern="1200" dirty="0">
                          <a:solidFill>
                            <a:schemeClr val="tx1"/>
                          </a:solidFill>
                          <a:effectLst/>
                          <a:latin typeface="Gill Sans MT" panose="020B0502020104020203" pitchFamily="34" charset="0"/>
                          <a:ea typeface="+mn-ea"/>
                          <a:cs typeface="Times New Roman" panose="02020603050405020304" pitchFamily="18" charset="0"/>
                        </a:rPr>
                        <a:t>B-BBEE Sector Code targets to facilitate radical economic transformation within the tourism sector.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Enhance awareness campaigns on Tourism B-BBEE Scorecard and programmes offered by the Department.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Consultation with stakeholders on the Tourism Transformation Strategy.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Establish mechanism for monitoring and reporting of sector transformation targets indicated in the Tourism B-BBEE Sector Codes.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Support the Tourism Transformation Council of South Africa to be independent from the Department of Tourism.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To engage the National Empowerment Fund (NEF) and DBSA to include the B-BBEE targets for those appointed through their programmes.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 Facilitate the review of the Executive Development Programme for Black women.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Implementation of the following incubation programmes: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Tour Operators, Tourism Tech Innovation, Food Services and Community Based Tourism Incubator, Homestay Incubator Support Programme.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 Implement Business Development Support for Women in Tourism - Limpopo Pilot.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Tourism Incentive Programme: Implement Tourism Market Access Support programme, Tourism Grading Support Programme and Facilitate Implementation of the Tourism Equity Fund.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2124954"/>
                  </a:ext>
                </a:extLst>
              </a:tr>
              <a:tr h="1541497">
                <a:tc vMerge="1">
                  <a:txBody>
                    <a:bodyPr/>
                    <a:lstStyle/>
                    <a:p>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defTabSz="914400" rtl="0" eaLnBrk="1" latinLnBrk="0" hangingPunct="1">
                        <a:lnSpc>
                          <a:spcPct val="100000"/>
                        </a:lnSpc>
                        <a:spcBef>
                          <a:spcPts val="0"/>
                        </a:spcBef>
                        <a:spcAft>
                          <a:spcPts val="0"/>
                        </a:spcAft>
                      </a:pPr>
                      <a:r>
                        <a:rPr lang="en-ZA" sz="1200" kern="1200" dirty="0">
                          <a:solidFill>
                            <a:schemeClr val="tx1"/>
                          </a:solidFill>
                          <a:effectLst/>
                          <a:latin typeface="Gill Sans MT" panose="020B0502020104020203" pitchFamily="34" charset="0"/>
                          <a:ea typeface="+mn-ea"/>
                          <a:cs typeface="Times New Roman" panose="02020603050405020304" pitchFamily="18" charset="0"/>
                        </a:rPr>
                        <a:t>Inadequate infrastructure planning and implementation.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Utilise the revised infrastructure contract, planning, implementation and monitoring templates and processes (applicable for all new projects).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Project site visits, project steering committees and regular engagements with the DBSA team to review project progress.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SLA between the Department and DBSA to be performance oriented with related tranche payments.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Commence with the development of a new web-based project management system.</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Implement the National Treasury Standard for Infrastructure Procurement Delivery Mechanism governing the infrastructure life cycle.</a:t>
                      </a:r>
                    </a:p>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ZA" sz="12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3383009"/>
                  </a:ext>
                </a:extLst>
              </a:tr>
            </a:tbl>
          </a:graphicData>
        </a:graphic>
      </p:graphicFrame>
      <p:sp>
        <p:nvSpPr>
          <p:cNvPr id="2" name="Footer Placeholder 1">
            <a:extLst>
              <a:ext uri="{FF2B5EF4-FFF2-40B4-BE49-F238E27FC236}">
                <a16:creationId xmlns:a16="http://schemas.microsoft.com/office/drawing/2014/main" id="{FD4BD404-ED23-4C5C-AAC7-89B1EC0D8300}"/>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116751"/>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5272F3-3681-4033-BB25-066FEA7C1187}"/>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F9C40CE-6202-4310-B831-2BDB45FD0A86}"/>
              </a:ext>
            </a:extLst>
          </p:cNvPr>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60</a:t>
            </a:fld>
            <a:endParaRPr lang="en-ZA" sz="900" dirty="0">
              <a:solidFill>
                <a:prstClr val="white">
                  <a:lumMod val="65000"/>
                </a:prstClr>
              </a:solidFill>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F6C5545C-0A83-4F5D-A47E-323AA21D9C6A}"/>
              </a:ext>
            </a:extLst>
          </p:cNvPr>
          <p:cNvGraphicFramePr>
            <a:graphicFrameLocks noGrp="1"/>
          </p:cNvGraphicFramePr>
          <p:nvPr>
            <p:ph idx="1"/>
            <p:extLst>
              <p:ext uri="{D42A27DB-BD31-4B8C-83A1-F6EECF244321}">
                <p14:modId xmlns:p14="http://schemas.microsoft.com/office/powerpoint/2010/main" val="621180880"/>
              </p:ext>
            </p:extLst>
          </p:nvPr>
        </p:nvGraphicFramePr>
        <p:xfrm>
          <a:off x="628650" y="797854"/>
          <a:ext cx="7886700" cy="5260767"/>
        </p:xfrm>
        <a:graphic>
          <a:graphicData uri="http://schemas.openxmlformats.org/drawingml/2006/table">
            <a:tbl>
              <a:tblPr firstRow="1" bandRow="1">
                <a:tableStyleId>{21E4AEA4-8DFA-4A89-87EB-49C32662AFE0}</a:tableStyleId>
              </a:tblPr>
              <a:tblGrid>
                <a:gridCol w="1128432">
                  <a:extLst>
                    <a:ext uri="{9D8B030D-6E8A-4147-A177-3AD203B41FA5}">
                      <a16:colId xmlns:a16="http://schemas.microsoft.com/office/drawing/2014/main" val="4019626138"/>
                    </a:ext>
                  </a:extLst>
                </a:gridCol>
                <a:gridCol w="2814918">
                  <a:extLst>
                    <a:ext uri="{9D8B030D-6E8A-4147-A177-3AD203B41FA5}">
                      <a16:colId xmlns:a16="http://schemas.microsoft.com/office/drawing/2014/main" val="1680747512"/>
                    </a:ext>
                  </a:extLst>
                </a:gridCol>
                <a:gridCol w="1102659">
                  <a:extLst>
                    <a:ext uri="{9D8B030D-6E8A-4147-A177-3AD203B41FA5}">
                      <a16:colId xmlns:a16="http://schemas.microsoft.com/office/drawing/2014/main" val="3868171535"/>
                    </a:ext>
                  </a:extLst>
                </a:gridCol>
                <a:gridCol w="2840691">
                  <a:extLst>
                    <a:ext uri="{9D8B030D-6E8A-4147-A177-3AD203B41FA5}">
                      <a16:colId xmlns:a16="http://schemas.microsoft.com/office/drawing/2014/main" val="3784190681"/>
                    </a:ext>
                  </a:extLst>
                </a:gridCol>
              </a:tblGrid>
              <a:tr h="370840">
                <a:tc>
                  <a:txBody>
                    <a:bodyPr/>
                    <a:lstStyle/>
                    <a:p>
                      <a:pPr>
                        <a:lnSpc>
                          <a:spcPct val="100000"/>
                        </a:lnSpc>
                      </a:pPr>
                      <a:r>
                        <a:rPr lang="en-ZA" sz="1200" dirty="0">
                          <a:latin typeface="Gill Sans MT" panose="020B0502020104020203" pitchFamily="34" charset="0"/>
                        </a:rPr>
                        <a:t>ACRONYM</a:t>
                      </a:r>
                    </a:p>
                  </a:txBody>
                  <a:tcPr anchor="ctr"/>
                </a:tc>
                <a:tc>
                  <a:txBody>
                    <a:bodyPr/>
                    <a:lstStyle/>
                    <a:p>
                      <a:pPr>
                        <a:lnSpc>
                          <a:spcPct val="100000"/>
                        </a:lnSpc>
                      </a:pPr>
                      <a:r>
                        <a:rPr lang="en-ZA" sz="1200" dirty="0">
                          <a:latin typeface="Gill Sans MT" panose="020B0502020104020203" pitchFamily="34" charset="0"/>
                        </a:rPr>
                        <a:t>DESCRIPTION</a:t>
                      </a:r>
                    </a:p>
                  </a:txBody>
                  <a:tcPr anchor="ctr"/>
                </a:tc>
                <a:tc>
                  <a:txBody>
                    <a:bodyPr/>
                    <a:lstStyle/>
                    <a:p>
                      <a:pPr>
                        <a:lnSpc>
                          <a:spcPct val="100000"/>
                        </a:lnSpc>
                      </a:pPr>
                      <a:r>
                        <a:rPr lang="en-ZA" sz="1200" dirty="0">
                          <a:latin typeface="Gill Sans MT" panose="020B0502020104020203" pitchFamily="34" charset="0"/>
                        </a:rPr>
                        <a:t>ACRONYM</a:t>
                      </a:r>
                    </a:p>
                  </a:txBody>
                  <a:tcPr anchor="ctr"/>
                </a:tc>
                <a:tc>
                  <a:txBody>
                    <a:bodyPr/>
                    <a:lstStyle/>
                    <a:p>
                      <a:pPr>
                        <a:lnSpc>
                          <a:spcPct val="100000"/>
                        </a:lnSpc>
                      </a:pPr>
                      <a:r>
                        <a:rPr lang="en-ZA" sz="1200" dirty="0">
                          <a:latin typeface="Gill Sans MT" panose="020B0502020104020203" pitchFamily="34" charset="0"/>
                        </a:rPr>
                        <a:t>DESCRIPTION</a:t>
                      </a:r>
                    </a:p>
                  </a:txBody>
                  <a:tcPr anchor="ctr"/>
                </a:tc>
                <a:extLst>
                  <a:ext uri="{0D108BD9-81ED-4DB2-BD59-A6C34878D82A}">
                    <a16:rowId xmlns:a16="http://schemas.microsoft.com/office/drawing/2014/main" val="1088533586"/>
                  </a:ext>
                </a:extLst>
              </a:tr>
              <a:tr h="0">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AGSA:</a:t>
                      </a: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Auditor-General South Africa</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MANCO:</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Management Committee</a:t>
                      </a:r>
                    </a:p>
                  </a:txBody>
                  <a:tcPr anchor="ctr"/>
                </a:tc>
                <a:extLst>
                  <a:ext uri="{0D108BD9-81ED-4DB2-BD59-A6C34878D82A}">
                    <a16:rowId xmlns:a16="http://schemas.microsoft.com/office/drawing/2014/main" val="1971836743"/>
                  </a:ext>
                </a:extLst>
              </a:tr>
              <a:tr h="252467">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APP:</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Annual Performance Plan</a:t>
                      </a:r>
                    </a:p>
                  </a:txBody>
                  <a:tcPr anchor="ctr"/>
                </a:tc>
                <a:tc>
                  <a:txBody>
                    <a:bodyPr/>
                    <a:lstStyle/>
                    <a:p>
                      <a:pPr>
                        <a:lnSpc>
                          <a:spcPct val="100000"/>
                        </a:lnSpc>
                      </a:pPr>
                      <a:r>
                        <a:rPr kumimoji="0" lang="en-ZA" sz="1200" b="1" i="0" u="none" strike="noStrike" kern="1200" cap="none" spc="0" normalizeH="0" baseline="0" noProof="0" dirty="0" err="1">
                          <a:ln>
                            <a:noFill/>
                          </a:ln>
                          <a:solidFill>
                            <a:schemeClr val="tx1"/>
                          </a:solidFill>
                          <a:effectLst/>
                          <a:uLnTx/>
                          <a:uFillTx/>
                          <a:latin typeface="Gill Sans MT" panose="020B0502020104020203" pitchFamily="34" charset="0"/>
                          <a:ea typeface="+mn-ea"/>
                          <a:cs typeface="+mn-cs"/>
                        </a:rPr>
                        <a:t>MoA</a:t>
                      </a: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Memorandum of Agreement</a:t>
                      </a:r>
                    </a:p>
                  </a:txBody>
                  <a:tcPr anchor="ctr"/>
                </a:tc>
                <a:extLst>
                  <a:ext uri="{0D108BD9-81ED-4DB2-BD59-A6C34878D82A}">
                    <a16:rowId xmlns:a16="http://schemas.microsoft.com/office/drawing/2014/main" val="3374157153"/>
                  </a:ext>
                </a:extLst>
              </a:tr>
              <a:tr h="289479">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AU:</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African Union </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MTEF:</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Mid-Term Economic Framework</a:t>
                      </a:r>
                    </a:p>
                  </a:txBody>
                  <a:tcPr anchor="ctr"/>
                </a:tc>
                <a:extLst>
                  <a:ext uri="{0D108BD9-81ED-4DB2-BD59-A6C34878D82A}">
                    <a16:rowId xmlns:a16="http://schemas.microsoft.com/office/drawing/2014/main" val="3354992227"/>
                  </a:ext>
                </a:extLst>
              </a:tr>
              <a:tr h="326759">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mn-cs"/>
                        </a:rPr>
                        <a:t>B-BBE:E</a:t>
                      </a:r>
                      <a:endPar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endParaRP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Broad-Based Black Economic Empowerment</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MTSF:</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Mid-Term Strategic </a:t>
                      </a:r>
                      <a:r>
                        <a:rPr kumimoji="0" lang="en-ZA" sz="1200" b="0"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mn-cs"/>
                        </a:rPr>
                        <a:t>Framework</a:t>
                      </a:r>
                      <a:endPar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endParaRPr>
                    </a:p>
                  </a:txBody>
                  <a:tcPr anchor="ctr"/>
                </a:tc>
                <a:extLst>
                  <a:ext uri="{0D108BD9-81ED-4DB2-BD59-A6C34878D82A}">
                    <a16:rowId xmlns:a16="http://schemas.microsoft.com/office/drawing/2014/main" val="1682361663"/>
                  </a:ext>
                </a:extLst>
              </a:tr>
              <a:tr h="37084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BRICS:</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Brazil, Russia, India, China and South Africa</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NEF:</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National Empowerment </a:t>
                      </a:r>
                      <a:r>
                        <a:rPr kumimoji="0" lang="en-ZA" sz="1200" b="0"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mn-cs"/>
                        </a:rPr>
                        <a:t>Fund</a:t>
                      </a:r>
                      <a:endPar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endParaRPr>
                    </a:p>
                  </a:txBody>
                  <a:tcPr anchor="ctr"/>
                </a:tc>
                <a:extLst>
                  <a:ext uri="{0D108BD9-81ED-4DB2-BD59-A6C34878D82A}">
                    <a16:rowId xmlns:a16="http://schemas.microsoft.com/office/drawing/2014/main" val="2837421567"/>
                  </a:ext>
                </a:extLst>
              </a:tr>
              <a:tr h="24384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DBSA:</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Development Bank of South Africa</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NT:</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National Treasury  </a:t>
                      </a:r>
                    </a:p>
                  </a:txBody>
                  <a:tcPr anchor="ctr"/>
                </a:tc>
                <a:extLst>
                  <a:ext uri="{0D108BD9-81ED-4DB2-BD59-A6C34878D82A}">
                    <a16:rowId xmlns:a16="http://schemas.microsoft.com/office/drawing/2014/main" val="1592479894"/>
                  </a:ext>
                </a:extLst>
              </a:tr>
              <a:tr h="254726">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DDM:</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District Development Model</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NTCE:</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National Tourism Careers Expo</a:t>
                      </a:r>
                    </a:p>
                  </a:txBody>
                  <a:tcPr anchor="ctr"/>
                </a:tc>
                <a:extLst>
                  <a:ext uri="{0D108BD9-81ED-4DB2-BD59-A6C34878D82A}">
                    <a16:rowId xmlns:a16="http://schemas.microsoft.com/office/drawing/2014/main" val="2176474208"/>
                  </a:ext>
                </a:extLst>
              </a:tr>
              <a:tr h="265611">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EPWP:</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Expanded Public Works Programme </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NTSS:</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National Tourism Sector Strategy</a:t>
                      </a:r>
                    </a:p>
                  </a:txBody>
                  <a:tcPr anchor="ctr"/>
                </a:tc>
                <a:extLst>
                  <a:ext uri="{0D108BD9-81ED-4DB2-BD59-A6C34878D82A}">
                    <a16:rowId xmlns:a16="http://schemas.microsoft.com/office/drawing/2014/main" val="594170548"/>
                  </a:ext>
                </a:extLst>
              </a:tr>
              <a:tr h="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ERRP:</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Economic Reconstruction and Recovery Plan</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RECP:</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Resource Efficiency Cleaner Production</a:t>
                      </a:r>
                    </a:p>
                  </a:txBody>
                  <a:tcPr anchor="ctr"/>
                </a:tc>
                <a:extLst>
                  <a:ext uri="{0D108BD9-81ED-4DB2-BD59-A6C34878D82A}">
                    <a16:rowId xmlns:a16="http://schemas.microsoft.com/office/drawing/2014/main" val="2848838918"/>
                  </a:ext>
                </a:extLst>
              </a:tr>
              <a:tr h="266337">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GDP:</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Gross Domestic Product</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RPL:</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Recognition of Prior Learning</a:t>
                      </a:r>
                    </a:p>
                  </a:txBody>
                  <a:tcPr anchor="ctr"/>
                </a:tc>
                <a:extLst>
                  <a:ext uri="{0D108BD9-81ED-4DB2-BD59-A6C34878D82A}">
                    <a16:rowId xmlns:a16="http://schemas.microsoft.com/office/drawing/2014/main" val="142425045"/>
                  </a:ext>
                </a:extLst>
              </a:tr>
              <a:tr h="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GTIP:</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Green Tourism Incentive Programme</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SA:</a:t>
                      </a:r>
                      <a:endParaRPr lang="en-ZA" sz="1200" dirty="0">
                        <a:solidFill>
                          <a:schemeClr val="tx1"/>
                        </a:solidFill>
                        <a:latin typeface="Gill Sans MT" panose="020B0502020104020203" pitchFamily="34" charset="0"/>
                      </a:endParaRPr>
                    </a:p>
                  </a:txBody>
                  <a:tcPr anchor="ctr"/>
                </a:tc>
                <a:tc>
                  <a:txBody>
                    <a:bodyPr/>
                    <a:lstStyle/>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South Africa</a:t>
                      </a:r>
                    </a:p>
                  </a:txBody>
                  <a:tcPr anchor="ctr"/>
                </a:tc>
                <a:extLst>
                  <a:ext uri="{0D108BD9-81ED-4DB2-BD59-A6C34878D82A}">
                    <a16:rowId xmlns:a16="http://schemas.microsoft.com/office/drawing/2014/main" val="3592928005"/>
                  </a:ext>
                </a:extLst>
              </a:tr>
              <a:tr h="37084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IORA:</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Indian Ocean Rim Association</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SADC:</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Southern Africa Development Community</a:t>
                      </a:r>
                    </a:p>
                  </a:txBody>
                  <a:tcPr anchor="ctr"/>
                </a:tc>
                <a:extLst>
                  <a:ext uri="{0D108BD9-81ED-4DB2-BD59-A6C34878D82A}">
                    <a16:rowId xmlns:a16="http://schemas.microsoft.com/office/drawing/2014/main" val="4022967046"/>
                  </a:ext>
                </a:extLst>
              </a:tr>
              <a:tr h="204089">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JCSP:</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Justice, Crime Prevention and Security Cluster</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SANBI:</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South African National Biodiversity Institute  </a:t>
                      </a:r>
                    </a:p>
                  </a:txBody>
                  <a:tcPr anchor="ctr"/>
                </a:tc>
                <a:extLst>
                  <a:ext uri="{0D108BD9-81ED-4DB2-BD59-A6C34878D82A}">
                    <a16:rowId xmlns:a16="http://schemas.microsoft.com/office/drawing/2014/main" val="417518313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KRA: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Key Result Area</a:t>
                      </a:r>
                    </a:p>
                  </a:txBody>
                  <a:tcPr anchor="ctr"/>
                </a:tc>
                <a:tc>
                  <a:txBody>
                    <a:bodyPr/>
                    <a:lstStyle/>
                    <a:p>
                      <a:pPr>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SA </a:t>
                      </a:r>
                      <a:r>
                        <a:rPr kumimoji="0" lang="en-ZA" sz="1200" b="1"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mn-cs"/>
                        </a:rPr>
                        <a:t>Tourism or SAT: </a:t>
                      </a:r>
                      <a:endParaRPr lang="en-ZA" sz="1200" dirty="0">
                        <a:solidFill>
                          <a:schemeClr val="tx1"/>
                        </a:solidFill>
                        <a:latin typeface="Gill Sans MT" panose="020B05020201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South African Tourism</a:t>
                      </a:r>
                    </a:p>
                  </a:txBody>
                  <a:tcPr anchor="ctr"/>
                </a:tc>
                <a:extLst>
                  <a:ext uri="{0D108BD9-81ED-4DB2-BD59-A6C34878D82A}">
                    <a16:rowId xmlns:a16="http://schemas.microsoft.com/office/drawing/2014/main" val="1213792843"/>
                  </a:ext>
                </a:extLst>
              </a:tr>
            </a:tbl>
          </a:graphicData>
        </a:graphic>
      </p:graphicFrame>
      <p:sp>
        <p:nvSpPr>
          <p:cNvPr id="8" name="Title 3">
            <a:extLst>
              <a:ext uri="{FF2B5EF4-FFF2-40B4-BE49-F238E27FC236}">
                <a16:creationId xmlns:a16="http://schemas.microsoft.com/office/drawing/2014/main" id="{5CB2B8B0-E7FB-4488-9898-BD0695A9DC59}"/>
              </a:ext>
            </a:extLst>
          </p:cNvPr>
          <p:cNvSpPr txBox="1">
            <a:spLocks/>
          </p:cNvSpPr>
          <p:nvPr/>
        </p:nvSpPr>
        <p:spPr>
          <a:xfrm>
            <a:off x="628650" y="216551"/>
            <a:ext cx="7886700" cy="4017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a:lstStyle>
          <a:p>
            <a:pPr algn="ctr"/>
            <a:r>
              <a:rPr lang="en-ZA" sz="2200" dirty="0">
                <a:solidFill>
                  <a:srgbClr val="F26522"/>
                </a:solidFill>
              </a:rPr>
              <a:t>8. LIST OF ACRONYMS AND ABBREVIATIONS</a:t>
            </a:r>
          </a:p>
        </p:txBody>
      </p:sp>
    </p:spTree>
    <p:extLst>
      <p:ext uri="{BB962C8B-B14F-4D97-AF65-F5344CB8AC3E}">
        <p14:creationId xmlns:p14="http://schemas.microsoft.com/office/powerpoint/2010/main" val="35511429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5272F3-3681-4033-BB25-066FEA7C1187}"/>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F9C40CE-6202-4310-B831-2BDB45FD0A86}"/>
              </a:ext>
            </a:extLst>
          </p:cNvPr>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61</a:t>
            </a:fld>
            <a:endParaRPr lang="en-ZA" sz="900" dirty="0">
              <a:solidFill>
                <a:prstClr val="white">
                  <a:lumMod val="65000"/>
                </a:prstClr>
              </a:solidFill>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F6C5545C-0A83-4F5D-A47E-323AA21D9C6A}"/>
              </a:ext>
            </a:extLst>
          </p:cNvPr>
          <p:cNvGraphicFramePr>
            <a:graphicFrameLocks noGrp="1"/>
          </p:cNvGraphicFramePr>
          <p:nvPr>
            <p:ph idx="1"/>
            <p:extLst>
              <p:ext uri="{D42A27DB-BD31-4B8C-83A1-F6EECF244321}">
                <p14:modId xmlns:p14="http://schemas.microsoft.com/office/powerpoint/2010/main" val="4127037314"/>
              </p:ext>
            </p:extLst>
          </p:nvPr>
        </p:nvGraphicFramePr>
        <p:xfrm>
          <a:off x="1631416" y="1066796"/>
          <a:ext cx="5574927" cy="3937000"/>
        </p:xfrm>
        <a:graphic>
          <a:graphicData uri="http://schemas.openxmlformats.org/drawingml/2006/table">
            <a:tbl>
              <a:tblPr firstRow="1" bandRow="1">
                <a:tableStyleId>{21E4AEA4-8DFA-4A89-87EB-49C32662AFE0}</a:tableStyleId>
              </a:tblPr>
              <a:tblGrid>
                <a:gridCol w="1264184">
                  <a:extLst>
                    <a:ext uri="{9D8B030D-6E8A-4147-A177-3AD203B41FA5}">
                      <a16:colId xmlns:a16="http://schemas.microsoft.com/office/drawing/2014/main" val="4019626138"/>
                    </a:ext>
                  </a:extLst>
                </a:gridCol>
                <a:gridCol w="4310743">
                  <a:extLst>
                    <a:ext uri="{9D8B030D-6E8A-4147-A177-3AD203B41FA5}">
                      <a16:colId xmlns:a16="http://schemas.microsoft.com/office/drawing/2014/main" val="1680747512"/>
                    </a:ext>
                  </a:extLst>
                </a:gridCol>
              </a:tblGrid>
              <a:tr h="370840">
                <a:tc>
                  <a:txBody>
                    <a:bodyPr/>
                    <a:lstStyle/>
                    <a:p>
                      <a:pPr>
                        <a:lnSpc>
                          <a:spcPct val="100000"/>
                        </a:lnSpc>
                      </a:pPr>
                      <a:r>
                        <a:rPr lang="en-ZA" sz="1200" dirty="0">
                          <a:latin typeface="Gill Sans MT" panose="020B0502020104020203" pitchFamily="34" charset="0"/>
                        </a:rPr>
                        <a:t>ACRONYM</a:t>
                      </a:r>
                    </a:p>
                  </a:txBody>
                  <a:tcPr anchor="ctr"/>
                </a:tc>
                <a:tc>
                  <a:txBody>
                    <a:bodyPr/>
                    <a:lstStyle/>
                    <a:p>
                      <a:pPr>
                        <a:lnSpc>
                          <a:spcPct val="100000"/>
                        </a:lnSpc>
                      </a:pPr>
                      <a:r>
                        <a:rPr lang="en-ZA" sz="1200" dirty="0">
                          <a:latin typeface="Gill Sans MT" panose="020B0502020104020203" pitchFamily="34" charset="0"/>
                        </a:rPr>
                        <a:t>DESCRIPTION</a:t>
                      </a:r>
                    </a:p>
                  </a:txBody>
                  <a:tcPr anchor="ctr"/>
                </a:tc>
                <a:extLst>
                  <a:ext uri="{0D108BD9-81ED-4DB2-BD59-A6C34878D82A}">
                    <a16:rowId xmlns:a16="http://schemas.microsoft.com/office/drawing/2014/main" val="1088533586"/>
                  </a:ext>
                </a:extLst>
              </a:tr>
              <a:tr h="0">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SCM: </a:t>
                      </a:r>
                    </a:p>
                  </a:txBody>
                  <a:tcPr/>
                </a:tc>
                <a:tc>
                  <a:txBody>
                    <a:bodyPr/>
                    <a:lstStyle/>
                    <a:p>
                      <a:pPr marL="914400" marR="0" lvl="0" indent="-914400" algn="just"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Supply Chain Management</a:t>
                      </a:r>
                    </a:p>
                  </a:txBody>
                  <a:tcPr/>
                </a:tc>
                <a:extLst>
                  <a:ext uri="{0D108BD9-81ED-4DB2-BD59-A6C34878D82A}">
                    <a16:rowId xmlns:a16="http://schemas.microsoft.com/office/drawing/2014/main" val="1971836743"/>
                  </a:ext>
                </a:extLst>
              </a:tr>
              <a:tr h="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SLA: </a:t>
                      </a:r>
                      <a:endParaRPr lang="en-ZA" sz="1200" dirty="0">
                        <a:solidFill>
                          <a:schemeClr val="tx1"/>
                        </a:solidFill>
                        <a:latin typeface="Gill Sans MT" panose="020B0502020104020203" pitchFamily="34" charset="0"/>
                      </a:endParaRP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Service Level Agreement</a:t>
                      </a:r>
                    </a:p>
                  </a:txBody>
                  <a:tcPr/>
                </a:tc>
                <a:extLst>
                  <a:ext uri="{0D108BD9-81ED-4DB2-BD59-A6C34878D82A}">
                    <a16:rowId xmlns:a16="http://schemas.microsoft.com/office/drawing/2014/main" val="3374157153"/>
                  </a:ext>
                </a:extLst>
              </a:tr>
              <a:tr h="136127">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SMMEs:	</a:t>
                      </a:r>
                      <a:endParaRPr kumimoji="0" lang="en-ZA" sz="1200" b="1" i="0" u="none" strike="noStrike" kern="1200" cap="none" spc="0" normalizeH="0" baseline="0" dirty="0">
                        <a:ln>
                          <a:noFill/>
                        </a:ln>
                        <a:solidFill>
                          <a:schemeClr val="tx1"/>
                        </a:solidFill>
                        <a:effectLst/>
                        <a:uLnTx/>
                        <a:uFillTx/>
                        <a:latin typeface="Gill Sans MT" panose="020B0502020104020203" pitchFamily="34" charset="0"/>
                        <a:ea typeface="+mn-ea"/>
                        <a:cs typeface="+mn-cs"/>
                      </a:endParaRP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Small, Medium and Micro-sized Enterprises </a:t>
                      </a:r>
                    </a:p>
                  </a:txBody>
                  <a:tcPr/>
                </a:tc>
                <a:extLst>
                  <a:ext uri="{0D108BD9-81ED-4DB2-BD59-A6C34878D82A}">
                    <a16:rowId xmlns:a16="http://schemas.microsoft.com/office/drawing/2014/main" val="3354992227"/>
                  </a:ext>
                </a:extLst>
              </a:tr>
              <a:tr h="237227">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SMS:</a:t>
                      </a:r>
                      <a:endParaRPr lang="en-ZA" sz="1200" dirty="0">
                        <a:solidFill>
                          <a:schemeClr val="tx1"/>
                        </a:solidFill>
                        <a:latin typeface="Gill Sans MT" panose="020B0502020104020203" pitchFamily="34" charset="0"/>
                      </a:endParaRP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Senior Management Services</a:t>
                      </a:r>
                    </a:p>
                  </a:txBody>
                  <a:tcPr/>
                </a:tc>
                <a:extLst>
                  <a:ext uri="{0D108BD9-81ED-4DB2-BD59-A6C34878D82A}">
                    <a16:rowId xmlns:a16="http://schemas.microsoft.com/office/drawing/2014/main" val="1682361663"/>
                  </a:ext>
                </a:extLst>
              </a:tr>
              <a:tr h="265530">
                <a:tc>
                  <a:txBody>
                    <a:bodyPr/>
                    <a:lstStyle/>
                    <a:p>
                      <a:pPr algn="just">
                        <a:lnSpc>
                          <a:spcPct val="100000"/>
                        </a:lnSpc>
                      </a:pPr>
                      <a:r>
                        <a:rPr lang="en-ZA" sz="1200" b="1" dirty="0" smtClean="0">
                          <a:solidFill>
                            <a:schemeClr val="tx1"/>
                          </a:solidFill>
                          <a:latin typeface="Gill Sans MT" panose="020B0502020104020203" pitchFamily="34" charset="0"/>
                        </a:rPr>
                        <a:t>TBCSA</a:t>
                      </a:r>
                      <a:endParaRPr lang="en-ZA" sz="1200" b="1" dirty="0">
                        <a:solidFill>
                          <a:schemeClr val="tx1"/>
                        </a:solidFill>
                        <a:latin typeface="Gill Sans MT" panose="020B0502020104020203" pitchFamily="34" charset="0"/>
                      </a:endParaRP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chemeClr val="tx1"/>
                          </a:solidFill>
                          <a:effectLst/>
                          <a:uLnTx/>
                          <a:uFillTx/>
                          <a:latin typeface="Gill Sans MT" panose="020B0502020104020203" pitchFamily="34" charset="0"/>
                          <a:ea typeface="+mn-ea"/>
                          <a:cs typeface="+mn-cs"/>
                        </a:rPr>
                        <a:t>Tourism Business Council of South Africa</a:t>
                      </a:r>
                      <a:endPar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endParaRPr>
                    </a:p>
                  </a:txBody>
                  <a:tcPr/>
                </a:tc>
                <a:extLst>
                  <a:ext uri="{0D108BD9-81ED-4DB2-BD59-A6C34878D82A}">
                    <a16:rowId xmlns:a16="http://schemas.microsoft.com/office/drawing/2014/main" val="10005"/>
                  </a:ext>
                </a:extLst>
              </a:tr>
              <a:tr h="26553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TGCSA: </a:t>
                      </a:r>
                      <a:endParaRPr lang="en-ZA" sz="1200" dirty="0">
                        <a:solidFill>
                          <a:schemeClr val="tx1"/>
                        </a:solidFill>
                        <a:latin typeface="Gill Sans MT" panose="020B0502020104020203" pitchFamily="34" charset="0"/>
                      </a:endParaRP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Tourism Grading Council of South Africa</a:t>
                      </a:r>
                    </a:p>
                  </a:txBody>
                  <a:tcPr/>
                </a:tc>
                <a:extLst>
                  <a:ext uri="{0D108BD9-81ED-4DB2-BD59-A6C34878D82A}">
                    <a16:rowId xmlns:a16="http://schemas.microsoft.com/office/drawing/2014/main" val="2837421567"/>
                  </a:ext>
                </a:extLst>
              </a:tr>
              <a:tr h="24384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TTCSA: </a:t>
                      </a:r>
                      <a:endParaRPr lang="en-ZA" sz="1200" dirty="0">
                        <a:solidFill>
                          <a:schemeClr val="tx1"/>
                        </a:solidFill>
                        <a:latin typeface="Gill Sans MT" panose="020B0502020104020203" pitchFamily="34" charset="0"/>
                      </a:endParaRP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Tourism Transformation Council of South Africa</a:t>
                      </a:r>
                    </a:p>
                  </a:txBody>
                  <a:tcPr/>
                </a:tc>
                <a:extLst>
                  <a:ext uri="{0D108BD9-81ED-4DB2-BD59-A6C34878D82A}">
                    <a16:rowId xmlns:a16="http://schemas.microsoft.com/office/drawing/2014/main" val="1592479894"/>
                  </a:ext>
                </a:extLst>
              </a:tr>
              <a:tr h="254726">
                <a:tc>
                  <a:txBody>
                    <a:bodyPr/>
                    <a:lstStyle/>
                    <a:p>
                      <a:pPr algn="just">
                        <a:lnSpc>
                          <a:spcPct val="100000"/>
                        </a:lnSpc>
                      </a:pPr>
                      <a:r>
                        <a:rPr kumimoji="0" lang="en-ZA" sz="1200" b="1" i="0" u="none" strike="noStrike" kern="1200" cap="none" spc="0" normalizeH="0" baseline="0" noProof="0" dirty="0" err="1">
                          <a:ln>
                            <a:noFill/>
                          </a:ln>
                          <a:solidFill>
                            <a:schemeClr val="tx1"/>
                          </a:solidFill>
                          <a:effectLst/>
                          <a:uLnTx/>
                          <a:uFillTx/>
                          <a:latin typeface="Gill Sans MT" panose="020B0502020104020203" pitchFamily="34" charset="0"/>
                          <a:ea typeface="+mn-ea"/>
                          <a:cs typeface="+mn-cs"/>
                        </a:rPr>
                        <a:t>ToR</a:t>
                      </a: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a:t>
                      </a:r>
                      <a:endParaRPr lang="en-ZA" sz="1200" dirty="0">
                        <a:solidFill>
                          <a:schemeClr val="tx1"/>
                        </a:solidFill>
                        <a:latin typeface="Gill Sans MT" panose="020B0502020104020203" pitchFamily="34" charset="0"/>
                      </a:endParaRP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Terms of Reference</a:t>
                      </a:r>
                    </a:p>
                  </a:txBody>
                  <a:tcPr/>
                </a:tc>
                <a:extLst>
                  <a:ext uri="{0D108BD9-81ED-4DB2-BD59-A6C34878D82A}">
                    <a16:rowId xmlns:a16="http://schemas.microsoft.com/office/drawing/2014/main" val="2176474208"/>
                  </a:ext>
                </a:extLst>
              </a:tr>
              <a:tr h="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TRP&amp;IR: </a:t>
                      </a:r>
                      <a:endParaRPr lang="en-ZA" sz="1200" dirty="0">
                        <a:solidFill>
                          <a:schemeClr val="tx1"/>
                        </a:solidFill>
                        <a:latin typeface="Gill Sans MT" panose="020B0502020104020203" pitchFamily="34" charset="0"/>
                      </a:endParaRP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Tourism Research, Policy &amp; International Relations</a:t>
                      </a:r>
                    </a:p>
                  </a:txBody>
                  <a:tcPr/>
                </a:tc>
                <a:extLst>
                  <a:ext uri="{0D108BD9-81ED-4DB2-BD59-A6C34878D82A}">
                    <a16:rowId xmlns:a16="http://schemas.microsoft.com/office/drawing/2014/main" val="594170548"/>
                  </a:ext>
                </a:extLst>
              </a:tr>
              <a:tr h="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TSRP: </a:t>
                      </a:r>
                      <a:endParaRPr lang="en-ZA" sz="1200" dirty="0">
                        <a:solidFill>
                          <a:schemeClr val="tx1"/>
                        </a:solidFill>
                        <a:latin typeface="Gill Sans MT" panose="020B0502020104020203"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Tourism Sector Recovery Plan</a:t>
                      </a:r>
                    </a:p>
                  </a:txBody>
                  <a:tcPr/>
                </a:tc>
                <a:extLst>
                  <a:ext uri="{0D108BD9-81ED-4DB2-BD59-A6C34878D82A}">
                    <a16:rowId xmlns:a16="http://schemas.microsoft.com/office/drawing/2014/main" val="2848838918"/>
                  </a:ext>
                </a:extLst>
              </a:tr>
              <a:tr h="266337">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TTF:</a:t>
                      </a:r>
                      <a:endParaRPr lang="en-ZA" sz="1200" dirty="0">
                        <a:solidFill>
                          <a:schemeClr val="tx1"/>
                        </a:solidFill>
                        <a:latin typeface="Gill Sans MT" panose="020B0502020104020203"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Tourism Transformation Fund</a:t>
                      </a:r>
                    </a:p>
                  </a:txBody>
                  <a:tcPr/>
                </a:tc>
                <a:extLst>
                  <a:ext uri="{0D108BD9-81ED-4DB2-BD59-A6C34878D82A}">
                    <a16:rowId xmlns:a16="http://schemas.microsoft.com/office/drawing/2014/main" val="142425045"/>
                  </a:ext>
                </a:extLst>
              </a:tr>
              <a:tr h="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UNWTO: </a:t>
                      </a:r>
                      <a:endParaRPr lang="en-ZA" sz="1200" dirty="0">
                        <a:solidFill>
                          <a:schemeClr val="tx1"/>
                        </a:solidFill>
                        <a:latin typeface="Gill Sans MT" panose="020B0502020104020203" pitchFamily="34" charset="0"/>
                      </a:endParaRPr>
                    </a:p>
                  </a:txBody>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United Nations World Tourism Organisation</a:t>
                      </a:r>
                    </a:p>
                  </a:txBody>
                  <a:tcPr/>
                </a:tc>
                <a:extLst>
                  <a:ext uri="{0D108BD9-81ED-4DB2-BD59-A6C34878D82A}">
                    <a16:rowId xmlns:a16="http://schemas.microsoft.com/office/drawing/2014/main" val="3592928005"/>
                  </a:ext>
                </a:extLst>
              </a:tr>
              <a:tr h="213360">
                <a:tc>
                  <a:txBody>
                    <a:bodyPr/>
                    <a:lstStyle/>
                    <a:p>
                      <a:pPr algn="just">
                        <a:lnSpc>
                          <a:spcPct val="100000"/>
                        </a:lnSpc>
                      </a:pPr>
                      <a:r>
                        <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WSP:</a:t>
                      </a:r>
                      <a:endParaRPr lang="en-ZA" sz="1200" dirty="0">
                        <a:solidFill>
                          <a:schemeClr val="tx1"/>
                        </a:solidFill>
                        <a:latin typeface="Gill Sans MT" panose="020B0502020104020203"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Workplace Skills Plan</a:t>
                      </a:r>
                    </a:p>
                  </a:txBody>
                  <a:tcPr/>
                </a:tc>
                <a:extLst>
                  <a:ext uri="{0D108BD9-81ED-4DB2-BD59-A6C34878D82A}">
                    <a16:rowId xmlns:a16="http://schemas.microsoft.com/office/drawing/2014/main" val="4022967046"/>
                  </a:ext>
                </a:extLst>
              </a:tr>
            </a:tbl>
          </a:graphicData>
        </a:graphic>
      </p:graphicFrame>
      <p:sp>
        <p:nvSpPr>
          <p:cNvPr id="8" name="Title 3">
            <a:extLst>
              <a:ext uri="{FF2B5EF4-FFF2-40B4-BE49-F238E27FC236}">
                <a16:creationId xmlns:a16="http://schemas.microsoft.com/office/drawing/2014/main" id="{70D3ED58-9696-4074-AD71-0D2857CCCE03}"/>
              </a:ext>
            </a:extLst>
          </p:cNvPr>
          <p:cNvSpPr txBox="1">
            <a:spLocks/>
          </p:cNvSpPr>
          <p:nvPr/>
        </p:nvSpPr>
        <p:spPr>
          <a:xfrm>
            <a:off x="700368" y="458598"/>
            <a:ext cx="7886700" cy="4017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a:lstStyle>
          <a:p>
            <a:pPr algn="ctr"/>
            <a:r>
              <a:rPr lang="en-ZA" sz="2200" dirty="0">
                <a:solidFill>
                  <a:srgbClr val="F26522"/>
                </a:solidFill>
              </a:rPr>
              <a:t>8 . LIST OF ACRONYMS AND ABBREVIATIONS</a:t>
            </a:r>
          </a:p>
        </p:txBody>
      </p:sp>
    </p:spTree>
    <p:extLst>
      <p:ext uri="{BB962C8B-B14F-4D97-AF65-F5344CB8AC3E}">
        <p14:creationId xmlns:p14="http://schemas.microsoft.com/office/powerpoint/2010/main" val="28092164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6" name="Content Placeholder 6"/>
          <p:cNvSpPr txBox="1">
            <a:spLocks/>
          </p:cNvSpPr>
          <p:nvPr/>
        </p:nvSpPr>
        <p:spPr bwMode="auto">
          <a:xfrm>
            <a:off x="2141839" y="2726286"/>
            <a:ext cx="4137938" cy="90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1" indent="0" algn="ctr">
              <a:buFont typeface="Arial" panose="020B0604020202020204" pitchFamily="34" charset="0"/>
              <a:buNone/>
            </a:pPr>
            <a:r>
              <a:rPr lang="en-US" sz="4800" b="1" dirty="0">
                <a:solidFill>
                  <a:srgbClr val="ED7D31"/>
                </a:solidFill>
                <a:latin typeface="Gill Sans MT" panose="020B0502020104020203" pitchFamily="34" charset="0"/>
              </a:rPr>
              <a:t>Thank You</a:t>
            </a:r>
          </a:p>
          <a:p>
            <a:pPr marL="0" indent="0">
              <a:buNone/>
            </a:pPr>
            <a:endParaRPr lang="en-US" sz="4800" b="1" dirty="0">
              <a:solidFill>
                <a:sysClr val="windowText" lastClr="000000"/>
              </a:solidFill>
              <a:latin typeface="Arial Narrow" panose="020B0606020202030204" pitchFamily="34" charset="0"/>
            </a:endParaRPr>
          </a:p>
          <a:p>
            <a:endParaRPr lang="en-US" sz="4800" b="1" dirty="0">
              <a:solidFill>
                <a:sysClr val="windowText" lastClr="000000"/>
              </a:solidFill>
              <a:latin typeface="Arial Narrow" panose="020B0606020202030204" pitchFamily="34" charset="0"/>
            </a:endParaRPr>
          </a:p>
        </p:txBody>
      </p:sp>
      <p:sp>
        <p:nvSpPr>
          <p:cNvPr id="2" name="Footer Placeholder 1">
            <a:extLst>
              <a:ext uri="{FF2B5EF4-FFF2-40B4-BE49-F238E27FC236}">
                <a16:creationId xmlns:a16="http://schemas.microsoft.com/office/drawing/2014/main" id="{B272C65A-376D-4E46-A4D4-032EBB13AE53}"/>
              </a:ext>
            </a:extLst>
          </p:cNvPr>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425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2A5AF6-C097-423C-95BA-E78EB56771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418687D4-DC8A-4F1F-A22D-7CC0F58FA61B}"/>
              </a:ext>
            </a:extLst>
          </p:cNvPr>
          <p:cNvSpPr>
            <a:spLocks noGrp="1"/>
          </p:cNvSpPr>
          <p:nvPr>
            <p:ph type="title"/>
          </p:nvPr>
        </p:nvSpPr>
        <p:spPr>
          <a:xfrm>
            <a:off x="371475" y="226932"/>
            <a:ext cx="8401050" cy="377824"/>
          </a:xfrm>
        </p:spPr>
        <p:txBody>
          <a:bodyPr>
            <a:noAutofit/>
          </a:bodyPr>
          <a:lstStyle/>
          <a:p>
            <a:pPr algn="ctr"/>
            <a:r>
              <a:rPr lang="en-ZA" sz="2200" dirty="0"/>
              <a:t>4. KEY RISKS … CONTINUED </a:t>
            </a:r>
          </a:p>
        </p:txBody>
      </p:sp>
      <p:graphicFrame>
        <p:nvGraphicFramePr>
          <p:cNvPr id="6" name="Content Placeholder 5">
            <a:extLst>
              <a:ext uri="{FF2B5EF4-FFF2-40B4-BE49-F238E27FC236}">
                <a16:creationId xmlns:a16="http://schemas.microsoft.com/office/drawing/2014/main" id="{B1E91777-FD04-4AC8-98C5-338400AF764E}"/>
              </a:ext>
            </a:extLst>
          </p:cNvPr>
          <p:cNvGraphicFramePr>
            <a:graphicFrameLocks noGrp="1"/>
          </p:cNvGraphicFramePr>
          <p:nvPr>
            <p:ph idx="1"/>
            <p:extLst>
              <p:ext uri="{D42A27DB-BD31-4B8C-83A1-F6EECF244321}">
                <p14:modId xmlns:p14="http://schemas.microsoft.com/office/powerpoint/2010/main" val="3952162967"/>
              </p:ext>
            </p:extLst>
          </p:nvPr>
        </p:nvGraphicFramePr>
        <p:xfrm>
          <a:off x="371474" y="633764"/>
          <a:ext cx="8521513" cy="5722586"/>
        </p:xfrm>
        <a:graphic>
          <a:graphicData uri="http://schemas.openxmlformats.org/drawingml/2006/table">
            <a:tbl>
              <a:tblPr firstRow="1" bandRow="1">
                <a:tableStyleId>{21E4AEA4-8DFA-4A89-87EB-49C32662AFE0}</a:tableStyleId>
              </a:tblPr>
              <a:tblGrid>
                <a:gridCol w="1214518">
                  <a:extLst>
                    <a:ext uri="{9D8B030D-6E8A-4147-A177-3AD203B41FA5}">
                      <a16:colId xmlns:a16="http://schemas.microsoft.com/office/drawing/2014/main" val="2795084548"/>
                    </a:ext>
                  </a:extLst>
                </a:gridCol>
                <a:gridCol w="1964142">
                  <a:extLst>
                    <a:ext uri="{9D8B030D-6E8A-4147-A177-3AD203B41FA5}">
                      <a16:colId xmlns:a16="http://schemas.microsoft.com/office/drawing/2014/main" val="573444226"/>
                    </a:ext>
                  </a:extLst>
                </a:gridCol>
                <a:gridCol w="5342853">
                  <a:extLst>
                    <a:ext uri="{9D8B030D-6E8A-4147-A177-3AD203B41FA5}">
                      <a16:colId xmlns:a16="http://schemas.microsoft.com/office/drawing/2014/main" val="3313317976"/>
                    </a:ext>
                  </a:extLst>
                </a:gridCol>
              </a:tblGrid>
              <a:tr h="370840">
                <a:tc>
                  <a:txBody>
                    <a:bodyPr/>
                    <a:lstStyle/>
                    <a:p>
                      <a:pPr algn="ctr">
                        <a:lnSpc>
                          <a:spcPct val="100000"/>
                        </a:lnSpc>
                        <a:spcAft>
                          <a:spcPts val="0"/>
                        </a:spcAft>
                      </a:pPr>
                      <a:r>
                        <a:rPr lang="en-ZA" sz="1400" dirty="0">
                          <a:solidFill>
                            <a:sysClr val="windowText" lastClr="000000"/>
                          </a:solidFill>
                          <a:latin typeface="Gill Sans MT" panose="020B0502020104020203" pitchFamily="34" charset="0"/>
                        </a:rPr>
                        <a:t>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dirty="0">
                          <a:solidFill>
                            <a:sysClr val="windowText" lastClr="000000"/>
                          </a:solidFill>
                          <a:latin typeface="Gill Sans MT" panose="020B0502020104020203" pitchFamily="34" charset="0"/>
                        </a:rPr>
                        <a:t>Key Risk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dirty="0">
                          <a:solidFill>
                            <a:sysClr val="windowText" lastClr="000000"/>
                          </a:solidFill>
                          <a:latin typeface="Gill Sans MT" panose="020B0502020104020203" pitchFamily="34" charset="0"/>
                        </a:rPr>
                        <a:t>Risk Mitigation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6972806"/>
                  </a:ext>
                </a:extLst>
              </a:tr>
              <a:tr h="868145">
                <a:tc rowSpan="4">
                  <a:txBody>
                    <a:bodyPr/>
                    <a:lstStyle/>
                    <a:p>
                      <a:pPr algn="l">
                        <a:lnSpc>
                          <a:spcPct val="100000"/>
                        </a:lnSpc>
                        <a:spcAft>
                          <a:spcPts val="0"/>
                        </a:spcAft>
                      </a:pPr>
                      <a:r>
                        <a:rPr lang="en-ZA" sz="1200" b="1" dirty="0">
                          <a:effectLst/>
                          <a:latin typeface="Gill Sans MT" panose="020B0502020104020203" pitchFamily="34" charset="0"/>
                          <a:ea typeface="Calibri" panose="020F0502020204030204" pitchFamily="34" charset="0"/>
                        </a:rPr>
                        <a:t>Increase the tourism sector’s contribution to inclusive economic growth</a:t>
                      </a:r>
                      <a:r>
                        <a:rPr lang="en-ZA" sz="1200" dirty="0">
                          <a:effectLst/>
                          <a:latin typeface="Gill Sans MT" panose="020B0502020104020203" pitchFamily="34" charset="0"/>
                          <a:ea typeface="Calibri" panose="020F0502020204030204" pitchFamily="34" charset="0"/>
                        </a:rPr>
                        <a:t>.</a:t>
                      </a:r>
                      <a:endParaRPr lang="en-ZA" sz="12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latinLnBrk="0" hangingPunct="1">
                        <a:lnSpc>
                          <a:spcPct val="107000"/>
                        </a:lnSpc>
                        <a:spcBef>
                          <a:spcPts val="0"/>
                        </a:spcBef>
                        <a:spcAft>
                          <a:spcPts val="0"/>
                        </a:spcAft>
                        <a:buFont typeface="Symbol" panose="05050102010706020507" pitchFamily="18" charset="2"/>
                        <a:buNone/>
                      </a:pPr>
                      <a:r>
                        <a:rPr lang="en-ZA" sz="1200" kern="1200" dirty="0">
                          <a:solidFill>
                            <a:schemeClr val="tx1"/>
                          </a:solidFill>
                          <a:effectLst/>
                          <a:latin typeface="Gill Sans MT" panose="020B0502020104020203" pitchFamily="34" charset="0"/>
                          <a:ea typeface="+mn-ea"/>
                          <a:cs typeface="Times New Roman" panose="02020603050405020304" pitchFamily="18" charset="0"/>
                        </a:rPr>
                        <a:t>Inability to create an enabling legislative and regulatory environment for tourism development and growth.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pPr>
                      <a:r>
                        <a:rPr lang="en-ZA" sz="1200" kern="1200" dirty="0">
                          <a:solidFill>
                            <a:schemeClr val="tx1"/>
                          </a:solidFill>
                          <a:effectLst/>
                          <a:latin typeface="Gill Sans MT" panose="020B0502020104020203" pitchFamily="34" charset="0"/>
                          <a:ea typeface="+mn-ea"/>
                          <a:cs typeface="Times New Roman" panose="02020603050405020304" pitchFamily="18" charset="0"/>
                        </a:rPr>
                        <a:t>Review the National Tourism Sector Strategy (NTSS), 2016 and, if required, the Tourism Act 2014.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2124954"/>
                  </a:ext>
                </a:extLst>
              </a:tr>
              <a:tr h="1264024">
                <a:tc vMerge="1">
                  <a:txBody>
                    <a:bodyPr/>
                    <a:lstStyle/>
                    <a:p>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latinLnBrk="0" hangingPunct="1">
                        <a:lnSpc>
                          <a:spcPct val="107000"/>
                        </a:lnSpc>
                        <a:spcBef>
                          <a:spcPts val="0"/>
                        </a:spcBef>
                        <a:spcAft>
                          <a:spcPts val="0"/>
                        </a:spcAft>
                        <a:buFont typeface="Symbol" panose="05050102010706020507" pitchFamily="18" charset="2"/>
                        <a:buNone/>
                      </a:pPr>
                      <a:r>
                        <a:rPr lang="en-ZA" sz="1200" kern="1200" dirty="0">
                          <a:solidFill>
                            <a:schemeClr val="tx1"/>
                          </a:solidFill>
                          <a:effectLst/>
                          <a:latin typeface="Gill Sans MT" panose="020B0502020104020203" pitchFamily="34" charset="0"/>
                          <a:ea typeface="+mn-ea"/>
                          <a:cs typeface="Times New Roman" panose="02020603050405020304" pitchFamily="18" charset="0"/>
                        </a:rPr>
                        <a:t>Key markets access to South Africa constrained due to limited aviation and visa capacity especially following COVID-19 Pandemic (not within their control).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Facilitate a national approach to air access initiatives in collaboration with the Department of Transport and key partners.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Actively participate in the National Air Access Committee to stimulate Air Services.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Support the Department of Home Affairs in the development of the </a:t>
                      </a: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e-Visa programme.</a:t>
                      </a:r>
                      <a:endParaRPr lang="en-ZA" sz="12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3383009"/>
                  </a:ext>
                </a:extLst>
              </a:tr>
              <a:tr h="1066800">
                <a:tc vMerge="1">
                  <a:txBody>
                    <a:bodyPr/>
                    <a:lstStyle/>
                    <a:p>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latinLnBrk="0" hangingPunct="1">
                        <a:lnSpc>
                          <a:spcPct val="107000"/>
                        </a:lnSpc>
                        <a:spcBef>
                          <a:spcPts val="0"/>
                        </a:spcBef>
                        <a:spcAft>
                          <a:spcPts val="0"/>
                        </a:spcAft>
                        <a:buFont typeface="Symbol" panose="05050102010706020507" pitchFamily="18" charset="2"/>
                        <a:buNone/>
                      </a:pPr>
                      <a:r>
                        <a:rPr lang="en-ZA" sz="1200" kern="1200" dirty="0">
                          <a:solidFill>
                            <a:schemeClr val="tx1"/>
                          </a:solidFill>
                          <a:effectLst/>
                          <a:latin typeface="Gill Sans MT" panose="020B0502020104020203" pitchFamily="34" charset="0"/>
                          <a:ea typeface="+mn-ea"/>
                          <a:cs typeface="Times New Roman" panose="02020603050405020304" pitchFamily="18" charset="0"/>
                        </a:rPr>
                        <a:t>Poor brand reputation and potential visitors’ perceptions about safety of Destination South Africa.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Implementation of the Tourism Monitor Programme.                         </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Participation at the Justice, Crime Prevention and Security Cluster.</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Provide reports on the implementation of the Tourism Safety Strategy and Action Plan (fast-tracking of cases related to tourist attacks and the implementation of Virtual Courts for cases related to international tourists</a:t>
                      </a: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a:t>
                      </a:r>
                      <a:endParaRPr lang="en-ZA" sz="12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1483885"/>
                  </a:ext>
                </a:extLst>
              </a:tr>
              <a:tr h="835168">
                <a:tc vMerge="1">
                  <a:txBody>
                    <a:bodyPr/>
                    <a:lstStyle/>
                    <a:p>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latinLnBrk="0" hangingPunct="1">
                        <a:lnSpc>
                          <a:spcPct val="107000"/>
                        </a:lnSpc>
                        <a:spcBef>
                          <a:spcPts val="0"/>
                        </a:spcBef>
                        <a:spcAft>
                          <a:spcPts val="0"/>
                        </a:spcAft>
                        <a:buFont typeface="Symbol" panose="05050102010706020507" pitchFamily="18" charset="2"/>
                        <a:buNone/>
                      </a:pPr>
                      <a:r>
                        <a:rPr lang="en-ZA" sz="1200" kern="1200" dirty="0">
                          <a:solidFill>
                            <a:schemeClr val="tx1"/>
                          </a:solidFill>
                          <a:effectLst/>
                          <a:latin typeface="Gill Sans MT" panose="020B0502020104020203" pitchFamily="34" charset="0"/>
                          <a:ea typeface="+mn-ea"/>
                          <a:cs typeface="Times New Roman" panose="02020603050405020304" pitchFamily="18" charset="0"/>
                        </a:rPr>
                        <a:t>Negative effect of public health emergencies due to global outbreaks, extreme weather events, national disasters and climate change.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Implementation </a:t>
                      </a: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of</a:t>
                      </a:r>
                      <a:r>
                        <a:rPr lang="en-ZA" sz="1200" kern="1200" baseline="0" dirty="0" smtClean="0">
                          <a:solidFill>
                            <a:schemeClr val="tx1"/>
                          </a:solidFill>
                          <a:effectLst/>
                          <a:latin typeface="Gill Sans MT" panose="020B0502020104020203" pitchFamily="34" charset="0"/>
                          <a:ea typeface="+mn-ea"/>
                          <a:cs typeface="Times New Roman" panose="02020603050405020304" pitchFamily="18" charset="0"/>
                        </a:rPr>
                        <a:t> </a:t>
                      </a: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Tourism </a:t>
                      </a:r>
                      <a:r>
                        <a:rPr lang="en-ZA" sz="1200" kern="1200" dirty="0">
                          <a:solidFill>
                            <a:schemeClr val="tx1"/>
                          </a:solidFill>
                          <a:effectLst/>
                          <a:latin typeface="Gill Sans MT" panose="020B0502020104020203" pitchFamily="34" charset="0"/>
                          <a:ea typeface="+mn-ea"/>
                          <a:cs typeface="Times New Roman" panose="02020603050405020304" pitchFamily="18" charset="0"/>
                        </a:rPr>
                        <a:t>Monitors </a:t>
                      </a: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Programme </a:t>
                      </a:r>
                      <a:r>
                        <a:rPr lang="en-ZA" sz="1200" kern="1200" dirty="0">
                          <a:solidFill>
                            <a:schemeClr val="tx1"/>
                          </a:solidFill>
                          <a:effectLst/>
                          <a:latin typeface="Gill Sans MT" panose="020B0502020104020203" pitchFamily="34" charset="0"/>
                          <a:ea typeface="+mn-ea"/>
                          <a:cs typeface="Times New Roman" panose="02020603050405020304" pitchFamily="18" charset="0"/>
                        </a:rPr>
                        <a:t>to incorporate norms and standards for safe tourism operation.</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Skills Development Programmes Training implemented with training on norms and standards integrated.</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Training </a:t>
                      </a:r>
                      <a:r>
                        <a:rPr lang="en-ZA" sz="1200" kern="1200" dirty="0">
                          <a:solidFill>
                            <a:schemeClr val="tx1"/>
                          </a:solidFill>
                          <a:effectLst/>
                          <a:latin typeface="Gill Sans MT" panose="020B0502020104020203" pitchFamily="34" charset="0"/>
                          <a:ea typeface="+mn-ea"/>
                          <a:cs typeface="Times New Roman" panose="02020603050405020304" pitchFamily="18" charset="0"/>
                        </a:rPr>
                        <a:t>of SMMEs on Norms and Standards.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Capacity building programmes to integrate training on Norms &amp; Standards.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Create awareness about the vulnerability of Destination South Africa and necessary mitigations</a:t>
                      </a: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Service Excellence Standards implemented </a:t>
                      </a:r>
                      <a:br>
                        <a:rPr lang="en-ZA" sz="1200" kern="1200" dirty="0" smtClean="0">
                          <a:solidFill>
                            <a:schemeClr val="tx1"/>
                          </a:solidFill>
                          <a:effectLst/>
                          <a:latin typeface="Gill Sans MT" panose="020B0502020104020203" pitchFamily="34" charset="0"/>
                          <a:ea typeface="+mn-ea"/>
                          <a:cs typeface="Times New Roman" panose="02020603050405020304" pitchFamily="18" charset="0"/>
                        </a:rPr>
                      </a:b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with</a:t>
                      </a:r>
                      <a:r>
                        <a:rPr lang="en-ZA" sz="1200" kern="1200" baseline="0" dirty="0" smtClean="0">
                          <a:solidFill>
                            <a:schemeClr val="tx1"/>
                          </a:solidFill>
                          <a:effectLst/>
                          <a:latin typeface="Gill Sans MT" panose="020B0502020104020203" pitchFamily="34" charset="0"/>
                          <a:ea typeface="+mn-ea"/>
                          <a:cs typeface="Times New Roman" panose="02020603050405020304" pitchFamily="18" charset="0"/>
                        </a:rPr>
                        <a:t> </a:t>
                      </a: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norms and standards for </a:t>
                      </a:r>
                      <a:br>
                        <a:rPr lang="en-ZA" sz="1200" kern="1200" dirty="0" smtClean="0">
                          <a:solidFill>
                            <a:schemeClr val="tx1"/>
                          </a:solidFill>
                          <a:effectLst/>
                          <a:latin typeface="Gill Sans MT" panose="020B0502020104020203" pitchFamily="34" charset="0"/>
                          <a:ea typeface="+mn-ea"/>
                          <a:cs typeface="Times New Roman" panose="02020603050405020304" pitchFamily="18" charset="0"/>
                        </a:rPr>
                      </a:b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safe tourism operations.</a:t>
                      </a:r>
                      <a:endParaRPr lang="en-ZA" sz="12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8123610"/>
                  </a:ext>
                </a:extLst>
              </a:tr>
            </a:tbl>
          </a:graphicData>
        </a:graphic>
      </p:graphicFrame>
      <p:sp>
        <p:nvSpPr>
          <p:cNvPr id="2" name="Footer Placeholder 1">
            <a:extLst>
              <a:ext uri="{FF2B5EF4-FFF2-40B4-BE49-F238E27FC236}">
                <a16:creationId xmlns:a16="http://schemas.microsoft.com/office/drawing/2014/main" id="{F5A28F62-96D4-4B2B-A9B1-76C3D495B83E}"/>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7863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2A5AF6-C097-423C-95BA-E78EB56771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418687D4-DC8A-4F1F-A22D-7CC0F58FA61B}"/>
              </a:ext>
            </a:extLst>
          </p:cNvPr>
          <p:cNvSpPr>
            <a:spLocks noGrp="1"/>
          </p:cNvSpPr>
          <p:nvPr>
            <p:ph type="title"/>
          </p:nvPr>
        </p:nvSpPr>
        <p:spPr>
          <a:xfrm>
            <a:off x="371475" y="225805"/>
            <a:ext cx="8401050" cy="279294"/>
          </a:xfrm>
        </p:spPr>
        <p:txBody>
          <a:bodyPr>
            <a:noAutofit/>
          </a:bodyPr>
          <a:lstStyle/>
          <a:p>
            <a:pPr algn="ctr"/>
            <a:r>
              <a:rPr lang="en-ZA" sz="2200" dirty="0"/>
              <a:t>4. KEY RISKS … CONTINUED</a:t>
            </a:r>
          </a:p>
        </p:txBody>
      </p:sp>
      <p:graphicFrame>
        <p:nvGraphicFramePr>
          <p:cNvPr id="6" name="Content Placeholder 5">
            <a:extLst>
              <a:ext uri="{FF2B5EF4-FFF2-40B4-BE49-F238E27FC236}">
                <a16:creationId xmlns:a16="http://schemas.microsoft.com/office/drawing/2014/main" id="{B1E91777-FD04-4AC8-98C5-338400AF764E}"/>
              </a:ext>
            </a:extLst>
          </p:cNvPr>
          <p:cNvGraphicFramePr>
            <a:graphicFrameLocks noGrp="1"/>
          </p:cNvGraphicFramePr>
          <p:nvPr>
            <p:ph idx="1"/>
            <p:extLst>
              <p:ext uri="{D42A27DB-BD31-4B8C-83A1-F6EECF244321}">
                <p14:modId xmlns:p14="http://schemas.microsoft.com/office/powerpoint/2010/main" val="1990156284"/>
              </p:ext>
            </p:extLst>
          </p:nvPr>
        </p:nvGraphicFramePr>
        <p:xfrm>
          <a:off x="278073" y="644842"/>
          <a:ext cx="8571287" cy="5857240"/>
        </p:xfrm>
        <a:graphic>
          <a:graphicData uri="http://schemas.openxmlformats.org/drawingml/2006/table">
            <a:tbl>
              <a:tblPr firstRow="1" bandRow="1">
                <a:tableStyleId>{21E4AEA4-8DFA-4A89-87EB-49C32662AFE0}</a:tableStyleId>
              </a:tblPr>
              <a:tblGrid>
                <a:gridCol w="1147315">
                  <a:extLst>
                    <a:ext uri="{9D8B030D-6E8A-4147-A177-3AD203B41FA5}">
                      <a16:colId xmlns:a16="http://schemas.microsoft.com/office/drawing/2014/main" val="2795084548"/>
                    </a:ext>
                  </a:extLst>
                </a:gridCol>
                <a:gridCol w="1272988">
                  <a:extLst>
                    <a:ext uri="{9D8B030D-6E8A-4147-A177-3AD203B41FA5}">
                      <a16:colId xmlns:a16="http://schemas.microsoft.com/office/drawing/2014/main" val="573444226"/>
                    </a:ext>
                  </a:extLst>
                </a:gridCol>
                <a:gridCol w="6150984">
                  <a:extLst>
                    <a:ext uri="{9D8B030D-6E8A-4147-A177-3AD203B41FA5}">
                      <a16:colId xmlns:a16="http://schemas.microsoft.com/office/drawing/2014/main" val="3313317976"/>
                    </a:ext>
                  </a:extLst>
                </a:gridCol>
              </a:tblGrid>
              <a:tr h="370840">
                <a:tc>
                  <a:txBody>
                    <a:bodyPr/>
                    <a:lstStyle/>
                    <a:p>
                      <a:pPr algn="ctr">
                        <a:lnSpc>
                          <a:spcPct val="100000"/>
                        </a:lnSpc>
                        <a:spcAft>
                          <a:spcPts val="0"/>
                        </a:spcAft>
                      </a:pPr>
                      <a:r>
                        <a:rPr lang="en-ZA" sz="1400" dirty="0">
                          <a:solidFill>
                            <a:sysClr val="windowText" lastClr="000000"/>
                          </a:solidFill>
                          <a:latin typeface="Gill Sans MT" panose="020B0502020104020203" pitchFamily="34" charset="0"/>
                        </a:rPr>
                        <a:t>Outcome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dirty="0">
                          <a:solidFill>
                            <a:sysClr val="windowText" lastClr="000000"/>
                          </a:solidFill>
                          <a:latin typeface="Gill Sans MT" panose="020B0502020104020203" pitchFamily="34" charset="0"/>
                        </a:rPr>
                        <a:t>Key Risk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ZA" sz="1400" dirty="0">
                          <a:solidFill>
                            <a:sysClr val="windowText" lastClr="000000"/>
                          </a:solidFill>
                          <a:latin typeface="Gill Sans MT" panose="020B0502020104020203" pitchFamily="34" charset="0"/>
                        </a:rPr>
                        <a:t>Risk Mitigation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6972806"/>
                  </a:ext>
                </a:extLst>
              </a:tr>
              <a:tr h="678647">
                <a:tc rowSpan="3">
                  <a:txBody>
                    <a:bodyPr/>
                    <a:lstStyle/>
                    <a:p>
                      <a:pPr algn="l">
                        <a:lnSpc>
                          <a:spcPct val="100000"/>
                        </a:lnSpc>
                        <a:spcAft>
                          <a:spcPts val="0"/>
                        </a:spcAft>
                      </a:pPr>
                      <a:r>
                        <a:rPr lang="en-ZA" sz="1200" b="1" dirty="0">
                          <a:effectLst/>
                          <a:latin typeface="Gill Sans MT" panose="020B0502020104020203" pitchFamily="34" charset="0"/>
                          <a:ea typeface="Calibri" panose="020F0502020204030204" pitchFamily="34" charset="0"/>
                        </a:rPr>
                        <a:t>Increase the tourism sector’s contribution to inclusive economic growth</a:t>
                      </a:r>
                      <a:r>
                        <a:rPr lang="en-ZA" sz="1200" dirty="0">
                          <a:effectLst/>
                          <a:latin typeface="Gill Sans MT" panose="020B0502020104020203" pitchFamily="34" charset="0"/>
                          <a:ea typeface="Calibri" panose="020F0502020204030204" pitchFamily="34" charset="0"/>
                        </a:rPr>
                        <a:t>.</a:t>
                      </a:r>
                      <a:endParaRPr lang="en-ZA" sz="12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ZA" sz="1200" kern="1200" dirty="0">
                          <a:solidFill>
                            <a:schemeClr val="tx1"/>
                          </a:solidFill>
                          <a:effectLst/>
                          <a:latin typeface="Gill Sans MT" panose="020B0502020104020203" pitchFamily="34" charset="0"/>
                          <a:ea typeface="+mn-ea"/>
                          <a:cs typeface="Times New Roman" panose="02020603050405020304" pitchFamily="18" charset="0"/>
                        </a:rPr>
                        <a:t>Decline in supply side products and services </a:t>
                      </a: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following COVID-19.</a:t>
                      </a:r>
                      <a:endParaRPr lang="en-ZA" sz="12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Support Tourism Infrastructure Maintenance in State-Owned Attractions and Assets.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Collect secondary data by using other platforms or alternative methods/issue a call for information to bridge the information gap that exists</a:t>
                      </a: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a:t>
                      </a:r>
                      <a:endParaRPr lang="en-ZA" sz="12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2124954"/>
                  </a:ext>
                </a:extLst>
              </a:tr>
              <a:tr h="370840">
                <a:tc vMerge="1">
                  <a:txBody>
                    <a:bodyPr/>
                    <a:lstStyle/>
                    <a:p>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ZA" sz="1200" kern="1200" dirty="0">
                          <a:solidFill>
                            <a:schemeClr val="tx1"/>
                          </a:solidFill>
                          <a:effectLst/>
                          <a:latin typeface="Gill Sans MT" panose="020B0502020104020203" pitchFamily="34" charset="0"/>
                          <a:ea typeface="+mn-ea"/>
                          <a:cs typeface="Times New Roman" panose="02020603050405020304" pitchFamily="18" charset="0"/>
                        </a:rPr>
                        <a:t>Delays in the implementation of the Tourism Transformation Fund.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Monitoring of the implementation of the Tourism Transformation Fund (TTF).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Appointment of senior departmental officials on the NEF's 3rd party funds committee to assist in the adjudication of recommended TTF applications.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Contract management (effect provisions of the MoA).</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Appointment of departmental officials on the Project Steering Committee of the TTF.</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Review of quarterly TTF implementation reports received from NEF.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Conduct business case on the use of business partners e.g. Banks.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Investigate alternative delivery mechanism/s for TTF. </a:t>
                      </a:r>
                    </a:p>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ZA" sz="12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3383009"/>
                  </a:ext>
                </a:extLst>
              </a:tr>
              <a:tr h="1854200">
                <a:tc vMerge="1">
                  <a:txBody>
                    <a:bodyPr/>
                    <a:lstStyle/>
                    <a:p>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ZA" sz="1200" kern="1200" dirty="0">
                          <a:solidFill>
                            <a:schemeClr val="tx1"/>
                          </a:solidFill>
                          <a:effectLst/>
                          <a:latin typeface="Gill Sans MT" panose="020B0502020104020203" pitchFamily="34" charset="0"/>
                          <a:ea typeface="+mn-ea"/>
                          <a:cs typeface="Times New Roman" panose="02020603050405020304" pitchFamily="18" charset="0"/>
                        </a:rPr>
                        <a:t>Ineffective contract management.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Facilitate oversight on Contract Management through the Operations Committee (representation from Branches, Legal Services, SCM, Finance, Risk).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Review Risk identification and Mitigation Plan for all departmental contracts.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Top Management and MANCO oversight on Contract Management.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Awareness on quality contracts, vetting processes, guarantees, warranties and retention fee administration.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Review the current Contract Management Policy.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Facilitate development and approval of Standard Operating Procedures on Contract Management.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Establish a centralised and credible Contract Management Register.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Implement Internal Control measures (e.g. compliance checklist) Contract Management.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Facilitate training on specification development and Bid Evaluation for all employees.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Facilitate training on Contract Management to relevant functionaries.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Facilitate Project Management Training for relevant functionaries.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Facilitate suitable KRA and Targets for all </a:t>
                      </a: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
                      </a:r>
                      <a:br>
                        <a:rPr lang="en-ZA" sz="1200" kern="1200" dirty="0" smtClean="0">
                          <a:solidFill>
                            <a:schemeClr val="tx1"/>
                          </a:solidFill>
                          <a:effectLst/>
                          <a:latin typeface="Gill Sans MT" panose="020B0502020104020203" pitchFamily="34" charset="0"/>
                          <a:ea typeface="+mn-ea"/>
                          <a:cs typeface="Times New Roman" panose="02020603050405020304" pitchFamily="18" charset="0"/>
                        </a:rPr>
                      </a:br>
                      <a:r>
                        <a:rPr lang="en-ZA" sz="1200" kern="1200" dirty="0" smtClean="0">
                          <a:solidFill>
                            <a:schemeClr val="tx1"/>
                          </a:solidFill>
                          <a:effectLst/>
                          <a:latin typeface="Gill Sans MT" panose="020B0502020104020203" pitchFamily="34" charset="0"/>
                          <a:ea typeface="+mn-ea"/>
                          <a:cs typeface="Times New Roman" panose="02020603050405020304" pitchFamily="18" charset="0"/>
                        </a:rPr>
                        <a:t>sub-programmes </a:t>
                      </a:r>
                      <a:r>
                        <a:rPr lang="en-ZA" sz="1200" kern="1200" dirty="0">
                          <a:solidFill>
                            <a:schemeClr val="tx1"/>
                          </a:solidFill>
                          <a:effectLst/>
                          <a:latin typeface="Gill Sans MT" panose="020B0502020104020203" pitchFamily="34" charset="0"/>
                          <a:ea typeface="+mn-ea"/>
                          <a:cs typeface="Times New Roman" panose="02020603050405020304" pitchFamily="18" charset="0"/>
                        </a:rPr>
                        <a:t>responsible for Contract Management.</a:t>
                      </a:r>
                    </a:p>
                    <a:p>
                      <a:pPr marL="0" marR="0" lvl="0" indent="0" algn="l" defTabSz="914400" rtl="0" eaLnBrk="1" latinLnBrk="0" hangingPunct="1">
                        <a:lnSpc>
                          <a:spcPct val="100000"/>
                        </a:lnSpc>
                        <a:spcBef>
                          <a:spcPts val="0"/>
                        </a:spcBef>
                        <a:spcAft>
                          <a:spcPts val="0"/>
                        </a:spcAft>
                        <a:buFont typeface="Arial" panose="020B0604020202020204" pitchFamily="34" charset="0"/>
                        <a:buNone/>
                      </a:pPr>
                      <a:endParaRPr lang="en-ZA" sz="12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1483885"/>
                  </a:ext>
                </a:extLst>
              </a:tr>
            </a:tbl>
          </a:graphicData>
        </a:graphic>
      </p:graphicFrame>
      <p:sp>
        <p:nvSpPr>
          <p:cNvPr id="2" name="Footer Placeholder 1">
            <a:extLst>
              <a:ext uri="{FF2B5EF4-FFF2-40B4-BE49-F238E27FC236}">
                <a16:creationId xmlns:a16="http://schemas.microsoft.com/office/drawing/2014/main" id="{C7A9EF4E-B673-47AA-A1F0-BF5482613B7F}"/>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285047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2A5AF6-C097-423C-95BA-E78EB56771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418687D4-DC8A-4F1F-A22D-7CC0F58FA61B}"/>
              </a:ext>
            </a:extLst>
          </p:cNvPr>
          <p:cNvSpPr>
            <a:spLocks noGrp="1"/>
          </p:cNvSpPr>
          <p:nvPr>
            <p:ph type="title"/>
          </p:nvPr>
        </p:nvSpPr>
        <p:spPr>
          <a:xfrm>
            <a:off x="423080" y="302595"/>
            <a:ext cx="8297839" cy="377824"/>
          </a:xfrm>
        </p:spPr>
        <p:txBody>
          <a:bodyPr>
            <a:noAutofit/>
          </a:bodyPr>
          <a:lstStyle/>
          <a:p>
            <a:pPr algn="ctr"/>
            <a:r>
              <a:rPr lang="en-ZA" sz="2200" dirty="0"/>
              <a:t>4. KEY RISKS … CONTINUED</a:t>
            </a:r>
          </a:p>
        </p:txBody>
      </p:sp>
      <p:graphicFrame>
        <p:nvGraphicFramePr>
          <p:cNvPr id="6" name="Content Placeholder 5">
            <a:extLst>
              <a:ext uri="{FF2B5EF4-FFF2-40B4-BE49-F238E27FC236}">
                <a16:creationId xmlns:a16="http://schemas.microsoft.com/office/drawing/2014/main" id="{B1E91777-FD04-4AC8-98C5-338400AF764E}"/>
              </a:ext>
            </a:extLst>
          </p:cNvPr>
          <p:cNvGraphicFramePr>
            <a:graphicFrameLocks noGrp="1"/>
          </p:cNvGraphicFramePr>
          <p:nvPr>
            <p:ph idx="1"/>
            <p:extLst>
              <p:ext uri="{D42A27DB-BD31-4B8C-83A1-F6EECF244321}">
                <p14:modId xmlns:p14="http://schemas.microsoft.com/office/powerpoint/2010/main" val="3460476983"/>
              </p:ext>
            </p:extLst>
          </p:nvPr>
        </p:nvGraphicFramePr>
        <p:xfrm>
          <a:off x="335281" y="897783"/>
          <a:ext cx="8385638" cy="4888733"/>
        </p:xfrm>
        <a:graphic>
          <a:graphicData uri="http://schemas.openxmlformats.org/drawingml/2006/table">
            <a:tbl>
              <a:tblPr firstRow="1" bandRow="1">
                <a:tableStyleId>{21E4AEA4-8DFA-4A89-87EB-49C32662AFE0}</a:tableStyleId>
              </a:tblPr>
              <a:tblGrid>
                <a:gridCol w="1296463">
                  <a:extLst>
                    <a:ext uri="{9D8B030D-6E8A-4147-A177-3AD203B41FA5}">
                      <a16:colId xmlns:a16="http://schemas.microsoft.com/office/drawing/2014/main" val="2795084548"/>
                    </a:ext>
                  </a:extLst>
                </a:gridCol>
                <a:gridCol w="1335574">
                  <a:extLst>
                    <a:ext uri="{9D8B030D-6E8A-4147-A177-3AD203B41FA5}">
                      <a16:colId xmlns:a16="http://schemas.microsoft.com/office/drawing/2014/main" val="573444226"/>
                    </a:ext>
                  </a:extLst>
                </a:gridCol>
                <a:gridCol w="5753601">
                  <a:extLst>
                    <a:ext uri="{9D8B030D-6E8A-4147-A177-3AD203B41FA5}">
                      <a16:colId xmlns:a16="http://schemas.microsoft.com/office/drawing/2014/main" val="3313317976"/>
                    </a:ext>
                  </a:extLst>
                </a:gridCol>
              </a:tblGrid>
              <a:tr h="289205">
                <a:tc>
                  <a:txBody>
                    <a:bodyPr/>
                    <a:lstStyle/>
                    <a:p>
                      <a:pPr algn="ctr">
                        <a:lnSpc>
                          <a:spcPct val="100000"/>
                        </a:lnSpc>
                      </a:pPr>
                      <a:r>
                        <a:rPr lang="en-ZA" sz="1400" dirty="0">
                          <a:solidFill>
                            <a:schemeClr val="tx1"/>
                          </a:solidFill>
                          <a:latin typeface="Gill Sans MT" panose="020B0502020104020203" pitchFamily="34" charset="0"/>
                        </a:rPr>
                        <a:t>Outcome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ZA" sz="1400" dirty="0">
                          <a:solidFill>
                            <a:schemeClr val="tx1"/>
                          </a:solidFill>
                          <a:latin typeface="Gill Sans MT" panose="020B0502020104020203" pitchFamily="34" charset="0"/>
                        </a:rPr>
                        <a:t>Key Risk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ZA" sz="1400" dirty="0">
                          <a:solidFill>
                            <a:schemeClr val="tx1"/>
                          </a:solidFill>
                          <a:latin typeface="Gill Sans MT" panose="020B0502020104020203" pitchFamily="34" charset="0"/>
                        </a:rPr>
                        <a:t>Risk Mitigation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6972806"/>
                  </a:ext>
                </a:extLst>
              </a:tr>
              <a:tr h="1243411">
                <a:tc rowSpan="3">
                  <a:txBody>
                    <a:bodyPr/>
                    <a:lstStyle/>
                    <a:p>
                      <a:pPr algn="l">
                        <a:lnSpc>
                          <a:spcPct val="100000"/>
                        </a:lnSpc>
                      </a:pPr>
                      <a:r>
                        <a:rPr lang="en-ZA" sz="1200" b="1" dirty="0">
                          <a:solidFill>
                            <a:schemeClr val="tx1"/>
                          </a:solidFill>
                          <a:effectLst/>
                          <a:latin typeface="Gill Sans MT" panose="020B0502020104020203" pitchFamily="34" charset="0"/>
                          <a:ea typeface="Calibri" panose="020F0502020204030204" pitchFamily="34" charset="0"/>
                        </a:rPr>
                        <a:t>Achieve good corporate and cooperative </a:t>
                      </a:r>
                      <a:r>
                        <a:rPr lang="en-ZA" sz="1200" b="1" dirty="0" smtClean="0">
                          <a:solidFill>
                            <a:schemeClr val="tx1"/>
                          </a:solidFill>
                          <a:effectLst/>
                          <a:latin typeface="Gill Sans MT" panose="020B0502020104020203" pitchFamily="34" charset="0"/>
                          <a:ea typeface="Calibri" panose="020F0502020204030204" pitchFamily="34" charset="0"/>
                        </a:rPr>
                        <a:t>governance</a:t>
                      </a:r>
                      <a:endParaRPr lang="en-ZA" sz="1200" b="1" dirty="0">
                        <a:solidFill>
                          <a:schemeClr val="tx1"/>
                        </a:solidFill>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00000"/>
                        </a:lnSpc>
                        <a:spcAft>
                          <a:spcPts val="0"/>
                        </a:spcAft>
                      </a:pPr>
                      <a:r>
                        <a:rPr lang="en-ZA" sz="1200" kern="1200" dirty="0">
                          <a:solidFill>
                            <a:schemeClr val="tx1"/>
                          </a:solidFill>
                          <a:effectLst/>
                          <a:latin typeface="Gill Sans MT" panose="020B0502020104020203" pitchFamily="34" charset="0"/>
                          <a:ea typeface="+mn-ea"/>
                          <a:cs typeface="Times New Roman" panose="02020603050405020304" pitchFamily="18" charset="0"/>
                        </a:rPr>
                        <a:t>Monopoly and collusive practices by suppliers.</a:t>
                      </a:r>
                    </a:p>
                    <a:p>
                      <a:pPr marL="0" algn="l" defTabSz="914400" rtl="0" eaLnBrk="1" latinLnBrk="0" hangingPunct="1">
                        <a:lnSpc>
                          <a:spcPct val="100000"/>
                        </a:lnSpc>
                        <a:spcAft>
                          <a:spcPts val="0"/>
                        </a:spcAft>
                      </a:pPr>
                      <a:endParaRPr lang="en-ZA" sz="1200" kern="1200" dirty="0">
                        <a:solidFill>
                          <a:schemeClr val="tx1"/>
                        </a:solidFill>
                        <a:effectLst/>
                        <a:latin typeface="Gill Sans MT" panose="020B0502020104020203" pitchFamily="34"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Times New Roman" panose="02020603050405020304" pitchFamily="18" charset="0"/>
                        </a:rPr>
                        <a:t>Vetting of service providers and departmental employees.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Times New Roman" panose="02020603050405020304" pitchFamily="18" charset="0"/>
                        </a:rPr>
                        <a:t>Confidential and or secrecy forms signed by all departmental employees.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Times New Roman" panose="02020603050405020304" pitchFamily="18" charset="0"/>
                        </a:rPr>
                        <a:t>Declaration of conflict of interest by all employees involved in procurement processes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Times New Roman" panose="02020603050405020304" pitchFamily="18" charset="0"/>
                        </a:rPr>
                        <a:t>Blacklist service providers involved in bid rigging with National Treasury register of defaulters.</a:t>
                      </a:r>
                    </a:p>
                    <a:p>
                      <a:pPr marL="186055" algn="l">
                        <a:lnSpc>
                          <a:spcPct val="100000"/>
                        </a:lnSpc>
                        <a:spcAft>
                          <a:spcPts val="0"/>
                        </a:spcAft>
                      </a:pPr>
                      <a:endParaRPr lang="en-ZA" sz="1200" dirty="0">
                        <a:solidFill>
                          <a:schemeClr val="tx1"/>
                        </a:solidFill>
                        <a:effectLst/>
                        <a:latin typeface="Gill Sans MT" panose="020B05020201040202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2124954"/>
                  </a:ext>
                </a:extLst>
              </a:tr>
              <a:tr h="1579159">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Aft>
                          <a:spcPts val="0"/>
                        </a:spcAft>
                      </a:pPr>
                      <a:r>
                        <a:rPr lang="en-ZA" sz="1200" kern="1200" dirty="0">
                          <a:solidFill>
                            <a:schemeClr val="tx1"/>
                          </a:solidFill>
                          <a:effectLst/>
                          <a:latin typeface="Gill Sans MT" panose="020B0502020104020203" pitchFamily="34" charset="0"/>
                          <a:ea typeface="+mn-ea"/>
                          <a:cs typeface="Times New Roman" panose="02020603050405020304" pitchFamily="18" charset="0"/>
                        </a:rPr>
                        <a:t>Inadequate Project Management.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Strengthen project management, monitoring and reporting capacity of project managers, through the DBSA skills transfer process.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Continue to implement a system for monitoring progress of projects. The system is already in place and needs continual implementation and improvement.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Projects or programme concept / design and implementation plan to be developed. </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tx1"/>
                          </a:solidFill>
                          <a:effectLst/>
                          <a:latin typeface="Gill Sans MT" panose="020B0502020104020203" pitchFamily="34" charset="0"/>
                          <a:ea typeface="+mn-ea"/>
                          <a:cs typeface="Times New Roman" panose="02020603050405020304" pitchFamily="18" charset="0"/>
                        </a:rPr>
                        <a:t>Approved concept/design to be made available to procurement committees and to form the basis for the development of Terms of References.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3383009"/>
                  </a:ext>
                </a:extLst>
              </a:tr>
              <a:tr h="1661607">
                <a:tc vMerge="1">
                  <a:txBody>
                    <a:bodyPr/>
                    <a:lstStyle/>
                    <a:p>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Inadequate alignment between the Department's strategic priorities and South African Tourism (SA Tourism).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07000"/>
                        </a:lnSpc>
                        <a:spcAft>
                          <a:spcPts val="0"/>
                        </a:spcAft>
                        <a:buFont typeface="Symbol" panose="05050102010706020507" pitchFamily="18" charset="2"/>
                        <a:buChar char=""/>
                      </a:pPr>
                      <a:r>
                        <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Facilitate MTEF integrated Planning between the Department and SA Tourism.</a:t>
                      </a:r>
                    </a:p>
                    <a:p>
                      <a:pPr marL="342900" lvl="0" indent="-342900" algn="l">
                        <a:lnSpc>
                          <a:spcPct val="107000"/>
                        </a:lnSpc>
                        <a:spcAft>
                          <a:spcPts val="0"/>
                        </a:spcAft>
                        <a:buFont typeface="Symbol" panose="05050102010706020507" pitchFamily="18" charset="2"/>
                        <a:buChar char=""/>
                      </a:pPr>
                      <a:r>
                        <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Strengthen oversight on </a:t>
                      </a: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SA Tourism</a:t>
                      </a:r>
                      <a:r>
                        <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through the following instruments</a:t>
                      </a:r>
                      <a:r>
                        <a:rPr lang="en-ZA" sz="1200" dirty="0" smtClean="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t>
                      </a:r>
                    </a:p>
                    <a:p>
                      <a:pPr marL="0" lvl="0" indent="0" algn="l">
                        <a:lnSpc>
                          <a:spcPct val="107000"/>
                        </a:lnSpc>
                        <a:spcAft>
                          <a:spcPts val="0"/>
                        </a:spcAft>
                        <a:buFont typeface="Symbol" panose="05050102010706020507" pitchFamily="18" charset="2"/>
                        <a:buNone/>
                      </a:pP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marL="742950" lvl="1" indent="-285750" algn="l">
                        <a:lnSpc>
                          <a:spcPct val="107000"/>
                        </a:lnSpc>
                        <a:spcAft>
                          <a:spcPts val="0"/>
                        </a:spcAft>
                        <a:buFont typeface="Courier New" panose="02070309020205020404" pitchFamily="49" charset="0"/>
                        <a:buChar char="o"/>
                      </a:pPr>
                      <a:r>
                        <a:rPr lang="en-ZA"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SLA between SA Tourism and the Department linking deliverables to tranche payments</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marL="742950" lvl="1" indent="-285750" algn="l">
                        <a:lnSpc>
                          <a:spcPct val="107000"/>
                        </a:lnSpc>
                        <a:spcAft>
                          <a:spcPts val="0"/>
                        </a:spcAft>
                        <a:buFont typeface="Courier New" panose="02070309020205020404" pitchFamily="49" charset="0"/>
                        <a:buChar char="o"/>
                      </a:pPr>
                      <a:r>
                        <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Public Entity Oversight Framework</a:t>
                      </a:r>
                    </a:p>
                    <a:p>
                      <a:pPr marL="742950" lvl="1" indent="-285750" algn="l">
                        <a:lnSpc>
                          <a:spcPct val="107000"/>
                        </a:lnSpc>
                        <a:spcAft>
                          <a:spcPts val="0"/>
                        </a:spcAft>
                        <a:buFont typeface="Courier New" panose="02070309020205020404" pitchFamily="49" charset="0"/>
                        <a:buChar char="o"/>
                      </a:pPr>
                      <a:r>
                        <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Revised Governance Protocol</a:t>
                      </a:r>
                    </a:p>
                    <a:p>
                      <a:pPr marL="742950" lvl="1" indent="-285750" algn="l">
                        <a:lnSpc>
                          <a:spcPct val="107000"/>
                        </a:lnSpc>
                        <a:spcAft>
                          <a:spcPts val="0"/>
                        </a:spcAft>
                        <a:buFont typeface="Courier New" panose="02070309020205020404" pitchFamily="49" charset="0"/>
                        <a:buChar char="o"/>
                      </a:pPr>
                      <a:r>
                        <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Quarterly Entity Oversight Reports</a:t>
                      </a:r>
                    </a:p>
                    <a:p>
                      <a:pPr marL="414655" algn="l">
                        <a:lnSpc>
                          <a:spcPct val="107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4136605"/>
                  </a:ext>
                </a:extLst>
              </a:tr>
            </a:tbl>
          </a:graphicData>
        </a:graphic>
      </p:graphicFrame>
      <p:sp>
        <p:nvSpPr>
          <p:cNvPr id="2" name="Footer Placeholder 1">
            <a:extLst>
              <a:ext uri="{FF2B5EF4-FFF2-40B4-BE49-F238E27FC236}">
                <a16:creationId xmlns:a16="http://schemas.microsoft.com/office/drawing/2014/main" id="{57361AE1-2E86-47C4-93EF-44235ECFDD23}"/>
              </a:ext>
            </a:extLst>
          </p:cNvPr>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Department of Tourism Annual Performance Plan for 2023/24 - 2025/26</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38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PowerPoint presentation template - Natasja" id="{22987BA8-4858-45AC-8900-05AEBF4A0D74}" vid="{2A23038E-6967-4626-8262-3BA12A5D924B}"/>
    </a:ext>
  </a:extLst>
</a:theme>
</file>

<file path=ppt/theme/theme10.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PowerPoint presentation template - Natasja" id="{22987BA8-4858-45AC-8900-05AEBF4A0D74}" vid="{2A23038E-6967-4626-8262-3BA12A5D924B}"/>
    </a:ext>
  </a:extLst>
</a:theme>
</file>

<file path=ppt/theme/theme6.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7.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8.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PowerPoint presentation template - Natasja" id="{22987BA8-4858-45AC-8900-05AEBF4A0D74}" vid="{2A23038E-6967-4626-8262-3BA12A5D924B}"/>
    </a:ext>
  </a:extLst>
</a:theme>
</file>

<file path=ppt/theme/theme9.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2016_PowerPoint presentation template - Natasja (official)</Template>
  <TotalTime>34627</TotalTime>
  <Words>8321</Words>
  <Application>Microsoft Office PowerPoint</Application>
  <PresentationFormat>On-screen Show (4:3)</PresentationFormat>
  <Paragraphs>1163</Paragraphs>
  <Slides>62</Slides>
  <Notes>5</Notes>
  <HiddenSlides>0</HiddenSlides>
  <MMClips>0</MMClips>
  <ScaleCrop>false</ScaleCrop>
  <HeadingPairs>
    <vt:vector size="8" baseType="variant">
      <vt:variant>
        <vt:lpstr>Fonts Used</vt:lpstr>
      </vt:variant>
      <vt:variant>
        <vt:i4>8</vt:i4>
      </vt:variant>
      <vt:variant>
        <vt:lpstr>Theme</vt:lpstr>
      </vt:variant>
      <vt:variant>
        <vt:i4>10</vt:i4>
      </vt:variant>
      <vt:variant>
        <vt:lpstr>Embedded OLE Servers</vt:lpstr>
      </vt:variant>
      <vt:variant>
        <vt:i4>1</vt:i4>
      </vt:variant>
      <vt:variant>
        <vt:lpstr>Slide Titles</vt:lpstr>
      </vt:variant>
      <vt:variant>
        <vt:i4>62</vt:i4>
      </vt:variant>
    </vt:vector>
  </HeadingPairs>
  <TitlesOfParts>
    <vt:vector size="81" baseType="lpstr">
      <vt:lpstr>Arial</vt:lpstr>
      <vt:lpstr>Arial Narrow</vt:lpstr>
      <vt:lpstr>Calibri</vt:lpstr>
      <vt:lpstr>Courier New</vt:lpstr>
      <vt:lpstr>Gill Sans MT</vt:lpstr>
      <vt:lpstr>Symbol</vt:lpstr>
      <vt:lpstr>Times New Roman</vt:lpstr>
      <vt:lpstr>Trebuchet MS</vt:lpstr>
      <vt:lpstr>Office Theme</vt:lpstr>
      <vt:lpstr>1_Office Theme</vt:lpstr>
      <vt:lpstr>3_Office Theme</vt:lpstr>
      <vt:lpstr>2_Office Theme</vt:lpstr>
      <vt:lpstr>5_Office Theme</vt:lpstr>
      <vt:lpstr>7_Office Theme</vt:lpstr>
      <vt:lpstr>4_Office Theme</vt:lpstr>
      <vt:lpstr>8_Office Theme</vt:lpstr>
      <vt:lpstr>9_Office Theme</vt:lpstr>
      <vt:lpstr>10_Office Theme</vt:lpstr>
      <vt:lpstr>think-cell Slide</vt:lpstr>
      <vt:lpstr>PowerPoint Presentation</vt:lpstr>
      <vt:lpstr>CONTENTS</vt:lpstr>
      <vt:lpstr>1. VISION AND MISION</vt:lpstr>
      <vt:lpstr>2. VALUES</vt:lpstr>
      <vt:lpstr>3. KEY STRATEGIC OUTCOMES AND FOCUS</vt:lpstr>
      <vt:lpstr>4. KEY RISKS </vt:lpstr>
      <vt:lpstr>4. KEY RISKS … CONTINUED </vt:lpstr>
      <vt:lpstr>4. KEY RISKS … CONTINUED</vt:lpstr>
      <vt:lpstr>4. KEY RISKS … CONTINUED</vt:lpstr>
      <vt:lpstr>PowerPoint Presentation</vt:lpstr>
      <vt:lpstr>5. ALIGNMENT TO GOVERNMENT PRIORITIES: ECONOMIC RECONSTRUCTION AND RECOVERY PLAN</vt:lpstr>
      <vt:lpstr>PowerPoint Presentation</vt:lpstr>
      <vt:lpstr> TSRP INFORMED APP</vt:lpstr>
      <vt:lpstr>PowerPoint Presentation</vt:lpstr>
      <vt:lpstr>PowerPoint Presentation</vt:lpstr>
      <vt:lpstr>Programme 1:  Administration Annual Targets</vt:lpstr>
      <vt:lpstr>Programme 1:  Administration Annual Targets</vt:lpstr>
      <vt:lpstr>Programme 1:  Administration Annual Targets</vt:lpstr>
      <vt:lpstr>PowerPoint Presentation</vt:lpstr>
      <vt:lpstr>PowerPoint Presentation</vt:lpstr>
      <vt:lpstr>TRP&amp;IR LINK TO ERRP &amp; TSRP </vt:lpstr>
      <vt:lpstr> STRATEGIC THEME / PILLAR:  PROTECT AND REJUVENATE SUPPLY </vt:lpstr>
      <vt:lpstr> STRATEGIC THEME / PILLAR:  RE-IGNITE DEMAND </vt:lpstr>
      <vt:lpstr> STRATEGIC THEME / PILLAR:  STRENGTHENING ENABLING CAPABILITY </vt:lpstr>
      <vt:lpstr> CONTRIBUTES TO THE FOLLOWING ENABLERS </vt:lpstr>
      <vt:lpstr>Programme 2:  Tourism Research,  Policy and  International                            Relations Annual Targets</vt:lpstr>
      <vt:lpstr>Programme 2:  Tourism Research,  Policy and  International                            Relations Annual Targets</vt:lpstr>
      <vt:lpstr>Programme 2:  Tourism Research,  Policy and  International                            Relations Annual Targets</vt:lpstr>
      <vt:lpstr>PowerPoint Presentation</vt:lpstr>
      <vt:lpstr>PowerPoint Presentation</vt:lpstr>
      <vt:lpstr>PowerPoint Presentation</vt:lpstr>
      <vt:lpstr>PowerPoint Presentation</vt:lpstr>
      <vt:lpstr>Programme 3: Destination Development Annual  Targets</vt:lpstr>
      <vt:lpstr>Programme 3: Destination Development Annual  Targets</vt:lpstr>
      <vt:lpstr>Programme 3: Destination Development Annual  Targets</vt:lpstr>
      <vt:lpstr>Programme 3: Destination Development Annual  Targets</vt:lpstr>
      <vt:lpstr>Programme 3: Destination Development Annual  Targets</vt:lpstr>
      <vt:lpstr>PowerPoint Presentation</vt:lpstr>
      <vt:lpstr>Programme 4:  Tourism Sector Support Services Annual Targets </vt:lpstr>
      <vt:lpstr>Programme 4:  Tourism Sector Support Services Annual Targets </vt:lpstr>
      <vt:lpstr>Programme 4:  Tourism Sector Support Services Annual Targets </vt:lpstr>
      <vt:lpstr>Programme 4:  Tourism Sector Support Services Annual Targets </vt:lpstr>
      <vt:lpstr>Programme 4:  Tourism Sector Support Services Annual Targets </vt:lpstr>
      <vt:lpstr>Programme 4:  Tourism Sector Support Services Annual Targets </vt:lpstr>
      <vt:lpstr>Programme 4:  Tourism Sector Support  Services Annual Targets </vt:lpstr>
      <vt:lpstr>Programme 4:  Tourism Sector Support Services Annual Targets </vt:lpstr>
      <vt:lpstr>Programme 4:  Tourism Sector Support Services Annual Targets</vt:lpstr>
      <vt:lpstr>Programme 4:  Tourism Sector Support Services Annual Targets </vt:lpstr>
      <vt:lpstr>PowerPoint Presentation</vt:lpstr>
      <vt:lpstr> DEPARTMENTAL MTEF BASELINE (PER PROGRAMME) </vt:lpstr>
      <vt:lpstr> DEPARTMENTAL MTEF BASELINE  (ECONOMIC CLASSIFICATION) </vt:lpstr>
      <vt:lpstr> MTEF BASELINE - PROGRAMME 1:  ADMINISTRATION (PER SUB-PROGRAMME) </vt:lpstr>
      <vt:lpstr> MTEF BASELINE - PROGRAMME 1:  ADMINISTRATION  (ECONOMIC CLASSIFICATION) </vt:lpstr>
      <vt:lpstr> MTEF BASELINE - PROGRAMME 2:  TOURISM RESEARCH, POLICY AND INTERNATIONAL RELATIONS (PER SUB-PROGRAMME) </vt:lpstr>
      <vt:lpstr> MTEF BASELINE - PROGRAMME 2: TOURISM RESEARCH, POLICY AND INTERNATIONAL RELATIONS  (ECONOMIC CLASSIFICATION) </vt:lpstr>
      <vt:lpstr> MTEF BASELINE - PROGRAMME 3: DESTINATION DEVELOPMENT  (PER SUB-PROGRAMME) </vt:lpstr>
      <vt:lpstr> MTEF BASELINE - PROGRAMME 3: DESTINATION DEVELOPMENT (ECONOMIC CLASSIFICATION) </vt:lpstr>
      <vt:lpstr> MTEF BASELINE - PROGRAMME 4:  TOURISM SECTOR SUPPORT SERVICES (PER SUB-PROGRAMME) </vt:lpstr>
      <vt:lpstr>MTEF BASELINE - PROGRAMME 4:  TOURISM SECTOR SUPPORT SERVICES (ECONOMIC CLASSIFICATION)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Department of Tourism Annual Performance Plan for 2023-24 Financial Year</dc:title>
  <dc:subject>Presentation Department of Tourism Annual Performance Plan for 2023-24 Financial Year</dc:subject>
  <dc:creator>SMME</dc:creator>
  <cp:keywords>Presentation Department of Tourism Annual Performance Plan for 2023-24 Financial Year</cp:keywords>
  <cp:lastModifiedBy>Enrico Bazier</cp:lastModifiedBy>
  <cp:revision>3239</cp:revision>
  <cp:lastPrinted>2020-05-19T11:53:25Z</cp:lastPrinted>
  <dcterms:created xsi:type="dcterms:W3CDTF">2016-09-21T07:18:03Z</dcterms:created>
  <dcterms:modified xsi:type="dcterms:W3CDTF">2023-04-18T08:46:58Z</dcterms:modified>
</cp:coreProperties>
</file>