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1"/>
    <p:sldMasterId id="2147483664" r:id="rId2"/>
    <p:sldMasterId id="2147483676" r:id="rId3"/>
  </p:sldMasterIdLst>
  <p:notesMasterIdLst>
    <p:notesMasterId r:id="rId42"/>
  </p:notesMasterIdLst>
  <p:sldIdLst>
    <p:sldId id="256" r:id="rId4"/>
    <p:sldId id="3793" r:id="rId5"/>
    <p:sldId id="3809" r:id="rId6"/>
    <p:sldId id="3796" r:id="rId7"/>
    <p:sldId id="3797" r:id="rId8"/>
    <p:sldId id="3810" r:id="rId9"/>
    <p:sldId id="3799" r:id="rId10"/>
    <p:sldId id="3800" r:id="rId11"/>
    <p:sldId id="3811" r:id="rId12"/>
    <p:sldId id="3805" r:id="rId13"/>
    <p:sldId id="3806" r:id="rId14"/>
    <p:sldId id="3812" r:id="rId15"/>
    <p:sldId id="3726" r:id="rId16"/>
    <p:sldId id="2107" r:id="rId17"/>
    <p:sldId id="3813" r:id="rId18"/>
    <p:sldId id="3808" r:id="rId19"/>
    <p:sldId id="3814" r:id="rId20"/>
    <p:sldId id="3773" r:id="rId21"/>
    <p:sldId id="3781" r:id="rId22"/>
    <p:sldId id="3774" r:id="rId23"/>
    <p:sldId id="3785" r:id="rId24"/>
    <p:sldId id="3782" r:id="rId25"/>
    <p:sldId id="3786" r:id="rId26"/>
    <p:sldId id="3775" r:id="rId27"/>
    <p:sldId id="3787" r:id="rId28"/>
    <p:sldId id="3776" r:id="rId29"/>
    <p:sldId id="3788" r:id="rId30"/>
    <p:sldId id="3789" r:id="rId31"/>
    <p:sldId id="3807" r:id="rId32"/>
    <p:sldId id="3790" r:id="rId33"/>
    <p:sldId id="3778" r:id="rId34"/>
    <p:sldId id="3792" r:id="rId35"/>
    <p:sldId id="3777" r:id="rId36"/>
    <p:sldId id="3784" r:id="rId37"/>
    <p:sldId id="3779" r:id="rId38"/>
    <p:sldId id="3780" r:id="rId39"/>
    <p:sldId id="3815" r:id="rId40"/>
    <p:sldId id="3791" r:id="rId4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451" y="6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ZA"/>
              <a:t>ANALYSIS OF GOODS AND SERVICES e</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40B8-42AC-85E3-734E7F35C062}"/>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40B8-42AC-85E3-734E7F35C06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40B8-42AC-85E3-734E7F35C06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40B8-42AC-85E3-734E7F35C062}"/>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40B8-42AC-85E3-734E7F35C062}"/>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40B8-42AC-85E3-734E7F35C062}"/>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40B8-42AC-85E3-734E7F35C062}"/>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40B8-42AC-85E3-734E7F35C062}"/>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40B8-42AC-85E3-734E7F35C062}"/>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40B8-42AC-85E3-734E7F35C062}"/>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40B8-42AC-85E3-734E7F35C062}"/>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40B8-42AC-85E3-734E7F35C062}"/>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40B8-42AC-85E3-734E7F35C062}"/>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D-40B8-42AC-85E3-734E7F35C062}"/>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Sheet1!$A$5:$A$11</c:f>
              <c:strCache>
                <c:ptCount val="7"/>
                <c:pt idx="0">
                  <c:v>Media</c:v>
                </c:pt>
                <c:pt idx="1">
                  <c:v>Production</c:v>
                </c:pt>
                <c:pt idx="2">
                  <c:v>Activations</c:v>
                </c:pt>
                <c:pt idx="3">
                  <c:v>Hosting</c:v>
                </c:pt>
                <c:pt idx="4">
                  <c:v>Capabilities</c:v>
                </c:pt>
                <c:pt idx="5">
                  <c:v>Research</c:v>
                </c:pt>
                <c:pt idx="6">
                  <c:v>Other Goods and Services</c:v>
                </c:pt>
              </c:strCache>
            </c:strRef>
          </c:cat>
          <c:val>
            <c:numRef>
              <c:f>Sheet1!$B$5:$B$11</c:f>
              <c:numCache>
                <c:formatCode>_("R"* #,##0.00_);_("R"* \(#,##0.00\);_("R"* "-"??_);_(@_)</c:formatCode>
                <c:ptCount val="7"/>
                <c:pt idx="0">
                  <c:v>490876000</c:v>
                </c:pt>
                <c:pt idx="1">
                  <c:v>69937300</c:v>
                </c:pt>
                <c:pt idx="2">
                  <c:v>242182844</c:v>
                </c:pt>
                <c:pt idx="3">
                  <c:v>72654853.200000003</c:v>
                </c:pt>
                <c:pt idx="4">
                  <c:v>133200564.2</c:v>
                </c:pt>
                <c:pt idx="5">
                  <c:v>36327426.600000001</c:v>
                </c:pt>
                <c:pt idx="6">
                  <c:v>165735231.99999988</c:v>
                </c:pt>
              </c:numCache>
            </c:numRef>
          </c:val>
          <c:extLst>
            <c:ext xmlns:c16="http://schemas.microsoft.com/office/drawing/2014/chart" uri="{C3380CC4-5D6E-409C-BE32-E72D297353CC}">
              <c16:uniqueId val="{0000000E-40B8-42AC-85E3-734E7F35C062}"/>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2B22C3-E3D0-4FC3-BC04-681907B2E443}" type="doc">
      <dgm:prSet loTypeId="urn:microsoft.com/office/officeart/2005/8/layout/process2" loCatId="process" qsTypeId="urn:microsoft.com/office/officeart/2005/8/quickstyle/3d2" qsCatId="3D" csTypeId="urn:microsoft.com/office/officeart/2005/8/colors/accent0_1" csCatId="mainScheme" phldr="1"/>
      <dgm:spPr/>
      <dgm:t>
        <a:bodyPr/>
        <a:lstStyle/>
        <a:p>
          <a:endParaRPr lang="en-US"/>
        </a:p>
      </dgm:t>
    </dgm:pt>
    <dgm:pt modelId="{417AD200-073F-4F87-AED7-5172ADDB6FC5}">
      <dgm:prSet phldrT="[Text]"/>
      <dgm:spPr/>
      <dgm:t>
        <a:bodyPr/>
        <a:lstStyle/>
        <a:p>
          <a:r>
            <a:rPr lang="en-US" dirty="0" smtClean="0">
              <a:solidFill>
                <a:schemeClr val="tx1"/>
              </a:solidFill>
              <a:latin typeface="Arial" panose="020B0604020202020204" pitchFamily="34" charset="0"/>
              <a:cs typeface="Arial" panose="020B0604020202020204" pitchFamily="34" charset="0"/>
            </a:rPr>
            <a:t>Tourism Act, No 3 of 2014</a:t>
          </a:r>
          <a:endParaRPr lang="en-US" dirty="0">
            <a:solidFill>
              <a:schemeClr val="tx1"/>
            </a:solidFill>
            <a:latin typeface="Arial" panose="020B0604020202020204" pitchFamily="34" charset="0"/>
            <a:cs typeface="Arial" panose="020B0604020202020204" pitchFamily="34" charset="0"/>
          </a:endParaRPr>
        </a:p>
      </dgm:t>
    </dgm:pt>
    <dgm:pt modelId="{CCB4E053-FA6B-4C28-883D-B50126BC1C92}" type="parTrans" cxnId="{59DE2421-F5FD-4878-94D4-B4F24F89AF49}">
      <dgm:prSet/>
      <dgm:spPr/>
      <dgm:t>
        <a:bodyPr/>
        <a:lstStyle/>
        <a:p>
          <a:endParaRPr lang="en-US"/>
        </a:p>
      </dgm:t>
    </dgm:pt>
    <dgm:pt modelId="{D2FBE05D-09FA-4772-868F-D5E1DD0CE864}" type="sibTrans" cxnId="{59DE2421-F5FD-4878-94D4-B4F24F89AF49}">
      <dgm:prSet/>
      <dgm:spPr/>
      <dgm:t>
        <a:bodyPr/>
        <a:lstStyle/>
        <a:p>
          <a:endParaRPr lang="en-US"/>
        </a:p>
      </dgm:t>
    </dgm:pt>
    <dgm:pt modelId="{CA0A9FE3-A7DC-4471-A66D-543E78F4B1E4}">
      <dgm:prSet phldrT="[Text]"/>
      <dgm:spPr/>
      <dgm:t>
        <a:bodyPr/>
        <a:lstStyle/>
        <a:p>
          <a:r>
            <a:rPr lang="en-US">
              <a:latin typeface="Arial" panose="020B0604020202020204" pitchFamily="34" charset="0"/>
              <a:cs typeface="Arial" panose="020B0604020202020204" pitchFamily="34" charset="0"/>
            </a:rPr>
            <a:t>National Development Plan, 2030</a:t>
          </a:r>
          <a:endParaRPr lang="en-US" dirty="0">
            <a:latin typeface="Arial" panose="020B0604020202020204" pitchFamily="34" charset="0"/>
            <a:cs typeface="Arial" panose="020B0604020202020204" pitchFamily="34" charset="0"/>
          </a:endParaRPr>
        </a:p>
      </dgm:t>
    </dgm:pt>
    <dgm:pt modelId="{379791F4-19F5-45A2-B6E6-615635F3559B}" type="parTrans" cxnId="{A8A53C23-4D52-43A4-B85A-A5EAFB335428}">
      <dgm:prSet/>
      <dgm:spPr/>
      <dgm:t>
        <a:bodyPr/>
        <a:lstStyle/>
        <a:p>
          <a:endParaRPr lang="en-US"/>
        </a:p>
      </dgm:t>
    </dgm:pt>
    <dgm:pt modelId="{6D6F612D-99F8-47DB-AAE0-9BD62132266B}" type="sibTrans" cxnId="{A8A53C23-4D52-43A4-B85A-A5EAFB335428}">
      <dgm:prSet/>
      <dgm:spPr/>
      <dgm:t>
        <a:bodyPr/>
        <a:lstStyle/>
        <a:p>
          <a:endParaRPr lang="en-US"/>
        </a:p>
      </dgm:t>
    </dgm:pt>
    <dgm:pt modelId="{57C1FEC5-F912-44BF-89C6-A328710370B5}">
      <dgm:prSet phldrT="[Text]"/>
      <dgm:spPr/>
      <dgm:t>
        <a:bodyPr/>
        <a:lstStyle/>
        <a:p>
          <a:r>
            <a:rPr lang="en-US">
              <a:latin typeface="Arial" panose="020B0604020202020204" pitchFamily="34" charset="0"/>
              <a:cs typeface="Arial" panose="020B0604020202020204" pitchFamily="34" charset="0"/>
            </a:rPr>
            <a:t>National Tourism Sector Strategy, 2016-2026</a:t>
          </a:r>
          <a:endParaRPr lang="en-US" dirty="0">
            <a:latin typeface="Arial" panose="020B0604020202020204" pitchFamily="34" charset="0"/>
            <a:cs typeface="Arial" panose="020B0604020202020204" pitchFamily="34" charset="0"/>
          </a:endParaRPr>
        </a:p>
      </dgm:t>
    </dgm:pt>
    <dgm:pt modelId="{026B8EF7-D091-477A-877D-644D933459DF}" type="parTrans" cxnId="{E0F6A89E-F5D6-4079-86EE-D81E870A4BC7}">
      <dgm:prSet/>
      <dgm:spPr/>
      <dgm:t>
        <a:bodyPr/>
        <a:lstStyle/>
        <a:p>
          <a:endParaRPr lang="en-US"/>
        </a:p>
      </dgm:t>
    </dgm:pt>
    <dgm:pt modelId="{13E531C7-F5AE-484D-AE0E-526B0F12D762}" type="sibTrans" cxnId="{E0F6A89E-F5D6-4079-86EE-D81E870A4BC7}">
      <dgm:prSet/>
      <dgm:spPr/>
      <dgm:t>
        <a:bodyPr/>
        <a:lstStyle/>
        <a:p>
          <a:endParaRPr lang="en-US"/>
        </a:p>
      </dgm:t>
    </dgm:pt>
    <dgm:pt modelId="{F87A21C4-C14D-4344-B920-C572B95C049C}">
      <dgm:prSet phldrT="[Text]"/>
      <dgm:spPr/>
      <dgm:t>
        <a:bodyPr/>
        <a:lstStyle/>
        <a:p>
          <a:r>
            <a:rPr lang="en-US" dirty="0">
              <a:latin typeface="Arial" panose="020B0604020202020204" pitchFamily="34" charset="0"/>
              <a:cs typeface="Arial" panose="020B0604020202020204" pitchFamily="34" charset="0"/>
            </a:rPr>
            <a:t>Medium-Term Strategic Framework, 2019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2024</a:t>
          </a:r>
        </a:p>
      </dgm:t>
    </dgm:pt>
    <dgm:pt modelId="{5F20AD80-9707-4320-9BD1-9F79153A02D0}" type="parTrans" cxnId="{0E837D6F-4C52-493D-A7D8-05AFFD3457AB}">
      <dgm:prSet/>
      <dgm:spPr/>
      <dgm:t>
        <a:bodyPr/>
        <a:lstStyle/>
        <a:p>
          <a:endParaRPr lang="en-US"/>
        </a:p>
      </dgm:t>
    </dgm:pt>
    <dgm:pt modelId="{EB57394C-0DC6-46B7-B700-798E9CE7C6C1}" type="sibTrans" cxnId="{0E837D6F-4C52-493D-A7D8-05AFFD3457AB}">
      <dgm:prSet/>
      <dgm:spPr/>
      <dgm:t>
        <a:bodyPr/>
        <a:lstStyle/>
        <a:p>
          <a:endParaRPr lang="en-US"/>
        </a:p>
      </dgm:t>
    </dgm:pt>
    <dgm:pt modelId="{A61F84CA-1742-4872-9DB3-1F9BBF86C7ED}" type="pres">
      <dgm:prSet presAssocID="{4D2B22C3-E3D0-4FC3-BC04-681907B2E443}" presName="linearFlow" presStyleCnt="0">
        <dgm:presLayoutVars>
          <dgm:resizeHandles val="exact"/>
        </dgm:presLayoutVars>
      </dgm:prSet>
      <dgm:spPr/>
      <dgm:t>
        <a:bodyPr/>
        <a:lstStyle/>
        <a:p>
          <a:endParaRPr lang="en-US"/>
        </a:p>
      </dgm:t>
    </dgm:pt>
    <dgm:pt modelId="{9A53CD48-913B-48AC-9CC5-B0FF3E8ADC0E}" type="pres">
      <dgm:prSet presAssocID="{417AD200-073F-4F87-AED7-5172ADDB6FC5}" presName="node" presStyleLbl="node1" presStyleIdx="0" presStyleCnt="4">
        <dgm:presLayoutVars>
          <dgm:bulletEnabled val="1"/>
        </dgm:presLayoutVars>
      </dgm:prSet>
      <dgm:spPr/>
      <dgm:t>
        <a:bodyPr/>
        <a:lstStyle/>
        <a:p>
          <a:endParaRPr lang="en-US"/>
        </a:p>
      </dgm:t>
    </dgm:pt>
    <dgm:pt modelId="{8CCB8C51-8666-4B3E-8DAA-B2C8F2F578A7}" type="pres">
      <dgm:prSet presAssocID="{D2FBE05D-09FA-4772-868F-D5E1DD0CE864}" presName="sibTrans" presStyleLbl="sibTrans2D1" presStyleIdx="0" presStyleCnt="3"/>
      <dgm:spPr/>
      <dgm:t>
        <a:bodyPr/>
        <a:lstStyle/>
        <a:p>
          <a:endParaRPr lang="en-US"/>
        </a:p>
      </dgm:t>
    </dgm:pt>
    <dgm:pt modelId="{A7E377EF-A618-494B-8C08-F9AB3085526F}" type="pres">
      <dgm:prSet presAssocID="{D2FBE05D-09FA-4772-868F-D5E1DD0CE864}" presName="connectorText" presStyleLbl="sibTrans2D1" presStyleIdx="0" presStyleCnt="3"/>
      <dgm:spPr/>
      <dgm:t>
        <a:bodyPr/>
        <a:lstStyle/>
        <a:p>
          <a:endParaRPr lang="en-US"/>
        </a:p>
      </dgm:t>
    </dgm:pt>
    <dgm:pt modelId="{90F73B45-3338-4FF4-A2EF-481C0BA4A594}" type="pres">
      <dgm:prSet presAssocID="{CA0A9FE3-A7DC-4471-A66D-543E78F4B1E4}" presName="node" presStyleLbl="node1" presStyleIdx="1" presStyleCnt="4">
        <dgm:presLayoutVars>
          <dgm:bulletEnabled val="1"/>
        </dgm:presLayoutVars>
      </dgm:prSet>
      <dgm:spPr/>
      <dgm:t>
        <a:bodyPr/>
        <a:lstStyle/>
        <a:p>
          <a:endParaRPr lang="en-US"/>
        </a:p>
      </dgm:t>
    </dgm:pt>
    <dgm:pt modelId="{784820DD-8F5D-488A-8FD3-90F62DD0AA43}" type="pres">
      <dgm:prSet presAssocID="{6D6F612D-99F8-47DB-AAE0-9BD62132266B}" presName="sibTrans" presStyleLbl="sibTrans2D1" presStyleIdx="1" presStyleCnt="3"/>
      <dgm:spPr/>
      <dgm:t>
        <a:bodyPr/>
        <a:lstStyle/>
        <a:p>
          <a:endParaRPr lang="en-US"/>
        </a:p>
      </dgm:t>
    </dgm:pt>
    <dgm:pt modelId="{1BBDFA55-D1F8-47BA-B8C3-08E31486D0FA}" type="pres">
      <dgm:prSet presAssocID="{6D6F612D-99F8-47DB-AAE0-9BD62132266B}" presName="connectorText" presStyleLbl="sibTrans2D1" presStyleIdx="1" presStyleCnt="3"/>
      <dgm:spPr/>
      <dgm:t>
        <a:bodyPr/>
        <a:lstStyle/>
        <a:p>
          <a:endParaRPr lang="en-US"/>
        </a:p>
      </dgm:t>
    </dgm:pt>
    <dgm:pt modelId="{859A0AA1-80F4-4586-83BD-16604EF4AB00}" type="pres">
      <dgm:prSet presAssocID="{57C1FEC5-F912-44BF-89C6-A328710370B5}" presName="node" presStyleLbl="node1" presStyleIdx="2" presStyleCnt="4">
        <dgm:presLayoutVars>
          <dgm:bulletEnabled val="1"/>
        </dgm:presLayoutVars>
      </dgm:prSet>
      <dgm:spPr/>
      <dgm:t>
        <a:bodyPr/>
        <a:lstStyle/>
        <a:p>
          <a:endParaRPr lang="en-US"/>
        </a:p>
      </dgm:t>
    </dgm:pt>
    <dgm:pt modelId="{BEE02431-29FB-4EFB-B68F-B8F78D685BF7}" type="pres">
      <dgm:prSet presAssocID="{13E531C7-F5AE-484D-AE0E-526B0F12D762}" presName="sibTrans" presStyleLbl="sibTrans2D1" presStyleIdx="2" presStyleCnt="3"/>
      <dgm:spPr/>
      <dgm:t>
        <a:bodyPr/>
        <a:lstStyle/>
        <a:p>
          <a:endParaRPr lang="en-US"/>
        </a:p>
      </dgm:t>
    </dgm:pt>
    <dgm:pt modelId="{A531114D-0ECD-4595-8580-471C09635714}" type="pres">
      <dgm:prSet presAssocID="{13E531C7-F5AE-484D-AE0E-526B0F12D762}" presName="connectorText" presStyleLbl="sibTrans2D1" presStyleIdx="2" presStyleCnt="3"/>
      <dgm:spPr/>
      <dgm:t>
        <a:bodyPr/>
        <a:lstStyle/>
        <a:p>
          <a:endParaRPr lang="en-US"/>
        </a:p>
      </dgm:t>
    </dgm:pt>
    <dgm:pt modelId="{FB813C6A-8C06-40D0-B303-202602BD0D16}" type="pres">
      <dgm:prSet presAssocID="{F87A21C4-C14D-4344-B920-C572B95C049C}" presName="node" presStyleLbl="node1" presStyleIdx="3" presStyleCnt="4">
        <dgm:presLayoutVars>
          <dgm:bulletEnabled val="1"/>
        </dgm:presLayoutVars>
      </dgm:prSet>
      <dgm:spPr/>
      <dgm:t>
        <a:bodyPr/>
        <a:lstStyle/>
        <a:p>
          <a:endParaRPr lang="en-US"/>
        </a:p>
      </dgm:t>
    </dgm:pt>
  </dgm:ptLst>
  <dgm:cxnLst>
    <dgm:cxn modelId="{144CD3EB-5EFA-4AA1-B537-21B675BAA85C}" type="presOf" srcId="{D2FBE05D-09FA-4772-868F-D5E1DD0CE864}" destId="{8CCB8C51-8666-4B3E-8DAA-B2C8F2F578A7}" srcOrd="0" destOrd="0" presId="urn:microsoft.com/office/officeart/2005/8/layout/process2"/>
    <dgm:cxn modelId="{B68165F0-FAB7-4E4A-ADF0-2CF373EE9060}" type="presOf" srcId="{6D6F612D-99F8-47DB-AAE0-9BD62132266B}" destId="{1BBDFA55-D1F8-47BA-B8C3-08E31486D0FA}" srcOrd="1" destOrd="0" presId="urn:microsoft.com/office/officeart/2005/8/layout/process2"/>
    <dgm:cxn modelId="{C55A69E0-A879-4A2A-BC01-5E7170CFF6F5}" type="presOf" srcId="{6D6F612D-99F8-47DB-AAE0-9BD62132266B}" destId="{784820DD-8F5D-488A-8FD3-90F62DD0AA43}" srcOrd="0" destOrd="0" presId="urn:microsoft.com/office/officeart/2005/8/layout/process2"/>
    <dgm:cxn modelId="{B639A914-6515-4785-BE79-7D1120537293}" type="presOf" srcId="{13E531C7-F5AE-484D-AE0E-526B0F12D762}" destId="{BEE02431-29FB-4EFB-B68F-B8F78D685BF7}" srcOrd="0" destOrd="0" presId="urn:microsoft.com/office/officeart/2005/8/layout/process2"/>
    <dgm:cxn modelId="{E0F6A89E-F5D6-4079-86EE-D81E870A4BC7}" srcId="{4D2B22C3-E3D0-4FC3-BC04-681907B2E443}" destId="{57C1FEC5-F912-44BF-89C6-A328710370B5}" srcOrd="2" destOrd="0" parTransId="{026B8EF7-D091-477A-877D-644D933459DF}" sibTransId="{13E531C7-F5AE-484D-AE0E-526B0F12D762}"/>
    <dgm:cxn modelId="{61CBF547-A136-49FD-BC79-6D24AEB4975D}" type="presOf" srcId="{57C1FEC5-F912-44BF-89C6-A328710370B5}" destId="{859A0AA1-80F4-4586-83BD-16604EF4AB00}" srcOrd="0" destOrd="0" presId="urn:microsoft.com/office/officeart/2005/8/layout/process2"/>
    <dgm:cxn modelId="{A8A53C23-4D52-43A4-B85A-A5EAFB335428}" srcId="{4D2B22C3-E3D0-4FC3-BC04-681907B2E443}" destId="{CA0A9FE3-A7DC-4471-A66D-543E78F4B1E4}" srcOrd="1" destOrd="0" parTransId="{379791F4-19F5-45A2-B6E6-615635F3559B}" sibTransId="{6D6F612D-99F8-47DB-AAE0-9BD62132266B}"/>
    <dgm:cxn modelId="{59DE2421-F5FD-4878-94D4-B4F24F89AF49}" srcId="{4D2B22C3-E3D0-4FC3-BC04-681907B2E443}" destId="{417AD200-073F-4F87-AED7-5172ADDB6FC5}" srcOrd="0" destOrd="0" parTransId="{CCB4E053-FA6B-4C28-883D-B50126BC1C92}" sibTransId="{D2FBE05D-09FA-4772-868F-D5E1DD0CE864}"/>
    <dgm:cxn modelId="{0E837D6F-4C52-493D-A7D8-05AFFD3457AB}" srcId="{4D2B22C3-E3D0-4FC3-BC04-681907B2E443}" destId="{F87A21C4-C14D-4344-B920-C572B95C049C}" srcOrd="3" destOrd="0" parTransId="{5F20AD80-9707-4320-9BD1-9F79153A02D0}" sibTransId="{EB57394C-0DC6-46B7-B700-798E9CE7C6C1}"/>
    <dgm:cxn modelId="{D1849D40-A86A-4EDB-8714-51555F3FBB0E}" type="presOf" srcId="{4D2B22C3-E3D0-4FC3-BC04-681907B2E443}" destId="{A61F84CA-1742-4872-9DB3-1F9BBF86C7ED}" srcOrd="0" destOrd="0" presId="urn:microsoft.com/office/officeart/2005/8/layout/process2"/>
    <dgm:cxn modelId="{5BB7176E-5954-43C3-8737-4E19F06C4ED1}" type="presOf" srcId="{F87A21C4-C14D-4344-B920-C572B95C049C}" destId="{FB813C6A-8C06-40D0-B303-202602BD0D16}" srcOrd="0" destOrd="0" presId="urn:microsoft.com/office/officeart/2005/8/layout/process2"/>
    <dgm:cxn modelId="{AA1E17F2-4D3E-4C58-821F-9DB52FF2C157}" type="presOf" srcId="{D2FBE05D-09FA-4772-868F-D5E1DD0CE864}" destId="{A7E377EF-A618-494B-8C08-F9AB3085526F}" srcOrd="1" destOrd="0" presId="urn:microsoft.com/office/officeart/2005/8/layout/process2"/>
    <dgm:cxn modelId="{E19A891E-AD0F-4ADB-9C33-D04D57197622}" type="presOf" srcId="{CA0A9FE3-A7DC-4471-A66D-543E78F4B1E4}" destId="{90F73B45-3338-4FF4-A2EF-481C0BA4A594}" srcOrd="0" destOrd="0" presId="urn:microsoft.com/office/officeart/2005/8/layout/process2"/>
    <dgm:cxn modelId="{AD44BD99-E053-4424-AF42-6D243A2D857A}" type="presOf" srcId="{13E531C7-F5AE-484D-AE0E-526B0F12D762}" destId="{A531114D-0ECD-4595-8580-471C09635714}" srcOrd="1" destOrd="0" presId="urn:microsoft.com/office/officeart/2005/8/layout/process2"/>
    <dgm:cxn modelId="{F705E583-AE6F-401D-9546-CB34343F8E73}" type="presOf" srcId="{417AD200-073F-4F87-AED7-5172ADDB6FC5}" destId="{9A53CD48-913B-48AC-9CC5-B0FF3E8ADC0E}" srcOrd="0" destOrd="0" presId="urn:microsoft.com/office/officeart/2005/8/layout/process2"/>
    <dgm:cxn modelId="{7310CAD2-93E7-446F-94F7-58D19A4E2220}" type="presParOf" srcId="{A61F84CA-1742-4872-9DB3-1F9BBF86C7ED}" destId="{9A53CD48-913B-48AC-9CC5-B0FF3E8ADC0E}" srcOrd="0" destOrd="0" presId="urn:microsoft.com/office/officeart/2005/8/layout/process2"/>
    <dgm:cxn modelId="{85E8359B-944F-488B-B2D5-CFA80F486EC6}" type="presParOf" srcId="{A61F84CA-1742-4872-9DB3-1F9BBF86C7ED}" destId="{8CCB8C51-8666-4B3E-8DAA-B2C8F2F578A7}" srcOrd="1" destOrd="0" presId="urn:microsoft.com/office/officeart/2005/8/layout/process2"/>
    <dgm:cxn modelId="{121E3B89-D4D6-4CCC-8154-FF09A66087B0}" type="presParOf" srcId="{8CCB8C51-8666-4B3E-8DAA-B2C8F2F578A7}" destId="{A7E377EF-A618-494B-8C08-F9AB3085526F}" srcOrd="0" destOrd="0" presId="urn:microsoft.com/office/officeart/2005/8/layout/process2"/>
    <dgm:cxn modelId="{52749FD6-F439-41D3-96E1-76780AE9665C}" type="presParOf" srcId="{A61F84CA-1742-4872-9DB3-1F9BBF86C7ED}" destId="{90F73B45-3338-4FF4-A2EF-481C0BA4A594}" srcOrd="2" destOrd="0" presId="urn:microsoft.com/office/officeart/2005/8/layout/process2"/>
    <dgm:cxn modelId="{8FFABA45-FE93-4803-9B8D-49F3D4061A28}" type="presParOf" srcId="{A61F84CA-1742-4872-9DB3-1F9BBF86C7ED}" destId="{784820DD-8F5D-488A-8FD3-90F62DD0AA43}" srcOrd="3" destOrd="0" presId="urn:microsoft.com/office/officeart/2005/8/layout/process2"/>
    <dgm:cxn modelId="{F1E064A3-3B70-4E4E-9670-6BCFD617B15D}" type="presParOf" srcId="{784820DD-8F5D-488A-8FD3-90F62DD0AA43}" destId="{1BBDFA55-D1F8-47BA-B8C3-08E31486D0FA}" srcOrd="0" destOrd="0" presId="urn:microsoft.com/office/officeart/2005/8/layout/process2"/>
    <dgm:cxn modelId="{38201A21-BE2C-49D4-BF2E-BB7FF2256946}" type="presParOf" srcId="{A61F84CA-1742-4872-9DB3-1F9BBF86C7ED}" destId="{859A0AA1-80F4-4586-83BD-16604EF4AB00}" srcOrd="4" destOrd="0" presId="urn:microsoft.com/office/officeart/2005/8/layout/process2"/>
    <dgm:cxn modelId="{AC99114C-D53B-40ED-98CC-D5D6D1124C59}" type="presParOf" srcId="{A61F84CA-1742-4872-9DB3-1F9BBF86C7ED}" destId="{BEE02431-29FB-4EFB-B68F-B8F78D685BF7}" srcOrd="5" destOrd="0" presId="urn:microsoft.com/office/officeart/2005/8/layout/process2"/>
    <dgm:cxn modelId="{44DBFDC2-C123-4F98-BE07-8FB5063FD0E2}" type="presParOf" srcId="{BEE02431-29FB-4EFB-B68F-B8F78D685BF7}" destId="{A531114D-0ECD-4595-8580-471C09635714}" srcOrd="0" destOrd="0" presId="urn:microsoft.com/office/officeart/2005/8/layout/process2"/>
    <dgm:cxn modelId="{FDCC2E02-1D54-4360-A7D7-DB5EF0B08833}" type="presParOf" srcId="{A61F84CA-1742-4872-9DB3-1F9BBF86C7ED}" destId="{FB813C6A-8C06-40D0-B303-202602BD0D16}"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F87824-705A-4D96-945D-AEB6B1B6E652}" type="doc">
      <dgm:prSet loTypeId="urn:microsoft.com/office/officeart/2005/8/layout/chevron1" loCatId="process" qsTypeId="urn:microsoft.com/office/officeart/2005/8/quickstyle/simple1" qsCatId="simple" csTypeId="urn:microsoft.com/office/officeart/2005/8/colors/accent4_2" csCatId="accent4" phldr="1"/>
      <dgm:spPr/>
    </dgm:pt>
    <dgm:pt modelId="{8523209D-8318-479A-985D-7B13C3A28696}">
      <dgm:prSet phldrT="[Text]" custT="1"/>
      <dgm:spPr>
        <a:xfrm>
          <a:off x="4093" y="928983"/>
          <a:ext cx="2751151" cy="1177989"/>
        </a:xfrm>
        <a:prstGeom prst="chevron">
          <a:avLst/>
        </a:prstGeom>
        <a:solidFill>
          <a:srgbClr val="00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200" dirty="0">
              <a:solidFill>
                <a:srgbClr val="FFFFFF"/>
              </a:solidFill>
              <a:latin typeface="Trebuchet MS" panose="020B0603020202020204" pitchFamily="34" charset="0"/>
              <a:ea typeface="+mn-ea"/>
              <a:cs typeface="Arial" panose="020B0604020202020204" pitchFamily="34" charset="0"/>
            </a:rPr>
            <a:t>Review and update the various parameters to ensure a robust view of the current business environment and market prioritisation.</a:t>
          </a:r>
        </a:p>
      </dgm:t>
    </dgm:pt>
    <dgm:pt modelId="{78FF3B6D-9746-4CFA-8C47-2B43187E22CF}" type="parTrans" cxnId="{8D2C8CC5-434C-452B-9E45-1AB6C1C9539A}">
      <dgm:prSet/>
      <dgm:spPr/>
      <dgm:t>
        <a:bodyPr/>
        <a:lstStyle/>
        <a:p>
          <a:endParaRPr lang="en-US"/>
        </a:p>
      </dgm:t>
    </dgm:pt>
    <dgm:pt modelId="{868F1DE2-ECC8-4D65-BAE2-D8B48906A549}" type="sibTrans" cxnId="{8D2C8CC5-434C-452B-9E45-1AB6C1C9539A}">
      <dgm:prSet/>
      <dgm:spPr/>
      <dgm:t>
        <a:bodyPr/>
        <a:lstStyle/>
        <a:p>
          <a:endParaRPr lang="en-US"/>
        </a:p>
      </dgm:t>
    </dgm:pt>
    <dgm:pt modelId="{A40F9E58-3730-419B-A874-657402500ACF}">
      <dgm:prSet phldrT="[Text]" custT="1"/>
      <dgm:spPr>
        <a:xfrm>
          <a:off x="2494937" y="887877"/>
          <a:ext cx="2804161" cy="1177989"/>
        </a:xfrm>
        <a:prstGeom prst="chevron">
          <a:avLst/>
        </a:prstGeom>
        <a:solidFill>
          <a:srgbClr val="00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200" dirty="0">
              <a:solidFill>
                <a:srgbClr val="FFFFFF"/>
              </a:solidFill>
              <a:latin typeface="Trebuchet MS" panose="020B0603020202020204" pitchFamily="34" charset="0"/>
              <a:ea typeface="+mn-ea"/>
              <a:cs typeface="Arial" panose="020B0604020202020204" pitchFamily="34" charset="0"/>
            </a:rPr>
            <a:t>Support day-to-day decision-making through an enhanced view on increasing and tapping into short-term opportunities.</a:t>
          </a:r>
        </a:p>
      </dgm:t>
    </dgm:pt>
    <dgm:pt modelId="{DBAC9FB7-415C-48C3-AAB3-C3AB6532A022}" type="parTrans" cxnId="{7B161ADD-961E-42EE-91BF-3FA631C55436}">
      <dgm:prSet/>
      <dgm:spPr/>
      <dgm:t>
        <a:bodyPr/>
        <a:lstStyle/>
        <a:p>
          <a:endParaRPr lang="en-US"/>
        </a:p>
      </dgm:t>
    </dgm:pt>
    <dgm:pt modelId="{16224AFB-A9A2-40BE-9BD0-078CBBBC7F6E}" type="sibTrans" cxnId="{7B161ADD-961E-42EE-91BF-3FA631C55436}">
      <dgm:prSet/>
      <dgm:spPr/>
      <dgm:t>
        <a:bodyPr/>
        <a:lstStyle/>
        <a:p>
          <a:endParaRPr lang="en-US"/>
        </a:p>
      </dgm:t>
    </dgm:pt>
    <dgm:pt modelId="{E75126E7-16FB-4504-85D0-B78560BDC794}">
      <dgm:prSet phldrT="[Text]" custT="1"/>
      <dgm:spPr>
        <a:xfrm>
          <a:off x="5084410" y="928983"/>
          <a:ext cx="2794732" cy="1177989"/>
        </a:xfrm>
        <a:prstGeom prst="chevron">
          <a:avLst/>
        </a:prstGeom>
        <a:solidFill>
          <a:srgbClr val="00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200" dirty="0">
              <a:solidFill>
                <a:srgbClr val="FFFFFF"/>
              </a:solidFill>
              <a:latin typeface="Trebuchet MS" panose="020B0603020202020204" pitchFamily="34" charset="0"/>
              <a:ea typeface="+mn-ea"/>
              <a:cs typeface="Arial" panose="020B0604020202020204" pitchFamily="34" charset="0"/>
            </a:rPr>
            <a:t>Transition key elements of the MPIF model to a power business intelligence environment, to enable easy access, navigation and usage.</a:t>
          </a:r>
        </a:p>
      </dgm:t>
    </dgm:pt>
    <dgm:pt modelId="{1120296C-79CB-45F6-946A-596CD002D02F}" type="parTrans" cxnId="{44A47B18-3424-4034-9C43-AC7950AD2A02}">
      <dgm:prSet/>
      <dgm:spPr/>
      <dgm:t>
        <a:bodyPr/>
        <a:lstStyle/>
        <a:p>
          <a:endParaRPr lang="en-US"/>
        </a:p>
      </dgm:t>
    </dgm:pt>
    <dgm:pt modelId="{7C9C88ED-4C9D-474F-8568-68BDFDECEE8D}" type="sibTrans" cxnId="{44A47B18-3424-4034-9C43-AC7950AD2A02}">
      <dgm:prSet/>
      <dgm:spPr/>
      <dgm:t>
        <a:bodyPr/>
        <a:lstStyle/>
        <a:p>
          <a:endParaRPr lang="en-US"/>
        </a:p>
      </dgm:t>
    </dgm:pt>
    <dgm:pt modelId="{2D71581E-AA54-49CC-BF7E-A53B042470B8}" type="pres">
      <dgm:prSet presAssocID="{A1F87824-705A-4D96-945D-AEB6B1B6E652}" presName="Name0" presStyleCnt="0">
        <dgm:presLayoutVars>
          <dgm:dir/>
          <dgm:animLvl val="lvl"/>
          <dgm:resizeHandles val="exact"/>
        </dgm:presLayoutVars>
      </dgm:prSet>
      <dgm:spPr/>
    </dgm:pt>
    <dgm:pt modelId="{170DEBBA-FB76-436F-9F1D-4BD1A780AF98}" type="pres">
      <dgm:prSet presAssocID="{8523209D-8318-479A-985D-7B13C3A28696}" presName="parTxOnly" presStyleLbl="node1" presStyleIdx="0" presStyleCnt="3" custScaleX="115839" custScaleY="124000">
        <dgm:presLayoutVars>
          <dgm:chMax val="0"/>
          <dgm:chPref val="0"/>
          <dgm:bulletEnabled val="1"/>
        </dgm:presLayoutVars>
      </dgm:prSet>
      <dgm:spPr/>
      <dgm:t>
        <a:bodyPr/>
        <a:lstStyle/>
        <a:p>
          <a:endParaRPr lang="en-US"/>
        </a:p>
      </dgm:t>
    </dgm:pt>
    <dgm:pt modelId="{9E690B53-28AE-4229-B698-0350095DE132}" type="pres">
      <dgm:prSet presAssocID="{868F1DE2-ECC8-4D65-BAE2-D8B48906A549}" presName="parTxOnlySpace" presStyleCnt="0"/>
      <dgm:spPr/>
    </dgm:pt>
    <dgm:pt modelId="{644B38AC-666F-4401-A7F8-C2F873372DF7}" type="pres">
      <dgm:prSet presAssocID="{A40F9E58-3730-419B-A874-657402500ACF}" presName="parTxOnly" presStyleLbl="node1" presStyleIdx="1" presStyleCnt="3" custScaleX="118071" custScaleY="124000" custLinFactNeighborX="-9604" custLinFactNeighborY="-4327">
        <dgm:presLayoutVars>
          <dgm:chMax val="0"/>
          <dgm:chPref val="0"/>
          <dgm:bulletEnabled val="1"/>
        </dgm:presLayoutVars>
      </dgm:prSet>
      <dgm:spPr/>
      <dgm:t>
        <a:bodyPr/>
        <a:lstStyle/>
        <a:p>
          <a:endParaRPr lang="en-US"/>
        </a:p>
      </dgm:t>
    </dgm:pt>
    <dgm:pt modelId="{9AECA3EE-1E81-4DD2-B554-2EE93134BD02}" type="pres">
      <dgm:prSet presAssocID="{16224AFB-A9A2-40BE-9BD0-078CBBBC7F6E}" presName="parTxOnlySpace" presStyleCnt="0"/>
      <dgm:spPr/>
    </dgm:pt>
    <dgm:pt modelId="{8F2F6927-3BD5-4A69-B03E-A7AA720F6688}" type="pres">
      <dgm:prSet presAssocID="{E75126E7-16FB-4504-85D0-B78560BDC794}" presName="parTxOnly" presStyleLbl="node1" presStyleIdx="2" presStyleCnt="3" custScaleX="117674" custScaleY="124000">
        <dgm:presLayoutVars>
          <dgm:chMax val="0"/>
          <dgm:chPref val="0"/>
          <dgm:bulletEnabled val="1"/>
        </dgm:presLayoutVars>
      </dgm:prSet>
      <dgm:spPr/>
      <dgm:t>
        <a:bodyPr/>
        <a:lstStyle/>
        <a:p>
          <a:endParaRPr lang="en-US"/>
        </a:p>
      </dgm:t>
    </dgm:pt>
  </dgm:ptLst>
  <dgm:cxnLst>
    <dgm:cxn modelId="{630BA486-41C0-4F32-882D-C4F752672E82}" type="presOf" srcId="{A40F9E58-3730-419B-A874-657402500ACF}" destId="{644B38AC-666F-4401-A7F8-C2F873372DF7}" srcOrd="0" destOrd="0" presId="urn:microsoft.com/office/officeart/2005/8/layout/chevron1"/>
    <dgm:cxn modelId="{44A47B18-3424-4034-9C43-AC7950AD2A02}" srcId="{A1F87824-705A-4D96-945D-AEB6B1B6E652}" destId="{E75126E7-16FB-4504-85D0-B78560BDC794}" srcOrd="2" destOrd="0" parTransId="{1120296C-79CB-45F6-946A-596CD002D02F}" sibTransId="{7C9C88ED-4C9D-474F-8568-68BDFDECEE8D}"/>
    <dgm:cxn modelId="{7B161ADD-961E-42EE-91BF-3FA631C55436}" srcId="{A1F87824-705A-4D96-945D-AEB6B1B6E652}" destId="{A40F9E58-3730-419B-A874-657402500ACF}" srcOrd="1" destOrd="0" parTransId="{DBAC9FB7-415C-48C3-AAB3-C3AB6532A022}" sibTransId="{16224AFB-A9A2-40BE-9BD0-078CBBBC7F6E}"/>
    <dgm:cxn modelId="{70C979FA-CFE8-45B0-A0DC-7FA98A4773C0}" type="presOf" srcId="{E75126E7-16FB-4504-85D0-B78560BDC794}" destId="{8F2F6927-3BD5-4A69-B03E-A7AA720F6688}" srcOrd="0" destOrd="0" presId="urn:microsoft.com/office/officeart/2005/8/layout/chevron1"/>
    <dgm:cxn modelId="{04F02A41-8052-49B6-AD0D-E7A91E97D161}" type="presOf" srcId="{A1F87824-705A-4D96-945D-AEB6B1B6E652}" destId="{2D71581E-AA54-49CC-BF7E-A53B042470B8}" srcOrd="0" destOrd="0" presId="urn:microsoft.com/office/officeart/2005/8/layout/chevron1"/>
    <dgm:cxn modelId="{91F76450-2954-421E-BCB4-B62723452612}" type="presOf" srcId="{8523209D-8318-479A-985D-7B13C3A28696}" destId="{170DEBBA-FB76-436F-9F1D-4BD1A780AF98}" srcOrd="0" destOrd="0" presId="urn:microsoft.com/office/officeart/2005/8/layout/chevron1"/>
    <dgm:cxn modelId="{8D2C8CC5-434C-452B-9E45-1AB6C1C9539A}" srcId="{A1F87824-705A-4D96-945D-AEB6B1B6E652}" destId="{8523209D-8318-479A-985D-7B13C3A28696}" srcOrd="0" destOrd="0" parTransId="{78FF3B6D-9746-4CFA-8C47-2B43187E22CF}" sibTransId="{868F1DE2-ECC8-4D65-BAE2-D8B48906A549}"/>
    <dgm:cxn modelId="{F090BC5C-7437-42D8-BD7E-1944C122B0D4}" type="presParOf" srcId="{2D71581E-AA54-49CC-BF7E-A53B042470B8}" destId="{170DEBBA-FB76-436F-9F1D-4BD1A780AF98}" srcOrd="0" destOrd="0" presId="urn:microsoft.com/office/officeart/2005/8/layout/chevron1"/>
    <dgm:cxn modelId="{384493BF-646B-44B8-A439-0A7827A99594}" type="presParOf" srcId="{2D71581E-AA54-49CC-BF7E-A53B042470B8}" destId="{9E690B53-28AE-4229-B698-0350095DE132}" srcOrd="1" destOrd="0" presId="urn:microsoft.com/office/officeart/2005/8/layout/chevron1"/>
    <dgm:cxn modelId="{6B853386-F4CD-49C5-A468-E4728F2C4816}" type="presParOf" srcId="{2D71581E-AA54-49CC-BF7E-A53B042470B8}" destId="{644B38AC-666F-4401-A7F8-C2F873372DF7}" srcOrd="2" destOrd="0" presId="urn:microsoft.com/office/officeart/2005/8/layout/chevron1"/>
    <dgm:cxn modelId="{B06BAF26-80D3-4532-BA22-A3E598BEEEF8}" type="presParOf" srcId="{2D71581E-AA54-49CC-BF7E-A53B042470B8}" destId="{9AECA3EE-1E81-4DD2-B554-2EE93134BD02}" srcOrd="3" destOrd="0" presId="urn:microsoft.com/office/officeart/2005/8/layout/chevron1"/>
    <dgm:cxn modelId="{4DD15EEF-E75E-406B-A6AA-EAD6D7493673}" type="presParOf" srcId="{2D71581E-AA54-49CC-BF7E-A53B042470B8}" destId="{8F2F6927-3BD5-4A69-B03E-A7AA720F6688}"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105703-A29A-4A94-953E-A3AB9E817FB5}"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US"/>
        </a:p>
      </dgm:t>
    </dgm:pt>
    <dgm:pt modelId="{2FD64F01-D6BC-4CEC-A059-89674007D170}">
      <dgm:prSet phldrT="[Text]" custT="1"/>
      <dgm:spPr>
        <a:xfrm>
          <a:off x="0" y="105122"/>
          <a:ext cx="2535381" cy="316800"/>
        </a:xfrm>
        <a:prstGeom prst="rect">
          <a:avLst/>
        </a:prstGeom>
        <a:solidFill>
          <a:srgbClr val="000000">
            <a:hueOff val="0"/>
            <a:satOff val="0"/>
            <a:lumOff val="0"/>
            <a:alphaOff val="0"/>
          </a:srgbClr>
        </a:solidFill>
        <a:ln w="25400" cap="flat" cmpd="sng" algn="ctr">
          <a:solidFill>
            <a:srgbClr val="000000">
              <a:hueOff val="0"/>
              <a:satOff val="0"/>
              <a:lumOff val="0"/>
              <a:alphaOff val="0"/>
            </a:srgbClr>
          </a:solidFill>
          <a:prstDash val="solid"/>
        </a:ln>
        <a:effectLst/>
      </dgm:spPr>
      <dgm:t>
        <a:bodyPr/>
        <a:lstStyle/>
        <a:p>
          <a:pPr>
            <a:buNone/>
          </a:pPr>
          <a:r>
            <a:rPr lang="en-US" sz="1400" b="1" dirty="0">
              <a:solidFill>
                <a:srgbClr val="FFFFFF"/>
              </a:solidFill>
              <a:latin typeface="Arial" panose="020B0604020202020204" pitchFamily="34" charset="0"/>
              <a:ea typeface="+mn-ea"/>
              <a:cs typeface="Arial" panose="020B0604020202020204" pitchFamily="34" charset="0"/>
            </a:rPr>
            <a:t>DEFEND MARKETS</a:t>
          </a:r>
        </a:p>
      </dgm:t>
    </dgm:pt>
    <dgm:pt modelId="{264D0ECA-7B27-4DAB-AD11-69DA33607278}" type="parTrans" cxnId="{610C4E69-C642-4F8F-8B6E-ABF8D4060D33}">
      <dgm:prSet/>
      <dgm:spPr/>
      <dgm:t>
        <a:bodyPr/>
        <a:lstStyle/>
        <a:p>
          <a:endParaRPr lang="en-US"/>
        </a:p>
      </dgm:t>
    </dgm:pt>
    <dgm:pt modelId="{651C686D-4EE2-4561-88AD-014179698B18}" type="sibTrans" cxnId="{610C4E69-C642-4F8F-8B6E-ABF8D4060D33}">
      <dgm:prSet/>
      <dgm:spPr/>
      <dgm:t>
        <a:bodyPr/>
        <a:lstStyle/>
        <a:p>
          <a:endParaRPr lang="en-US"/>
        </a:p>
      </dgm:t>
    </dgm:pt>
    <dgm:pt modelId="{C22E462B-5BCF-42FF-ADA0-7461AE7F19BC}">
      <dgm:prSet phldrT="[Text]"/>
      <dgm:spPr>
        <a:xfrm>
          <a:off x="0" y="421922"/>
          <a:ext cx="2535381" cy="1479555"/>
        </a:xfrm>
        <a:prstGeom prst="rect">
          <a:avLst/>
        </a:prstGeom>
        <a:solidFill>
          <a:srgbClr val="000000">
            <a:alpha val="90000"/>
            <a:tint val="40000"/>
            <a:hueOff val="0"/>
            <a:satOff val="0"/>
            <a:lumOff val="0"/>
            <a:alphaOff val="0"/>
          </a:srgbClr>
        </a:solidFill>
        <a:ln w="25400" cap="flat" cmpd="sng" algn="ctr">
          <a:solidFill>
            <a:srgbClr val="000000">
              <a:alpha val="90000"/>
              <a:tint val="40000"/>
              <a:hueOff val="0"/>
              <a:satOff val="0"/>
              <a:lumOff val="0"/>
              <a:alphaOff val="0"/>
            </a:srgbClr>
          </a:solidFill>
          <a:prstDash val="solid"/>
        </a:ln>
        <a:effectLst/>
      </dgm:spPr>
      <dgm:t>
        <a:bodyPr/>
        <a:lstStyle/>
        <a:p>
          <a:pPr algn="l">
            <a:buChar char="•"/>
          </a:pPr>
          <a:r>
            <a:rPr lang="en-ZA" dirty="0">
              <a:solidFill>
                <a:srgbClr val="000000">
                  <a:hueOff val="0"/>
                  <a:satOff val="0"/>
                  <a:lumOff val="0"/>
                  <a:alphaOff val="0"/>
                </a:srgbClr>
              </a:solidFill>
              <a:latin typeface="Arial" panose="020B0604020202020204" pitchFamily="34" charset="0"/>
              <a:ea typeface="+mn-ea"/>
              <a:cs typeface="Arial" panose="020B0604020202020204" pitchFamily="34" charset="0"/>
            </a:rPr>
            <a:t>Markets where South Africa holds a substantial market share and requires continued intervention to ensure arrivals. These markets hold both volume and value importance for South Africa. South African Tourism needs to maintain or defend its share.</a:t>
          </a:r>
          <a:endParaRPr lang="en-US"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gm:t>
    </dgm:pt>
    <dgm:pt modelId="{DB61652A-BFBC-42AB-89DD-20587F4353C7}" type="parTrans" cxnId="{01F1699B-1AF8-4BFE-885C-BD22E1732CA8}">
      <dgm:prSet/>
      <dgm:spPr/>
      <dgm:t>
        <a:bodyPr/>
        <a:lstStyle/>
        <a:p>
          <a:endParaRPr lang="en-US"/>
        </a:p>
      </dgm:t>
    </dgm:pt>
    <dgm:pt modelId="{BF74A3A2-B7A0-44F9-8B6E-8DE7EE33F4C9}" type="sibTrans" cxnId="{01F1699B-1AF8-4BFE-885C-BD22E1732CA8}">
      <dgm:prSet/>
      <dgm:spPr/>
      <dgm:t>
        <a:bodyPr/>
        <a:lstStyle/>
        <a:p>
          <a:endParaRPr lang="en-US"/>
        </a:p>
      </dgm:t>
    </dgm:pt>
    <dgm:pt modelId="{E27EFE8B-71F5-4569-828E-965B9DB09867}">
      <dgm:prSet phldrT="[Text]"/>
      <dgm:spPr>
        <a:xfrm>
          <a:off x="0" y="421922"/>
          <a:ext cx="2535381" cy="1479555"/>
        </a:xfrm>
        <a:prstGeom prst="rect">
          <a:avLst/>
        </a:prstGeom>
        <a:solidFill>
          <a:srgbClr val="000000">
            <a:alpha val="90000"/>
            <a:tint val="40000"/>
            <a:hueOff val="0"/>
            <a:satOff val="0"/>
            <a:lumOff val="0"/>
            <a:alphaOff val="0"/>
          </a:srgbClr>
        </a:solidFill>
        <a:ln w="25400" cap="flat" cmpd="sng" algn="ctr">
          <a:solidFill>
            <a:srgbClr val="000000">
              <a:alpha val="90000"/>
              <a:tint val="40000"/>
              <a:hueOff val="0"/>
              <a:satOff val="0"/>
              <a:lumOff val="0"/>
              <a:alphaOff val="0"/>
            </a:srgbClr>
          </a:solidFill>
          <a:prstDash val="solid"/>
        </a:ln>
        <a:effectLst/>
      </dgm:spPr>
      <dgm:t>
        <a:bodyPr/>
        <a:lstStyle/>
        <a:p>
          <a:pPr algn="just">
            <a:buChar char="•"/>
          </a:pPr>
          <a:r>
            <a:rPr lang="en-US" dirty="0">
              <a:solidFill>
                <a:srgbClr val="000000">
                  <a:hueOff val="0"/>
                  <a:satOff val="0"/>
                  <a:lumOff val="0"/>
                  <a:alphaOff val="0"/>
                </a:srgbClr>
              </a:solidFill>
              <a:latin typeface="Arial" panose="020B0604020202020204" pitchFamily="34" charset="0"/>
              <a:ea typeface="+mn-ea"/>
              <a:cs typeface="Arial" panose="020B0604020202020204" pitchFamily="34" charset="0"/>
            </a:rPr>
            <a:t>Service Model: </a:t>
          </a:r>
          <a:r>
            <a:rPr lang="en-ZA" dirty="0">
              <a:solidFill>
                <a:srgbClr val="000000">
                  <a:hueOff val="0"/>
                  <a:satOff val="0"/>
                  <a:lumOff val="0"/>
                  <a:alphaOff val="0"/>
                </a:srgbClr>
              </a:solidFill>
              <a:latin typeface="Arial" panose="020B0604020202020204" pitchFamily="34" charset="0"/>
              <a:ea typeface="+mn-ea"/>
              <a:cs typeface="Arial" panose="020B0604020202020204" pitchFamily="34" charset="0"/>
            </a:rPr>
            <a:t>Maintain the existing share in the markets outbound.</a:t>
          </a:r>
          <a:endParaRPr lang="en-US"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gm:t>
    </dgm:pt>
    <dgm:pt modelId="{00D391C0-D76D-4B0D-AD56-672DD30385FB}" type="parTrans" cxnId="{EF58C446-6456-4EEF-9509-83B88C0D7C01}">
      <dgm:prSet/>
      <dgm:spPr/>
      <dgm:t>
        <a:bodyPr/>
        <a:lstStyle/>
        <a:p>
          <a:endParaRPr lang="en-US"/>
        </a:p>
      </dgm:t>
    </dgm:pt>
    <dgm:pt modelId="{4BE026F2-1C20-42B0-B7C8-68A0D3AEDEE7}" type="sibTrans" cxnId="{EF58C446-6456-4EEF-9509-83B88C0D7C01}">
      <dgm:prSet/>
      <dgm:spPr/>
      <dgm:t>
        <a:bodyPr/>
        <a:lstStyle/>
        <a:p>
          <a:endParaRPr lang="en-US"/>
        </a:p>
      </dgm:t>
    </dgm:pt>
    <dgm:pt modelId="{6E443EBE-3719-42DA-93FF-E869FBD13A09}" type="pres">
      <dgm:prSet presAssocID="{50105703-A29A-4A94-953E-A3AB9E817FB5}" presName="Name0" presStyleCnt="0">
        <dgm:presLayoutVars>
          <dgm:dir/>
          <dgm:animLvl val="lvl"/>
          <dgm:resizeHandles val="exact"/>
        </dgm:presLayoutVars>
      </dgm:prSet>
      <dgm:spPr/>
      <dgm:t>
        <a:bodyPr/>
        <a:lstStyle/>
        <a:p>
          <a:endParaRPr lang="en-US"/>
        </a:p>
      </dgm:t>
    </dgm:pt>
    <dgm:pt modelId="{A4685098-3438-4144-B80C-FFDC640D9A6B}" type="pres">
      <dgm:prSet presAssocID="{2FD64F01-D6BC-4CEC-A059-89674007D170}" presName="composite" presStyleCnt="0"/>
      <dgm:spPr/>
    </dgm:pt>
    <dgm:pt modelId="{1A98E3D1-9CEB-4952-BA67-44339DB4DB34}" type="pres">
      <dgm:prSet presAssocID="{2FD64F01-D6BC-4CEC-A059-89674007D170}" presName="parTx" presStyleLbl="alignNode1" presStyleIdx="0" presStyleCnt="1">
        <dgm:presLayoutVars>
          <dgm:chMax val="0"/>
          <dgm:chPref val="0"/>
          <dgm:bulletEnabled val="1"/>
        </dgm:presLayoutVars>
      </dgm:prSet>
      <dgm:spPr/>
      <dgm:t>
        <a:bodyPr/>
        <a:lstStyle/>
        <a:p>
          <a:endParaRPr lang="en-US"/>
        </a:p>
      </dgm:t>
    </dgm:pt>
    <dgm:pt modelId="{3EF2A68B-0B6B-409A-B516-E17CAF9DCA49}" type="pres">
      <dgm:prSet presAssocID="{2FD64F01-D6BC-4CEC-A059-89674007D170}" presName="desTx" presStyleLbl="alignAccFollowNode1" presStyleIdx="0" presStyleCnt="1" custScaleY="103723" custLinFactNeighborX="1061" custLinFactNeighborY="11997">
        <dgm:presLayoutVars>
          <dgm:bulletEnabled val="1"/>
        </dgm:presLayoutVars>
      </dgm:prSet>
      <dgm:spPr/>
      <dgm:t>
        <a:bodyPr/>
        <a:lstStyle/>
        <a:p>
          <a:endParaRPr lang="en-US"/>
        </a:p>
      </dgm:t>
    </dgm:pt>
  </dgm:ptLst>
  <dgm:cxnLst>
    <dgm:cxn modelId="{E96C600E-AD90-47CA-BB5A-A4F2AD5FD13F}" type="presOf" srcId="{2FD64F01-D6BC-4CEC-A059-89674007D170}" destId="{1A98E3D1-9CEB-4952-BA67-44339DB4DB34}" srcOrd="0" destOrd="0" presId="urn:microsoft.com/office/officeart/2005/8/layout/hList1"/>
    <dgm:cxn modelId="{EB3CBB5E-665A-4111-9FE7-F004512257D0}" type="presOf" srcId="{50105703-A29A-4A94-953E-A3AB9E817FB5}" destId="{6E443EBE-3719-42DA-93FF-E869FBD13A09}" srcOrd="0" destOrd="0" presId="urn:microsoft.com/office/officeart/2005/8/layout/hList1"/>
    <dgm:cxn modelId="{01F1699B-1AF8-4BFE-885C-BD22E1732CA8}" srcId="{2FD64F01-D6BC-4CEC-A059-89674007D170}" destId="{C22E462B-5BCF-42FF-ADA0-7461AE7F19BC}" srcOrd="0" destOrd="0" parTransId="{DB61652A-BFBC-42AB-89DD-20587F4353C7}" sibTransId="{BF74A3A2-B7A0-44F9-8B6E-8DE7EE33F4C9}"/>
    <dgm:cxn modelId="{EF58C446-6456-4EEF-9509-83B88C0D7C01}" srcId="{2FD64F01-D6BC-4CEC-A059-89674007D170}" destId="{E27EFE8B-71F5-4569-828E-965B9DB09867}" srcOrd="1" destOrd="0" parTransId="{00D391C0-D76D-4B0D-AD56-672DD30385FB}" sibTransId="{4BE026F2-1C20-42B0-B7C8-68A0D3AEDEE7}"/>
    <dgm:cxn modelId="{58FA4E7F-0E27-4E38-9D34-4D67F16EBCC6}" type="presOf" srcId="{E27EFE8B-71F5-4569-828E-965B9DB09867}" destId="{3EF2A68B-0B6B-409A-B516-E17CAF9DCA49}" srcOrd="0" destOrd="1" presId="urn:microsoft.com/office/officeart/2005/8/layout/hList1"/>
    <dgm:cxn modelId="{610C4E69-C642-4F8F-8B6E-ABF8D4060D33}" srcId="{50105703-A29A-4A94-953E-A3AB9E817FB5}" destId="{2FD64F01-D6BC-4CEC-A059-89674007D170}" srcOrd="0" destOrd="0" parTransId="{264D0ECA-7B27-4DAB-AD11-69DA33607278}" sibTransId="{651C686D-4EE2-4561-88AD-014179698B18}"/>
    <dgm:cxn modelId="{6D08EFDC-AEFF-49EE-B758-2232C4EB5192}" type="presOf" srcId="{C22E462B-5BCF-42FF-ADA0-7461AE7F19BC}" destId="{3EF2A68B-0B6B-409A-B516-E17CAF9DCA49}" srcOrd="0" destOrd="0" presId="urn:microsoft.com/office/officeart/2005/8/layout/hList1"/>
    <dgm:cxn modelId="{06836C47-C160-4550-9ABB-7A6405E64E22}" type="presParOf" srcId="{6E443EBE-3719-42DA-93FF-E869FBD13A09}" destId="{A4685098-3438-4144-B80C-FFDC640D9A6B}" srcOrd="0" destOrd="0" presId="urn:microsoft.com/office/officeart/2005/8/layout/hList1"/>
    <dgm:cxn modelId="{0CAFE922-4A73-438B-8E9A-ACFB99AB7509}" type="presParOf" srcId="{A4685098-3438-4144-B80C-FFDC640D9A6B}" destId="{1A98E3D1-9CEB-4952-BA67-44339DB4DB34}" srcOrd="0" destOrd="0" presId="urn:microsoft.com/office/officeart/2005/8/layout/hList1"/>
    <dgm:cxn modelId="{E5A0BD3B-FEEB-4671-9DBB-08AF36FA0B79}" type="presParOf" srcId="{A4685098-3438-4144-B80C-FFDC640D9A6B}" destId="{3EF2A68B-0B6B-409A-B516-E17CAF9DCA49}"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A437C5-3465-4B6D-90D2-17C1EA3439FA}"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US"/>
        </a:p>
      </dgm:t>
    </dgm:pt>
    <dgm:pt modelId="{17B80148-2B38-4D64-9599-C89FD6D699C2}">
      <dgm:prSet phldrT="[Text]" custT="1"/>
      <dgm:spPr>
        <a:xfrm>
          <a:off x="0" y="20076"/>
          <a:ext cx="2535381" cy="345600"/>
        </a:xfrm>
        <a:prstGeom prst="rect">
          <a:avLst/>
        </a:prstGeom>
        <a:solidFill>
          <a:srgbClr val="000000">
            <a:hueOff val="0"/>
            <a:satOff val="0"/>
            <a:lumOff val="0"/>
            <a:alphaOff val="0"/>
          </a:srgbClr>
        </a:solidFill>
        <a:ln w="25400" cap="flat" cmpd="sng" algn="ctr">
          <a:solidFill>
            <a:srgbClr val="000000">
              <a:hueOff val="0"/>
              <a:satOff val="0"/>
              <a:lumOff val="0"/>
              <a:alphaOff val="0"/>
            </a:srgbClr>
          </a:solidFill>
          <a:prstDash val="solid"/>
        </a:ln>
        <a:effectLst/>
      </dgm:spPr>
      <dgm:t>
        <a:bodyPr/>
        <a:lstStyle/>
        <a:p>
          <a:pPr>
            <a:buNone/>
          </a:pPr>
          <a:r>
            <a:rPr lang="en-US" sz="1400" b="1" dirty="0">
              <a:solidFill>
                <a:srgbClr val="FFFFFF"/>
              </a:solidFill>
              <a:latin typeface="Arial" panose="020B0604020202020204" pitchFamily="34" charset="0"/>
              <a:ea typeface="+mn-ea"/>
              <a:cs typeface="Arial" panose="020B0604020202020204" pitchFamily="34" charset="0"/>
            </a:rPr>
            <a:t>GROWTH MARKETS</a:t>
          </a:r>
        </a:p>
      </dgm:t>
    </dgm:pt>
    <dgm:pt modelId="{15F377CB-A6DA-4AC7-83F1-D07FCDBF0DAF}" type="parTrans" cxnId="{6B0FB029-9999-4BD8-85F0-B64707F5D670}">
      <dgm:prSet/>
      <dgm:spPr/>
      <dgm:t>
        <a:bodyPr/>
        <a:lstStyle/>
        <a:p>
          <a:endParaRPr lang="en-US"/>
        </a:p>
      </dgm:t>
    </dgm:pt>
    <dgm:pt modelId="{42F5F4D6-E852-4EE3-8D1B-6E62FF4BD161}" type="sibTrans" cxnId="{6B0FB029-9999-4BD8-85F0-B64707F5D670}">
      <dgm:prSet/>
      <dgm:spPr/>
      <dgm:t>
        <a:bodyPr/>
        <a:lstStyle/>
        <a:p>
          <a:endParaRPr lang="en-US"/>
        </a:p>
      </dgm:t>
    </dgm:pt>
    <dgm:pt modelId="{5CFB3B33-E1EE-42BF-A342-48733CCED715}">
      <dgm:prSet phldrT="[Text]" custT="1"/>
      <dgm:spPr>
        <a:xfrm>
          <a:off x="0" y="365676"/>
          <a:ext cx="2535381" cy="1482300"/>
        </a:xfrm>
        <a:prstGeom prst="rect">
          <a:avLst/>
        </a:prstGeom>
        <a:solidFill>
          <a:srgbClr val="000000">
            <a:alpha val="90000"/>
            <a:tint val="40000"/>
            <a:hueOff val="0"/>
            <a:satOff val="0"/>
            <a:lumOff val="0"/>
            <a:alphaOff val="0"/>
          </a:srgbClr>
        </a:solidFill>
        <a:ln w="25400" cap="flat" cmpd="sng" algn="ctr">
          <a:solidFill>
            <a:srgbClr val="000000">
              <a:alpha val="90000"/>
              <a:tint val="40000"/>
              <a:hueOff val="0"/>
              <a:satOff val="0"/>
              <a:lumOff val="0"/>
              <a:alphaOff val="0"/>
            </a:srgbClr>
          </a:solidFill>
          <a:prstDash val="solid"/>
        </a:ln>
        <a:effectLst/>
      </dgm:spPr>
      <dgm:t>
        <a:bodyPr/>
        <a:lstStyle/>
        <a:p>
          <a:pPr algn="l">
            <a:buChar char="•"/>
          </a:pPr>
          <a:r>
            <a:rPr lang="en-ZA" sz="1100" dirty="0">
              <a:solidFill>
                <a:srgbClr val="000000">
                  <a:hueOff val="0"/>
                  <a:satOff val="0"/>
                  <a:lumOff val="0"/>
                  <a:alphaOff val="0"/>
                </a:srgbClr>
              </a:solidFill>
              <a:latin typeface="Arial" panose="020B0604020202020204" pitchFamily="34" charset="0"/>
              <a:ea typeface="+mn-ea"/>
              <a:cs typeface="Arial" panose="020B0604020202020204" pitchFamily="34" charset="0"/>
            </a:rPr>
            <a:t>Markets that hold considerable outbound potential. However, the share of South Africa in outbound has growth potential. These markets provide an ample opportunity to grow based on their size</a:t>
          </a:r>
          <a:endParaRPr lang="en-US" sz="11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gm:t>
    </dgm:pt>
    <dgm:pt modelId="{ECDC3204-A5CC-4D61-94B8-8621DC3DCEA1}" type="parTrans" cxnId="{487AE2C1-F3A1-4676-B6F9-F52B7D8A32EB}">
      <dgm:prSet/>
      <dgm:spPr/>
      <dgm:t>
        <a:bodyPr/>
        <a:lstStyle/>
        <a:p>
          <a:endParaRPr lang="en-US"/>
        </a:p>
      </dgm:t>
    </dgm:pt>
    <dgm:pt modelId="{95D8419D-B12F-4B4A-A4B8-FF1D550E269E}" type="sibTrans" cxnId="{487AE2C1-F3A1-4676-B6F9-F52B7D8A32EB}">
      <dgm:prSet/>
      <dgm:spPr/>
      <dgm:t>
        <a:bodyPr/>
        <a:lstStyle/>
        <a:p>
          <a:endParaRPr lang="en-US"/>
        </a:p>
      </dgm:t>
    </dgm:pt>
    <dgm:pt modelId="{BF030863-C64F-41B9-8B93-6467BB972994}">
      <dgm:prSet phldrT="[Text]" custT="1"/>
      <dgm:spPr>
        <a:xfrm>
          <a:off x="0" y="365676"/>
          <a:ext cx="2535381" cy="1482300"/>
        </a:xfrm>
        <a:prstGeom prst="rect">
          <a:avLst/>
        </a:prstGeom>
        <a:solidFill>
          <a:srgbClr val="000000">
            <a:alpha val="90000"/>
            <a:tint val="40000"/>
            <a:hueOff val="0"/>
            <a:satOff val="0"/>
            <a:lumOff val="0"/>
            <a:alphaOff val="0"/>
          </a:srgbClr>
        </a:solidFill>
        <a:ln w="25400" cap="flat" cmpd="sng" algn="ctr">
          <a:solidFill>
            <a:srgbClr val="000000">
              <a:alpha val="90000"/>
              <a:tint val="40000"/>
              <a:hueOff val="0"/>
              <a:satOff val="0"/>
              <a:lumOff val="0"/>
              <a:alphaOff val="0"/>
            </a:srgbClr>
          </a:solidFill>
          <a:prstDash val="solid"/>
        </a:ln>
        <a:effectLst/>
      </dgm:spPr>
      <dgm:t>
        <a:bodyPr/>
        <a:lstStyle/>
        <a:p>
          <a:pPr algn="just">
            <a:buChar char="•"/>
          </a:pPr>
          <a:r>
            <a:rPr lang="en-US" sz="1100" dirty="0">
              <a:solidFill>
                <a:srgbClr val="000000">
                  <a:hueOff val="0"/>
                  <a:satOff val="0"/>
                  <a:lumOff val="0"/>
                  <a:alphaOff val="0"/>
                </a:srgbClr>
              </a:solidFill>
              <a:latin typeface="Arial" panose="020B0604020202020204" pitchFamily="34" charset="0"/>
              <a:ea typeface="+mn-ea"/>
              <a:cs typeface="Arial" panose="020B0604020202020204" pitchFamily="34" charset="0"/>
            </a:rPr>
            <a:t>Service Model: </a:t>
          </a:r>
          <a:r>
            <a:rPr lang="en-ZA" sz="1100" dirty="0">
              <a:solidFill>
                <a:srgbClr val="000000">
                  <a:hueOff val="0"/>
                  <a:satOff val="0"/>
                  <a:lumOff val="0"/>
                  <a:alphaOff val="0"/>
                </a:srgbClr>
              </a:solidFill>
              <a:latin typeface="Arial" panose="020B0604020202020204" pitchFamily="34" charset="0"/>
              <a:ea typeface="+mn-ea"/>
              <a:cs typeface="Arial" panose="020B0604020202020204" pitchFamily="34" charset="0"/>
            </a:rPr>
            <a:t>Elevate South Africa’s position in the market relative to long-haul competitors.</a:t>
          </a:r>
          <a:endParaRPr lang="en-US" sz="11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gm:t>
    </dgm:pt>
    <dgm:pt modelId="{048F1677-1145-4121-B771-F1F01B805677}" type="parTrans" cxnId="{1234D759-50B7-4E93-86EF-7752A29935F8}">
      <dgm:prSet/>
      <dgm:spPr/>
      <dgm:t>
        <a:bodyPr/>
        <a:lstStyle/>
        <a:p>
          <a:endParaRPr lang="en-US"/>
        </a:p>
      </dgm:t>
    </dgm:pt>
    <dgm:pt modelId="{85EB768A-3C76-41E4-ACAC-4B4ED59294C2}" type="sibTrans" cxnId="{1234D759-50B7-4E93-86EF-7752A29935F8}">
      <dgm:prSet/>
      <dgm:spPr/>
      <dgm:t>
        <a:bodyPr/>
        <a:lstStyle/>
        <a:p>
          <a:endParaRPr lang="en-US"/>
        </a:p>
      </dgm:t>
    </dgm:pt>
    <dgm:pt modelId="{8E8E7B09-900E-466B-81DE-2CB8A7A58828}" type="pres">
      <dgm:prSet presAssocID="{39A437C5-3465-4B6D-90D2-17C1EA3439FA}" presName="Name0" presStyleCnt="0">
        <dgm:presLayoutVars>
          <dgm:dir/>
          <dgm:animLvl val="lvl"/>
          <dgm:resizeHandles val="exact"/>
        </dgm:presLayoutVars>
      </dgm:prSet>
      <dgm:spPr/>
      <dgm:t>
        <a:bodyPr/>
        <a:lstStyle/>
        <a:p>
          <a:endParaRPr lang="en-US"/>
        </a:p>
      </dgm:t>
    </dgm:pt>
    <dgm:pt modelId="{017F951C-8B00-4160-B767-7990D051E9CA}" type="pres">
      <dgm:prSet presAssocID="{17B80148-2B38-4D64-9599-C89FD6D699C2}" presName="composite" presStyleCnt="0"/>
      <dgm:spPr/>
    </dgm:pt>
    <dgm:pt modelId="{72B16611-318F-4F61-B4F1-3228AD8A03BC}" type="pres">
      <dgm:prSet presAssocID="{17B80148-2B38-4D64-9599-C89FD6D699C2}" presName="parTx" presStyleLbl="alignNode1" presStyleIdx="0" presStyleCnt="1">
        <dgm:presLayoutVars>
          <dgm:chMax val="0"/>
          <dgm:chPref val="0"/>
          <dgm:bulletEnabled val="1"/>
        </dgm:presLayoutVars>
      </dgm:prSet>
      <dgm:spPr/>
      <dgm:t>
        <a:bodyPr/>
        <a:lstStyle/>
        <a:p>
          <a:endParaRPr lang="en-US"/>
        </a:p>
      </dgm:t>
    </dgm:pt>
    <dgm:pt modelId="{CCBACE52-2FCA-4BE0-B275-02552BC9C178}" type="pres">
      <dgm:prSet presAssocID="{17B80148-2B38-4D64-9599-C89FD6D699C2}" presName="desTx" presStyleLbl="alignAccFollowNode1" presStyleIdx="0" presStyleCnt="1">
        <dgm:presLayoutVars>
          <dgm:bulletEnabled val="1"/>
        </dgm:presLayoutVars>
      </dgm:prSet>
      <dgm:spPr/>
      <dgm:t>
        <a:bodyPr/>
        <a:lstStyle/>
        <a:p>
          <a:endParaRPr lang="en-US"/>
        </a:p>
      </dgm:t>
    </dgm:pt>
  </dgm:ptLst>
  <dgm:cxnLst>
    <dgm:cxn modelId="{6B0FB029-9999-4BD8-85F0-B64707F5D670}" srcId="{39A437C5-3465-4B6D-90D2-17C1EA3439FA}" destId="{17B80148-2B38-4D64-9599-C89FD6D699C2}" srcOrd="0" destOrd="0" parTransId="{15F377CB-A6DA-4AC7-83F1-D07FCDBF0DAF}" sibTransId="{42F5F4D6-E852-4EE3-8D1B-6E62FF4BD161}"/>
    <dgm:cxn modelId="{1234D759-50B7-4E93-86EF-7752A29935F8}" srcId="{17B80148-2B38-4D64-9599-C89FD6D699C2}" destId="{BF030863-C64F-41B9-8B93-6467BB972994}" srcOrd="1" destOrd="0" parTransId="{048F1677-1145-4121-B771-F1F01B805677}" sibTransId="{85EB768A-3C76-41E4-ACAC-4B4ED59294C2}"/>
    <dgm:cxn modelId="{70FABC0C-18B2-403E-9FDF-096C08E5FEB1}" type="presOf" srcId="{39A437C5-3465-4B6D-90D2-17C1EA3439FA}" destId="{8E8E7B09-900E-466B-81DE-2CB8A7A58828}" srcOrd="0" destOrd="0" presId="urn:microsoft.com/office/officeart/2005/8/layout/hList1"/>
    <dgm:cxn modelId="{88698E1D-BD03-4FD7-A0F7-906D2AE68E82}" type="presOf" srcId="{BF030863-C64F-41B9-8B93-6467BB972994}" destId="{CCBACE52-2FCA-4BE0-B275-02552BC9C178}" srcOrd="0" destOrd="1" presId="urn:microsoft.com/office/officeart/2005/8/layout/hList1"/>
    <dgm:cxn modelId="{E6E3D1DD-06BC-4D25-B1DC-CB26C5DAA55C}" type="presOf" srcId="{17B80148-2B38-4D64-9599-C89FD6D699C2}" destId="{72B16611-318F-4F61-B4F1-3228AD8A03BC}" srcOrd="0" destOrd="0" presId="urn:microsoft.com/office/officeart/2005/8/layout/hList1"/>
    <dgm:cxn modelId="{12BE1B2E-ED84-44A9-8463-2FBE1E43BFD0}" type="presOf" srcId="{5CFB3B33-E1EE-42BF-A342-48733CCED715}" destId="{CCBACE52-2FCA-4BE0-B275-02552BC9C178}" srcOrd="0" destOrd="0" presId="urn:microsoft.com/office/officeart/2005/8/layout/hList1"/>
    <dgm:cxn modelId="{487AE2C1-F3A1-4676-B6F9-F52B7D8A32EB}" srcId="{17B80148-2B38-4D64-9599-C89FD6D699C2}" destId="{5CFB3B33-E1EE-42BF-A342-48733CCED715}" srcOrd="0" destOrd="0" parTransId="{ECDC3204-A5CC-4D61-94B8-8621DC3DCEA1}" sibTransId="{95D8419D-B12F-4B4A-A4B8-FF1D550E269E}"/>
    <dgm:cxn modelId="{19E612B0-3CA0-42B2-96A2-025554933312}" type="presParOf" srcId="{8E8E7B09-900E-466B-81DE-2CB8A7A58828}" destId="{017F951C-8B00-4160-B767-7990D051E9CA}" srcOrd="0" destOrd="0" presId="urn:microsoft.com/office/officeart/2005/8/layout/hList1"/>
    <dgm:cxn modelId="{03B1B433-599A-4096-B1DC-42BA8B6A2043}" type="presParOf" srcId="{017F951C-8B00-4160-B767-7990D051E9CA}" destId="{72B16611-318F-4F61-B4F1-3228AD8A03BC}" srcOrd="0" destOrd="0" presId="urn:microsoft.com/office/officeart/2005/8/layout/hList1"/>
    <dgm:cxn modelId="{96731D75-D5F9-4F03-8B89-1F6E377D1D88}" type="presParOf" srcId="{017F951C-8B00-4160-B767-7990D051E9CA}" destId="{CCBACE52-2FCA-4BE0-B275-02552BC9C178}"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4DED36-E4E6-4501-84A5-52B4BEBCE9A7}"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US"/>
        </a:p>
      </dgm:t>
    </dgm:pt>
    <dgm:pt modelId="{504FF2C2-F59E-48F4-B098-F4CB2B0B2159}">
      <dgm:prSet phldrT="[Text]" custT="1"/>
      <dgm:spPr>
        <a:xfrm>
          <a:off x="0" y="11893"/>
          <a:ext cx="2553854" cy="374400"/>
        </a:xfrm>
        <a:prstGeom prst="rect">
          <a:avLst/>
        </a:prstGeom>
        <a:solidFill>
          <a:srgbClr val="000000">
            <a:hueOff val="0"/>
            <a:satOff val="0"/>
            <a:lumOff val="0"/>
            <a:alphaOff val="0"/>
          </a:srgbClr>
        </a:solidFill>
        <a:ln w="25400" cap="flat" cmpd="sng" algn="ctr">
          <a:solidFill>
            <a:srgbClr val="000000">
              <a:hueOff val="0"/>
              <a:satOff val="0"/>
              <a:lumOff val="0"/>
              <a:alphaOff val="0"/>
            </a:srgbClr>
          </a:solidFill>
          <a:prstDash val="solid"/>
        </a:ln>
        <a:effectLst/>
      </dgm:spPr>
      <dgm:t>
        <a:bodyPr/>
        <a:lstStyle/>
        <a:p>
          <a:pPr>
            <a:buNone/>
          </a:pPr>
          <a:r>
            <a:rPr lang="en-US" sz="1400" b="1" dirty="0">
              <a:solidFill>
                <a:srgbClr val="FFFFFF"/>
              </a:solidFill>
              <a:latin typeface="Arial" panose="020B0604020202020204" pitchFamily="34" charset="0"/>
              <a:ea typeface="+mn-ea"/>
              <a:cs typeface="Arial" panose="020B0604020202020204" pitchFamily="34" charset="0"/>
            </a:rPr>
            <a:t>WATCHLIST MARKETS</a:t>
          </a:r>
        </a:p>
      </dgm:t>
    </dgm:pt>
    <dgm:pt modelId="{5D72C2BC-0153-452F-AD81-2319A593E579}" type="parTrans" cxnId="{D0B10422-5ACE-4A3D-AF68-F5E3C65C58C6}">
      <dgm:prSet/>
      <dgm:spPr/>
      <dgm:t>
        <a:bodyPr/>
        <a:lstStyle/>
        <a:p>
          <a:endParaRPr lang="en-US"/>
        </a:p>
      </dgm:t>
    </dgm:pt>
    <dgm:pt modelId="{D353FA58-4356-438F-9E2C-DA98CF9ED0F8}" type="sibTrans" cxnId="{D0B10422-5ACE-4A3D-AF68-F5E3C65C58C6}">
      <dgm:prSet/>
      <dgm:spPr/>
      <dgm:t>
        <a:bodyPr/>
        <a:lstStyle/>
        <a:p>
          <a:endParaRPr lang="en-US"/>
        </a:p>
      </dgm:t>
    </dgm:pt>
    <dgm:pt modelId="{EE1F951D-6BA9-49B0-96DE-DA803621F38F}">
      <dgm:prSet phldrT="[Text]" custT="1"/>
      <dgm:spPr>
        <a:xfrm>
          <a:off x="0" y="386293"/>
          <a:ext cx="2553854" cy="1641509"/>
        </a:xfrm>
        <a:prstGeom prst="rect">
          <a:avLst/>
        </a:prstGeom>
        <a:solidFill>
          <a:srgbClr val="000000">
            <a:alpha val="90000"/>
            <a:tint val="40000"/>
            <a:hueOff val="0"/>
            <a:satOff val="0"/>
            <a:lumOff val="0"/>
            <a:alphaOff val="0"/>
          </a:srgbClr>
        </a:solidFill>
        <a:ln w="25400" cap="flat" cmpd="sng" algn="ctr">
          <a:solidFill>
            <a:srgbClr val="000000">
              <a:alpha val="90000"/>
              <a:tint val="40000"/>
              <a:hueOff val="0"/>
              <a:satOff val="0"/>
              <a:lumOff val="0"/>
              <a:alphaOff val="0"/>
            </a:srgbClr>
          </a:solidFill>
          <a:prstDash val="solid"/>
        </a:ln>
        <a:effectLst/>
      </dgm:spPr>
      <dgm:t>
        <a:bodyPr/>
        <a:lstStyle/>
        <a:p>
          <a:pPr algn="l">
            <a:buChar char="•"/>
          </a:pPr>
          <a:r>
            <a:rPr lang="en-ZA" sz="1100" dirty="0">
              <a:solidFill>
                <a:srgbClr val="000000">
                  <a:hueOff val="0"/>
                  <a:satOff val="0"/>
                  <a:lumOff val="0"/>
                  <a:alphaOff val="0"/>
                </a:srgbClr>
              </a:solidFill>
              <a:latin typeface="Arial" panose="020B0604020202020204" pitchFamily="34" charset="0"/>
              <a:ea typeface="+mn-ea"/>
              <a:cs typeface="Arial" panose="020B0604020202020204" pitchFamily="34" charset="0"/>
            </a:rPr>
            <a:t>Markets that hold reasonable outbound potential. However, the current share of South Africa in outbound is low. These markets provide an opportunity for nurturing and investing for future growth and need to be kept in the watchlist.</a:t>
          </a:r>
          <a:endParaRPr lang="en-US" sz="11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gm:t>
    </dgm:pt>
    <dgm:pt modelId="{CC97D3DD-B1EC-40C5-9A6F-8CD6DA8509A1}" type="parTrans" cxnId="{E7EDFF0B-1999-44FD-880F-624991DCA85E}">
      <dgm:prSet/>
      <dgm:spPr/>
      <dgm:t>
        <a:bodyPr/>
        <a:lstStyle/>
        <a:p>
          <a:endParaRPr lang="en-US"/>
        </a:p>
      </dgm:t>
    </dgm:pt>
    <dgm:pt modelId="{F2A381AC-5A08-463D-87FE-1D99D2877A20}" type="sibTrans" cxnId="{E7EDFF0B-1999-44FD-880F-624991DCA85E}">
      <dgm:prSet/>
      <dgm:spPr/>
      <dgm:t>
        <a:bodyPr/>
        <a:lstStyle/>
        <a:p>
          <a:endParaRPr lang="en-US"/>
        </a:p>
      </dgm:t>
    </dgm:pt>
    <dgm:pt modelId="{72ADAFF3-7D95-48E9-BB8F-5DC2D0512F9B}">
      <dgm:prSet phldrT="[Text]" custT="1"/>
      <dgm:spPr>
        <a:xfrm>
          <a:off x="0" y="386293"/>
          <a:ext cx="2553854" cy="1641509"/>
        </a:xfrm>
        <a:prstGeom prst="rect">
          <a:avLst/>
        </a:prstGeom>
        <a:solidFill>
          <a:srgbClr val="000000">
            <a:alpha val="90000"/>
            <a:tint val="40000"/>
            <a:hueOff val="0"/>
            <a:satOff val="0"/>
            <a:lumOff val="0"/>
            <a:alphaOff val="0"/>
          </a:srgbClr>
        </a:solidFill>
        <a:ln w="25400" cap="flat" cmpd="sng" algn="ctr">
          <a:solidFill>
            <a:srgbClr val="000000">
              <a:alpha val="90000"/>
              <a:tint val="40000"/>
              <a:hueOff val="0"/>
              <a:satOff val="0"/>
              <a:lumOff val="0"/>
              <a:alphaOff val="0"/>
            </a:srgbClr>
          </a:solidFill>
          <a:prstDash val="solid"/>
        </a:ln>
        <a:effectLst/>
      </dgm:spPr>
      <dgm:t>
        <a:bodyPr/>
        <a:lstStyle/>
        <a:p>
          <a:pPr algn="just">
            <a:buChar char="•"/>
          </a:pPr>
          <a:r>
            <a:rPr lang="en-US" sz="1100" dirty="0">
              <a:solidFill>
                <a:srgbClr val="000000">
                  <a:hueOff val="0"/>
                  <a:satOff val="0"/>
                  <a:lumOff val="0"/>
                  <a:alphaOff val="0"/>
                </a:srgbClr>
              </a:solidFill>
              <a:latin typeface="Arial" panose="020B0604020202020204" pitchFamily="34" charset="0"/>
              <a:ea typeface="+mn-ea"/>
              <a:cs typeface="Arial" panose="020B0604020202020204" pitchFamily="34" charset="0"/>
            </a:rPr>
            <a:t>Service Model: </a:t>
          </a:r>
          <a:r>
            <a:rPr lang="en-ZA" sz="1100" dirty="0">
              <a:solidFill>
                <a:srgbClr val="000000">
                  <a:hueOff val="0"/>
                  <a:satOff val="0"/>
                  <a:lumOff val="0"/>
                  <a:alphaOff val="0"/>
                </a:srgbClr>
              </a:solidFill>
              <a:latin typeface="Arial" panose="020B0604020202020204" pitchFamily="34" charset="0"/>
              <a:ea typeface="+mn-ea"/>
              <a:cs typeface="Arial" panose="020B0604020202020204" pitchFamily="34" charset="0"/>
            </a:rPr>
            <a:t>Elevate South Africa’s position in the market relative to long-haul competitors.</a:t>
          </a:r>
          <a:endParaRPr lang="en-US" sz="11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gm:t>
    </dgm:pt>
    <dgm:pt modelId="{FBDE0DDB-E196-4980-8C65-31CF0885679C}" type="parTrans" cxnId="{A06BD4B0-A463-491E-A17D-DA81AC8F0277}">
      <dgm:prSet/>
      <dgm:spPr/>
      <dgm:t>
        <a:bodyPr/>
        <a:lstStyle/>
        <a:p>
          <a:endParaRPr lang="en-US"/>
        </a:p>
      </dgm:t>
    </dgm:pt>
    <dgm:pt modelId="{F1D429F2-224F-40AE-BB25-F9C26FFA5063}" type="sibTrans" cxnId="{A06BD4B0-A463-491E-A17D-DA81AC8F0277}">
      <dgm:prSet/>
      <dgm:spPr/>
      <dgm:t>
        <a:bodyPr/>
        <a:lstStyle/>
        <a:p>
          <a:endParaRPr lang="en-US"/>
        </a:p>
      </dgm:t>
    </dgm:pt>
    <dgm:pt modelId="{A6739C2A-5FE1-4F47-9480-29253DC6BE62}" type="pres">
      <dgm:prSet presAssocID="{A94DED36-E4E6-4501-84A5-52B4BEBCE9A7}" presName="Name0" presStyleCnt="0">
        <dgm:presLayoutVars>
          <dgm:dir/>
          <dgm:animLvl val="lvl"/>
          <dgm:resizeHandles val="exact"/>
        </dgm:presLayoutVars>
      </dgm:prSet>
      <dgm:spPr/>
      <dgm:t>
        <a:bodyPr/>
        <a:lstStyle/>
        <a:p>
          <a:endParaRPr lang="en-US"/>
        </a:p>
      </dgm:t>
    </dgm:pt>
    <dgm:pt modelId="{340EE964-21C6-46BD-ACA9-5CC40EE366C2}" type="pres">
      <dgm:prSet presAssocID="{504FF2C2-F59E-48F4-B098-F4CB2B0B2159}" presName="composite" presStyleCnt="0"/>
      <dgm:spPr/>
    </dgm:pt>
    <dgm:pt modelId="{D3AD1661-7E07-48CB-AE22-0E09E9ABB2EA}" type="pres">
      <dgm:prSet presAssocID="{504FF2C2-F59E-48F4-B098-F4CB2B0B2159}" presName="parTx" presStyleLbl="alignNode1" presStyleIdx="0" presStyleCnt="1">
        <dgm:presLayoutVars>
          <dgm:chMax val="0"/>
          <dgm:chPref val="0"/>
          <dgm:bulletEnabled val="1"/>
        </dgm:presLayoutVars>
      </dgm:prSet>
      <dgm:spPr/>
      <dgm:t>
        <a:bodyPr/>
        <a:lstStyle/>
        <a:p>
          <a:endParaRPr lang="en-US"/>
        </a:p>
      </dgm:t>
    </dgm:pt>
    <dgm:pt modelId="{D7139DBE-9972-441B-ACF3-EF3CAEF7AC06}" type="pres">
      <dgm:prSet presAssocID="{504FF2C2-F59E-48F4-B098-F4CB2B0B2159}" presName="desTx" presStyleLbl="alignAccFollowNode1" presStyleIdx="0" presStyleCnt="1">
        <dgm:presLayoutVars>
          <dgm:bulletEnabled val="1"/>
        </dgm:presLayoutVars>
      </dgm:prSet>
      <dgm:spPr/>
      <dgm:t>
        <a:bodyPr/>
        <a:lstStyle/>
        <a:p>
          <a:endParaRPr lang="en-US"/>
        </a:p>
      </dgm:t>
    </dgm:pt>
  </dgm:ptLst>
  <dgm:cxnLst>
    <dgm:cxn modelId="{E7EDFF0B-1999-44FD-880F-624991DCA85E}" srcId="{504FF2C2-F59E-48F4-B098-F4CB2B0B2159}" destId="{EE1F951D-6BA9-49B0-96DE-DA803621F38F}" srcOrd="0" destOrd="0" parTransId="{CC97D3DD-B1EC-40C5-9A6F-8CD6DA8509A1}" sibTransId="{F2A381AC-5A08-463D-87FE-1D99D2877A20}"/>
    <dgm:cxn modelId="{B7B5366B-D89F-4EED-AE29-64D50432E457}" type="presOf" srcId="{EE1F951D-6BA9-49B0-96DE-DA803621F38F}" destId="{D7139DBE-9972-441B-ACF3-EF3CAEF7AC06}" srcOrd="0" destOrd="0" presId="urn:microsoft.com/office/officeart/2005/8/layout/hList1"/>
    <dgm:cxn modelId="{FE43929C-4486-4EDE-AA20-E2637F253B75}" type="presOf" srcId="{504FF2C2-F59E-48F4-B098-F4CB2B0B2159}" destId="{D3AD1661-7E07-48CB-AE22-0E09E9ABB2EA}" srcOrd="0" destOrd="0" presId="urn:microsoft.com/office/officeart/2005/8/layout/hList1"/>
    <dgm:cxn modelId="{464908BB-6A68-4534-B88C-BB23ECA56DA9}" type="presOf" srcId="{A94DED36-E4E6-4501-84A5-52B4BEBCE9A7}" destId="{A6739C2A-5FE1-4F47-9480-29253DC6BE62}" srcOrd="0" destOrd="0" presId="urn:microsoft.com/office/officeart/2005/8/layout/hList1"/>
    <dgm:cxn modelId="{D0B10422-5ACE-4A3D-AF68-F5E3C65C58C6}" srcId="{A94DED36-E4E6-4501-84A5-52B4BEBCE9A7}" destId="{504FF2C2-F59E-48F4-B098-F4CB2B0B2159}" srcOrd="0" destOrd="0" parTransId="{5D72C2BC-0153-452F-AD81-2319A593E579}" sibTransId="{D353FA58-4356-438F-9E2C-DA98CF9ED0F8}"/>
    <dgm:cxn modelId="{18D23774-CB7F-4299-9B5A-FA832FF9E609}" type="presOf" srcId="{72ADAFF3-7D95-48E9-BB8F-5DC2D0512F9B}" destId="{D7139DBE-9972-441B-ACF3-EF3CAEF7AC06}" srcOrd="0" destOrd="1" presId="urn:microsoft.com/office/officeart/2005/8/layout/hList1"/>
    <dgm:cxn modelId="{A06BD4B0-A463-491E-A17D-DA81AC8F0277}" srcId="{504FF2C2-F59E-48F4-B098-F4CB2B0B2159}" destId="{72ADAFF3-7D95-48E9-BB8F-5DC2D0512F9B}" srcOrd="1" destOrd="0" parTransId="{FBDE0DDB-E196-4980-8C65-31CF0885679C}" sibTransId="{F1D429F2-224F-40AE-BB25-F9C26FFA5063}"/>
    <dgm:cxn modelId="{7A0F0094-171A-490C-9A52-35D0E1A2DCFD}" type="presParOf" srcId="{A6739C2A-5FE1-4F47-9480-29253DC6BE62}" destId="{340EE964-21C6-46BD-ACA9-5CC40EE366C2}" srcOrd="0" destOrd="0" presId="urn:microsoft.com/office/officeart/2005/8/layout/hList1"/>
    <dgm:cxn modelId="{019130CB-3AD1-47AA-9825-2068DF5D2288}" type="presParOf" srcId="{340EE964-21C6-46BD-ACA9-5CC40EE366C2}" destId="{D3AD1661-7E07-48CB-AE22-0E09E9ABB2EA}" srcOrd="0" destOrd="0" presId="urn:microsoft.com/office/officeart/2005/8/layout/hList1"/>
    <dgm:cxn modelId="{B912DDFE-55F2-4CEC-B62C-7C4693F97FC2}" type="presParOf" srcId="{340EE964-21C6-46BD-ACA9-5CC40EE366C2}" destId="{D7139DBE-9972-441B-ACF3-EF3CAEF7AC06}" srcOrd="1" destOrd="0" presId="urn:microsoft.com/office/officeart/2005/8/layout/hLis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3CD48-913B-48AC-9CC5-B0FF3E8ADC0E}">
      <dsp:nvSpPr>
        <dsp:cNvPr id="0" name=""/>
        <dsp:cNvSpPr/>
      </dsp:nvSpPr>
      <dsp:spPr>
        <a:xfrm>
          <a:off x="701750" y="1897"/>
          <a:ext cx="2720264" cy="70570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Arial" panose="020B0604020202020204" pitchFamily="34" charset="0"/>
              <a:cs typeface="Arial" panose="020B0604020202020204" pitchFamily="34" charset="0"/>
            </a:rPr>
            <a:t>Tourism Act, No 3 of 2014</a:t>
          </a:r>
          <a:endParaRPr lang="en-US" sz="1800" kern="1200" dirty="0">
            <a:solidFill>
              <a:schemeClr val="tx1"/>
            </a:solidFill>
            <a:latin typeface="Arial" panose="020B0604020202020204" pitchFamily="34" charset="0"/>
            <a:cs typeface="Arial" panose="020B0604020202020204" pitchFamily="34" charset="0"/>
          </a:endParaRPr>
        </a:p>
      </dsp:txBody>
      <dsp:txXfrm>
        <a:off x="722419" y="22566"/>
        <a:ext cx="2678926" cy="664363"/>
      </dsp:txXfrm>
    </dsp:sp>
    <dsp:sp modelId="{8CCB8C51-8666-4B3E-8DAA-B2C8F2F578A7}">
      <dsp:nvSpPr>
        <dsp:cNvPr id="0" name=""/>
        <dsp:cNvSpPr/>
      </dsp:nvSpPr>
      <dsp:spPr>
        <a:xfrm rot="5400000">
          <a:off x="1929563" y="725240"/>
          <a:ext cx="264637" cy="317565"/>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1966613" y="751704"/>
        <a:ext cx="190539" cy="185246"/>
      </dsp:txXfrm>
    </dsp:sp>
    <dsp:sp modelId="{90F73B45-3338-4FF4-A2EF-481C0BA4A594}">
      <dsp:nvSpPr>
        <dsp:cNvPr id="0" name=""/>
        <dsp:cNvSpPr/>
      </dsp:nvSpPr>
      <dsp:spPr>
        <a:xfrm>
          <a:off x="701750" y="1060448"/>
          <a:ext cx="2720264" cy="70570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latin typeface="Arial" panose="020B0604020202020204" pitchFamily="34" charset="0"/>
              <a:cs typeface="Arial" panose="020B0604020202020204" pitchFamily="34" charset="0"/>
            </a:rPr>
            <a:t>National Development Plan, 2030</a:t>
          </a:r>
          <a:endParaRPr lang="en-US" sz="1800" kern="1200" dirty="0">
            <a:latin typeface="Arial" panose="020B0604020202020204" pitchFamily="34" charset="0"/>
            <a:cs typeface="Arial" panose="020B0604020202020204" pitchFamily="34" charset="0"/>
          </a:endParaRPr>
        </a:p>
      </dsp:txBody>
      <dsp:txXfrm>
        <a:off x="722419" y="1081117"/>
        <a:ext cx="2678926" cy="664363"/>
      </dsp:txXfrm>
    </dsp:sp>
    <dsp:sp modelId="{784820DD-8F5D-488A-8FD3-90F62DD0AA43}">
      <dsp:nvSpPr>
        <dsp:cNvPr id="0" name=""/>
        <dsp:cNvSpPr/>
      </dsp:nvSpPr>
      <dsp:spPr>
        <a:xfrm rot="5400000">
          <a:off x="1929563" y="1783792"/>
          <a:ext cx="264637" cy="317565"/>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1966613" y="1810256"/>
        <a:ext cx="190539" cy="185246"/>
      </dsp:txXfrm>
    </dsp:sp>
    <dsp:sp modelId="{859A0AA1-80F4-4586-83BD-16604EF4AB00}">
      <dsp:nvSpPr>
        <dsp:cNvPr id="0" name=""/>
        <dsp:cNvSpPr/>
      </dsp:nvSpPr>
      <dsp:spPr>
        <a:xfrm>
          <a:off x="701750" y="2119000"/>
          <a:ext cx="2720264" cy="70570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latin typeface="Arial" panose="020B0604020202020204" pitchFamily="34" charset="0"/>
              <a:cs typeface="Arial" panose="020B0604020202020204" pitchFamily="34" charset="0"/>
            </a:rPr>
            <a:t>National Tourism Sector Strategy, 2016-2026</a:t>
          </a:r>
          <a:endParaRPr lang="en-US" sz="1800" kern="1200" dirty="0">
            <a:latin typeface="Arial" panose="020B0604020202020204" pitchFamily="34" charset="0"/>
            <a:cs typeface="Arial" panose="020B0604020202020204" pitchFamily="34" charset="0"/>
          </a:endParaRPr>
        </a:p>
      </dsp:txBody>
      <dsp:txXfrm>
        <a:off x="722419" y="2139669"/>
        <a:ext cx="2678926" cy="664363"/>
      </dsp:txXfrm>
    </dsp:sp>
    <dsp:sp modelId="{BEE02431-29FB-4EFB-B68F-B8F78D685BF7}">
      <dsp:nvSpPr>
        <dsp:cNvPr id="0" name=""/>
        <dsp:cNvSpPr/>
      </dsp:nvSpPr>
      <dsp:spPr>
        <a:xfrm rot="5400000">
          <a:off x="1929563" y="2842344"/>
          <a:ext cx="264637" cy="317565"/>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1966613" y="2868808"/>
        <a:ext cx="190539" cy="185246"/>
      </dsp:txXfrm>
    </dsp:sp>
    <dsp:sp modelId="{FB813C6A-8C06-40D0-B303-202602BD0D16}">
      <dsp:nvSpPr>
        <dsp:cNvPr id="0" name=""/>
        <dsp:cNvSpPr/>
      </dsp:nvSpPr>
      <dsp:spPr>
        <a:xfrm>
          <a:off x="701750" y="3177552"/>
          <a:ext cx="2720264" cy="70570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Medium-Term Strategic Framework, 2019 </a:t>
          </a:r>
          <a:r>
            <a:rPr lang="en-US" sz="1800" kern="1200" dirty="0" smtClean="0">
              <a:latin typeface="Arial" panose="020B0604020202020204" pitchFamily="34" charset="0"/>
              <a:cs typeface="Arial" panose="020B0604020202020204" pitchFamily="34" charset="0"/>
            </a:rPr>
            <a:t>– </a:t>
          </a:r>
          <a:r>
            <a:rPr lang="en-US" sz="1800" kern="1200" dirty="0">
              <a:latin typeface="Arial" panose="020B0604020202020204" pitchFamily="34" charset="0"/>
              <a:cs typeface="Arial" panose="020B0604020202020204" pitchFamily="34" charset="0"/>
            </a:rPr>
            <a:t>2024</a:t>
          </a:r>
        </a:p>
      </dsp:txBody>
      <dsp:txXfrm>
        <a:off x="722419" y="3198221"/>
        <a:ext cx="2678926" cy="664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DEBBA-FB76-436F-9F1D-4BD1A780AF98}">
      <dsp:nvSpPr>
        <dsp:cNvPr id="0" name=""/>
        <dsp:cNvSpPr/>
      </dsp:nvSpPr>
      <dsp:spPr>
        <a:xfrm>
          <a:off x="4093" y="1017508"/>
          <a:ext cx="2751151" cy="1177989"/>
        </a:xfrm>
        <a:prstGeom prst="chevron">
          <a:avLst/>
        </a:prstGeom>
        <a:solidFill>
          <a:srgbClr val="00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buNone/>
          </a:pPr>
          <a:r>
            <a:rPr lang="en-US" sz="1200" kern="1200" dirty="0">
              <a:solidFill>
                <a:srgbClr val="FFFFFF"/>
              </a:solidFill>
              <a:latin typeface="Trebuchet MS" panose="020B0603020202020204" pitchFamily="34" charset="0"/>
              <a:ea typeface="+mn-ea"/>
              <a:cs typeface="Arial" panose="020B0604020202020204" pitchFamily="34" charset="0"/>
            </a:rPr>
            <a:t>Review and update the various parameters to ensure a robust view of the current business environment and market prioritisation.</a:t>
          </a:r>
        </a:p>
      </dsp:txBody>
      <dsp:txXfrm>
        <a:off x="593088" y="1017508"/>
        <a:ext cx="1573162" cy="1177989"/>
      </dsp:txXfrm>
    </dsp:sp>
    <dsp:sp modelId="{644B38AC-666F-4401-A7F8-C2F873372DF7}">
      <dsp:nvSpPr>
        <dsp:cNvPr id="0" name=""/>
        <dsp:cNvSpPr/>
      </dsp:nvSpPr>
      <dsp:spPr>
        <a:xfrm>
          <a:off x="2494937" y="976402"/>
          <a:ext cx="2804161" cy="1177989"/>
        </a:xfrm>
        <a:prstGeom prst="chevron">
          <a:avLst/>
        </a:prstGeom>
        <a:solidFill>
          <a:srgbClr val="00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buNone/>
          </a:pPr>
          <a:r>
            <a:rPr lang="en-US" sz="1200" kern="1200" dirty="0">
              <a:solidFill>
                <a:srgbClr val="FFFFFF"/>
              </a:solidFill>
              <a:latin typeface="Trebuchet MS" panose="020B0603020202020204" pitchFamily="34" charset="0"/>
              <a:ea typeface="+mn-ea"/>
              <a:cs typeface="Arial" panose="020B0604020202020204" pitchFamily="34" charset="0"/>
            </a:rPr>
            <a:t>Support day-to-day decision-making through an enhanced view on increasing and tapping into short-term opportunities.</a:t>
          </a:r>
        </a:p>
      </dsp:txBody>
      <dsp:txXfrm>
        <a:off x="3083932" y="976402"/>
        <a:ext cx="1626172" cy="1177989"/>
      </dsp:txXfrm>
    </dsp:sp>
    <dsp:sp modelId="{8F2F6927-3BD5-4A69-B03E-A7AA720F6688}">
      <dsp:nvSpPr>
        <dsp:cNvPr id="0" name=""/>
        <dsp:cNvSpPr/>
      </dsp:nvSpPr>
      <dsp:spPr>
        <a:xfrm>
          <a:off x="5084410" y="1017508"/>
          <a:ext cx="2794732" cy="1177989"/>
        </a:xfrm>
        <a:prstGeom prst="chevron">
          <a:avLst/>
        </a:prstGeom>
        <a:solidFill>
          <a:srgbClr val="00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buNone/>
          </a:pPr>
          <a:r>
            <a:rPr lang="en-US" sz="1200" kern="1200" dirty="0">
              <a:solidFill>
                <a:srgbClr val="FFFFFF"/>
              </a:solidFill>
              <a:latin typeface="Trebuchet MS" panose="020B0603020202020204" pitchFamily="34" charset="0"/>
              <a:ea typeface="+mn-ea"/>
              <a:cs typeface="Arial" panose="020B0604020202020204" pitchFamily="34" charset="0"/>
            </a:rPr>
            <a:t>Transition key elements of the MPIF model to a power business intelligence environment, to enable easy access, navigation and usage.</a:t>
          </a:r>
        </a:p>
      </dsp:txBody>
      <dsp:txXfrm>
        <a:off x="5673405" y="1017508"/>
        <a:ext cx="1616743" cy="11779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8E3D1-9CEB-4952-BA67-44339DB4DB34}">
      <dsp:nvSpPr>
        <dsp:cNvPr id="0" name=""/>
        <dsp:cNvSpPr/>
      </dsp:nvSpPr>
      <dsp:spPr>
        <a:xfrm>
          <a:off x="0" y="15297"/>
          <a:ext cx="2535381" cy="316800"/>
        </a:xfrm>
        <a:prstGeom prst="rect">
          <a:avLst/>
        </a:prstGeom>
        <a:solidFill>
          <a:srgbClr val="000000">
            <a:hueOff val="0"/>
            <a:satOff val="0"/>
            <a:lumOff val="0"/>
            <a:alphaOff val="0"/>
          </a:srgbClr>
        </a:solidFill>
        <a:ln w="25400" cap="flat" cmpd="sng" algn="ctr">
          <a:solidFill>
            <a:srgbClr val="00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buNone/>
          </a:pPr>
          <a:r>
            <a:rPr lang="en-US" sz="1400" b="1" kern="1200" dirty="0">
              <a:solidFill>
                <a:srgbClr val="FFFFFF"/>
              </a:solidFill>
              <a:latin typeface="Arial" panose="020B0604020202020204" pitchFamily="34" charset="0"/>
              <a:ea typeface="+mn-ea"/>
              <a:cs typeface="Arial" panose="020B0604020202020204" pitchFamily="34" charset="0"/>
            </a:rPr>
            <a:t>DEFEND MARKETS</a:t>
          </a:r>
        </a:p>
      </dsp:txBody>
      <dsp:txXfrm>
        <a:off x="0" y="15297"/>
        <a:ext cx="2535381" cy="316800"/>
      </dsp:txXfrm>
    </dsp:sp>
    <dsp:sp modelId="{3EF2A68B-0B6B-409A-B516-E17CAF9DCA49}">
      <dsp:nvSpPr>
        <dsp:cNvPr id="0" name=""/>
        <dsp:cNvSpPr/>
      </dsp:nvSpPr>
      <dsp:spPr>
        <a:xfrm>
          <a:off x="0" y="319853"/>
          <a:ext cx="2535381" cy="1534638"/>
        </a:xfrm>
        <a:prstGeom prst="rect">
          <a:avLst/>
        </a:prstGeom>
        <a:solidFill>
          <a:srgbClr val="000000">
            <a:alpha val="90000"/>
            <a:tint val="40000"/>
            <a:hueOff val="0"/>
            <a:satOff val="0"/>
            <a:lumOff val="0"/>
            <a:alphaOff val="0"/>
          </a:srgbClr>
        </a:solidFill>
        <a:ln w="25400" cap="flat" cmpd="sng" algn="ctr">
          <a:solidFill>
            <a:srgbClr val="000000">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ZA" sz="11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Markets where South Africa holds a substantial market share and requires continued intervention to ensure arrivals. These markets hold both volume and value importance for South Africa. South African Tourism needs to maintain or defend its share.</a:t>
          </a:r>
          <a:endParaRPr lang="en-US" sz="11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a:p>
          <a:pPr marL="57150" lvl="1" indent="-57150" algn="just" defTabSz="488950">
            <a:lnSpc>
              <a:spcPct val="90000"/>
            </a:lnSpc>
            <a:spcBef>
              <a:spcPct val="0"/>
            </a:spcBef>
            <a:spcAft>
              <a:spcPct val="15000"/>
            </a:spcAft>
            <a:buChar char="••"/>
          </a:pPr>
          <a:r>
            <a:rPr lang="en-US" sz="11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Service Model: </a:t>
          </a:r>
          <a:r>
            <a:rPr lang="en-ZA" sz="11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Maintain the existing share in the markets outbound.</a:t>
          </a:r>
          <a:endParaRPr lang="en-US" sz="11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sp:txBody>
      <dsp:txXfrm>
        <a:off x="0" y="319853"/>
        <a:ext cx="2535381" cy="15346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16611-318F-4F61-B4F1-3228AD8A03BC}">
      <dsp:nvSpPr>
        <dsp:cNvPr id="0" name=""/>
        <dsp:cNvSpPr/>
      </dsp:nvSpPr>
      <dsp:spPr>
        <a:xfrm>
          <a:off x="0" y="2798"/>
          <a:ext cx="2535381" cy="403200"/>
        </a:xfrm>
        <a:prstGeom prst="rect">
          <a:avLst/>
        </a:prstGeom>
        <a:solidFill>
          <a:srgbClr val="000000">
            <a:hueOff val="0"/>
            <a:satOff val="0"/>
            <a:lumOff val="0"/>
            <a:alphaOff val="0"/>
          </a:srgbClr>
        </a:solidFill>
        <a:ln w="25400" cap="flat" cmpd="sng" algn="ctr">
          <a:solidFill>
            <a:srgbClr val="00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buNone/>
          </a:pPr>
          <a:r>
            <a:rPr lang="en-US" sz="1400" b="1" kern="1200" dirty="0">
              <a:solidFill>
                <a:srgbClr val="FFFFFF"/>
              </a:solidFill>
              <a:latin typeface="Arial" panose="020B0604020202020204" pitchFamily="34" charset="0"/>
              <a:ea typeface="+mn-ea"/>
              <a:cs typeface="Arial" panose="020B0604020202020204" pitchFamily="34" charset="0"/>
            </a:rPr>
            <a:t>GROWTH MARKETS</a:t>
          </a:r>
        </a:p>
      </dsp:txBody>
      <dsp:txXfrm>
        <a:off x="0" y="2798"/>
        <a:ext cx="2535381" cy="403200"/>
      </dsp:txXfrm>
    </dsp:sp>
    <dsp:sp modelId="{CCBACE52-2FCA-4BE0-B275-02552BC9C178}">
      <dsp:nvSpPr>
        <dsp:cNvPr id="0" name=""/>
        <dsp:cNvSpPr/>
      </dsp:nvSpPr>
      <dsp:spPr>
        <a:xfrm>
          <a:off x="0" y="405998"/>
          <a:ext cx="2535381" cy="1498769"/>
        </a:xfrm>
        <a:prstGeom prst="rect">
          <a:avLst/>
        </a:prstGeom>
        <a:solidFill>
          <a:srgbClr val="000000">
            <a:alpha val="90000"/>
            <a:tint val="40000"/>
            <a:hueOff val="0"/>
            <a:satOff val="0"/>
            <a:lumOff val="0"/>
            <a:alphaOff val="0"/>
          </a:srgbClr>
        </a:solidFill>
        <a:ln w="25400" cap="flat" cmpd="sng" algn="ctr">
          <a:solidFill>
            <a:srgbClr val="000000">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ZA" sz="11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Markets that hold considerable outbound potential. However, the share of South Africa in outbound has growth potential. These markets provide an ample opportunity to grow based on their size</a:t>
          </a:r>
          <a:endParaRPr lang="en-US" sz="11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a:p>
          <a:pPr marL="57150" lvl="1" indent="-57150" algn="just" defTabSz="488950">
            <a:lnSpc>
              <a:spcPct val="90000"/>
            </a:lnSpc>
            <a:spcBef>
              <a:spcPct val="0"/>
            </a:spcBef>
            <a:spcAft>
              <a:spcPct val="15000"/>
            </a:spcAft>
            <a:buChar char="••"/>
          </a:pPr>
          <a:r>
            <a:rPr lang="en-US" sz="11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Service Model: </a:t>
          </a:r>
          <a:r>
            <a:rPr lang="en-ZA" sz="11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Elevate South Africa’s position in the market relative to long-haul competitors.</a:t>
          </a:r>
          <a:endParaRPr lang="en-US" sz="11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sp:txBody>
      <dsp:txXfrm>
        <a:off x="0" y="405998"/>
        <a:ext cx="2535381" cy="14987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D1661-7E07-48CB-AE22-0E09E9ABB2EA}">
      <dsp:nvSpPr>
        <dsp:cNvPr id="0" name=""/>
        <dsp:cNvSpPr/>
      </dsp:nvSpPr>
      <dsp:spPr>
        <a:xfrm>
          <a:off x="0" y="11893"/>
          <a:ext cx="2553854" cy="374400"/>
        </a:xfrm>
        <a:prstGeom prst="rect">
          <a:avLst/>
        </a:prstGeom>
        <a:solidFill>
          <a:srgbClr val="000000">
            <a:hueOff val="0"/>
            <a:satOff val="0"/>
            <a:lumOff val="0"/>
            <a:alphaOff val="0"/>
          </a:srgbClr>
        </a:solidFill>
        <a:ln w="25400" cap="flat" cmpd="sng" algn="ctr">
          <a:solidFill>
            <a:srgbClr val="00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buNone/>
          </a:pPr>
          <a:r>
            <a:rPr lang="en-US" sz="1400" b="1" kern="1200" dirty="0">
              <a:solidFill>
                <a:srgbClr val="FFFFFF"/>
              </a:solidFill>
              <a:latin typeface="Arial" panose="020B0604020202020204" pitchFamily="34" charset="0"/>
              <a:ea typeface="+mn-ea"/>
              <a:cs typeface="Arial" panose="020B0604020202020204" pitchFamily="34" charset="0"/>
            </a:rPr>
            <a:t>WATCHLIST MARKETS</a:t>
          </a:r>
        </a:p>
      </dsp:txBody>
      <dsp:txXfrm>
        <a:off x="0" y="11893"/>
        <a:ext cx="2553854" cy="374400"/>
      </dsp:txXfrm>
    </dsp:sp>
    <dsp:sp modelId="{D7139DBE-9972-441B-ACF3-EF3CAEF7AC06}">
      <dsp:nvSpPr>
        <dsp:cNvPr id="0" name=""/>
        <dsp:cNvSpPr/>
      </dsp:nvSpPr>
      <dsp:spPr>
        <a:xfrm>
          <a:off x="0" y="386293"/>
          <a:ext cx="2553854" cy="1641509"/>
        </a:xfrm>
        <a:prstGeom prst="rect">
          <a:avLst/>
        </a:prstGeom>
        <a:solidFill>
          <a:srgbClr val="000000">
            <a:alpha val="90000"/>
            <a:tint val="40000"/>
            <a:hueOff val="0"/>
            <a:satOff val="0"/>
            <a:lumOff val="0"/>
            <a:alphaOff val="0"/>
          </a:srgbClr>
        </a:solidFill>
        <a:ln w="25400" cap="flat" cmpd="sng" algn="ctr">
          <a:solidFill>
            <a:srgbClr val="000000">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ZA" sz="11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Markets that hold reasonable outbound potential. However, the current share of South Africa in outbound is low. These markets provide an opportunity for nurturing and investing for future growth and need to be kept in the watchlist.</a:t>
          </a:r>
          <a:endParaRPr lang="en-US" sz="11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a:p>
          <a:pPr marL="57150" lvl="1" indent="-57150" algn="just" defTabSz="488950">
            <a:lnSpc>
              <a:spcPct val="90000"/>
            </a:lnSpc>
            <a:spcBef>
              <a:spcPct val="0"/>
            </a:spcBef>
            <a:spcAft>
              <a:spcPct val="15000"/>
            </a:spcAft>
            <a:buChar char="••"/>
          </a:pPr>
          <a:r>
            <a:rPr lang="en-US" sz="11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Service Model: </a:t>
          </a:r>
          <a:r>
            <a:rPr lang="en-ZA" sz="11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Elevate South Africa’s position in the market relative to long-haul competitors.</a:t>
          </a:r>
          <a:endParaRPr lang="en-US" sz="11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sp:txBody>
      <dsp:txXfrm>
        <a:off x="0" y="386293"/>
        <a:ext cx="2553854" cy="16415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6"/>
          </a:xfrm>
          <a:prstGeom prst="rect">
            <a:avLst/>
          </a:prstGeom>
        </p:spPr>
        <p:txBody>
          <a:bodyPr vert="horz" lIns="91294" tIns="45647" rIns="91294" bIns="45647" rtlCol="0"/>
          <a:lstStyle>
            <a:lvl1pPr algn="l">
              <a:defRPr sz="1200"/>
            </a:lvl1pPr>
          </a:lstStyle>
          <a:p>
            <a:endParaRPr lang="en-ZA"/>
          </a:p>
        </p:txBody>
      </p:sp>
      <p:sp>
        <p:nvSpPr>
          <p:cNvPr id="3" name="Date Placeholder 2"/>
          <p:cNvSpPr>
            <a:spLocks noGrp="1"/>
          </p:cNvSpPr>
          <p:nvPr>
            <p:ph type="dt" idx="1"/>
          </p:nvPr>
        </p:nvSpPr>
        <p:spPr>
          <a:xfrm>
            <a:off x="3850443" y="1"/>
            <a:ext cx="2945659" cy="498056"/>
          </a:xfrm>
          <a:prstGeom prst="rect">
            <a:avLst/>
          </a:prstGeom>
        </p:spPr>
        <p:txBody>
          <a:bodyPr vert="horz" lIns="91294" tIns="45647" rIns="91294" bIns="45647" rtlCol="0"/>
          <a:lstStyle>
            <a:lvl1pPr algn="r">
              <a:defRPr sz="1200"/>
            </a:lvl1pPr>
          </a:lstStyle>
          <a:p>
            <a:fld id="{73C3FCF4-3042-4FFE-9196-1D7336958461}" type="datetimeFigureOut">
              <a:rPr lang="en-ZA" smtClean="0"/>
              <a:t>2023/04/18</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294" tIns="45647" rIns="91294" bIns="45647" rtlCol="0" anchor="ctr"/>
          <a:lstStyle/>
          <a:p>
            <a:endParaRPr lang="en-ZA"/>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294" tIns="45647" rIns="91294" bIns="4564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28584"/>
            <a:ext cx="2945659" cy="498055"/>
          </a:xfrm>
          <a:prstGeom prst="rect">
            <a:avLst/>
          </a:prstGeom>
        </p:spPr>
        <p:txBody>
          <a:bodyPr vert="horz" lIns="91294" tIns="45647" rIns="91294" bIns="45647"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294" tIns="45647" rIns="91294" bIns="45647" rtlCol="0" anchor="b"/>
          <a:lstStyle>
            <a:lvl1pPr algn="r">
              <a:defRPr sz="1200"/>
            </a:lvl1pPr>
          </a:lstStyle>
          <a:p>
            <a:fld id="{C7991791-3B4C-41B5-BB97-335033AA898D}" type="slidenum">
              <a:rPr lang="en-ZA" smtClean="0"/>
              <a:t>‹#›</a:t>
            </a:fld>
            <a:endParaRPr lang="en-ZA"/>
          </a:p>
        </p:txBody>
      </p:sp>
    </p:spTree>
    <p:extLst>
      <p:ext uri="{BB962C8B-B14F-4D97-AF65-F5344CB8AC3E}">
        <p14:creationId xmlns:p14="http://schemas.microsoft.com/office/powerpoint/2010/main" val="3978996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Job to be done :</a:t>
            </a:r>
          </a:p>
          <a:p>
            <a:endParaRPr lang="en-US" dirty="0"/>
          </a:p>
          <a:p>
            <a:r>
              <a:rPr lang="en-US" dirty="0"/>
              <a:t>-  wednesday night  - thursday  and friday  experiences </a:t>
            </a:r>
          </a:p>
          <a:p>
            <a:r>
              <a:rPr lang="en-US" dirty="0"/>
              <a:t>musicSMME's  Tourism SMME's</a:t>
            </a:r>
          </a:p>
          <a:p>
            <a:endParaRPr lang="en-US" dirty="0"/>
          </a:p>
          <a:p>
            <a:r>
              <a:rPr lang="en-US" dirty="0"/>
              <a:t>do it differently confrence </a:t>
            </a:r>
          </a:p>
          <a:p>
            <a:endParaRPr lang="en-US" dirty="0"/>
          </a:p>
          <a:p>
            <a:r>
              <a:rPr lang="en-US" dirty="0"/>
              <a:t>Contralesa  -n spaces </a:t>
            </a:r>
          </a:p>
          <a:p>
            <a:endParaRPr lang="en-US" dirty="0"/>
          </a:p>
        </p:txBody>
      </p:sp>
      <p:sp>
        <p:nvSpPr>
          <p:cNvPr id="4" name="Slide Number Placeholder 3"/>
          <p:cNvSpPr>
            <a:spLocks noGrp="1"/>
          </p:cNvSpPr>
          <p:nvPr>
            <p:ph type="sldNum" sz="quarter" idx="5"/>
          </p:nvPr>
        </p:nvSpPr>
        <p:spPr/>
        <p:txBody>
          <a:bodyPr/>
          <a:lstStyle/>
          <a:p>
            <a:pPr defTabSz="912937">
              <a:defRPr/>
            </a:pPr>
            <a:fld id="{C9F6EA2A-802F-D140-8D65-DF1B93C311CB}" type="slidenum">
              <a:rPr lang="en-US">
                <a:solidFill>
                  <a:prstClr val="black"/>
                </a:solidFill>
                <a:latin typeface="Calibri" panose="020F0502020204030204"/>
              </a:rPr>
              <a:pPr defTabSz="912937">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7844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6300" y="5229226"/>
            <a:ext cx="3073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
          <p:cNvSpPr>
            <a:spLocks noGrp="1" noChangeArrowheads="1"/>
          </p:cNvSpPr>
          <p:nvPr>
            <p:ph type="ctrTitle"/>
          </p:nvPr>
        </p:nvSpPr>
        <p:spPr>
          <a:xfrm>
            <a:off x="476211" y="1571612"/>
            <a:ext cx="11176000" cy="990600"/>
          </a:xfrm>
        </p:spPr>
        <p:txBody>
          <a:bodyPr/>
          <a:lstStyle>
            <a:lvl1pPr algn="r">
              <a:defRPr sz="3600"/>
            </a:lvl1pPr>
          </a:lstStyle>
          <a:p>
            <a:r>
              <a:rPr lang="en-US"/>
              <a:t>Click to edit Master title style</a:t>
            </a:r>
            <a:endParaRPr lang="en-US" dirty="0"/>
          </a:p>
        </p:txBody>
      </p:sp>
      <p:sp>
        <p:nvSpPr>
          <p:cNvPr id="4107" name="Rectangle 11"/>
          <p:cNvSpPr>
            <a:spLocks noGrp="1" noChangeArrowheads="1"/>
          </p:cNvSpPr>
          <p:nvPr>
            <p:ph type="subTitle" idx="1"/>
          </p:nvPr>
        </p:nvSpPr>
        <p:spPr>
          <a:xfrm>
            <a:off x="476211" y="2714620"/>
            <a:ext cx="11176000" cy="838200"/>
          </a:xfrm>
        </p:spPr>
        <p:txBody>
          <a:bodyPr lIns="0" tIns="0" rIns="0" bIns="0"/>
          <a:lstStyle>
            <a:lvl1pPr marL="0" indent="0" algn="r">
              <a:buFont typeface="Times" pitchFamily="-112" charset="0"/>
              <a:buNone/>
              <a:defRPr sz="2400"/>
            </a:lvl1pPr>
          </a:lstStyle>
          <a:p>
            <a:r>
              <a:rPr lang="en-US"/>
              <a:t>Click to edit Master subtitle style</a:t>
            </a:r>
            <a:endParaRPr lang="en-US" dirty="0"/>
          </a:p>
        </p:txBody>
      </p:sp>
    </p:spTree>
    <p:extLst>
      <p:ext uri="{BB962C8B-B14F-4D97-AF65-F5344CB8AC3E}">
        <p14:creationId xmlns:p14="http://schemas.microsoft.com/office/powerpoint/2010/main" val="115884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27B1125-9AE6-45DA-9B14-8E0B0AFCF4A1}" type="datetime1">
              <a:rPr lang="en-US" altLang="en-US" smtClean="0"/>
              <a:t>4/18/2023</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5506CBB-99D6-4475-8974-1D2A49B2AF41}" type="slidenum">
              <a:rPr lang="en-US" altLang="en-US"/>
              <a:pPr>
                <a:defRPr/>
              </a:pPr>
              <a:t>‹#›</a:t>
            </a:fld>
            <a:endParaRPr lang="en-US" altLang="en-US"/>
          </a:p>
        </p:txBody>
      </p:sp>
    </p:spTree>
    <p:extLst>
      <p:ext uri="{BB962C8B-B14F-4D97-AF65-F5344CB8AC3E}">
        <p14:creationId xmlns:p14="http://schemas.microsoft.com/office/powerpoint/2010/main" val="424968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82EC62FF-8A17-483D-9892-B9C557579357}" type="datetime1">
              <a:rPr lang="en-US" altLang="en-US" smtClean="0"/>
              <a:t>4/18/2023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592E6E-96AD-487F-9D85-F35D630ACAEB}" type="slidenum">
              <a:rPr lang="en-US" altLang="en-US"/>
              <a:pPr>
                <a:defRPr/>
              </a:pPr>
              <a:t>‹#›</a:t>
            </a:fld>
            <a:endParaRPr lang="en-US" altLang="en-US"/>
          </a:p>
        </p:txBody>
      </p:sp>
    </p:spTree>
    <p:extLst>
      <p:ext uri="{BB962C8B-B14F-4D97-AF65-F5344CB8AC3E}">
        <p14:creationId xmlns:p14="http://schemas.microsoft.com/office/powerpoint/2010/main" val="2500820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D90F3D90-C739-44D4-8172-DB42A50D6C7C}" type="datetime1">
              <a:rPr lang="en-US" altLang="en-US" smtClean="0"/>
              <a:t>4/18/2023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97C6CB-D129-4FF5-B68F-CB86BFB8F1FE}" type="slidenum">
              <a:rPr lang="en-US" altLang="en-US"/>
              <a:pPr>
                <a:defRPr/>
              </a:pPr>
              <a:t>‹#›</a:t>
            </a:fld>
            <a:endParaRPr lang="en-US" altLang="en-US"/>
          </a:p>
        </p:txBody>
      </p:sp>
    </p:spTree>
    <p:extLst>
      <p:ext uri="{BB962C8B-B14F-4D97-AF65-F5344CB8AC3E}">
        <p14:creationId xmlns:p14="http://schemas.microsoft.com/office/powerpoint/2010/main" val="2672149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EB2CC1-1188-43A6-89C9-BF12BD0A6E90}" type="datetime1">
              <a:rPr lang="en-US" altLang="en-US" smtClean="0"/>
              <a:t>4/18/2023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309DF0-2ED5-4A86-82C9-E3B7DE3642E5}" type="slidenum">
              <a:rPr lang="en-US" altLang="en-US"/>
              <a:pPr>
                <a:defRPr/>
              </a:pPr>
              <a:t>‹#›</a:t>
            </a:fld>
            <a:endParaRPr lang="en-US" altLang="en-US"/>
          </a:p>
        </p:txBody>
      </p:sp>
    </p:spTree>
    <p:extLst>
      <p:ext uri="{BB962C8B-B14F-4D97-AF65-F5344CB8AC3E}">
        <p14:creationId xmlns:p14="http://schemas.microsoft.com/office/powerpoint/2010/main" val="529449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12EE6E0-2767-4D6F-B125-FE218F9801EF}" type="datetime1">
              <a:rPr lang="en-US" altLang="en-US" smtClean="0"/>
              <a:t>4/18/2023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49F92C-DD1E-447C-A8C4-DB5B4D5ECE48}" type="slidenum">
              <a:rPr lang="en-US" altLang="en-US"/>
              <a:pPr>
                <a:defRPr/>
              </a:pPr>
              <a:t>‹#›</a:t>
            </a:fld>
            <a:endParaRPr lang="en-US" altLang="en-US"/>
          </a:p>
        </p:txBody>
      </p:sp>
    </p:spTree>
    <p:extLst>
      <p:ext uri="{BB962C8B-B14F-4D97-AF65-F5344CB8AC3E}">
        <p14:creationId xmlns:p14="http://schemas.microsoft.com/office/powerpoint/2010/main" val="4167276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47DC6-0E0D-1449-021D-C58571A4DAA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9C2ACB6-850C-B6F1-5B2F-AF9475C484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AF2A9F8-8E6C-4518-27D1-25FC506836FE}"/>
              </a:ext>
            </a:extLst>
          </p:cNvPr>
          <p:cNvSpPr>
            <a:spLocks noGrp="1"/>
          </p:cNvSpPr>
          <p:nvPr>
            <p:ph type="dt" sz="half" idx="10"/>
          </p:nvPr>
        </p:nvSpPr>
        <p:spPr/>
        <p:txBody>
          <a:bodyPr/>
          <a:lstStyle/>
          <a:p>
            <a:fld id="{966BC3B1-0F36-8C41-B97C-44AA2003ED91}" type="datetimeFigureOut">
              <a:rPr lang="en-US" smtClean="0"/>
              <a:t>4/18/2023</a:t>
            </a:fld>
            <a:endParaRPr lang="en-US"/>
          </a:p>
        </p:txBody>
      </p:sp>
      <p:sp>
        <p:nvSpPr>
          <p:cNvPr id="5" name="Footer Placeholder 4">
            <a:extLst>
              <a:ext uri="{FF2B5EF4-FFF2-40B4-BE49-F238E27FC236}">
                <a16:creationId xmlns:a16="http://schemas.microsoft.com/office/drawing/2014/main" id="{C4DB87EA-97B4-A839-FC4D-DF94CECDA2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630E00-740C-E20A-8926-EB01D1CD6DF7}"/>
              </a:ext>
            </a:extLst>
          </p:cNvPr>
          <p:cNvSpPr>
            <a:spLocks noGrp="1"/>
          </p:cNvSpPr>
          <p:nvPr>
            <p:ph type="sldNum" sz="quarter" idx="12"/>
          </p:nvPr>
        </p:nvSpPr>
        <p:spPr/>
        <p:txBody>
          <a:bodyPr/>
          <a:lstStyle/>
          <a:p>
            <a:fld id="{C0CC18B4-75D3-D94A-8E63-8263C2710289}" type="slidenum">
              <a:rPr lang="en-US" smtClean="0"/>
              <a:t>‹#›</a:t>
            </a:fld>
            <a:endParaRPr lang="en-US"/>
          </a:p>
        </p:txBody>
      </p:sp>
    </p:spTree>
    <p:extLst>
      <p:ext uri="{BB962C8B-B14F-4D97-AF65-F5344CB8AC3E}">
        <p14:creationId xmlns:p14="http://schemas.microsoft.com/office/powerpoint/2010/main" val="599360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39115-3AB4-CE6D-BB69-489C6465462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EF4B92A-0DED-79A1-1655-68097A343C5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F8A6A67-7502-C3CA-7AC1-51E7274E96C3}"/>
              </a:ext>
            </a:extLst>
          </p:cNvPr>
          <p:cNvSpPr>
            <a:spLocks noGrp="1"/>
          </p:cNvSpPr>
          <p:nvPr>
            <p:ph type="dt" sz="half" idx="10"/>
          </p:nvPr>
        </p:nvSpPr>
        <p:spPr/>
        <p:txBody>
          <a:bodyPr/>
          <a:lstStyle/>
          <a:p>
            <a:fld id="{966BC3B1-0F36-8C41-B97C-44AA2003ED91}" type="datetimeFigureOut">
              <a:rPr lang="en-US" smtClean="0"/>
              <a:t>4/18/2023</a:t>
            </a:fld>
            <a:endParaRPr lang="en-US"/>
          </a:p>
        </p:txBody>
      </p:sp>
      <p:sp>
        <p:nvSpPr>
          <p:cNvPr id="5" name="Footer Placeholder 4">
            <a:extLst>
              <a:ext uri="{FF2B5EF4-FFF2-40B4-BE49-F238E27FC236}">
                <a16:creationId xmlns:a16="http://schemas.microsoft.com/office/drawing/2014/main" id="{6B4CEFCE-A8E7-79DA-56E5-E8B21A445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B572F8-2EA7-3BC2-312A-E3E042FCA9BB}"/>
              </a:ext>
            </a:extLst>
          </p:cNvPr>
          <p:cNvSpPr>
            <a:spLocks noGrp="1"/>
          </p:cNvSpPr>
          <p:nvPr>
            <p:ph type="sldNum" sz="quarter" idx="12"/>
          </p:nvPr>
        </p:nvSpPr>
        <p:spPr/>
        <p:txBody>
          <a:bodyPr/>
          <a:lstStyle/>
          <a:p>
            <a:fld id="{C0CC18B4-75D3-D94A-8E63-8263C2710289}" type="slidenum">
              <a:rPr lang="en-US" smtClean="0"/>
              <a:t>‹#›</a:t>
            </a:fld>
            <a:endParaRPr lang="en-US"/>
          </a:p>
        </p:txBody>
      </p:sp>
    </p:spTree>
    <p:extLst>
      <p:ext uri="{BB962C8B-B14F-4D97-AF65-F5344CB8AC3E}">
        <p14:creationId xmlns:p14="http://schemas.microsoft.com/office/powerpoint/2010/main" val="239158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65EC7-958B-42E3-B893-5EDAB6DBDD8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4B7CFC8-9FCF-CA21-C011-523019F923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77B2B61-925C-BE51-7A7B-319E2EA65F1C}"/>
              </a:ext>
            </a:extLst>
          </p:cNvPr>
          <p:cNvSpPr>
            <a:spLocks noGrp="1"/>
          </p:cNvSpPr>
          <p:nvPr>
            <p:ph type="dt" sz="half" idx="10"/>
          </p:nvPr>
        </p:nvSpPr>
        <p:spPr/>
        <p:txBody>
          <a:bodyPr/>
          <a:lstStyle/>
          <a:p>
            <a:fld id="{966BC3B1-0F36-8C41-B97C-44AA2003ED91}" type="datetimeFigureOut">
              <a:rPr lang="en-US" smtClean="0"/>
              <a:t>4/18/2023</a:t>
            </a:fld>
            <a:endParaRPr lang="en-US"/>
          </a:p>
        </p:txBody>
      </p:sp>
      <p:sp>
        <p:nvSpPr>
          <p:cNvPr id="5" name="Footer Placeholder 4">
            <a:extLst>
              <a:ext uri="{FF2B5EF4-FFF2-40B4-BE49-F238E27FC236}">
                <a16:creationId xmlns:a16="http://schemas.microsoft.com/office/drawing/2014/main" id="{E6353019-FFBE-2303-C376-9AA933CE3B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882B0-2E3C-535B-53C0-344B60CE1270}"/>
              </a:ext>
            </a:extLst>
          </p:cNvPr>
          <p:cNvSpPr>
            <a:spLocks noGrp="1"/>
          </p:cNvSpPr>
          <p:nvPr>
            <p:ph type="sldNum" sz="quarter" idx="12"/>
          </p:nvPr>
        </p:nvSpPr>
        <p:spPr/>
        <p:txBody>
          <a:bodyPr/>
          <a:lstStyle/>
          <a:p>
            <a:fld id="{C0CC18B4-75D3-D94A-8E63-8263C2710289}" type="slidenum">
              <a:rPr lang="en-US" smtClean="0"/>
              <a:t>‹#›</a:t>
            </a:fld>
            <a:endParaRPr lang="en-US"/>
          </a:p>
        </p:txBody>
      </p:sp>
    </p:spTree>
    <p:extLst>
      <p:ext uri="{BB962C8B-B14F-4D97-AF65-F5344CB8AC3E}">
        <p14:creationId xmlns:p14="http://schemas.microsoft.com/office/powerpoint/2010/main" val="1874615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3468-33BE-D998-0E3B-BCC33778B8E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D9BDC26-7CD3-85B5-A016-0EC714EF720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65FC099-5090-57E9-C6A1-0BC9467A9D2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DBEA541-2F14-E0F9-CED5-65C3EBA283E4}"/>
              </a:ext>
            </a:extLst>
          </p:cNvPr>
          <p:cNvSpPr>
            <a:spLocks noGrp="1"/>
          </p:cNvSpPr>
          <p:nvPr>
            <p:ph type="dt" sz="half" idx="10"/>
          </p:nvPr>
        </p:nvSpPr>
        <p:spPr/>
        <p:txBody>
          <a:bodyPr/>
          <a:lstStyle/>
          <a:p>
            <a:fld id="{966BC3B1-0F36-8C41-B97C-44AA2003ED91}" type="datetimeFigureOut">
              <a:rPr lang="en-US" smtClean="0"/>
              <a:t>4/18/2023</a:t>
            </a:fld>
            <a:endParaRPr lang="en-US"/>
          </a:p>
        </p:txBody>
      </p:sp>
      <p:sp>
        <p:nvSpPr>
          <p:cNvPr id="6" name="Footer Placeholder 5">
            <a:extLst>
              <a:ext uri="{FF2B5EF4-FFF2-40B4-BE49-F238E27FC236}">
                <a16:creationId xmlns:a16="http://schemas.microsoft.com/office/drawing/2014/main" id="{ACC503C3-D6F2-EE35-7BBF-BDAA6834B6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87712D-3BAE-6B13-79E9-F04883CA9267}"/>
              </a:ext>
            </a:extLst>
          </p:cNvPr>
          <p:cNvSpPr>
            <a:spLocks noGrp="1"/>
          </p:cNvSpPr>
          <p:nvPr>
            <p:ph type="sldNum" sz="quarter" idx="12"/>
          </p:nvPr>
        </p:nvSpPr>
        <p:spPr/>
        <p:txBody>
          <a:bodyPr/>
          <a:lstStyle/>
          <a:p>
            <a:fld id="{C0CC18B4-75D3-D94A-8E63-8263C2710289}" type="slidenum">
              <a:rPr lang="en-US" smtClean="0"/>
              <a:t>‹#›</a:t>
            </a:fld>
            <a:endParaRPr lang="en-US"/>
          </a:p>
        </p:txBody>
      </p:sp>
    </p:spTree>
    <p:extLst>
      <p:ext uri="{BB962C8B-B14F-4D97-AF65-F5344CB8AC3E}">
        <p14:creationId xmlns:p14="http://schemas.microsoft.com/office/powerpoint/2010/main" val="1818577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B0590-4F43-A7DE-91E6-F93FB0C0D30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C9723F9-FE60-04F0-153F-BCA2D1D740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23E8963-60C9-3115-996A-68E3E1210AC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EFC8D00-D97E-BFDE-9C77-0EB17FFABA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C0EF277-6CB6-9B1D-128C-624A02CE1A3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5115FB0-0D36-AFF0-B1C6-A84DF4E8902C}"/>
              </a:ext>
            </a:extLst>
          </p:cNvPr>
          <p:cNvSpPr>
            <a:spLocks noGrp="1"/>
          </p:cNvSpPr>
          <p:nvPr>
            <p:ph type="dt" sz="half" idx="10"/>
          </p:nvPr>
        </p:nvSpPr>
        <p:spPr/>
        <p:txBody>
          <a:bodyPr/>
          <a:lstStyle/>
          <a:p>
            <a:fld id="{966BC3B1-0F36-8C41-B97C-44AA2003ED91}" type="datetimeFigureOut">
              <a:rPr lang="en-US" smtClean="0"/>
              <a:t>4/18/2023</a:t>
            </a:fld>
            <a:endParaRPr lang="en-US"/>
          </a:p>
        </p:txBody>
      </p:sp>
      <p:sp>
        <p:nvSpPr>
          <p:cNvPr id="8" name="Footer Placeholder 7">
            <a:extLst>
              <a:ext uri="{FF2B5EF4-FFF2-40B4-BE49-F238E27FC236}">
                <a16:creationId xmlns:a16="http://schemas.microsoft.com/office/drawing/2014/main" id="{793C8C71-8F0D-E03F-1498-BC99EDA8CB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DBEF30-A4D2-6DA3-9CEF-676BAD0F5AD6}"/>
              </a:ext>
            </a:extLst>
          </p:cNvPr>
          <p:cNvSpPr>
            <a:spLocks noGrp="1"/>
          </p:cNvSpPr>
          <p:nvPr>
            <p:ph type="sldNum" sz="quarter" idx="12"/>
          </p:nvPr>
        </p:nvSpPr>
        <p:spPr/>
        <p:txBody>
          <a:bodyPr/>
          <a:lstStyle/>
          <a:p>
            <a:fld id="{C0CC18B4-75D3-D94A-8E63-8263C2710289}" type="slidenum">
              <a:rPr lang="en-US" smtClean="0"/>
              <a:t>‹#›</a:t>
            </a:fld>
            <a:endParaRPr lang="en-US"/>
          </a:p>
        </p:txBody>
      </p:sp>
    </p:spTree>
    <p:extLst>
      <p:ext uri="{BB962C8B-B14F-4D97-AF65-F5344CB8AC3E}">
        <p14:creationId xmlns:p14="http://schemas.microsoft.com/office/powerpoint/2010/main" val="3408141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534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40E09-117D-848B-CC2A-88A5A19CE78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B14A400-FBE0-2FB3-13F5-E0A68EC9C32D}"/>
              </a:ext>
            </a:extLst>
          </p:cNvPr>
          <p:cNvSpPr>
            <a:spLocks noGrp="1"/>
          </p:cNvSpPr>
          <p:nvPr>
            <p:ph type="dt" sz="half" idx="10"/>
          </p:nvPr>
        </p:nvSpPr>
        <p:spPr/>
        <p:txBody>
          <a:bodyPr/>
          <a:lstStyle/>
          <a:p>
            <a:fld id="{966BC3B1-0F36-8C41-B97C-44AA2003ED91}" type="datetimeFigureOut">
              <a:rPr lang="en-US" smtClean="0"/>
              <a:t>4/18/2023</a:t>
            </a:fld>
            <a:endParaRPr lang="en-US"/>
          </a:p>
        </p:txBody>
      </p:sp>
      <p:sp>
        <p:nvSpPr>
          <p:cNvPr id="4" name="Footer Placeholder 3">
            <a:extLst>
              <a:ext uri="{FF2B5EF4-FFF2-40B4-BE49-F238E27FC236}">
                <a16:creationId xmlns:a16="http://schemas.microsoft.com/office/drawing/2014/main" id="{07D75B88-A1C7-829D-02F3-223CF66DC0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4A78A3-29A1-F2E1-A8DB-032B8178E7CF}"/>
              </a:ext>
            </a:extLst>
          </p:cNvPr>
          <p:cNvSpPr>
            <a:spLocks noGrp="1"/>
          </p:cNvSpPr>
          <p:nvPr>
            <p:ph type="sldNum" sz="quarter" idx="12"/>
          </p:nvPr>
        </p:nvSpPr>
        <p:spPr/>
        <p:txBody>
          <a:bodyPr/>
          <a:lstStyle/>
          <a:p>
            <a:fld id="{C0CC18B4-75D3-D94A-8E63-8263C2710289}" type="slidenum">
              <a:rPr lang="en-US" smtClean="0"/>
              <a:t>‹#›</a:t>
            </a:fld>
            <a:endParaRPr lang="en-US"/>
          </a:p>
        </p:txBody>
      </p:sp>
    </p:spTree>
    <p:extLst>
      <p:ext uri="{BB962C8B-B14F-4D97-AF65-F5344CB8AC3E}">
        <p14:creationId xmlns:p14="http://schemas.microsoft.com/office/powerpoint/2010/main" val="3966567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2A044C-3406-795A-EECE-3A8BF62644D1}"/>
              </a:ext>
            </a:extLst>
          </p:cNvPr>
          <p:cNvSpPr>
            <a:spLocks noGrp="1"/>
          </p:cNvSpPr>
          <p:nvPr>
            <p:ph type="dt" sz="half" idx="10"/>
          </p:nvPr>
        </p:nvSpPr>
        <p:spPr/>
        <p:txBody>
          <a:bodyPr/>
          <a:lstStyle/>
          <a:p>
            <a:fld id="{966BC3B1-0F36-8C41-B97C-44AA2003ED91}" type="datetimeFigureOut">
              <a:rPr lang="en-US" smtClean="0"/>
              <a:t>4/18/2023</a:t>
            </a:fld>
            <a:endParaRPr lang="en-US"/>
          </a:p>
        </p:txBody>
      </p:sp>
      <p:sp>
        <p:nvSpPr>
          <p:cNvPr id="3" name="Footer Placeholder 2">
            <a:extLst>
              <a:ext uri="{FF2B5EF4-FFF2-40B4-BE49-F238E27FC236}">
                <a16:creationId xmlns:a16="http://schemas.microsoft.com/office/drawing/2014/main" id="{15EFE642-9AD2-1803-98AD-1EDB932282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CC388C-2A87-5D2C-6A15-5A8F31294BE2}"/>
              </a:ext>
            </a:extLst>
          </p:cNvPr>
          <p:cNvSpPr>
            <a:spLocks noGrp="1"/>
          </p:cNvSpPr>
          <p:nvPr>
            <p:ph type="sldNum" sz="quarter" idx="12"/>
          </p:nvPr>
        </p:nvSpPr>
        <p:spPr/>
        <p:txBody>
          <a:bodyPr/>
          <a:lstStyle/>
          <a:p>
            <a:fld id="{C0CC18B4-75D3-D94A-8E63-8263C2710289}" type="slidenum">
              <a:rPr lang="en-US" smtClean="0"/>
              <a:t>‹#›</a:t>
            </a:fld>
            <a:endParaRPr lang="en-US"/>
          </a:p>
        </p:txBody>
      </p:sp>
    </p:spTree>
    <p:extLst>
      <p:ext uri="{BB962C8B-B14F-4D97-AF65-F5344CB8AC3E}">
        <p14:creationId xmlns:p14="http://schemas.microsoft.com/office/powerpoint/2010/main" val="2851586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1EF65-1453-5926-EB6D-C41459454BA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BF6E35A-9B90-FB77-3D35-9FBA094176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035E035-0490-7941-B235-B13CAFCF26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693ECF2-CABE-05D6-C7E6-9A5CD2D4B790}"/>
              </a:ext>
            </a:extLst>
          </p:cNvPr>
          <p:cNvSpPr>
            <a:spLocks noGrp="1"/>
          </p:cNvSpPr>
          <p:nvPr>
            <p:ph type="dt" sz="half" idx="10"/>
          </p:nvPr>
        </p:nvSpPr>
        <p:spPr/>
        <p:txBody>
          <a:bodyPr/>
          <a:lstStyle/>
          <a:p>
            <a:fld id="{966BC3B1-0F36-8C41-B97C-44AA2003ED91}" type="datetimeFigureOut">
              <a:rPr lang="en-US" smtClean="0"/>
              <a:t>4/18/2023</a:t>
            </a:fld>
            <a:endParaRPr lang="en-US"/>
          </a:p>
        </p:txBody>
      </p:sp>
      <p:sp>
        <p:nvSpPr>
          <p:cNvPr id="6" name="Footer Placeholder 5">
            <a:extLst>
              <a:ext uri="{FF2B5EF4-FFF2-40B4-BE49-F238E27FC236}">
                <a16:creationId xmlns:a16="http://schemas.microsoft.com/office/drawing/2014/main" id="{7739CEF1-A9D2-E60E-CCBC-1875E97D63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7777F1-CFEE-D9CE-6049-5DC1A0B1A1BA}"/>
              </a:ext>
            </a:extLst>
          </p:cNvPr>
          <p:cNvSpPr>
            <a:spLocks noGrp="1"/>
          </p:cNvSpPr>
          <p:nvPr>
            <p:ph type="sldNum" sz="quarter" idx="12"/>
          </p:nvPr>
        </p:nvSpPr>
        <p:spPr/>
        <p:txBody>
          <a:bodyPr/>
          <a:lstStyle/>
          <a:p>
            <a:fld id="{C0CC18B4-75D3-D94A-8E63-8263C2710289}" type="slidenum">
              <a:rPr lang="en-US" smtClean="0"/>
              <a:t>‹#›</a:t>
            </a:fld>
            <a:endParaRPr lang="en-US"/>
          </a:p>
        </p:txBody>
      </p:sp>
    </p:spTree>
    <p:extLst>
      <p:ext uri="{BB962C8B-B14F-4D97-AF65-F5344CB8AC3E}">
        <p14:creationId xmlns:p14="http://schemas.microsoft.com/office/powerpoint/2010/main" val="3489121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B28C1-17DF-9DE0-6428-28D69299332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4FECAA0-F8C9-AD56-CB6E-D4CEE25287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879836-90C4-5B52-EF92-8FDAB61386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122B485-E684-EFC8-7B09-8CFA1DF200EA}"/>
              </a:ext>
            </a:extLst>
          </p:cNvPr>
          <p:cNvSpPr>
            <a:spLocks noGrp="1"/>
          </p:cNvSpPr>
          <p:nvPr>
            <p:ph type="dt" sz="half" idx="10"/>
          </p:nvPr>
        </p:nvSpPr>
        <p:spPr/>
        <p:txBody>
          <a:bodyPr/>
          <a:lstStyle/>
          <a:p>
            <a:fld id="{966BC3B1-0F36-8C41-B97C-44AA2003ED91}" type="datetimeFigureOut">
              <a:rPr lang="en-US" smtClean="0"/>
              <a:t>4/18/2023</a:t>
            </a:fld>
            <a:endParaRPr lang="en-US"/>
          </a:p>
        </p:txBody>
      </p:sp>
      <p:sp>
        <p:nvSpPr>
          <p:cNvPr id="6" name="Footer Placeholder 5">
            <a:extLst>
              <a:ext uri="{FF2B5EF4-FFF2-40B4-BE49-F238E27FC236}">
                <a16:creationId xmlns:a16="http://schemas.microsoft.com/office/drawing/2014/main" id="{2B83E699-EA7E-3533-6178-73422CC8EA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7671EB-7219-08F7-8DEB-12F8E10B36B0}"/>
              </a:ext>
            </a:extLst>
          </p:cNvPr>
          <p:cNvSpPr>
            <a:spLocks noGrp="1"/>
          </p:cNvSpPr>
          <p:nvPr>
            <p:ph type="sldNum" sz="quarter" idx="12"/>
          </p:nvPr>
        </p:nvSpPr>
        <p:spPr/>
        <p:txBody>
          <a:bodyPr/>
          <a:lstStyle/>
          <a:p>
            <a:fld id="{C0CC18B4-75D3-D94A-8E63-8263C2710289}" type="slidenum">
              <a:rPr lang="en-US" smtClean="0"/>
              <a:t>‹#›</a:t>
            </a:fld>
            <a:endParaRPr lang="en-US"/>
          </a:p>
        </p:txBody>
      </p:sp>
    </p:spTree>
    <p:extLst>
      <p:ext uri="{BB962C8B-B14F-4D97-AF65-F5344CB8AC3E}">
        <p14:creationId xmlns:p14="http://schemas.microsoft.com/office/powerpoint/2010/main" val="2078949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4B9-5A89-AB6F-192F-AC48F595E7B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603FD0D-E152-4447-2D42-A5163419504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458E9A-C828-C7FE-479C-F55F5D48914D}"/>
              </a:ext>
            </a:extLst>
          </p:cNvPr>
          <p:cNvSpPr>
            <a:spLocks noGrp="1"/>
          </p:cNvSpPr>
          <p:nvPr>
            <p:ph type="dt" sz="half" idx="10"/>
          </p:nvPr>
        </p:nvSpPr>
        <p:spPr/>
        <p:txBody>
          <a:bodyPr/>
          <a:lstStyle/>
          <a:p>
            <a:fld id="{966BC3B1-0F36-8C41-B97C-44AA2003ED91}" type="datetimeFigureOut">
              <a:rPr lang="en-US" smtClean="0"/>
              <a:t>4/18/2023</a:t>
            </a:fld>
            <a:endParaRPr lang="en-US"/>
          </a:p>
        </p:txBody>
      </p:sp>
      <p:sp>
        <p:nvSpPr>
          <p:cNvPr id="5" name="Footer Placeholder 4">
            <a:extLst>
              <a:ext uri="{FF2B5EF4-FFF2-40B4-BE49-F238E27FC236}">
                <a16:creationId xmlns:a16="http://schemas.microsoft.com/office/drawing/2014/main" id="{19EEC547-F4E4-E4AC-ABC1-032CAC36C4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EEB078-18AE-7B6E-F1B3-75674A4A3174}"/>
              </a:ext>
            </a:extLst>
          </p:cNvPr>
          <p:cNvSpPr>
            <a:spLocks noGrp="1"/>
          </p:cNvSpPr>
          <p:nvPr>
            <p:ph type="sldNum" sz="quarter" idx="12"/>
          </p:nvPr>
        </p:nvSpPr>
        <p:spPr/>
        <p:txBody>
          <a:bodyPr/>
          <a:lstStyle/>
          <a:p>
            <a:fld id="{C0CC18B4-75D3-D94A-8E63-8263C2710289}" type="slidenum">
              <a:rPr lang="en-US" smtClean="0"/>
              <a:t>‹#›</a:t>
            </a:fld>
            <a:endParaRPr lang="en-US"/>
          </a:p>
        </p:txBody>
      </p:sp>
    </p:spTree>
    <p:extLst>
      <p:ext uri="{BB962C8B-B14F-4D97-AF65-F5344CB8AC3E}">
        <p14:creationId xmlns:p14="http://schemas.microsoft.com/office/powerpoint/2010/main" val="820817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038E8C-5BD6-58E9-659C-74AC18EB6B5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EABA4A4-B760-3C84-8EF9-FBA1E55F6F5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4824328-F71D-66A4-B73B-00E9EB72985D}"/>
              </a:ext>
            </a:extLst>
          </p:cNvPr>
          <p:cNvSpPr>
            <a:spLocks noGrp="1"/>
          </p:cNvSpPr>
          <p:nvPr>
            <p:ph type="dt" sz="half" idx="10"/>
          </p:nvPr>
        </p:nvSpPr>
        <p:spPr/>
        <p:txBody>
          <a:bodyPr/>
          <a:lstStyle/>
          <a:p>
            <a:fld id="{966BC3B1-0F36-8C41-B97C-44AA2003ED91}" type="datetimeFigureOut">
              <a:rPr lang="en-US" smtClean="0"/>
              <a:t>4/18/2023</a:t>
            </a:fld>
            <a:endParaRPr lang="en-US"/>
          </a:p>
        </p:txBody>
      </p:sp>
      <p:sp>
        <p:nvSpPr>
          <p:cNvPr id="5" name="Footer Placeholder 4">
            <a:extLst>
              <a:ext uri="{FF2B5EF4-FFF2-40B4-BE49-F238E27FC236}">
                <a16:creationId xmlns:a16="http://schemas.microsoft.com/office/drawing/2014/main" id="{3A3DFEB6-3947-6F36-1974-FD3FCE271B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FF0619-F0AF-9FAE-2982-221A2EDABBB2}"/>
              </a:ext>
            </a:extLst>
          </p:cNvPr>
          <p:cNvSpPr>
            <a:spLocks noGrp="1"/>
          </p:cNvSpPr>
          <p:nvPr>
            <p:ph type="sldNum" sz="quarter" idx="12"/>
          </p:nvPr>
        </p:nvSpPr>
        <p:spPr/>
        <p:txBody>
          <a:bodyPr/>
          <a:lstStyle/>
          <a:p>
            <a:fld id="{C0CC18B4-75D3-D94A-8E63-8263C2710289}" type="slidenum">
              <a:rPr lang="en-US" smtClean="0"/>
              <a:t>‹#›</a:t>
            </a:fld>
            <a:endParaRPr lang="en-US"/>
          </a:p>
        </p:txBody>
      </p:sp>
    </p:spTree>
    <p:extLst>
      <p:ext uri="{BB962C8B-B14F-4D97-AF65-F5344CB8AC3E}">
        <p14:creationId xmlns:p14="http://schemas.microsoft.com/office/powerpoint/2010/main" val="3873604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0093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3C6DED5-8134-4BD7-B844-EF5AE5B1337B}" type="datetime1">
              <a:rPr lang="en-US" altLang="en-US" smtClean="0"/>
              <a:t>4/18/2023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1A5D34-0281-4A0A-9BB3-FF961F283870}" type="slidenum">
              <a:rPr lang="en-US" altLang="en-US"/>
              <a:pPr>
                <a:defRPr/>
              </a:pPr>
              <a:t>‹#›</a:t>
            </a:fld>
            <a:endParaRPr lang="en-US" altLang="en-US"/>
          </a:p>
        </p:txBody>
      </p:sp>
    </p:spTree>
    <p:extLst>
      <p:ext uri="{BB962C8B-B14F-4D97-AF65-F5344CB8AC3E}">
        <p14:creationId xmlns:p14="http://schemas.microsoft.com/office/powerpoint/2010/main" val="3962036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423796E-1BD1-43CD-AD6E-2F661EB8A435}" type="datetime1">
              <a:rPr lang="en-US" altLang="en-US" smtClean="0"/>
              <a:t>4/18/2023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89C2B3-17B0-4FA0-B358-CDB7C7B449C2}" type="slidenum">
              <a:rPr lang="en-US" altLang="en-US"/>
              <a:pPr>
                <a:defRPr/>
              </a:pPr>
              <a:t>‹#›</a:t>
            </a:fld>
            <a:endParaRPr lang="en-US" altLang="en-US"/>
          </a:p>
        </p:txBody>
      </p:sp>
    </p:spTree>
    <p:extLst>
      <p:ext uri="{BB962C8B-B14F-4D97-AF65-F5344CB8AC3E}">
        <p14:creationId xmlns:p14="http://schemas.microsoft.com/office/powerpoint/2010/main" val="1891221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DD16648E-8323-4020-9149-A59425FC4F60}" type="datetime1">
              <a:rPr lang="en-US" altLang="en-US" smtClean="0"/>
              <a:t>4/18/2023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847612-77DA-4ED6-B603-E11332C0DC4A}" type="slidenum">
              <a:rPr lang="en-US" altLang="en-US"/>
              <a:pPr>
                <a:defRPr/>
              </a:pPr>
              <a:t>‹#›</a:t>
            </a:fld>
            <a:endParaRPr lang="en-US" altLang="en-US"/>
          </a:p>
        </p:txBody>
      </p:sp>
    </p:spTree>
    <p:extLst>
      <p:ext uri="{BB962C8B-B14F-4D97-AF65-F5344CB8AC3E}">
        <p14:creationId xmlns:p14="http://schemas.microsoft.com/office/powerpoint/2010/main" val="333122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F1A4567-5710-4DCF-9050-D9A2B55B8145}" type="datetime1">
              <a:rPr lang="en-US" altLang="en-US" smtClean="0"/>
              <a:t>4/18/2023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7FE421-5607-4A1A-B6AA-08F3342E37CC}" type="slidenum">
              <a:rPr lang="en-US" altLang="en-US"/>
              <a:pPr>
                <a:defRPr/>
              </a:pPr>
              <a:t>‹#›</a:t>
            </a:fld>
            <a:endParaRPr lang="en-US" altLang="en-US"/>
          </a:p>
        </p:txBody>
      </p:sp>
    </p:spTree>
    <p:extLst>
      <p:ext uri="{BB962C8B-B14F-4D97-AF65-F5344CB8AC3E}">
        <p14:creationId xmlns:p14="http://schemas.microsoft.com/office/powerpoint/2010/main" val="270288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A1113FE-43A4-4807-B610-F57426C4A370}" type="datetime1">
              <a:rPr lang="en-US" altLang="en-US" smtClean="0"/>
              <a:t>4/18/2023</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17D25A0-636E-4C21-AEC4-4EA59D779A67}" type="slidenum">
              <a:rPr lang="en-US" altLang="en-US"/>
              <a:pPr>
                <a:defRPr/>
              </a:pPr>
              <a:t>‹#›</a:t>
            </a:fld>
            <a:endParaRPr lang="en-US" altLang="en-US"/>
          </a:p>
        </p:txBody>
      </p:sp>
    </p:spTree>
    <p:extLst>
      <p:ext uri="{BB962C8B-B14F-4D97-AF65-F5344CB8AC3E}">
        <p14:creationId xmlns:p14="http://schemas.microsoft.com/office/powerpoint/2010/main" val="3527077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6778279-9D12-474F-84C1-4E23629A2242}" type="datetime1">
              <a:rPr lang="en-US" altLang="en-US" smtClean="0"/>
              <a:t>4/18/2023</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6AF45D6-6200-427B-BD7F-77B897853031}" type="slidenum">
              <a:rPr lang="en-US" altLang="en-US"/>
              <a:pPr>
                <a:defRPr/>
              </a:pPr>
              <a:t>‹#›</a:t>
            </a:fld>
            <a:endParaRPr lang="en-US" altLang="en-US"/>
          </a:p>
        </p:txBody>
      </p:sp>
    </p:spTree>
    <p:extLst>
      <p:ext uri="{BB962C8B-B14F-4D97-AF65-F5344CB8AC3E}">
        <p14:creationId xmlns:p14="http://schemas.microsoft.com/office/powerpoint/2010/main" val="22780510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508000" y="304800"/>
            <a:ext cx="1117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Rectangle 10"/>
          <p:cNvSpPr>
            <a:spLocks noGrp="1" noChangeArrowheads="1"/>
          </p:cNvSpPr>
          <p:nvPr>
            <p:ph type="body" idx="1"/>
          </p:nvPr>
        </p:nvSpPr>
        <p:spPr bwMode="auto">
          <a:xfrm>
            <a:off x="508000" y="990600"/>
            <a:ext cx="11176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15"/>
          <p:cNvSpPr>
            <a:spLocks noChangeShapeType="1"/>
          </p:cNvSpPr>
          <p:nvPr/>
        </p:nvSpPr>
        <p:spPr bwMode="auto">
          <a:xfrm>
            <a:off x="508000" y="762000"/>
            <a:ext cx="11176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ZA" sz="1800"/>
          </a:p>
        </p:txBody>
      </p:sp>
      <p:sp>
        <p:nvSpPr>
          <p:cNvPr id="1029" name="Line 16"/>
          <p:cNvSpPr>
            <a:spLocks noChangeShapeType="1"/>
          </p:cNvSpPr>
          <p:nvPr/>
        </p:nvSpPr>
        <p:spPr bwMode="auto">
          <a:xfrm>
            <a:off x="508000" y="6248400"/>
            <a:ext cx="11176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ZA" sz="1800"/>
          </a:p>
        </p:txBody>
      </p:sp>
      <p:sp>
        <p:nvSpPr>
          <p:cNvPr id="1030" name="TextBox 7"/>
          <p:cNvSpPr txBox="1">
            <a:spLocks noChangeArrowheads="1"/>
          </p:cNvSpPr>
          <p:nvPr/>
        </p:nvSpPr>
        <p:spPr bwMode="auto">
          <a:xfrm>
            <a:off x="476252" y="6215064"/>
            <a:ext cx="2381249" cy="200025"/>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3" charset="-128"/>
              </a:defRPr>
            </a:lvl1pPr>
            <a:lvl2pPr marL="742950" indent="-285750">
              <a:defRPr sz="2400">
                <a:solidFill>
                  <a:schemeClr val="tx1"/>
                </a:solidFill>
                <a:latin typeface="Arial" panose="020B0604020202020204" pitchFamily="34" charset="0"/>
                <a:ea typeface="ヒラギノ角ゴ Pro W3" pitchFamily="3" charset="-128"/>
              </a:defRPr>
            </a:lvl2pPr>
            <a:lvl3pPr marL="1143000" indent="-228600">
              <a:defRPr sz="2400">
                <a:solidFill>
                  <a:schemeClr val="tx1"/>
                </a:solidFill>
                <a:latin typeface="Arial" panose="020B0604020202020204" pitchFamily="34" charset="0"/>
                <a:ea typeface="ヒラギノ角ゴ Pro W3" pitchFamily="3" charset="-128"/>
              </a:defRPr>
            </a:lvl3pPr>
            <a:lvl4pPr marL="1600200" indent="-228600">
              <a:defRPr sz="2400">
                <a:solidFill>
                  <a:schemeClr val="tx1"/>
                </a:solidFill>
                <a:latin typeface="Arial" panose="020B0604020202020204" pitchFamily="34" charset="0"/>
                <a:ea typeface="ヒラギノ角ゴ Pro W3" pitchFamily="3" charset="-128"/>
              </a:defRPr>
            </a:lvl4pPr>
            <a:lvl5pPr marL="2057400" indent="-228600">
              <a:defRPr sz="2400">
                <a:solidFill>
                  <a:schemeClr val="tx1"/>
                </a:solidFill>
                <a:latin typeface="Arial" panose="020B0604020202020204" pitchFamily="34" charset="0"/>
                <a:ea typeface="ヒラギノ角ゴ Pro W3" pitchFamily="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 charset="-128"/>
              </a:defRPr>
            </a:lvl9pPr>
          </a:lstStyle>
          <a:p>
            <a:pPr>
              <a:defRPr/>
            </a:pPr>
            <a:r>
              <a:rPr lang="en-US" altLang="en-US" sz="700">
                <a:latin typeface="Trebuchet MS" panose="020B0603020202020204" pitchFamily="34" charset="0"/>
              </a:rPr>
              <a:t>Slide no. </a:t>
            </a:r>
            <a:fld id="{9A36B6DB-2098-46A0-91F3-38F5F11C7C98}" type="slidenum">
              <a:rPr lang="en-US" altLang="en-US" sz="700" smtClean="0">
                <a:latin typeface="Trebuchet MS" panose="020B0603020202020204" pitchFamily="34" charset="0"/>
              </a:rPr>
              <a:pPr>
                <a:defRPr/>
              </a:pPr>
              <a:t>‹#›</a:t>
            </a:fld>
            <a:endParaRPr lang="en-US" altLang="en-US" sz="700">
              <a:latin typeface="Trebuchet MS" panose="020B0603020202020204" pitchFamily="34" charset="0"/>
            </a:endParaRPr>
          </a:p>
        </p:txBody>
      </p:sp>
      <p:sp>
        <p:nvSpPr>
          <p:cNvPr id="1031" name="TextBox 8"/>
          <p:cNvSpPr txBox="1">
            <a:spLocks noChangeArrowheads="1"/>
          </p:cNvSpPr>
          <p:nvPr/>
        </p:nvSpPr>
        <p:spPr bwMode="auto">
          <a:xfrm>
            <a:off x="8477251" y="6215063"/>
            <a:ext cx="3333749" cy="584200"/>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3" charset="-128"/>
              </a:defRPr>
            </a:lvl1pPr>
            <a:lvl2pPr marL="742950" indent="-285750">
              <a:defRPr sz="2400">
                <a:solidFill>
                  <a:schemeClr val="tx1"/>
                </a:solidFill>
                <a:latin typeface="Arial" panose="020B0604020202020204" pitchFamily="34" charset="0"/>
                <a:ea typeface="ヒラギノ角ゴ Pro W3" pitchFamily="3" charset="-128"/>
              </a:defRPr>
            </a:lvl2pPr>
            <a:lvl3pPr marL="1143000" indent="-228600">
              <a:defRPr sz="2400">
                <a:solidFill>
                  <a:schemeClr val="tx1"/>
                </a:solidFill>
                <a:latin typeface="Arial" panose="020B0604020202020204" pitchFamily="34" charset="0"/>
                <a:ea typeface="ヒラギノ角ゴ Pro W3" pitchFamily="3" charset="-128"/>
              </a:defRPr>
            </a:lvl3pPr>
            <a:lvl4pPr marL="1600200" indent="-228600">
              <a:defRPr sz="2400">
                <a:solidFill>
                  <a:schemeClr val="tx1"/>
                </a:solidFill>
                <a:latin typeface="Arial" panose="020B0604020202020204" pitchFamily="34" charset="0"/>
                <a:ea typeface="ヒラギノ角ゴ Pro W3" pitchFamily="3" charset="-128"/>
              </a:defRPr>
            </a:lvl4pPr>
            <a:lvl5pPr marL="2057400" indent="-228600">
              <a:defRPr sz="2400">
                <a:solidFill>
                  <a:schemeClr val="tx1"/>
                </a:solidFill>
                <a:latin typeface="Arial" panose="020B0604020202020204" pitchFamily="34" charset="0"/>
                <a:ea typeface="ヒラギノ角ゴ Pro W3" pitchFamily="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 charset="-128"/>
              </a:defRPr>
            </a:lvl9pPr>
          </a:lstStyle>
          <a:p>
            <a:pPr algn="r">
              <a:defRPr/>
            </a:pPr>
            <a:r>
              <a:rPr lang="en-US" altLang="en-US" sz="800">
                <a:latin typeface="Trebuchet MS" panose="020B0603020202020204" pitchFamily="34" charset="0"/>
              </a:rPr>
              <a:t>© South African Tourism 2017</a:t>
            </a:r>
          </a:p>
          <a:p>
            <a:pPr>
              <a:defRPr/>
            </a:pPr>
            <a:endParaRPr lang="en-US" altLang="en-US" sz="2400"/>
          </a:p>
        </p:txBody>
      </p:sp>
    </p:spTree>
    <p:extLst>
      <p:ext uri="{BB962C8B-B14F-4D97-AF65-F5344CB8AC3E}">
        <p14:creationId xmlns:p14="http://schemas.microsoft.com/office/powerpoint/2010/main" val="29232654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l" rtl="0" eaLnBrk="1" fontAlgn="base" hangingPunct="1">
        <a:spcBef>
          <a:spcPct val="0"/>
        </a:spcBef>
        <a:spcAft>
          <a:spcPct val="0"/>
        </a:spcAft>
        <a:defRPr sz="2400">
          <a:solidFill>
            <a:schemeClr val="tx1"/>
          </a:solidFill>
          <a:latin typeface="+mj-lt"/>
          <a:ea typeface="MS PGothic" pitchFamily="34" charset="-128"/>
          <a:cs typeface="MS PGothic" charset="0"/>
        </a:defRPr>
      </a:lvl1pPr>
      <a:lvl2pPr algn="l" rtl="0" eaLnBrk="1" fontAlgn="base" hangingPunct="1">
        <a:spcBef>
          <a:spcPct val="0"/>
        </a:spcBef>
        <a:spcAft>
          <a:spcPct val="0"/>
        </a:spcAft>
        <a:defRPr sz="2400">
          <a:solidFill>
            <a:schemeClr val="tx1"/>
          </a:solidFill>
          <a:latin typeface="Trebuchet MS" pitchFamily="-112" charset="0"/>
          <a:ea typeface="MS PGothic" pitchFamily="34" charset="-128"/>
          <a:cs typeface="MS PGothic" charset="0"/>
        </a:defRPr>
      </a:lvl2pPr>
      <a:lvl3pPr algn="l" rtl="0" eaLnBrk="1" fontAlgn="base" hangingPunct="1">
        <a:spcBef>
          <a:spcPct val="0"/>
        </a:spcBef>
        <a:spcAft>
          <a:spcPct val="0"/>
        </a:spcAft>
        <a:defRPr sz="2400">
          <a:solidFill>
            <a:schemeClr val="tx1"/>
          </a:solidFill>
          <a:latin typeface="Trebuchet MS" pitchFamily="-112" charset="0"/>
          <a:ea typeface="MS PGothic" pitchFamily="34" charset="-128"/>
          <a:cs typeface="MS PGothic" charset="0"/>
        </a:defRPr>
      </a:lvl3pPr>
      <a:lvl4pPr algn="l" rtl="0" eaLnBrk="1" fontAlgn="base" hangingPunct="1">
        <a:spcBef>
          <a:spcPct val="0"/>
        </a:spcBef>
        <a:spcAft>
          <a:spcPct val="0"/>
        </a:spcAft>
        <a:defRPr sz="2400">
          <a:solidFill>
            <a:schemeClr val="tx1"/>
          </a:solidFill>
          <a:latin typeface="Trebuchet MS" pitchFamily="-112" charset="0"/>
          <a:ea typeface="MS PGothic" pitchFamily="34" charset="-128"/>
          <a:cs typeface="MS PGothic" charset="0"/>
        </a:defRPr>
      </a:lvl4pPr>
      <a:lvl5pPr algn="l" rtl="0" eaLnBrk="1" fontAlgn="base" hangingPunct="1">
        <a:spcBef>
          <a:spcPct val="0"/>
        </a:spcBef>
        <a:spcAft>
          <a:spcPct val="0"/>
        </a:spcAft>
        <a:defRPr sz="2400">
          <a:solidFill>
            <a:schemeClr val="tx1"/>
          </a:solidFill>
          <a:latin typeface="Trebuchet MS" pitchFamily="-112" charset="0"/>
          <a:ea typeface="MS PGothic" pitchFamily="34" charset="-128"/>
          <a:cs typeface="MS PGothic" charset="0"/>
        </a:defRPr>
      </a:lvl5pPr>
      <a:lvl6pPr marL="457200" algn="l" rtl="0" eaLnBrk="1" fontAlgn="base" hangingPunct="1">
        <a:spcBef>
          <a:spcPct val="0"/>
        </a:spcBef>
        <a:spcAft>
          <a:spcPct val="0"/>
        </a:spcAft>
        <a:defRPr sz="2400">
          <a:solidFill>
            <a:schemeClr val="tx1"/>
          </a:solidFill>
          <a:latin typeface="Trebuchet MS" pitchFamily="-112" charset="0"/>
        </a:defRPr>
      </a:lvl6pPr>
      <a:lvl7pPr marL="914400" algn="l" rtl="0" eaLnBrk="1" fontAlgn="base" hangingPunct="1">
        <a:spcBef>
          <a:spcPct val="0"/>
        </a:spcBef>
        <a:spcAft>
          <a:spcPct val="0"/>
        </a:spcAft>
        <a:defRPr sz="2400">
          <a:solidFill>
            <a:schemeClr val="tx1"/>
          </a:solidFill>
          <a:latin typeface="Trebuchet MS" pitchFamily="-112" charset="0"/>
        </a:defRPr>
      </a:lvl7pPr>
      <a:lvl8pPr marL="1371600" algn="l" rtl="0" eaLnBrk="1" fontAlgn="base" hangingPunct="1">
        <a:spcBef>
          <a:spcPct val="0"/>
        </a:spcBef>
        <a:spcAft>
          <a:spcPct val="0"/>
        </a:spcAft>
        <a:defRPr sz="2400">
          <a:solidFill>
            <a:schemeClr val="tx1"/>
          </a:solidFill>
          <a:latin typeface="Trebuchet MS" pitchFamily="-112" charset="0"/>
        </a:defRPr>
      </a:lvl8pPr>
      <a:lvl9pPr marL="1828800" algn="l" rtl="0" eaLnBrk="1" fontAlgn="base" hangingPunct="1">
        <a:spcBef>
          <a:spcPct val="0"/>
        </a:spcBef>
        <a:spcAft>
          <a:spcPct val="0"/>
        </a:spcAft>
        <a:defRPr sz="2400">
          <a:solidFill>
            <a:schemeClr val="tx1"/>
          </a:solidFill>
          <a:latin typeface="Trebuchet MS" pitchFamily="-112" charset="0"/>
        </a:defRPr>
      </a:lvl9pPr>
    </p:titleStyle>
    <p:bodyStyle>
      <a:lvl1pPr marL="342900" indent="-342900" algn="l" rtl="0" eaLnBrk="1" fontAlgn="base" hangingPunct="1">
        <a:spcBef>
          <a:spcPct val="20000"/>
        </a:spcBef>
        <a:spcAft>
          <a:spcPct val="0"/>
        </a:spcAft>
        <a:buClr>
          <a:schemeClr val="tx1"/>
        </a:buClr>
        <a:buSzPct val="60000"/>
        <a:buFont typeface="Times" panose="02020603050405020304" pitchFamily="18" charset="0"/>
        <a:buChar char="•"/>
        <a:defRPr>
          <a:solidFill>
            <a:schemeClr val="tx1"/>
          </a:solidFill>
          <a:latin typeface="+mn-lt"/>
          <a:ea typeface="MS PGothic" pitchFamily="34" charset="-128"/>
          <a:cs typeface="MS PGothic" charset="0"/>
        </a:defRPr>
      </a:lvl1pPr>
      <a:lvl2pPr marL="742950" indent="-285750" algn="l" rtl="0" eaLnBrk="1" fontAlgn="base" hangingPunct="1">
        <a:spcBef>
          <a:spcPct val="20000"/>
        </a:spcBef>
        <a:spcAft>
          <a:spcPct val="0"/>
        </a:spcAft>
        <a:buClr>
          <a:schemeClr val="tx1"/>
        </a:buClr>
        <a:buSzPct val="55000"/>
        <a:buFont typeface="Times" panose="02020603050405020304" pitchFamily="18" charset="0"/>
        <a:buChar char="•"/>
        <a:defRPr>
          <a:solidFill>
            <a:schemeClr val="tx1"/>
          </a:solidFill>
          <a:latin typeface="+mn-lt"/>
          <a:ea typeface="MS PGothic" pitchFamily="34" charset="-128"/>
          <a:cs typeface="MS PGothic" charset="0"/>
        </a:defRPr>
      </a:lvl2pPr>
      <a:lvl3pPr marL="1143000" indent="-228600" algn="l" rtl="0" eaLnBrk="1" fontAlgn="base" hangingPunct="1">
        <a:spcBef>
          <a:spcPct val="20000"/>
        </a:spcBef>
        <a:spcAft>
          <a:spcPct val="0"/>
        </a:spcAft>
        <a:buClr>
          <a:schemeClr val="tx1"/>
        </a:buClr>
        <a:buSzPct val="50000"/>
        <a:buFont typeface="Times" panose="02020603050405020304" pitchFamily="18" charset="0"/>
        <a:buChar char="•"/>
        <a:defRPr>
          <a:solidFill>
            <a:schemeClr val="tx1"/>
          </a:solidFill>
          <a:latin typeface="+mn-lt"/>
          <a:ea typeface="MS PGothic" pitchFamily="34" charset="-128"/>
          <a:cs typeface="MS PGothic" charset="0"/>
        </a:defRPr>
      </a:lvl3pPr>
      <a:lvl4pPr marL="1600200" indent="-228600" algn="l" rtl="0" eaLnBrk="1" fontAlgn="base" hangingPunct="1">
        <a:spcBef>
          <a:spcPct val="20000"/>
        </a:spcBef>
        <a:spcAft>
          <a:spcPct val="0"/>
        </a:spcAft>
        <a:buClr>
          <a:schemeClr val="tx1"/>
        </a:buClr>
        <a:buSzPct val="55000"/>
        <a:buFont typeface="Times" panose="02020603050405020304" pitchFamily="18" charset="0"/>
        <a:buChar char="•"/>
        <a:defRPr>
          <a:solidFill>
            <a:schemeClr val="tx1"/>
          </a:solidFill>
          <a:latin typeface="+mn-lt"/>
          <a:ea typeface="MS PGothic" pitchFamily="34" charset="-128"/>
          <a:cs typeface="MS PGothic" charset="0"/>
        </a:defRPr>
      </a:lvl4pPr>
      <a:lvl5pPr marL="2057400" indent="-228600" algn="l" rtl="0" eaLnBrk="1" fontAlgn="base" hangingPunct="1">
        <a:spcBef>
          <a:spcPct val="20000"/>
        </a:spcBef>
        <a:spcAft>
          <a:spcPct val="0"/>
        </a:spcAft>
        <a:buClr>
          <a:schemeClr val="tx1"/>
        </a:buClr>
        <a:buSzPct val="50000"/>
        <a:buFont typeface="Times" panose="02020603050405020304" pitchFamily="18" charset="0"/>
        <a:buChar char="•"/>
        <a:defRPr>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0EF31285-5E1C-469B-B50C-A2D9631BE6A4}" type="datetime1">
              <a:rPr lang="en-US" altLang="en-US" smtClean="0"/>
              <a:t>4/18/2023</a:t>
            </a:fld>
            <a:endParaRPr lang="en-US" alt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ea typeface="ヒラギノ角ゴ Pro W3" pitchFamily="-112" charset="-128"/>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302AB867-EEEC-4EEE-AB30-6DAA6162746B}" type="slidenum">
              <a:rPr lang="en-US" altLang="en-US"/>
              <a:pPr>
                <a:defRPr/>
              </a:pPr>
              <a:t>‹#›</a:t>
            </a:fld>
            <a:endParaRPr lang="en-US" altLang="en-US"/>
          </a:p>
        </p:txBody>
      </p:sp>
    </p:spTree>
    <p:extLst>
      <p:ext uri="{BB962C8B-B14F-4D97-AF65-F5344CB8AC3E}">
        <p14:creationId xmlns:p14="http://schemas.microsoft.com/office/powerpoint/2010/main" val="20359180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dt="0"/>
  <p:txStyles>
    <p:titleStyle>
      <a:lvl1pPr algn="ctr"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F1D6A8-5F1F-4195-D1CA-6A4106D799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0B1F239-36A1-5243-2873-FD58AA4919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898F6A9-4DF8-F031-4497-A991B4E07A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BC3B1-0F36-8C41-B97C-44AA2003ED91}" type="datetimeFigureOut">
              <a:rPr lang="en-US" smtClean="0"/>
              <a:t>4/18/2023</a:t>
            </a:fld>
            <a:endParaRPr lang="en-US"/>
          </a:p>
        </p:txBody>
      </p:sp>
      <p:sp>
        <p:nvSpPr>
          <p:cNvPr id="5" name="Footer Placeholder 4">
            <a:extLst>
              <a:ext uri="{FF2B5EF4-FFF2-40B4-BE49-F238E27FC236}">
                <a16:creationId xmlns:a16="http://schemas.microsoft.com/office/drawing/2014/main" id="{24066E6F-82DC-3163-F833-228B6C745D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049020-C160-93A0-7FF2-1F833D797C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C18B4-75D3-D94A-8E63-8263C2710289}" type="slidenum">
              <a:rPr lang="en-US" smtClean="0"/>
              <a:t>‹#›</a:t>
            </a:fld>
            <a:endParaRPr lang="en-US"/>
          </a:p>
        </p:txBody>
      </p:sp>
    </p:spTree>
    <p:extLst>
      <p:ext uri="{BB962C8B-B14F-4D97-AF65-F5344CB8AC3E}">
        <p14:creationId xmlns:p14="http://schemas.microsoft.com/office/powerpoint/2010/main" val="31669834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10.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ZA" sz="2800" b="1" dirty="0">
                <a:cs typeface="Calibri Light" panose="020F0302020204030204" pitchFamily="34" charset="0"/>
              </a:rPr>
              <a:t>FY23/24 Annual Performance Plan</a:t>
            </a:r>
            <a:br>
              <a:rPr lang="en-ZA" sz="2800" b="1" dirty="0">
                <a:cs typeface="Calibri Light" panose="020F0302020204030204" pitchFamily="34" charset="0"/>
              </a:rPr>
            </a:br>
            <a:r>
              <a:rPr lang="en-ZA" sz="2800" b="1" dirty="0">
                <a:cs typeface="Calibri Light" panose="020F0302020204030204" pitchFamily="34" charset="0"/>
              </a:rPr>
              <a:t/>
            </a:r>
            <a:br>
              <a:rPr lang="en-ZA" sz="2800" b="1" dirty="0">
                <a:cs typeface="Calibri Light" panose="020F0302020204030204" pitchFamily="34" charset="0"/>
              </a:rPr>
            </a:br>
            <a:endParaRPr lang="en-ZA" sz="2800" b="1" dirty="0">
              <a:cs typeface="Calibri Light" panose="020F0302020204030204" pitchFamily="34" charset="0"/>
            </a:endParaRPr>
          </a:p>
        </p:txBody>
      </p:sp>
      <p:sp>
        <p:nvSpPr>
          <p:cNvPr id="3" name="Subtitle 2"/>
          <p:cNvSpPr>
            <a:spLocks noGrp="1"/>
          </p:cNvSpPr>
          <p:nvPr>
            <p:ph type="subTitle" idx="1"/>
          </p:nvPr>
        </p:nvSpPr>
        <p:spPr>
          <a:xfrm>
            <a:off x="824753" y="2714619"/>
            <a:ext cx="10694894" cy="1581169"/>
          </a:xfrm>
        </p:spPr>
        <p:txBody>
          <a:bodyPr/>
          <a:lstStyle/>
          <a:p>
            <a:pPr algn="ctr"/>
            <a:r>
              <a:rPr lang="en-US" dirty="0">
                <a:latin typeface="+mj-lt"/>
              </a:rPr>
              <a:t>Presentation to the Select Committee on </a:t>
            </a:r>
          </a:p>
          <a:p>
            <a:pPr algn="ctr"/>
            <a:r>
              <a:rPr lang="en-US" b="0" i="0" dirty="0">
                <a:effectLst/>
                <a:latin typeface="+mj-lt"/>
              </a:rPr>
              <a:t>Trade and Industry, Economic Development, Small Business Development, Tourism, Employment and Labour</a:t>
            </a:r>
            <a:r>
              <a:rPr lang="en-US" dirty="0">
                <a:latin typeface="+mj-lt"/>
              </a:rPr>
              <a:t> </a:t>
            </a:r>
          </a:p>
          <a:p>
            <a:pPr algn="ctr"/>
            <a:endParaRPr lang="en-US" dirty="0" smtClean="0">
              <a:latin typeface="+mj-lt"/>
            </a:endParaRPr>
          </a:p>
          <a:p>
            <a:pPr algn="ctr"/>
            <a:endParaRPr lang="en-US" dirty="0">
              <a:latin typeface="+mj-lt"/>
            </a:endParaRPr>
          </a:p>
          <a:p>
            <a:pPr algn="ctr"/>
            <a:r>
              <a:rPr lang="en-US" dirty="0" smtClean="0">
                <a:latin typeface="+mj-lt"/>
              </a:rPr>
              <a:t>18 April 2023</a:t>
            </a:r>
            <a:endParaRPr lang="en-US" dirty="0">
              <a:latin typeface="+mj-lt"/>
            </a:endParaRPr>
          </a:p>
          <a:p>
            <a:pPr algn="ctr"/>
            <a:endParaRPr lang="en-US" dirty="0">
              <a:latin typeface="+mj-lt"/>
            </a:endParaRPr>
          </a:p>
        </p:txBody>
      </p:sp>
    </p:spTree>
    <p:extLst>
      <p:ext uri="{BB962C8B-B14F-4D97-AF65-F5344CB8AC3E}">
        <p14:creationId xmlns:p14="http://schemas.microsoft.com/office/powerpoint/2010/main" val="3199698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3CD3F95D-98B8-EBB6-6F02-2782AA5A1F67}"/>
              </a:ext>
            </a:extLst>
          </p:cNvPr>
          <p:cNvSpPr>
            <a:spLocks noGrp="1"/>
          </p:cNvSpPr>
          <p:nvPr>
            <p:ph type="sldNum" sz="quarter" idx="12"/>
          </p:nvPr>
        </p:nvSpPr>
        <p:spPr>
          <a:xfrm>
            <a:off x="9145393" y="6073452"/>
            <a:ext cx="2576095" cy="513982"/>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10</a:t>
            </a:fld>
            <a:endParaRPr lang="en-US" altLang="en-US" sz="1400" b="1" dirty="0">
              <a:solidFill>
                <a:schemeClr val="tx1"/>
              </a:solidFill>
              <a:latin typeface="Arial Nova Light" panose="020B0304020202020204" pitchFamily="34" charset="0"/>
            </a:endParaRPr>
          </a:p>
        </p:txBody>
      </p:sp>
      <p:sp>
        <p:nvSpPr>
          <p:cNvPr id="5" name="Title 3">
            <a:extLst>
              <a:ext uri="{FF2B5EF4-FFF2-40B4-BE49-F238E27FC236}">
                <a16:creationId xmlns:a16="http://schemas.microsoft.com/office/drawing/2014/main" id="{3404AAE8-984D-860F-8B64-8450612ED421}"/>
              </a:ext>
            </a:extLst>
          </p:cNvPr>
          <p:cNvSpPr txBox="1">
            <a:spLocks/>
          </p:cNvSpPr>
          <p:nvPr/>
        </p:nvSpPr>
        <p:spPr>
          <a:xfrm>
            <a:off x="609600" y="164353"/>
            <a:ext cx="10972800" cy="539724"/>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ZA" sz="3600" b="1" dirty="0">
                <a:latin typeface="Trebuchet MS" panose="020B0603020202020204" pitchFamily="34" charset="0"/>
              </a:rPr>
              <a:t>Travel &amp; Tourism Forecast 2022 to 2032</a:t>
            </a:r>
          </a:p>
        </p:txBody>
      </p:sp>
      <p:pic>
        <p:nvPicPr>
          <p:cNvPr id="6" name="Picture 5">
            <a:extLst>
              <a:ext uri="{FF2B5EF4-FFF2-40B4-BE49-F238E27FC236}">
                <a16:creationId xmlns:a16="http://schemas.microsoft.com/office/drawing/2014/main" id="{37663E5C-9471-24A5-9D45-E83906B84C30}"/>
              </a:ext>
            </a:extLst>
          </p:cNvPr>
          <p:cNvPicPr>
            <a:picLocks noChangeAspect="1"/>
          </p:cNvPicPr>
          <p:nvPr/>
        </p:nvPicPr>
        <p:blipFill rotWithShape="1">
          <a:blip r:embed="rId2"/>
          <a:srcRect r="1617"/>
          <a:stretch/>
        </p:blipFill>
        <p:spPr bwMode="auto">
          <a:xfrm>
            <a:off x="2416629" y="1097332"/>
            <a:ext cx="6522097" cy="1690692"/>
          </a:xfrm>
          <a:prstGeom prst="rect">
            <a:avLst/>
          </a:prstGeom>
          <a:ln>
            <a:solidFill>
              <a:schemeClr val="bg1">
                <a:lumMod val="65000"/>
              </a:schemeClr>
            </a:solid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FB3C3D2A-6679-87B2-4E4F-B4B704FEC06F}"/>
              </a:ext>
            </a:extLst>
          </p:cNvPr>
          <p:cNvSpPr txBox="1"/>
          <p:nvPr/>
        </p:nvSpPr>
        <p:spPr>
          <a:xfrm>
            <a:off x="400901" y="6199638"/>
            <a:ext cx="5011947" cy="261610"/>
          </a:xfrm>
          <a:prstGeom prst="rect">
            <a:avLst/>
          </a:prstGeom>
          <a:noFill/>
        </p:spPr>
        <p:txBody>
          <a:bodyPr wrap="square" rtlCol="0">
            <a:spAutoFit/>
          </a:bodyPr>
          <a:lstStyle/>
          <a:p>
            <a:r>
              <a:rPr lang="en-ZA" sz="1100" kern="1400" spc="100" dirty="0">
                <a:solidFill>
                  <a:srgbClr val="3B4658"/>
                </a:solidFill>
                <a:effectLst/>
                <a:latin typeface="Arial Nova Light" panose="020B0304020202020204" pitchFamily="34" charset="0"/>
                <a:ea typeface="Times New Roman" panose="02020603050405020304" pitchFamily="18" charset="0"/>
              </a:rPr>
              <a:t>Source: WTTC Travel and Tourism Economic Impact Report, 2022</a:t>
            </a:r>
          </a:p>
        </p:txBody>
      </p:sp>
      <p:sp>
        <p:nvSpPr>
          <p:cNvPr id="10" name="TextBox 9">
            <a:extLst>
              <a:ext uri="{FF2B5EF4-FFF2-40B4-BE49-F238E27FC236}">
                <a16:creationId xmlns:a16="http://schemas.microsoft.com/office/drawing/2014/main" id="{018CA5D0-6069-7867-8036-9ACBA6E74A87}"/>
              </a:ext>
            </a:extLst>
          </p:cNvPr>
          <p:cNvSpPr txBox="1"/>
          <p:nvPr/>
        </p:nvSpPr>
        <p:spPr>
          <a:xfrm>
            <a:off x="641617" y="2892048"/>
            <a:ext cx="11079871" cy="3035831"/>
          </a:xfrm>
          <a:prstGeom prst="rect">
            <a:avLst/>
          </a:prstGeom>
          <a:noFill/>
        </p:spPr>
        <p:txBody>
          <a:bodyPr wrap="square" rtlCol="0">
            <a:spAutoFit/>
          </a:bodyPr>
          <a:lstStyle/>
          <a:p>
            <a:pPr algn="just">
              <a:lnSpc>
                <a:spcPct val="110000"/>
              </a:lnSpc>
              <a:spcAft>
                <a:spcPts val="1000"/>
              </a:spcAft>
            </a:pPr>
            <a:r>
              <a:rPr lang="en-ZA" sz="16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UNWTO’s forward-looking scenarios point to international arrivals reaching 55% to 70% of pre-pandemic levels in 2022. Results depend on evolving circumstances. These are mostly changing travel restrictions, ongoing inflation including high energy prices, the evolution of the war in Ukraine, as well as the health situation related to the pandemic. More recent challenges, such as staff shortages, severe airport congestion, flight delays and cancellations, could also impact international tourism numbers.</a:t>
            </a:r>
            <a:endParaRPr lang="en-ZA" sz="16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just">
              <a:lnSpc>
                <a:spcPct val="110000"/>
              </a:lnSpc>
              <a:spcAft>
                <a:spcPts val="1000"/>
              </a:spcAft>
            </a:pPr>
            <a:r>
              <a:rPr lang="en-ZA" sz="16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Scenarios by region show Europe and Americas recording the best tourism results in 2022. International tourist arrivals in Europe could climb to 65% or 80% of 2019 levels in 2022, depending on various conditions, while the Americas could reach 63% to 76% of those levels.</a:t>
            </a:r>
            <a:endParaRPr lang="en-ZA" sz="16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just">
              <a:lnSpc>
                <a:spcPct val="110000"/>
              </a:lnSpc>
              <a:spcAft>
                <a:spcPts val="1000"/>
              </a:spcAft>
            </a:pPr>
            <a:r>
              <a:rPr lang="en-ZA" sz="16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In Africa and the Middle East, arrivals could reach about 50% to 70% of pre-pandemic levels, while Asia and the Pacific could remain at 30% of 2019 levels in the best-case scenario, due to stricter policies and restrictions.</a:t>
            </a:r>
            <a:endParaRPr lang="en-ZA" sz="1600" kern="14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3404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3CD3F95D-98B8-EBB6-6F02-2782AA5A1F67}"/>
              </a:ext>
            </a:extLst>
          </p:cNvPr>
          <p:cNvSpPr>
            <a:spLocks noGrp="1"/>
          </p:cNvSpPr>
          <p:nvPr>
            <p:ph type="sldNum" sz="quarter" idx="12"/>
          </p:nvPr>
        </p:nvSpPr>
        <p:spPr>
          <a:xfrm>
            <a:off x="8972334" y="6158645"/>
            <a:ext cx="2479842" cy="406849"/>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11</a:t>
            </a:fld>
            <a:endParaRPr lang="en-US" altLang="en-US" sz="1400" b="1" dirty="0">
              <a:solidFill>
                <a:schemeClr val="tx1"/>
              </a:solidFill>
              <a:latin typeface="Arial Nova Light" panose="020B0304020202020204" pitchFamily="34" charset="0"/>
            </a:endParaRPr>
          </a:p>
        </p:txBody>
      </p:sp>
      <p:sp>
        <p:nvSpPr>
          <p:cNvPr id="5" name="Title 3">
            <a:extLst>
              <a:ext uri="{FF2B5EF4-FFF2-40B4-BE49-F238E27FC236}">
                <a16:creationId xmlns:a16="http://schemas.microsoft.com/office/drawing/2014/main" id="{3404AAE8-984D-860F-8B64-8450612ED421}"/>
              </a:ext>
            </a:extLst>
          </p:cNvPr>
          <p:cNvSpPr txBox="1">
            <a:spLocks/>
          </p:cNvSpPr>
          <p:nvPr/>
        </p:nvSpPr>
        <p:spPr>
          <a:xfrm>
            <a:off x="324928" y="141159"/>
            <a:ext cx="10972800" cy="539724"/>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ZA" sz="3600" b="1" dirty="0">
                <a:latin typeface="Trebuchet MS" panose="020B0603020202020204" pitchFamily="34" charset="0"/>
              </a:rPr>
              <a:t>Travel &amp; Tourism Forecast 2022 to 2032</a:t>
            </a:r>
          </a:p>
        </p:txBody>
      </p:sp>
      <p:sp>
        <p:nvSpPr>
          <p:cNvPr id="8" name="TextBox 7">
            <a:extLst>
              <a:ext uri="{FF2B5EF4-FFF2-40B4-BE49-F238E27FC236}">
                <a16:creationId xmlns:a16="http://schemas.microsoft.com/office/drawing/2014/main" id="{FB3C3D2A-6679-87B2-4E4F-B4B704FEC06F}"/>
              </a:ext>
            </a:extLst>
          </p:cNvPr>
          <p:cNvSpPr txBox="1"/>
          <p:nvPr/>
        </p:nvSpPr>
        <p:spPr>
          <a:xfrm>
            <a:off x="317794" y="6231265"/>
            <a:ext cx="5011947" cy="261610"/>
          </a:xfrm>
          <a:prstGeom prst="rect">
            <a:avLst/>
          </a:prstGeom>
          <a:noFill/>
        </p:spPr>
        <p:txBody>
          <a:bodyPr wrap="square" rtlCol="0">
            <a:spAutoFit/>
          </a:bodyPr>
          <a:lstStyle/>
          <a:p>
            <a:r>
              <a:rPr lang="en-ZA" sz="1100" kern="1400" spc="100" dirty="0">
                <a:solidFill>
                  <a:srgbClr val="3B4658"/>
                </a:solidFill>
                <a:effectLst/>
                <a:latin typeface="Arial Nova Light" panose="020B0304020202020204" pitchFamily="34" charset="0"/>
                <a:ea typeface="Times New Roman" panose="02020603050405020304" pitchFamily="18" charset="0"/>
              </a:rPr>
              <a:t>Source: WTTC Travel and Tourism Economic Impact Report, 2022</a:t>
            </a:r>
          </a:p>
        </p:txBody>
      </p:sp>
      <p:pic>
        <p:nvPicPr>
          <p:cNvPr id="9" name="Picture 8">
            <a:extLst>
              <a:ext uri="{FF2B5EF4-FFF2-40B4-BE49-F238E27FC236}">
                <a16:creationId xmlns:a16="http://schemas.microsoft.com/office/drawing/2014/main" id="{981E117E-B311-581D-4390-8AEFA28F8360}"/>
              </a:ext>
            </a:extLst>
          </p:cNvPr>
          <p:cNvPicPr>
            <a:picLocks noChangeAspect="1"/>
          </p:cNvPicPr>
          <p:nvPr/>
        </p:nvPicPr>
        <p:blipFill rotWithShape="1">
          <a:blip r:embed="rId2">
            <a:extLst>
              <a:ext uri="{28A0092B-C50C-407E-A947-70E740481C1C}">
                <a14:useLocalDpi xmlns:a14="http://schemas.microsoft.com/office/drawing/2010/main" val="0"/>
              </a:ext>
            </a:extLst>
          </a:blip>
          <a:srcRect l="2493" t="1962" r="8744" b="5862"/>
          <a:stretch/>
        </p:blipFill>
        <p:spPr bwMode="auto">
          <a:xfrm>
            <a:off x="508958" y="1009685"/>
            <a:ext cx="5431155" cy="3154454"/>
          </a:xfrm>
          <a:prstGeom prst="rect">
            <a:avLst/>
          </a:prstGeom>
          <a:noFill/>
          <a:ln>
            <a:solidFill>
              <a:schemeClr val="bg1">
                <a:lumMod val="65000"/>
              </a:schemeClr>
            </a:solid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018CA5D0-6069-7867-8036-9ACBA6E74A87}"/>
              </a:ext>
            </a:extLst>
          </p:cNvPr>
          <p:cNvSpPr txBox="1"/>
          <p:nvPr/>
        </p:nvSpPr>
        <p:spPr>
          <a:xfrm>
            <a:off x="6081560" y="1009685"/>
            <a:ext cx="5370616" cy="5156476"/>
          </a:xfrm>
          <a:prstGeom prst="rect">
            <a:avLst/>
          </a:prstGeom>
          <a:noFill/>
        </p:spPr>
        <p:txBody>
          <a:bodyPr wrap="square" rtlCol="0">
            <a:spAutoFit/>
          </a:bodyPr>
          <a:lstStyle/>
          <a:p>
            <a:pPr marL="285750" indent="-285750" algn="just">
              <a:lnSpc>
                <a:spcPct val="110000"/>
              </a:lnSpc>
              <a:spcAft>
                <a:spcPts val="1000"/>
              </a:spcAft>
              <a:buFont typeface="Courier New" panose="02070309020205020404" pitchFamily="49" charset="0"/>
              <a:buChar char="o"/>
            </a:pPr>
            <a:r>
              <a:rPr lang="en-ZA" sz="1500" kern="1400" dirty="0">
                <a:solidFill>
                  <a:srgbClr val="222222"/>
                </a:solidFill>
                <a:effectLst/>
                <a:latin typeface="Trebuchet MS" panose="020B0603020202020204" pitchFamily="34" charset="0"/>
                <a:ea typeface="Times New Roman" panose="02020603050405020304" pitchFamily="18" charset="0"/>
                <a:cs typeface="Arial" panose="020B0604020202020204" pitchFamily="34" charset="0"/>
              </a:rPr>
              <a:t>This figure compares the contribution of travel and tourism to GDP against 2019. For instance, the sector’s contribution to GDP in Europe was 47.1% below the pre-pandemic level in 2020, and the gap reduced to 32.3% below 2019’s level in 2021, showing a strong rebound. </a:t>
            </a:r>
          </a:p>
          <a:p>
            <a:pPr marL="285750" indent="-285750" algn="just">
              <a:lnSpc>
                <a:spcPct val="110000"/>
              </a:lnSpc>
              <a:spcAft>
                <a:spcPts val="1000"/>
              </a:spcAft>
              <a:buFont typeface="Courier New" panose="02070309020205020404" pitchFamily="49" charset="0"/>
              <a:buChar char="o"/>
            </a:pPr>
            <a:r>
              <a:rPr lang="en-ZA" sz="1500" kern="1400" dirty="0">
                <a:solidFill>
                  <a:srgbClr val="222222"/>
                </a:solidFill>
                <a:effectLst/>
                <a:latin typeface="Trebuchet MS" panose="020B0603020202020204" pitchFamily="34" charset="0"/>
                <a:ea typeface="Times New Roman" panose="02020603050405020304" pitchFamily="18" charset="0"/>
                <a:cs typeface="Arial" panose="020B0604020202020204" pitchFamily="34" charset="0"/>
              </a:rPr>
              <a:t>It is estimated that the sector’s performance in Europe could surpass 2019’s level in 2024, when travel and tourism contribution to the region’s GDP could reach 4.1% above the pre-pandemic amount. </a:t>
            </a:r>
            <a:endParaRPr lang="en-ZA" sz="15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285750" indent="-285750" algn="just">
              <a:lnSpc>
                <a:spcPct val="110000"/>
              </a:lnSpc>
              <a:spcAft>
                <a:spcPts val="1000"/>
              </a:spcAft>
              <a:buFont typeface="Courier New" panose="02070309020205020404" pitchFamily="49" charset="0"/>
              <a:buChar char="o"/>
            </a:pPr>
            <a:r>
              <a:rPr lang="en-ZA" sz="1500" kern="1400" dirty="0">
                <a:solidFill>
                  <a:srgbClr val="222222"/>
                </a:solidFill>
                <a:effectLst/>
                <a:latin typeface="Trebuchet MS" panose="020B0603020202020204" pitchFamily="34" charset="0"/>
                <a:ea typeface="Times New Roman" panose="02020603050405020304" pitchFamily="18" charset="0"/>
                <a:cs typeface="Arial" panose="020B0604020202020204" pitchFamily="34" charset="0"/>
              </a:rPr>
              <a:t>Asia-Pacific is forecasted to be the first region to revert to the 2019 scenario in 2023, while other regions are estimated to recover completely in 2024. </a:t>
            </a:r>
          </a:p>
          <a:p>
            <a:pPr marL="285750" indent="-285750" algn="just">
              <a:lnSpc>
                <a:spcPct val="110000"/>
              </a:lnSpc>
              <a:spcAft>
                <a:spcPts val="1000"/>
              </a:spcAft>
              <a:buFont typeface="Courier New" panose="02070309020205020404" pitchFamily="49" charset="0"/>
              <a:buChar char="o"/>
            </a:pPr>
            <a:r>
              <a:rPr lang="en-ZA" sz="1500" kern="1400" dirty="0">
                <a:solidFill>
                  <a:srgbClr val="222222"/>
                </a:solidFill>
                <a:effectLst/>
                <a:latin typeface="Trebuchet MS" panose="020B0603020202020204" pitchFamily="34" charset="0"/>
                <a:ea typeface="Times New Roman" panose="02020603050405020304" pitchFamily="18" charset="0"/>
                <a:cs typeface="Arial" panose="020B0604020202020204" pitchFamily="34" charset="0"/>
              </a:rPr>
              <a:t>In 2022, as travellers’ confidence improved, the global travel and tourism sector was estimated to hasten its pace of recovery to 43.7% compared to 2021 and add a further 10 million jobs. </a:t>
            </a:r>
          </a:p>
          <a:p>
            <a:pPr marL="285750" indent="-285750" algn="just">
              <a:lnSpc>
                <a:spcPct val="110000"/>
              </a:lnSpc>
              <a:spcAft>
                <a:spcPts val="1000"/>
              </a:spcAft>
              <a:buFont typeface="Courier New" panose="02070309020205020404" pitchFamily="49" charset="0"/>
              <a:buChar char="o"/>
            </a:pPr>
            <a:r>
              <a:rPr lang="en-ZA" sz="1500" kern="1400" dirty="0">
                <a:solidFill>
                  <a:srgbClr val="222222"/>
                </a:solidFill>
                <a:effectLst/>
                <a:latin typeface="Trebuchet MS" panose="020B0603020202020204" pitchFamily="34" charset="0"/>
                <a:ea typeface="Times New Roman" panose="02020603050405020304" pitchFamily="18" charset="0"/>
                <a:cs typeface="Arial" panose="020B0604020202020204" pitchFamily="34" charset="0"/>
              </a:rPr>
              <a:t>The sector is likely to return to pre-pandemic levels around the end of 2023. </a:t>
            </a:r>
            <a:endParaRPr lang="en-ZA" sz="1500" kern="14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1456CDB-C333-742E-A871-7C5F8C847E6B}"/>
              </a:ext>
            </a:extLst>
          </p:cNvPr>
          <p:cNvSpPr txBox="1"/>
          <p:nvPr/>
        </p:nvSpPr>
        <p:spPr>
          <a:xfrm>
            <a:off x="508958" y="4247887"/>
            <a:ext cx="5431155" cy="1815882"/>
          </a:xfrm>
          <a:prstGeom prst="rect">
            <a:avLst/>
          </a:prstGeom>
          <a:noFill/>
        </p:spPr>
        <p:txBody>
          <a:bodyPr wrap="square" rtlCol="0">
            <a:spAutoFit/>
          </a:bodyPr>
          <a:lstStyle/>
          <a:p>
            <a:pPr algn="just"/>
            <a:r>
              <a:rPr lang="en-ZA" sz="16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The 2022 to 2032 longer-term forecast predicts that travel and tourism’s contribution to the global economy is expected to grow at an average annual rate of 5.8%, which is more than double the 2.7% average annual growth rate estimated for the global economy. In the same period, the sector is forecasted to generate 126 million additional jobs. </a:t>
            </a:r>
          </a:p>
        </p:txBody>
      </p:sp>
    </p:spTree>
    <p:extLst>
      <p:ext uri="{BB962C8B-B14F-4D97-AF65-F5344CB8AC3E}">
        <p14:creationId xmlns:p14="http://schemas.microsoft.com/office/powerpoint/2010/main" val="528017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B0C6E3-11D2-534C-114C-378B23522F0A}"/>
              </a:ext>
            </a:extLst>
          </p:cNvPr>
          <p:cNvSpPr>
            <a:spLocks noGrp="1"/>
          </p:cNvSpPr>
          <p:nvPr>
            <p:ph type="title"/>
          </p:nvPr>
        </p:nvSpPr>
        <p:spPr>
          <a:xfrm>
            <a:off x="573741" y="346856"/>
            <a:ext cx="10972800" cy="539724"/>
          </a:xfrm>
        </p:spPr>
        <p:txBody>
          <a:bodyPr/>
          <a:lstStyle/>
          <a:p>
            <a:pPr algn="l"/>
            <a:r>
              <a:rPr lang="en-ZA" sz="3600" b="1" dirty="0">
                <a:latin typeface="Trebuchet MS" panose="020B0603020202020204" pitchFamily="34" charset="0"/>
              </a:rPr>
              <a:t>Contents</a:t>
            </a:r>
          </a:p>
        </p:txBody>
      </p:sp>
      <p:sp>
        <p:nvSpPr>
          <p:cNvPr id="3" name="Slide Number Placeholder 2">
            <a:extLst>
              <a:ext uri="{FF2B5EF4-FFF2-40B4-BE49-F238E27FC236}">
                <a16:creationId xmlns:a16="http://schemas.microsoft.com/office/drawing/2014/main" id="{5FD62243-0723-FD66-3FA9-23935656428F}"/>
              </a:ext>
            </a:extLst>
          </p:cNvPr>
          <p:cNvSpPr>
            <a:spLocks noGrp="1"/>
          </p:cNvSpPr>
          <p:nvPr>
            <p:ph type="sldNum" sz="quarter" idx="12"/>
          </p:nvPr>
        </p:nvSpPr>
        <p:spPr>
          <a:xfrm>
            <a:off x="9347200" y="6261611"/>
            <a:ext cx="2419684" cy="368917"/>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12</a:t>
            </a:fld>
            <a:endParaRPr lang="en-US" altLang="en-US" sz="1400" b="1" dirty="0">
              <a:solidFill>
                <a:schemeClr val="tx1"/>
              </a:solidFill>
              <a:latin typeface="Arial Nova Light" panose="020B0304020202020204" pitchFamily="34" charset="0"/>
            </a:endParaRPr>
          </a:p>
        </p:txBody>
      </p:sp>
      <p:sp>
        <p:nvSpPr>
          <p:cNvPr id="6" name="Oval 5">
            <a:extLst>
              <a:ext uri="{FF2B5EF4-FFF2-40B4-BE49-F238E27FC236}">
                <a16:creationId xmlns:a16="http://schemas.microsoft.com/office/drawing/2014/main" id="{5F64E113-6C8C-43FD-C571-6F7C4939BE42}"/>
              </a:ext>
            </a:extLst>
          </p:cNvPr>
          <p:cNvSpPr/>
          <p:nvPr/>
        </p:nvSpPr>
        <p:spPr bwMode="auto">
          <a:xfrm>
            <a:off x="1930401" y="1250796"/>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rPr>
              <a:t>1</a:t>
            </a:r>
          </a:p>
        </p:txBody>
      </p:sp>
      <p:sp>
        <p:nvSpPr>
          <p:cNvPr id="7" name="Rectangle 6">
            <a:extLst>
              <a:ext uri="{FF2B5EF4-FFF2-40B4-BE49-F238E27FC236}">
                <a16:creationId xmlns:a16="http://schemas.microsoft.com/office/drawing/2014/main" id="{C98DC214-D8D1-5C54-CC5A-D587DAA369D7}"/>
              </a:ext>
            </a:extLst>
          </p:cNvPr>
          <p:cNvSpPr/>
          <p:nvPr/>
        </p:nvSpPr>
        <p:spPr bwMode="auto">
          <a:xfrm>
            <a:off x="2782983" y="1231488"/>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1600" b="1" dirty="0">
                <a:solidFill>
                  <a:schemeClr val="bg1">
                    <a:lumMod val="75000"/>
                  </a:schemeClr>
                </a:solidFill>
                <a:latin typeface="Trebuchet MS" panose="020B0603020202020204" pitchFamily="34" charset="0"/>
                <a:cs typeface="Arial" panose="020B0604020202020204" pitchFamily="34" charset="0"/>
              </a:rPr>
              <a:t>STRATEGIC OVERVIEW OF SA TOURISM</a:t>
            </a:r>
            <a:endPar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endParaRPr>
          </a:p>
        </p:txBody>
      </p:sp>
      <p:sp>
        <p:nvSpPr>
          <p:cNvPr id="8" name="Oval 7">
            <a:extLst>
              <a:ext uri="{FF2B5EF4-FFF2-40B4-BE49-F238E27FC236}">
                <a16:creationId xmlns:a16="http://schemas.microsoft.com/office/drawing/2014/main" id="{54E9B1C2-A0E2-E899-A25A-711AC3AB1116}"/>
              </a:ext>
            </a:extLst>
          </p:cNvPr>
          <p:cNvSpPr/>
          <p:nvPr/>
        </p:nvSpPr>
        <p:spPr bwMode="auto">
          <a:xfrm>
            <a:off x="1921070" y="2240437"/>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rPr>
              <a:t>2</a:t>
            </a:r>
          </a:p>
        </p:txBody>
      </p:sp>
      <p:sp>
        <p:nvSpPr>
          <p:cNvPr id="9" name="Rectangle 8">
            <a:extLst>
              <a:ext uri="{FF2B5EF4-FFF2-40B4-BE49-F238E27FC236}">
                <a16:creationId xmlns:a16="http://schemas.microsoft.com/office/drawing/2014/main" id="{8BEC9C29-8FA9-DE26-345A-C671C0DE91C8}"/>
              </a:ext>
            </a:extLst>
          </p:cNvPr>
          <p:cNvSpPr/>
          <p:nvPr/>
        </p:nvSpPr>
        <p:spPr bwMode="auto">
          <a:xfrm>
            <a:off x="2782983" y="2144812"/>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1600" b="1" dirty="0">
                <a:solidFill>
                  <a:schemeClr val="bg1">
                    <a:lumMod val="75000"/>
                  </a:schemeClr>
                </a:solidFill>
                <a:latin typeface="Trebuchet MS" panose="020B0603020202020204" pitchFamily="34" charset="0"/>
                <a:cs typeface="Arial" panose="020B0604020202020204" pitchFamily="34" charset="0"/>
              </a:rPr>
              <a:t>MARKETING PRIORITISATION &amp; INVESTMENT FRAMEWORK</a:t>
            </a:r>
            <a:endPar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endParaRPr>
          </a:p>
        </p:txBody>
      </p:sp>
      <p:sp>
        <p:nvSpPr>
          <p:cNvPr id="10" name="Oval 9">
            <a:extLst>
              <a:ext uri="{FF2B5EF4-FFF2-40B4-BE49-F238E27FC236}">
                <a16:creationId xmlns:a16="http://schemas.microsoft.com/office/drawing/2014/main" id="{611FE1A7-0EE8-54D5-F62F-DCEA2FFC08AB}"/>
              </a:ext>
            </a:extLst>
          </p:cNvPr>
          <p:cNvSpPr/>
          <p:nvPr/>
        </p:nvSpPr>
        <p:spPr bwMode="auto">
          <a:xfrm>
            <a:off x="1916053" y="3117193"/>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rPr>
              <a:t>3</a:t>
            </a:r>
          </a:p>
        </p:txBody>
      </p:sp>
      <p:sp>
        <p:nvSpPr>
          <p:cNvPr id="11" name="Rectangle 10">
            <a:extLst>
              <a:ext uri="{FF2B5EF4-FFF2-40B4-BE49-F238E27FC236}">
                <a16:creationId xmlns:a16="http://schemas.microsoft.com/office/drawing/2014/main" id="{96976B80-9209-7AD2-982F-63165E50E5C0}"/>
              </a:ext>
            </a:extLst>
          </p:cNvPr>
          <p:cNvSpPr/>
          <p:nvPr/>
        </p:nvSpPr>
        <p:spPr bwMode="auto">
          <a:xfrm>
            <a:off x="2768636" y="3044473"/>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1600" b="1" dirty="0">
                <a:solidFill>
                  <a:schemeClr val="bg1">
                    <a:lumMod val="75000"/>
                  </a:schemeClr>
                </a:solidFill>
                <a:latin typeface="Trebuchet MS" panose="020B0603020202020204" pitchFamily="34" charset="0"/>
                <a:cs typeface="Arial" panose="020B0604020202020204" pitchFamily="34" charset="0"/>
              </a:rPr>
              <a:t>ENVIRONMENTAL ANALYSIS</a:t>
            </a:r>
            <a:endPar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endParaRPr>
          </a:p>
        </p:txBody>
      </p:sp>
      <p:sp>
        <p:nvSpPr>
          <p:cNvPr id="12" name="Oval 11">
            <a:extLst>
              <a:ext uri="{FF2B5EF4-FFF2-40B4-BE49-F238E27FC236}">
                <a16:creationId xmlns:a16="http://schemas.microsoft.com/office/drawing/2014/main" id="{B9C01F07-493E-7DC5-8373-2EF2427975D3}"/>
              </a:ext>
            </a:extLst>
          </p:cNvPr>
          <p:cNvSpPr/>
          <p:nvPr/>
        </p:nvSpPr>
        <p:spPr bwMode="auto">
          <a:xfrm>
            <a:off x="1930401" y="3966037"/>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latin typeface="Trebuchet MS" panose="020B0603020202020204" pitchFamily="34" charset="0"/>
                <a:ea typeface="ヒラギノ角ゴ Pro W3" pitchFamily="-112" charset="-128"/>
                <a:cs typeface="Arial" panose="020B0604020202020204" pitchFamily="34" charset="0"/>
              </a:rPr>
              <a:t>4</a:t>
            </a:r>
          </a:p>
        </p:txBody>
      </p:sp>
      <p:sp>
        <p:nvSpPr>
          <p:cNvPr id="13" name="Rectangle 12">
            <a:extLst>
              <a:ext uri="{FF2B5EF4-FFF2-40B4-BE49-F238E27FC236}">
                <a16:creationId xmlns:a16="http://schemas.microsoft.com/office/drawing/2014/main" id="{3BEAAF8F-C69C-9916-E148-5A30159B3FDA}"/>
              </a:ext>
            </a:extLst>
          </p:cNvPr>
          <p:cNvSpPr/>
          <p:nvPr/>
        </p:nvSpPr>
        <p:spPr bwMode="auto">
          <a:xfrm>
            <a:off x="2782983" y="3925472"/>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1600" b="1" dirty="0">
                <a:latin typeface="Trebuchet MS" panose="020B0603020202020204" pitchFamily="34" charset="0"/>
                <a:cs typeface="Arial" panose="020B0604020202020204" pitchFamily="34" charset="0"/>
              </a:rPr>
              <a:t>SA TOURISM’S STRATEGY</a:t>
            </a:r>
            <a:endParaRPr lang="en-US" sz="1600" b="1" dirty="0">
              <a:latin typeface="Trebuchet MS" panose="020B0603020202020204" pitchFamily="34" charset="0"/>
              <a:ea typeface="ヒラギノ角ゴ Pro W3" pitchFamily="-112" charset="-128"/>
              <a:cs typeface="Arial" panose="020B0604020202020204" pitchFamily="34" charset="0"/>
            </a:endParaRPr>
          </a:p>
        </p:txBody>
      </p:sp>
      <p:sp>
        <p:nvSpPr>
          <p:cNvPr id="14" name="Oval 13">
            <a:extLst>
              <a:ext uri="{FF2B5EF4-FFF2-40B4-BE49-F238E27FC236}">
                <a16:creationId xmlns:a16="http://schemas.microsoft.com/office/drawing/2014/main" id="{A76AA3A7-A915-1620-8F0E-BB57E3EB444E}"/>
              </a:ext>
            </a:extLst>
          </p:cNvPr>
          <p:cNvSpPr/>
          <p:nvPr/>
        </p:nvSpPr>
        <p:spPr bwMode="auto">
          <a:xfrm>
            <a:off x="1957335" y="4879910"/>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rPr>
              <a:t>5</a:t>
            </a:r>
          </a:p>
        </p:txBody>
      </p:sp>
      <p:sp>
        <p:nvSpPr>
          <p:cNvPr id="15" name="Rectangle 14">
            <a:extLst>
              <a:ext uri="{FF2B5EF4-FFF2-40B4-BE49-F238E27FC236}">
                <a16:creationId xmlns:a16="http://schemas.microsoft.com/office/drawing/2014/main" id="{9DB4A44A-0461-B70F-F4E5-932528CB8C83}"/>
              </a:ext>
            </a:extLst>
          </p:cNvPr>
          <p:cNvSpPr/>
          <p:nvPr/>
        </p:nvSpPr>
        <p:spPr bwMode="auto">
          <a:xfrm>
            <a:off x="2782983" y="4790455"/>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rPr>
              <a:t>PROVINCIAL COLLAROBORATION </a:t>
            </a:r>
          </a:p>
        </p:txBody>
      </p:sp>
      <p:sp>
        <p:nvSpPr>
          <p:cNvPr id="2" name="Rectangle 1">
            <a:extLst>
              <a:ext uri="{FF2B5EF4-FFF2-40B4-BE49-F238E27FC236}">
                <a16:creationId xmlns:a16="http://schemas.microsoft.com/office/drawing/2014/main" id="{6860F1E8-45F0-EE89-BE28-09F6A31AB9FC}"/>
              </a:ext>
            </a:extLst>
          </p:cNvPr>
          <p:cNvSpPr/>
          <p:nvPr/>
        </p:nvSpPr>
        <p:spPr bwMode="auto">
          <a:xfrm>
            <a:off x="2782983" y="5710491"/>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1600" b="1" dirty="0">
                <a:solidFill>
                  <a:schemeClr val="bg1">
                    <a:lumMod val="75000"/>
                  </a:schemeClr>
                </a:solidFill>
                <a:latin typeface="Trebuchet MS" panose="020B0603020202020204" pitchFamily="34" charset="0"/>
                <a:cs typeface="Arial" panose="020B0604020202020204" pitchFamily="34" charset="0"/>
              </a:rPr>
              <a:t>PROGRAMMES, TARGETS &amp; BUDGET </a:t>
            </a:r>
            <a:r>
              <a:rPr lang="en-ZA" sz="1600" b="1" dirty="0" smtClean="0">
                <a:solidFill>
                  <a:schemeClr val="bg1">
                    <a:lumMod val="75000"/>
                  </a:schemeClr>
                </a:solidFill>
                <a:latin typeface="Trebuchet MS" panose="020B0603020202020204" pitchFamily="34" charset="0"/>
                <a:cs typeface="Arial" panose="020B0604020202020204" pitchFamily="34" charset="0"/>
              </a:rPr>
              <a:t>ALLOCATION</a:t>
            </a:r>
            <a:endPar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endParaRPr>
          </a:p>
        </p:txBody>
      </p:sp>
      <p:sp>
        <p:nvSpPr>
          <p:cNvPr id="5" name="Oval 4">
            <a:extLst>
              <a:ext uri="{FF2B5EF4-FFF2-40B4-BE49-F238E27FC236}">
                <a16:creationId xmlns:a16="http://schemas.microsoft.com/office/drawing/2014/main" id="{B07A8392-6602-0741-2D5B-8F8A4B1F4815}"/>
              </a:ext>
            </a:extLst>
          </p:cNvPr>
          <p:cNvSpPr/>
          <p:nvPr/>
        </p:nvSpPr>
        <p:spPr bwMode="auto">
          <a:xfrm>
            <a:off x="1922105" y="5766320"/>
            <a:ext cx="498217" cy="47410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rPr>
              <a:t>6</a:t>
            </a:r>
          </a:p>
        </p:txBody>
      </p:sp>
    </p:spTree>
    <p:extLst>
      <p:ext uri="{BB962C8B-B14F-4D97-AF65-F5344CB8AC3E}">
        <p14:creationId xmlns:p14="http://schemas.microsoft.com/office/powerpoint/2010/main" val="2576546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object 6"/>
          <p:cNvSpPr txBox="1"/>
          <p:nvPr/>
        </p:nvSpPr>
        <p:spPr>
          <a:xfrm>
            <a:off x="295445" y="134398"/>
            <a:ext cx="8570649" cy="561774"/>
          </a:xfrm>
          <a:prstGeom prst="rect">
            <a:avLst/>
          </a:prstGeom>
        </p:spPr>
        <p:txBody>
          <a:bodyPr vert="horz" wrap="square" lIns="0" tIns="7701" rIns="0" bIns="0" rtlCol="0">
            <a:spAutoFit/>
          </a:bodyPr>
          <a:lstStyle/>
          <a:p>
            <a:pPr marL="7701" marR="0" lvl="0" indent="0" algn="l" defTabSz="554492" rtl="0" eaLnBrk="1" fontAlgn="auto" latinLnBrk="0" hangingPunct="1">
              <a:lnSpc>
                <a:spcPct val="100000"/>
              </a:lnSpc>
              <a:spcBef>
                <a:spcPts val="61"/>
              </a:spcBef>
              <a:spcAft>
                <a:spcPts val="0"/>
              </a:spcAft>
              <a:buClrTx/>
              <a:buSzTx/>
              <a:buFontTx/>
              <a:buNone/>
              <a:tabLst/>
              <a:defRPr/>
            </a:pPr>
            <a:r>
              <a:rPr kumimoji="0" lang="en-US" sz="3600" b="1" i="0" u="none" strike="noStrike" kern="1200" cap="none" spc="-27" normalizeH="0" baseline="0" noProof="0" dirty="0">
                <a:ln>
                  <a:noFill/>
                </a:ln>
                <a:solidFill>
                  <a:prstClr val="black"/>
                </a:solidFill>
                <a:effectLst/>
                <a:uLnTx/>
                <a:uFillTx/>
                <a:latin typeface="Trebuchet MS" panose="020B0603020202020204" pitchFamily="34" charset="0"/>
                <a:ea typeface="Helvetica Neue" panose="02000503000000020004" pitchFamily="2" charset="0"/>
                <a:cs typeface="Helvetica Neue" panose="02000503000000020004" pitchFamily="2" charset="0"/>
              </a:rPr>
              <a:t>SA Tourism’s Brand Design Architecture</a:t>
            </a:r>
            <a:endParaRPr kumimoji="0" sz="3600" b="0" i="0" u="none" strike="noStrike" kern="1200" cap="none" spc="0" normalizeH="0" baseline="0" noProof="0" dirty="0">
              <a:ln>
                <a:noFill/>
              </a:ln>
              <a:solidFill>
                <a:prstClr val="black"/>
              </a:solidFill>
              <a:effectLst/>
              <a:uLnTx/>
              <a:uFillTx/>
              <a:latin typeface="Trebuchet MS" panose="020B0603020202020204" pitchFamily="34" charset="0"/>
              <a:ea typeface="Helvetica Neue" panose="02000503000000020004" pitchFamily="2" charset="0"/>
              <a:cs typeface="Helvetica Neue" panose="02000503000000020004" pitchFamily="2" charset="0"/>
            </a:endParaRPr>
          </a:p>
        </p:txBody>
      </p:sp>
      <p:sp>
        <p:nvSpPr>
          <p:cNvPr id="9" name="Rounded Rectangle 8">
            <a:extLst>
              <a:ext uri="{FF2B5EF4-FFF2-40B4-BE49-F238E27FC236}">
                <a16:creationId xmlns:a16="http://schemas.microsoft.com/office/drawing/2014/main" id="{0057F6CF-D2EB-2443-8B33-95C91E1560D7}"/>
              </a:ext>
            </a:extLst>
          </p:cNvPr>
          <p:cNvSpPr/>
          <p:nvPr/>
        </p:nvSpPr>
        <p:spPr>
          <a:xfrm>
            <a:off x="1443318" y="1011649"/>
            <a:ext cx="3729317" cy="1983926"/>
          </a:xfrm>
          <a:prstGeom prst="roundRect">
            <a:avLst/>
          </a:prstGeom>
          <a:solidFill>
            <a:schemeClr val="bg2">
              <a:lumMod val="50000"/>
            </a:schemeClr>
          </a:solidFill>
          <a:ln w="38100">
            <a:solidFill>
              <a:srgbClr val="00B0F0"/>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rebuchet MS" panose="020B0603020202020204" pitchFamily="34" charset="0"/>
                <a:ea typeface="Helvetica Neue" panose="02000503000000020004" pitchFamily="2" charset="0"/>
                <a:cs typeface="Helvetica Neue" panose="02000503000000020004" pitchFamily="2" charset="0"/>
              </a:rPr>
              <a:t>CORPORATE BRAND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Trebuchet MS" panose="020B0603020202020204" pitchFamily="34" charset="0"/>
              <a:ea typeface="Helvetica Neue" panose="02000503000000020004" pitchFamily="2" charset="0"/>
              <a:cs typeface="Helvetica Neue" panose="020005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rebuchet MS" panose="020B0603020202020204" pitchFamily="34" charset="0"/>
                <a:ea typeface="Helvetica Neue" panose="02000503000000020004" pitchFamily="2" charset="0"/>
                <a:cs typeface="Helvetica Neue" panose="02000503000000020004" pitchFamily="2" charset="0"/>
              </a:rPr>
              <a:t>South African Tourism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rebuchet MS" panose="020B0603020202020204" pitchFamily="34" charset="0"/>
                <a:ea typeface="Helvetica Neue" panose="02000503000000020004" pitchFamily="2" charset="0"/>
                <a:cs typeface="Helvetica Neue" panose="02000503000000020004" pitchFamily="2" charset="0"/>
              </a:rPr>
              <a:t>Agency of the National </a:t>
            </a:r>
            <a:endParaRPr kumimoji="0" lang="en-US" sz="2000" b="0" i="0" u="none" strike="noStrike" kern="1200" cap="none" spc="0" normalizeH="0" baseline="0" noProof="0" dirty="0" smtClean="0">
              <a:ln>
                <a:noFill/>
              </a:ln>
              <a:solidFill>
                <a:prstClr val="white"/>
              </a:solidFill>
              <a:effectLst/>
              <a:uLnTx/>
              <a:uFillTx/>
              <a:latin typeface="Trebuchet MS" panose="020B0603020202020204" pitchFamily="34" charset="0"/>
              <a:ea typeface="Helvetica Neue" panose="02000503000000020004" pitchFamily="2" charset="0"/>
              <a:cs typeface="Helvetica Neue" panose="020005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Trebuchet MS" panose="020B0603020202020204" pitchFamily="34" charset="0"/>
                <a:ea typeface="Helvetica Neue" panose="02000503000000020004" pitchFamily="2" charset="0"/>
                <a:cs typeface="Helvetica Neue" panose="02000503000000020004" pitchFamily="2" charset="0"/>
              </a:rPr>
              <a:t>Department </a:t>
            </a:r>
            <a:r>
              <a:rPr kumimoji="0" lang="en-US" sz="2000" b="0" i="0" u="none" strike="noStrike" kern="1200" cap="none" spc="0" normalizeH="0" baseline="0" noProof="0" dirty="0">
                <a:ln>
                  <a:noFill/>
                </a:ln>
                <a:solidFill>
                  <a:prstClr val="white"/>
                </a:solidFill>
                <a:effectLst/>
                <a:uLnTx/>
                <a:uFillTx/>
                <a:latin typeface="Trebuchet MS" panose="020B0603020202020204" pitchFamily="34" charset="0"/>
                <a:ea typeface="Helvetica Neue" panose="02000503000000020004" pitchFamily="2" charset="0"/>
                <a:cs typeface="Helvetica Neue" panose="02000503000000020004" pitchFamily="2" charset="0"/>
              </a:rPr>
              <a:t>of Tourism</a:t>
            </a:r>
          </a:p>
        </p:txBody>
      </p:sp>
      <p:sp>
        <p:nvSpPr>
          <p:cNvPr id="10" name="Rounded Rectangle 9">
            <a:extLst>
              <a:ext uri="{FF2B5EF4-FFF2-40B4-BE49-F238E27FC236}">
                <a16:creationId xmlns:a16="http://schemas.microsoft.com/office/drawing/2014/main" id="{6214AAD0-6020-CC4C-AB1E-69336034273B}"/>
              </a:ext>
            </a:extLst>
          </p:cNvPr>
          <p:cNvSpPr/>
          <p:nvPr/>
        </p:nvSpPr>
        <p:spPr>
          <a:xfrm>
            <a:off x="1819835" y="3814342"/>
            <a:ext cx="8458853" cy="2698149"/>
          </a:xfrm>
          <a:prstGeom prst="roundRect">
            <a:avLst/>
          </a:prstGeom>
          <a:solidFill>
            <a:schemeClr val="bg2">
              <a:lumMod val="50000"/>
            </a:schemeClr>
          </a:solidFill>
          <a:ln w="38100">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rebuchet MS" panose="020B0603020202020204" pitchFamily="34" charset="0"/>
              <a:ea typeface="Helvetica Neue" panose="02000503000000020004" pitchFamily="2" charset="0"/>
              <a:cs typeface="Helvetica Neue" panose="020005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rebuchet MS" panose="020B0603020202020204" pitchFamily="34" charset="0"/>
              <a:ea typeface="Helvetica Neue" panose="02000503000000020004" pitchFamily="2" charset="0"/>
              <a:cs typeface="Helvetica Neue" panose="020005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Trebuchet MS" panose="020B0603020202020204" pitchFamily="34" charset="0"/>
                <a:ea typeface="Helvetica Neue" panose="02000503000000020004" pitchFamily="2" charset="0"/>
                <a:cs typeface="Helvetica Neue" panose="02000503000000020004" pitchFamily="2" charset="0"/>
              </a:rPr>
              <a:t>PLATFORM BRAND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Trebuchet MS" panose="020B0603020202020204" pitchFamily="34" charset="0"/>
              <a:ea typeface="Helvetica Neue" panose="02000503000000020004" pitchFamily="2" charset="0"/>
              <a:cs typeface="Helvetica Neue" panose="020005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Trebuchet MS" panose="020B0603020202020204" pitchFamily="34" charset="0"/>
                <a:ea typeface="Helvetica Neue" panose="02000503000000020004" pitchFamily="2" charset="0"/>
                <a:cs typeface="Helvetica Neue" panose="02000503000000020004" pitchFamily="2" charset="0"/>
              </a:rPr>
              <a:t>Leisure Platform: Africa’s Tourism Indaba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Trebuchet MS" panose="020B0603020202020204" pitchFamily="34" charset="0"/>
                <a:ea typeface="Helvetica Neue" panose="02000503000000020004" pitchFamily="2" charset="0"/>
                <a:cs typeface="Helvetica Neue" panose="02000503000000020004" pitchFamily="2" charset="0"/>
              </a:rPr>
              <a:t>Business Events Platform: Meetings Africa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Trebuchet MS" panose="020B0603020202020204" pitchFamily="34" charset="0"/>
                <a:ea typeface="Helvetica Neue" panose="02000503000000020004" pitchFamily="2" charset="0"/>
                <a:cs typeface="Helvetica Neue" panose="02000503000000020004" pitchFamily="2" charset="0"/>
              </a:rPr>
              <a:t>Excellence Platform: Lilizela Awards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Trebuchet MS" panose="020B0603020202020204" pitchFamily="34" charset="0"/>
                <a:ea typeface="Helvetica Neue" panose="02000503000000020004" pitchFamily="2" charset="0"/>
                <a:cs typeface="Helvetica Neue" panose="02000503000000020004" pitchFamily="2" charset="0"/>
              </a:rPr>
              <a:t>Quality Platform: Star Grading System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Trebuchet MS" panose="020B0603020202020204" pitchFamily="34" charset="0"/>
                <a:ea typeface="Helvetica Neue" panose="02000503000000020004" pitchFamily="2" charset="0"/>
                <a:cs typeface="Helvetica Neue" panose="02000503000000020004" pitchFamily="2" charset="0"/>
              </a:rPr>
              <a:t>Trade / Channel Brand: SA Specialist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chemeClr val="bg1"/>
                </a:solidFill>
                <a:effectLst/>
                <a:uLnTx/>
                <a:uFillTx/>
                <a:latin typeface="Trebuchet MS" panose="020B0603020202020204" pitchFamily="34" charset="0"/>
                <a:ea typeface="Helvetica Neue" panose="02000503000000020004" pitchFamily="2" charset="0"/>
                <a:cs typeface="Helvetica Neue" panose="02000503000000020004" pitchFamily="2" charset="0"/>
              </a:rPr>
              <a:t>National Convention Bureau of South Africa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dirty="0">
              <a:ln>
                <a:noFill/>
              </a:ln>
              <a:solidFill>
                <a:prstClr val="black"/>
              </a:solidFill>
              <a:effectLst/>
              <a:uLnTx/>
              <a:uFillTx/>
              <a:latin typeface="Trebuchet MS" panose="020B0603020202020204" pitchFamily="34" charset="0"/>
              <a:ea typeface="Helvetica Neue" panose="02000503000000020004" pitchFamily="2" charset="0"/>
              <a:cs typeface="Helvetica Neue" panose="020005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Helvetica Neue" panose="02000503000000020004" pitchFamily="2" charset="0"/>
              <a:cs typeface="Helvetica Neue" panose="02000503000000020004" pitchFamily="2" charset="0"/>
            </a:endParaRPr>
          </a:p>
        </p:txBody>
      </p:sp>
      <p:sp>
        <p:nvSpPr>
          <p:cNvPr id="14" name="Rounded Rectangle 13">
            <a:extLst>
              <a:ext uri="{FF2B5EF4-FFF2-40B4-BE49-F238E27FC236}">
                <a16:creationId xmlns:a16="http://schemas.microsoft.com/office/drawing/2014/main" id="{FE02EDE5-7C5F-334E-AA64-01D0BBF95996}"/>
              </a:ext>
            </a:extLst>
          </p:cNvPr>
          <p:cNvSpPr/>
          <p:nvPr/>
        </p:nvSpPr>
        <p:spPr>
          <a:xfrm>
            <a:off x="6766114" y="1001178"/>
            <a:ext cx="3898057" cy="1984138"/>
          </a:xfrm>
          <a:prstGeom prst="roundRect">
            <a:avLst/>
          </a:prstGeom>
          <a:solidFill>
            <a:schemeClr val="bg2">
              <a:lumMod val="50000"/>
            </a:schemeClr>
          </a:solidFill>
          <a:ln w="38100">
            <a:solidFill>
              <a:srgbClr val="00B0F0"/>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rebuchet MS" panose="020B0603020202020204" pitchFamily="34" charset="0"/>
                <a:ea typeface="Helvetica Neue" panose="02000503000000020004" pitchFamily="2" charset="0"/>
                <a:cs typeface="Helvetica Neue" panose="02000503000000020004" pitchFamily="2" charset="0"/>
              </a:rPr>
              <a:t>DESTINATION BRAND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Trebuchet MS" panose="020B0603020202020204" pitchFamily="34" charset="0"/>
              <a:ea typeface="Helvetica Neue" panose="02000503000000020004" pitchFamily="2" charset="0"/>
              <a:cs typeface="Helvetica Neue" panose="020005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rebuchet MS" panose="020B0603020202020204" pitchFamily="34" charset="0"/>
                <a:ea typeface="Helvetica Neue" panose="02000503000000020004" pitchFamily="2" charset="0"/>
                <a:cs typeface="Helvetica Neue" panose="02000503000000020004" pitchFamily="2" charset="0"/>
              </a:rPr>
              <a:t>South Africa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rebuchet MS" panose="020B0603020202020204" pitchFamily="34" charset="0"/>
                <a:ea typeface="Helvetica Neue" panose="02000503000000020004" pitchFamily="2" charset="0"/>
                <a:cs typeface="Helvetica Neue" panose="02000503000000020004" pitchFamily="2" charset="0"/>
              </a:rPr>
              <a:t>The leisure and business </a:t>
            </a:r>
            <a:endParaRPr kumimoji="0" lang="en-US" sz="2000" b="0" i="0" u="none" strike="noStrike" kern="1200" cap="none" spc="0" normalizeH="0" baseline="0" noProof="0" dirty="0" smtClean="0">
              <a:ln>
                <a:noFill/>
              </a:ln>
              <a:solidFill>
                <a:prstClr val="white"/>
              </a:solidFill>
              <a:effectLst/>
              <a:uLnTx/>
              <a:uFillTx/>
              <a:latin typeface="Trebuchet MS" panose="020B0603020202020204" pitchFamily="34" charset="0"/>
              <a:ea typeface="Helvetica Neue" panose="02000503000000020004" pitchFamily="2" charset="0"/>
              <a:cs typeface="Helvetica Neue" panose="020005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Trebuchet MS" panose="020B0603020202020204" pitchFamily="34" charset="0"/>
                <a:ea typeface="Helvetica Neue" panose="02000503000000020004" pitchFamily="2" charset="0"/>
                <a:cs typeface="Helvetica Neue" panose="02000503000000020004" pitchFamily="2" charset="0"/>
              </a:rPr>
              <a:t>events </a:t>
            </a:r>
            <a:r>
              <a:rPr kumimoji="0" lang="en-US" sz="2000" b="0" i="0" u="none" strike="noStrike" kern="1200" cap="none" spc="0" normalizeH="0" baseline="0" noProof="0" dirty="0">
                <a:ln>
                  <a:noFill/>
                </a:ln>
                <a:solidFill>
                  <a:prstClr val="white"/>
                </a:solidFill>
                <a:effectLst/>
                <a:uLnTx/>
                <a:uFillTx/>
                <a:latin typeface="Trebuchet MS" panose="020B0603020202020204" pitchFamily="34" charset="0"/>
                <a:ea typeface="Helvetica Neue" panose="02000503000000020004" pitchFamily="2" charset="0"/>
                <a:cs typeface="Helvetica Neue" panose="02000503000000020004" pitchFamily="2" charset="0"/>
              </a:rPr>
              <a:t>destination</a:t>
            </a:r>
          </a:p>
        </p:txBody>
      </p:sp>
      <p:cxnSp>
        <p:nvCxnSpPr>
          <p:cNvPr id="3" name="Straight Arrow Connector 2">
            <a:extLst>
              <a:ext uri="{FF2B5EF4-FFF2-40B4-BE49-F238E27FC236}">
                <a16:creationId xmlns:a16="http://schemas.microsoft.com/office/drawing/2014/main" id="{41230F03-3393-E841-A556-A63D2EEA90D9}"/>
              </a:ext>
            </a:extLst>
          </p:cNvPr>
          <p:cNvCxnSpPr/>
          <p:nvPr/>
        </p:nvCxnSpPr>
        <p:spPr>
          <a:xfrm flipV="1">
            <a:off x="3375212" y="3004397"/>
            <a:ext cx="0" cy="801123"/>
          </a:xfrm>
          <a:prstGeom prst="straightConnector1">
            <a:avLst/>
          </a:prstGeom>
          <a:ln w="571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B7E571D-47A4-8240-9B9B-F59BF1B7EC4B}"/>
              </a:ext>
            </a:extLst>
          </p:cNvPr>
          <p:cNvCxnSpPr/>
          <p:nvPr/>
        </p:nvCxnSpPr>
        <p:spPr>
          <a:xfrm flipV="1">
            <a:off x="8866095" y="3028438"/>
            <a:ext cx="0" cy="801123"/>
          </a:xfrm>
          <a:prstGeom prst="straightConnector1">
            <a:avLst/>
          </a:prstGeom>
          <a:ln w="571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6A1A6884-0202-8E46-94BB-151FE9597834}"/>
              </a:ext>
            </a:extLst>
          </p:cNvPr>
          <p:cNvCxnSpPr>
            <a:stCxn id="9" idx="3"/>
            <a:endCxn id="14" idx="1"/>
          </p:cNvCxnSpPr>
          <p:nvPr/>
        </p:nvCxnSpPr>
        <p:spPr>
          <a:xfrm flipV="1">
            <a:off x="5172635" y="1993247"/>
            <a:ext cx="1593479" cy="10365"/>
          </a:xfrm>
          <a:prstGeom prst="straightConnector1">
            <a:avLst/>
          </a:prstGeom>
          <a:ln w="38100">
            <a:solidFill>
              <a:srgbClr val="00B0F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2">
            <a:extLst>
              <a:ext uri="{FF2B5EF4-FFF2-40B4-BE49-F238E27FC236}">
                <a16:creationId xmlns:a16="http://schemas.microsoft.com/office/drawing/2014/main" id="{4E0D8E1B-164A-3095-0DB7-E51A613256A4}"/>
              </a:ext>
            </a:extLst>
          </p:cNvPr>
          <p:cNvSpPr>
            <a:spLocks noGrp="1"/>
          </p:cNvSpPr>
          <p:nvPr>
            <p:ph type="sldNum" sz="quarter" idx="12"/>
          </p:nvPr>
        </p:nvSpPr>
        <p:spPr>
          <a:xfrm>
            <a:off x="9058837" y="6202870"/>
            <a:ext cx="2586552" cy="469230"/>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13</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2099857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695DBE-F8F7-D9C9-74E2-6088A4876B0C}"/>
              </a:ext>
            </a:extLst>
          </p:cNvPr>
          <p:cNvSpPr/>
          <p:nvPr/>
        </p:nvSpPr>
        <p:spPr>
          <a:xfrm>
            <a:off x="1147117" y="1691767"/>
            <a:ext cx="3424881" cy="579717"/>
          </a:xfrm>
          <a:prstGeom prst="rect">
            <a:avLst/>
          </a:prstGeom>
          <a:solidFill>
            <a:schemeClr val="accent5">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cs typeface="Arial" panose="020B0604020202020204" pitchFamily="34" charset="0"/>
              </a:rPr>
              <a:t>Economic Impact Story</a:t>
            </a:r>
          </a:p>
        </p:txBody>
      </p:sp>
      <p:sp>
        <p:nvSpPr>
          <p:cNvPr id="5" name="Rectangle 4">
            <a:extLst>
              <a:ext uri="{FF2B5EF4-FFF2-40B4-BE49-F238E27FC236}">
                <a16:creationId xmlns:a16="http://schemas.microsoft.com/office/drawing/2014/main" id="{6F22AAFC-2105-5784-9ACB-AA31E192536D}"/>
              </a:ext>
            </a:extLst>
          </p:cNvPr>
          <p:cNvSpPr/>
          <p:nvPr/>
        </p:nvSpPr>
        <p:spPr>
          <a:xfrm>
            <a:off x="1147116" y="828470"/>
            <a:ext cx="3424881" cy="579717"/>
          </a:xfrm>
          <a:prstGeom prst="rect">
            <a:avLst/>
          </a:prstGeom>
          <a:solidFill>
            <a:schemeClr val="accent5">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cs typeface="Arial" panose="020B0604020202020204" pitchFamily="34" charset="0"/>
              </a:rPr>
              <a:t>The Marketing Mandate</a:t>
            </a:r>
          </a:p>
        </p:txBody>
      </p:sp>
      <p:sp>
        <p:nvSpPr>
          <p:cNvPr id="7" name="Rectangle 6">
            <a:extLst>
              <a:ext uri="{FF2B5EF4-FFF2-40B4-BE49-F238E27FC236}">
                <a16:creationId xmlns:a16="http://schemas.microsoft.com/office/drawing/2014/main" id="{42E5F869-B0F3-E714-D316-EB66B030FD38}"/>
              </a:ext>
            </a:extLst>
          </p:cNvPr>
          <p:cNvSpPr/>
          <p:nvPr/>
        </p:nvSpPr>
        <p:spPr>
          <a:xfrm>
            <a:off x="1147117" y="2541374"/>
            <a:ext cx="3424881" cy="579717"/>
          </a:xfrm>
          <a:prstGeom prst="rect">
            <a:avLst/>
          </a:prstGeom>
          <a:solidFill>
            <a:schemeClr val="accent5">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cs typeface="Arial" panose="020B0604020202020204" pitchFamily="34" charset="0"/>
              </a:rPr>
              <a:t>Corporate Compliance Story</a:t>
            </a:r>
          </a:p>
        </p:txBody>
      </p:sp>
      <p:sp>
        <p:nvSpPr>
          <p:cNvPr id="8" name="Rectangle 7">
            <a:extLst>
              <a:ext uri="{FF2B5EF4-FFF2-40B4-BE49-F238E27FC236}">
                <a16:creationId xmlns:a16="http://schemas.microsoft.com/office/drawing/2014/main" id="{46BFF018-AFFA-41A7-8DDE-E858FCD5F61C}"/>
              </a:ext>
            </a:extLst>
          </p:cNvPr>
          <p:cNvSpPr/>
          <p:nvPr/>
        </p:nvSpPr>
        <p:spPr>
          <a:xfrm>
            <a:off x="1147117" y="3337458"/>
            <a:ext cx="3424881" cy="579717"/>
          </a:xfrm>
          <a:prstGeom prst="rect">
            <a:avLst/>
          </a:prstGeom>
          <a:solidFill>
            <a:schemeClr val="accent5">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cs typeface="Arial" panose="020B0604020202020204" pitchFamily="34" charset="0"/>
              </a:rPr>
              <a:t>The Best Place to Work Story</a:t>
            </a:r>
          </a:p>
        </p:txBody>
      </p:sp>
      <p:sp>
        <p:nvSpPr>
          <p:cNvPr id="9" name="Rectangle 8">
            <a:extLst>
              <a:ext uri="{FF2B5EF4-FFF2-40B4-BE49-F238E27FC236}">
                <a16:creationId xmlns:a16="http://schemas.microsoft.com/office/drawing/2014/main" id="{551C09ED-BAAE-4896-02AD-85813C6D888B}"/>
              </a:ext>
            </a:extLst>
          </p:cNvPr>
          <p:cNvSpPr/>
          <p:nvPr/>
        </p:nvSpPr>
        <p:spPr>
          <a:xfrm>
            <a:off x="1147117" y="4194677"/>
            <a:ext cx="3424881" cy="579717"/>
          </a:xfrm>
          <a:prstGeom prst="rect">
            <a:avLst/>
          </a:prstGeom>
          <a:solidFill>
            <a:schemeClr val="accent5">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cs typeface="Arial" panose="020B0604020202020204" pitchFamily="34" charset="0"/>
              </a:rPr>
              <a:t>The Profit Story</a:t>
            </a:r>
          </a:p>
        </p:txBody>
      </p:sp>
      <p:sp>
        <p:nvSpPr>
          <p:cNvPr id="10" name="Rectangle 9">
            <a:extLst>
              <a:ext uri="{FF2B5EF4-FFF2-40B4-BE49-F238E27FC236}">
                <a16:creationId xmlns:a16="http://schemas.microsoft.com/office/drawing/2014/main" id="{9D97E151-0095-A5BF-09E8-0ADEE54A0819}"/>
              </a:ext>
            </a:extLst>
          </p:cNvPr>
          <p:cNvSpPr/>
          <p:nvPr/>
        </p:nvSpPr>
        <p:spPr>
          <a:xfrm>
            <a:off x="1147118" y="5050362"/>
            <a:ext cx="3424881" cy="579717"/>
          </a:xfrm>
          <a:prstGeom prst="rect">
            <a:avLst/>
          </a:prstGeom>
          <a:solidFill>
            <a:schemeClr val="accent5">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cs typeface="Arial" panose="020B0604020202020204" pitchFamily="34" charset="0"/>
              </a:rPr>
              <a:t>Destination Exceptionalism Story</a:t>
            </a:r>
          </a:p>
        </p:txBody>
      </p:sp>
      <p:sp>
        <p:nvSpPr>
          <p:cNvPr id="11" name="Rectangle 10">
            <a:extLst>
              <a:ext uri="{FF2B5EF4-FFF2-40B4-BE49-F238E27FC236}">
                <a16:creationId xmlns:a16="http://schemas.microsoft.com/office/drawing/2014/main" id="{DB01C026-7317-15C4-956B-775BBC4414FF}"/>
              </a:ext>
            </a:extLst>
          </p:cNvPr>
          <p:cNvSpPr/>
          <p:nvPr/>
        </p:nvSpPr>
        <p:spPr>
          <a:xfrm>
            <a:off x="1147118" y="5907581"/>
            <a:ext cx="3424881" cy="579717"/>
          </a:xfrm>
          <a:prstGeom prst="rect">
            <a:avLst/>
          </a:prstGeom>
          <a:solidFill>
            <a:schemeClr val="accent5">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cs typeface="Arial" panose="020B0604020202020204" pitchFamily="34" charset="0"/>
              </a:rPr>
              <a:t>Domestic Tourism Story</a:t>
            </a:r>
          </a:p>
        </p:txBody>
      </p:sp>
      <p:sp>
        <p:nvSpPr>
          <p:cNvPr id="12" name="Rectangle 11">
            <a:extLst>
              <a:ext uri="{FF2B5EF4-FFF2-40B4-BE49-F238E27FC236}">
                <a16:creationId xmlns:a16="http://schemas.microsoft.com/office/drawing/2014/main" id="{5D0D26B1-07E5-D786-D058-86B5DF873B93}"/>
              </a:ext>
            </a:extLst>
          </p:cNvPr>
          <p:cNvSpPr/>
          <p:nvPr/>
        </p:nvSpPr>
        <p:spPr>
          <a:xfrm>
            <a:off x="4950947" y="828470"/>
            <a:ext cx="6872417" cy="579717"/>
          </a:xfrm>
          <a:prstGeom prst="rect">
            <a:avLst/>
          </a:prstGeom>
          <a:solidFill>
            <a:schemeClr val="accent5">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cs typeface="Arial" panose="020B0604020202020204" pitchFamily="34" charset="0"/>
              </a:rPr>
              <a:t>Marketing by numbers</a:t>
            </a:r>
          </a:p>
        </p:txBody>
      </p:sp>
      <p:sp>
        <p:nvSpPr>
          <p:cNvPr id="13" name="Rectangle 12">
            <a:extLst>
              <a:ext uri="{FF2B5EF4-FFF2-40B4-BE49-F238E27FC236}">
                <a16:creationId xmlns:a16="http://schemas.microsoft.com/office/drawing/2014/main" id="{2BEC02B8-43ED-8CBA-0EC5-4898560076E2}"/>
              </a:ext>
            </a:extLst>
          </p:cNvPr>
          <p:cNvSpPr/>
          <p:nvPr/>
        </p:nvSpPr>
        <p:spPr>
          <a:xfrm>
            <a:off x="4950943" y="1695885"/>
            <a:ext cx="6872417" cy="579717"/>
          </a:xfrm>
          <a:prstGeom prst="rect">
            <a:avLst/>
          </a:prstGeom>
          <a:solidFill>
            <a:schemeClr val="accent5">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cs typeface="Arial" panose="020B0604020202020204" pitchFamily="34" charset="0"/>
              </a:rPr>
              <a:t>SAT is a double-digit contributor to the South African economy (NDP)</a:t>
            </a:r>
          </a:p>
        </p:txBody>
      </p:sp>
      <p:sp>
        <p:nvSpPr>
          <p:cNvPr id="14" name="Rectangle 13">
            <a:extLst>
              <a:ext uri="{FF2B5EF4-FFF2-40B4-BE49-F238E27FC236}">
                <a16:creationId xmlns:a16="http://schemas.microsoft.com/office/drawing/2014/main" id="{F8532DDA-2BBD-04F8-BCA1-0B04063E0E96}"/>
              </a:ext>
            </a:extLst>
          </p:cNvPr>
          <p:cNvSpPr/>
          <p:nvPr/>
        </p:nvSpPr>
        <p:spPr>
          <a:xfrm>
            <a:off x="4950944" y="2549612"/>
            <a:ext cx="6872417" cy="579717"/>
          </a:xfrm>
          <a:prstGeom prst="rect">
            <a:avLst/>
          </a:prstGeom>
          <a:solidFill>
            <a:schemeClr val="accent5">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Trebuchet MS" panose="020B0603020202020204" pitchFamily="34" charset="0"/>
                <a:cs typeface="Arial" panose="020B0604020202020204" pitchFamily="34" charset="0"/>
              </a:rPr>
              <a:t>SAT </a:t>
            </a:r>
            <a:r>
              <a:rPr kumimoji="0" lang="en-US" sz="1600" b="0" i="0" u="none" strike="noStrike" kern="1200" cap="none" spc="0" normalizeH="0" baseline="0" noProof="0" dirty="0" smtClean="0">
                <a:ln>
                  <a:noFill/>
                </a:ln>
                <a:solidFill>
                  <a:schemeClr val="tx1"/>
                </a:solidFill>
                <a:effectLst/>
                <a:uLnTx/>
                <a:uFillTx/>
                <a:latin typeface="Trebuchet MS" panose="020B0603020202020204" pitchFamily="34" charset="0"/>
                <a:cs typeface="Arial" panose="020B0604020202020204" pitchFamily="34" charset="0"/>
              </a:rPr>
              <a:t>obtains </a:t>
            </a:r>
            <a:r>
              <a:rPr kumimoji="0" lang="en-US" sz="1600" b="0" i="0" u="none" strike="noStrike" kern="1200" cap="none" spc="0" normalizeH="0" baseline="0" noProof="0" dirty="0">
                <a:ln>
                  <a:noFill/>
                </a:ln>
                <a:solidFill>
                  <a:schemeClr val="tx1"/>
                </a:solidFill>
                <a:effectLst/>
                <a:uLnTx/>
                <a:uFillTx/>
                <a:latin typeface="Trebuchet MS" panose="020B0603020202020204" pitchFamily="34" charset="0"/>
                <a:cs typeface="Arial" panose="020B0604020202020204" pitchFamily="34" charset="0"/>
              </a:rPr>
              <a:t>an unqualified / clean audit (license to operate)</a:t>
            </a:r>
          </a:p>
        </p:txBody>
      </p:sp>
      <p:sp>
        <p:nvSpPr>
          <p:cNvPr id="15" name="Rectangle 14">
            <a:extLst>
              <a:ext uri="{FF2B5EF4-FFF2-40B4-BE49-F238E27FC236}">
                <a16:creationId xmlns:a16="http://schemas.microsoft.com/office/drawing/2014/main" id="{A3FD3C54-047C-C292-9396-EC827B94CEDF}"/>
              </a:ext>
            </a:extLst>
          </p:cNvPr>
          <p:cNvSpPr/>
          <p:nvPr/>
        </p:nvSpPr>
        <p:spPr>
          <a:xfrm>
            <a:off x="4950945" y="3345696"/>
            <a:ext cx="6872417" cy="579717"/>
          </a:xfrm>
          <a:prstGeom prst="rect">
            <a:avLst/>
          </a:prstGeom>
          <a:solidFill>
            <a:schemeClr val="accent5">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cs typeface="Arial" panose="020B0604020202020204" pitchFamily="34" charset="0"/>
              </a:rPr>
              <a:t>SAT is the best public service entity to work for in South Africa (culture)</a:t>
            </a:r>
          </a:p>
        </p:txBody>
      </p:sp>
      <p:sp>
        <p:nvSpPr>
          <p:cNvPr id="16" name="Rectangle 15">
            <a:extLst>
              <a:ext uri="{FF2B5EF4-FFF2-40B4-BE49-F238E27FC236}">
                <a16:creationId xmlns:a16="http://schemas.microsoft.com/office/drawing/2014/main" id="{959DDFCA-D897-6A88-2BEA-A02508CE0C08}"/>
              </a:ext>
            </a:extLst>
          </p:cNvPr>
          <p:cNvSpPr/>
          <p:nvPr/>
        </p:nvSpPr>
        <p:spPr>
          <a:xfrm>
            <a:off x="4950946" y="4202915"/>
            <a:ext cx="6872417" cy="579717"/>
          </a:xfrm>
          <a:prstGeom prst="rect">
            <a:avLst/>
          </a:prstGeom>
          <a:solidFill>
            <a:schemeClr val="accent5">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Trebuchet MS" panose="020B0603020202020204" pitchFamily="34" charset="0"/>
                <a:cs typeface="Arial" panose="020B0604020202020204" pitchFamily="34" charset="0"/>
              </a:rPr>
              <a:t>Partnerships between SAT and its Value </a:t>
            </a:r>
            <a:r>
              <a:rPr lang="en-US" sz="1600" dirty="0" smtClean="0">
                <a:solidFill>
                  <a:schemeClr val="tx1"/>
                </a:solidFill>
                <a:latin typeface="Trebuchet MS" panose="020B0603020202020204" pitchFamily="34" charset="0"/>
                <a:cs typeface="Arial" panose="020B0604020202020204" pitchFamily="34" charset="0"/>
              </a:rPr>
              <a:t>Chain Partners</a:t>
            </a:r>
            <a:r>
              <a:rPr kumimoji="0" lang="en-US" sz="1600" b="0" i="0" u="none" strike="noStrike" kern="1200" cap="none" spc="0" normalizeH="0" baseline="0" noProof="0" dirty="0" smtClean="0">
                <a:ln>
                  <a:noFill/>
                </a:ln>
                <a:solidFill>
                  <a:schemeClr val="tx1"/>
                </a:solidFill>
                <a:effectLst/>
                <a:uLnTx/>
                <a:uFillTx/>
                <a:latin typeface="Trebuchet MS" panose="020B0603020202020204" pitchFamily="34" charset="0"/>
                <a:cs typeface="Arial" panose="020B0604020202020204" pitchFamily="34" charset="0"/>
              </a:rPr>
              <a:t> results in </a:t>
            </a:r>
            <a:r>
              <a:rPr lang="en-US" sz="1600" dirty="0" smtClean="0">
                <a:solidFill>
                  <a:schemeClr val="tx1"/>
                </a:solidFill>
                <a:latin typeface="Trebuchet MS" panose="020B0603020202020204" pitchFamily="34" charset="0"/>
                <a:cs typeface="Arial" panose="020B0604020202020204" pitchFamily="34" charset="0"/>
              </a:rPr>
              <a:t>sustainable achievement of goals</a:t>
            </a:r>
            <a:endParaRPr kumimoji="0" lang="en-US" sz="1600" b="0" i="0" u="none" strike="noStrike" kern="1200" cap="none" spc="0" normalizeH="0" baseline="0" noProof="0" dirty="0">
              <a:ln>
                <a:noFill/>
              </a:ln>
              <a:solidFill>
                <a:schemeClr val="tx1"/>
              </a:solidFill>
              <a:effectLst/>
              <a:uLnTx/>
              <a:uFillTx/>
              <a:latin typeface="Trebuchet MS" panose="020B0603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2E07A866-350E-84A9-DF48-D6BC941BD195}"/>
              </a:ext>
            </a:extLst>
          </p:cNvPr>
          <p:cNvSpPr/>
          <p:nvPr/>
        </p:nvSpPr>
        <p:spPr>
          <a:xfrm>
            <a:off x="4950946" y="5059085"/>
            <a:ext cx="6872417" cy="579717"/>
          </a:xfrm>
          <a:prstGeom prst="rect">
            <a:avLst/>
          </a:prstGeom>
          <a:solidFill>
            <a:schemeClr val="accent5">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Trebuchet MS" panose="020B0603020202020204" pitchFamily="34" charset="0"/>
                <a:cs typeface="Arial" panose="020B0604020202020204" pitchFamily="34" charset="0"/>
              </a:rPr>
              <a:t>SAT </a:t>
            </a:r>
            <a:r>
              <a:rPr kumimoji="0" lang="en-US" sz="1600" b="0" i="0" u="none" strike="noStrike" kern="1200" cap="none" spc="0" normalizeH="0" baseline="0" noProof="0" dirty="0">
                <a:ln>
                  <a:noFill/>
                </a:ln>
                <a:solidFill>
                  <a:schemeClr val="tx1"/>
                </a:solidFill>
                <a:effectLst/>
                <a:uLnTx/>
                <a:uFillTx/>
                <a:latin typeface="Trebuchet MS" panose="020B0603020202020204" pitchFamily="34" charset="0"/>
                <a:cs typeface="Arial" panose="020B0604020202020204" pitchFamily="34" charset="0"/>
              </a:rPr>
              <a:t>is </a:t>
            </a:r>
            <a:r>
              <a:rPr kumimoji="0" lang="en-US" sz="1600" b="0" i="0" u="none" strike="noStrike" kern="1200" cap="none" spc="0" normalizeH="0" baseline="0" noProof="0" dirty="0" smtClean="0">
                <a:ln>
                  <a:noFill/>
                </a:ln>
                <a:solidFill>
                  <a:schemeClr val="tx1"/>
                </a:solidFill>
                <a:effectLst/>
                <a:uLnTx/>
                <a:uFillTx/>
                <a:latin typeface="Trebuchet MS" panose="020B0603020202020204" pitchFamily="34" charset="0"/>
                <a:cs typeface="Arial" panose="020B0604020202020204" pitchFamily="34" charset="0"/>
              </a:rPr>
              <a:t>leading </a:t>
            </a:r>
            <a:r>
              <a:rPr kumimoji="0" lang="en-US" sz="1600" b="0" i="0" u="none" strike="noStrike" kern="1200" cap="none" spc="0" normalizeH="0" baseline="0" noProof="0" dirty="0">
                <a:ln>
                  <a:noFill/>
                </a:ln>
                <a:solidFill>
                  <a:schemeClr val="tx1"/>
                </a:solidFill>
                <a:effectLst/>
                <a:uLnTx/>
                <a:uFillTx/>
                <a:latin typeface="Trebuchet MS" panose="020B0603020202020204" pitchFamily="34" charset="0"/>
                <a:cs typeface="Arial" panose="020B0604020202020204" pitchFamily="34" charset="0"/>
              </a:rPr>
              <a:t>in the tourism propositions it markets to the world</a:t>
            </a:r>
          </a:p>
        </p:txBody>
      </p:sp>
      <p:sp>
        <p:nvSpPr>
          <p:cNvPr id="18" name="Rectangle 17">
            <a:extLst>
              <a:ext uri="{FF2B5EF4-FFF2-40B4-BE49-F238E27FC236}">
                <a16:creationId xmlns:a16="http://schemas.microsoft.com/office/drawing/2014/main" id="{81A33767-DC49-CFE0-704F-06CCF435556F}"/>
              </a:ext>
            </a:extLst>
          </p:cNvPr>
          <p:cNvSpPr/>
          <p:nvPr/>
        </p:nvSpPr>
        <p:spPr>
          <a:xfrm>
            <a:off x="4950946" y="5907581"/>
            <a:ext cx="6872417" cy="579717"/>
          </a:xfrm>
          <a:prstGeom prst="rect">
            <a:avLst/>
          </a:prstGeom>
          <a:solidFill>
            <a:schemeClr val="accent5">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cs typeface="Arial" panose="020B0604020202020204" pitchFamily="34" charset="0"/>
              </a:rPr>
              <a:t>South African citizens are the bedrock of the tourism economy of SA</a:t>
            </a:r>
          </a:p>
        </p:txBody>
      </p:sp>
      <p:sp>
        <p:nvSpPr>
          <p:cNvPr id="19" name="Rectangle 18">
            <a:extLst>
              <a:ext uri="{FF2B5EF4-FFF2-40B4-BE49-F238E27FC236}">
                <a16:creationId xmlns:a16="http://schemas.microsoft.com/office/drawing/2014/main" id="{91380777-1D51-6A2C-36D4-F9FE7D7070E5}"/>
              </a:ext>
            </a:extLst>
          </p:cNvPr>
          <p:cNvSpPr/>
          <p:nvPr/>
        </p:nvSpPr>
        <p:spPr>
          <a:xfrm>
            <a:off x="368637" y="828470"/>
            <a:ext cx="553997" cy="579717"/>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rebuchet MS" panose="020B0603020202020204" pitchFamily="34" charset="0"/>
                <a:cs typeface="Arial" panose="020B0604020202020204" pitchFamily="34" charset="0"/>
              </a:rPr>
              <a:t>1</a:t>
            </a:r>
          </a:p>
        </p:txBody>
      </p:sp>
      <p:sp>
        <p:nvSpPr>
          <p:cNvPr id="20" name="Rectangle 19">
            <a:extLst>
              <a:ext uri="{FF2B5EF4-FFF2-40B4-BE49-F238E27FC236}">
                <a16:creationId xmlns:a16="http://schemas.microsoft.com/office/drawing/2014/main" id="{3B80D9AA-C806-F8C9-D724-A1587DF493EA}"/>
              </a:ext>
            </a:extLst>
          </p:cNvPr>
          <p:cNvSpPr/>
          <p:nvPr/>
        </p:nvSpPr>
        <p:spPr>
          <a:xfrm>
            <a:off x="368629" y="1700245"/>
            <a:ext cx="553997" cy="579717"/>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rebuchet MS" panose="020B0603020202020204" pitchFamily="34" charset="0"/>
                <a:cs typeface="Arial" panose="020B0604020202020204" pitchFamily="34" charset="0"/>
              </a:rPr>
              <a:t>2</a:t>
            </a:r>
          </a:p>
        </p:txBody>
      </p:sp>
      <p:sp>
        <p:nvSpPr>
          <p:cNvPr id="21" name="Rectangle 20">
            <a:extLst>
              <a:ext uri="{FF2B5EF4-FFF2-40B4-BE49-F238E27FC236}">
                <a16:creationId xmlns:a16="http://schemas.microsoft.com/office/drawing/2014/main" id="{B20DDF75-BD24-38E8-5A24-6EA7257B07D5}"/>
              </a:ext>
            </a:extLst>
          </p:cNvPr>
          <p:cNvSpPr/>
          <p:nvPr/>
        </p:nvSpPr>
        <p:spPr>
          <a:xfrm>
            <a:off x="368629" y="2549612"/>
            <a:ext cx="553997" cy="579717"/>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rebuchet MS" panose="020B0603020202020204" pitchFamily="34" charset="0"/>
                <a:cs typeface="Arial" panose="020B0604020202020204" pitchFamily="34" charset="0"/>
              </a:rPr>
              <a:t>3</a:t>
            </a:r>
          </a:p>
        </p:txBody>
      </p:sp>
      <p:sp>
        <p:nvSpPr>
          <p:cNvPr id="22" name="Rectangle 21">
            <a:extLst>
              <a:ext uri="{FF2B5EF4-FFF2-40B4-BE49-F238E27FC236}">
                <a16:creationId xmlns:a16="http://schemas.microsoft.com/office/drawing/2014/main" id="{A88A4F98-3246-622A-0D29-B35A58D81837}"/>
              </a:ext>
            </a:extLst>
          </p:cNvPr>
          <p:cNvSpPr/>
          <p:nvPr/>
        </p:nvSpPr>
        <p:spPr>
          <a:xfrm>
            <a:off x="368630" y="3337457"/>
            <a:ext cx="553997" cy="579717"/>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rebuchet MS" panose="020B0603020202020204" pitchFamily="34" charset="0"/>
                <a:cs typeface="Arial" panose="020B0604020202020204" pitchFamily="34" charset="0"/>
              </a:rPr>
              <a:t>4</a:t>
            </a:r>
          </a:p>
        </p:txBody>
      </p:sp>
      <p:sp>
        <p:nvSpPr>
          <p:cNvPr id="23" name="Rectangle 22">
            <a:extLst>
              <a:ext uri="{FF2B5EF4-FFF2-40B4-BE49-F238E27FC236}">
                <a16:creationId xmlns:a16="http://schemas.microsoft.com/office/drawing/2014/main" id="{4D8526AE-344F-8DB8-5964-814BC87E0D5B}"/>
              </a:ext>
            </a:extLst>
          </p:cNvPr>
          <p:cNvSpPr/>
          <p:nvPr/>
        </p:nvSpPr>
        <p:spPr>
          <a:xfrm>
            <a:off x="368630" y="4192657"/>
            <a:ext cx="553997" cy="579717"/>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rebuchet MS" panose="020B0603020202020204" pitchFamily="34" charset="0"/>
                <a:cs typeface="Arial" panose="020B0604020202020204" pitchFamily="34" charset="0"/>
              </a:rPr>
              <a:t>5</a:t>
            </a:r>
          </a:p>
        </p:txBody>
      </p:sp>
      <p:sp>
        <p:nvSpPr>
          <p:cNvPr id="24" name="Rectangle 23">
            <a:extLst>
              <a:ext uri="{FF2B5EF4-FFF2-40B4-BE49-F238E27FC236}">
                <a16:creationId xmlns:a16="http://schemas.microsoft.com/office/drawing/2014/main" id="{DF3ED4CC-F20E-CFE7-B572-938B48DC4BB1}"/>
              </a:ext>
            </a:extLst>
          </p:cNvPr>
          <p:cNvSpPr/>
          <p:nvPr/>
        </p:nvSpPr>
        <p:spPr>
          <a:xfrm>
            <a:off x="368630" y="5050361"/>
            <a:ext cx="553997" cy="579717"/>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rebuchet MS" panose="020B0603020202020204" pitchFamily="34" charset="0"/>
                <a:cs typeface="Arial" panose="020B0604020202020204" pitchFamily="34" charset="0"/>
              </a:rPr>
              <a:t>6</a:t>
            </a:r>
          </a:p>
        </p:txBody>
      </p:sp>
      <p:sp>
        <p:nvSpPr>
          <p:cNvPr id="25" name="Rectangle 24">
            <a:extLst>
              <a:ext uri="{FF2B5EF4-FFF2-40B4-BE49-F238E27FC236}">
                <a16:creationId xmlns:a16="http://schemas.microsoft.com/office/drawing/2014/main" id="{117FA37D-EBFF-44B5-EB00-3BDE400B2137}"/>
              </a:ext>
            </a:extLst>
          </p:cNvPr>
          <p:cNvSpPr/>
          <p:nvPr/>
        </p:nvSpPr>
        <p:spPr>
          <a:xfrm>
            <a:off x="368631" y="5907581"/>
            <a:ext cx="553997" cy="579717"/>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rebuchet MS" panose="020B0603020202020204" pitchFamily="34" charset="0"/>
                <a:cs typeface="Arial" panose="020B0604020202020204" pitchFamily="34" charset="0"/>
              </a:rPr>
              <a:t>7</a:t>
            </a:r>
          </a:p>
        </p:txBody>
      </p:sp>
      <p:sp>
        <p:nvSpPr>
          <p:cNvPr id="27" name="Title 3">
            <a:extLst>
              <a:ext uri="{FF2B5EF4-FFF2-40B4-BE49-F238E27FC236}">
                <a16:creationId xmlns:a16="http://schemas.microsoft.com/office/drawing/2014/main" id="{69875B27-274C-ED53-843F-A11B881DA7BD}"/>
              </a:ext>
            </a:extLst>
          </p:cNvPr>
          <p:cNvSpPr>
            <a:spLocks noGrp="1"/>
          </p:cNvSpPr>
          <p:nvPr>
            <p:ph type="title"/>
          </p:nvPr>
        </p:nvSpPr>
        <p:spPr>
          <a:xfrm>
            <a:off x="368629" y="165318"/>
            <a:ext cx="10972800" cy="539724"/>
          </a:xfrm>
        </p:spPr>
        <p:txBody>
          <a:bodyPr>
            <a:normAutofit fontScale="90000"/>
          </a:bodyPr>
          <a:lstStyle/>
          <a:p>
            <a:pPr algn="l"/>
            <a:r>
              <a:rPr lang="en-ZA" sz="3600" b="1" dirty="0">
                <a:latin typeface="Trebuchet MS" panose="020B0603020202020204" pitchFamily="34" charset="0"/>
              </a:rPr>
              <a:t>The Marketing Direction for FY23/24</a:t>
            </a:r>
          </a:p>
        </p:txBody>
      </p:sp>
      <p:sp>
        <p:nvSpPr>
          <p:cNvPr id="28" name="Slide Number Placeholder 2">
            <a:extLst>
              <a:ext uri="{FF2B5EF4-FFF2-40B4-BE49-F238E27FC236}">
                <a16:creationId xmlns:a16="http://schemas.microsoft.com/office/drawing/2014/main" id="{F555F3C8-E1D0-102A-F80A-418CEEB0980B}"/>
              </a:ext>
            </a:extLst>
          </p:cNvPr>
          <p:cNvSpPr>
            <a:spLocks noGrp="1"/>
          </p:cNvSpPr>
          <p:nvPr>
            <p:ph type="sldNum" sz="quarter" idx="12"/>
          </p:nvPr>
        </p:nvSpPr>
        <p:spPr>
          <a:xfrm>
            <a:off x="9347200" y="6492876"/>
            <a:ext cx="2476160" cy="263202"/>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14</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1616792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B0C6E3-11D2-534C-114C-378B23522F0A}"/>
              </a:ext>
            </a:extLst>
          </p:cNvPr>
          <p:cNvSpPr>
            <a:spLocks noGrp="1"/>
          </p:cNvSpPr>
          <p:nvPr>
            <p:ph type="title"/>
          </p:nvPr>
        </p:nvSpPr>
        <p:spPr>
          <a:xfrm>
            <a:off x="609600" y="416204"/>
            <a:ext cx="10972800" cy="539724"/>
          </a:xfrm>
        </p:spPr>
        <p:txBody>
          <a:bodyPr/>
          <a:lstStyle/>
          <a:p>
            <a:pPr algn="l"/>
            <a:r>
              <a:rPr lang="en-ZA" sz="3600" b="1" dirty="0">
                <a:latin typeface="Trebuchet MS" panose="020B0603020202020204" pitchFamily="34" charset="0"/>
              </a:rPr>
              <a:t>Contents</a:t>
            </a:r>
          </a:p>
        </p:txBody>
      </p:sp>
      <p:sp>
        <p:nvSpPr>
          <p:cNvPr id="3" name="Slide Number Placeholder 2">
            <a:extLst>
              <a:ext uri="{FF2B5EF4-FFF2-40B4-BE49-F238E27FC236}">
                <a16:creationId xmlns:a16="http://schemas.microsoft.com/office/drawing/2014/main" id="{5FD62243-0723-FD66-3FA9-23935656428F}"/>
              </a:ext>
            </a:extLst>
          </p:cNvPr>
          <p:cNvSpPr>
            <a:spLocks noGrp="1"/>
          </p:cNvSpPr>
          <p:nvPr>
            <p:ph type="sldNum" sz="quarter" idx="12"/>
          </p:nvPr>
        </p:nvSpPr>
        <p:spPr>
          <a:xfrm>
            <a:off x="9347200" y="6261611"/>
            <a:ext cx="2235200" cy="352181"/>
          </a:xfrm>
        </p:spPr>
        <p:txBody>
          <a:bodyPr/>
          <a:lstStyle/>
          <a:p>
            <a:pPr>
              <a:defRPr/>
            </a:pPr>
            <a:fld id="{F5506CBB-99D6-4475-8974-1D2A49B2AF41}" type="slidenum">
              <a:rPr lang="en-US" altLang="en-US" b="1" smtClean="0">
                <a:solidFill>
                  <a:schemeClr val="tx1"/>
                </a:solidFill>
                <a:latin typeface="Arial Nova Light" panose="020B0304020202020204" pitchFamily="34" charset="0"/>
              </a:rPr>
              <a:pPr>
                <a:defRPr/>
              </a:pPr>
              <a:t>15</a:t>
            </a:fld>
            <a:endParaRPr lang="en-US" altLang="en-US" b="1" dirty="0">
              <a:solidFill>
                <a:schemeClr val="tx1"/>
              </a:solidFill>
              <a:latin typeface="Arial Nova Light" panose="020B0304020202020204" pitchFamily="34" charset="0"/>
            </a:endParaRPr>
          </a:p>
        </p:txBody>
      </p:sp>
      <p:sp>
        <p:nvSpPr>
          <p:cNvPr id="6" name="Oval 5">
            <a:extLst>
              <a:ext uri="{FF2B5EF4-FFF2-40B4-BE49-F238E27FC236}">
                <a16:creationId xmlns:a16="http://schemas.microsoft.com/office/drawing/2014/main" id="{5F64E113-6C8C-43FD-C571-6F7C4939BE42}"/>
              </a:ext>
            </a:extLst>
          </p:cNvPr>
          <p:cNvSpPr/>
          <p:nvPr/>
        </p:nvSpPr>
        <p:spPr bwMode="auto">
          <a:xfrm>
            <a:off x="1930401" y="1250796"/>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rPr>
              <a:t>1</a:t>
            </a:r>
          </a:p>
        </p:txBody>
      </p:sp>
      <p:sp>
        <p:nvSpPr>
          <p:cNvPr id="7" name="Rectangle 6">
            <a:extLst>
              <a:ext uri="{FF2B5EF4-FFF2-40B4-BE49-F238E27FC236}">
                <a16:creationId xmlns:a16="http://schemas.microsoft.com/office/drawing/2014/main" id="{C98DC214-D8D1-5C54-CC5A-D587DAA369D7}"/>
              </a:ext>
            </a:extLst>
          </p:cNvPr>
          <p:cNvSpPr/>
          <p:nvPr/>
        </p:nvSpPr>
        <p:spPr bwMode="auto">
          <a:xfrm>
            <a:off x="2782983" y="1231488"/>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1600" b="1" dirty="0">
                <a:solidFill>
                  <a:schemeClr val="bg1">
                    <a:lumMod val="75000"/>
                  </a:schemeClr>
                </a:solidFill>
                <a:latin typeface="Trebuchet MS" panose="020B0603020202020204" pitchFamily="34" charset="0"/>
                <a:cs typeface="Arial" panose="020B0604020202020204" pitchFamily="34" charset="0"/>
              </a:rPr>
              <a:t>STRATEGIC OVERVIEW OF SA TOURISM</a:t>
            </a:r>
            <a:endPar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endParaRPr>
          </a:p>
        </p:txBody>
      </p:sp>
      <p:sp>
        <p:nvSpPr>
          <p:cNvPr id="8" name="Oval 7">
            <a:extLst>
              <a:ext uri="{FF2B5EF4-FFF2-40B4-BE49-F238E27FC236}">
                <a16:creationId xmlns:a16="http://schemas.microsoft.com/office/drawing/2014/main" id="{54E9B1C2-A0E2-E899-A25A-711AC3AB1116}"/>
              </a:ext>
            </a:extLst>
          </p:cNvPr>
          <p:cNvSpPr/>
          <p:nvPr/>
        </p:nvSpPr>
        <p:spPr bwMode="auto">
          <a:xfrm>
            <a:off x="1921070" y="2240437"/>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rPr>
              <a:t>2</a:t>
            </a:r>
          </a:p>
        </p:txBody>
      </p:sp>
      <p:sp>
        <p:nvSpPr>
          <p:cNvPr id="9" name="Rectangle 8">
            <a:extLst>
              <a:ext uri="{FF2B5EF4-FFF2-40B4-BE49-F238E27FC236}">
                <a16:creationId xmlns:a16="http://schemas.microsoft.com/office/drawing/2014/main" id="{8BEC9C29-8FA9-DE26-345A-C671C0DE91C8}"/>
              </a:ext>
            </a:extLst>
          </p:cNvPr>
          <p:cNvSpPr/>
          <p:nvPr/>
        </p:nvSpPr>
        <p:spPr bwMode="auto">
          <a:xfrm>
            <a:off x="2782983" y="2144812"/>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1600" b="1" dirty="0">
                <a:solidFill>
                  <a:schemeClr val="bg1">
                    <a:lumMod val="75000"/>
                  </a:schemeClr>
                </a:solidFill>
                <a:latin typeface="Trebuchet MS" panose="020B0603020202020204" pitchFamily="34" charset="0"/>
                <a:cs typeface="Arial" panose="020B0604020202020204" pitchFamily="34" charset="0"/>
              </a:rPr>
              <a:t>MARKETING PRIORITISATION &amp; INVESTMENT FRAMEWORK</a:t>
            </a:r>
            <a:endPar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endParaRPr>
          </a:p>
        </p:txBody>
      </p:sp>
      <p:sp>
        <p:nvSpPr>
          <p:cNvPr id="10" name="Oval 9">
            <a:extLst>
              <a:ext uri="{FF2B5EF4-FFF2-40B4-BE49-F238E27FC236}">
                <a16:creationId xmlns:a16="http://schemas.microsoft.com/office/drawing/2014/main" id="{611FE1A7-0EE8-54D5-F62F-DCEA2FFC08AB}"/>
              </a:ext>
            </a:extLst>
          </p:cNvPr>
          <p:cNvSpPr/>
          <p:nvPr/>
        </p:nvSpPr>
        <p:spPr bwMode="auto">
          <a:xfrm>
            <a:off x="1916053" y="3117193"/>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rPr>
              <a:t>3</a:t>
            </a:r>
          </a:p>
        </p:txBody>
      </p:sp>
      <p:sp>
        <p:nvSpPr>
          <p:cNvPr id="11" name="Rectangle 10">
            <a:extLst>
              <a:ext uri="{FF2B5EF4-FFF2-40B4-BE49-F238E27FC236}">
                <a16:creationId xmlns:a16="http://schemas.microsoft.com/office/drawing/2014/main" id="{96976B80-9209-7AD2-982F-63165E50E5C0}"/>
              </a:ext>
            </a:extLst>
          </p:cNvPr>
          <p:cNvSpPr/>
          <p:nvPr/>
        </p:nvSpPr>
        <p:spPr bwMode="auto">
          <a:xfrm>
            <a:off x="2768636" y="3044473"/>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1600" b="1" dirty="0">
                <a:solidFill>
                  <a:schemeClr val="bg1">
                    <a:lumMod val="75000"/>
                  </a:schemeClr>
                </a:solidFill>
                <a:latin typeface="Trebuchet MS" panose="020B0603020202020204" pitchFamily="34" charset="0"/>
                <a:cs typeface="Arial" panose="020B0604020202020204" pitchFamily="34" charset="0"/>
              </a:rPr>
              <a:t>ENVIRONMENTAL ANALYSIS</a:t>
            </a:r>
            <a:endPar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endParaRPr>
          </a:p>
        </p:txBody>
      </p:sp>
      <p:sp>
        <p:nvSpPr>
          <p:cNvPr id="12" name="Oval 11">
            <a:extLst>
              <a:ext uri="{FF2B5EF4-FFF2-40B4-BE49-F238E27FC236}">
                <a16:creationId xmlns:a16="http://schemas.microsoft.com/office/drawing/2014/main" id="{B9C01F07-493E-7DC5-8373-2EF2427975D3}"/>
              </a:ext>
            </a:extLst>
          </p:cNvPr>
          <p:cNvSpPr/>
          <p:nvPr/>
        </p:nvSpPr>
        <p:spPr bwMode="auto">
          <a:xfrm>
            <a:off x="1930401" y="3966037"/>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rPr>
              <a:t>4</a:t>
            </a:r>
          </a:p>
        </p:txBody>
      </p:sp>
      <p:sp>
        <p:nvSpPr>
          <p:cNvPr id="13" name="Rectangle 12">
            <a:extLst>
              <a:ext uri="{FF2B5EF4-FFF2-40B4-BE49-F238E27FC236}">
                <a16:creationId xmlns:a16="http://schemas.microsoft.com/office/drawing/2014/main" id="{3BEAAF8F-C69C-9916-E148-5A30159B3FDA}"/>
              </a:ext>
            </a:extLst>
          </p:cNvPr>
          <p:cNvSpPr/>
          <p:nvPr/>
        </p:nvSpPr>
        <p:spPr bwMode="auto">
          <a:xfrm>
            <a:off x="2782983" y="3925472"/>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1600" b="1" dirty="0">
                <a:solidFill>
                  <a:schemeClr val="bg1">
                    <a:lumMod val="75000"/>
                  </a:schemeClr>
                </a:solidFill>
                <a:latin typeface="Trebuchet MS" panose="020B0603020202020204" pitchFamily="34" charset="0"/>
                <a:cs typeface="Arial" panose="020B0604020202020204" pitchFamily="34" charset="0"/>
              </a:rPr>
              <a:t>SA TOURISM’S STRATEGY</a:t>
            </a:r>
            <a:endPar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endParaRPr>
          </a:p>
        </p:txBody>
      </p:sp>
      <p:sp>
        <p:nvSpPr>
          <p:cNvPr id="14" name="Oval 13">
            <a:extLst>
              <a:ext uri="{FF2B5EF4-FFF2-40B4-BE49-F238E27FC236}">
                <a16:creationId xmlns:a16="http://schemas.microsoft.com/office/drawing/2014/main" id="{A76AA3A7-A915-1620-8F0E-BB57E3EB444E}"/>
              </a:ext>
            </a:extLst>
          </p:cNvPr>
          <p:cNvSpPr/>
          <p:nvPr/>
        </p:nvSpPr>
        <p:spPr bwMode="auto">
          <a:xfrm>
            <a:off x="1957335" y="4879910"/>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latin typeface="Trebuchet MS" panose="020B0603020202020204" pitchFamily="34" charset="0"/>
                <a:ea typeface="ヒラギノ角ゴ Pro W3" pitchFamily="-112" charset="-128"/>
                <a:cs typeface="Arial" panose="020B0604020202020204" pitchFamily="34" charset="0"/>
              </a:rPr>
              <a:t>5</a:t>
            </a:r>
          </a:p>
        </p:txBody>
      </p:sp>
      <p:sp>
        <p:nvSpPr>
          <p:cNvPr id="15" name="Rectangle 14">
            <a:extLst>
              <a:ext uri="{FF2B5EF4-FFF2-40B4-BE49-F238E27FC236}">
                <a16:creationId xmlns:a16="http://schemas.microsoft.com/office/drawing/2014/main" id="{9DB4A44A-0461-B70F-F4E5-932528CB8C83}"/>
              </a:ext>
            </a:extLst>
          </p:cNvPr>
          <p:cNvSpPr/>
          <p:nvPr/>
        </p:nvSpPr>
        <p:spPr bwMode="auto">
          <a:xfrm>
            <a:off x="2782983" y="4807190"/>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1600" b="1" dirty="0">
                <a:latin typeface="Trebuchet MS" panose="020B0603020202020204" pitchFamily="34" charset="0"/>
                <a:ea typeface="ヒラギノ角ゴ Pro W3" pitchFamily="-112" charset="-128"/>
                <a:cs typeface="Arial" panose="020B0604020202020204" pitchFamily="34" charset="0"/>
              </a:rPr>
              <a:t>PROVINCIAL COLLABORATION </a:t>
            </a:r>
          </a:p>
        </p:txBody>
      </p:sp>
      <p:sp>
        <p:nvSpPr>
          <p:cNvPr id="2" name="Rectangle 1">
            <a:extLst>
              <a:ext uri="{FF2B5EF4-FFF2-40B4-BE49-F238E27FC236}">
                <a16:creationId xmlns:a16="http://schemas.microsoft.com/office/drawing/2014/main" id="{6860F1E8-45F0-EE89-BE28-09F6A31AB9FC}"/>
              </a:ext>
            </a:extLst>
          </p:cNvPr>
          <p:cNvSpPr/>
          <p:nvPr/>
        </p:nvSpPr>
        <p:spPr bwMode="auto">
          <a:xfrm>
            <a:off x="2782983" y="5710491"/>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1600" b="1" dirty="0">
                <a:solidFill>
                  <a:schemeClr val="bg1">
                    <a:lumMod val="75000"/>
                  </a:schemeClr>
                </a:solidFill>
                <a:latin typeface="Trebuchet MS" panose="020B0603020202020204" pitchFamily="34" charset="0"/>
                <a:cs typeface="Arial" panose="020B0604020202020204" pitchFamily="34" charset="0"/>
              </a:rPr>
              <a:t>PROGRAMMES, TARGETS &amp; BUDGET </a:t>
            </a:r>
            <a:r>
              <a:rPr lang="en-ZA" sz="1600" b="1" dirty="0" smtClean="0">
                <a:solidFill>
                  <a:schemeClr val="bg1">
                    <a:lumMod val="75000"/>
                  </a:schemeClr>
                </a:solidFill>
                <a:latin typeface="Trebuchet MS" panose="020B0603020202020204" pitchFamily="34" charset="0"/>
                <a:cs typeface="Arial" panose="020B0604020202020204" pitchFamily="34" charset="0"/>
              </a:rPr>
              <a:t>ALLOCATION</a:t>
            </a:r>
            <a:endPar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endParaRPr>
          </a:p>
        </p:txBody>
      </p:sp>
      <p:sp>
        <p:nvSpPr>
          <p:cNvPr id="5" name="Oval 4">
            <a:extLst>
              <a:ext uri="{FF2B5EF4-FFF2-40B4-BE49-F238E27FC236}">
                <a16:creationId xmlns:a16="http://schemas.microsoft.com/office/drawing/2014/main" id="{B07A8392-6602-0741-2D5B-8F8A4B1F4815}"/>
              </a:ext>
            </a:extLst>
          </p:cNvPr>
          <p:cNvSpPr/>
          <p:nvPr/>
        </p:nvSpPr>
        <p:spPr bwMode="auto">
          <a:xfrm>
            <a:off x="1922105" y="5766320"/>
            <a:ext cx="498217" cy="47410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rPr>
              <a:t>6</a:t>
            </a:r>
          </a:p>
        </p:txBody>
      </p:sp>
    </p:spTree>
    <p:extLst>
      <p:ext uri="{BB962C8B-B14F-4D97-AF65-F5344CB8AC3E}">
        <p14:creationId xmlns:p14="http://schemas.microsoft.com/office/powerpoint/2010/main" val="1863638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3">
            <a:extLst>
              <a:ext uri="{FF2B5EF4-FFF2-40B4-BE49-F238E27FC236}">
                <a16:creationId xmlns:a16="http://schemas.microsoft.com/office/drawing/2014/main" id="{69875B27-274C-ED53-843F-A11B881DA7BD}"/>
              </a:ext>
            </a:extLst>
          </p:cNvPr>
          <p:cNvSpPr>
            <a:spLocks noGrp="1"/>
          </p:cNvSpPr>
          <p:nvPr>
            <p:ph type="title"/>
          </p:nvPr>
        </p:nvSpPr>
        <p:spPr>
          <a:xfrm>
            <a:off x="368629" y="165318"/>
            <a:ext cx="10972800" cy="539724"/>
          </a:xfrm>
        </p:spPr>
        <p:txBody>
          <a:bodyPr>
            <a:noAutofit/>
          </a:bodyPr>
          <a:lstStyle/>
          <a:p>
            <a:pPr algn="l"/>
            <a:r>
              <a:rPr lang="en-US" sz="3600" b="1" dirty="0">
                <a:latin typeface="Trebuchet MS" panose="020B0603020202020204" pitchFamily="34" charset="0"/>
              </a:rPr>
              <a:t>P</a:t>
            </a:r>
            <a:r>
              <a:rPr lang="en-ZA" sz="3600" b="1" dirty="0">
                <a:latin typeface="Trebuchet MS" panose="020B0603020202020204" pitchFamily="34" charset="0"/>
              </a:rPr>
              <a:t>rovincial Collaboration</a:t>
            </a:r>
          </a:p>
        </p:txBody>
      </p:sp>
      <p:sp>
        <p:nvSpPr>
          <p:cNvPr id="28" name="Slide Number Placeholder 2">
            <a:extLst>
              <a:ext uri="{FF2B5EF4-FFF2-40B4-BE49-F238E27FC236}">
                <a16:creationId xmlns:a16="http://schemas.microsoft.com/office/drawing/2014/main" id="{F555F3C8-E1D0-102A-F80A-418CEEB0980B}"/>
              </a:ext>
            </a:extLst>
          </p:cNvPr>
          <p:cNvSpPr>
            <a:spLocks noGrp="1"/>
          </p:cNvSpPr>
          <p:nvPr>
            <p:ph type="sldNum" sz="quarter" idx="12"/>
          </p:nvPr>
        </p:nvSpPr>
        <p:spPr>
          <a:xfrm>
            <a:off x="9347200" y="6354147"/>
            <a:ext cx="2720474" cy="407662"/>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16</a:t>
            </a:fld>
            <a:endParaRPr lang="en-US" altLang="en-US" sz="1400" b="1" dirty="0">
              <a:solidFill>
                <a:schemeClr val="tx1"/>
              </a:solidFill>
              <a:latin typeface="Arial Nova Light" panose="020B0304020202020204" pitchFamily="34" charset="0"/>
            </a:endParaRPr>
          </a:p>
        </p:txBody>
      </p:sp>
      <p:sp>
        <p:nvSpPr>
          <p:cNvPr id="2" name="Rectangle: Rounded Corners 1">
            <a:extLst>
              <a:ext uri="{FF2B5EF4-FFF2-40B4-BE49-F238E27FC236}">
                <a16:creationId xmlns:a16="http://schemas.microsoft.com/office/drawing/2014/main" id="{6D0423D2-FDB9-9A8D-AA59-B5A1793969B0}"/>
              </a:ext>
            </a:extLst>
          </p:cNvPr>
          <p:cNvSpPr/>
          <p:nvPr/>
        </p:nvSpPr>
        <p:spPr>
          <a:xfrm>
            <a:off x="578500" y="998376"/>
            <a:ext cx="10571582" cy="267788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solidFill>
              <a:latin typeface="Trebuchet MS" panose="020B0603020202020204" pitchFamily="34" charset="0"/>
              <a:ea typeface="Times New Roman" panose="02020603050405020304" pitchFamily="18" charset="0"/>
              <a:cs typeface="Times New Roman" panose="02020603050405020304" pitchFamily="18" charset="0"/>
            </a:endParaRPr>
          </a:p>
          <a:p>
            <a:pPr algn="ctr"/>
            <a:r>
              <a:rPr lang="en-GB" sz="1800" dirty="0">
                <a:solidFill>
                  <a:schemeClr val="tx1"/>
                </a:solidFill>
                <a:latin typeface="Trebuchet MS" panose="020B0603020202020204" pitchFamily="34" charset="0"/>
                <a:ea typeface="Times New Roman" panose="02020603050405020304" pitchFamily="18" charset="0"/>
                <a:cs typeface="Times New Roman" panose="02020603050405020304" pitchFamily="18" charset="0"/>
              </a:rPr>
              <a:t>Memorandum of Understanding (MOU)</a:t>
            </a:r>
          </a:p>
          <a:p>
            <a:pPr algn="ctr"/>
            <a:endParaRPr lang="en-GB" sz="1800" dirty="0">
              <a:solidFill>
                <a:schemeClr val="tx1"/>
              </a:solidFill>
              <a:latin typeface="Trebuchet MS" panose="020B0603020202020204" pitchFamily="34" charset="0"/>
              <a:ea typeface="Times New Roman" panose="02020603050405020304" pitchFamily="18" charset="0"/>
              <a:cs typeface="Times New Roman" panose="02020603050405020304" pitchFamily="18" charset="0"/>
            </a:endParaRPr>
          </a:p>
          <a:p>
            <a:pPr algn="ctr"/>
            <a:r>
              <a:rPr lang="en-GB" sz="1800" dirty="0">
                <a:solidFill>
                  <a:schemeClr val="tx1"/>
                </a:solidFill>
                <a:latin typeface="Trebuchet MS" panose="020B0603020202020204" pitchFamily="34" charset="0"/>
                <a:ea typeface="Times New Roman" panose="02020603050405020304" pitchFamily="18" charset="0"/>
                <a:cs typeface="Times New Roman" panose="02020603050405020304" pitchFamily="18" charset="0"/>
              </a:rPr>
              <a:t>SA Tourism signed MOUs with Provincial </a:t>
            </a:r>
            <a:r>
              <a:rPr lang="en-GB" dirty="0">
                <a:solidFill>
                  <a:schemeClr val="tx1"/>
                </a:solidFill>
                <a:latin typeface="Trebuchet MS" panose="020B0603020202020204" pitchFamily="34" charset="0"/>
                <a:ea typeface="Times New Roman" panose="02020603050405020304" pitchFamily="18" charset="0"/>
                <a:cs typeface="Times New Roman" panose="02020603050405020304" pitchFamily="18" charset="0"/>
              </a:rPr>
              <a:t>T</a:t>
            </a:r>
            <a:r>
              <a:rPr lang="en-GB" sz="1800" dirty="0">
                <a:solidFill>
                  <a:schemeClr val="tx1"/>
                </a:solidFill>
                <a:latin typeface="Trebuchet MS" panose="020B0603020202020204" pitchFamily="34" charset="0"/>
                <a:ea typeface="Times New Roman" panose="02020603050405020304" pitchFamily="18" charset="0"/>
                <a:cs typeface="Times New Roman" panose="02020603050405020304" pitchFamily="18" charset="0"/>
              </a:rPr>
              <a:t>ourism </a:t>
            </a:r>
            <a:r>
              <a:rPr lang="en-GB" dirty="0">
                <a:solidFill>
                  <a:schemeClr val="tx1"/>
                </a:solidFill>
                <a:latin typeface="Trebuchet MS" panose="020B0603020202020204" pitchFamily="34" charset="0"/>
                <a:ea typeface="Times New Roman" panose="02020603050405020304" pitchFamily="18" charset="0"/>
                <a:cs typeface="Times New Roman" panose="02020603050405020304" pitchFamily="18" charset="0"/>
              </a:rPr>
              <a:t>A</a:t>
            </a:r>
            <a:r>
              <a:rPr lang="en-GB" sz="1800" dirty="0">
                <a:solidFill>
                  <a:schemeClr val="tx1"/>
                </a:solidFill>
                <a:latin typeface="Trebuchet MS" panose="020B0603020202020204" pitchFamily="34" charset="0"/>
                <a:ea typeface="Times New Roman" panose="02020603050405020304" pitchFamily="18" charset="0"/>
                <a:cs typeface="Times New Roman" panose="02020603050405020304" pitchFamily="18" charset="0"/>
              </a:rPr>
              <a:t>uthorities (PTAs). The main purpose was to collaborate, commit and align strategic and tactical plans and resources of whatever nature in relation to their Tourism </a:t>
            </a:r>
            <a:r>
              <a:rPr lang="en-GB" sz="1800" dirty="0" smtClean="0">
                <a:solidFill>
                  <a:schemeClr val="tx1"/>
                </a:solidFill>
                <a:latin typeface="Trebuchet MS" panose="020B0603020202020204" pitchFamily="34" charset="0"/>
                <a:ea typeface="Times New Roman" panose="02020603050405020304" pitchFamily="18" charset="0"/>
                <a:cs typeface="Times New Roman" panose="02020603050405020304" pitchFamily="18" charset="0"/>
              </a:rPr>
              <a:t>mandates, </a:t>
            </a:r>
            <a:r>
              <a:rPr lang="en-GB" sz="1800" dirty="0">
                <a:solidFill>
                  <a:schemeClr val="tx1"/>
                </a:solidFill>
                <a:latin typeface="Trebuchet MS" panose="020B0603020202020204" pitchFamily="34" charset="0"/>
                <a:ea typeface="Times New Roman" panose="02020603050405020304" pitchFamily="18" charset="0"/>
                <a:cs typeface="Times New Roman" panose="02020603050405020304" pitchFamily="18" charset="0"/>
              </a:rPr>
              <a:t>to achieve the annual targets.</a:t>
            </a:r>
          </a:p>
          <a:p>
            <a:pPr algn="ctr"/>
            <a:endParaRPr lang="en-GB" dirty="0">
              <a:solidFill>
                <a:schemeClr val="tx1"/>
              </a:solidFill>
              <a:latin typeface="Trebuchet MS" panose="020B0603020202020204" pitchFamily="34" charset="0"/>
              <a:ea typeface="Times New Roman" panose="02020603050405020304" pitchFamily="18" charset="0"/>
              <a:cs typeface="Times New Roman" panose="02020603050405020304" pitchFamily="18" charset="0"/>
            </a:endParaRPr>
          </a:p>
          <a:p>
            <a:pPr algn="ctr"/>
            <a:r>
              <a:rPr lang="en-ZA" sz="1800" dirty="0">
                <a:solidFill>
                  <a:schemeClr val="tx1"/>
                </a:solidFill>
                <a:effectLst/>
                <a:latin typeface="Trebuchet MS" panose="020B0603020202020204" pitchFamily="34" charset="0"/>
                <a:ea typeface="Calibri" panose="020F0502020204030204" pitchFamily="34" charset="0"/>
                <a:cs typeface="Arial" panose="020B0604020202020204" pitchFamily="34" charset="0"/>
              </a:rPr>
              <a:t>The </a:t>
            </a:r>
            <a:r>
              <a:rPr lang="en-ZA" sz="1800" dirty="0" smtClean="0">
                <a:solidFill>
                  <a:schemeClr val="tx1"/>
                </a:solidFill>
                <a:effectLst/>
                <a:latin typeface="Trebuchet MS" panose="020B0603020202020204" pitchFamily="34" charset="0"/>
                <a:ea typeface="Calibri" panose="020F0502020204030204" pitchFamily="34" charset="0"/>
                <a:cs typeface="Arial" panose="020B0604020202020204" pitchFamily="34" charset="0"/>
              </a:rPr>
              <a:t>MOUs cover </a:t>
            </a:r>
            <a:r>
              <a:rPr lang="en-ZA" sz="1800" dirty="0">
                <a:solidFill>
                  <a:schemeClr val="tx1"/>
                </a:solidFill>
                <a:effectLst/>
                <a:latin typeface="Trebuchet MS" panose="020B0603020202020204" pitchFamily="34" charset="0"/>
                <a:ea typeface="Calibri" panose="020F0502020204030204" pitchFamily="34" charset="0"/>
                <a:cs typeface="Arial" panose="020B0604020202020204" pitchFamily="34" charset="0"/>
              </a:rPr>
              <a:t>areas of </a:t>
            </a:r>
            <a:r>
              <a:rPr lang="en-ZA" sz="1800" dirty="0" smtClean="0">
                <a:solidFill>
                  <a:schemeClr val="tx1"/>
                </a:solidFill>
                <a:effectLst/>
                <a:latin typeface="Trebuchet MS" panose="020B0603020202020204" pitchFamily="34" charset="0"/>
                <a:ea typeface="Calibri" panose="020F0502020204030204" pitchFamily="34" charset="0"/>
                <a:cs typeface="Arial" panose="020B0604020202020204" pitchFamily="34" charset="0"/>
              </a:rPr>
              <a:t>partnerships including: </a:t>
            </a:r>
            <a:r>
              <a:rPr lang="en-ZA" sz="1800" dirty="0">
                <a:solidFill>
                  <a:schemeClr val="tx1"/>
                </a:solidFill>
                <a:effectLst/>
                <a:latin typeface="Trebuchet MS" panose="020B0603020202020204" pitchFamily="34" charset="0"/>
                <a:ea typeface="Calibri" panose="020F0502020204030204" pitchFamily="34" charset="0"/>
                <a:cs typeface="Arial" panose="020B0604020202020204" pitchFamily="34" charset="0"/>
              </a:rPr>
              <a:t>travel trade, joint leisure marketing, events support, business events, market access platforms, quality assurance, t</a:t>
            </a:r>
            <a:r>
              <a:rPr lang="en-ZA"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ransformation, r</a:t>
            </a:r>
            <a:r>
              <a:rPr lang="en-ZA" sz="1800" dirty="0">
                <a:solidFill>
                  <a:schemeClr val="tx1"/>
                </a:solidFill>
                <a:effectLst/>
                <a:latin typeface="Trebuchet MS" panose="020B0603020202020204" pitchFamily="34" charset="0"/>
                <a:ea typeface="Calibri" panose="020F0502020204030204" pitchFamily="34" charset="0"/>
                <a:cs typeface="Arial" panose="020B0604020202020204" pitchFamily="34" charset="0"/>
              </a:rPr>
              <a:t>esearch and information sharing.</a:t>
            </a:r>
            <a:endParaRPr lang="en-GB" sz="1800" dirty="0">
              <a:solidFill>
                <a:schemeClr val="tx1"/>
              </a:solidFill>
              <a:latin typeface="Trebuchet MS" panose="020B0603020202020204" pitchFamily="34" charset="0"/>
              <a:ea typeface="Times New Roman" panose="02020603050405020304" pitchFamily="18" charset="0"/>
              <a:cs typeface="Times New Roman" panose="02020603050405020304" pitchFamily="18" charset="0"/>
            </a:endParaRPr>
          </a:p>
          <a:p>
            <a:pPr algn="ctr"/>
            <a:endParaRPr lang="en-ZA" dirty="0">
              <a:solidFill>
                <a:schemeClr val="tx1"/>
              </a:solidFill>
              <a:latin typeface="Trebuchet MS" panose="020B0603020202020204" pitchFamily="34" charset="0"/>
            </a:endParaRPr>
          </a:p>
        </p:txBody>
      </p:sp>
      <p:cxnSp>
        <p:nvCxnSpPr>
          <p:cNvPr id="32" name="Straight Arrow Connector 31">
            <a:extLst>
              <a:ext uri="{FF2B5EF4-FFF2-40B4-BE49-F238E27FC236}">
                <a16:creationId xmlns:a16="http://schemas.microsoft.com/office/drawing/2014/main" id="{B877A19C-3697-0735-0EB7-3D1EAE4E4594}"/>
              </a:ext>
            </a:extLst>
          </p:cNvPr>
          <p:cNvCxnSpPr>
            <a:cxnSpLocks/>
          </p:cNvCxnSpPr>
          <p:nvPr/>
        </p:nvCxnSpPr>
        <p:spPr>
          <a:xfrm>
            <a:off x="5728996" y="3676261"/>
            <a:ext cx="0" cy="815324"/>
          </a:xfrm>
          <a:prstGeom prst="straightConnector1">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35" name="Rectangle: Rounded Corners 34">
            <a:extLst>
              <a:ext uri="{FF2B5EF4-FFF2-40B4-BE49-F238E27FC236}">
                <a16:creationId xmlns:a16="http://schemas.microsoft.com/office/drawing/2014/main" id="{34B5D94E-69C9-8F69-6E8F-869B8BE745F8}"/>
              </a:ext>
            </a:extLst>
          </p:cNvPr>
          <p:cNvSpPr/>
          <p:nvPr/>
        </p:nvSpPr>
        <p:spPr>
          <a:xfrm>
            <a:off x="1005186" y="4083923"/>
            <a:ext cx="9764414" cy="227022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ZA"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En</a:t>
            </a:r>
            <a:r>
              <a:rPr lang="en-ZA"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gagements between SA Tourism and PTAs are conducted through the following formal structures:</a:t>
            </a:r>
          </a:p>
          <a:p>
            <a:pPr marL="342900" indent="-342900">
              <a:lnSpc>
                <a:spcPct val="107000"/>
              </a:lnSpc>
              <a:spcAft>
                <a:spcPts val="800"/>
              </a:spcAft>
              <a:buAutoNum type="arabicPeriod"/>
            </a:pPr>
            <a:r>
              <a:rPr lang="en-ZA"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CEO Forum</a:t>
            </a:r>
          </a:p>
          <a:p>
            <a:pPr marL="342900" indent="-342900">
              <a:lnSpc>
                <a:spcPct val="107000"/>
              </a:lnSpc>
              <a:spcAft>
                <a:spcPts val="800"/>
              </a:spcAft>
              <a:buAutoNum type="arabicPeriod"/>
            </a:pPr>
            <a:r>
              <a:rPr lang="en-ZA"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Marketing Forum</a:t>
            </a:r>
          </a:p>
          <a:p>
            <a:pPr marL="342900" indent="-342900">
              <a:lnSpc>
                <a:spcPct val="107000"/>
              </a:lnSpc>
              <a:spcAft>
                <a:spcPts val="800"/>
              </a:spcAft>
              <a:buAutoNum type="arabicPeriod"/>
            </a:pPr>
            <a:r>
              <a:rPr lang="en-ZA"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Business Events Coordinating Forum </a:t>
            </a:r>
          </a:p>
        </p:txBody>
      </p:sp>
    </p:spTree>
    <p:extLst>
      <p:ext uri="{BB962C8B-B14F-4D97-AF65-F5344CB8AC3E}">
        <p14:creationId xmlns:p14="http://schemas.microsoft.com/office/powerpoint/2010/main" val="1782448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B0C6E3-11D2-534C-114C-378B23522F0A}"/>
              </a:ext>
            </a:extLst>
          </p:cNvPr>
          <p:cNvSpPr>
            <a:spLocks noGrp="1"/>
          </p:cNvSpPr>
          <p:nvPr>
            <p:ph type="title"/>
          </p:nvPr>
        </p:nvSpPr>
        <p:spPr>
          <a:xfrm>
            <a:off x="636494" y="416204"/>
            <a:ext cx="10972800" cy="539724"/>
          </a:xfrm>
        </p:spPr>
        <p:txBody>
          <a:bodyPr/>
          <a:lstStyle/>
          <a:p>
            <a:pPr algn="l"/>
            <a:r>
              <a:rPr lang="en-ZA" sz="3600" b="1" dirty="0">
                <a:latin typeface="Trebuchet MS" panose="020B0603020202020204" pitchFamily="34" charset="0"/>
              </a:rPr>
              <a:t>Contents</a:t>
            </a:r>
          </a:p>
        </p:txBody>
      </p:sp>
      <p:sp>
        <p:nvSpPr>
          <p:cNvPr id="3" name="Slide Number Placeholder 2">
            <a:extLst>
              <a:ext uri="{FF2B5EF4-FFF2-40B4-BE49-F238E27FC236}">
                <a16:creationId xmlns:a16="http://schemas.microsoft.com/office/drawing/2014/main" id="{5FD62243-0723-FD66-3FA9-23935656428F}"/>
              </a:ext>
            </a:extLst>
          </p:cNvPr>
          <p:cNvSpPr>
            <a:spLocks noGrp="1"/>
          </p:cNvSpPr>
          <p:nvPr>
            <p:ph type="sldNum" sz="quarter" idx="12"/>
          </p:nvPr>
        </p:nvSpPr>
        <p:spPr>
          <a:xfrm>
            <a:off x="9347200" y="6261611"/>
            <a:ext cx="2347495" cy="464043"/>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17</a:t>
            </a:fld>
            <a:endParaRPr lang="en-US" altLang="en-US" sz="1400" b="1" dirty="0">
              <a:solidFill>
                <a:schemeClr val="tx1"/>
              </a:solidFill>
              <a:latin typeface="Arial Nova Light" panose="020B0304020202020204" pitchFamily="34" charset="0"/>
            </a:endParaRPr>
          </a:p>
        </p:txBody>
      </p:sp>
      <p:sp>
        <p:nvSpPr>
          <p:cNvPr id="6" name="Oval 5">
            <a:extLst>
              <a:ext uri="{FF2B5EF4-FFF2-40B4-BE49-F238E27FC236}">
                <a16:creationId xmlns:a16="http://schemas.microsoft.com/office/drawing/2014/main" id="{5F64E113-6C8C-43FD-C571-6F7C4939BE42}"/>
              </a:ext>
            </a:extLst>
          </p:cNvPr>
          <p:cNvSpPr/>
          <p:nvPr/>
        </p:nvSpPr>
        <p:spPr bwMode="auto">
          <a:xfrm>
            <a:off x="1930401" y="1250796"/>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rPr>
              <a:t>1</a:t>
            </a:r>
          </a:p>
        </p:txBody>
      </p:sp>
      <p:sp>
        <p:nvSpPr>
          <p:cNvPr id="7" name="Rectangle 6">
            <a:extLst>
              <a:ext uri="{FF2B5EF4-FFF2-40B4-BE49-F238E27FC236}">
                <a16:creationId xmlns:a16="http://schemas.microsoft.com/office/drawing/2014/main" id="{C98DC214-D8D1-5C54-CC5A-D587DAA369D7}"/>
              </a:ext>
            </a:extLst>
          </p:cNvPr>
          <p:cNvSpPr/>
          <p:nvPr/>
        </p:nvSpPr>
        <p:spPr bwMode="auto">
          <a:xfrm>
            <a:off x="2782983" y="1231488"/>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1600" b="1" dirty="0">
                <a:solidFill>
                  <a:schemeClr val="bg1">
                    <a:lumMod val="75000"/>
                  </a:schemeClr>
                </a:solidFill>
                <a:latin typeface="Trebuchet MS" panose="020B0603020202020204" pitchFamily="34" charset="0"/>
                <a:cs typeface="Arial" panose="020B0604020202020204" pitchFamily="34" charset="0"/>
              </a:rPr>
              <a:t>STRATEGIC OVERVIEW OF SA TOURISM</a:t>
            </a:r>
            <a:endPar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endParaRPr>
          </a:p>
        </p:txBody>
      </p:sp>
      <p:sp>
        <p:nvSpPr>
          <p:cNvPr id="8" name="Oval 7">
            <a:extLst>
              <a:ext uri="{FF2B5EF4-FFF2-40B4-BE49-F238E27FC236}">
                <a16:creationId xmlns:a16="http://schemas.microsoft.com/office/drawing/2014/main" id="{54E9B1C2-A0E2-E899-A25A-711AC3AB1116}"/>
              </a:ext>
            </a:extLst>
          </p:cNvPr>
          <p:cNvSpPr/>
          <p:nvPr/>
        </p:nvSpPr>
        <p:spPr bwMode="auto">
          <a:xfrm>
            <a:off x="1921070" y="2240437"/>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rPr>
              <a:t>2</a:t>
            </a:r>
          </a:p>
        </p:txBody>
      </p:sp>
      <p:sp>
        <p:nvSpPr>
          <p:cNvPr id="9" name="Rectangle 8">
            <a:extLst>
              <a:ext uri="{FF2B5EF4-FFF2-40B4-BE49-F238E27FC236}">
                <a16:creationId xmlns:a16="http://schemas.microsoft.com/office/drawing/2014/main" id="{8BEC9C29-8FA9-DE26-345A-C671C0DE91C8}"/>
              </a:ext>
            </a:extLst>
          </p:cNvPr>
          <p:cNvSpPr/>
          <p:nvPr/>
        </p:nvSpPr>
        <p:spPr bwMode="auto">
          <a:xfrm>
            <a:off x="2782983" y="2144812"/>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1600" b="1" dirty="0">
                <a:solidFill>
                  <a:schemeClr val="bg1">
                    <a:lumMod val="75000"/>
                  </a:schemeClr>
                </a:solidFill>
                <a:latin typeface="Trebuchet MS" panose="020B0603020202020204" pitchFamily="34" charset="0"/>
                <a:cs typeface="Arial" panose="020B0604020202020204" pitchFamily="34" charset="0"/>
              </a:rPr>
              <a:t>MARKETING PRIORITISATION &amp; INVESTMENT FRAMEWORK</a:t>
            </a:r>
            <a:endPar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endParaRPr>
          </a:p>
        </p:txBody>
      </p:sp>
      <p:sp>
        <p:nvSpPr>
          <p:cNvPr id="10" name="Oval 9">
            <a:extLst>
              <a:ext uri="{FF2B5EF4-FFF2-40B4-BE49-F238E27FC236}">
                <a16:creationId xmlns:a16="http://schemas.microsoft.com/office/drawing/2014/main" id="{611FE1A7-0EE8-54D5-F62F-DCEA2FFC08AB}"/>
              </a:ext>
            </a:extLst>
          </p:cNvPr>
          <p:cNvSpPr/>
          <p:nvPr/>
        </p:nvSpPr>
        <p:spPr bwMode="auto">
          <a:xfrm>
            <a:off x="1916053" y="3117193"/>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rPr>
              <a:t>3</a:t>
            </a:r>
          </a:p>
        </p:txBody>
      </p:sp>
      <p:sp>
        <p:nvSpPr>
          <p:cNvPr id="11" name="Rectangle 10">
            <a:extLst>
              <a:ext uri="{FF2B5EF4-FFF2-40B4-BE49-F238E27FC236}">
                <a16:creationId xmlns:a16="http://schemas.microsoft.com/office/drawing/2014/main" id="{96976B80-9209-7AD2-982F-63165E50E5C0}"/>
              </a:ext>
            </a:extLst>
          </p:cNvPr>
          <p:cNvSpPr/>
          <p:nvPr/>
        </p:nvSpPr>
        <p:spPr bwMode="auto">
          <a:xfrm>
            <a:off x="2768636" y="3044473"/>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1600" b="1" dirty="0">
                <a:solidFill>
                  <a:schemeClr val="bg1">
                    <a:lumMod val="75000"/>
                  </a:schemeClr>
                </a:solidFill>
                <a:latin typeface="Trebuchet MS" panose="020B0603020202020204" pitchFamily="34" charset="0"/>
                <a:cs typeface="Arial" panose="020B0604020202020204" pitchFamily="34" charset="0"/>
              </a:rPr>
              <a:t>ENVIRONMENTAL ANALYSIS</a:t>
            </a:r>
            <a:endPar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endParaRPr>
          </a:p>
        </p:txBody>
      </p:sp>
      <p:sp>
        <p:nvSpPr>
          <p:cNvPr id="12" name="Oval 11">
            <a:extLst>
              <a:ext uri="{FF2B5EF4-FFF2-40B4-BE49-F238E27FC236}">
                <a16:creationId xmlns:a16="http://schemas.microsoft.com/office/drawing/2014/main" id="{B9C01F07-493E-7DC5-8373-2EF2427975D3}"/>
              </a:ext>
            </a:extLst>
          </p:cNvPr>
          <p:cNvSpPr/>
          <p:nvPr/>
        </p:nvSpPr>
        <p:spPr bwMode="auto">
          <a:xfrm>
            <a:off x="1930401" y="3966037"/>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rPr>
              <a:t>4</a:t>
            </a:r>
          </a:p>
        </p:txBody>
      </p:sp>
      <p:sp>
        <p:nvSpPr>
          <p:cNvPr id="13" name="Rectangle 12">
            <a:extLst>
              <a:ext uri="{FF2B5EF4-FFF2-40B4-BE49-F238E27FC236}">
                <a16:creationId xmlns:a16="http://schemas.microsoft.com/office/drawing/2014/main" id="{3BEAAF8F-C69C-9916-E148-5A30159B3FDA}"/>
              </a:ext>
            </a:extLst>
          </p:cNvPr>
          <p:cNvSpPr/>
          <p:nvPr/>
        </p:nvSpPr>
        <p:spPr bwMode="auto">
          <a:xfrm>
            <a:off x="2782983" y="3925472"/>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1600" b="1" dirty="0">
                <a:solidFill>
                  <a:schemeClr val="bg1">
                    <a:lumMod val="75000"/>
                  </a:schemeClr>
                </a:solidFill>
                <a:latin typeface="Trebuchet MS" panose="020B0603020202020204" pitchFamily="34" charset="0"/>
                <a:cs typeface="Arial" panose="020B0604020202020204" pitchFamily="34" charset="0"/>
              </a:rPr>
              <a:t>SA TOURISM’S STRATEGY</a:t>
            </a:r>
            <a:endPar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endParaRPr>
          </a:p>
        </p:txBody>
      </p:sp>
      <p:sp>
        <p:nvSpPr>
          <p:cNvPr id="14" name="Oval 13">
            <a:extLst>
              <a:ext uri="{FF2B5EF4-FFF2-40B4-BE49-F238E27FC236}">
                <a16:creationId xmlns:a16="http://schemas.microsoft.com/office/drawing/2014/main" id="{A76AA3A7-A915-1620-8F0E-BB57E3EB444E}"/>
              </a:ext>
            </a:extLst>
          </p:cNvPr>
          <p:cNvSpPr/>
          <p:nvPr/>
        </p:nvSpPr>
        <p:spPr bwMode="auto">
          <a:xfrm>
            <a:off x="1957335" y="4879910"/>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rPr>
              <a:t>5</a:t>
            </a:r>
          </a:p>
        </p:txBody>
      </p:sp>
      <p:sp>
        <p:nvSpPr>
          <p:cNvPr id="15" name="Rectangle 14">
            <a:extLst>
              <a:ext uri="{FF2B5EF4-FFF2-40B4-BE49-F238E27FC236}">
                <a16:creationId xmlns:a16="http://schemas.microsoft.com/office/drawing/2014/main" id="{9DB4A44A-0461-B70F-F4E5-932528CB8C83}"/>
              </a:ext>
            </a:extLst>
          </p:cNvPr>
          <p:cNvSpPr/>
          <p:nvPr/>
        </p:nvSpPr>
        <p:spPr bwMode="auto">
          <a:xfrm>
            <a:off x="2782983" y="4807190"/>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rPr>
              <a:t>PROVINCIAL COLLABORATION </a:t>
            </a:r>
          </a:p>
        </p:txBody>
      </p:sp>
      <p:sp>
        <p:nvSpPr>
          <p:cNvPr id="2" name="Rectangle 1">
            <a:extLst>
              <a:ext uri="{FF2B5EF4-FFF2-40B4-BE49-F238E27FC236}">
                <a16:creationId xmlns:a16="http://schemas.microsoft.com/office/drawing/2014/main" id="{6860F1E8-45F0-EE89-BE28-09F6A31AB9FC}"/>
              </a:ext>
            </a:extLst>
          </p:cNvPr>
          <p:cNvSpPr/>
          <p:nvPr/>
        </p:nvSpPr>
        <p:spPr bwMode="auto">
          <a:xfrm>
            <a:off x="2782983" y="5710491"/>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1600" b="1" dirty="0">
                <a:latin typeface="Trebuchet MS" panose="020B0603020202020204" pitchFamily="34" charset="0"/>
                <a:cs typeface="Arial" panose="020B0604020202020204" pitchFamily="34" charset="0"/>
              </a:rPr>
              <a:t>PROGRAMMES, TARGETS &amp; BUDGET </a:t>
            </a:r>
            <a:r>
              <a:rPr lang="en-ZA" sz="1600" b="1" dirty="0" smtClean="0">
                <a:latin typeface="Trebuchet MS" panose="020B0603020202020204" pitchFamily="34" charset="0"/>
                <a:cs typeface="Arial" panose="020B0604020202020204" pitchFamily="34" charset="0"/>
              </a:rPr>
              <a:t>ALLOCATION</a:t>
            </a:r>
            <a:endParaRPr lang="en-US" sz="1600" b="1" dirty="0">
              <a:latin typeface="Trebuchet MS" panose="020B0603020202020204" pitchFamily="34" charset="0"/>
              <a:ea typeface="ヒラギノ角ゴ Pro W3" pitchFamily="-112" charset="-128"/>
              <a:cs typeface="Arial" panose="020B0604020202020204" pitchFamily="34" charset="0"/>
            </a:endParaRPr>
          </a:p>
        </p:txBody>
      </p:sp>
      <p:sp>
        <p:nvSpPr>
          <p:cNvPr id="5" name="Oval 4">
            <a:extLst>
              <a:ext uri="{FF2B5EF4-FFF2-40B4-BE49-F238E27FC236}">
                <a16:creationId xmlns:a16="http://schemas.microsoft.com/office/drawing/2014/main" id="{B07A8392-6602-0741-2D5B-8F8A4B1F4815}"/>
              </a:ext>
            </a:extLst>
          </p:cNvPr>
          <p:cNvSpPr/>
          <p:nvPr/>
        </p:nvSpPr>
        <p:spPr bwMode="auto">
          <a:xfrm>
            <a:off x="1922105" y="5766320"/>
            <a:ext cx="498217" cy="47410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latin typeface="Trebuchet MS" panose="020B0603020202020204" pitchFamily="34" charset="0"/>
                <a:ea typeface="ヒラギノ角ゴ Pro W3" pitchFamily="-112" charset="-128"/>
                <a:cs typeface="Arial" panose="020B0604020202020204" pitchFamily="34" charset="0"/>
              </a:rPr>
              <a:t>6</a:t>
            </a:r>
          </a:p>
        </p:txBody>
      </p:sp>
    </p:spTree>
    <p:extLst>
      <p:ext uri="{BB962C8B-B14F-4D97-AF65-F5344CB8AC3E}">
        <p14:creationId xmlns:p14="http://schemas.microsoft.com/office/powerpoint/2010/main" val="287494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A10683-6C18-CD59-80FB-E8FD28143221}"/>
              </a:ext>
            </a:extLst>
          </p:cNvPr>
          <p:cNvGraphicFramePr>
            <a:graphicFrameLocks noGrp="1"/>
          </p:cNvGraphicFramePr>
          <p:nvPr>
            <p:extLst>
              <p:ext uri="{D42A27DB-BD31-4B8C-83A1-F6EECF244321}">
                <p14:modId xmlns:p14="http://schemas.microsoft.com/office/powerpoint/2010/main" val="116812319"/>
              </p:ext>
            </p:extLst>
          </p:nvPr>
        </p:nvGraphicFramePr>
        <p:xfrm>
          <a:off x="574675" y="285178"/>
          <a:ext cx="10735009" cy="6278888"/>
        </p:xfrm>
        <a:graphic>
          <a:graphicData uri="http://schemas.openxmlformats.org/drawingml/2006/table">
            <a:tbl>
              <a:tblPr firstRow="1" firstCol="1" bandRow="1">
                <a:tableStyleId>{FABFCF23-3B69-468F-B69F-88F6DE6A72F2}</a:tableStyleId>
              </a:tblPr>
              <a:tblGrid>
                <a:gridCol w="4773088">
                  <a:extLst>
                    <a:ext uri="{9D8B030D-6E8A-4147-A177-3AD203B41FA5}">
                      <a16:colId xmlns:a16="http://schemas.microsoft.com/office/drawing/2014/main" val="2840110171"/>
                    </a:ext>
                  </a:extLst>
                </a:gridCol>
                <a:gridCol w="5961921">
                  <a:extLst>
                    <a:ext uri="{9D8B030D-6E8A-4147-A177-3AD203B41FA5}">
                      <a16:colId xmlns:a16="http://schemas.microsoft.com/office/drawing/2014/main" val="3183227676"/>
                    </a:ext>
                  </a:extLst>
                </a:gridCol>
              </a:tblGrid>
              <a:tr h="175599">
                <a:tc>
                  <a:txBody>
                    <a:bodyPr/>
                    <a:lstStyle/>
                    <a:p>
                      <a:pPr algn="ctr">
                        <a:lnSpc>
                          <a:spcPct val="110000"/>
                        </a:lnSpc>
                        <a:spcAft>
                          <a:spcPts val="500"/>
                        </a:spcAft>
                      </a:pPr>
                      <a:endParaRPr lang="en-ZA" sz="1600" b="1" kern="1400" dirty="0">
                        <a:solidFill>
                          <a:srgbClr val="FFFFFF"/>
                        </a:solidFill>
                        <a:effectLst/>
                        <a:latin typeface="Trebuchet MS" panose="020B0603020202020204" pitchFamily="34" charset="0"/>
                      </a:endParaRPr>
                    </a:p>
                    <a:p>
                      <a:pPr algn="ctr">
                        <a:lnSpc>
                          <a:spcPct val="110000"/>
                        </a:lnSpc>
                        <a:spcAft>
                          <a:spcPts val="500"/>
                        </a:spcAft>
                      </a:pPr>
                      <a:r>
                        <a:rPr lang="en-ZA" sz="1600" b="1" kern="1400" dirty="0">
                          <a:solidFill>
                            <a:srgbClr val="FFFFFF"/>
                          </a:solidFill>
                          <a:effectLst/>
                          <a:latin typeface="Trebuchet MS" panose="020B0603020202020204" pitchFamily="34" charset="0"/>
                        </a:rPr>
                        <a:t>Programme Purpose</a:t>
                      </a:r>
                    </a:p>
                    <a:p>
                      <a:pPr algn="ctr">
                        <a:lnSpc>
                          <a:spcPct val="110000"/>
                        </a:lnSpc>
                        <a:spcAft>
                          <a:spcPts val="500"/>
                        </a:spcAft>
                      </a:pPr>
                      <a:endParaRPr lang="en-ZA" sz="16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Aft>
                          <a:spcPts val="500"/>
                        </a:spcAft>
                      </a:pPr>
                      <a:endParaRPr lang="en-US" sz="1600" b="1" kern="1400" dirty="0">
                        <a:solidFill>
                          <a:schemeClr val="bg1"/>
                        </a:solidFill>
                        <a:effectLst/>
                        <a:latin typeface="Trebuchet MS" panose="020B0603020202020204" pitchFamily="34" charset="0"/>
                      </a:endParaRPr>
                    </a:p>
                    <a:p>
                      <a:pPr algn="ctr">
                        <a:lnSpc>
                          <a:spcPct val="110000"/>
                        </a:lnSpc>
                        <a:spcAft>
                          <a:spcPts val="500"/>
                        </a:spcAft>
                      </a:pPr>
                      <a:r>
                        <a:rPr lang="en-US" sz="1600" b="1" kern="1400" dirty="0">
                          <a:solidFill>
                            <a:schemeClr val="bg1"/>
                          </a:solidFill>
                          <a:effectLst/>
                          <a:latin typeface="Trebuchet MS" panose="020B0603020202020204" pitchFamily="34" charset="0"/>
                        </a:rPr>
                        <a:t>Business Units</a:t>
                      </a:r>
                      <a:endParaRPr lang="en-ZA" sz="1600" b="1" kern="14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30281728"/>
                  </a:ext>
                </a:extLst>
              </a:tr>
              <a:tr h="543496">
                <a:tc gridSpan="2">
                  <a:txBody>
                    <a:bodyPr/>
                    <a:lstStyle/>
                    <a:p>
                      <a:pPr algn="ctr">
                        <a:lnSpc>
                          <a:spcPct val="100000"/>
                        </a:lnSpc>
                        <a:spcAft>
                          <a:spcPts val="500"/>
                        </a:spcAft>
                        <a:tabLst>
                          <a:tab pos="1350645" algn="l"/>
                        </a:tabLst>
                      </a:pPr>
                      <a:endParaRPr lang="en-ZA" sz="1600" b="0" kern="1400" dirty="0">
                        <a:solidFill>
                          <a:srgbClr val="000000"/>
                        </a:solidFill>
                        <a:effectLst/>
                        <a:latin typeface="Trebuchet MS" panose="020B0603020202020204" pitchFamily="34" charset="0"/>
                      </a:endParaRPr>
                    </a:p>
                    <a:p>
                      <a:pPr algn="ctr">
                        <a:lnSpc>
                          <a:spcPct val="100000"/>
                        </a:lnSpc>
                        <a:spcAft>
                          <a:spcPts val="500"/>
                        </a:spcAft>
                        <a:tabLst>
                          <a:tab pos="1350645" algn="l"/>
                        </a:tabLst>
                      </a:pPr>
                      <a:r>
                        <a:rPr lang="en-ZA" sz="1600" b="1" kern="1400" dirty="0">
                          <a:solidFill>
                            <a:srgbClr val="000000"/>
                          </a:solidFill>
                          <a:effectLst/>
                          <a:latin typeface="Trebuchet MS" panose="020B0603020202020204" pitchFamily="34" charset="0"/>
                        </a:rPr>
                        <a:t>Programme 1: </a:t>
                      </a:r>
                      <a:r>
                        <a:rPr lang="en-ZA" sz="1600" b="1" kern="0" dirty="0">
                          <a:solidFill>
                            <a:srgbClr val="000000"/>
                          </a:solidFill>
                          <a:effectLst/>
                          <a:latin typeface="Trebuchet MS" panose="020B0603020202020204" pitchFamily="34" charset="0"/>
                        </a:rPr>
                        <a:t>Corporate Support</a:t>
                      </a:r>
                      <a:endParaRPr lang="en-ZA" sz="1600" b="1" kern="1400" dirty="0">
                        <a:effectLst/>
                        <a:latin typeface="Trebuchet MS" panose="020B0603020202020204" pitchFamily="34" charset="0"/>
                      </a:endParaRPr>
                    </a:p>
                    <a:p>
                      <a:pPr marL="0" lvl="0" indent="0" algn="ctr">
                        <a:lnSpc>
                          <a:spcPct val="100000"/>
                        </a:lnSpc>
                        <a:spcAft>
                          <a:spcPts val="1100"/>
                        </a:spcAft>
                        <a:buFont typeface="Courier New" panose="02070309020205020404" pitchFamily="49" charset="0"/>
                        <a:buNone/>
                      </a:pPr>
                      <a:endParaRPr lang="en-ZA" sz="1600" b="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marL="342900" lvl="0" indent="-342900" algn="l">
                        <a:lnSpc>
                          <a:spcPct val="100000"/>
                        </a:lnSpc>
                        <a:spcAft>
                          <a:spcPts val="1100"/>
                        </a:spcAft>
                        <a:buFont typeface="Courier New" panose="02070309020205020404" pitchFamily="49" charset="0"/>
                        <a:buChar char="o"/>
                      </a:pPr>
                      <a:endParaRPr lang="en-ZA" sz="1400" b="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17179118"/>
                  </a:ext>
                </a:extLst>
              </a:tr>
              <a:tr h="1949990">
                <a:tc>
                  <a:txBody>
                    <a:bodyPr/>
                    <a:lstStyle/>
                    <a:p>
                      <a:pPr marL="342900" lvl="0" indent="-342900" algn="l">
                        <a:lnSpc>
                          <a:spcPct val="100000"/>
                        </a:lnSpc>
                        <a:spcAft>
                          <a:spcPts val="1100"/>
                        </a:spcAft>
                        <a:buFont typeface="Courier New" panose="02070309020205020404" pitchFamily="49" charset="0"/>
                        <a:buChar char="o"/>
                        <a:tabLst>
                          <a:tab pos="1350645" algn="l"/>
                        </a:tabLst>
                      </a:pPr>
                      <a:r>
                        <a:rPr lang="en-US" sz="1600" b="0" dirty="0">
                          <a:effectLst/>
                          <a:latin typeface="Trebuchet MS" panose="020B0603020202020204" pitchFamily="34" charset="0"/>
                        </a:rPr>
                        <a:t>T</a:t>
                      </a:r>
                      <a:r>
                        <a:rPr lang="en-US" sz="1600" b="0" kern="1200" dirty="0">
                          <a:effectLst/>
                          <a:latin typeface="Trebuchet MS" panose="020B0603020202020204" pitchFamily="34" charset="0"/>
                        </a:rPr>
                        <a:t>o provide effective support services to the organisation, as well as ensure compliance with statutory requirements, and</a:t>
                      </a:r>
                      <a:endParaRPr lang="en-ZA" sz="1600" b="0" dirty="0">
                        <a:effectLst/>
                        <a:latin typeface="Trebuchet MS" panose="020B0603020202020204" pitchFamily="34" charset="0"/>
                      </a:endParaRPr>
                    </a:p>
                    <a:p>
                      <a:pPr marL="342900" lvl="0" indent="-342900" algn="l">
                        <a:lnSpc>
                          <a:spcPct val="100000"/>
                        </a:lnSpc>
                        <a:spcAft>
                          <a:spcPts val="1100"/>
                        </a:spcAft>
                        <a:buFont typeface="Courier New" panose="02070309020205020404" pitchFamily="49" charset="0"/>
                        <a:buChar char="o"/>
                      </a:pPr>
                      <a:r>
                        <a:rPr lang="en-US" sz="1600" b="0" kern="1200" dirty="0">
                          <a:effectLst/>
                          <a:latin typeface="Trebuchet MS" panose="020B0603020202020204" pitchFamily="34" charset="0"/>
                        </a:rPr>
                        <a:t>To </a:t>
                      </a:r>
                      <a:r>
                        <a:rPr lang="en-US" sz="1600" b="0" dirty="0">
                          <a:effectLst/>
                          <a:latin typeface="Trebuchet MS" panose="020B0603020202020204" pitchFamily="34" charset="0"/>
                        </a:rPr>
                        <a:t>ensure strategy development and integration with business performance monitoring, governance, and evaluation.</a:t>
                      </a:r>
                      <a:endParaRPr lang="en-ZA" sz="1600" b="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lnSpc>
                          <a:spcPct val="100000"/>
                        </a:lnSpc>
                        <a:spcAft>
                          <a:spcPts val="1100"/>
                        </a:spcAft>
                        <a:buFont typeface="Courier New" panose="02070309020205020404" pitchFamily="49" charset="0"/>
                        <a:buChar char="o"/>
                      </a:pPr>
                      <a:r>
                        <a:rPr lang="en-ZA" sz="1600" b="0" kern="1200" dirty="0">
                          <a:solidFill>
                            <a:schemeClr val="tx1"/>
                          </a:solidFill>
                          <a:effectLst/>
                          <a:latin typeface="Trebuchet MS" panose="020B0603020202020204" pitchFamily="34" charset="0"/>
                        </a:rPr>
                        <a:t>Governance, Risk, Compliance and Company Secretariat</a:t>
                      </a:r>
                    </a:p>
                    <a:p>
                      <a:pPr marL="342900" lvl="0" indent="-342900" algn="l">
                        <a:lnSpc>
                          <a:spcPct val="100000"/>
                        </a:lnSpc>
                        <a:spcAft>
                          <a:spcPts val="1100"/>
                        </a:spcAft>
                        <a:buFont typeface="Courier New" panose="02070309020205020404" pitchFamily="49" charset="0"/>
                        <a:buChar char="o"/>
                      </a:pPr>
                      <a:r>
                        <a:rPr lang="en-ZA" sz="1600" b="0" kern="1200" dirty="0">
                          <a:solidFill>
                            <a:schemeClr val="tx1"/>
                          </a:solidFill>
                          <a:effectLst/>
                          <a:latin typeface="Trebuchet MS" panose="020B0603020202020204" pitchFamily="34" charset="0"/>
                        </a:rPr>
                        <a:t>Internal Audit</a:t>
                      </a:r>
                    </a:p>
                    <a:p>
                      <a:pPr marL="342900" lvl="0" indent="-342900" algn="l">
                        <a:lnSpc>
                          <a:spcPct val="100000"/>
                        </a:lnSpc>
                        <a:spcAft>
                          <a:spcPts val="1100"/>
                        </a:spcAft>
                        <a:buFont typeface="Courier New" panose="02070309020205020404" pitchFamily="49" charset="0"/>
                        <a:buChar char="o"/>
                      </a:pPr>
                      <a:r>
                        <a:rPr lang="en-ZA" sz="1600" b="0" kern="1200" dirty="0">
                          <a:solidFill>
                            <a:schemeClr val="tx1"/>
                          </a:solidFill>
                          <a:effectLst/>
                          <a:latin typeface="Trebuchet MS" panose="020B0603020202020204" pitchFamily="34" charset="0"/>
                        </a:rPr>
                        <a:t>Finance and Supply Chain Management</a:t>
                      </a:r>
                    </a:p>
                    <a:p>
                      <a:pPr marL="342900" lvl="0" indent="-342900" algn="l">
                        <a:lnSpc>
                          <a:spcPct val="100000"/>
                        </a:lnSpc>
                        <a:spcAft>
                          <a:spcPts val="1100"/>
                        </a:spcAft>
                        <a:buFont typeface="Courier New" panose="02070309020205020404" pitchFamily="49" charset="0"/>
                        <a:buChar char="o"/>
                      </a:pPr>
                      <a:r>
                        <a:rPr lang="en-ZA" sz="1600" b="0" kern="1200" dirty="0">
                          <a:solidFill>
                            <a:schemeClr val="tx1"/>
                          </a:solidFill>
                          <a:effectLst/>
                          <a:latin typeface="Trebuchet MS" panose="020B0603020202020204" pitchFamily="34" charset="0"/>
                        </a:rPr>
                        <a:t>Human Capital</a:t>
                      </a:r>
                    </a:p>
                    <a:p>
                      <a:pPr marL="342900" lvl="0" indent="-342900" algn="l">
                        <a:lnSpc>
                          <a:spcPct val="100000"/>
                        </a:lnSpc>
                        <a:spcAft>
                          <a:spcPts val="1100"/>
                        </a:spcAft>
                        <a:buFont typeface="Courier New" panose="02070309020205020404" pitchFamily="49" charset="0"/>
                        <a:buChar char="o"/>
                      </a:pPr>
                      <a:r>
                        <a:rPr lang="en-ZA" sz="1600" b="0" kern="1200" dirty="0">
                          <a:solidFill>
                            <a:schemeClr val="tx1"/>
                          </a:solidFill>
                          <a:effectLst/>
                          <a:latin typeface="Trebuchet MS" panose="020B0603020202020204" pitchFamily="34" charset="0"/>
                        </a:rPr>
                        <a:t>Information Communication and Technology (ICT)</a:t>
                      </a:r>
                    </a:p>
                    <a:p>
                      <a:pPr marL="342900" lvl="0" indent="-342900" algn="l">
                        <a:lnSpc>
                          <a:spcPct val="100000"/>
                        </a:lnSpc>
                        <a:spcAft>
                          <a:spcPts val="1100"/>
                        </a:spcAft>
                        <a:buFont typeface="Courier New" panose="02070309020205020404" pitchFamily="49" charset="0"/>
                        <a:buChar char="o"/>
                      </a:pPr>
                      <a:r>
                        <a:rPr lang="en-ZA" sz="1600" b="0" kern="1200" dirty="0">
                          <a:solidFill>
                            <a:schemeClr val="tx1"/>
                          </a:solidFill>
                          <a:effectLst/>
                          <a:latin typeface="Trebuchet MS" panose="020B0603020202020204" pitchFamily="34" charset="0"/>
                        </a:rPr>
                        <a:t>Office of the Chief Executive Officer including Strategic Planning, Evaluation and Programme Management</a:t>
                      </a:r>
                      <a:endParaRPr lang="en-ZA" sz="1600" b="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08048158"/>
                  </a:ext>
                </a:extLst>
              </a:tr>
              <a:tr h="563880">
                <a:tc gridSpan="2">
                  <a:txBody>
                    <a:bodyPr/>
                    <a:lstStyle/>
                    <a:p>
                      <a:pPr algn="ctr">
                        <a:lnSpc>
                          <a:spcPct val="100000"/>
                        </a:lnSpc>
                        <a:spcAft>
                          <a:spcPts val="500"/>
                        </a:spcAft>
                      </a:pPr>
                      <a:endParaRPr lang="en-ZA" sz="1600" b="0" kern="1400" dirty="0">
                        <a:solidFill>
                          <a:srgbClr val="000000"/>
                        </a:solidFill>
                        <a:effectLst/>
                        <a:latin typeface="Trebuchet MS" panose="020B0603020202020204" pitchFamily="34" charset="0"/>
                      </a:endParaRPr>
                    </a:p>
                    <a:p>
                      <a:pPr algn="ctr">
                        <a:lnSpc>
                          <a:spcPct val="100000"/>
                        </a:lnSpc>
                        <a:spcAft>
                          <a:spcPts val="500"/>
                        </a:spcAft>
                      </a:pPr>
                      <a:r>
                        <a:rPr lang="en-ZA" sz="1600" b="1" kern="1400" dirty="0">
                          <a:solidFill>
                            <a:srgbClr val="000000"/>
                          </a:solidFill>
                          <a:effectLst/>
                          <a:latin typeface="Trebuchet MS" panose="020B0603020202020204" pitchFamily="34" charset="0"/>
                        </a:rPr>
                        <a:t>Programme 2: </a:t>
                      </a:r>
                      <a:r>
                        <a:rPr lang="en-ZA" sz="1600" b="1" kern="0" dirty="0">
                          <a:solidFill>
                            <a:srgbClr val="000000"/>
                          </a:solidFill>
                          <a:effectLst/>
                          <a:latin typeface="Trebuchet MS" panose="020B0603020202020204" pitchFamily="34" charset="0"/>
                        </a:rPr>
                        <a:t>Business Enablement</a:t>
                      </a:r>
                    </a:p>
                    <a:p>
                      <a:pPr algn="ctr">
                        <a:lnSpc>
                          <a:spcPct val="100000"/>
                        </a:lnSpc>
                        <a:spcAft>
                          <a:spcPts val="500"/>
                        </a:spcAft>
                      </a:pPr>
                      <a:endParaRPr lang="en-ZA" sz="1600" b="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marL="342900" lvl="0" indent="-342900" algn="l">
                        <a:lnSpc>
                          <a:spcPct val="100000"/>
                        </a:lnSpc>
                        <a:spcAft>
                          <a:spcPts val="1100"/>
                        </a:spcAft>
                        <a:buFont typeface="Courier New" panose="02070309020205020404" pitchFamily="49" charset="0"/>
                        <a:buChar char="o"/>
                      </a:pPr>
                      <a:endParaRPr lang="en-ZA" sz="1400" b="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50709011"/>
                  </a:ext>
                </a:extLst>
              </a:tr>
              <a:tr h="1224796">
                <a:tc>
                  <a:txBody>
                    <a:bodyPr/>
                    <a:lstStyle/>
                    <a:p>
                      <a:pPr marL="342900" lvl="0" indent="-342900" algn="l">
                        <a:lnSpc>
                          <a:spcPct val="100000"/>
                        </a:lnSpc>
                        <a:spcAft>
                          <a:spcPts val="1100"/>
                        </a:spcAft>
                        <a:buFont typeface="Courier New" panose="02070309020205020404" pitchFamily="49" charset="0"/>
                        <a:buChar char="o"/>
                      </a:pPr>
                      <a:r>
                        <a:rPr lang="en-US" sz="1600" b="0" dirty="0">
                          <a:effectLst/>
                          <a:latin typeface="Trebuchet MS" panose="020B0603020202020204" pitchFamily="34" charset="0"/>
                        </a:rPr>
                        <a:t>To enhance collaboration with various stakeholders, and</a:t>
                      </a:r>
                      <a:endParaRPr lang="en-ZA" sz="1600" b="0" dirty="0">
                        <a:effectLst/>
                        <a:latin typeface="Trebuchet MS" panose="020B0603020202020204" pitchFamily="34" charset="0"/>
                      </a:endParaRPr>
                    </a:p>
                    <a:p>
                      <a:pPr marL="342900" lvl="0" indent="-342900" algn="l">
                        <a:lnSpc>
                          <a:spcPct val="100000"/>
                        </a:lnSpc>
                        <a:spcAft>
                          <a:spcPts val="1100"/>
                        </a:spcAft>
                        <a:buFont typeface="Courier New" panose="02070309020205020404" pitchFamily="49" charset="0"/>
                        <a:buChar char="o"/>
                      </a:pPr>
                      <a:r>
                        <a:rPr lang="en-US" sz="1600" b="0" dirty="0">
                          <a:effectLst/>
                          <a:latin typeface="Trebuchet MS" panose="020B0603020202020204" pitchFamily="34" charset="0"/>
                        </a:rPr>
                        <a:t>To provide centralised tourism intelligence to support evidence-based decision-making.</a:t>
                      </a:r>
                      <a:endParaRPr lang="en-ZA" sz="1600" b="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lnSpc>
                          <a:spcPct val="100000"/>
                        </a:lnSpc>
                        <a:spcAft>
                          <a:spcPts val="1100"/>
                        </a:spcAft>
                        <a:buFont typeface="Courier New" panose="02070309020205020404" pitchFamily="49" charset="0"/>
                        <a:buChar char="o"/>
                      </a:pPr>
                      <a:r>
                        <a:rPr lang="en-ZA" sz="1600" b="0" kern="1200" dirty="0">
                          <a:solidFill>
                            <a:schemeClr val="tx1"/>
                          </a:solidFill>
                          <a:effectLst/>
                          <a:latin typeface="Trebuchet MS" panose="020B0603020202020204" pitchFamily="34" charset="0"/>
                        </a:rPr>
                        <a:t>DigiTech</a:t>
                      </a:r>
                    </a:p>
                    <a:p>
                      <a:pPr marL="342900" lvl="0" indent="-342900" algn="l">
                        <a:lnSpc>
                          <a:spcPct val="100000"/>
                        </a:lnSpc>
                        <a:spcAft>
                          <a:spcPts val="1100"/>
                        </a:spcAft>
                        <a:buFont typeface="Courier New" panose="02070309020205020404" pitchFamily="49" charset="0"/>
                        <a:buChar char="o"/>
                      </a:pPr>
                      <a:r>
                        <a:rPr lang="en-ZA" sz="1600" b="0" kern="1200" dirty="0">
                          <a:solidFill>
                            <a:schemeClr val="tx1"/>
                          </a:solidFill>
                          <a:effectLst/>
                          <a:latin typeface="Trebuchet MS" panose="020B0603020202020204" pitchFamily="34" charset="0"/>
                        </a:rPr>
                        <a:t>Analytics and Insights</a:t>
                      </a:r>
                    </a:p>
                    <a:p>
                      <a:pPr marL="342900" lvl="0" indent="-342900" algn="l">
                        <a:lnSpc>
                          <a:spcPct val="100000"/>
                        </a:lnSpc>
                        <a:spcAft>
                          <a:spcPts val="1100"/>
                        </a:spcAft>
                        <a:buFont typeface="Courier New" panose="02070309020205020404" pitchFamily="49" charset="0"/>
                        <a:buChar char="o"/>
                      </a:pPr>
                      <a:r>
                        <a:rPr lang="en-ZA" sz="1600" b="0" kern="1200" dirty="0">
                          <a:solidFill>
                            <a:schemeClr val="tx1"/>
                          </a:solidFill>
                          <a:effectLst/>
                          <a:latin typeface="Trebuchet MS" panose="020B0603020202020204" pitchFamily="34" charset="0"/>
                        </a:rPr>
                        <a:t>Industry and Government Relations</a:t>
                      </a:r>
                      <a:endParaRPr lang="en-ZA" sz="1600" b="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4780038"/>
                  </a:ext>
                </a:extLst>
              </a:tr>
            </a:tbl>
          </a:graphicData>
        </a:graphic>
      </p:graphicFrame>
      <p:sp>
        <p:nvSpPr>
          <p:cNvPr id="3" name="Slide Number Placeholder 2">
            <a:extLst>
              <a:ext uri="{FF2B5EF4-FFF2-40B4-BE49-F238E27FC236}">
                <a16:creationId xmlns:a16="http://schemas.microsoft.com/office/drawing/2014/main" id="{D0363F40-393A-259C-D178-89011361551A}"/>
              </a:ext>
            </a:extLst>
          </p:cNvPr>
          <p:cNvSpPr>
            <a:spLocks noGrp="1"/>
          </p:cNvSpPr>
          <p:nvPr>
            <p:ph type="sldNum" sz="quarter" idx="12"/>
          </p:nvPr>
        </p:nvSpPr>
        <p:spPr>
          <a:xfrm>
            <a:off x="9347200" y="6256422"/>
            <a:ext cx="2479842" cy="397042"/>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18</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342448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A10683-6C18-CD59-80FB-E8FD28143221}"/>
              </a:ext>
            </a:extLst>
          </p:cNvPr>
          <p:cNvGraphicFramePr>
            <a:graphicFrameLocks noGrp="1"/>
          </p:cNvGraphicFramePr>
          <p:nvPr>
            <p:extLst>
              <p:ext uri="{D42A27DB-BD31-4B8C-83A1-F6EECF244321}">
                <p14:modId xmlns:p14="http://schemas.microsoft.com/office/powerpoint/2010/main" val="1260013633"/>
              </p:ext>
            </p:extLst>
          </p:nvPr>
        </p:nvGraphicFramePr>
        <p:xfrm>
          <a:off x="466725" y="281885"/>
          <a:ext cx="11258550" cy="6058022"/>
        </p:xfrm>
        <a:graphic>
          <a:graphicData uri="http://schemas.openxmlformats.org/drawingml/2006/table">
            <a:tbl>
              <a:tblPr firstRow="1" firstCol="1" bandRow="1">
                <a:tableStyleId>{FABFCF23-3B69-468F-B69F-88F6DE6A72F2}</a:tableStyleId>
              </a:tblPr>
              <a:tblGrid>
                <a:gridCol w="5303454">
                  <a:extLst>
                    <a:ext uri="{9D8B030D-6E8A-4147-A177-3AD203B41FA5}">
                      <a16:colId xmlns:a16="http://schemas.microsoft.com/office/drawing/2014/main" val="2840110171"/>
                    </a:ext>
                  </a:extLst>
                </a:gridCol>
                <a:gridCol w="5955096">
                  <a:extLst>
                    <a:ext uri="{9D8B030D-6E8A-4147-A177-3AD203B41FA5}">
                      <a16:colId xmlns:a16="http://schemas.microsoft.com/office/drawing/2014/main" val="4050449079"/>
                    </a:ext>
                  </a:extLst>
                </a:gridCol>
              </a:tblGrid>
              <a:tr h="175599">
                <a:tc>
                  <a:txBody>
                    <a:bodyPr/>
                    <a:lstStyle/>
                    <a:p>
                      <a:pPr algn="ctr">
                        <a:lnSpc>
                          <a:spcPct val="110000"/>
                        </a:lnSpc>
                        <a:spcAft>
                          <a:spcPts val="500"/>
                        </a:spcAft>
                      </a:pPr>
                      <a:endParaRPr lang="en-ZA" sz="1600" b="1" kern="1400" dirty="0">
                        <a:solidFill>
                          <a:srgbClr val="FFFFFF"/>
                        </a:solidFill>
                        <a:effectLst/>
                        <a:latin typeface="Trebuchet MS" panose="020B0603020202020204" pitchFamily="34" charset="0"/>
                      </a:endParaRPr>
                    </a:p>
                    <a:p>
                      <a:pPr algn="ctr">
                        <a:lnSpc>
                          <a:spcPct val="110000"/>
                        </a:lnSpc>
                        <a:spcAft>
                          <a:spcPts val="500"/>
                        </a:spcAft>
                      </a:pPr>
                      <a:r>
                        <a:rPr lang="en-ZA" sz="1600" b="1" kern="1400" dirty="0">
                          <a:solidFill>
                            <a:srgbClr val="FFFFFF"/>
                          </a:solidFill>
                          <a:effectLst/>
                          <a:latin typeface="Trebuchet MS" panose="020B0603020202020204" pitchFamily="34" charset="0"/>
                        </a:rPr>
                        <a:t>Programme Purpose</a:t>
                      </a:r>
                    </a:p>
                    <a:p>
                      <a:pPr algn="ctr">
                        <a:lnSpc>
                          <a:spcPct val="110000"/>
                        </a:lnSpc>
                        <a:spcAft>
                          <a:spcPts val="500"/>
                        </a:spcAft>
                      </a:pPr>
                      <a:endParaRPr lang="en-ZA" sz="16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Aft>
                          <a:spcPts val="500"/>
                        </a:spcAft>
                      </a:pPr>
                      <a:endParaRPr lang="en-US" sz="1600" b="1" kern="1400" dirty="0">
                        <a:solidFill>
                          <a:schemeClr val="bg1"/>
                        </a:solidFill>
                        <a:effectLst/>
                        <a:latin typeface="Trebuchet MS" panose="020B0603020202020204" pitchFamily="34" charset="0"/>
                      </a:endParaRPr>
                    </a:p>
                    <a:p>
                      <a:pPr algn="ctr">
                        <a:lnSpc>
                          <a:spcPct val="110000"/>
                        </a:lnSpc>
                        <a:spcAft>
                          <a:spcPts val="500"/>
                        </a:spcAft>
                      </a:pPr>
                      <a:r>
                        <a:rPr lang="en-US" sz="1600" b="1" kern="1400" dirty="0">
                          <a:solidFill>
                            <a:schemeClr val="bg1"/>
                          </a:solidFill>
                          <a:effectLst/>
                          <a:latin typeface="Trebuchet MS" panose="020B0603020202020204" pitchFamily="34" charset="0"/>
                        </a:rPr>
                        <a:t>Business Units</a:t>
                      </a:r>
                      <a:endParaRPr lang="en-ZA" sz="1600" b="1" kern="14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30281728"/>
                  </a:ext>
                </a:extLst>
              </a:tr>
              <a:tr h="477004">
                <a:tc gridSpan="2">
                  <a:txBody>
                    <a:bodyPr/>
                    <a:lstStyle/>
                    <a:p>
                      <a:pPr algn="ctr">
                        <a:lnSpc>
                          <a:spcPct val="100000"/>
                        </a:lnSpc>
                        <a:spcAft>
                          <a:spcPts val="500"/>
                        </a:spcAft>
                      </a:pPr>
                      <a:r>
                        <a:rPr lang="en-ZA" sz="1600" b="1" kern="1400" dirty="0">
                          <a:solidFill>
                            <a:srgbClr val="000000"/>
                          </a:solidFill>
                          <a:effectLst/>
                          <a:latin typeface="Trebuchet MS" panose="020B0603020202020204" pitchFamily="34" charset="0"/>
                        </a:rPr>
                        <a:t>Programme 3: </a:t>
                      </a:r>
                      <a:r>
                        <a:rPr lang="en-ZA" sz="1600" b="1" kern="0" dirty="0">
                          <a:solidFill>
                            <a:srgbClr val="000000"/>
                          </a:solidFill>
                          <a:effectLst/>
                          <a:latin typeface="Trebuchet MS" panose="020B0603020202020204" pitchFamily="34" charset="0"/>
                        </a:rPr>
                        <a:t>Leisure Tourism Marketing</a:t>
                      </a:r>
                      <a:endParaRPr lang="en-ZA" sz="16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lnSpc>
                          <a:spcPct val="100000"/>
                        </a:lnSpc>
                        <a:spcAft>
                          <a:spcPts val="500"/>
                        </a:spcAft>
                      </a:pPr>
                      <a:endParaRPr lang="en-ZA" sz="1600" b="1"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10092735"/>
                  </a:ext>
                </a:extLst>
              </a:tr>
              <a:tr h="1073714">
                <a:tc>
                  <a:txBody>
                    <a:bodyPr/>
                    <a:lstStyle/>
                    <a:p>
                      <a:pPr marL="342900" lvl="0" indent="-342900" algn="l">
                        <a:lnSpc>
                          <a:spcPct val="100000"/>
                        </a:lnSpc>
                        <a:spcAft>
                          <a:spcPts val="1100"/>
                        </a:spcAft>
                        <a:buFont typeface="Courier New" panose="02070309020205020404" pitchFamily="49" charset="0"/>
                        <a:buChar char="o"/>
                      </a:pPr>
                      <a:r>
                        <a:rPr lang="en-US" sz="1600" b="0" dirty="0">
                          <a:effectLst/>
                          <a:latin typeface="Trebuchet MS" panose="020B0603020202020204" pitchFamily="34" charset="0"/>
                        </a:rPr>
                        <a:t>To create demand through travel acquisition and growing brand equity for South Africa as a leisure and business events destination in identified markets.</a:t>
                      </a:r>
                      <a:endParaRPr lang="en-ZA" sz="1600" b="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lnSpc>
                          <a:spcPct val="100000"/>
                        </a:lnSpc>
                        <a:spcAft>
                          <a:spcPts val="1100"/>
                        </a:spcAft>
                        <a:buFont typeface="Courier New" panose="02070309020205020404" pitchFamily="49" charset="0"/>
                        <a:buChar char="o"/>
                      </a:pPr>
                      <a:r>
                        <a:rPr lang="en-ZA" sz="1600" b="0" kern="1200" dirty="0">
                          <a:solidFill>
                            <a:schemeClr val="tx1"/>
                          </a:solidFill>
                          <a:effectLst/>
                          <a:latin typeface="Trebuchet MS" panose="020B0603020202020204" pitchFamily="34" charset="0"/>
                        </a:rPr>
                        <a:t>Brand and Marketing</a:t>
                      </a:r>
                    </a:p>
                    <a:p>
                      <a:pPr marL="342900" lvl="0" indent="-342900" algn="l">
                        <a:lnSpc>
                          <a:spcPct val="100000"/>
                        </a:lnSpc>
                        <a:spcAft>
                          <a:spcPts val="1100"/>
                        </a:spcAft>
                        <a:buFont typeface="Courier New" panose="02070309020205020404" pitchFamily="49" charset="0"/>
                        <a:buChar char="o"/>
                      </a:pPr>
                      <a:r>
                        <a:rPr lang="en-ZA" sz="1600" b="0" kern="1200" dirty="0">
                          <a:solidFill>
                            <a:schemeClr val="tx1"/>
                          </a:solidFill>
                          <a:effectLst/>
                          <a:latin typeface="Trebuchet MS" panose="020B0603020202020204" pitchFamily="34" charset="0"/>
                        </a:rPr>
                        <a:t>Tourism Execution</a:t>
                      </a:r>
                    </a:p>
                    <a:p>
                      <a:pPr marL="342900" marR="0" lvl="0" indent="-342900" algn="l" defTabSz="914400" rtl="0" eaLnBrk="1" fontAlgn="auto" latinLnBrk="0" hangingPunct="1">
                        <a:lnSpc>
                          <a:spcPct val="100000"/>
                        </a:lnSpc>
                        <a:spcBef>
                          <a:spcPts val="0"/>
                        </a:spcBef>
                        <a:spcAft>
                          <a:spcPts val="1100"/>
                        </a:spcAft>
                        <a:buClrTx/>
                        <a:buSzTx/>
                        <a:buFont typeface="Courier New" panose="02070309020205020404" pitchFamily="49" charset="0"/>
                        <a:buChar char="o"/>
                        <a:tabLst/>
                        <a:defRPr/>
                      </a:pPr>
                      <a:r>
                        <a:rPr lang="en-ZA" sz="1600" b="0" kern="1200" dirty="0">
                          <a:solidFill>
                            <a:schemeClr val="tx1"/>
                          </a:solidFill>
                          <a:effectLst/>
                          <a:latin typeface="Trebuchet MS" panose="020B0603020202020204" pitchFamily="34" charset="0"/>
                        </a:rPr>
                        <a:t>Global Trade</a:t>
                      </a:r>
                      <a:endParaRPr lang="en-ZA" sz="1600" b="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86697164"/>
                  </a:ext>
                </a:extLst>
              </a:tr>
              <a:tr h="598835">
                <a:tc gridSpan="2">
                  <a:txBody>
                    <a:bodyPr/>
                    <a:lstStyle/>
                    <a:p>
                      <a:pPr algn="ctr">
                        <a:lnSpc>
                          <a:spcPct val="100000"/>
                        </a:lnSpc>
                        <a:spcAft>
                          <a:spcPts val="500"/>
                        </a:spcAft>
                      </a:pPr>
                      <a:r>
                        <a:rPr lang="en-ZA" sz="1600" b="1" kern="1400" dirty="0">
                          <a:solidFill>
                            <a:srgbClr val="000000"/>
                          </a:solidFill>
                          <a:effectLst/>
                          <a:latin typeface="Trebuchet MS" panose="020B0603020202020204" pitchFamily="34" charset="0"/>
                        </a:rPr>
                        <a:t>Programme 4: </a:t>
                      </a:r>
                      <a:r>
                        <a:rPr lang="en-ZA" sz="1600" b="1" kern="0" dirty="0">
                          <a:solidFill>
                            <a:srgbClr val="000000"/>
                          </a:solidFill>
                          <a:effectLst/>
                          <a:latin typeface="Trebuchet MS" panose="020B0603020202020204" pitchFamily="34" charset="0"/>
                        </a:rPr>
                        <a:t>Business Events</a:t>
                      </a:r>
                      <a:endParaRPr lang="en-ZA" sz="16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lnSpc>
                          <a:spcPct val="100000"/>
                        </a:lnSpc>
                        <a:spcAft>
                          <a:spcPts val="500"/>
                        </a:spcAft>
                      </a:pPr>
                      <a:endParaRPr lang="en-ZA" sz="1600" b="1"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5641118"/>
                  </a:ext>
                </a:extLst>
              </a:tr>
              <a:tr h="598835">
                <a:tc>
                  <a:txBody>
                    <a:bodyPr/>
                    <a:lstStyle/>
                    <a:p>
                      <a:pPr marL="342900" lvl="0" indent="-342900" algn="l">
                        <a:lnSpc>
                          <a:spcPct val="100000"/>
                        </a:lnSpc>
                        <a:spcAft>
                          <a:spcPts val="1100"/>
                        </a:spcAft>
                        <a:buFont typeface="Courier New" panose="02070309020205020404" pitchFamily="49" charset="0"/>
                        <a:buChar char="o"/>
                      </a:pPr>
                      <a:r>
                        <a:rPr lang="en-US" sz="1600" b="0" dirty="0">
                          <a:effectLst/>
                          <a:latin typeface="Trebuchet MS" panose="020B0603020202020204" pitchFamily="34" charset="0"/>
                        </a:rPr>
                        <a:t>To grow the nation’s business events industry. </a:t>
                      </a:r>
                      <a:endParaRPr lang="en-ZA" sz="1600" b="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lnSpc>
                          <a:spcPct val="100000"/>
                        </a:lnSpc>
                        <a:spcAft>
                          <a:spcPts val="1100"/>
                        </a:spcAft>
                        <a:buFont typeface="Courier New" panose="02070309020205020404" pitchFamily="49" charset="0"/>
                        <a:buChar char="o"/>
                      </a:pPr>
                      <a:r>
                        <a:rPr lang="en-ZA" sz="1600" b="0" kern="1200" dirty="0">
                          <a:solidFill>
                            <a:schemeClr val="tx1"/>
                          </a:solidFill>
                          <a:effectLst/>
                          <a:latin typeface="Trebuchet MS" panose="020B0603020202020204" pitchFamily="34" charset="0"/>
                        </a:rPr>
                        <a:t>Business Development and Support Services</a:t>
                      </a:r>
                    </a:p>
                    <a:p>
                      <a:pPr marL="342900" lvl="0" indent="-342900" algn="l">
                        <a:lnSpc>
                          <a:spcPct val="100000"/>
                        </a:lnSpc>
                        <a:spcAft>
                          <a:spcPts val="1100"/>
                        </a:spcAft>
                        <a:buFont typeface="Courier New" panose="02070309020205020404" pitchFamily="49" charset="0"/>
                        <a:buChar char="o"/>
                      </a:pPr>
                      <a:r>
                        <a:rPr lang="en-ZA" sz="1600" b="0" kern="1200" dirty="0">
                          <a:solidFill>
                            <a:schemeClr val="tx1"/>
                          </a:solidFill>
                          <a:effectLst/>
                          <a:latin typeface="Trebuchet MS" panose="020B0603020202020204" pitchFamily="34" charset="0"/>
                        </a:rPr>
                        <a:t>Meetings, Incentives, Conferences and Trade Exhibitions (MICE) Sales </a:t>
                      </a:r>
                    </a:p>
                    <a:p>
                      <a:pPr marL="342900" lvl="0" indent="-342900" algn="l">
                        <a:lnSpc>
                          <a:spcPct val="100000"/>
                        </a:lnSpc>
                        <a:spcAft>
                          <a:spcPts val="1100"/>
                        </a:spcAft>
                        <a:buFont typeface="Courier New" panose="02070309020205020404" pitchFamily="49" charset="0"/>
                        <a:buChar char="o"/>
                      </a:pPr>
                      <a:r>
                        <a:rPr lang="en-ZA" sz="1600" b="0" kern="1200" dirty="0">
                          <a:solidFill>
                            <a:schemeClr val="tx1"/>
                          </a:solidFill>
                          <a:effectLst/>
                          <a:latin typeface="Trebuchet MS" panose="020B0603020202020204" pitchFamily="34" charset="0"/>
                        </a:rPr>
                        <a:t>Strategic Events and Platforms</a:t>
                      </a:r>
                      <a:endParaRPr lang="en-ZA" sz="1600" b="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5908573"/>
                  </a:ext>
                </a:extLst>
              </a:tr>
              <a:tr h="711117">
                <a:tc gridSpan="2">
                  <a:txBody>
                    <a:bodyPr/>
                    <a:lstStyle/>
                    <a:p>
                      <a:pPr algn="ctr">
                        <a:lnSpc>
                          <a:spcPct val="100000"/>
                        </a:lnSpc>
                        <a:spcAft>
                          <a:spcPts val="500"/>
                        </a:spcAft>
                      </a:pPr>
                      <a:r>
                        <a:rPr lang="en-ZA" sz="1600" b="1" kern="1400" dirty="0">
                          <a:solidFill>
                            <a:srgbClr val="000000"/>
                          </a:solidFill>
                          <a:effectLst/>
                          <a:latin typeface="Trebuchet MS" panose="020B0603020202020204" pitchFamily="34" charset="0"/>
                        </a:rPr>
                        <a:t>Programme 5: </a:t>
                      </a:r>
                      <a:r>
                        <a:rPr lang="en-ZA" sz="1600" b="1" kern="0" dirty="0">
                          <a:solidFill>
                            <a:srgbClr val="000000"/>
                          </a:solidFill>
                          <a:effectLst/>
                          <a:latin typeface="Trebuchet MS" panose="020B0603020202020204" pitchFamily="34" charset="0"/>
                        </a:rPr>
                        <a:t>Tourist Experience</a:t>
                      </a:r>
                      <a:endParaRPr lang="en-ZA" sz="1600" b="1"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lnSpc>
                          <a:spcPct val="100000"/>
                        </a:lnSpc>
                        <a:spcAft>
                          <a:spcPts val="500"/>
                        </a:spcAft>
                      </a:pPr>
                      <a:endParaRPr lang="en-ZA" sz="1600" b="1"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76952757"/>
                  </a:ext>
                </a:extLst>
              </a:tr>
              <a:tr h="634338">
                <a:tc>
                  <a:txBody>
                    <a:bodyPr/>
                    <a:lstStyle/>
                    <a:p>
                      <a:pPr marL="342900" lvl="0" indent="-342900" algn="l">
                        <a:lnSpc>
                          <a:spcPct val="100000"/>
                        </a:lnSpc>
                        <a:spcAft>
                          <a:spcPts val="1100"/>
                        </a:spcAft>
                        <a:buFont typeface="Courier New" panose="02070309020205020404" pitchFamily="49" charset="0"/>
                        <a:buChar char="o"/>
                      </a:pPr>
                      <a:r>
                        <a:rPr lang="en-US" sz="1600" b="0" dirty="0">
                          <a:effectLst/>
                          <a:latin typeface="Trebuchet MS" panose="020B0603020202020204" pitchFamily="34" charset="0"/>
                        </a:rPr>
                        <a:t>To ensure the delivery of quality assured tourist/visitor experiences, which are diverse, unique, and enriched.</a:t>
                      </a:r>
                      <a:endParaRPr lang="en-ZA" sz="1600" b="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lnSpc>
                          <a:spcPct val="100000"/>
                        </a:lnSpc>
                        <a:spcAft>
                          <a:spcPts val="1100"/>
                        </a:spcAft>
                        <a:buFont typeface="Courier New" panose="02070309020205020404" pitchFamily="49" charset="0"/>
                        <a:buChar char="o"/>
                      </a:pPr>
                      <a:r>
                        <a:rPr lang="en-ZA" sz="1600" b="0" kern="1200" dirty="0">
                          <a:solidFill>
                            <a:schemeClr val="tx1"/>
                          </a:solidFill>
                          <a:effectLst/>
                          <a:latin typeface="Trebuchet MS" panose="020B0603020202020204" pitchFamily="34" charset="0"/>
                        </a:rPr>
                        <a:t>Quality Assurance and Development</a:t>
                      </a:r>
                    </a:p>
                    <a:p>
                      <a:pPr marL="342900" lvl="0" indent="-342900" algn="l">
                        <a:lnSpc>
                          <a:spcPct val="100000"/>
                        </a:lnSpc>
                        <a:spcAft>
                          <a:spcPts val="1100"/>
                        </a:spcAft>
                        <a:buFont typeface="Courier New" panose="02070309020205020404" pitchFamily="49" charset="0"/>
                        <a:buChar char="o"/>
                      </a:pPr>
                      <a:r>
                        <a:rPr lang="en-ZA" sz="1600" b="0" kern="1200" dirty="0">
                          <a:solidFill>
                            <a:schemeClr val="tx1"/>
                          </a:solidFill>
                          <a:effectLst/>
                          <a:latin typeface="Trebuchet MS" panose="020B0603020202020204" pitchFamily="34" charset="0"/>
                        </a:rPr>
                        <a:t>Visitor Experience</a:t>
                      </a:r>
                    </a:p>
                    <a:p>
                      <a:pPr marL="342900" lvl="0" indent="-342900" algn="l">
                        <a:lnSpc>
                          <a:spcPct val="100000"/>
                        </a:lnSpc>
                        <a:spcAft>
                          <a:spcPts val="1100"/>
                        </a:spcAft>
                        <a:buFont typeface="Courier New" panose="02070309020205020404" pitchFamily="49" charset="0"/>
                        <a:buChar char="o"/>
                      </a:pPr>
                      <a:r>
                        <a:rPr lang="en-ZA" sz="1600" b="0" kern="1200" dirty="0">
                          <a:solidFill>
                            <a:schemeClr val="tx1"/>
                          </a:solidFill>
                          <a:effectLst/>
                          <a:latin typeface="Trebuchet MS" panose="020B0603020202020204" pitchFamily="34" charset="0"/>
                        </a:rPr>
                        <a:t>Brand Experience</a:t>
                      </a:r>
                    </a:p>
                  </a:txBody>
                  <a:tcPr marL="68580" marR="68580" marT="0" marB="0" anchor="ctr"/>
                </a:tc>
                <a:extLst>
                  <a:ext uri="{0D108BD9-81ED-4DB2-BD59-A6C34878D82A}">
                    <a16:rowId xmlns:a16="http://schemas.microsoft.com/office/drawing/2014/main" val="26727605"/>
                  </a:ext>
                </a:extLst>
              </a:tr>
            </a:tbl>
          </a:graphicData>
        </a:graphic>
      </p:graphicFrame>
      <p:sp>
        <p:nvSpPr>
          <p:cNvPr id="3" name="Slide Number Placeholder 2">
            <a:extLst>
              <a:ext uri="{FF2B5EF4-FFF2-40B4-BE49-F238E27FC236}">
                <a16:creationId xmlns:a16="http://schemas.microsoft.com/office/drawing/2014/main" id="{66D0A576-85E1-3D9A-7C00-4B6C74AA69CC}"/>
              </a:ext>
            </a:extLst>
          </p:cNvPr>
          <p:cNvSpPr>
            <a:spLocks noGrp="1"/>
          </p:cNvSpPr>
          <p:nvPr>
            <p:ph type="sldNum" sz="quarter" idx="12"/>
          </p:nvPr>
        </p:nvSpPr>
        <p:spPr>
          <a:xfrm>
            <a:off x="9347200" y="6339908"/>
            <a:ext cx="2515937" cy="385746"/>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19</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4086820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B0C6E3-11D2-534C-114C-378B23522F0A}"/>
              </a:ext>
            </a:extLst>
          </p:cNvPr>
          <p:cNvSpPr>
            <a:spLocks noGrp="1"/>
          </p:cNvSpPr>
          <p:nvPr>
            <p:ph type="title"/>
          </p:nvPr>
        </p:nvSpPr>
        <p:spPr>
          <a:xfrm>
            <a:off x="555812" y="375548"/>
            <a:ext cx="10972800" cy="539724"/>
          </a:xfrm>
        </p:spPr>
        <p:txBody>
          <a:bodyPr/>
          <a:lstStyle/>
          <a:p>
            <a:pPr algn="l"/>
            <a:r>
              <a:rPr lang="en-ZA" sz="3600" b="1" dirty="0">
                <a:latin typeface="Trebuchet MS" panose="020B0603020202020204" pitchFamily="34" charset="0"/>
              </a:rPr>
              <a:t>Contents</a:t>
            </a:r>
          </a:p>
        </p:txBody>
      </p:sp>
      <p:sp>
        <p:nvSpPr>
          <p:cNvPr id="3" name="Slide Number Placeholder 2">
            <a:extLst>
              <a:ext uri="{FF2B5EF4-FFF2-40B4-BE49-F238E27FC236}">
                <a16:creationId xmlns:a16="http://schemas.microsoft.com/office/drawing/2014/main" id="{5FD62243-0723-FD66-3FA9-23935656428F}"/>
              </a:ext>
            </a:extLst>
          </p:cNvPr>
          <p:cNvSpPr>
            <a:spLocks noGrp="1"/>
          </p:cNvSpPr>
          <p:nvPr>
            <p:ph type="sldNum" sz="quarter" idx="12"/>
          </p:nvPr>
        </p:nvSpPr>
        <p:spPr>
          <a:xfrm>
            <a:off x="9247841" y="6240425"/>
            <a:ext cx="2371558" cy="33688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2</a:t>
            </a:fld>
            <a:endParaRPr lang="en-US" altLang="en-US" sz="1400" b="1" dirty="0">
              <a:solidFill>
                <a:schemeClr val="tx1"/>
              </a:solidFill>
              <a:latin typeface="Arial Nova Light" panose="020B0304020202020204" pitchFamily="34" charset="0"/>
            </a:endParaRPr>
          </a:p>
        </p:txBody>
      </p:sp>
      <p:sp>
        <p:nvSpPr>
          <p:cNvPr id="6" name="Oval 5">
            <a:extLst>
              <a:ext uri="{FF2B5EF4-FFF2-40B4-BE49-F238E27FC236}">
                <a16:creationId xmlns:a16="http://schemas.microsoft.com/office/drawing/2014/main" id="{5F64E113-6C8C-43FD-C571-6F7C4939BE42}"/>
              </a:ext>
            </a:extLst>
          </p:cNvPr>
          <p:cNvSpPr/>
          <p:nvPr/>
        </p:nvSpPr>
        <p:spPr bwMode="auto">
          <a:xfrm>
            <a:off x="1930401" y="1250796"/>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latin typeface="Trebuchet MS" panose="020B0603020202020204" pitchFamily="34" charset="0"/>
                <a:ea typeface="ヒラギノ角ゴ Pro W3" pitchFamily="-112" charset="-128"/>
                <a:cs typeface="Arial" panose="020B0604020202020204" pitchFamily="34" charset="0"/>
              </a:rPr>
              <a:t>1</a:t>
            </a:r>
          </a:p>
        </p:txBody>
      </p:sp>
      <p:sp>
        <p:nvSpPr>
          <p:cNvPr id="7" name="Rectangle 6">
            <a:extLst>
              <a:ext uri="{FF2B5EF4-FFF2-40B4-BE49-F238E27FC236}">
                <a16:creationId xmlns:a16="http://schemas.microsoft.com/office/drawing/2014/main" id="{C98DC214-D8D1-5C54-CC5A-D587DAA369D7}"/>
              </a:ext>
            </a:extLst>
          </p:cNvPr>
          <p:cNvSpPr/>
          <p:nvPr/>
        </p:nvSpPr>
        <p:spPr bwMode="auto">
          <a:xfrm>
            <a:off x="2782983" y="1231488"/>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1600" b="1" dirty="0">
                <a:latin typeface="Trebuchet MS" panose="020B0603020202020204" pitchFamily="34" charset="0"/>
                <a:cs typeface="Arial" panose="020B0604020202020204" pitchFamily="34" charset="0"/>
              </a:rPr>
              <a:t>STRATEGIC OVERVIEW OF SA TOURISM</a:t>
            </a:r>
            <a:endParaRPr lang="en-US" sz="1600" b="1" dirty="0">
              <a:latin typeface="Trebuchet MS" panose="020B0603020202020204" pitchFamily="34" charset="0"/>
              <a:ea typeface="ヒラギノ角ゴ Pro W3" pitchFamily="-112" charset="-128"/>
              <a:cs typeface="Arial" panose="020B0604020202020204" pitchFamily="34" charset="0"/>
            </a:endParaRPr>
          </a:p>
        </p:txBody>
      </p:sp>
      <p:sp>
        <p:nvSpPr>
          <p:cNvPr id="8" name="Oval 7">
            <a:extLst>
              <a:ext uri="{FF2B5EF4-FFF2-40B4-BE49-F238E27FC236}">
                <a16:creationId xmlns:a16="http://schemas.microsoft.com/office/drawing/2014/main" id="{54E9B1C2-A0E2-E899-A25A-711AC3AB1116}"/>
              </a:ext>
            </a:extLst>
          </p:cNvPr>
          <p:cNvSpPr/>
          <p:nvPr/>
        </p:nvSpPr>
        <p:spPr bwMode="auto">
          <a:xfrm>
            <a:off x="1921070" y="2240437"/>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latin typeface="Trebuchet MS" panose="020B0603020202020204" pitchFamily="34" charset="0"/>
                <a:ea typeface="ヒラギノ角ゴ Pro W3" pitchFamily="-112" charset="-128"/>
                <a:cs typeface="Arial" panose="020B0604020202020204" pitchFamily="34" charset="0"/>
              </a:rPr>
              <a:t>2</a:t>
            </a:r>
          </a:p>
        </p:txBody>
      </p:sp>
      <p:sp>
        <p:nvSpPr>
          <p:cNvPr id="9" name="Rectangle 8">
            <a:extLst>
              <a:ext uri="{FF2B5EF4-FFF2-40B4-BE49-F238E27FC236}">
                <a16:creationId xmlns:a16="http://schemas.microsoft.com/office/drawing/2014/main" id="{8BEC9C29-8FA9-DE26-345A-C671C0DE91C8}"/>
              </a:ext>
            </a:extLst>
          </p:cNvPr>
          <p:cNvSpPr/>
          <p:nvPr/>
        </p:nvSpPr>
        <p:spPr bwMode="auto">
          <a:xfrm>
            <a:off x="2782983" y="2144812"/>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1600" b="1" dirty="0">
                <a:latin typeface="Trebuchet MS" panose="020B0603020202020204" pitchFamily="34" charset="0"/>
                <a:cs typeface="Arial" panose="020B0604020202020204" pitchFamily="34" charset="0"/>
              </a:rPr>
              <a:t>MARKETING PRIORITISATION &amp; INVESTMENT FRAMEWORK</a:t>
            </a:r>
            <a:endParaRPr lang="en-US" sz="1600" b="1" dirty="0">
              <a:latin typeface="Trebuchet MS" panose="020B0603020202020204" pitchFamily="34" charset="0"/>
              <a:ea typeface="ヒラギノ角ゴ Pro W3" pitchFamily="-112" charset="-128"/>
              <a:cs typeface="Arial" panose="020B0604020202020204" pitchFamily="34" charset="0"/>
            </a:endParaRPr>
          </a:p>
        </p:txBody>
      </p:sp>
      <p:sp>
        <p:nvSpPr>
          <p:cNvPr id="10" name="Oval 9">
            <a:extLst>
              <a:ext uri="{FF2B5EF4-FFF2-40B4-BE49-F238E27FC236}">
                <a16:creationId xmlns:a16="http://schemas.microsoft.com/office/drawing/2014/main" id="{611FE1A7-0EE8-54D5-F62F-DCEA2FFC08AB}"/>
              </a:ext>
            </a:extLst>
          </p:cNvPr>
          <p:cNvSpPr/>
          <p:nvPr/>
        </p:nvSpPr>
        <p:spPr bwMode="auto">
          <a:xfrm>
            <a:off x="1916053" y="3117193"/>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latin typeface="Trebuchet MS" panose="020B0603020202020204" pitchFamily="34" charset="0"/>
                <a:ea typeface="ヒラギノ角ゴ Pro W3" pitchFamily="-112" charset="-128"/>
                <a:cs typeface="Arial" panose="020B0604020202020204" pitchFamily="34" charset="0"/>
              </a:rPr>
              <a:t>3</a:t>
            </a:r>
          </a:p>
        </p:txBody>
      </p:sp>
      <p:sp>
        <p:nvSpPr>
          <p:cNvPr id="11" name="Rectangle 10">
            <a:extLst>
              <a:ext uri="{FF2B5EF4-FFF2-40B4-BE49-F238E27FC236}">
                <a16:creationId xmlns:a16="http://schemas.microsoft.com/office/drawing/2014/main" id="{96976B80-9209-7AD2-982F-63165E50E5C0}"/>
              </a:ext>
            </a:extLst>
          </p:cNvPr>
          <p:cNvSpPr/>
          <p:nvPr/>
        </p:nvSpPr>
        <p:spPr bwMode="auto">
          <a:xfrm>
            <a:off x="2768636" y="3044473"/>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1600" b="1" dirty="0">
                <a:latin typeface="Trebuchet MS" panose="020B0603020202020204" pitchFamily="34" charset="0"/>
                <a:cs typeface="Arial" panose="020B0604020202020204" pitchFamily="34" charset="0"/>
              </a:rPr>
              <a:t>ENVIRONMENTAL ANALYSIS</a:t>
            </a:r>
            <a:endParaRPr lang="en-US" sz="1600" b="1" dirty="0">
              <a:latin typeface="Trebuchet MS" panose="020B0603020202020204" pitchFamily="34" charset="0"/>
              <a:ea typeface="ヒラギノ角ゴ Pro W3" pitchFamily="-112" charset="-128"/>
              <a:cs typeface="Arial" panose="020B0604020202020204" pitchFamily="34" charset="0"/>
            </a:endParaRPr>
          </a:p>
        </p:txBody>
      </p:sp>
      <p:sp>
        <p:nvSpPr>
          <p:cNvPr id="12" name="Oval 11">
            <a:extLst>
              <a:ext uri="{FF2B5EF4-FFF2-40B4-BE49-F238E27FC236}">
                <a16:creationId xmlns:a16="http://schemas.microsoft.com/office/drawing/2014/main" id="{B9C01F07-493E-7DC5-8373-2EF2427975D3}"/>
              </a:ext>
            </a:extLst>
          </p:cNvPr>
          <p:cNvSpPr/>
          <p:nvPr/>
        </p:nvSpPr>
        <p:spPr bwMode="auto">
          <a:xfrm>
            <a:off x="1930401" y="3966037"/>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latin typeface="Trebuchet MS" panose="020B0603020202020204" pitchFamily="34" charset="0"/>
                <a:ea typeface="ヒラギノ角ゴ Pro W3" pitchFamily="-112" charset="-128"/>
                <a:cs typeface="Arial" panose="020B0604020202020204" pitchFamily="34" charset="0"/>
              </a:rPr>
              <a:t>4</a:t>
            </a:r>
          </a:p>
        </p:txBody>
      </p:sp>
      <p:sp>
        <p:nvSpPr>
          <p:cNvPr id="13" name="Rectangle 12">
            <a:extLst>
              <a:ext uri="{FF2B5EF4-FFF2-40B4-BE49-F238E27FC236}">
                <a16:creationId xmlns:a16="http://schemas.microsoft.com/office/drawing/2014/main" id="{3BEAAF8F-C69C-9916-E148-5A30159B3FDA}"/>
              </a:ext>
            </a:extLst>
          </p:cNvPr>
          <p:cNvSpPr/>
          <p:nvPr/>
        </p:nvSpPr>
        <p:spPr bwMode="auto">
          <a:xfrm>
            <a:off x="2782983" y="3925472"/>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1600" b="1" dirty="0">
                <a:latin typeface="Trebuchet MS" panose="020B0603020202020204" pitchFamily="34" charset="0"/>
                <a:cs typeface="Arial" panose="020B0604020202020204" pitchFamily="34" charset="0"/>
              </a:rPr>
              <a:t>SA TOURISM’S STRATEGY</a:t>
            </a:r>
            <a:endParaRPr lang="en-US" sz="1600" b="1" dirty="0">
              <a:latin typeface="Trebuchet MS" panose="020B0603020202020204" pitchFamily="34" charset="0"/>
              <a:ea typeface="ヒラギノ角ゴ Pro W3" pitchFamily="-112" charset="-128"/>
              <a:cs typeface="Arial" panose="020B0604020202020204" pitchFamily="34" charset="0"/>
            </a:endParaRPr>
          </a:p>
        </p:txBody>
      </p:sp>
      <p:sp>
        <p:nvSpPr>
          <p:cNvPr id="14" name="Oval 13">
            <a:extLst>
              <a:ext uri="{FF2B5EF4-FFF2-40B4-BE49-F238E27FC236}">
                <a16:creationId xmlns:a16="http://schemas.microsoft.com/office/drawing/2014/main" id="{A76AA3A7-A915-1620-8F0E-BB57E3EB444E}"/>
              </a:ext>
            </a:extLst>
          </p:cNvPr>
          <p:cNvSpPr/>
          <p:nvPr/>
        </p:nvSpPr>
        <p:spPr bwMode="auto">
          <a:xfrm>
            <a:off x="1957335" y="4879910"/>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latin typeface="Trebuchet MS" panose="020B0603020202020204" pitchFamily="34" charset="0"/>
                <a:ea typeface="ヒラギノ角ゴ Pro W3" pitchFamily="-112" charset="-128"/>
                <a:cs typeface="Arial" panose="020B0604020202020204" pitchFamily="34" charset="0"/>
              </a:rPr>
              <a:t>5</a:t>
            </a:r>
          </a:p>
        </p:txBody>
      </p:sp>
      <p:sp>
        <p:nvSpPr>
          <p:cNvPr id="15" name="Rectangle 14">
            <a:extLst>
              <a:ext uri="{FF2B5EF4-FFF2-40B4-BE49-F238E27FC236}">
                <a16:creationId xmlns:a16="http://schemas.microsoft.com/office/drawing/2014/main" id="{9DB4A44A-0461-B70F-F4E5-932528CB8C83}"/>
              </a:ext>
            </a:extLst>
          </p:cNvPr>
          <p:cNvSpPr/>
          <p:nvPr/>
        </p:nvSpPr>
        <p:spPr bwMode="auto">
          <a:xfrm>
            <a:off x="2782983" y="4807190"/>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1600" b="1" dirty="0">
                <a:latin typeface="Trebuchet MS" panose="020B0603020202020204" pitchFamily="34" charset="0"/>
                <a:ea typeface="ヒラギノ角ゴ Pro W3" pitchFamily="-112" charset="-128"/>
                <a:cs typeface="Arial" panose="020B0604020202020204" pitchFamily="34" charset="0"/>
              </a:rPr>
              <a:t>PROVINCIAL COLLABORATION </a:t>
            </a:r>
          </a:p>
        </p:txBody>
      </p:sp>
      <p:sp>
        <p:nvSpPr>
          <p:cNvPr id="2" name="Rectangle 1">
            <a:extLst>
              <a:ext uri="{FF2B5EF4-FFF2-40B4-BE49-F238E27FC236}">
                <a16:creationId xmlns:a16="http://schemas.microsoft.com/office/drawing/2014/main" id="{6860F1E8-45F0-EE89-BE28-09F6A31AB9FC}"/>
              </a:ext>
            </a:extLst>
          </p:cNvPr>
          <p:cNvSpPr/>
          <p:nvPr/>
        </p:nvSpPr>
        <p:spPr bwMode="auto">
          <a:xfrm>
            <a:off x="2782983" y="5710491"/>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1600" b="1" dirty="0">
                <a:latin typeface="Trebuchet MS" panose="020B0603020202020204" pitchFamily="34" charset="0"/>
                <a:cs typeface="Arial" panose="020B0604020202020204" pitchFamily="34" charset="0"/>
              </a:rPr>
              <a:t>PROGRAMMES, TARGETS &amp; BUDGET </a:t>
            </a:r>
            <a:r>
              <a:rPr lang="en-ZA" sz="1600" b="1" dirty="0" smtClean="0">
                <a:latin typeface="Trebuchet MS" panose="020B0603020202020204" pitchFamily="34" charset="0"/>
                <a:cs typeface="Arial" panose="020B0604020202020204" pitchFamily="34" charset="0"/>
              </a:rPr>
              <a:t>ALLOCATION</a:t>
            </a:r>
            <a:endParaRPr lang="en-US" sz="1600" b="1" dirty="0">
              <a:latin typeface="Trebuchet MS" panose="020B0603020202020204" pitchFamily="34" charset="0"/>
              <a:ea typeface="ヒラギノ角ゴ Pro W3" pitchFamily="-112" charset="-128"/>
              <a:cs typeface="Arial" panose="020B0604020202020204" pitchFamily="34" charset="0"/>
            </a:endParaRPr>
          </a:p>
        </p:txBody>
      </p:sp>
      <p:sp>
        <p:nvSpPr>
          <p:cNvPr id="5" name="Oval 4">
            <a:extLst>
              <a:ext uri="{FF2B5EF4-FFF2-40B4-BE49-F238E27FC236}">
                <a16:creationId xmlns:a16="http://schemas.microsoft.com/office/drawing/2014/main" id="{B07A8392-6602-0741-2D5B-8F8A4B1F4815}"/>
              </a:ext>
            </a:extLst>
          </p:cNvPr>
          <p:cNvSpPr/>
          <p:nvPr/>
        </p:nvSpPr>
        <p:spPr bwMode="auto">
          <a:xfrm>
            <a:off x="1922105" y="5766320"/>
            <a:ext cx="498217" cy="47410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latin typeface="Trebuchet MS" panose="020B0603020202020204" pitchFamily="34" charset="0"/>
                <a:ea typeface="ヒラギノ角ゴ Pro W3" pitchFamily="-112" charset="-128"/>
                <a:cs typeface="Arial" panose="020B0604020202020204" pitchFamily="34" charset="0"/>
              </a:rPr>
              <a:t>6</a:t>
            </a:r>
          </a:p>
        </p:txBody>
      </p:sp>
    </p:spTree>
    <p:extLst>
      <p:ext uri="{BB962C8B-B14F-4D97-AF65-F5344CB8AC3E}">
        <p14:creationId xmlns:p14="http://schemas.microsoft.com/office/powerpoint/2010/main" val="3420369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890C832-6264-8191-A687-79964FB7843A}"/>
              </a:ext>
            </a:extLst>
          </p:cNvPr>
          <p:cNvGraphicFramePr>
            <a:graphicFrameLocks noGrp="1"/>
          </p:cNvGraphicFramePr>
          <p:nvPr>
            <p:extLst>
              <p:ext uri="{D42A27DB-BD31-4B8C-83A1-F6EECF244321}">
                <p14:modId xmlns:p14="http://schemas.microsoft.com/office/powerpoint/2010/main" val="1581853861"/>
              </p:ext>
            </p:extLst>
          </p:nvPr>
        </p:nvGraphicFramePr>
        <p:xfrm>
          <a:off x="187873" y="547535"/>
          <a:ext cx="11816253" cy="5602252"/>
        </p:xfrm>
        <a:graphic>
          <a:graphicData uri="http://schemas.openxmlformats.org/drawingml/2006/table">
            <a:tbl>
              <a:tblPr firstRow="1" firstCol="1" bandRow="1">
                <a:tableStyleId>{7DF18680-E054-41AD-8BC1-D1AEF772440D}</a:tableStyleId>
              </a:tblPr>
              <a:tblGrid>
                <a:gridCol w="2101539">
                  <a:extLst>
                    <a:ext uri="{9D8B030D-6E8A-4147-A177-3AD203B41FA5}">
                      <a16:colId xmlns:a16="http://schemas.microsoft.com/office/drawing/2014/main" val="1652285423"/>
                    </a:ext>
                  </a:extLst>
                </a:gridCol>
                <a:gridCol w="2101539">
                  <a:extLst>
                    <a:ext uri="{9D8B030D-6E8A-4147-A177-3AD203B41FA5}">
                      <a16:colId xmlns:a16="http://schemas.microsoft.com/office/drawing/2014/main" val="1738347568"/>
                    </a:ext>
                  </a:extLst>
                </a:gridCol>
                <a:gridCol w="1522635">
                  <a:extLst>
                    <a:ext uri="{9D8B030D-6E8A-4147-A177-3AD203B41FA5}">
                      <a16:colId xmlns:a16="http://schemas.microsoft.com/office/drawing/2014/main" val="4093425515"/>
                    </a:ext>
                  </a:extLst>
                </a:gridCol>
                <a:gridCol w="1522635">
                  <a:extLst>
                    <a:ext uri="{9D8B030D-6E8A-4147-A177-3AD203B41FA5}">
                      <a16:colId xmlns:a16="http://schemas.microsoft.com/office/drawing/2014/main" val="2305094634"/>
                    </a:ext>
                  </a:extLst>
                </a:gridCol>
                <a:gridCol w="1522635">
                  <a:extLst>
                    <a:ext uri="{9D8B030D-6E8A-4147-A177-3AD203B41FA5}">
                      <a16:colId xmlns:a16="http://schemas.microsoft.com/office/drawing/2014/main" val="3913623368"/>
                    </a:ext>
                  </a:extLst>
                </a:gridCol>
                <a:gridCol w="1522635">
                  <a:extLst>
                    <a:ext uri="{9D8B030D-6E8A-4147-A177-3AD203B41FA5}">
                      <a16:colId xmlns:a16="http://schemas.microsoft.com/office/drawing/2014/main" val="21106454"/>
                    </a:ext>
                  </a:extLst>
                </a:gridCol>
                <a:gridCol w="1522635">
                  <a:extLst>
                    <a:ext uri="{9D8B030D-6E8A-4147-A177-3AD203B41FA5}">
                      <a16:colId xmlns:a16="http://schemas.microsoft.com/office/drawing/2014/main" val="3904210408"/>
                    </a:ext>
                  </a:extLst>
                </a:gridCol>
              </a:tblGrid>
              <a:tr h="660547">
                <a:tc gridSpan="7">
                  <a:txBody>
                    <a:bodyPr/>
                    <a:lstStyle/>
                    <a:p>
                      <a:pPr algn="ctr">
                        <a:lnSpc>
                          <a:spcPct val="110000"/>
                        </a:lnSpc>
                        <a:spcBef>
                          <a:spcPts val="400"/>
                        </a:spcBef>
                        <a:spcAft>
                          <a:spcPts val="400"/>
                        </a:spcAft>
                      </a:pPr>
                      <a:r>
                        <a:rPr lang="en-US" sz="2000" kern="14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rPr>
                        <a:t>Programme 1</a:t>
                      </a:r>
                    </a:p>
                    <a:p>
                      <a:pPr algn="ctr">
                        <a:lnSpc>
                          <a:spcPct val="110000"/>
                        </a:lnSpc>
                        <a:spcBef>
                          <a:spcPts val="400"/>
                        </a:spcBef>
                        <a:spcAft>
                          <a:spcPts val="400"/>
                        </a:spcAft>
                      </a:pPr>
                      <a:endParaRPr lang="en-ZA" sz="12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tc>
                <a:tc hMerge="1">
                  <a:txBody>
                    <a:bodyPr/>
                    <a:lstStyle/>
                    <a:p>
                      <a:pPr algn="ctr">
                        <a:lnSpc>
                          <a:spcPct val="110000"/>
                        </a:lnSpc>
                        <a:spcBef>
                          <a:spcPts val="400"/>
                        </a:spcBef>
                        <a:spcAft>
                          <a:spcPts val="400"/>
                        </a:spcAft>
                      </a:pP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hMerge="1">
                  <a:txBody>
                    <a:bodyPr/>
                    <a:lstStyle/>
                    <a:p>
                      <a:pPr algn="ctr">
                        <a:lnSpc>
                          <a:spcPct val="110000"/>
                        </a:lnSpc>
                        <a:spcBef>
                          <a:spcPts val="400"/>
                        </a:spcBef>
                        <a:spcAft>
                          <a:spcPts val="400"/>
                        </a:spcAft>
                      </a:pP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hMerge="1">
                  <a:txBody>
                    <a:bodyPr/>
                    <a:lstStyle/>
                    <a:p>
                      <a:pPr algn="ctr">
                        <a:lnSpc>
                          <a:spcPct val="110000"/>
                        </a:lnSpc>
                        <a:spcBef>
                          <a:spcPts val="400"/>
                        </a:spcBef>
                        <a:spcAft>
                          <a:spcPts val="400"/>
                        </a:spcAft>
                      </a:pPr>
                      <a:endParaRPr lang="en-ZA" sz="11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906" marR="28906"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245154472"/>
                  </a:ext>
                </a:extLst>
              </a:tr>
              <a:tr h="939281">
                <a:tc rowSpan="2">
                  <a:txBody>
                    <a:bodyPr/>
                    <a:lstStyle/>
                    <a:p>
                      <a:pPr algn="ctr">
                        <a:lnSpc>
                          <a:spcPct val="110000"/>
                        </a:lnSpc>
                        <a:spcBef>
                          <a:spcPts val="400"/>
                        </a:spcBef>
                        <a:spcAft>
                          <a:spcPts val="400"/>
                        </a:spcAft>
                      </a:pPr>
                      <a:r>
                        <a:rPr lang="en-ZA" sz="1400" b="1" kern="1400" dirty="0">
                          <a:solidFill>
                            <a:schemeClr val="bg1"/>
                          </a:solidFill>
                          <a:effectLst/>
                          <a:latin typeface="Trebuchet MS" panose="020B0603020202020204" pitchFamily="34" charset="0"/>
                        </a:rPr>
                        <a:t>OUTPUT</a:t>
                      </a:r>
                      <a:endParaRPr lang="en-ZA" sz="1400" kern="14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nchor="ctr"/>
                </a:tc>
                <a:tc rowSpan="2">
                  <a:txBody>
                    <a:bodyPr/>
                    <a:lstStyle/>
                    <a:p>
                      <a:pPr algn="ctr">
                        <a:lnSpc>
                          <a:spcPct val="110000"/>
                        </a:lnSpc>
                        <a:spcBef>
                          <a:spcPts val="400"/>
                        </a:spcBef>
                        <a:spcAft>
                          <a:spcPts val="400"/>
                        </a:spcAft>
                      </a:pPr>
                      <a:r>
                        <a:rPr lang="en-ZA" sz="1400" b="1" kern="1400" dirty="0">
                          <a:solidFill>
                            <a:schemeClr val="bg1"/>
                          </a:solidFill>
                          <a:effectLst/>
                          <a:latin typeface="Trebuchet MS" panose="020B0603020202020204" pitchFamily="34" charset="0"/>
                        </a:rPr>
                        <a:t>OUTPUT INDICATORS</a:t>
                      </a:r>
                      <a:endParaRPr lang="en-ZA" sz="1400" kern="14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nchor="ctr">
                    <a:solidFill>
                      <a:schemeClr val="accent5"/>
                    </a:solidFill>
                  </a:tcPr>
                </a:tc>
                <a:tc rowSpan="2">
                  <a:txBody>
                    <a:bodyPr/>
                    <a:lstStyle/>
                    <a:p>
                      <a:pPr algn="ctr">
                        <a:lnSpc>
                          <a:spcPct val="110000"/>
                        </a:lnSpc>
                        <a:spcBef>
                          <a:spcPts val="400"/>
                        </a:spcBef>
                        <a:spcAft>
                          <a:spcPts val="400"/>
                        </a:spcAft>
                      </a:pPr>
                      <a:r>
                        <a:rPr lang="en-ZA" sz="1400" b="1" kern="1400" dirty="0">
                          <a:solidFill>
                            <a:schemeClr val="bg1"/>
                          </a:solidFill>
                          <a:effectLst/>
                          <a:latin typeface="Trebuchet MS" panose="020B0603020202020204" pitchFamily="34" charset="0"/>
                        </a:rPr>
                        <a:t>2023/24 ANNUAL       TARGET</a:t>
                      </a:r>
                      <a:endParaRPr lang="en-ZA" sz="1400" kern="14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nchor="ctr">
                    <a:solidFill>
                      <a:schemeClr val="accent5"/>
                    </a:solidFill>
                  </a:tcPr>
                </a:tc>
                <a:tc gridSpan="4">
                  <a:txBody>
                    <a:bodyPr/>
                    <a:lstStyle/>
                    <a:p>
                      <a:pPr algn="ctr">
                        <a:lnSpc>
                          <a:spcPct val="110000"/>
                        </a:lnSpc>
                        <a:spcBef>
                          <a:spcPts val="400"/>
                        </a:spcBef>
                        <a:spcAft>
                          <a:spcPts val="400"/>
                        </a:spcAft>
                      </a:pPr>
                      <a:endParaRPr lang="en-ZA" sz="1400" b="1" kern="1400" dirty="0">
                        <a:solidFill>
                          <a:schemeClr val="bg1"/>
                        </a:solidFill>
                        <a:effectLst/>
                        <a:latin typeface="Trebuchet MS" panose="020B0603020202020204" pitchFamily="34" charset="0"/>
                      </a:endParaRPr>
                    </a:p>
                    <a:p>
                      <a:pPr algn="ctr">
                        <a:lnSpc>
                          <a:spcPct val="110000"/>
                        </a:lnSpc>
                        <a:spcBef>
                          <a:spcPts val="400"/>
                        </a:spcBef>
                        <a:spcAft>
                          <a:spcPts val="400"/>
                        </a:spcAft>
                      </a:pPr>
                      <a:r>
                        <a:rPr lang="en-ZA" sz="1400" b="1" kern="1400" dirty="0">
                          <a:solidFill>
                            <a:schemeClr val="bg1"/>
                          </a:solidFill>
                          <a:effectLst/>
                          <a:latin typeface="Trebuchet MS" panose="020B0603020202020204" pitchFamily="34" charset="0"/>
                        </a:rPr>
                        <a:t>QUARTERLY TARGETS</a:t>
                      </a:r>
                    </a:p>
                    <a:p>
                      <a:pPr algn="ctr">
                        <a:lnSpc>
                          <a:spcPct val="110000"/>
                        </a:lnSpc>
                        <a:spcBef>
                          <a:spcPts val="400"/>
                        </a:spcBef>
                        <a:spcAft>
                          <a:spcPts val="400"/>
                        </a:spcAft>
                      </a:pPr>
                      <a:endParaRPr lang="en-ZA" sz="1400" kern="14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nchor="ctr">
                    <a:solidFill>
                      <a:schemeClr val="accent5"/>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524077685"/>
                  </a:ext>
                </a:extLst>
              </a:tr>
              <a:tr h="41652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200" b="1" kern="1400">
                          <a:solidFill>
                            <a:srgbClr val="000000"/>
                          </a:solidFill>
                          <a:effectLst/>
                          <a:latin typeface="Trebuchet MS" panose="020B0603020202020204" pitchFamily="34" charset="0"/>
                        </a:rPr>
                        <a:t>Q1</a:t>
                      </a:r>
                      <a:br>
                        <a:rPr lang="en-ZA" sz="1200" b="1" kern="1400">
                          <a:solidFill>
                            <a:srgbClr val="000000"/>
                          </a:solidFill>
                          <a:effectLst/>
                          <a:latin typeface="Trebuchet MS" panose="020B0603020202020204" pitchFamily="34" charset="0"/>
                        </a:rPr>
                      </a:br>
                      <a:r>
                        <a:rPr lang="en-ZA" sz="1200" b="1" kern="1400">
                          <a:solidFill>
                            <a:srgbClr val="000000"/>
                          </a:solidFill>
                          <a:effectLst/>
                          <a:latin typeface="Trebuchet MS" panose="020B0603020202020204" pitchFamily="34" charset="0"/>
                        </a:rPr>
                        <a:t>Apr - Jun 2023</a:t>
                      </a:r>
                      <a:endParaRPr lang="en-ZA" sz="12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algn="ctr">
                        <a:lnSpc>
                          <a:spcPct val="110000"/>
                        </a:lnSpc>
                        <a:spcBef>
                          <a:spcPts val="400"/>
                        </a:spcBef>
                        <a:spcAft>
                          <a:spcPts val="400"/>
                        </a:spcAft>
                      </a:pPr>
                      <a:r>
                        <a:rPr lang="en-ZA" sz="1200" b="1" kern="1400" dirty="0">
                          <a:solidFill>
                            <a:srgbClr val="000000"/>
                          </a:solidFill>
                          <a:effectLst/>
                          <a:latin typeface="Trebuchet MS" panose="020B0603020202020204" pitchFamily="34" charset="0"/>
                        </a:rPr>
                        <a:t>Q2</a:t>
                      </a:r>
                      <a:br>
                        <a:rPr lang="en-ZA" sz="1200" b="1" kern="1400" dirty="0">
                          <a:solidFill>
                            <a:srgbClr val="000000"/>
                          </a:solidFill>
                          <a:effectLst/>
                          <a:latin typeface="Trebuchet MS" panose="020B0603020202020204" pitchFamily="34" charset="0"/>
                        </a:rPr>
                      </a:br>
                      <a:r>
                        <a:rPr lang="en-ZA" sz="1200" b="1" kern="1400" dirty="0">
                          <a:solidFill>
                            <a:srgbClr val="000000"/>
                          </a:solidFill>
                          <a:effectLst/>
                          <a:latin typeface="Trebuchet MS" panose="020B0603020202020204" pitchFamily="34" charset="0"/>
                        </a:rPr>
                        <a:t>Jul - Sep 2023</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algn="ctr">
                        <a:lnSpc>
                          <a:spcPct val="110000"/>
                        </a:lnSpc>
                        <a:spcBef>
                          <a:spcPts val="400"/>
                        </a:spcBef>
                        <a:spcAft>
                          <a:spcPts val="400"/>
                        </a:spcAft>
                      </a:pPr>
                      <a:r>
                        <a:rPr lang="en-ZA" sz="1200" b="1" kern="1400">
                          <a:solidFill>
                            <a:srgbClr val="000000"/>
                          </a:solidFill>
                          <a:effectLst/>
                          <a:latin typeface="Trebuchet MS" panose="020B0603020202020204" pitchFamily="34" charset="0"/>
                        </a:rPr>
                        <a:t>Q3</a:t>
                      </a:r>
                      <a:br>
                        <a:rPr lang="en-ZA" sz="1200" b="1" kern="1400">
                          <a:solidFill>
                            <a:srgbClr val="000000"/>
                          </a:solidFill>
                          <a:effectLst/>
                          <a:latin typeface="Trebuchet MS" panose="020B0603020202020204" pitchFamily="34" charset="0"/>
                        </a:rPr>
                      </a:br>
                      <a:r>
                        <a:rPr lang="en-ZA" sz="1200" b="1" kern="1400">
                          <a:solidFill>
                            <a:srgbClr val="000000"/>
                          </a:solidFill>
                          <a:effectLst/>
                          <a:latin typeface="Trebuchet MS" panose="020B0603020202020204" pitchFamily="34" charset="0"/>
                        </a:rPr>
                        <a:t>Oct - Dec 2023</a:t>
                      </a:r>
                      <a:endParaRPr lang="en-ZA" sz="12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algn="ctr">
                        <a:lnSpc>
                          <a:spcPct val="110000"/>
                        </a:lnSpc>
                        <a:spcBef>
                          <a:spcPts val="400"/>
                        </a:spcBef>
                        <a:spcAft>
                          <a:spcPts val="400"/>
                        </a:spcAft>
                      </a:pPr>
                      <a:r>
                        <a:rPr lang="en-ZA" sz="1200" b="1" kern="1400" dirty="0">
                          <a:solidFill>
                            <a:srgbClr val="000000"/>
                          </a:solidFill>
                          <a:effectLst/>
                          <a:latin typeface="Trebuchet MS" panose="020B0603020202020204" pitchFamily="34" charset="0"/>
                        </a:rPr>
                        <a:t>Q4</a:t>
                      </a:r>
                      <a:br>
                        <a:rPr lang="en-ZA" sz="1200" b="1" kern="1400" dirty="0">
                          <a:solidFill>
                            <a:srgbClr val="000000"/>
                          </a:solidFill>
                          <a:effectLst/>
                          <a:latin typeface="Trebuchet MS" panose="020B0603020202020204" pitchFamily="34" charset="0"/>
                        </a:rPr>
                      </a:br>
                      <a:r>
                        <a:rPr lang="en-ZA" sz="1200" b="1" kern="1400" dirty="0">
                          <a:solidFill>
                            <a:srgbClr val="000000"/>
                          </a:solidFill>
                          <a:effectLst/>
                          <a:latin typeface="Trebuchet MS" panose="020B0603020202020204" pitchFamily="34" charset="0"/>
                        </a:rPr>
                        <a:t>Jan - Mar 2024</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nchor="ctr"/>
                </a:tc>
                <a:extLst>
                  <a:ext uri="{0D108BD9-81ED-4DB2-BD59-A6C34878D82A}">
                    <a16:rowId xmlns:a16="http://schemas.microsoft.com/office/drawing/2014/main" val="2116500173"/>
                  </a:ext>
                </a:extLst>
              </a:tr>
              <a:tr h="1082729">
                <a:tc rowSpan="4">
                  <a:txBody>
                    <a:bodyPr/>
                    <a:lstStyle/>
                    <a:p>
                      <a:pPr algn="l">
                        <a:lnSpc>
                          <a:spcPct val="110000"/>
                        </a:lnSpc>
                        <a:spcBef>
                          <a:spcPts val="400"/>
                        </a:spcBef>
                        <a:spcAft>
                          <a:spcPts val="400"/>
                        </a:spcAft>
                      </a:pPr>
                      <a:r>
                        <a:rPr lang="en-ZA" sz="1400" kern="1400" dirty="0">
                          <a:effectLst/>
                          <a:latin typeface="Trebuchet MS" panose="020B0603020202020204" pitchFamily="34" charset="0"/>
                        </a:rPr>
                        <a:t>2.1. Governance and internal control</a:t>
                      </a:r>
                    </a:p>
                    <a:p>
                      <a:pPr algn="l">
                        <a:lnSpc>
                          <a:spcPct val="110000"/>
                        </a:lnSpc>
                        <a:spcBef>
                          <a:spcPts val="400"/>
                        </a:spcBef>
                        <a:spcAft>
                          <a:spcPts val="400"/>
                        </a:spcAft>
                      </a:pPr>
                      <a:r>
                        <a:rPr lang="en-ZA" sz="1200" kern="1400" dirty="0">
                          <a:effectLst/>
                          <a:latin typeface="Trebuchet MS" panose="020B0603020202020204" pitchFamily="34" charset="0"/>
                        </a:rPr>
                        <a:t> </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nchor="ctr"/>
                </a:tc>
                <a:tc rowSpan="2">
                  <a:txBody>
                    <a:bodyPr/>
                    <a:lstStyle/>
                    <a:p>
                      <a:pPr marL="447675" indent="-447675" algn="l">
                        <a:lnSpc>
                          <a:spcPct val="110000"/>
                        </a:lnSpc>
                        <a:spcBef>
                          <a:spcPts val="400"/>
                        </a:spcBef>
                        <a:spcAft>
                          <a:spcPts val="400"/>
                        </a:spcAft>
                      </a:pPr>
                      <a:r>
                        <a:rPr lang="en-ZA" sz="1100" kern="1400" dirty="0">
                          <a:effectLst/>
                          <a:latin typeface="Trebuchet MS" panose="020B0603020202020204" pitchFamily="34" charset="0"/>
                        </a:rPr>
                        <a:t>2.1.1. </a:t>
                      </a:r>
                      <a:r>
                        <a:rPr lang="en-ZA" sz="1100" kern="1400" dirty="0" smtClean="0">
                          <a:effectLst/>
                          <a:latin typeface="Trebuchet MS" panose="020B0603020202020204" pitchFamily="34" charset="0"/>
                        </a:rPr>
                        <a:t> Improved </a:t>
                      </a:r>
                      <a:r>
                        <a:rPr lang="en-ZA" sz="1100" kern="1400" dirty="0">
                          <a:effectLst/>
                          <a:latin typeface="Trebuchet MS" panose="020B0603020202020204" pitchFamily="34" charset="0"/>
                        </a:rPr>
                        <a:t>risk maturity level</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tc>
                <a:tc rowSpan="2">
                  <a:txBody>
                    <a:bodyPr/>
                    <a:lstStyle/>
                    <a:p>
                      <a:r>
                        <a:rPr lang="en-ZA" sz="1100" kern="1200" dirty="0">
                          <a:solidFill>
                            <a:schemeClr val="dk1"/>
                          </a:solidFill>
                          <a:effectLst/>
                          <a:latin typeface="Trebuchet MS" panose="020B0603020202020204" pitchFamily="34" charset="0"/>
                          <a:ea typeface="+mn-ea"/>
                          <a:cs typeface="+mn-cs"/>
                        </a:rPr>
                        <a:t>Improved risk maturity level up by one level from the prior assessment</a:t>
                      </a:r>
                    </a:p>
                  </a:txBody>
                  <a:tcPr marL="28906" marR="28906" marT="0" marB="0"/>
                </a:tc>
                <a:tc rowSpan="2">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rPr>
                        <a:t>Implementation of the recommendations from the FY2022/23 Risk Management Maturity Assessment Report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tc>
                <a:tc rowSpan="2">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rPr>
                        <a:t>Implementation of the recommendations from the FY2022/23 Risk Management Maturity Assessment Report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rPr>
                        <a:t>Implementation of the recommendations from the FY2022/23 Risk Management Maturity Assessment Report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tc>
                <a:tc rowSpan="2">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rPr>
                        <a:t>Conclude the implementation of the recommendations from the FY2022/23 Risk Management Maturity Assessment Report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tc>
                <a:extLst>
                  <a:ext uri="{0D108BD9-81ED-4DB2-BD59-A6C34878D82A}">
                    <a16:rowId xmlns:a16="http://schemas.microsoft.com/office/drawing/2014/main" val="1466086103"/>
                  </a:ext>
                </a:extLst>
              </a:tr>
              <a:tr h="777853">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100" kern="1400" dirty="0">
                          <a:solidFill>
                            <a:srgbClr val="000000"/>
                          </a:solidFill>
                          <a:effectLst/>
                          <a:latin typeface="Trebuchet MS" panose="020B0603020202020204" pitchFamily="34" charset="0"/>
                        </a:rPr>
                        <a:t>Conduct FY2023/24 risk management maturity assessment </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tc>
                <a:tc vMerge="1">
                  <a:txBody>
                    <a:bodyPr/>
                    <a:lstStyle/>
                    <a:p>
                      <a:endParaRPr lang="en-ZA"/>
                    </a:p>
                  </a:txBody>
                  <a:tcPr/>
                </a:tc>
                <a:extLst>
                  <a:ext uri="{0D108BD9-81ED-4DB2-BD59-A6C34878D82A}">
                    <a16:rowId xmlns:a16="http://schemas.microsoft.com/office/drawing/2014/main" val="1716179289"/>
                  </a:ext>
                </a:extLst>
              </a:tr>
              <a:tr h="976221">
                <a:tc vMerge="1">
                  <a:txBody>
                    <a:bodyPr/>
                    <a:lstStyle/>
                    <a:p>
                      <a:endParaRPr lang="en-ZA"/>
                    </a:p>
                  </a:txBody>
                  <a:tcPr/>
                </a:tc>
                <a:tc>
                  <a:txBody>
                    <a:bodyPr/>
                    <a:lstStyle/>
                    <a:p>
                      <a:pPr marL="447675" indent="-447675" algn="l">
                        <a:lnSpc>
                          <a:spcPct val="110000"/>
                        </a:lnSpc>
                        <a:spcBef>
                          <a:spcPts val="400"/>
                        </a:spcBef>
                        <a:spcAft>
                          <a:spcPts val="400"/>
                        </a:spcAft>
                      </a:pPr>
                      <a:r>
                        <a:rPr lang="en-ZA" sz="1100" b="0" kern="1400" dirty="0">
                          <a:effectLst/>
                          <a:latin typeface="Trebuchet MS" panose="020B0603020202020204" pitchFamily="34" charset="0"/>
                          <a:ea typeface="Times New Roman" panose="02020603050405020304" pitchFamily="18" charset="0"/>
                          <a:cs typeface="Arial" panose="020B0604020202020204" pitchFamily="34" charset="0"/>
                        </a:rPr>
                        <a:t>2.1.2. </a:t>
                      </a:r>
                      <a:r>
                        <a:rPr lang="en-ZA" sz="1100" b="0" kern="1400" dirty="0" smtClean="0">
                          <a:effectLst/>
                          <a:latin typeface="Trebuchet MS" panose="020B0603020202020204" pitchFamily="34" charset="0"/>
                          <a:ea typeface="Times New Roman" panose="02020603050405020304" pitchFamily="18" charset="0"/>
                          <a:cs typeface="Arial" panose="020B0604020202020204" pitchFamily="34" charset="0"/>
                        </a:rPr>
                        <a:t> Corporate </a:t>
                      </a:r>
                      <a:r>
                        <a:rPr lang="en-ZA" sz="1100" b="0" kern="1400" dirty="0">
                          <a:effectLst/>
                          <a:latin typeface="Trebuchet MS" panose="020B0603020202020204" pitchFamily="34" charset="0"/>
                          <a:ea typeface="Times New Roman" panose="02020603050405020304" pitchFamily="18" charset="0"/>
                          <a:cs typeface="Arial" panose="020B0604020202020204" pitchFamily="34" charset="0"/>
                        </a:rPr>
                        <a:t>compliance campaign (Operation Clean Audit) implemented</a:t>
                      </a:r>
                      <a:endParaRPr lang="en-ZA" sz="1100" b="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b="0" kern="1400" dirty="0">
                          <a:effectLst/>
                          <a:latin typeface="Trebuchet MS" panose="020B0603020202020204" pitchFamily="34" charset="0"/>
                          <a:ea typeface="Times New Roman" panose="02020603050405020304" pitchFamily="18" charset="0"/>
                          <a:cs typeface="Arial" panose="020B0604020202020204" pitchFamily="34" charset="0"/>
                        </a:rPr>
                        <a:t>FY2023/24 corporate compliance campaign (Operation Clean Audit) implemented</a:t>
                      </a:r>
                      <a:endParaRPr lang="en-ZA" sz="1100" b="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Implement the Quarter 1 milestones in Corporate Compliance Campaign </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Implement the Quarter 2 milestones in Corporate Compliance Campaign </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Implement the Quarter 3 milestones in Corporate Compliance Campaign </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Implement the Quarter 4 milestones in Corporate Compliance Campaign </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66400691"/>
                  </a:ext>
                </a:extLst>
              </a:tr>
              <a:tr h="749098">
                <a:tc vMerge="1">
                  <a:txBody>
                    <a:bodyPr/>
                    <a:lstStyle/>
                    <a:p>
                      <a:pPr algn="l">
                        <a:lnSpc>
                          <a:spcPct val="110000"/>
                        </a:lnSpc>
                        <a:spcBef>
                          <a:spcPts val="400"/>
                        </a:spcBef>
                        <a:spcAft>
                          <a:spcPts val="400"/>
                        </a:spcAft>
                      </a:pP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marL="447675" indent="-447675"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2.1.3. </a:t>
                      </a:r>
                      <a:r>
                        <a:rPr lang="en-ZA" sz="1100" kern="1400" dirty="0" smtClean="0">
                          <a:effectLst/>
                          <a:latin typeface="Trebuchet MS" panose="020B0603020202020204" pitchFamily="34" charset="0"/>
                          <a:ea typeface="Times New Roman" panose="02020603050405020304" pitchFamily="18" charset="0"/>
                          <a:cs typeface="Arial" panose="020B0604020202020204" pitchFamily="34" charset="0"/>
                        </a:rPr>
                        <a:t> Percentage </a:t>
                      </a: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implementation of valid internal and external audit </a:t>
                      </a:r>
                      <a:r>
                        <a:rPr lang="en-ZA" sz="1100" kern="1400" dirty="0" smtClean="0">
                          <a:effectLst/>
                          <a:latin typeface="Trebuchet MS" panose="020B0603020202020204" pitchFamily="34" charset="0"/>
                          <a:ea typeface="Times New Roman" panose="02020603050405020304" pitchFamily="18" charset="0"/>
                          <a:cs typeface="Arial" panose="020B0604020202020204" pitchFamily="34" charset="0"/>
                        </a:rPr>
                        <a:t>recommendations</a:t>
                      </a:r>
                    </a:p>
                  </a:txBody>
                  <a:tcPr marL="68580" marR="68580"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100% implementation of valid audit recommendations</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25% implementation of valid audit recommendations</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50% implementation of valid audit recommendations</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75% implementation of valid audit recommendations</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100% implementation of valid audit recommendations</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01355242"/>
                  </a:ext>
                </a:extLst>
              </a:tr>
            </a:tbl>
          </a:graphicData>
        </a:graphic>
      </p:graphicFrame>
      <p:sp>
        <p:nvSpPr>
          <p:cNvPr id="2" name="Slide Number Placeholder 2">
            <a:extLst>
              <a:ext uri="{FF2B5EF4-FFF2-40B4-BE49-F238E27FC236}">
                <a16:creationId xmlns:a16="http://schemas.microsoft.com/office/drawing/2014/main" id="{C7D68507-9EAE-81DC-EE2B-1719D475B9B0}"/>
              </a:ext>
            </a:extLst>
          </p:cNvPr>
          <p:cNvSpPr>
            <a:spLocks noGrp="1"/>
          </p:cNvSpPr>
          <p:nvPr>
            <p:ph type="sldNum" sz="quarter" idx="12"/>
          </p:nvPr>
        </p:nvSpPr>
        <p:spPr>
          <a:xfrm>
            <a:off x="9347200" y="6304548"/>
            <a:ext cx="2275305" cy="42110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20</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1446164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890C832-6264-8191-A687-79964FB7843A}"/>
              </a:ext>
            </a:extLst>
          </p:cNvPr>
          <p:cNvGraphicFramePr>
            <a:graphicFrameLocks noGrp="1"/>
          </p:cNvGraphicFramePr>
          <p:nvPr>
            <p:extLst>
              <p:ext uri="{D42A27DB-BD31-4B8C-83A1-F6EECF244321}">
                <p14:modId xmlns:p14="http://schemas.microsoft.com/office/powerpoint/2010/main" val="3905908288"/>
              </p:ext>
            </p:extLst>
          </p:nvPr>
        </p:nvGraphicFramePr>
        <p:xfrm>
          <a:off x="126689" y="220119"/>
          <a:ext cx="11816253" cy="6128017"/>
        </p:xfrm>
        <a:graphic>
          <a:graphicData uri="http://schemas.openxmlformats.org/drawingml/2006/table">
            <a:tbl>
              <a:tblPr firstRow="1" firstCol="1" bandRow="1">
                <a:tableStyleId>{7DF18680-E054-41AD-8BC1-D1AEF772440D}</a:tableStyleId>
              </a:tblPr>
              <a:tblGrid>
                <a:gridCol w="2101539">
                  <a:extLst>
                    <a:ext uri="{9D8B030D-6E8A-4147-A177-3AD203B41FA5}">
                      <a16:colId xmlns:a16="http://schemas.microsoft.com/office/drawing/2014/main" val="1652285423"/>
                    </a:ext>
                  </a:extLst>
                </a:gridCol>
                <a:gridCol w="2101539">
                  <a:extLst>
                    <a:ext uri="{9D8B030D-6E8A-4147-A177-3AD203B41FA5}">
                      <a16:colId xmlns:a16="http://schemas.microsoft.com/office/drawing/2014/main" val="1738347568"/>
                    </a:ext>
                  </a:extLst>
                </a:gridCol>
                <a:gridCol w="1522635">
                  <a:extLst>
                    <a:ext uri="{9D8B030D-6E8A-4147-A177-3AD203B41FA5}">
                      <a16:colId xmlns:a16="http://schemas.microsoft.com/office/drawing/2014/main" val="4093425515"/>
                    </a:ext>
                  </a:extLst>
                </a:gridCol>
                <a:gridCol w="1785527">
                  <a:extLst>
                    <a:ext uri="{9D8B030D-6E8A-4147-A177-3AD203B41FA5}">
                      <a16:colId xmlns:a16="http://schemas.microsoft.com/office/drawing/2014/main" val="2305094634"/>
                    </a:ext>
                  </a:extLst>
                </a:gridCol>
                <a:gridCol w="1488142">
                  <a:extLst>
                    <a:ext uri="{9D8B030D-6E8A-4147-A177-3AD203B41FA5}">
                      <a16:colId xmlns:a16="http://schemas.microsoft.com/office/drawing/2014/main" val="3913623368"/>
                    </a:ext>
                  </a:extLst>
                </a:gridCol>
                <a:gridCol w="1425388">
                  <a:extLst>
                    <a:ext uri="{9D8B030D-6E8A-4147-A177-3AD203B41FA5}">
                      <a16:colId xmlns:a16="http://schemas.microsoft.com/office/drawing/2014/main" val="21106454"/>
                    </a:ext>
                  </a:extLst>
                </a:gridCol>
                <a:gridCol w="1391483">
                  <a:extLst>
                    <a:ext uri="{9D8B030D-6E8A-4147-A177-3AD203B41FA5}">
                      <a16:colId xmlns:a16="http://schemas.microsoft.com/office/drawing/2014/main" val="3904210408"/>
                    </a:ext>
                  </a:extLst>
                </a:gridCol>
              </a:tblGrid>
              <a:tr h="139012">
                <a:tc rowSpan="2">
                  <a:txBody>
                    <a:bodyPr/>
                    <a:lstStyle/>
                    <a:p>
                      <a:pPr algn="ctr">
                        <a:lnSpc>
                          <a:spcPct val="110000"/>
                        </a:lnSpc>
                        <a:spcBef>
                          <a:spcPts val="400"/>
                        </a:spcBef>
                        <a:spcAft>
                          <a:spcPts val="400"/>
                        </a:spcAft>
                      </a:pPr>
                      <a:r>
                        <a:rPr lang="en-ZA" sz="1400" b="1" kern="1400" dirty="0">
                          <a:solidFill>
                            <a:srgbClr val="FFFFFF"/>
                          </a:solidFill>
                          <a:effectLst/>
                          <a:latin typeface="Trebuchet MS" panose="020B0603020202020204" pitchFamily="34" charset="0"/>
                        </a:rPr>
                        <a:t>OUTPUT</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nchor="ctr"/>
                </a:tc>
                <a:tc rowSpan="2">
                  <a:txBody>
                    <a:bodyPr/>
                    <a:lstStyle/>
                    <a:p>
                      <a:pPr algn="ctr">
                        <a:lnSpc>
                          <a:spcPct val="110000"/>
                        </a:lnSpc>
                        <a:spcBef>
                          <a:spcPts val="400"/>
                        </a:spcBef>
                        <a:spcAft>
                          <a:spcPts val="400"/>
                        </a:spcAft>
                      </a:pPr>
                      <a:r>
                        <a:rPr lang="en-ZA" sz="1400" b="1" kern="1400" dirty="0">
                          <a:solidFill>
                            <a:srgbClr val="FFFFFF"/>
                          </a:solidFill>
                          <a:effectLst/>
                          <a:latin typeface="Trebuchet MS" panose="020B0603020202020204" pitchFamily="34" charset="0"/>
                        </a:rPr>
                        <a:t>OUTPUT INDICATORS</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nchor="ctr"/>
                </a:tc>
                <a:tc rowSpan="2">
                  <a:txBody>
                    <a:bodyPr/>
                    <a:lstStyle/>
                    <a:p>
                      <a:pPr algn="ctr">
                        <a:lnSpc>
                          <a:spcPct val="110000"/>
                        </a:lnSpc>
                        <a:spcBef>
                          <a:spcPts val="400"/>
                        </a:spcBef>
                        <a:spcAft>
                          <a:spcPts val="400"/>
                        </a:spcAft>
                      </a:pPr>
                      <a:r>
                        <a:rPr lang="en-ZA" sz="1400" b="1" kern="1400" dirty="0">
                          <a:solidFill>
                            <a:srgbClr val="FFFFFF"/>
                          </a:solidFill>
                          <a:effectLst/>
                          <a:latin typeface="Trebuchet MS" panose="020B0603020202020204" pitchFamily="34" charset="0"/>
                        </a:rPr>
                        <a:t>2023/24 ANNUAL       TARGET</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nchor="ctr"/>
                </a:tc>
                <a:tc gridSpan="4">
                  <a:txBody>
                    <a:bodyPr/>
                    <a:lstStyle/>
                    <a:p>
                      <a:pPr algn="ctr">
                        <a:lnSpc>
                          <a:spcPct val="110000"/>
                        </a:lnSpc>
                        <a:spcBef>
                          <a:spcPts val="400"/>
                        </a:spcBef>
                        <a:spcAft>
                          <a:spcPts val="400"/>
                        </a:spcAft>
                      </a:pPr>
                      <a:endParaRPr lang="en-ZA" sz="1100" b="1" kern="1400" dirty="0">
                        <a:solidFill>
                          <a:srgbClr val="FFFFFF"/>
                        </a:solidFill>
                        <a:effectLst/>
                        <a:latin typeface="Trebuchet MS" panose="020B0603020202020204" pitchFamily="34" charset="0"/>
                      </a:endParaRPr>
                    </a:p>
                    <a:p>
                      <a:pPr algn="ctr">
                        <a:lnSpc>
                          <a:spcPct val="110000"/>
                        </a:lnSpc>
                        <a:spcBef>
                          <a:spcPts val="400"/>
                        </a:spcBef>
                        <a:spcAft>
                          <a:spcPts val="400"/>
                        </a:spcAft>
                      </a:pPr>
                      <a:r>
                        <a:rPr lang="en-ZA" sz="1400" b="1" kern="1400" dirty="0">
                          <a:solidFill>
                            <a:srgbClr val="FFFFFF"/>
                          </a:solidFill>
                          <a:effectLst/>
                          <a:latin typeface="Trebuchet MS" panose="020B0603020202020204" pitchFamily="34" charset="0"/>
                        </a:rPr>
                        <a:t>QUARTERLY TARGETS</a:t>
                      </a:r>
                    </a:p>
                    <a:p>
                      <a:pPr algn="ctr">
                        <a:lnSpc>
                          <a:spcPct val="110000"/>
                        </a:lnSpc>
                        <a:spcBef>
                          <a:spcPts val="400"/>
                        </a:spcBef>
                        <a:spcAft>
                          <a:spcPts val="400"/>
                        </a:spcAft>
                      </a:pP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524077685"/>
                  </a:ext>
                </a:extLst>
              </a:tr>
              <a:tr h="28963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100" b="1" kern="1400">
                          <a:solidFill>
                            <a:srgbClr val="000000"/>
                          </a:solidFill>
                          <a:effectLst/>
                          <a:latin typeface="Trebuchet MS" panose="020B0603020202020204" pitchFamily="34" charset="0"/>
                        </a:rPr>
                        <a:t>Q1</a:t>
                      </a:r>
                      <a:br>
                        <a:rPr lang="en-ZA" sz="1100" b="1" kern="1400">
                          <a:solidFill>
                            <a:srgbClr val="000000"/>
                          </a:solidFill>
                          <a:effectLst/>
                          <a:latin typeface="Trebuchet MS" panose="020B0603020202020204" pitchFamily="34" charset="0"/>
                        </a:rPr>
                      </a:br>
                      <a:r>
                        <a:rPr lang="en-ZA" sz="1100" b="1" kern="1400">
                          <a:solidFill>
                            <a:srgbClr val="000000"/>
                          </a:solidFill>
                          <a:effectLst/>
                          <a:latin typeface="Trebuchet MS" panose="020B0603020202020204" pitchFamily="34" charset="0"/>
                        </a:rPr>
                        <a:t>Apr - Jun 2023</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algn="ctr">
                        <a:lnSpc>
                          <a:spcPct val="110000"/>
                        </a:lnSpc>
                        <a:spcBef>
                          <a:spcPts val="400"/>
                        </a:spcBef>
                        <a:spcAft>
                          <a:spcPts val="400"/>
                        </a:spcAft>
                      </a:pPr>
                      <a:r>
                        <a:rPr lang="en-ZA" sz="1100" b="1" kern="1400" dirty="0">
                          <a:solidFill>
                            <a:srgbClr val="000000"/>
                          </a:solidFill>
                          <a:effectLst/>
                          <a:latin typeface="Trebuchet MS" panose="020B0603020202020204" pitchFamily="34" charset="0"/>
                        </a:rPr>
                        <a:t>Q2</a:t>
                      </a:r>
                      <a:br>
                        <a:rPr lang="en-ZA" sz="1100" b="1" kern="1400" dirty="0">
                          <a:solidFill>
                            <a:srgbClr val="000000"/>
                          </a:solidFill>
                          <a:effectLst/>
                          <a:latin typeface="Trebuchet MS" panose="020B0603020202020204" pitchFamily="34" charset="0"/>
                        </a:rPr>
                      </a:br>
                      <a:r>
                        <a:rPr lang="en-ZA" sz="1100" b="1" kern="1400" dirty="0">
                          <a:solidFill>
                            <a:srgbClr val="000000"/>
                          </a:solidFill>
                          <a:effectLst/>
                          <a:latin typeface="Trebuchet MS" panose="020B0603020202020204" pitchFamily="34" charset="0"/>
                        </a:rPr>
                        <a:t>Jul - Sep 2023</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algn="ctr">
                        <a:lnSpc>
                          <a:spcPct val="110000"/>
                        </a:lnSpc>
                        <a:spcBef>
                          <a:spcPts val="400"/>
                        </a:spcBef>
                        <a:spcAft>
                          <a:spcPts val="400"/>
                        </a:spcAft>
                      </a:pPr>
                      <a:r>
                        <a:rPr lang="en-ZA" sz="1100" b="1" kern="1400">
                          <a:solidFill>
                            <a:srgbClr val="000000"/>
                          </a:solidFill>
                          <a:effectLst/>
                          <a:latin typeface="Trebuchet MS" panose="020B0603020202020204" pitchFamily="34" charset="0"/>
                        </a:rPr>
                        <a:t>Q3</a:t>
                      </a:r>
                      <a:br>
                        <a:rPr lang="en-ZA" sz="1100" b="1" kern="1400">
                          <a:solidFill>
                            <a:srgbClr val="000000"/>
                          </a:solidFill>
                          <a:effectLst/>
                          <a:latin typeface="Trebuchet MS" panose="020B0603020202020204" pitchFamily="34" charset="0"/>
                        </a:rPr>
                      </a:br>
                      <a:r>
                        <a:rPr lang="en-ZA" sz="1100" b="1" kern="1400">
                          <a:solidFill>
                            <a:srgbClr val="000000"/>
                          </a:solidFill>
                          <a:effectLst/>
                          <a:latin typeface="Trebuchet MS" panose="020B0603020202020204" pitchFamily="34" charset="0"/>
                        </a:rPr>
                        <a:t>Oct - Dec 2023</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algn="ctr">
                        <a:lnSpc>
                          <a:spcPct val="110000"/>
                        </a:lnSpc>
                        <a:spcBef>
                          <a:spcPts val="400"/>
                        </a:spcBef>
                        <a:spcAft>
                          <a:spcPts val="400"/>
                        </a:spcAft>
                      </a:pPr>
                      <a:r>
                        <a:rPr lang="en-ZA" sz="1100" b="1" kern="1400">
                          <a:solidFill>
                            <a:srgbClr val="000000"/>
                          </a:solidFill>
                          <a:effectLst/>
                          <a:latin typeface="Trebuchet MS" panose="020B0603020202020204" pitchFamily="34" charset="0"/>
                        </a:rPr>
                        <a:t>Q4</a:t>
                      </a:r>
                      <a:br>
                        <a:rPr lang="en-ZA" sz="1100" b="1" kern="1400">
                          <a:solidFill>
                            <a:srgbClr val="000000"/>
                          </a:solidFill>
                          <a:effectLst/>
                          <a:latin typeface="Trebuchet MS" panose="020B0603020202020204" pitchFamily="34" charset="0"/>
                        </a:rPr>
                      </a:br>
                      <a:r>
                        <a:rPr lang="en-ZA" sz="1100" b="1" kern="1400">
                          <a:solidFill>
                            <a:srgbClr val="000000"/>
                          </a:solidFill>
                          <a:effectLst/>
                          <a:latin typeface="Trebuchet MS" panose="020B0603020202020204" pitchFamily="34" charset="0"/>
                        </a:rPr>
                        <a:t>Jan - Mar 2024</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nchor="ctr"/>
                </a:tc>
                <a:extLst>
                  <a:ext uri="{0D108BD9-81ED-4DB2-BD59-A6C34878D82A}">
                    <a16:rowId xmlns:a16="http://schemas.microsoft.com/office/drawing/2014/main" val="2116500173"/>
                  </a:ext>
                </a:extLst>
              </a:tr>
              <a:tr h="149161">
                <a:tc rowSpan="2">
                  <a:txBody>
                    <a:bodyPr/>
                    <a:lstStyle/>
                    <a:p>
                      <a:pPr marL="358775" indent="-358775" algn="l">
                        <a:lnSpc>
                          <a:spcPct val="110000"/>
                        </a:lnSpc>
                        <a:spcBef>
                          <a:spcPts val="400"/>
                        </a:spcBef>
                        <a:spcAft>
                          <a:spcPts val="400"/>
                        </a:spcAft>
                      </a:pPr>
                      <a:r>
                        <a:rPr lang="en-ZA" sz="1400" kern="1400" dirty="0">
                          <a:effectLst/>
                          <a:latin typeface="Trebuchet MS" panose="020B0603020202020204" pitchFamily="34" charset="0"/>
                        </a:rPr>
                        <a:t>2.2. Financial </a:t>
                      </a:r>
                      <a:r>
                        <a:rPr lang="en-ZA" sz="1400" kern="1400" dirty="0" smtClean="0">
                          <a:effectLst/>
                          <a:latin typeface="Trebuchet MS" panose="020B0603020202020204" pitchFamily="34" charset="0"/>
                        </a:rPr>
                        <a:t>Management</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marL="447675" indent="-447675"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2.2.1. </a:t>
                      </a:r>
                      <a:r>
                        <a:rPr lang="en-ZA" sz="1100" kern="1400" dirty="0" smtClean="0">
                          <a:effectLst/>
                          <a:latin typeface="Trebuchet MS" panose="020B0603020202020204" pitchFamily="34" charset="0"/>
                          <a:ea typeface="Times New Roman" panose="02020603050405020304" pitchFamily="18" charset="0"/>
                          <a:cs typeface="Arial" panose="020B0604020202020204" pitchFamily="34" charset="0"/>
                        </a:rPr>
                        <a:t> Percentage </a:t>
                      </a: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payment of compliant invoices within 30 days from date of receipt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100% payment of compliant invoices within 30 days from date of receipt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100%</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100%</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100%</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100%</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24967235"/>
                  </a:ext>
                </a:extLst>
              </a:tr>
              <a:tr h="2739657">
                <a:tc vMerge="1">
                  <a:txBody>
                    <a:bodyPr/>
                    <a:lstStyle/>
                    <a:p>
                      <a:endParaRPr lang="en-ZA"/>
                    </a:p>
                  </a:txBody>
                  <a:tcPr/>
                </a:tc>
                <a:tc>
                  <a:txBody>
                    <a:bodyPr/>
                    <a:lstStyle/>
                    <a:p>
                      <a:pPr marL="447675" indent="-447675" algn="l">
                        <a:lnSpc>
                          <a:spcPct val="110000"/>
                        </a:lnSpc>
                        <a:spcBef>
                          <a:spcPts val="400"/>
                        </a:spcBef>
                        <a:spcAft>
                          <a:spcPts val="400"/>
                        </a:spcAft>
                      </a:pP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2.2.2. </a:t>
                      </a:r>
                      <a:r>
                        <a:rPr lang="en-ZA" sz="1100" kern="1400" dirty="0" smtClean="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Number </a:t>
                      </a: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of initiatives to promote integrity and ethical conduct in supply chain management (SCM) implemented as per Section 57 of the PFMA</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6 SCM ethics and integrity initiatives implemented</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0"/>
                        </a:spcBef>
                        <a:spcAft>
                          <a:spcPts val="0"/>
                        </a:spcAft>
                      </a:pPr>
                      <a:r>
                        <a:rPr lang="en-ZA" sz="1100" b="1" kern="1400" dirty="0">
                          <a:effectLst/>
                          <a:latin typeface="Trebuchet MS" panose="020B0603020202020204" pitchFamily="34" charset="0"/>
                          <a:ea typeface="Times New Roman" panose="02020603050405020304" pitchFamily="18" charset="0"/>
                          <a:cs typeface="Arial" panose="020B0604020202020204" pitchFamily="34" charset="0"/>
                        </a:rPr>
                        <a:t>Implement in </a:t>
                      </a:r>
                      <a:endParaRPr lang="en-ZA" sz="1100" b="1" kern="1400" dirty="0" smtClean="0">
                        <a:effectLst/>
                        <a:latin typeface="Trebuchet MS" panose="020B0603020202020204" pitchFamily="34" charset="0"/>
                        <a:ea typeface="Times New Roman" panose="02020603050405020304" pitchFamily="18" charset="0"/>
                        <a:cs typeface="Arial" panose="020B0604020202020204" pitchFamily="34" charset="0"/>
                      </a:endParaRPr>
                    </a:p>
                    <a:p>
                      <a:pPr algn="l">
                        <a:lnSpc>
                          <a:spcPct val="110000"/>
                        </a:lnSpc>
                        <a:spcBef>
                          <a:spcPts val="0"/>
                        </a:spcBef>
                        <a:spcAft>
                          <a:spcPts val="0"/>
                        </a:spcAft>
                      </a:pPr>
                      <a:r>
                        <a:rPr lang="en-ZA" sz="1100" b="1" kern="1400" dirty="0" smtClean="0">
                          <a:effectLst/>
                          <a:latin typeface="Trebuchet MS" panose="020B0603020202020204" pitchFamily="34" charset="0"/>
                          <a:ea typeface="Times New Roman" panose="02020603050405020304" pitchFamily="18" charset="0"/>
                          <a:cs typeface="Arial" panose="020B0604020202020204" pitchFamily="34" charset="0"/>
                        </a:rPr>
                        <a:t>Quarter </a:t>
                      </a:r>
                      <a:r>
                        <a:rPr lang="en-ZA" sz="1100" b="1" kern="1400" dirty="0">
                          <a:effectLst/>
                          <a:latin typeface="Trebuchet MS" panose="020B0603020202020204" pitchFamily="34" charset="0"/>
                          <a:ea typeface="Times New Roman" panose="02020603050405020304" pitchFamily="18" charset="0"/>
                          <a:cs typeface="Arial" panose="020B0604020202020204" pitchFamily="34" charset="0"/>
                        </a:rPr>
                        <a:t>1:</a:t>
                      </a:r>
                    </a:p>
                    <a:p>
                      <a:pPr marL="179388" indent="-179388" algn="l">
                        <a:lnSpc>
                          <a:spcPct val="110000"/>
                        </a:lnSpc>
                        <a:spcBef>
                          <a:spcPts val="400"/>
                        </a:spcBef>
                        <a:spcAft>
                          <a:spcPts val="400"/>
                        </a:spcAft>
                      </a:pPr>
                      <a:r>
                        <a:rPr lang="en-ZA" sz="1100" kern="1400" dirty="0">
                          <a:effectLst/>
                          <a:latin typeface="Trebuchet MS" panose="020B0603020202020204" pitchFamily="34" charset="0"/>
                          <a:cs typeface="Arial" panose="020B0604020202020204" pitchFamily="34" charset="0"/>
                        </a:rPr>
                        <a:t>1. Letters confirming budget allocation and related accountability issued to Business Unit Managers</a:t>
                      </a:r>
                    </a:p>
                    <a:p>
                      <a:pPr marL="179388" indent="-179388" algn="l">
                        <a:lnSpc>
                          <a:spcPct val="110000"/>
                        </a:lnSpc>
                        <a:spcBef>
                          <a:spcPts val="400"/>
                        </a:spcBef>
                        <a:spcAft>
                          <a:spcPts val="400"/>
                        </a:spcAft>
                      </a:pPr>
                      <a:r>
                        <a:rPr lang="en-ZA" sz="1100" kern="1400" dirty="0">
                          <a:effectLst/>
                          <a:latin typeface="Trebuchet MS" panose="020B0603020202020204" pitchFamily="34" charset="0"/>
                          <a:cs typeface="Arial" panose="020B0604020202020204" pitchFamily="34" charset="0"/>
                        </a:rPr>
                        <a:t>2. Capability building for procurement committees</a:t>
                      </a:r>
                    </a:p>
                    <a:p>
                      <a:pPr marL="179388" indent="-179388" algn="l">
                        <a:lnSpc>
                          <a:spcPct val="110000"/>
                        </a:lnSpc>
                        <a:spcBef>
                          <a:spcPts val="400"/>
                        </a:spcBef>
                        <a:spcAft>
                          <a:spcPts val="400"/>
                        </a:spcAft>
                      </a:pPr>
                      <a:r>
                        <a:rPr lang="en-ZA" sz="1100" kern="1200" dirty="0">
                          <a:solidFill>
                            <a:schemeClr val="dk1"/>
                          </a:solidFill>
                          <a:effectLst/>
                          <a:latin typeface="Trebuchet MS" panose="020B0603020202020204" pitchFamily="34" charset="0"/>
                          <a:ea typeface="+mn-ea"/>
                          <a:cs typeface="+mn-cs"/>
                        </a:rPr>
                        <a:t>3. Create awareness organisation-wide on SCM code of conduct</a:t>
                      </a:r>
                      <a:endParaRPr lang="en-ZA" sz="1100" kern="1400" dirty="0">
                        <a:effectLst/>
                        <a:latin typeface="Trebuchet MS" panose="020B0603020202020204" pitchFamily="34" charset="0"/>
                        <a:cs typeface="Times New Roman" panose="02020603050405020304" pitchFamily="18" charset="0"/>
                      </a:endParaRPr>
                    </a:p>
                  </a:txBody>
                  <a:tcPr marL="68580" marR="68580" marT="0" marB="0"/>
                </a:tc>
                <a:tc>
                  <a:txBody>
                    <a:bodyPr/>
                    <a:lstStyle/>
                    <a:p>
                      <a:pPr algn="l">
                        <a:lnSpc>
                          <a:spcPct val="100000"/>
                        </a:lnSpc>
                        <a:spcBef>
                          <a:spcPts val="0"/>
                        </a:spcBef>
                        <a:spcAft>
                          <a:spcPts val="0"/>
                        </a:spcAft>
                      </a:pPr>
                      <a:r>
                        <a:rPr lang="en-ZA" sz="1100" b="1" kern="1400" dirty="0">
                          <a:effectLst/>
                          <a:latin typeface="Trebuchet MS" panose="020B0603020202020204" pitchFamily="34" charset="0"/>
                          <a:ea typeface="Times New Roman" panose="02020603050405020304" pitchFamily="18" charset="0"/>
                          <a:cs typeface="Arial" panose="020B0604020202020204" pitchFamily="34" charset="0"/>
                        </a:rPr>
                        <a:t>Implement in </a:t>
                      </a:r>
                      <a:endParaRPr lang="en-ZA" sz="1100" b="1" kern="1400" dirty="0" smtClean="0">
                        <a:effectLst/>
                        <a:latin typeface="Trebuchet MS" panose="020B0603020202020204" pitchFamily="34" charset="0"/>
                        <a:ea typeface="Times New Roman" panose="02020603050405020304" pitchFamily="18" charset="0"/>
                        <a:cs typeface="Arial" panose="020B0604020202020204" pitchFamily="34" charset="0"/>
                      </a:endParaRPr>
                    </a:p>
                    <a:p>
                      <a:pPr algn="l">
                        <a:lnSpc>
                          <a:spcPct val="100000"/>
                        </a:lnSpc>
                        <a:spcBef>
                          <a:spcPts val="0"/>
                        </a:spcBef>
                        <a:spcAft>
                          <a:spcPts val="0"/>
                        </a:spcAft>
                      </a:pPr>
                      <a:r>
                        <a:rPr lang="en-ZA" sz="1100" b="1" kern="1400" dirty="0" smtClean="0">
                          <a:effectLst/>
                          <a:latin typeface="Trebuchet MS" panose="020B0603020202020204" pitchFamily="34" charset="0"/>
                          <a:ea typeface="Times New Roman" panose="02020603050405020304" pitchFamily="18" charset="0"/>
                          <a:cs typeface="Arial" panose="020B0604020202020204" pitchFamily="34" charset="0"/>
                        </a:rPr>
                        <a:t>Quarter </a:t>
                      </a:r>
                      <a:r>
                        <a:rPr lang="en-ZA" sz="1100" b="1" kern="1400" dirty="0">
                          <a:effectLst/>
                          <a:latin typeface="Trebuchet MS" panose="020B0603020202020204" pitchFamily="34" charset="0"/>
                          <a:ea typeface="Times New Roman" panose="02020603050405020304" pitchFamily="18" charset="0"/>
                          <a:cs typeface="Arial" panose="020B0604020202020204" pitchFamily="34" charset="0"/>
                        </a:rPr>
                        <a:t>2:</a:t>
                      </a:r>
                    </a:p>
                    <a:p>
                      <a:pPr algn="l">
                        <a:lnSpc>
                          <a:spcPct val="110000"/>
                        </a:lnSpc>
                        <a:spcBef>
                          <a:spcPts val="400"/>
                        </a:spcBef>
                        <a:spcAft>
                          <a:spcPts val="400"/>
                        </a:spcAft>
                      </a:pPr>
                      <a:r>
                        <a:rPr lang="en-ZA" sz="1100" kern="1400" dirty="0">
                          <a:effectLst/>
                          <a:latin typeface="Trebuchet MS" panose="020B0603020202020204" pitchFamily="34" charset="0"/>
                          <a:cs typeface="Arial" panose="020B0604020202020204" pitchFamily="34" charset="0"/>
                        </a:rPr>
                        <a:t>1</a:t>
                      </a:r>
                      <a:r>
                        <a:rPr lang="en-ZA" sz="1100" kern="1400" dirty="0" smtClean="0">
                          <a:effectLst/>
                          <a:latin typeface="Trebuchet MS" panose="020B0603020202020204" pitchFamily="34" charset="0"/>
                          <a:cs typeface="Arial" panose="020B0604020202020204" pitchFamily="34" charset="0"/>
                        </a:rPr>
                        <a:t>. </a:t>
                      </a:r>
                      <a:r>
                        <a:rPr lang="en-ZA" sz="1100" kern="1400" dirty="0">
                          <a:effectLst/>
                          <a:latin typeface="Trebuchet MS" panose="020B0603020202020204" pitchFamily="34" charset="0"/>
                          <a:cs typeface="Arial" panose="020B0604020202020204" pitchFamily="34" charset="0"/>
                        </a:rPr>
                        <a:t>Monitoring of non-compliance to SCM policies and procedures</a:t>
                      </a:r>
                    </a:p>
                    <a:p>
                      <a:pPr algn="l">
                        <a:lnSpc>
                          <a:spcPct val="110000"/>
                        </a:lnSpc>
                        <a:spcBef>
                          <a:spcPts val="400"/>
                        </a:spcBef>
                        <a:spcAft>
                          <a:spcPts val="400"/>
                        </a:spcAft>
                      </a:pPr>
                      <a:r>
                        <a:rPr lang="en-ZA" sz="1100" kern="1400" dirty="0">
                          <a:effectLst/>
                          <a:latin typeface="Trebuchet MS" panose="020B0603020202020204" pitchFamily="34" charset="0"/>
                          <a:cs typeface="Arial" panose="020B0604020202020204" pitchFamily="34" charset="0"/>
                        </a:rPr>
                        <a:t>2</a:t>
                      </a:r>
                      <a:r>
                        <a:rPr lang="en-ZA" sz="1100" kern="1400" dirty="0" smtClean="0">
                          <a:effectLst/>
                          <a:latin typeface="Trebuchet MS" panose="020B0603020202020204" pitchFamily="34" charset="0"/>
                          <a:cs typeface="Arial" panose="020B0604020202020204" pitchFamily="34" charset="0"/>
                        </a:rPr>
                        <a:t>. </a:t>
                      </a:r>
                      <a:r>
                        <a:rPr lang="en-ZA" sz="1100" kern="1400" dirty="0">
                          <a:effectLst/>
                          <a:latin typeface="Trebuchet MS" panose="020B0603020202020204" pitchFamily="34" charset="0"/>
                          <a:cs typeface="Arial" panose="020B0604020202020204" pitchFamily="34" charset="0"/>
                        </a:rPr>
                        <a:t>Conduct organisation-wide training on Ethics in the Public Service</a:t>
                      </a:r>
                      <a:endParaRPr lang="en-ZA" sz="1100" kern="1400" dirty="0">
                        <a:effectLst/>
                        <a:latin typeface="Trebuchet MS" panose="020B0603020202020204" pitchFamily="34" charset="0"/>
                        <a:cs typeface="Times New Roman" panose="02020603050405020304" pitchFamily="18" charset="0"/>
                      </a:endParaRPr>
                    </a:p>
                  </a:txBody>
                  <a:tcPr marL="68580" marR="68580" marT="0" marB="0"/>
                </a:tc>
                <a:tc>
                  <a:txBody>
                    <a:bodyPr/>
                    <a:lstStyle/>
                    <a:p>
                      <a:pPr algn="l">
                        <a:lnSpc>
                          <a:spcPct val="100000"/>
                        </a:lnSpc>
                        <a:spcBef>
                          <a:spcPts val="0"/>
                        </a:spcBef>
                        <a:spcAft>
                          <a:spcPts val="0"/>
                        </a:spcAft>
                      </a:pPr>
                      <a:r>
                        <a:rPr lang="en-ZA" sz="1100" b="1" kern="1400" dirty="0" smtClean="0">
                          <a:effectLst/>
                          <a:latin typeface="Trebuchet MS" panose="020B0603020202020204" pitchFamily="34" charset="0"/>
                          <a:ea typeface="Times New Roman" panose="02020603050405020304" pitchFamily="18" charset="0"/>
                          <a:cs typeface="Arial" panose="020B0604020202020204" pitchFamily="34" charset="0"/>
                        </a:rPr>
                        <a:t>Implement in </a:t>
                      </a:r>
                    </a:p>
                    <a:p>
                      <a:pPr algn="l">
                        <a:lnSpc>
                          <a:spcPct val="100000"/>
                        </a:lnSpc>
                        <a:spcBef>
                          <a:spcPts val="0"/>
                        </a:spcBef>
                        <a:spcAft>
                          <a:spcPts val="0"/>
                        </a:spcAft>
                      </a:pPr>
                      <a:r>
                        <a:rPr lang="en-ZA" sz="1100" b="1" kern="1400" dirty="0" smtClean="0">
                          <a:effectLst/>
                          <a:latin typeface="Trebuchet MS" panose="020B0603020202020204" pitchFamily="34" charset="0"/>
                          <a:ea typeface="Times New Roman" panose="02020603050405020304" pitchFamily="18" charset="0"/>
                          <a:cs typeface="Arial" panose="020B0604020202020204" pitchFamily="34" charset="0"/>
                        </a:rPr>
                        <a:t>Quarter 3:</a:t>
                      </a:r>
                    </a:p>
                    <a:p>
                      <a:pPr algn="l">
                        <a:lnSpc>
                          <a:spcPct val="100000"/>
                        </a:lnSpc>
                        <a:spcBef>
                          <a:spcPts val="0"/>
                        </a:spcBef>
                        <a:spcAft>
                          <a:spcPts val="0"/>
                        </a:spcAft>
                      </a:pPr>
                      <a:endParaRPr lang="en-ZA" sz="1100" b="1" kern="1400" dirty="0" smtClean="0">
                        <a:effectLst/>
                        <a:latin typeface="Trebuchet MS" panose="020B0603020202020204" pitchFamily="34" charset="0"/>
                        <a:ea typeface="Times New Roman" panose="02020603050405020304" pitchFamily="18" charset="0"/>
                        <a:cs typeface="Arial" panose="020B0604020202020204" pitchFamily="34" charset="0"/>
                      </a:endParaRPr>
                    </a:p>
                    <a:p>
                      <a:pPr marL="179388" indent="-179388" algn="l">
                        <a:lnSpc>
                          <a:spcPct val="110000"/>
                        </a:lnSpc>
                        <a:spcBef>
                          <a:spcPts val="400"/>
                        </a:spcBef>
                        <a:spcAft>
                          <a:spcPts val="400"/>
                        </a:spcAft>
                      </a:pPr>
                      <a:r>
                        <a:rPr lang="en-ZA" sz="1100" kern="1400" dirty="0" smtClean="0">
                          <a:effectLst/>
                          <a:latin typeface="Trebuchet MS" panose="020B0603020202020204" pitchFamily="34" charset="0"/>
                          <a:cs typeface="Arial" panose="020B0604020202020204" pitchFamily="34" charset="0"/>
                        </a:rPr>
                        <a:t>1. </a:t>
                      </a:r>
                      <a:r>
                        <a:rPr lang="en-ZA" sz="1100" kern="1400" dirty="0">
                          <a:effectLst/>
                          <a:latin typeface="Trebuchet MS" panose="020B0603020202020204" pitchFamily="34" charset="0"/>
                          <a:cs typeface="Arial" panose="020B0604020202020204" pitchFamily="34" charset="0"/>
                        </a:rPr>
                        <a:t>Capability building for procurement committees</a:t>
                      </a:r>
                      <a:endParaRPr lang="en-ZA" sz="1100" kern="1400" dirty="0">
                        <a:effectLst/>
                        <a:latin typeface="Trebuchet MS" panose="020B0603020202020204" pitchFamily="34" charset="0"/>
                        <a:cs typeface="Times New Roman" panose="02020603050405020304" pitchFamily="18" charset="0"/>
                      </a:endParaRPr>
                    </a:p>
                    <a:p>
                      <a:pPr marL="179388" indent="-179388" algn="l">
                        <a:lnSpc>
                          <a:spcPct val="110000"/>
                        </a:lnSpc>
                        <a:spcBef>
                          <a:spcPts val="400"/>
                        </a:spcBef>
                        <a:spcAft>
                          <a:spcPts val="400"/>
                        </a:spcAft>
                      </a:pPr>
                      <a:r>
                        <a:rPr lang="en-ZA" sz="1100" kern="1400" dirty="0" smtClean="0">
                          <a:effectLst/>
                          <a:latin typeface="Trebuchet MS" panose="020B0603020202020204" pitchFamily="34" charset="0"/>
                          <a:cs typeface="Arial" panose="020B0604020202020204" pitchFamily="34" charset="0"/>
                        </a:rPr>
                        <a:t>2. </a:t>
                      </a:r>
                      <a:r>
                        <a:rPr lang="en-ZA" sz="1100" kern="1400" dirty="0">
                          <a:effectLst/>
                          <a:latin typeface="Trebuchet MS" panose="020B0603020202020204" pitchFamily="34" charset="0"/>
                          <a:cs typeface="Arial" panose="020B0604020202020204" pitchFamily="34" charset="0"/>
                        </a:rPr>
                        <a:t>Monitoring of non-compliance to SCM policies and procedures</a:t>
                      </a:r>
                      <a:endParaRPr lang="en-ZA" sz="1100" kern="1400" dirty="0">
                        <a:effectLst/>
                        <a:latin typeface="Trebuchet MS" panose="020B0603020202020204" pitchFamily="34" charset="0"/>
                        <a:cs typeface="Times New Roman" panose="02020603050405020304" pitchFamily="18" charset="0"/>
                      </a:endParaRPr>
                    </a:p>
                  </a:txBody>
                  <a:tcPr marL="68580" marR="68580" marT="0" marB="0"/>
                </a:tc>
                <a:tc>
                  <a:txBody>
                    <a:bodyPr/>
                    <a:lstStyle/>
                    <a:p>
                      <a:pPr algn="l">
                        <a:lnSpc>
                          <a:spcPct val="100000"/>
                        </a:lnSpc>
                        <a:spcBef>
                          <a:spcPts val="0"/>
                        </a:spcBef>
                        <a:spcAft>
                          <a:spcPts val="0"/>
                        </a:spcAft>
                      </a:pPr>
                      <a:r>
                        <a:rPr lang="en-ZA" sz="1100" b="1" kern="1400" dirty="0" smtClean="0">
                          <a:effectLst/>
                          <a:latin typeface="Trebuchet MS" panose="020B0603020202020204" pitchFamily="34" charset="0"/>
                          <a:ea typeface="Times New Roman" panose="02020603050405020304" pitchFamily="18" charset="0"/>
                          <a:cs typeface="Arial" panose="020B0604020202020204" pitchFamily="34" charset="0"/>
                        </a:rPr>
                        <a:t>Implement in </a:t>
                      </a:r>
                    </a:p>
                    <a:p>
                      <a:pPr algn="l">
                        <a:lnSpc>
                          <a:spcPct val="100000"/>
                        </a:lnSpc>
                        <a:spcBef>
                          <a:spcPts val="0"/>
                        </a:spcBef>
                        <a:spcAft>
                          <a:spcPts val="0"/>
                        </a:spcAft>
                      </a:pPr>
                      <a:r>
                        <a:rPr lang="en-ZA" sz="1100" b="1" kern="1400" dirty="0" smtClean="0">
                          <a:effectLst/>
                          <a:latin typeface="Trebuchet MS" panose="020B0603020202020204" pitchFamily="34" charset="0"/>
                          <a:ea typeface="Times New Roman" panose="02020603050405020304" pitchFamily="18" charset="0"/>
                          <a:cs typeface="Arial" panose="020B0604020202020204" pitchFamily="34" charset="0"/>
                        </a:rPr>
                        <a:t>Quarter 4:</a:t>
                      </a:r>
                    </a:p>
                    <a:p>
                      <a:pPr algn="l">
                        <a:lnSpc>
                          <a:spcPct val="100000"/>
                        </a:lnSpc>
                        <a:spcBef>
                          <a:spcPts val="0"/>
                        </a:spcBef>
                        <a:spcAft>
                          <a:spcPts val="0"/>
                        </a:spcAft>
                      </a:pPr>
                      <a:endParaRPr lang="en-ZA" sz="1100" b="1" kern="1400" dirty="0" smtClean="0">
                        <a:effectLst/>
                        <a:latin typeface="Trebuchet MS" panose="020B0603020202020204" pitchFamily="34" charset="0"/>
                        <a:ea typeface="Times New Roman" panose="02020603050405020304" pitchFamily="18" charset="0"/>
                        <a:cs typeface="Arial" panose="020B0604020202020204" pitchFamily="34" charset="0"/>
                      </a:endParaRPr>
                    </a:p>
                    <a:p>
                      <a:pPr marL="179388" indent="-179388" algn="l">
                        <a:lnSpc>
                          <a:spcPct val="110000"/>
                        </a:lnSpc>
                        <a:spcBef>
                          <a:spcPts val="400"/>
                        </a:spcBef>
                        <a:spcAft>
                          <a:spcPts val="400"/>
                        </a:spcAft>
                      </a:pPr>
                      <a:r>
                        <a:rPr lang="en-ZA" sz="1100" kern="1400" dirty="0" smtClean="0">
                          <a:effectLst/>
                          <a:latin typeface="Trebuchet MS" panose="020B0603020202020204" pitchFamily="34" charset="0"/>
                          <a:cs typeface="Arial" panose="020B0604020202020204" pitchFamily="34" charset="0"/>
                        </a:rPr>
                        <a:t>1. </a:t>
                      </a:r>
                      <a:r>
                        <a:rPr lang="en-ZA" sz="1100" kern="1400" dirty="0">
                          <a:effectLst/>
                          <a:latin typeface="Trebuchet MS" panose="020B0603020202020204" pitchFamily="34" charset="0"/>
                          <a:cs typeface="Arial" panose="020B0604020202020204" pitchFamily="34" charset="0"/>
                        </a:rPr>
                        <a:t>Monitoring of non-compliance to SCM policies and procedures</a:t>
                      </a:r>
                      <a:endParaRPr lang="en-ZA" sz="1100" kern="1400" dirty="0">
                        <a:effectLst/>
                        <a:latin typeface="Trebuchet MS" panose="020B0603020202020204" pitchFamily="34" charset="0"/>
                        <a:cs typeface="Times New Roman" panose="02020603050405020304" pitchFamily="18" charset="0"/>
                      </a:endParaRPr>
                    </a:p>
                    <a:p>
                      <a:pPr marL="179388" indent="-179388" algn="l">
                        <a:lnSpc>
                          <a:spcPct val="110000"/>
                        </a:lnSpc>
                        <a:spcBef>
                          <a:spcPts val="400"/>
                        </a:spcBef>
                        <a:spcAft>
                          <a:spcPts val="400"/>
                        </a:spcAft>
                      </a:pPr>
                      <a:r>
                        <a:rPr lang="en-ZA" sz="1100" kern="1400" dirty="0">
                          <a:effectLst/>
                          <a:latin typeface="Trebuchet MS" panose="020B0603020202020204" pitchFamily="34" charset="0"/>
                          <a:cs typeface="Arial" panose="020B0604020202020204" pitchFamily="34" charset="0"/>
                        </a:rPr>
                        <a:t> </a:t>
                      </a:r>
                      <a:r>
                        <a:rPr lang="en-ZA" sz="1100" kern="1400" dirty="0" smtClean="0">
                          <a:effectLst/>
                          <a:latin typeface="Trebuchet MS" panose="020B0603020202020204" pitchFamily="34" charset="0"/>
                          <a:cs typeface="Arial" panose="020B0604020202020204" pitchFamily="34" charset="0"/>
                        </a:rPr>
                        <a:t>2. </a:t>
                      </a:r>
                      <a:r>
                        <a:rPr lang="en-ZA" sz="1100" kern="1400" dirty="0">
                          <a:effectLst/>
                          <a:latin typeface="Trebuchet MS" panose="020B0603020202020204" pitchFamily="34" charset="0"/>
                          <a:cs typeface="Arial" panose="020B0604020202020204" pitchFamily="34" charset="0"/>
                        </a:rPr>
                        <a:t>Conduct organisation wide PFMA training</a:t>
                      </a:r>
                      <a:endParaRPr lang="en-ZA" sz="1100" kern="1400" dirty="0">
                        <a:effectLst/>
                        <a:latin typeface="Trebuchet MS" panose="020B0603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166891"/>
                  </a:ext>
                </a:extLst>
              </a:tr>
              <a:tr h="453740">
                <a:tc rowSpan="2">
                  <a:txBody>
                    <a:bodyPr/>
                    <a:lstStyle/>
                    <a:p>
                      <a:pPr marL="358775" indent="-358775" algn="l">
                        <a:lnSpc>
                          <a:spcPct val="110000"/>
                        </a:lnSpc>
                        <a:spcBef>
                          <a:spcPts val="400"/>
                        </a:spcBef>
                        <a:spcAft>
                          <a:spcPts val="400"/>
                        </a:spcAft>
                      </a:pPr>
                      <a:r>
                        <a:rPr lang="en-ZA" sz="1400" kern="1400" dirty="0">
                          <a:effectLst/>
                          <a:latin typeface="Trebuchet MS" panose="020B0603020202020204" pitchFamily="34" charset="0"/>
                          <a:ea typeface="Times New Roman" panose="02020603050405020304" pitchFamily="18" charset="0"/>
                          <a:cs typeface="Arial" panose="020B0604020202020204" pitchFamily="34" charset="0"/>
                        </a:rPr>
                        <a:t>2.3. Revenue </a:t>
                      </a:r>
                      <a:r>
                        <a:rPr lang="en-ZA" sz="1400" kern="1400" dirty="0" smtClean="0">
                          <a:effectLst/>
                          <a:latin typeface="Trebuchet MS" panose="020B0603020202020204" pitchFamily="34" charset="0"/>
                          <a:ea typeface="Times New Roman" panose="02020603050405020304" pitchFamily="18" charset="0"/>
                          <a:cs typeface="Arial" panose="020B0604020202020204" pitchFamily="34" charset="0"/>
                        </a:rPr>
                        <a:t>Enhancement </a:t>
                      </a:r>
                      <a:r>
                        <a:rPr lang="en-ZA" sz="1400" kern="1400" dirty="0">
                          <a:effectLst/>
                          <a:latin typeface="Trebuchet MS" panose="020B0603020202020204" pitchFamily="34" charset="0"/>
                          <a:ea typeface="Times New Roman" panose="02020603050405020304" pitchFamily="18" charset="0"/>
                          <a:cs typeface="Arial" panose="020B0604020202020204" pitchFamily="34" charset="0"/>
                        </a:rPr>
                        <a:t>and </a:t>
                      </a:r>
                      <a:r>
                        <a:rPr lang="en-ZA" sz="1400" kern="1400" dirty="0" smtClean="0">
                          <a:effectLst/>
                          <a:latin typeface="Trebuchet MS" panose="020B0603020202020204" pitchFamily="34" charset="0"/>
                          <a:ea typeface="Times New Roman" panose="02020603050405020304" pitchFamily="18" charset="0"/>
                          <a:cs typeface="Arial" panose="020B0604020202020204" pitchFamily="34" charset="0"/>
                        </a:rPr>
                        <a:t>Cost Optimisation</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marL="447675" indent="-447675" algn="l">
                        <a:lnSpc>
                          <a:spcPct val="110000"/>
                        </a:lnSpc>
                        <a:spcBef>
                          <a:spcPts val="400"/>
                        </a:spcBef>
                        <a:spcAft>
                          <a:spcPts val="400"/>
                        </a:spcAft>
                      </a:pP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2.3.1. </a:t>
                      </a:r>
                      <a:r>
                        <a:rPr lang="en-ZA" sz="1100" kern="1400" dirty="0" smtClean="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Budget </a:t>
                      </a: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Optimisation Strategy developed</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Finalised Budget Optimisation Strategy </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Approve Budget Optimisation Strategy </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Develop and </a:t>
                      </a:r>
                      <a:r>
                        <a:rPr lang="en-ZA" sz="1100" kern="1400" dirty="0" smtClean="0">
                          <a:effectLst/>
                          <a:latin typeface="Trebuchet MS" panose="020B0603020202020204" pitchFamily="34" charset="0"/>
                          <a:ea typeface="Times New Roman" panose="02020603050405020304" pitchFamily="18" charset="0"/>
                          <a:cs typeface="Arial" panose="020B0604020202020204" pitchFamily="34" charset="0"/>
                        </a:rPr>
                        <a:t>Approve </a:t>
                      </a: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Policy to execute Budget Optimisation Strategy</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Develop implementation plan to execute Budget Optimisation Strategy and </a:t>
                      </a:r>
                      <a:r>
                        <a:rPr lang="en-ZA" sz="1100" kern="1400" dirty="0" smtClean="0">
                          <a:effectLst/>
                          <a:latin typeface="Trebuchet MS" panose="020B0603020202020204" pitchFamily="34" charset="0"/>
                          <a:ea typeface="Times New Roman" panose="02020603050405020304" pitchFamily="18" charset="0"/>
                          <a:cs typeface="Arial" panose="020B0604020202020204" pitchFamily="34" charset="0"/>
                        </a:rPr>
                        <a:t>Policy</a:t>
                      </a:r>
                      <a:endParaRPr lang="en-ZA" sz="1100" kern="1400" dirty="0" smtClean="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Execute implementation </a:t>
                      </a:r>
                      <a:r>
                        <a:rPr lang="en-ZA" sz="1100" kern="1400" dirty="0" smtClean="0">
                          <a:effectLst/>
                          <a:latin typeface="Trebuchet MS" panose="020B0603020202020204" pitchFamily="34" charset="0"/>
                          <a:ea typeface="Times New Roman" panose="02020603050405020304" pitchFamily="18" charset="0"/>
                          <a:cs typeface="Arial" panose="020B0604020202020204" pitchFamily="34" charset="0"/>
                        </a:rPr>
                        <a:t>Plan</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19575602"/>
                  </a:ext>
                </a:extLst>
              </a:tr>
              <a:tr h="453740">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100" kern="1200" dirty="0" smtClean="0">
                          <a:solidFill>
                            <a:schemeClr val="dk1"/>
                          </a:solidFill>
                          <a:effectLst/>
                          <a:latin typeface="Trebuchet MS" panose="020B0603020202020204" pitchFamily="34" charset="0"/>
                          <a:ea typeface="+mn-ea"/>
                          <a:cs typeface="+mn-cs"/>
                        </a:rPr>
                        <a:t>Execute Implementation Plan</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ZA"/>
                    </a:p>
                  </a:txBody>
                  <a:tcPr/>
                </a:tc>
                <a:extLst>
                  <a:ext uri="{0D108BD9-81ED-4DB2-BD59-A6C34878D82A}">
                    <a16:rowId xmlns:a16="http://schemas.microsoft.com/office/drawing/2014/main" val="324316093"/>
                  </a:ext>
                </a:extLst>
              </a:tr>
            </a:tbl>
          </a:graphicData>
        </a:graphic>
      </p:graphicFrame>
      <p:sp>
        <p:nvSpPr>
          <p:cNvPr id="2" name="Slide Number Placeholder 2">
            <a:extLst>
              <a:ext uri="{FF2B5EF4-FFF2-40B4-BE49-F238E27FC236}">
                <a16:creationId xmlns:a16="http://schemas.microsoft.com/office/drawing/2014/main" id="{C556B289-FF4E-3D5A-6CC5-431D6C9EAC96}"/>
              </a:ext>
            </a:extLst>
          </p:cNvPr>
          <p:cNvSpPr>
            <a:spLocks noGrp="1"/>
          </p:cNvSpPr>
          <p:nvPr>
            <p:ph type="sldNum" sz="quarter" idx="12"/>
          </p:nvPr>
        </p:nvSpPr>
        <p:spPr>
          <a:xfrm>
            <a:off x="9347200" y="6395463"/>
            <a:ext cx="2595742" cy="36628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21</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2215960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890C832-6264-8191-A687-79964FB7843A}"/>
              </a:ext>
            </a:extLst>
          </p:cNvPr>
          <p:cNvGraphicFramePr>
            <a:graphicFrameLocks noGrp="1"/>
          </p:cNvGraphicFramePr>
          <p:nvPr>
            <p:extLst>
              <p:ext uri="{D42A27DB-BD31-4B8C-83A1-F6EECF244321}">
                <p14:modId xmlns:p14="http://schemas.microsoft.com/office/powerpoint/2010/main" val="1696864907"/>
              </p:ext>
            </p:extLst>
          </p:nvPr>
        </p:nvGraphicFramePr>
        <p:xfrm>
          <a:off x="262160" y="159394"/>
          <a:ext cx="11444568" cy="6304892"/>
        </p:xfrm>
        <a:graphic>
          <a:graphicData uri="http://schemas.openxmlformats.org/drawingml/2006/table">
            <a:tbl>
              <a:tblPr firstRow="1" firstCol="1" bandRow="1">
                <a:tableStyleId>{7DF18680-E054-41AD-8BC1-D1AEF772440D}</a:tableStyleId>
              </a:tblPr>
              <a:tblGrid>
                <a:gridCol w="2035434">
                  <a:extLst>
                    <a:ext uri="{9D8B030D-6E8A-4147-A177-3AD203B41FA5}">
                      <a16:colId xmlns:a16="http://schemas.microsoft.com/office/drawing/2014/main" val="1652285423"/>
                    </a:ext>
                  </a:extLst>
                </a:gridCol>
                <a:gridCol w="3574288">
                  <a:extLst>
                    <a:ext uri="{9D8B030D-6E8A-4147-A177-3AD203B41FA5}">
                      <a16:colId xmlns:a16="http://schemas.microsoft.com/office/drawing/2014/main" val="1738347568"/>
                    </a:ext>
                  </a:extLst>
                </a:gridCol>
                <a:gridCol w="995083">
                  <a:extLst>
                    <a:ext uri="{9D8B030D-6E8A-4147-A177-3AD203B41FA5}">
                      <a16:colId xmlns:a16="http://schemas.microsoft.com/office/drawing/2014/main" val="20002"/>
                    </a:ext>
                  </a:extLst>
                </a:gridCol>
                <a:gridCol w="1201270">
                  <a:extLst>
                    <a:ext uri="{9D8B030D-6E8A-4147-A177-3AD203B41FA5}">
                      <a16:colId xmlns:a16="http://schemas.microsoft.com/office/drawing/2014/main" val="20003"/>
                    </a:ext>
                  </a:extLst>
                </a:gridCol>
                <a:gridCol w="896471">
                  <a:extLst>
                    <a:ext uri="{9D8B030D-6E8A-4147-A177-3AD203B41FA5}">
                      <a16:colId xmlns:a16="http://schemas.microsoft.com/office/drawing/2014/main" val="20004"/>
                    </a:ext>
                  </a:extLst>
                </a:gridCol>
                <a:gridCol w="932329">
                  <a:extLst>
                    <a:ext uri="{9D8B030D-6E8A-4147-A177-3AD203B41FA5}">
                      <a16:colId xmlns:a16="http://schemas.microsoft.com/office/drawing/2014/main" val="20005"/>
                    </a:ext>
                  </a:extLst>
                </a:gridCol>
                <a:gridCol w="1809693">
                  <a:extLst>
                    <a:ext uri="{9D8B030D-6E8A-4147-A177-3AD203B41FA5}">
                      <a16:colId xmlns:a16="http://schemas.microsoft.com/office/drawing/2014/main" val="20006"/>
                    </a:ext>
                  </a:extLst>
                </a:gridCol>
              </a:tblGrid>
              <a:tr h="849178">
                <a:tc rowSpan="2">
                  <a:txBody>
                    <a:bodyPr/>
                    <a:lstStyle/>
                    <a:p>
                      <a:pPr algn="ctr">
                        <a:lnSpc>
                          <a:spcPct val="110000"/>
                        </a:lnSpc>
                        <a:spcBef>
                          <a:spcPts val="400"/>
                        </a:spcBef>
                        <a:spcAft>
                          <a:spcPts val="400"/>
                        </a:spcAft>
                      </a:pPr>
                      <a:r>
                        <a:rPr lang="en-ZA" sz="1600" b="1" kern="1400" dirty="0">
                          <a:solidFill>
                            <a:srgbClr val="FFFFFF"/>
                          </a:solidFill>
                          <a:effectLst/>
                          <a:latin typeface="Trebuchet MS" panose="020B0603020202020204" pitchFamily="34" charset="0"/>
                        </a:rPr>
                        <a:t>OUTPUT</a:t>
                      </a:r>
                      <a:endParaRPr lang="en-ZA" sz="16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nchor="ctr"/>
                </a:tc>
                <a:tc rowSpan="2">
                  <a:txBody>
                    <a:bodyPr/>
                    <a:lstStyle/>
                    <a:p>
                      <a:pPr algn="ctr">
                        <a:lnSpc>
                          <a:spcPct val="110000"/>
                        </a:lnSpc>
                        <a:spcBef>
                          <a:spcPts val="400"/>
                        </a:spcBef>
                        <a:spcAft>
                          <a:spcPts val="400"/>
                        </a:spcAft>
                      </a:pPr>
                      <a:r>
                        <a:rPr lang="en-ZA" sz="1600" b="1" kern="1400" dirty="0">
                          <a:solidFill>
                            <a:srgbClr val="FFFFFF"/>
                          </a:solidFill>
                          <a:effectLst/>
                          <a:latin typeface="Trebuchet MS" panose="020B0603020202020204" pitchFamily="34" charset="0"/>
                        </a:rPr>
                        <a:t>OUTPUT INDICATORS</a:t>
                      </a:r>
                      <a:endParaRPr lang="en-ZA" sz="16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nchor="ctr"/>
                </a:tc>
                <a:tc rowSpan="2">
                  <a:txBody>
                    <a:bodyPr/>
                    <a:lstStyle/>
                    <a:p>
                      <a:pPr algn="ctr">
                        <a:lnSpc>
                          <a:spcPct val="110000"/>
                        </a:lnSpc>
                        <a:spcBef>
                          <a:spcPts val="400"/>
                        </a:spcBef>
                        <a:spcAft>
                          <a:spcPts val="400"/>
                        </a:spcAft>
                      </a:pPr>
                      <a:r>
                        <a:rPr lang="en-ZA" sz="1600" b="1" kern="1400" dirty="0">
                          <a:solidFill>
                            <a:srgbClr val="FFFFFF"/>
                          </a:solidFill>
                          <a:effectLst/>
                          <a:latin typeface="Trebuchet MS" panose="020B0603020202020204" pitchFamily="34" charset="0"/>
                        </a:rPr>
                        <a:t>2023/24 ANNUAL       TARGET</a:t>
                      </a:r>
                      <a:endParaRPr lang="en-ZA" sz="16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nchor="ctr"/>
                </a:tc>
                <a:tc gridSpan="4">
                  <a:txBody>
                    <a:bodyPr/>
                    <a:lstStyle/>
                    <a:p>
                      <a:pPr algn="ctr">
                        <a:lnSpc>
                          <a:spcPct val="110000"/>
                        </a:lnSpc>
                        <a:spcBef>
                          <a:spcPts val="400"/>
                        </a:spcBef>
                        <a:spcAft>
                          <a:spcPts val="400"/>
                        </a:spcAft>
                      </a:pPr>
                      <a:endParaRPr lang="en-ZA" sz="1200" b="1" kern="1400" dirty="0">
                        <a:solidFill>
                          <a:srgbClr val="FFFFFF"/>
                        </a:solidFill>
                        <a:effectLst/>
                        <a:latin typeface="Trebuchet MS" panose="020B0603020202020204" pitchFamily="34" charset="0"/>
                      </a:endParaRPr>
                    </a:p>
                    <a:p>
                      <a:pPr algn="ctr">
                        <a:lnSpc>
                          <a:spcPct val="110000"/>
                        </a:lnSpc>
                        <a:spcBef>
                          <a:spcPts val="400"/>
                        </a:spcBef>
                        <a:spcAft>
                          <a:spcPts val="400"/>
                        </a:spcAft>
                      </a:pPr>
                      <a:r>
                        <a:rPr lang="en-ZA" sz="1600" b="1" kern="1400" dirty="0">
                          <a:solidFill>
                            <a:srgbClr val="FFFFFF"/>
                          </a:solidFill>
                          <a:effectLst/>
                          <a:latin typeface="Trebuchet MS" panose="020B0603020202020204" pitchFamily="34" charset="0"/>
                        </a:rPr>
                        <a:t>QUARTERLY TARGETS</a:t>
                      </a:r>
                    </a:p>
                    <a:p>
                      <a:pPr algn="ctr">
                        <a:lnSpc>
                          <a:spcPct val="110000"/>
                        </a:lnSpc>
                        <a:spcBef>
                          <a:spcPts val="400"/>
                        </a:spcBef>
                        <a:spcAft>
                          <a:spcPts val="400"/>
                        </a:spcAft>
                      </a:pP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24077685"/>
                  </a:ext>
                </a:extLst>
              </a:tr>
              <a:tr h="586525">
                <a:tc vMerge="1">
                  <a:txBody>
                    <a:bodyPr/>
                    <a:lstStyle/>
                    <a:p>
                      <a:endParaRPr lang="en-ZA"/>
                    </a:p>
                  </a:txBody>
                  <a:tcPr/>
                </a:tc>
                <a:tc vMerge="1">
                  <a:txBody>
                    <a:bodyPr/>
                    <a:lstStyle/>
                    <a:p>
                      <a:endParaRPr lang="en-ZA"/>
                    </a:p>
                  </a:txBody>
                  <a:tcPr/>
                </a:tc>
                <a:tc vMerge="1">
                  <a:txBody>
                    <a:bodyPr/>
                    <a:lstStyle/>
                    <a:p>
                      <a:endParaRPr lang="en-US"/>
                    </a:p>
                  </a:txBody>
                  <a:tcPr/>
                </a:tc>
                <a:tc>
                  <a:txBody>
                    <a:bodyPr/>
                    <a:lstStyle/>
                    <a:p>
                      <a:pPr algn="ctr">
                        <a:lnSpc>
                          <a:spcPct val="110000"/>
                        </a:lnSpc>
                        <a:spcBef>
                          <a:spcPts val="400"/>
                        </a:spcBef>
                        <a:spcAft>
                          <a:spcPts val="400"/>
                        </a:spcAft>
                      </a:pPr>
                      <a:r>
                        <a:rPr lang="en-ZA" sz="1200" b="1" kern="1400" dirty="0">
                          <a:solidFill>
                            <a:srgbClr val="000000"/>
                          </a:solidFill>
                          <a:effectLst/>
                          <a:latin typeface="Trebuchet MS" panose="020B0603020202020204" pitchFamily="34" charset="0"/>
                        </a:rPr>
                        <a:t>Q1</a:t>
                      </a:r>
                      <a:br>
                        <a:rPr lang="en-ZA" sz="1200" b="1" kern="1400" dirty="0">
                          <a:solidFill>
                            <a:srgbClr val="000000"/>
                          </a:solidFill>
                          <a:effectLst/>
                          <a:latin typeface="Trebuchet MS" panose="020B0603020202020204" pitchFamily="34" charset="0"/>
                        </a:rPr>
                      </a:br>
                      <a:r>
                        <a:rPr lang="en-ZA" sz="1200" b="1" kern="1400" dirty="0">
                          <a:solidFill>
                            <a:srgbClr val="000000"/>
                          </a:solidFill>
                          <a:effectLst/>
                          <a:latin typeface="Trebuchet MS" panose="020B0603020202020204" pitchFamily="34" charset="0"/>
                        </a:rPr>
                        <a:t>Apr - Jun 2023</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algn="ctr">
                        <a:lnSpc>
                          <a:spcPct val="110000"/>
                        </a:lnSpc>
                        <a:spcBef>
                          <a:spcPts val="400"/>
                        </a:spcBef>
                        <a:spcAft>
                          <a:spcPts val="400"/>
                        </a:spcAft>
                      </a:pPr>
                      <a:r>
                        <a:rPr lang="en-ZA" sz="1200" b="1" kern="1400" dirty="0">
                          <a:solidFill>
                            <a:srgbClr val="000000"/>
                          </a:solidFill>
                          <a:effectLst/>
                          <a:latin typeface="Trebuchet MS" panose="020B0603020202020204" pitchFamily="34" charset="0"/>
                        </a:rPr>
                        <a:t>Q2</a:t>
                      </a:r>
                      <a:br>
                        <a:rPr lang="en-ZA" sz="1200" b="1" kern="1400" dirty="0">
                          <a:solidFill>
                            <a:srgbClr val="000000"/>
                          </a:solidFill>
                          <a:effectLst/>
                          <a:latin typeface="Trebuchet MS" panose="020B0603020202020204" pitchFamily="34" charset="0"/>
                        </a:rPr>
                      </a:br>
                      <a:r>
                        <a:rPr lang="en-ZA" sz="1200" b="1" kern="1400" dirty="0">
                          <a:solidFill>
                            <a:srgbClr val="000000"/>
                          </a:solidFill>
                          <a:effectLst/>
                          <a:latin typeface="Trebuchet MS" panose="020B0603020202020204" pitchFamily="34" charset="0"/>
                        </a:rPr>
                        <a:t>Jul - Sep 2023</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algn="ctr">
                        <a:lnSpc>
                          <a:spcPct val="110000"/>
                        </a:lnSpc>
                        <a:spcBef>
                          <a:spcPts val="400"/>
                        </a:spcBef>
                        <a:spcAft>
                          <a:spcPts val="400"/>
                        </a:spcAft>
                      </a:pPr>
                      <a:r>
                        <a:rPr lang="en-ZA" sz="1200" b="1" kern="1400" dirty="0">
                          <a:solidFill>
                            <a:srgbClr val="000000"/>
                          </a:solidFill>
                          <a:effectLst/>
                          <a:latin typeface="Trebuchet MS" panose="020B0603020202020204" pitchFamily="34" charset="0"/>
                        </a:rPr>
                        <a:t>Q3</a:t>
                      </a:r>
                      <a:br>
                        <a:rPr lang="en-ZA" sz="1200" b="1" kern="1400" dirty="0">
                          <a:solidFill>
                            <a:srgbClr val="000000"/>
                          </a:solidFill>
                          <a:effectLst/>
                          <a:latin typeface="Trebuchet MS" panose="020B0603020202020204" pitchFamily="34" charset="0"/>
                        </a:rPr>
                      </a:br>
                      <a:r>
                        <a:rPr lang="en-ZA" sz="1200" b="1" kern="1400" dirty="0">
                          <a:solidFill>
                            <a:srgbClr val="000000"/>
                          </a:solidFill>
                          <a:effectLst/>
                          <a:latin typeface="Trebuchet MS" panose="020B0603020202020204" pitchFamily="34" charset="0"/>
                        </a:rPr>
                        <a:t>Oct - Dec 2023</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algn="ctr">
                        <a:lnSpc>
                          <a:spcPct val="110000"/>
                        </a:lnSpc>
                        <a:spcBef>
                          <a:spcPts val="400"/>
                        </a:spcBef>
                        <a:spcAft>
                          <a:spcPts val="400"/>
                        </a:spcAft>
                      </a:pPr>
                      <a:r>
                        <a:rPr lang="en-ZA" sz="1200" b="1" kern="1400" dirty="0">
                          <a:solidFill>
                            <a:srgbClr val="000000"/>
                          </a:solidFill>
                          <a:effectLst/>
                          <a:latin typeface="Trebuchet MS" panose="020B0603020202020204" pitchFamily="34" charset="0"/>
                        </a:rPr>
                        <a:t>Q4</a:t>
                      </a:r>
                      <a:br>
                        <a:rPr lang="en-ZA" sz="1200" b="1" kern="1400" dirty="0">
                          <a:solidFill>
                            <a:srgbClr val="000000"/>
                          </a:solidFill>
                          <a:effectLst/>
                          <a:latin typeface="Trebuchet MS" panose="020B0603020202020204" pitchFamily="34" charset="0"/>
                        </a:rPr>
                      </a:br>
                      <a:r>
                        <a:rPr lang="en-ZA" sz="1200" b="1" kern="1400" dirty="0">
                          <a:solidFill>
                            <a:srgbClr val="000000"/>
                          </a:solidFill>
                          <a:effectLst/>
                          <a:latin typeface="Trebuchet MS" panose="020B0603020202020204" pitchFamily="34" charset="0"/>
                        </a:rPr>
                        <a:t>Jan - Mar 2024</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nchor="ctr"/>
                </a:tc>
                <a:extLst>
                  <a:ext uri="{0D108BD9-81ED-4DB2-BD59-A6C34878D82A}">
                    <a16:rowId xmlns:a16="http://schemas.microsoft.com/office/drawing/2014/main" val="2116500173"/>
                  </a:ext>
                </a:extLst>
              </a:tr>
              <a:tr h="896080">
                <a:tc rowSpan="9">
                  <a:txBody>
                    <a:bodyPr/>
                    <a:lstStyle/>
                    <a:p>
                      <a:pPr marL="447675" indent="-447675" algn="l">
                        <a:lnSpc>
                          <a:spcPct val="110000"/>
                        </a:lnSpc>
                        <a:spcBef>
                          <a:spcPts val="400"/>
                        </a:spcBef>
                        <a:spcAft>
                          <a:spcPts val="400"/>
                        </a:spcAft>
                      </a:pPr>
                      <a:r>
                        <a:rPr lang="en-ZA" sz="1600" kern="1400" dirty="0">
                          <a:effectLst/>
                          <a:latin typeface="Trebuchet MS" panose="020B0603020202020204" pitchFamily="34" charset="0"/>
                        </a:rPr>
                        <a:t>2.4. Human </a:t>
                      </a:r>
                      <a:r>
                        <a:rPr lang="en-ZA" sz="1600" kern="1400" dirty="0" smtClean="0">
                          <a:effectLst/>
                          <a:latin typeface="Trebuchet MS" panose="020B0603020202020204" pitchFamily="34" charset="0"/>
                        </a:rPr>
                        <a:t>Capital </a:t>
                      </a:r>
                      <a:r>
                        <a:rPr lang="en-ZA" sz="1600" kern="1400" dirty="0">
                          <a:effectLst/>
                          <a:latin typeface="Trebuchet MS" panose="020B0603020202020204" pitchFamily="34" charset="0"/>
                        </a:rPr>
                        <a:t>M</a:t>
                      </a:r>
                      <a:r>
                        <a:rPr lang="en-ZA" sz="1600" kern="1400" dirty="0" smtClean="0">
                          <a:effectLst/>
                          <a:latin typeface="Trebuchet MS" panose="020B0603020202020204" pitchFamily="34" charset="0"/>
                        </a:rPr>
                        <a:t>anagement </a:t>
                      </a:r>
                      <a:r>
                        <a:rPr lang="en-ZA" sz="1600" kern="1400" dirty="0">
                          <a:effectLst/>
                          <a:latin typeface="Trebuchet MS" panose="020B0603020202020204" pitchFamily="34" charset="0"/>
                        </a:rPr>
                        <a:t>and </a:t>
                      </a:r>
                      <a:r>
                        <a:rPr lang="en-ZA" sz="1600" kern="1400" dirty="0" smtClean="0">
                          <a:effectLst/>
                          <a:latin typeface="Trebuchet MS" panose="020B0603020202020204" pitchFamily="34" charset="0"/>
                        </a:rPr>
                        <a:t>Development </a:t>
                      </a:r>
                      <a:endParaRPr lang="en-ZA" sz="16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nchor="ctr"/>
                </a:tc>
                <a:tc rowSpan="2">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rPr>
                        <a:t>2.4.1. Staff engagement score</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tc>
                <a:tc rowSpan="2">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rPr>
                        <a:t>3.13 Staff engagement score</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tc>
                <a:tc rowSpan="2">
                  <a:txBody>
                    <a:bodyPr/>
                    <a:lstStyle/>
                    <a:p>
                      <a:pPr algn="l">
                        <a:lnSpc>
                          <a:spcPct val="110000"/>
                        </a:lnSpc>
                        <a:spcBef>
                          <a:spcPts val="400"/>
                        </a:spcBef>
                        <a:spcAft>
                          <a:spcPts val="400"/>
                        </a:spcAft>
                      </a:pPr>
                      <a:r>
                        <a:rPr lang="en-ZA" sz="1200" kern="1400" dirty="0">
                          <a:effectLst/>
                          <a:latin typeface="Trebuchet MS" panose="020B0603020202020204" pitchFamily="34" charset="0"/>
                          <a:ea typeface="Times New Roman" panose="02020603050405020304" pitchFamily="18" charset="0"/>
                          <a:cs typeface="Arial" panose="020B0604020202020204" pitchFamily="34" charset="0"/>
                        </a:rPr>
                        <a:t>Develop action plan to address issues arising from the prior year’s </a:t>
                      </a: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staff engagement assessment</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200" kern="1400" dirty="0">
                          <a:effectLst/>
                          <a:latin typeface="Trebuchet MS" panose="020B0603020202020204" pitchFamily="34" charset="0"/>
                          <a:ea typeface="Times New Roman" panose="02020603050405020304" pitchFamily="18" charset="0"/>
                          <a:cs typeface="Arial" panose="020B0604020202020204" pitchFamily="34" charset="0"/>
                        </a:rPr>
                        <a:t>Implement the action plan</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200" kern="1400" dirty="0">
                          <a:effectLst/>
                          <a:latin typeface="Trebuchet MS" panose="020B0603020202020204" pitchFamily="34" charset="0"/>
                          <a:ea typeface="Times New Roman" panose="02020603050405020304" pitchFamily="18" charset="0"/>
                          <a:cs typeface="Arial" panose="020B0604020202020204" pitchFamily="34" charset="0"/>
                        </a:rPr>
                        <a:t>Implement the action plan</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Conduct staff engagement assessment to determine staff engagement score</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24182460"/>
                  </a:ext>
                </a:extLst>
              </a:tr>
              <a:tr h="716864">
                <a:tc vMerge="1">
                  <a:txBody>
                    <a:bodyPr/>
                    <a:lstStyle/>
                    <a:p>
                      <a:endParaRPr lang="en-ZA"/>
                    </a:p>
                  </a:txBody>
                  <a:tcPr/>
                </a:tc>
                <a:tc vMerge="1">
                  <a:txBody>
                    <a:bodyPr/>
                    <a:lstStyle/>
                    <a:p>
                      <a:endParaRPr lang="en-ZA"/>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Table staff engagement score survey report with ExCo</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16919765"/>
                  </a:ext>
                </a:extLst>
              </a:tr>
              <a:tr h="185191">
                <a:tc vMerge="1">
                  <a:txBody>
                    <a:bodyPr/>
                    <a:lstStyle/>
                    <a:p>
                      <a:pPr algn="l">
                        <a:lnSpc>
                          <a:spcPct val="110000"/>
                        </a:lnSpc>
                        <a:spcBef>
                          <a:spcPts val="400"/>
                        </a:spcBef>
                        <a:spcAft>
                          <a:spcPts val="400"/>
                        </a:spcAft>
                      </a:pPr>
                      <a:endParaRPr lang="en-ZA" sz="16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gridSpan="6">
                  <a:txBody>
                    <a:bodyPr/>
                    <a:lstStyle/>
                    <a:p>
                      <a:pPr algn="l">
                        <a:lnSpc>
                          <a:spcPct val="110000"/>
                        </a:lnSpc>
                        <a:spcBef>
                          <a:spcPts val="400"/>
                        </a:spcBef>
                        <a:spcAft>
                          <a:spcPts val="400"/>
                        </a:spcAft>
                      </a:pPr>
                      <a:r>
                        <a:rPr lang="en-ZA" sz="1200" kern="1200" dirty="0">
                          <a:solidFill>
                            <a:schemeClr val="dk1"/>
                          </a:solidFill>
                          <a:effectLst/>
                          <a:latin typeface="Trebuchet MS" panose="020B0603020202020204" pitchFamily="34" charset="0"/>
                          <a:ea typeface="+mn-ea"/>
                          <a:cs typeface="+mn-cs"/>
                        </a:rPr>
                        <a:t>2.4.2. </a:t>
                      </a:r>
                      <a:r>
                        <a:rPr lang="en-ZA" sz="1200" b="1" kern="1200" dirty="0">
                          <a:solidFill>
                            <a:schemeClr val="dk1"/>
                          </a:solidFill>
                          <a:effectLst/>
                          <a:latin typeface="Trebuchet MS" panose="020B0603020202020204" pitchFamily="34" charset="0"/>
                          <a:ea typeface="+mn-ea"/>
                          <a:cs typeface="+mn-cs"/>
                        </a:rPr>
                        <a:t>Implementation of Employment Equity (EE) Plan: </a:t>
                      </a:r>
                      <a:endParaRPr lang="en-ZA" sz="1200" b="1"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42366833"/>
                  </a:ext>
                </a:extLst>
              </a:tr>
              <a:tr h="336896">
                <a:tc vMerge="1">
                  <a:txBody>
                    <a:bodyPr/>
                    <a:lstStyle/>
                    <a:p>
                      <a:pPr algn="l">
                        <a:lnSpc>
                          <a:spcPct val="110000"/>
                        </a:lnSpc>
                        <a:spcBef>
                          <a:spcPts val="400"/>
                        </a:spcBef>
                        <a:spcAft>
                          <a:spcPts val="400"/>
                        </a:spcAft>
                      </a:pPr>
                      <a:endParaRPr lang="en-ZA" sz="16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marL="538163" indent="-538163"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2.4.2.1. Percentage of women in SA Tourism</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60%</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60%</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60%</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60%</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60%</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77613013"/>
                  </a:ext>
                </a:extLst>
              </a:tr>
              <a:tr h="525409">
                <a:tc vMerge="1">
                  <a:txBody>
                    <a:bodyPr/>
                    <a:lstStyle/>
                    <a:p>
                      <a:pPr algn="l">
                        <a:lnSpc>
                          <a:spcPct val="110000"/>
                        </a:lnSpc>
                        <a:spcBef>
                          <a:spcPts val="400"/>
                        </a:spcBef>
                        <a:spcAft>
                          <a:spcPts val="400"/>
                        </a:spcAft>
                      </a:pPr>
                      <a:endParaRPr lang="en-ZA" sz="16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marL="627063" indent="-627063"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2.4.2.2. </a:t>
                      </a:r>
                      <a:r>
                        <a:rPr lang="en-ZA" sz="1200" kern="1400" dirty="0" smtClean="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Percentage </a:t>
                      </a: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of women in senior and top management positions in SA Tourism</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50%</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50%</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50%</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50%</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50%</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78273337"/>
                  </a:ext>
                </a:extLst>
              </a:tr>
              <a:tr h="443536">
                <a:tc vMerge="1">
                  <a:txBody>
                    <a:bodyPr/>
                    <a:lstStyle/>
                    <a:p>
                      <a:pPr algn="l">
                        <a:lnSpc>
                          <a:spcPct val="110000"/>
                        </a:lnSpc>
                        <a:spcBef>
                          <a:spcPts val="400"/>
                        </a:spcBef>
                        <a:spcAft>
                          <a:spcPts val="400"/>
                        </a:spcAft>
                      </a:pPr>
                      <a:endParaRPr lang="en-ZA" sz="16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marL="627063" indent="-627063"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2.4.2.3. </a:t>
                      </a:r>
                      <a:r>
                        <a:rPr lang="en-ZA" sz="1200" kern="1400" dirty="0" smtClean="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Percentage </a:t>
                      </a: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of people with disabilities employed in SA Tourism</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2%</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2%</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2%</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2%</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2%</a:t>
                      </a:r>
                    </a:p>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99574224"/>
                  </a:ext>
                </a:extLst>
              </a:tr>
              <a:tr h="678640">
                <a:tc vMerge="1">
                  <a:txBody>
                    <a:bodyPr/>
                    <a:lstStyle/>
                    <a:p>
                      <a:pPr algn="l">
                        <a:lnSpc>
                          <a:spcPct val="110000"/>
                        </a:lnSpc>
                        <a:spcBef>
                          <a:spcPts val="400"/>
                        </a:spcBef>
                        <a:spcAft>
                          <a:spcPts val="400"/>
                        </a:spcAft>
                      </a:pPr>
                      <a:endParaRPr lang="en-ZA" sz="16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marL="627063" indent="-627063"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2.4.2.4. </a:t>
                      </a:r>
                      <a:r>
                        <a:rPr lang="en-ZA" sz="1200" kern="1400" dirty="0" smtClean="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Maintain </a:t>
                      </a: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at least 60% Black people (Africans, Coloureds, and Indians across all occupational levels)</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60%</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60%</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60%</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60%</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60%</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72838246"/>
                  </a:ext>
                </a:extLst>
              </a:tr>
              <a:tr h="428650">
                <a:tc vMerge="1">
                  <a:txBody>
                    <a:bodyPr/>
                    <a:lstStyle/>
                    <a:p>
                      <a:pPr algn="l">
                        <a:lnSpc>
                          <a:spcPct val="110000"/>
                        </a:lnSpc>
                        <a:spcBef>
                          <a:spcPts val="400"/>
                        </a:spcBef>
                        <a:spcAft>
                          <a:spcPts val="400"/>
                        </a:spcAft>
                      </a:pPr>
                      <a:endParaRPr lang="en-ZA" sz="16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marL="538163" indent="-538163" algn="l">
                        <a:lnSpc>
                          <a:spcPct val="110000"/>
                        </a:lnSpc>
                        <a:spcBef>
                          <a:spcPts val="400"/>
                        </a:spcBef>
                        <a:spcAft>
                          <a:spcPts val="400"/>
                        </a:spcAft>
                      </a:pPr>
                      <a:r>
                        <a:rPr lang="en-ZA" sz="1200" b="0" kern="1400" dirty="0">
                          <a:effectLst/>
                          <a:latin typeface="Trebuchet MS" panose="020B0603020202020204" pitchFamily="34" charset="0"/>
                          <a:ea typeface="Times New Roman" panose="02020603050405020304" pitchFamily="18" charset="0"/>
                          <a:cs typeface="Arial" panose="020B0604020202020204" pitchFamily="34" charset="0"/>
                        </a:rPr>
                        <a:t>2.4.3. </a:t>
                      </a:r>
                      <a:r>
                        <a:rPr lang="en-ZA" sz="1200" b="0" kern="1400" dirty="0" smtClean="0">
                          <a:effectLst/>
                          <a:latin typeface="Trebuchet MS" panose="020B0603020202020204" pitchFamily="34" charset="0"/>
                          <a:ea typeface="Times New Roman" panose="02020603050405020304" pitchFamily="18" charset="0"/>
                          <a:cs typeface="Arial" panose="020B0604020202020204" pitchFamily="34" charset="0"/>
                        </a:rPr>
                        <a:t>  Labour </a:t>
                      </a:r>
                      <a:r>
                        <a:rPr lang="en-ZA" sz="1200" b="0" kern="1400" dirty="0">
                          <a:effectLst/>
                          <a:latin typeface="Trebuchet MS" panose="020B0603020202020204" pitchFamily="34" charset="0"/>
                          <a:ea typeface="Times New Roman" panose="02020603050405020304" pitchFamily="18" charset="0"/>
                          <a:cs typeface="Arial" panose="020B0604020202020204" pitchFamily="34" charset="0"/>
                        </a:rPr>
                        <a:t>Turnover (LTO) as % of average headcount</a:t>
                      </a:r>
                      <a:endParaRPr lang="en-ZA" sz="1200" b="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b="0" kern="1400" dirty="0">
                          <a:effectLst/>
                          <a:latin typeface="Trebuchet MS" panose="020B0603020202020204" pitchFamily="34" charset="0"/>
                          <a:ea typeface="Times New Roman" panose="02020603050405020304" pitchFamily="18" charset="0"/>
                          <a:cs typeface="Arial" panose="020B0604020202020204" pitchFamily="34" charset="0"/>
                        </a:rPr>
                        <a:t>&lt;8%</a:t>
                      </a:r>
                      <a:endParaRPr lang="en-ZA" sz="1200" b="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&lt;8%</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&lt;8%</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&lt;8%</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&lt;8%</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67760119"/>
                  </a:ext>
                </a:extLst>
              </a:tr>
              <a:tr h="539985">
                <a:tc vMerge="1">
                  <a:txBody>
                    <a:bodyPr/>
                    <a:lstStyle/>
                    <a:p>
                      <a:pPr algn="l">
                        <a:lnSpc>
                          <a:spcPct val="110000"/>
                        </a:lnSpc>
                        <a:spcBef>
                          <a:spcPts val="400"/>
                        </a:spcBef>
                        <a:spcAft>
                          <a:spcPts val="400"/>
                        </a:spcAft>
                      </a:pPr>
                      <a:endParaRPr lang="en-ZA" sz="16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marL="538163" indent="-538163" algn="l">
                        <a:lnSpc>
                          <a:spcPct val="110000"/>
                        </a:lnSpc>
                        <a:spcBef>
                          <a:spcPts val="400"/>
                        </a:spcBef>
                        <a:spcAft>
                          <a:spcPts val="400"/>
                        </a:spcAft>
                      </a:pPr>
                      <a:r>
                        <a:rPr lang="en-ZA" sz="1200" b="0" kern="1400" dirty="0">
                          <a:effectLst/>
                          <a:latin typeface="Trebuchet MS" panose="020B0603020202020204" pitchFamily="34" charset="0"/>
                          <a:ea typeface="Times New Roman" panose="02020603050405020304" pitchFamily="18" charset="0"/>
                          <a:cs typeface="Arial" panose="020B0604020202020204" pitchFamily="34" charset="0"/>
                        </a:rPr>
                        <a:t>2.4.4. </a:t>
                      </a:r>
                      <a:r>
                        <a:rPr lang="en-ZA" sz="1200" b="0" kern="1400" dirty="0" smtClean="0">
                          <a:effectLst/>
                          <a:latin typeface="Trebuchet MS" panose="020B0603020202020204" pitchFamily="34" charset="0"/>
                          <a:ea typeface="Times New Roman" panose="02020603050405020304" pitchFamily="18" charset="0"/>
                          <a:cs typeface="Arial" panose="020B0604020202020204" pitchFamily="34" charset="0"/>
                        </a:rPr>
                        <a:t>  Vacancies </a:t>
                      </a:r>
                      <a:r>
                        <a:rPr lang="en-ZA" sz="1200" b="0" kern="1400" dirty="0">
                          <a:effectLst/>
                          <a:latin typeface="Trebuchet MS" panose="020B0603020202020204" pitchFamily="34" charset="0"/>
                          <a:ea typeface="Times New Roman" panose="02020603050405020304" pitchFamily="18" charset="0"/>
                          <a:cs typeface="Arial" panose="020B0604020202020204" pitchFamily="34" charset="0"/>
                        </a:rPr>
                        <a:t>as </a:t>
                      </a:r>
                      <a:r>
                        <a:rPr lang="en-ZA" sz="1200" b="0" kern="1400" dirty="0" smtClean="0">
                          <a:effectLst/>
                          <a:latin typeface="Trebuchet MS" panose="020B0603020202020204" pitchFamily="34" charset="0"/>
                          <a:ea typeface="Times New Roman" panose="02020603050405020304" pitchFamily="18" charset="0"/>
                          <a:cs typeface="Arial" panose="020B0604020202020204" pitchFamily="34" charset="0"/>
                        </a:rPr>
                        <a:t>percentage (%) </a:t>
                      </a:r>
                      <a:r>
                        <a:rPr lang="en-ZA" sz="1200" b="0" kern="1400" dirty="0">
                          <a:effectLst/>
                          <a:latin typeface="Trebuchet MS" panose="020B0603020202020204" pitchFamily="34" charset="0"/>
                          <a:ea typeface="Times New Roman" panose="02020603050405020304" pitchFamily="18" charset="0"/>
                          <a:cs typeface="Arial" panose="020B0604020202020204" pitchFamily="34" charset="0"/>
                        </a:rPr>
                        <a:t>of staff establishment</a:t>
                      </a:r>
                      <a:endParaRPr lang="en-ZA" sz="1200" b="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b="0" kern="1400" dirty="0">
                          <a:effectLst/>
                          <a:latin typeface="Trebuchet MS" panose="020B0603020202020204" pitchFamily="34" charset="0"/>
                          <a:ea typeface="Times New Roman" panose="02020603050405020304" pitchFamily="18" charset="0"/>
                          <a:cs typeface="Arial" panose="020B0604020202020204" pitchFamily="34" charset="0"/>
                        </a:rPr>
                        <a:t>&lt;8%      </a:t>
                      </a:r>
                      <a:endParaRPr lang="en-ZA" sz="1200" b="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&lt;8%</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&lt;8%</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&lt;8%</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&lt;8%</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42989973"/>
                  </a:ext>
                </a:extLst>
              </a:tr>
            </a:tbl>
          </a:graphicData>
        </a:graphic>
      </p:graphicFrame>
      <p:sp>
        <p:nvSpPr>
          <p:cNvPr id="2" name="Slide Number Placeholder 2">
            <a:extLst>
              <a:ext uri="{FF2B5EF4-FFF2-40B4-BE49-F238E27FC236}">
                <a16:creationId xmlns:a16="http://schemas.microsoft.com/office/drawing/2014/main" id="{77BD3D7A-E2FB-9B56-AFDA-A41C7BAC8E17}"/>
              </a:ext>
            </a:extLst>
          </p:cNvPr>
          <p:cNvSpPr>
            <a:spLocks noGrp="1"/>
          </p:cNvSpPr>
          <p:nvPr>
            <p:ph type="sldNum" sz="quarter" idx="12"/>
          </p:nvPr>
        </p:nvSpPr>
        <p:spPr>
          <a:xfrm>
            <a:off x="8861928" y="6388768"/>
            <a:ext cx="2844800" cy="423156"/>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22</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3570463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890C832-6264-8191-A687-79964FB7843A}"/>
              </a:ext>
            </a:extLst>
          </p:cNvPr>
          <p:cNvGraphicFramePr>
            <a:graphicFrameLocks noGrp="1"/>
          </p:cNvGraphicFramePr>
          <p:nvPr>
            <p:extLst>
              <p:ext uri="{D42A27DB-BD31-4B8C-83A1-F6EECF244321}">
                <p14:modId xmlns:p14="http://schemas.microsoft.com/office/powerpoint/2010/main" val="3309134825"/>
              </p:ext>
            </p:extLst>
          </p:nvPr>
        </p:nvGraphicFramePr>
        <p:xfrm>
          <a:off x="322318" y="1063244"/>
          <a:ext cx="11547364" cy="3484372"/>
        </p:xfrm>
        <a:graphic>
          <a:graphicData uri="http://schemas.openxmlformats.org/drawingml/2006/table">
            <a:tbl>
              <a:tblPr firstRow="1" firstCol="1" bandRow="1">
                <a:tableStyleId>{7DF18680-E054-41AD-8BC1-D1AEF772440D}</a:tableStyleId>
              </a:tblPr>
              <a:tblGrid>
                <a:gridCol w="2053717">
                  <a:extLst>
                    <a:ext uri="{9D8B030D-6E8A-4147-A177-3AD203B41FA5}">
                      <a16:colId xmlns:a16="http://schemas.microsoft.com/office/drawing/2014/main" val="1652285423"/>
                    </a:ext>
                  </a:extLst>
                </a:gridCol>
                <a:gridCol w="2053717">
                  <a:extLst>
                    <a:ext uri="{9D8B030D-6E8A-4147-A177-3AD203B41FA5}">
                      <a16:colId xmlns:a16="http://schemas.microsoft.com/office/drawing/2014/main" val="1738347568"/>
                    </a:ext>
                  </a:extLst>
                </a:gridCol>
                <a:gridCol w="1487986">
                  <a:extLst>
                    <a:ext uri="{9D8B030D-6E8A-4147-A177-3AD203B41FA5}">
                      <a16:colId xmlns:a16="http://schemas.microsoft.com/office/drawing/2014/main" val="4093425515"/>
                    </a:ext>
                  </a:extLst>
                </a:gridCol>
                <a:gridCol w="1487986">
                  <a:extLst>
                    <a:ext uri="{9D8B030D-6E8A-4147-A177-3AD203B41FA5}">
                      <a16:colId xmlns:a16="http://schemas.microsoft.com/office/drawing/2014/main" val="2305094634"/>
                    </a:ext>
                  </a:extLst>
                </a:gridCol>
                <a:gridCol w="1487986">
                  <a:extLst>
                    <a:ext uri="{9D8B030D-6E8A-4147-A177-3AD203B41FA5}">
                      <a16:colId xmlns:a16="http://schemas.microsoft.com/office/drawing/2014/main" val="3913623368"/>
                    </a:ext>
                  </a:extLst>
                </a:gridCol>
                <a:gridCol w="1487986">
                  <a:extLst>
                    <a:ext uri="{9D8B030D-6E8A-4147-A177-3AD203B41FA5}">
                      <a16:colId xmlns:a16="http://schemas.microsoft.com/office/drawing/2014/main" val="21106454"/>
                    </a:ext>
                  </a:extLst>
                </a:gridCol>
                <a:gridCol w="1487986">
                  <a:extLst>
                    <a:ext uri="{9D8B030D-6E8A-4147-A177-3AD203B41FA5}">
                      <a16:colId xmlns:a16="http://schemas.microsoft.com/office/drawing/2014/main" val="3904210408"/>
                    </a:ext>
                  </a:extLst>
                </a:gridCol>
              </a:tblGrid>
              <a:tr h="139012">
                <a:tc rowSpan="2">
                  <a:txBody>
                    <a:bodyPr/>
                    <a:lstStyle/>
                    <a:p>
                      <a:pPr algn="ctr">
                        <a:lnSpc>
                          <a:spcPct val="110000"/>
                        </a:lnSpc>
                        <a:spcBef>
                          <a:spcPts val="400"/>
                        </a:spcBef>
                        <a:spcAft>
                          <a:spcPts val="400"/>
                        </a:spcAft>
                      </a:pPr>
                      <a:r>
                        <a:rPr lang="en-ZA" sz="1600" b="1" kern="1400" dirty="0">
                          <a:solidFill>
                            <a:srgbClr val="FFFFFF"/>
                          </a:solidFill>
                          <a:effectLst/>
                          <a:latin typeface="Trebuchet MS" panose="020B0603020202020204" pitchFamily="34" charset="0"/>
                        </a:rPr>
                        <a:t>OUTPUT</a:t>
                      </a:r>
                      <a:endParaRPr lang="en-ZA" sz="16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nchor="ctr"/>
                </a:tc>
                <a:tc rowSpan="2">
                  <a:txBody>
                    <a:bodyPr/>
                    <a:lstStyle/>
                    <a:p>
                      <a:pPr algn="ctr">
                        <a:lnSpc>
                          <a:spcPct val="110000"/>
                        </a:lnSpc>
                        <a:spcBef>
                          <a:spcPts val="400"/>
                        </a:spcBef>
                        <a:spcAft>
                          <a:spcPts val="400"/>
                        </a:spcAft>
                      </a:pPr>
                      <a:r>
                        <a:rPr lang="en-ZA" sz="1600" b="1" kern="1400" dirty="0">
                          <a:solidFill>
                            <a:srgbClr val="FFFFFF"/>
                          </a:solidFill>
                          <a:effectLst/>
                          <a:latin typeface="Trebuchet MS" panose="020B0603020202020204" pitchFamily="34" charset="0"/>
                        </a:rPr>
                        <a:t>OUTPUT INDICATORS</a:t>
                      </a:r>
                      <a:endParaRPr lang="en-ZA" sz="16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nchor="ctr"/>
                </a:tc>
                <a:tc rowSpan="2">
                  <a:txBody>
                    <a:bodyPr/>
                    <a:lstStyle/>
                    <a:p>
                      <a:pPr algn="ctr">
                        <a:lnSpc>
                          <a:spcPct val="110000"/>
                        </a:lnSpc>
                        <a:spcBef>
                          <a:spcPts val="400"/>
                        </a:spcBef>
                        <a:spcAft>
                          <a:spcPts val="400"/>
                        </a:spcAft>
                      </a:pPr>
                      <a:r>
                        <a:rPr lang="en-ZA" sz="1600" b="1" kern="1400" dirty="0">
                          <a:solidFill>
                            <a:srgbClr val="FFFFFF"/>
                          </a:solidFill>
                          <a:effectLst/>
                          <a:latin typeface="Trebuchet MS" panose="020B0603020202020204" pitchFamily="34" charset="0"/>
                        </a:rPr>
                        <a:t>2023/24 ANNUAL       TARGET</a:t>
                      </a:r>
                      <a:endParaRPr lang="en-ZA" sz="16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nchor="ctr"/>
                </a:tc>
                <a:tc gridSpan="4">
                  <a:txBody>
                    <a:bodyPr/>
                    <a:lstStyle/>
                    <a:p>
                      <a:pPr algn="ctr">
                        <a:lnSpc>
                          <a:spcPct val="110000"/>
                        </a:lnSpc>
                        <a:spcBef>
                          <a:spcPts val="400"/>
                        </a:spcBef>
                        <a:spcAft>
                          <a:spcPts val="400"/>
                        </a:spcAft>
                      </a:pPr>
                      <a:endParaRPr lang="en-ZA" sz="1200" b="1" kern="1400" dirty="0">
                        <a:solidFill>
                          <a:srgbClr val="FFFFFF"/>
                        </a:solidFill>
                        <a:effectLst/>
                        <a:latin typeface="Trebuchet MS" panose="020B0603020202020204" pitchFamily="34" charset="0"/>
                      </a:endParaRPr>
                    </a:p>
                    <a:p>
                      <a:pPr algn="ctr">
                        <a:lnSpc>
                          <a:spcPct val="110000"/>
                        </a:lnSpc>
                        <a:spcBef>
                          <a:spcPts val="400"/>
                        </a:spcBef>
                        <a:spcAft>
                          <a:spcPts val="400"/>
                        </a:spcAft>
                      </a:pPr>
                      <a:r>
                        <a:rPr lang="en-ZA" sz="1600" b="1" kern="1400" dirty="0">
                          <a:solidFill>
                            <a:srgbClr val="FFFFFF"/>
                          </a:solidFill>
                          <a:effectLst/>
                          <a:latin typeface="Trebuchet MS" panose="020B0603020202020204" pitchFamily="34" charset="0"/>
                        </a:rPr>
                        <a:t>QUARTERLY TARGETS</a:t>
                      </a:r>
                    </a:p>
                    <a:p>
                      <a:pPr algn="ctr">
                        <a:lnSpc>
                          <a:spcPct val="110000"/>
                        </a:lnSpc>
                        <a:spcBef>
                          <a:spcPts val="400"/>
                        </a:spcBef>
                        <a:spcAft>
                          <a:spcPts val="400"/>
                        </a:spcAft>
                      </a:pP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524077685"/>
                  </a:ext>
                </a:extLst>
              </a:tr>
              <a:tr h="28963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200" b="1" kern="1400" dirty="0">
                          <a:solidFill>
                            <a:srgbClr val="000000"/>
                          </a:solidFill>
                          <a:effectLst/>
                          <a:latin typeface="Trebuchet MS" panose="020B0603020202020204" pitchFamily="34" charset="0"/>
                        </a:rPr>
                        <a:t>Q1</a:t>
                      </a:r>
                      <a:br>
                        <a:rPr lang="en-ZA" sz="1200" b="1" kern="1400" dirty="0">
                          <a:solidFill>
                            <a:srgbClr val="000000"/>
                          </a:solidFill>
                          <a:effectLst/>
                          <a:latin typeface="Trebuchet MS" panose="020B0603020202020204" pitchFamily="34" charset="0"/>
                        </a:rPr>
                      </a:br>
                      <a:r>
                        <a:rPr lang="en-ZA" sz="1200" b="1" kern="1400" dirty="0">
                          <a:solidFill>
                            <a:srgbClr val="000000"/>
                          </a:solidFill>
                          <a:effectLst/>
                          <a:latin typeface="Trebuchet MS" panose="020B0603020202020204" pitchFamily="34" charset="0"/>
                        </a:rPr>
                        <a:t>Apr - Jun 2023</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algn="ctr">
                        <a:lnSpc>
                          <a:spcPct val="110000"/>
                        </a:lnSpc>
                        <a:spcBef>
                          <a:spcPts val="400"/>
                        </a:spcBef>
                        <a:spcAft>
                          <a:spcPts val="400"/>
                        </a:spcAft>
                      </a:pPr>
                      <a:r>
                        <a:rPr lang="en-ZA" sz="1200" b="1" kern="1400" dirty="0">
                          <a:solidFill>
                            <a:srgbClr val="000000"/>
                          </a:solidFill>
                          <a:effectLst/>
                          <a:latin typeface="Trebuchet MS" panose="020B0603020202020204" pitchFamily="34" charset="0"/>
                        </a:rPr>
                        <a:t>Q2</a:t>
                      </a:r>
                      <a:br>
                        <a:rPr lang="en-ZA" sz="1200" b="1" kern="1400" dirty="0">
                          <a:solidFill>
                            <a:srgbClr val="000000"/>
                          </a:solidFill>
                          <a:effectLst/>
                          <a:latin typeface="Trebuchet MS" panose="020B0603020202020204" pitchFamily="34" charset="0"/>
                        </a:rPr>
                      </a:br>
                      <a:r>
                        <a:rPr lang="en-ZA" sz="1200" b="1" kern="1400" dirty="0">
                          <a:solidFill>
                            <a:srgbClr val="000000"/>
                          </a:solidFill>
                          <a:effectLst/>
                          <a:latin typeface="Trebuchet MS" panose="020B0603020202020204" pitchFamily="34" charset="0"/>
                        </a:rPr>
                        <a:t>Jul - Sep 2023</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algn="ctr">
                        <a:lnSpc>
                          <a:spcPct val="110000"/>
                        </a:lnSpc>
                        <a:spcBef>
                          <a:spcPts val="400"/>
                        </a:spcBef>
                        <a:spcAft>
                          <a:spcPts val="400"/>
                        </a:spcAft>
                      </a:pPr>
                      <a:r>
                        <a:rPr lang="en-ZA" sz="1200" b="1" kern="1400" dirty="0">
                          <a:solidFill>
                            <a:srgbClr val="000000"/>
                          </a:solidFill>
                          <a:effectLst/>
                          <a:latin typeface="Trebuchet MS" panose="020B0603020202020204" pitchFamily="34" charset="0"/>
                        </a:rPr>
                        <a:t>Q3</a:t>
                      </a:r>
                      <a:br>
                        <a:rPr lang="en-ZA" sz="1200" b="1" kern="1400" dirty="0">
                          <a:solidFill>
                            <a:srgbClr val="000000"/>
                          </a:solidFill>
                          <a:effectLst/>
                          <a:latin typeface="Trebuchet MS" panose="020B0603020202020204" pitchFamily="34" charset="0"/>
                        </a:rPr>
                      </a:br>
                      <a:r>
                        <a:rPr lang="en-ZA" sz="1200" b="1" kern="1400" dirty="0">
                          <a:solidFill>
                            <a:srgbClr val="000000"/>
                          </a:solidFill>
                          <a:effectLst/>
                          <a:latin typeface="Trebuchet MS" panose="020B0603020202020204" pitchFamily="34" charset="0"/>
                        </a:rPr>
                        <a:t>Oct - Dec 2023</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algn="ctr">
                        <a:lnSpc>
                          <a:spcPct val="110000"/>
                        </a:lnSpc>
                        <a:spcBef>
                          <a:spcPts val="400"/>
                        </a:spcBef>
                        <a:spcAft>
                          <a:spcPts val="400"/>
                        </a:spcAft>
                      </a:pPr>
                      <a:r>
                        <a:rPr lang="en-ZA" sz="1200" b="1" kern="1400">
                          <a:solidFill>
                            <a:srgbClr val="000000"/>
                          </a:solidFill>
                          <a:effectLst/>
                          <a:latin typeface="Trebuchet MS" panose="020B0603020202020204" pitchFamily="34" charset="0"/>
                        </a:rPr>
                        <a:t>Q4</a:t>
                      </a:r>
                      <a:br>
                        <a:rPr lang="en-ZA" sz="1200" b="1" kern="1400">
                          <a:solidFill>
                            <a:srgbClr val="000000"/>
                          </a:solidFill>
                          <a:effectLst/>
                          <a:latin typeface="Trebuchet MS" panose="020B0603020202020204" pitchFamily="34" charset="0"/>
                        </a:rPr>
                      </a:br>
                      <a:r>
                        <a:rPr lang="en-ZA" sz="1200" b="1" kern="1400">
                          <a:solidFill>
                            <a:srgbClr val="000000"/>
                          </a:solidFill>
                          <a:effectLst/>
                          <a:latin typeface="Trebuchet MS" panose="020B0603020202020204" pitchFamily="34" charset="0"/>
                        </a:rPr>
                        <a:t>Jan - Mar 2024</a:t>
                      </a:r>
                      <a:endParaRPr lang="en-ZA" sz="12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28906" marR="28906" marT="0" marB="0" anchor="ctr"/>
                </a:tc>
                <a:extLst>
                  <a:ext uri="{0D108BD9-81ED-4DB2-BD59-A6C34878D82A}">
                    <a16:rowId xmlns:a16="http://schemas.microsoft.com/office/drawing/2014/main" val="2116500173"/>
                  </a:ext>
                </a:extLst>
              </a:tr>
              <a:tr h="1470660">
                <a:tc rowSpan="2">
                  <a:txBody>
                    <a:bodyPr/>
                    <a:lstStyle/>
                    <a:p>
                      <a:pPr marL="358775" indent="-358775" algn="l">
                        <a:lnSpc>
                          <a:spcPct val="110000"/>
                        </a:lnSpc>
                        <a:spcBef>
                          <a:spcPts val="400"/>
                        </a:spcBef>
                        <a:spcAft>
                          <a:spcPts val="400"/>
                        </a:spcAft>
                      </a:pPr>
                      <a:r>
                        <a:rPr lang="en-ZA" sz="1400" kern="1400" dirty="0">
                          <a:effectLst/>
                          <a:latin typeface="Trebuchet MS" panose="020B0603020202020204" pitchFamily="34" charset="0"/>
                          <a:ea typeface="Times New Roman" panose="02020603050405020304" pitchFamily="18" charset="0"/>
                          <a:cs typeface="Arial" panose="020B0604020202020204" pitchFamily="34" charset="0"/>
                        </a:rPr>
                        <a:t>2.5. ICT Governance and internal controls</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marL="447675" indent="-447675"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2.5.1. </a:t>
                      </a:r>
                      <a:r>
                        <a:rPr lang="en-ZA" sz="1100" kern="1400" dirty="0" smtClean="0">
                          <a:effectLst/>
                          <a:latin typeface="Trebuchet MS" panose="020B0603020202020204" pitchFamily="34" charset="0"/>
                          <a:ea typeface="Times New Roman" panose="02020603050405020304" pitchFamily="18" charset="0"/>
                          <a:cs typeface="Arial" panose="020B0604020202020204" pitchFamily="34" charset="0"/>
                        </a:rPr>
                        <a:t> ICT </a:t>
                      </a: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Governance Framework implemented</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FY2023/24 roadmap for ICT Governance Framework implemented</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just">
                        <a:lnSpc>
                          <a:spcPct val="110000"/>
                        </a:lnSpc>
                        <a:spcBef>
                          <a:spcPts val="400"/>
                        </a:spcBef>
                        <a:spcAft>
                          <a:spcPts val="400"/>
                        </a:spcAft>
                      </a:pP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100" kern="140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Implement the Quarter 1 deliverables of the FY2023/24 roadmap of the ICT Governance Framework </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100" kern="140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Implement the Quarter 2 deliverables of the FY2023/24 roadmap of the ICT Governance Framework </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100" kern="140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Implement the Quarter 3 deliverables of the FY2023/24 roadmap of the ICT Governance Framework </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Implement the Quarter 4 deliverables of the FY2023/24 roadmap of the ICT Governance Framework </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57710330"/>
                  </a:ext>
                </a:extLst>
              </a:tr>
              <a:tr h="54594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Develop the FY2024/25 roadmap for ICT Governance Framework</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41667191"/>
                  </a:ext>
                </a:extLst>
              </a:tr>
            </a:tbl>
          </a:graphicData>
        </a:graphic>
      </p:graphicFrame>
      <p:sp>
        <p:nvSpPr>
          <p:cNvPr id="2" name="Slide Number Placeholder 2">
            <a:extLst>
              <a:ext uri="{FF2B5EF4-FFF2-40B4-BE49-F238E27FC236}">
                <a16:creationId xmlns:a16="http://schemas.microsoft.com/office/drawing/2014/main" id="{6A54E0E9-27B9-281F-E562-C094B86A5243}"/>
              </a:ext>
            </a:extLst>
          </p:cNvPr>
          <p:cNvSpPr>
            <a:spLocks noGrp="1"/>
          </p:cNvSpPr>
          <p:nvPr>
            <p:ph type="sldNum" sz="quarter" idx="12"/>
          </p:nvPr>
        </p:nvSpPr>
        <p:spPr>
          <a:xfrm>
            <a:off x="9347200" y="6304547"/>
            <a:ext cx="2522482" cy="385011"/>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23</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1098556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1739968-6775-6A1A-1F0B-EA018118EEE7}"/>
              </a:ext>
            </a:extLst>
          </p:cNvPr>
          <p:cNvGraphicFramePr>
            <a:graphicFrameLocks noGrp="1"/>
          </p:cNvGraphicFramePr>
          <p:nvPr>
            <p:extLst>
              <p:ext uri="{D42A27DB-BD31-4B8C-83A1-F6EECF244321}">
                <p14:modId xmlns:p14="http://schemas.microsoft.com/office/powerpoint/2010/main" val="3680692485"/>
              </p:ext>
            </p:extLst>
          </p:nvPr>
        </p:nvGraphicFramePr>
        <p:xfrm>
          <a:off x="233857" y="75480"/>
          <a:ext cx="11724286" cy="6474543"/>
        </p:xfrm>
        <a:graphic>
          <a:graphicData uri="http://schemas.openxmlformats.org/drawingml/2006/table">
            <a:tbl>
              <a:tblPr firstRow="1" firstCol="1" bandRow="1">
                <a:tableStyleId>{7DF18680-E054-41AD-8BC1-D1AEF772440D}</a:tableStyleId>
              </a:tblPr>
              <a:tblGrid>
                <a:gridCol w="1908708">
                  <a:extLst>
                    <a:ext uri="{9D8B030D-6E8A-4147-A177-3AD203B41FA5}">
                      <a16:colId xmlns:a16="http://schemas.microsoft.com/office/drawing/2014/main" val="3879896412"/>
                    </a:ext>
                  </a:extLst>
                </a:gridCol>
                <a:gridCol w="1606117">
                  <a:extLst>
                    <a:ext uri="{9D8B030D-6E8A-4147-A177-3AD203B41FA5}">
                      <a16:colId xmlns:a16="http://schemas.microsoft.com/office/drawing/2014/main" val="3499074846"/>
                    </a:ext>
                  </a:extLst>
                </a:gridCol>
                <a:gridCol w="1686802">
                  <a:extLst>
                    <a:ext uri="{9D8B030D-6E8A-4147-A177-3AD203B41FA5}">
                      <a16:colId xmlns:a16="http://schemas.microsoft.com/office/drawing/2014/main" val="3850877972"/>
                    </a:ext>
                  </a:extLst>
                </a:gridCol>
                <a:gridCol w="1714568">
                  <a:extLst>
                    <a:ext uri="{9D8B030D-6E8A-4147-A177-3AD203B41FA5}">
                      <a16:colId xmlns:a16="http://schemas.microsoft.com/office/drawing/2014/main" val="3899144455"/>
                    </a:ext>
                  </a:extLst>
                </a:gridCol>
                <a:gridCol w="1602697">
                  <a:extLst>
                    <a:ext uri="{9D8B030D-6E8A-4147-A177-3AD203B41FA5}">
                      <a16:colId xmlns:a16="http://schemas.microsoft.com/office/drawing/2014/main" val="2950552700"/>
                    </a:ext>
                  </a:extLst>
                </a:gridCol>
                <a:gridCol w="1602697">
                  <a:extLst>
                    <a:ext uri="{9D8B030D-6E8A-4147-A177-3AD203B41FA5}">
                      <a16:colId xmlns:a16="http://schemas.microsoft.com/office/drawing/2014/main" val="2115323812"/>
                    </a:ext>
                  </a:extLst>
                </a:gridCol>
                <a:gridCol w="1602697">
                  <a:extLst>
                    <a:ext uri="{9D8B030D-6E8A-4147-A177-3AD203B41FA5}">
                      <a16:colId xmlns:a16="http://schemas.microsoft.com/office/drawing/2014/main" val="129015046"/>
                    </a:ext>
                  </a:extLst>
                </a:gridCol>
              </a:tblGrid>
              <a:tr h="365812">
                <a:tc gridSpan="7">
                  <a:txBody>
                    <a:bodyPr/>
                    <a:lstStyle/>
                    <a:p>
                      <a:pPr algn="ctr">
                        <a:lnSpc>
                          <a:spcPct val="110000"/>
                        </a:lnSpc>
                        <a:spcBef>
                          <a:spcPts val="400"/>
                        </a:spcBef>
                        <a:spcAft>
                          <a:spcPts val="400"/>
                        </a:spcAft>
                      </a:pPr>
                      <a:r>
                        <a:rPr lang="en-US" sz="2000" kern="1400" dirty="0">
                          <a:effectLst/>
                          <a:latin typeface="Trebuchet MS" panose="020B0603020202020204" pitchFamily="34" charset="0"/>
                          <a:ea typeface="Times New Roman" panose="02020603050405020304" pitchFamily="18" charset="0"/>
                          <a:cs typeface="Times New Roman" panose="02020603050405020304" pitchFamily="18" charset="0"/>
                        </a:rPr>
                        <a:t>Programme 2</a:t>
                      </a:r>
                      <a:endParaRPr lang="en-ZA" sz="2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0998" marR="50998" marT="0" marB="0"/>
                </a:tc>
                <a:tc hMerge="1">
                  <a:txBody>
                    <a:bodyPr/>
                    <a:lstStyle/>
                    <a:p>
                      <a:pPr algn="ctr">
                        <a:lnSpc>
                          <a:spcPct val="110000"/>
                        </a:lnSpc>
                        <a:spcBef>
                          <a:spcPts val="400"/>
                        </a:spcBef>
                        <a:spcAft>
                          <a:spcPts val="400"/>
                        </a:spcAft>
                      </a:pP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tc hMerge="1">
                  <a:txBody>
                    <a:bodyPr/>
                    <a:lstStyle/>
                    <a:p>
                      <a:pPr algn="ctr">
                        <a:lnSpc>
                          <a:spcPct val="110000"/>
                        </a:lnSpc>
                        <a:spcBef>
                          <a:spcPts val="400"/>
                        </a:spcBef>
                        <a:spcAft>
                          <a:spcPts val="400"/>
                        </a:spcAft>
                      </a:pP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tc hMerge="1">
                  <a:txBody>
                    <a:bodyPr/>
                    <a:lstStyle/>
                    <a:p>
                      <a:pPr algn="ctr">
                        <a:lnSpc>
                          <a:spcPct val="110000"/>
                        </a:lnSpc>
                        <a:spcBef>
                          <a:spcPts val="400"/>
                        </a:spcBef>
                        <a:spcAft>
                          <a:spcPts val="400"/>
                        </a:spcAft>
                      </a:pPr>
                      <a:endParaRPr lang="en-ZA" sz="8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281598188"/>
                  </a:ext>
                </a:extLst>
              </a:tr>
              <a:tr h="655424">
                <a:tc rowSpan="2">
                  <a:txBody>
                    <a:bodyPr/>
                    <a:lstStyle/>
                    <a:p>
                      <a:pPr algn="ctr">
                        <a:lnSpc>
                          <a:spcPct val="110000"/>
                        </a:lnSpc>
                        <a:spcBef>
                          <a:spcPts val="400"/>
                        </a:spcBef>
                        <a:spcAft>
                          <a:spcPts val="400"/>
                        </a:spcAft>
                      </a:pPr>
                      <a:r>
                        <a:rPr lang="en-ZA" sz="1400" b="1" kern="1400" dirty="0">
                          <a:solidFill>
                            <a:srgbClr val="FFFFFF"/>
                          </a:solidFill>
                          <a:effectLst/>
                          <a:latin typeface="Trebuchet MS" panose="020B0603020202020204" pitchFamily="34" charset="0"/>
                        </a:rPr>
                        <a:t>OUTPUT</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0998" marR="50998" marT="0" marB="0" anchor="ctr">
                    <a:solidFill>
                      <a:schemeClr val="accent5"/>
                    </a:solidFill>
                  </a:tcPr>
                </a:tc>
                <a:tc rowSpan="2">
                  <a:txBody>
                    <a:bodyPr/>
                    <a:lstStyle/>
                    <a:p>
                      <a:pPr algn="ctr">
                        <a:lnSpc>
                          <a:spcPct val="110000"/>
                        </a:lnSpc>
                        <a:spcBef>
                          <a:spcPts val="400"/>
                        </a:spcBef>
                        <a:spcAft>
                          <a:spcPts val="400"/>
                        </a:spcAft>
                      </a:pPr>
                      <a:r>
                        <a:rPr lang="en-ZA" sz="1400" b="1" kern="1400" dirty="0">
                          <a:solidFill>
                            <a:srgbClr val="FFFFFF"/>
                          </a:solidFill>
                          <a:effectLst/>
                          <a:latin typeface="Trebuchet MS" panose="020B0603020202020204" pitchFamily="34" charset="0"/>
                        </a:rPr>
                        <a:t>OUTPUT INDICATORS</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0998" marR="50998" marT="0" marB="0" anchor="ctr">
                    <a:solidFill>
                      <a:schemeClr val="accent5"/>
                    </a:solidFill>
                  </a:tcPr>
                </a:tc>
                <a:tc rowSpan="2">
                  <a:txBody>
                    <a:bodyPr/>
                    <a:lstStyle/>
                    <a:p>
                      <a:pPr algn="ctr">
                        <a:lnSpc>
                          <a:spcPct val="110000"/>
                        </a:lnSpc>
                        <a:spcBef>
                          <a:spcPts val="400"/>
                        </a:spcBef>
                        <a:spcAft>
                          <a:spcPts val="400"/>
                        </a:spcAft>
                      </a:pPr>
                      <a:r>
                        <a:rPr lang="en-ZA" sz="1400" b="1" kern="1400" dirty="0">
                          <a:solidFill>
                            <a:srgbClr val="FFFFFF"/>
                          </a:solidFill>
                          <a:effectLst/>
                          <a:latin typeface="Trebuchet MS" panose="020B0603020202020204" pitchFamily="34" charset="0"/>
                        </a:rPr>
                        <a:t>2023/24 ANNUAL TARGET</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0998" marR="50998" marT="0" marB="0" anchor="ctr">
                    <a:solidFill>
                      <a:schemeClr val="accent5"/>
                    </a:solidFill>
                  </a:tcPr>
                </a:tc>
                <a:tc gridSpan="4">
                  <a:txBody>
                    <a:bodyPr/>
                    <a:lstStyle/>
                    <a:p>
                      <a:pPr algn="ctr">
                        <a:lnSpc>
                          <a:spcPct val="110000"/>
                        </a:lnSpc>
                        <a:spcBef>
                          <a:spcPts val="400"/>
                        </a:spcBef>
                        <a:spcAft>
                          <a:spcPts val="400"/>
                        </a:spcAft>
                      </a:pPr>
                      <a:endParaRPr lang="en-ZA" sz="600" b="1" kern="1400" dirty="0">
                        <a:solidFill>
                          <a:srgbClr val="FFFFFF"/>
                        </a:solidFill>
                        <a:effectLst/>
                        <a:latin typeface="Trebuchet MS" panose="020B0603020202020204" pitchFamily="34" charset="0"/>
                      </a:endParaRPr>
                    </a:p>
                    <a:p>
                      <a:pPr algn="ctr">
                        <a:lnSpc>
                          <a:spcPct val="110000"/>
                        </a:lnSpc>
                        <a:spcBef>
                          <a:spcPts val="400"/>
                        </a:spcBef>
                        <a:spcAft>
                          <a:spcPts val="400"/>
                        </a:spcAft>
                      </a:pPr>
                      <a:r>
                        <a:rPr lang="en-ZA" sz="1400" b="1" kern="1400" dirty="0">
                          <a:solidFill>
                            <a:srgbClr val="FFFFFF"/>
                          </a:solidFill>
                          <a:effectLst/>
                          <a:latin typeface="Trebuchet MS" panose="020B0603020202020204" pitchFamily="34" charset="0"/>
                        </a:rPr>
                        <a:t>QUARTERLY TARGETS</a:t>
                      </a:r>
                    </a:p>
                    <a:p>
                      <a:pPr algn="ctr">
                        <a:lnSpc>
                          <a:spcPct val="110000"/>
                        </a:lnSpc>
                        <a:spcBef>
                          <a:spcPts val="400"/>
                        </a:spcBef>
                        <a:spcAft>
                          <a:spcPts val="400"/>
                        </a:spcAft>
                      </a:pPr>
                      <a:endParaRPr lang="en-ZA" sz="8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0998" marR="50998" marT="0" marB="0" anchor="ctr">
                    <a:solidFill>
                      <a:schemeClr val="accent5"/>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450178140"/>
                  </a:ext>
                </a:extLst>
              </a:tr>
              <a:tr h="44681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400" b="1" kern="1400" dirty="0">
                          <a:solidFill>
                            <a:srgbClr val="000000"/>
                          </a:solidFill>
                          <a:effectLst/>
                          <a:latin typeface="Trebuchet MS" panose="020B0603020202020204" pitchFamily="34" charset="0"/>
                        </a:rPr>
                        <a:t>Q1</a:t>
                      </a:r>
                      <a:br>
                        <a:rPr lang="en-ZA" sz="1400" b="1" kern="1400" dirty="0">
                          <a:solidFill>
                            <a:srgbClr val="000000"/>
                          </a:solidFill>
                          <a:effectLst/>
                          <a:latin typeface="Trebuchet MS" panose="020B0603020202020204" pitchFamily="34" charset="0"/>
                        </a:rPr>
                      </a:br>
                      <a:r>
                        <a:rPr lang="en-ZA" sz="1400" b="1" kern="1400" dirty="0">
                          <a:solidFill>
                            <a:srgbClr val="000000"/>
                          </a:solidFill>
                          <a:effectLst/>
                          <a:latin typeface="Trebuchet MS" panose="020B0603020202020204" pitchFamily="34" charset="0"/>
                        </a:rPr>
                        <a:t>Apr - Jun 2023</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0998" marR="50998" marT="0" marB="0" anchor="ctr"/>
                </a:tc>
                <a:tc>
                  <a:txBody>
                    <a:bodyPr/>
                    <a:lstStyle/>
                    <a:p>
                      <a:pPr algn="ctr">
                        <a:lnSpc>
                          <a:spcPct val="110000"/>
                        </a:lnSpc>
                        <a:spcBef>
                          <a:spcPts val="400"/>
                        </a:spcBef>
                        <a:spcAft>
                          <a:spcPts val="400"/>
                        </a:spcAft>
                      </a:pPr>
                      <a:r>
                        <a:rPr lang="en-ZA" sz="1400" b="1" kern="1400" dirty="0">
                          <a:solidFill>
                            <a:srgbClr val="000000"/>
                          </a:solidFill>
                          <a:effectLst/>
                          <a:latin typeface="Trebuchet MS" panose="020B0603020202020204" pitchFamily="34" charset="0"/>
                        </a:rPr>
                        <a:t>Q2</a:t>
                      </a:r>
                      <a:br>
                        <a:rPr lang="en-ZA" sz="1400" b="1" kern="1400" dirty="0">
                          <a:solidFill>
                            <a:srgbClr val="000000"/>
                          </a:solidFill>
                          <a:effectLst/>
                          <a:latin typeface="Trebuchet MS" panose="020B0603020202020204" pitchFamily="34" charset="0"/>
                        </a:rPr>
                      </a:br>
                      <a:r>
                        <a:rPr lang="en-ZA" sz="1400" b="1" kern="1400" dirty="0">
                          <a:solidFill>
                            <a:srgbClr val="000000"/>
                          </a:solidFill>
                          <a:effectLst/>
                          <a:latin typeface="Trebuchet MS" panose="020B0603020202020204" pitchFamily="34" charset="0"/>
                        </a:rPr>
                        <a:t>Jul - Sep 2023</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0998" marR="50998" marT="0" marB="0" anchor="ctr"/>
                </a:tc>
                <a:tc>
                  <a:txBody>
                    <a:bodyPr/>
                    <a:lstStyle/>
                    <a:p>
                      <a:pPr algn="ctr">
                        <a:lnSpc>
                          <a:spcPct val="110000"/>
                        </a:lnSpc>
                        <a:spcBef>
                          <a:spcPts val="400"/>
                        </a:spcBef>
                        <a:spcAft>
                          <a:spcPts val="400"/>
                        </a:spcAft>
                      </a:pPr>
                      <a:r>
                        <a:rPr lang="en-ZA" sz="1400" b="1" kern="1400" dirty="0">
                          <a:solidFill>
                            <a:srgbClr val="000000"/>
                          </a:solidFill>
                          <a:effectLst/>
                          <a:latin typeface="Trebuchet MS" panose="020B0603020202020204" pitchFamily="34" charset="0"/>
                        </a:rPr>
                        <a:t>Q3</a:t>
                      </a:r>
                      <a:br>
                        <a:rPr lang="en-ZA" sz="1400" b="1" kern="1400" dirty="0">
                          <a:solidFill>
                            <a:srgbClr val="000000"/>
                          </a:solidFill>
                          <a:effectLst/>
                          <a:latin typeface="Trebuchet MS" panose="020B0603020202020204" pitchFamily="34" charset="0"/>
                        </a:rPr>
                      </a:br>
                      <a:r>
                        <a:rPr lang="en-ZA" sz="1400" b="1" kern="1400" dirty="0">
                          <a:solidFill>
                            <a:srgbClr val="000000"/>
                          </a:solidFill>
                          <a:effectLst/>
                          <a:latin typeface="Trebuchet MS" panose="020B0603020202020204" pitchFamily="34" charset="0"/>
                        </a:rPr>
                        <a:t>Oct - Dec 2023</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0998" marR="50998" marT="0" marB="0" anchor="ctr"/>
                </a:tc>
                <a:tc>
                  <a:txBody>
                    <a:bodyPr/>
                    <a:lstStyle/>
                    <a:p>
                      <a:pPr algn="ctr">
                        <a:lnSpc>
                          <a:spcPct val="110000"/>
                        </a:lnSpc>
                        <a:spcBef>
                          <a:spcPts val="400"/>
                        </a:spcBef>
                        <a:spcAft>
                          <a:spcPts val="400"/>
                        </a:spcAft>
                      </a:pPr>
                      <a:r>
                        <a:rPr lang="en-ZA" sz="1400" b="1" kern="1400" dirty="0">
                          <a:solidFill>
                            <a:srgbClr val="000000"/>
                          </a:solidFill>
                          <a:effectLst/>
                          <a:latin typeface="Trebuchet MS" panose="020B0603020202020204" pitchFamily="34" charset="0"/>
                        </a:rPr>
                        <a:t>Q4</a:t>
                      </a:r>
                      <a:br>
                        <a:rPr lang="en-ZA" sz="1400" b="1" kern="1400" dirty="0">
                          <a:solidFill>
                            <a:srgbClr val="000000"/>
                          </a:solidFill>
                          <a:effectLst/>
                          <a:latin typeface="Trebuchet MS" panose="020B0603020202020204" pitchFamily="34" charset="0"/>
                        </a:rPr>
                      </a:br>
                      <a:r>
                        <a:rPr lang="en-ZA" sz="1400" b="1" kern="1400" dirty="0">
                          <a:solidFill>
                            <a:srgbClr val="000000"/>
                          </a:solidFill>
                          <a:effectLst/>
                          <a:latin typeface="Trebuchet MS" panose="020B0603020202020204" pitchFamily="34" charset="0"/>
                        </a:rPr>
                        <a:t>Jan - Mar 2024</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0998" marR="50998" marT="0" marB="0" anchor="ctr"/>
                </a:tc>
                <a:extLst>
                  <a:ext uri="{0D108BD9-81ED-4DB2-BD59-A6C34878D82A}">
                    <a16:rowId xmlns:a16="http://schemas.microsoft.com/office/drawing/2014/main" val="1944892157"/>
                  </a:ext>
                </a:extLst>
              </a:tr>
              <a:tr h="1190650">
                <a:tc>
                  <a:txBody>
                    <a:bodyPr/>
                    <a:lstStyle/>
                    <a:p>
                      <a:pPr marL="358775" indent="-358775" algn="l">
                        <a:lnSpc>
                          <a:spcPct val="110000"/>
                        </a:lnSpc>
                        <a:spcBef>
                          <a:spcPts val="400"/>
                        </a:spcBef>
                        <a:spcAft>
                          <a:spcPts val="400"/>
                        </a:spcAft>
                      </a:pPr>
                      <a:r>
                        <a:rPr lang="en-ZA" sz="1400" kern="1400" dirty="0">
                          <a:effectLst/>
                          <a:latin typeface="Trebuchet MS" panose="020B0603020202020204" pitchFamily="34" charset="0"/>
                        </a:rPr>
                        <a:t>2.6. Integrated Digital and Analytics Operating Framework</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0998" marR="50998" marT="0" marB="0" anchor="ctr"/>
                </a:tc>
                <a:tc>
                  <a:txBody>
                    <a:bodyPr/>
                    <a:lstStyle/>
                    <a:p>
                      <a:pPr algn="l">
                        <a:lnSpc>
                          <a:spcPct val="110000"/>
                        </a:lnSpc>
                        <a:spcBef>
                          <a:spcPts val="400"/>
                        </a:spcBef>
                        <a:spcAft>
                          <a:spcPts val="400"/>
                        </a:spcAft>
                      </a:pPr>
                      <a:r>
                        <a:rPr lang="en-ZA" sz="1200" kern="1400" dirty="0">
                          <a:effectLst/>
                          <a:latin typeface="Trebuchet MS" panose="020B0603020202020204" pitchFamily="34" charset="0"/>
                        </a:rPr>
                        <a:t>2.6.1. Integrated Digital and Analytics Operating Framework annual roadmap implemented</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0998" marR="50998" marT="0" marB="0"/>
                </a:tc>
                <a:tc>
                  <a:txBody>
                    <a:bodyPr/>
                    <a:lstStyle/>
                    <a:p>
                      <a:pPr algn="l">
                        <a:lnSpc>
                          <a:spcPct val="110000"/>
                        </a:lnSpc>
                        <a:spcBef>
                          <a:spcPts val="400"/>
                        </a:spcBef>
                        <a:spcAft>
                          <a:spcPts val="400"/>
                        </a:spcAft>
                      </a:pPr>
                      <a:r>
                        <a:rPr lang="en-ZA" sz="1200" kern="1400" dirty="0">
                          <a:effectLst/>
                          <a:latin typeface="Trebuchet MS" panose="020B0603020202020204" pitchFamily="34" charset="0"/>
                        </a:rPr>
                        <a:t>Implementation of Year 2 Roadmap of the </a:t>
                      </a:r>
                      <a:r>
                        <a:rPr lang="en-ZA" sz="1200" kern="1400" dirty="0">
                          <a:solidFill>
                            <a:srgbClr val="000000"/>
                          </a:solidFill>
                          <a:effectLst/>
                          <a:latin typeface="Trebuchet MS" panose="020B0603020202020204" pitchFamily="34" charset="0"/>
                        </a:rPr>
                        <a:t>Integrated Digital and Analytics Operating Framework</a:t>
                      </a:r>
                      <a:r>
                        <a:rPr lang="en-ZA" sz="1200" kern="1400" dirty="0">
                          <a:solidFill>
                            <a:srgbClr val="FF0000"/>
                          </a:solidFill>
                          <a:effectLst/>
                          <a:highlight>
                            <a:srgbClr val="FFFF00"/>
                          </a:highlight>
                          <a:latin typeface="Trebuchet MS" panose="020B0603020202020204" pitchFamily="34" charset="0"/>
                        </a:rPr>
                        <a:t> </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0998" marR="50998"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Implement the Quarter 1 milestones as per the Year 2 Roadmap of the Integrated Digital and Analytics Operating Framework </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Implement the Quarter 2 milestones as per the Year 2 Roadmap of the Integrated Digital and Analytics Operating Framework </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Implement the Quarter 3 milestones as per the Year 2 Roadmap of the Integrated Digital and Analytics Operating Framework </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Implement the Quarter 4 milestones as per the Year 2 Roadmap of the Integrated Digital and Analytics Operating Framework </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07183603"/>
                  </a:ext>
                </a:extLst>
              </a:tr>
              <a:tr h="626567">
                <a:tc rowSpan="5">
                  <a:txBody>
                    <a:bodyPr/>
                    <a:lstStyle/>
                    <a:p>
                      <a:pPr marL="358775" indent="-358775" algn="l">
                        <a:lnSpc>
                          <a:spcPct val="110000"/>
                        </a:lnSpc>
                        <a:spcBef>
                          <a:spcPts val="400"/>
                        </a:spcBef>
                        <a:spcAft>
                          <a:spcPts val="400"/>
                        </a:spcAft>
                      </a:pPr>
                      <a:r>
                        <a:rPr lang="en-ZA" sz="1400" kern="1400" dirty="0">
                          <a:effectLst/>
                          <a:latin typeface="Trebuchet MS" panose="020B0603020202020204" pitchFamily="34" charset="0"/>
                        </a:rPr>
                        <a:t>2.7. Tourism information gathering</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0998" marR="50998" marT="0" marB="0" anchor="ctr"/>
                </a:tc>
                <a:tc rowSpan="5">
                  <a:txBody>
                    <a:bodyPr/>
                    <a:lstStyle/>
                    <a:p>
                      <a:pPr algn="l">
                        <a:lnSpc>
                          <a:spcPct val="110000"/>
                        </a:lnSpc>
                        <a:spcBef>
                          <a:spcPts val="400"/>
                        </a:spcBef>
                        <a:spcAft>
                          <a:spcPts val="400"/>
                        </a:spcAft>
                      </a:pPr>
                      <a:r>
                        <a:rPr lang="en-ZA" sz="1100" b="0" kern="1400" dirty="0">
                          <a:effectLst/>
                          <a:latin typeface="Trebuchet MS" panose="020B0603020202020204" pitchFamily="34" charset="0"/>
                          <a:ea typeface="Times New Roman" panose="02020603050405020304" pitchFamily="18" charset="0"/>
                          <a:cs typeface="Arial" panose="020B0604020202020204" pitchFamily="34" charset="0"/>
                        </a:rPr>
                        <a:t>2.7.1. Number of tourism information tracking surveys completed</a:t>
                      </a:r>
                      <a:endParaRPr lang="en-ZA" sz="1100" b="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5">
                  <a:txBody>
                    <a:bodyPr/>
                    <a:lstStyle/>
                    <a:p>
                      <a:pPr algn="l">
                        <a:lnSpc>
                          <a:spcPct val="110000"/>
                        </a:lnSpc>
                        <a:spcBef>
                          <a:spcPts val="400"/>
                        </a:spcBef>
                        <a:spcAft>
                          <a:spcPts val="400"/>
                        </a:spcAft>
                      </a:pPr>
                      <a:r>
                        <a:rPr lang="en-ZA" sz="1100" b="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5 tourism information tracking surveys completed</a:t>
                      </a:r>
                      <a:endParaRPr lang="en-ZA" sz="1100" b="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1100" b="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100" b="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just">
                        <a:lnSpc>
                          <a:spcPct val="110000"/>
                        </a:lnSpc>
                        <a:spcAft>
                          <a:spcPts val="1050"/>
                        </a:spcAft>
                      </a:pPr>
                      <a:r>
                        <a:rPr lang="en-ZA" sz="1100" b="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100" b="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Aft>
                          <a:spcPts val="1050"/>
                        </a:spcAft>
                      </a:pPr>
                      <a:r>
                        <a:rPr lang="en-ZA" sz="1100" b="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100" b="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International Leisure Brand Tracker Global Fieldwork Report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International Leisure Brand Tracker Global Fieldwork Report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International Leisure Brand Tracker Global Fieldwork Report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18737397"/>
                  </a:ext>
                </a:extLst>
              </a:tr>
              <a:tr h="37123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Departure Survey Fieldwork Report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Departure Survey Fieldwork Report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Departure Survey Fieldwork Report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Departure Survey Fieldwork Report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0339402"/>
                  </a:ext>
                </a:extLst>
              </a:tr>
              <a:tr h="54741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Domestic Tourism Survey Fieldwork Report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Domestic Tourism Survey Fieldwork Report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Domestic Tourism Survey Fieldwork Report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Domestic Tourism Survey Fieldwork Report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49370273"/>
                  </a:ext>
                </a:extLst>
              </a:tr>
              <a:tr h="62656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Business Events Brand Equity Survey Fieldwork Report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Business Events Brand Equity Survey Fieldwork Report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Business Events Brand Equity Survey Fieldwork Report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6122558"/>
                  </a:ext>
                </a:extLst>
              </a:tr>
              <a:tr h="54741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Domestic Leisure Brand Tracker Fieldwork Report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Domestic Leisure Brand Tracker Fieldwork Report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4650686"/>
                  </a:ext>
                </a:extLst>
              </a:tr>
              <a:tr h="492091">
                <a:tc>
                  <a:txBody>
                    <a:bodyPr/>
                    <a:lstStyle/>
                    <a:p>
                      <a:pPr marL="358775" indent="-358775" algn="l">
                        <a:lnSpc>
                          <a:spcPct val="110000"/>
                        </a:lnSpc>
                        <a:spcBef>
                          <a:spcPts val="400"/>
                        </a:spcBef>
                        <a:spcAft>
                          <a:spcPts val="400"/>
                        </a:spcAft>
                      </a:pPr>
                      <a:r>
                        <a:rPr lang="en-ZA" sz="1400" kern="1400" dirty="0">
                          <a:effectLst/>
                          <a:latin typeface="Trebuchet MS" panose="020B0603020202020204" pitchFamily="34" charset="0"/>
                          <a:ea typeface="Times New Roman" panose="02020603050405020304" pitchFamily="18" charset="0"/>
                          <a:cs typeface="Arial" panose="020B0604020202020204" pitchFamily="34" charset="0"/>
                        </a:rPr>
                        <a:t>2.8. Tourism trends analysis</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b="0" kern="1400" dirty="0">
                          <a:effectLst/>
                          <a:latin typeface="Trebuchet MS" panose="020B0603020202020204" pitchFamily="34" charset="0"/>
                          <a:ea typeface="Times New Roman" panose="02020603050405020304" pitchFamily="18" charset="0"/>
                          <a:cs typeface="Arial" panose="020B0604020202020204" pitchFamily="34" charset="0"/>
                        </a:rPr>
                        <a:t>2.8.1. Number of trend analysis reports</a:t>
                      </a:r>
                      <a:endParaRPr lang="en-ZA" sz="1100" b="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b="0" kern="1400" dirty="0">
                          <a:effectLst/>
                          <a:latin typeface="Trebuchet MS" panose="020B0603020202020204" pitchFamily="34" charset="0"/>
                          <a:ea typeface="Times New Roman" panose="02020603050405020304" pitchFamily="18" charset="0"/>
                          <a:cs typeface="Arial" panose="020B0604020202020204" pitchFamily="34" charset="0"/>
                        </a:rPr>
                        <a:t>4 Quarterly Trend Analysis Reports</a:t>
                      </a:r>
                      <a:endParaRPr lang="en-ZA" sz="1100" b="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1 Quarterly Trend Analysis Report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1 Quarterly Trend Analysis Report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1 Quarterly Trend Analysis Report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1 Quarterly Trend Analysis Report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25822076"/>
                  </a:ext>
                </a:extLst>
              </a:tr>
              <a:tr h="547411">
                <a:tc>
                  <a:txBody>
                    <a:bodyPr/>
                    <a:lstStyle/>
                    <a:p>
                      <a:pPr marL="358775" indent="-358775" algn="l">
                        <a:lnSpc>
                          <a:spcPct val="110000"/>
                        </a:lnSpc>
                        <a:spcBef>
                          <a:spcPts val="400"/>
                        </a:spcBef>
                        <a:spcAft>
                          <a:spcPts val="400"/>
                        </a:spcAft>
                      </a:pPr>
                      <a:r>
                        <a:rPr lang="en-ZA" sz="1400" kern="1400" dirty="0">
                          <a:effectLst/>
                          <a:latin typeface="Trebuchet MS" panose="020B0603020202020204" pitchFamily="34" charset="0"/>
                          <a:ea typeface="Times New Roman" panose="02020603050405020304" pitchFamily="18" charset="0"/>
                          <a:cs typeface="Arial" panose="020B0604020202020204" pitchFamily="34" charset="0"/>
                        </a:rPr>
                        <a:t>2.9. Tourism </a:t>
                      </a:r>
                      <a:r>
                        <a:rPr lang="en-US" sz="1400" kern="1400" dirty="0">
                          <a:effectLst/>
                          <a:latin typeface="Trebuchet MS" panose="020B0603020202020204" pitchFamily="34" charset="0"/>
                          <a:ea typeface="Times New Roman" panose="02020603050405020304" pitchFamily="18" charset="0"/>
                          <a:cs typeface="Arial" panose="020B0604020202020204" pitchFamily="34" charset="0"/>
                        </a:rPr>
                        <a:t>thought leadership</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b="0" kern="1400" dirty="0">
                          <a:effectLst/>
                          <a:latin typeface="Trebuchet MS" panose="020B0603020202020204" pitchFamily="34" charset="0"/>
                          <a:ea typeface="Times New Roman" panose="02020603050405020304" pitchFamily="18" charset="0"/>
                          <a:cs typeface="Arial" panose="020B0604020202020204" pitchFamily="34" charset="0"/>
                        </a:rPr>
                        <a:t>2.9.1. Number of </a:t>
                      </a:r>
                      <a:r>
                        <a:rPr lang="en-US" sz="1100" b="0" kern="1400" dirty="0">
                          <a:effectLst/>
                          <a:latin typeface="Trebuchet MS" panose="020B0603020202020204" pitchFamily="34" charset="0"/>
                          <a:ea typeface="Times New Roman" panose="02020603050405020304" pitchFamily="18" charset="0"/>
                          <a:cs typeface="Arial" panose="020B0604020202020204" pitchFamily="34" charset="0"/>
                        </a:rPr>
                        <a:t>thought leadership pieces published</a:t>
                      </a:r>
                      <a:endParaRPr lang="en-ZA" sz="1100" b="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US" sz="1100" b="0" kern="1400" dirty="0">
                          <a:effectLst/>
                          <a:latin typeface="Trebuchet MS" panose="020B0603020202020204" pitchFamily="34" charset="0"/>
                          <a:ea typeface="Times New Roman" panose="02020603050405020304" pitchFamily="18" charset="0"/>
                          <a:cs typeface="Arial" panose="020B0604020202020204" pitchFamily="34" charset="0"/>
                        </a:rPr>
                        <a:t>8 thought leadership pieces published</a:t>
                      </a:r>
                      <a:endParaRPr lang="en-ZA" sz="1100" b="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US" sz="1100" kern="1400" dirty="0">
                          <a:effectLst/>
                          <a:latin typeface="Trebuchet MS" panose="020B0603020202020204" pitchFamily="34" charset="0"/>
                          <a:ea typeface="Times New Roman" panose="02020603050405020304" pitchFamily="18" charset="0"/>
                          <a:cs typeface="Arial" panose="020B0604020202020204" pitchFamily="34" charset="0"/>
                        </a:rPr>
                        <a:t>2 thought leadership pieces published</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US" sz="1100" kern="1400" dirty="0">
                          <a:effectLst/>
                          <a:latin typeface="Trebuchet MS" panose="020B0603020202020204" pitchFamily="34" charset="0"/>
                          <a:ea typeface="Times New Roman" panose="02020603050405020304" pitchFamily="18" charset="0"/>
                          <a:cs typeface="Arial" panose="020B0604020202020204" pitchFamily="34" charset="0"/>
                        </a:rPr>
                        <a:t>2 thought leadership pieces published</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US" sz="1100" kern="1400" dirty="0">
                          <a:effectLst/>
                          <a:latin typeface="Trebuchet MS" panose="020B0603020202020204" pitchFamily="34" charset="0"/>
                          <a:ea typeface="Times New Roman" panose="02020603050405020304" pitchFamily="18" charset="0"/>
                          <a:cs typeface="Arial" panose="020B0604020202020204" pitchFamily="34" charset="0"/>
                        </a:rPr>
                        <a:t>2 thought leadership pieces published</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US" sz="1100" kern="1400" dirty="0">
                          <a:effectLst/>
                          <a:latin typeface="Trebuchet MS" panose="020B0603020202020204" pitchFamily="34" charset="0"/>
                          <a:ea typeface="Times New Roman" panose="02020603050405020304" pitchFamily="18" charset="0"/>
                          <a:cs typeface="Arial" panose="020B0604020202020204" pitchFamily="34" charset="0"/>
                        </a:rPr>
                        <a:t>2 thought leadership pieces published</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27520100"/>
                  </a:ext>
                </a:extLst>
              </a:tr>
            </a:tbl>
          </a:graphicData>
        </a:graphic>
      </p:graphicFrame>
      <p:sp>
        <p:nvSpPr>
          <p:cNvPr id="2" name="Slide Number Placeholder 2">
            <a:extLst>
              <a:ext uri="{FF2B5EF4-FFF2-40B4-BE49-F238E27FC236}">
                <a16:creationId xmlns:a16="http://schemas.microsoft.com/office/drawing/2014/main" id="{3073F1F8-3AF5-5694-8C2E-E5CD747E3C1B}"/>
              </a:ext>
            </a:extLst>
          </p:cNvPr>
          <p:cNvSpPr>
            <a:spLocks noGrp="1"/>
          </p:cNvSpPr>
          <p:nvPr>
            <p:ph type="sldNum" sz="quarter" idx="12"/>
          </p:nvPr>
        </p:nvSpPr>
        <p:spPr>
          <a:xfrm>
            <a:off x="9407585" y="6400800"/>
            <a:ext cx="2550558" cy="300790"/>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24</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3189999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1739968-6775-6A1A-1F0B-EA018118EEE7}"/>
              </a:ext>
            </a:extLst>
          </p:cNvPr>
          <p:cNvGraphicFramePr>
            <a:graphicFrameLocks noGrp="1"/>
          </p:cNvGraphicFramePr>
          <p:nvPr>
            <p:extLst>
              <p:ext uri="{D42A27DB-BD31-4B8C-83A1-F6EECF244321}">
                <p14:modId xmlns:p14="http://schemas.microsoft.com/office/powerpoint/2010/main" val="140085483"/>
              </p:ext>
            </p:extLst>
          </p:nvPr>
        </p:nvGraphicFramePr>
        <p:xfrm>
          <a:off x="355381" y="130110"/>
          <a:ext cx="11481238" cy="6456172"/>
        </p:xfrm>
        <a:graphic>
          <a:graphicData uri="http://schemas.openxmlformats.org/drawingml/2006/table">
            <a:tbl>
              <a:tblPr firstRow="1" firstCol="1" bandRow="1">
                <a:tableStyleId>{7DF18680-E054-41AD-8BC1-D1AEF772440D}</a:tableStyleId>
              </a:tblPr>
              <a:tblGrid>
                <a:gridCol w="2056125">
                  <a:extLst>
                    <a:ext uri="{9D8B030D-6E8A-4147-A177-3AD203B41FA5}">
                      <a16:colId xmlns:a16="http://schemas.microsoft.com/office/drawing/2014/main" val="3879896412"/>
                    </a:ext>
                  </a:extLst>
                </a:gridCol>
                <a:gridCol w="1385836">
                  <a:extLst>
                    <a:ext uri="{9D8B030D-6E8A-4147-A177-3AD203B41FA5}">
                      <a16:colId xmlns:a16="http://schemas.microsoft.com/office/drawing/2014/main" val="3499074846"/>
                    </a:ext>
                  </a:extLst>
                </a:gridCol>
                <a:gridCol w="1393223">
                  <a:extLst>
                    <a:ext uri="{9D8B030D-6E8A-4147-A177-3AD203B41FA5}">
                      <a16:colId xmlns:a16="http://schemas.microsoft.com/office/drawing/2014/main" val="3850877972"/>
                    </a:ext>
                  </a:extLst>
                </a:gridCol>
                <a:gridCol w="1937635">
                  <a:extLst>
                    <a:ext uri="{9D8B030D-6E8A-4147-A177-3AD203B41FA5}">
                      <a16:colId xmlns:a16="http://schemas.microsoft.com/office/drawing/2014/main" val="3899144455"/>
                    </a:ext>
                  </a:extLst>
                </a:gridCol>
                <a:gridCol w="1569473">
                  <a:extLst>
                    <a:ext uri="{9D8B030D-6E8A-4147-A177-3AD203B41FA5}">
                      <a16:colId xmlns:a16="http://schemas.microsoft.com/office/drawing/2014/main" val="2950552700"/>
                    </a:ext>
                  </a:extLst>
                </a:gridCol>
                <a:gridCol w="1569473">
                  <a:extLst>
                    <a:ext uri="{9D8B030D-6E8A-4147-A177-3AD203B41FA5}">
                      <a16:colId xmlns:a16="http://schemas.microsoft.com/office/drawing/2014/main" val="2115323812"/>
                    </a:ext>
                  </a:extLst>
                </a:gridCol>
                <a:gridCol w="1569473">
                  <a:extLst>
                    <a:ext uri="{9D8B030D-6E8A-4147-A177-3AD203B41FA5}">
                      <a16:colId xmlns:a16="http://schemas.microsoft.com/office/drawing/2014/main" val="129015046"/>
                    </a:ext>
                  </a:extLst>
                </a:gridCol>
              </a:tblGrid>
              <a:tr h="483501">
                <a:tc rowSpan="2">
                  <a:txBody>
                    <a:bodyPr/>
                    <a:lstStyle/>
                    <a:p>
                      <a:pPr algn="ctr">
                        <a:lnSpc>
                          <a:spcPct val="110000"/>
                        </a:lnSpc>
                        <a:spcBef>
                          <a:spcPts val="400"/>
                        </a:spcBef>
                        <a:spcAft>
                          <a:spcPts val="400"/>
                        </a:spcAft>
                      </a:pPr>
                      <a:r>
                        <a:rPr lang="en-ZA" sz="1600" b="1" kern="1400" dirty="0">
                          <a:solidFill>
                            <a:srgbClr val="FFFFFF"/>
                          </a:solidFill>
                          <a:effectLst/>
                          <a:latin typeface="Trebuchet MS" panose="020B0603020202020204" pitchFamily="34" charset="0"/>
                        </a:rPr>
                        <a:t>OUTPUT</a:t>
                      </a:r>
                      <a:endParaRPr lang="en-ZA" sz="16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0998" marR="50998" marT="0" marB="0" anchor="ctr"/>
                </a:tc>
                <a:tc rowSpan="2">
                  <a:txBody>
                    <a:bodyPr/>
                    <a:lstStyle/>
                    <a:p>
                      <a:pPr algn="ctr">
                        <a:lnSpc>
                          <a:spcPct val="110000"/>
                        </a:lnSpc>
                        <a:spcBef>
                          <a:spcPts val="400"/>
                        </a:spcBef>
                        <a:spcAft>
                          <a:spcPts val="400"/>
                        </a:spcAft>
                      </a:pPr>
                      <a:r>
                        <a:rPr lang="en-ZA" sz="1600" b="1" kern="1400" dirty="0">
                          <a:solidFill>
                            <a:srgbClr val="FFFFFF"/>
                          </a:solidFill>
                          <a:effectLst/>
                          <a:latin typeface="Trebuchet MS" panose="020B0603020202020204" pitchFamily="34" charset="0"/>
                        </a:rPr>
                        <a:t>OUTPUT INDICATORS</a:t>
                      </a:r>
                      <a:endParaRPr lang="en-ZA" sz="16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0998" marR="50998" marT="0" marB="0" anchor="ctr"/>
                </a:tc>
                <a:tc rowSpan="2">
                  <a:txBody>
                    <a:bodyPr/>
                    <a:lstStyle/>
                    <a:p>
                      <a:pPr algn="ctr">
                        <a:lnSpc>
                          <a:spcPct val="110000"/>
                        </a:lnSpc>
                        <a:spcBef>
                          <a:spcPts val="400"/>
                        </a:spcBef>
                        <a:spcAft>
                          <a:spcPts val="400"/>
                        </a:spcAft>
                      </a:pPr>
                      <a:r>
                        <a:rPr lang="en-ZA" sz="1600" b="1" kern="1400" dirty="0">
                          <a:solidFill>
                            <a:srgbClr val="FFFFFF"/>
                          </a:solidFill>
                          <a:effectLst/>
                          <a:latin typeface="Trebuchet MS" panose="020B0603020202020204" pitchFamily="34" charset="0"/>
                        </a:rPr>
                        <a:t>2023/24 ANNUAL TARGET</a:t>
                      </a:r>
                      <a:endParaRPr lang="en-ZA" sz="16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0998" marR="50998" marT="0" marB="0" anchor="ctr"/>
                </a:tc>
                <a:tc gridSpan="4">
                  <a:txBody>
                    <a:bodyPr/>
                    <a:lstStyle/>
                    <a:p>
                      <a:pPr algn="ctr">
                        <a:lnSpc>
                          <a:spcPct val="110000"/>
                        </a:lnSpc>
                        <a:spcBef>
                          <a:spcPts val="400"/>
                        </a:spcBef>
                        <a:spcAft>
                          <a:spcPts val="400"/>
                        </a:spcAft>
                      </a:pPr>
                      <a:endParaRPr lang="en-ZA" sz="600" b="1" kern="1400" dirty="0">
                        <a:solidFill>
                          <a:srgbClr val="FFFFFF"/>
                        </a:solidFill>
                        <a:effectLst/>
                        <a:latin typeface="Trebuchet MS" panose="020B0603020202020204" pitchFamily="34" charset="0"/>
                      </a:endParaRPr>
                    </a:p>
                    <a:p>
                      <a:pPr algn="ctr">
                        <a:lnSpc>
                          <a:spcPct val="110000"/>
                        </a:lnSpc>
                        <a:spcBef>
                          <a:spcPts val="400"/>
                        </a:spcBef>
                        <a:spcAft>
                          <a:spcPts val="400"/>
                        </a:spcAft>
                      </a:pPr>
                      <a:r>
                        <a:rPr lang="en-ZA" sz="1600" b="1" kern="1400" dirty="0">
                          <a:solidFill>
                            <a:srgbClr val="FFFFFF"/>
                          </a:solidFill>
                          <a:effectLst/>
                          <a:latin typeface="Trebuchet MS" panose="020B0603020202020204" pitchFamily="34" charset="0"/>
                        </a:rPr>
                        <a:t>QUARTERLY TARGETS</a:t>
                      </a:r>
                    </a:p>
                    <a:p>
                      <a:pPr algn="ctr">
                        <a:lnSpc>
                          <a:spcPct val="110000"/>
                        </a:lnSpc>
                        <a:spcBef>
                          <a:spcPts val="400"/>
                        </a:spcBef>
                        <a:spcAft>
                          <a:spcPts val="400"/>
                        </a:spcAft>
                      </a:pPr>
                      <a:endParaRPr lang="en-ZA" sz="8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0998" marR="50998"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450178140"/>
                  </a:ext>
                </a:extLst>
              </a:tr>
              <a:tr h="18767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200" b="1" kern="1400" dirty="0">
                          <a:solidFill>
                            <a:srgbClr val="000000"/>
                          </a:solidFill>
                          <a:effectLst/>
                          <a:latin typeface="Trebuchet MS" panose="020B0603020202020204" pitchFamily="34" charset="0"/>
                        </a:rPr>
                        <a:t>Q1</a:t>
                      </a:r>
                      <a:br>
                        <a:rPr lang="en-ZA" sz="1200" b="1" kern="1400" dirty="0">
                          <a:solidFill>
                            <a:srgbClr val="000000"/>
                          </a:solidFill>
                          <a:effectLst/>
                          <a:latin typeface="Trebuchet MS" panose="020B0603020202020204" pitchFamily="34" charset="0"/>
                        </a:rPr>
                      </a:br>
                      <a:r>
                        <a:rPr lang="en-ZA" sz="1200" b="1" kern="1400" dirty="0">
                          <a:solidFill>
                            <a:srgbClr val="000000"/>
                          </a:solidFill>
                          <a:effectLst/>
                          <a:latin typeface="Trebuchet MS" panose="020B0603020202020204" pitchFamily="34" charset="0"/>
                        </a:rPr>
                        <a:t>Apr - Jun 2023</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0998" marR="50998" marT="0" marB="0" anchor="ctr"/>
                </a:tc>
                <a:tc>
                  <a:txBody>
                    <a:bodyPr/>
                    <a:lstStyle/>
                    <a:p>
                      <a:pPr algn="ctr">
                        <a:lnSpc>
                          <a:spcPct val="110000"/>
                        </a:lnSpc>
                        <a:spcBef>
                          <a:spcPts val="400"/>
                        </a:spcBef>
                        <a:spcAft>
                          <a:spcPts val="400"/>
                        </a:spcAft>
                      </a:pPr>
                      <a:r>
                        <a:rPr lang="en-ZA" sz="1200" b="1" kern="1400" dirty="0">
                          <a:solidFill>
                            <a:srgbClr val="000000"/>
                          </a:solidFill>
                          <a:effectLst/>
                          <a:latin typeface="Trebuchet MS" panose="020B0603020202020204" pitchFamily="34" charset="0"/>
                        </a:rPr>
                        <a:t>Q2</a:t>
                      </a:r>
                      <a:br>
                        <a:rPr lang="en-ZA" sz="1200" b="1" kern="1400" dirty="0">
                          <a:solidFill>
                            <a:srgbClr val="000000"/>
                          </a:solidFill>
                          <a:effectLst/>
                          <a:latin typeface="Trebuchet MS" panose="020B0603020202020204" pitchFamily="34" charset="0"/>
                        </a:rPr>
                      </a:br>
                      <a:r>
                        <a:rPr lang="en-ZA" sz="1200" b="1" kern="1400" dirty="0">
                          <a:solidFill>
                            <a:srgbClr val="000000"/>
                          </a:solidFill>
                          <a:effectLst/>
                          <a:latin typeface="Trebuchet MS" panose="020B0603020202020204" pitchFamily="34" charset="0"/>
                        </a:rPr>
                        <a:t>Jul - Sep 2023</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0998" marR="50998" marT="0" marB="0" anchor="ctr"/>
                </a:tc>
                <a:tc>
                  <a:txBody>
                    <a:bodyPr/>
                    <a:lstStyle/>
                    <a:p>
                      <a:pPr algn="ctr">
                        <a:lnSpc>
                          <a:spcPct val="110000"/>
                        </a:lnSpc>
                        <a:spcBef>
                          <a:spcPts val="400"/>
                        </a:spcBef>
                        <a:spcAft>
                          <a:spcPts val="400"/>
                        </a:spcAft>
                      </a:pPr>
                      <a:r>
                        <a:rPr lang="en-ZA" sz="1200" b="1" kern="1400" dirty="0">
                          <a:solidFill>
                            <a:srgbClr val="000000"/>
                          </a:solidFill>
                          <a:effectLst/>
                          <a:latin typeface="Trebuchet MS" panose="020B0603020202020204" pitchFamily="34" charset="0"/>
                        </a:rPr>
                        <a:t>Q3</a:t>
                      </a:r>
                      <a:br>
                        <a:rPr lang="en-ZA" sz="1200" b="1" kern="1400" dirty="0">
                          <a:solidFill>
                            <a:srgbClr val="000000"/>
                          </a:solidFill>
                          <a:effectLst/>
                          <a:latin typeface="Trebuchet MS" panose="020B0603020202020204" pitchFamily="34" charset="0"/>
                        </a:rPr>
                      </a:br>
                      <a:r>
                        <a:rPr lang="en-ZA" sz="1200" b="1" kern="1400" dirty="0">
                          <a:solidFill>
                            <a:srgbClr val="000000"/>
                          </a:solidFill>
                          <a:effectLst/>
                          <a:latin typeface="Trebuchet MS" panose="020B0603020202020204" pitchFamily="34" charset="0"/>
                        </a:rPr>
                        <a:t>Oct - Dec 2023</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0998" marR="50998" marT="0" marB="0" anchor="ctr"/>
                </a:tc>
                <a:tc>
                  <a:txBody>
                    <a:bodyPr/>
                    <a:lstStyle/>
                    <a:p>
                      <a:pPr algn="ctr">
                        <a:lnSpc>
                          <a:spcPct val="110000"/>
                        </a:lnSpc>
                        <a:spcBef>
                          <a:spcPts val="400"/>
                        </a:spcBef>
                        <a:spcAft>
                          <a:spcPts val="400"/>
                        </a:spcAft>
                      </a:pPr>
                      <a:r>
                        <a:rPr lang="en-ZA" sz="1200" b="1" kern="1400" dirty="0">
                          <a:solidFill>
                            <a:srgbClr val="000000"/>
                          </a:solidFill>
                          <a:effectLst/>
                          <a:latin typeface="Trebuchet MS" panose="020B0603020202020204" pitchFamily="34" charset="0"/>
                        </a:rPr>
                        <a:t>Q4</a:t>
                      </a:r>
                      <a:br>
                        <a:rPr lang="en-ZA" sz="1200" b="1" kern="1400" dirty="0">
                          <a:solidFill>
                            <a:srgbClr val="000000"/>
                          </a:solidFill>
                          <a:effectLst/>
                          <a:latin typeface="Trebuchet MS" panose="020B0603020202020204" pitchFamily="34" charset="0"/>
                        </a:rPr>
                      </a:br>
                      <a:r>
                        <a:rPr lang="en-ZA" sz="1200" b="1" kern="1400" dirty="0">
                          <a:solidFill>
                            <a:srgbClr val="000000"/>
                          </a:solidFill>
                          <a:effectLst/>
                          <a:latin typeface="Trebuchet MS" panose="020B0603020202020204" pitchFamily="34" charset="0"/>
                        </a:rPr>
                        <a:t>Jan - Mar 2024</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0998" marR="50998" marT="0" marB="0" anchor="ctr"/>
                </a:tc>
                <a:extLst>
                  <a:ext uri="{0D108BD9-81ED-4DB2-BD59-A6C34878D82A}">
                    <a16:rowId xmlns:a16="http://schemas.microsoft.com/office/drawing/2014/main" val="1944892157"/>
                  </a:ext>
                </a:extLst>
              </a:tr>
              <a:tr h="609600">
                <a:tc>
                  <a:txBody>
                    <a:bodyPr/>
                    <a:lstStyle/>
                    <a:p>
                      <a:pPr marL="447675" indent="-447675" algn="l">
                        <a:lnSpc>
                          <a:spcPct val="110000"/>
                        </a:lnSpc>
                        <a:spcBef>
                          <a:spcPts val="400"/>
                        </a:spcBef>
                        <a:spcAft>
                          <a:spcPts val="400"/>
                        </a:spcAft>
                      </a:pPr>
                      <a:r>
                        <a:rPr lang="en-ZA" sz="1400" kern="1400" dirty="0">
                          <a:effectLst/>
                          <a:latin typeface="Trebuchet MS" panose="020B0603020202020204" pitchFamily="34" charset="0"/>
                          <a:ea typeface="Times New Roman" panose="02020603050405020304" pitchFamily="18" charset="0"/>
                          <a:cs typeface="Arial" panose="020B0604020202020204" pitchFamily="34" charset="0"/>
                        </a:rPr>
                        <a:t>2.10. Tourism </a:t>
                      </a:r>
                      <a:r>
                        <a:rPr lang="en-ZA" sz="1400" kern="1400" dirty="0" smtClean="0">
                          <a:effectLst/>
                          <a:latin typeface="Trebuchet MS" panose="020B0603020202020204" pitchFamily="34" charset="0"/>
                          <a:ea typeface="Times New Roman" panose="02020603050405020304" pitchFamily="18" charset="0"/>
                          <a:cs typeface="Arial" panose="020B0604020202020204" pitchFamily="34" charset="0"/>
                        </a:rPr>
                        <a:t>Research</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2.10.1. Number of Tourism Statistics And Performance Reports</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4 Tourism Statistics And Performance Reports</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1 Tourism Statistics And Performance Report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1 Tourism Statistics And Performance Report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1 Tourism Statistics And Performance Report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1 Tourism Statistics And Performance Report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0434086"/>
                  </a:ext>
                </a:extLst>
              </a:tr>
              <a:tr h="431607">
                <a:tc rowSpan="2">
                  <a:txBody>
                    <a:bodyPr/>
                    <a:lstStyle/>
                    <a:p>
                      <a:pPr marL="447675" indent="-447675" algn="l">
                        <a:lnSpc>
                          <a:spcPct val="110000"/>
                        </a:lnSpc>
                        <a:spcBef>
                          <a:spcPts val="400"/>
                        </a:spcBef>
                        <a:spcAft>
                          <a:spcPts val="400"/>
                        </a:spcAft>
                      </a:pPr>
                      <a:r>
                        <a:rPr lang="en-ZA" sz="1400" kern="1400" dirty="0">
                          <a:effectLst/>
                          <a:latin typeface="Trebuchet MS" panose="020B0603020202020204" pitchFamily="34" charset="0"/>
                          <a:ea typeface="Times New Roman" panose="02020603050405020304" pitchFamily="18" charset="0"/>
                          <a:cs typeface="Arial" panose="020B0604020202020204" pitchFamily="34" charset="0"/>
                        </a:rPr>
                        <a:t>2.11. Stakeholder </a:t>
                      </a:r>
                      <a:r>
                        <a:rPr lang="en-ZA" sz="1400" kern="1400" dirty="0" smtClean="0">
                          <a:effectLst/>
                          <a:latin typeface="Trebuchet MS" panose="020B0603020202020204" pitchFamily="34" charset="0"/>
                          <a:ea typeface="Times New Roman" panose="02020603050405020304" pitchFamily="18" charset="0"/>
                          <a:cs typeface="Arial" panose="020B0604020202020204" pitchFamily="34" charset="0"/>
                        </a:rPr>
                        <a:t>Management</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2.11.1. South African Tourism Corporate Brand Index</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72.24 South African Tourism Corporate Brand Index</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Develop the improvement plan on the basis of the FY2022/23 South African Tourism Corporate Brand Index</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Implement the Quarter 2 improvement actions from the FY2022/23 South African Tourism Corporate Brand Index</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Implement the Quarter 3 improvement actions from the FY2022/23 South African Tourism Corporate Brand Index</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Conduct FY2023/24 survey, reflecting 72.24 South African Tourism Corporate Brand Index</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25014559"/>
                  </a:ext>
                </a:extLst>
              </a:tr>
              <a:tr h="43160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Implement the Quarter 1 improvement actions from the FY2022/23 South African Tourism Corporate Brand Index</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ZA"/>
                    </a:p>
                  </a:txBody>
                  <a:tcPr/>
                </a:tc>
                <a:tc vMerge="1">
                  <a:txBody>
                    <a:bodyPr/>
                    <a:lstStyle/>
                    <a:p>
                      <a:endParaRPr lang="en-ZA"/>
                    </a:p>
                  </a:txBody>
                  <a:tcPr/>
                </a:tc>
                <a:tc vMerge="1">
                  <a:txBody>
                    <a:bodyPr/>
                    <a:lstStyle/>
                    <a:p>
                      <a:pPr algn="l">
                        <a:lnSpc>
                          <a:spcPct val="110000"/>
                        </a:lnSpc>
                        <a:spcBef>
                          <a:spcPts val="400"/>
                        </a:spcBef>
                        <a:spcAft>
                          <a:spcPts val="400"/>
                        </a:spcAft>
                      </a:pPr>
                      <a:endParaRPr lang="en-ZA" sz="11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61367643"/>
                  </a:ext>
                </a:extLst>
              </a:tr>
              <a:tr h="431607">
                <a:tc>
                  <a:txBody>
                    <a:bodyPr/>
                    <a:lstStyle/>
                    <a:p>
                      <a:pPr marL="538163" indent="-538163" algn="l">
                        <a:lnSpc>
                          <a:spcPct val="110000"/>
                        </a:lnSpc>
                        <a:spcBef>
                          <a:spcPts val="400"/>
                        </a:spcBef>
                        <a:spcAft>
                          <a:spcPts val="400"/>
                        </a:spcAft>
                      </a:pPr>
                      <a:r>
                        <a:rPr lang="en-ZA" sz="1400" kern="1400" dirty="0">
                          <a:effectLst/>
                          <a:latin typeface="Trebuchet MS" panose="020B0603020202020204" pitchFamily="34" charset="0"/>
                          <a:ea typeface="Times New Roman" panose="02020603050405020304" pitchFamily="18" charset="0"/>
                          <a:cs typeface="Arial" panose="020B0604020202020204" pitchFamily="34" charset="0"/>
                        </a:rPr>
                        <a:t>2.12. Organisational </a:t>
                      </a:r>
                      <a:r>
                        <a:rPr lang="en-ZA" sz="1400" kern="1400" dirty="0" smtClean="0">
                          <a:effectLst/>
                          <a:latin typeface="Trebuchet MS" panose="020B0603020202020204" pitchFamily="34" charset="0"/>
                          <a:ea typeface="Times New Roman" panose="02020603050405020304" pitchFamily="18" charset="0"/>
                          <a:cs typeface="Arial" panose="020B0604020202020204" pitchFamily="34" charset="0"/>
                        </a:rPr>
                        <a:t>Environment</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2.12.1 Rating of SA Tourism in the Best Company to Work for Survey, or equivalent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Determine SA Tourism’s organisational baseline rating in the Best Company to Work for Survey, or equivalent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Conduct the Best Company to Work for Survey, or equivalent, for SA Tourism, to determine the organisation’s baseline rating</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Develop plan of action to improve rating</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Implement improvement action plan</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Implement improvement action plan</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4620371"/>
                  </a:ext>
                </a:extLst>
              </a:tr>
              <a:tr h="195930">
                <a:tc rowSpan="2">
                  <a:txBody>
                    <a:bodyPr/>
                    <a:lstStyle/>
                    <a:p>
                      <a:pPr marL="538163" indent="-538163" algn="l">
                        <a:lnSpc>
                          <a:spcPct val="110000"/>
                        </a:lnSpc>
                        <a:spcBef>
                          <a:spcPts val="400"/>
                        </a:spcBef>
                        <a:spcAft>
                          <a:spcPts val="400"/>
                        </a:spcAft>
                      </a:pPr>
                      <a:r>
                        <a:rPr lang="en-ZA" sz="1400" kern="1400" dirty="0">
                          <a:effectLst/>
                          <a:latin typeface="Trebuchet MS" panose="020B0603020202020204" pitchFamily="34" charset="0"/>
                          <a:ea typeface="Times New Roman" panose="02020603050405020304" pitchFamily="18" charset="0"/>
                          <a:cs typeface="Arial" panose="020B0604020202020204" pitchFamily="34" charset="0"/>
                        </a:rPr>
                        <a:t>2.13. Global PR and </a:t>
                      </a:r>
                      <a:r>
                        <a:rPr lang="en-ZA" sz="1400" kern="1400" dirty="0" smtClean="0">
                          <a:effectLst/>
                          <a:latin typeface="Trebuchet MS" panose="020B0603020202020204" pitchFamily="34" charset="0"/>
                          <a:ea typeface="Times New Roman" panose="02020603050405020304" pitchFamily="18" charset="0"/>
                          <a:cs typeface="Arial" panose="020B0604020202020204" pitchFamily="34" charset="0"/>
                        </a:rPr>
                        <a:t>Communications</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14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2.13.1. Annual Global PR and Communications Plan implemented</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FY2023/24 Global PR and Communications Plan implemented</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Develop and approve FY2023/24 Global PR and Communications Annual Plan</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Implement the Quarter 2 milestones as per the FY2023/24 Global PR and Communications Plan</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Implement the Quarter 3 milestones as per the FY2023/24 Global PR and Communications Plan</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Implement the Quarter 4 milestones as per the FY2023/24 Global PR and Communications Plan</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88509972"/>
                  </a:ext>
                </a:extLst>
              </a:tr>
              <a:tr h="19593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100" kern="1200" dirty="0">
                          <a:solidFill>
                            <a:schemeClr val="dk1"/>
                          </a:solidFill>
                          <a:effectLst/>
                          <a:latin typeface="Trebuchet MS" panose="020B0603020202020204" pitchFamily="34" charset="0"/>
                          <a:ea typeface="+mn-ea"/>
                          <a:cs typeface="+mn-cs"/>
                        </a:rPr>
                        <a:t>Implement the Quarter 1 milestones as per the FY2023/24 Global PR and Communications Plan</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887059683"/>
                  </a:ext>
                </a:extLst>
              </a:tr>
            </a:tbl>
          </a:graphicData>
        </a:graphic>
      </p:graphicFrame>
      <p:sp>
        <p:nvSpPr>
          <p:cNvPr id="2" name="Slide Number Placeholder 2">
            <a:extLst>
              <a:ext uri="{FF2B5EF4-FFF2-40B4-BE49-F238E27FC236}">
                <a16:creationId xmlns:a16="http://schemas.microsoft.com/office/drawing/2014/main" id="{E1743A2C-E550-725D-4023-285521E0FE0B}"/>
              </a:ext>
            </a:extLst>
          </p:cNvPr>
          <p:cNvSpPr>
            <a:spLocks noGrp="1"/>
          </p:cNvSpPr>
          <p:nvPr>
            <p:ph type="sldNum" sz="quarter" idx="12"/>
          </p:nvPr>
        </p:nvSpPr>
        <p:spPr>
          <a:xfrm>
            <a:off x="9347200" y="6268454"/>
            <a:ext cx="2489419" cy="445168"/>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25</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4257787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583F1E0-A4D5-B098-5AEB-4581110A419A}"/>
              </a:ext>
            </a:extLst>
          </p:cNvPr>
          <p:cNvGraphicFramePr>
            <a:graphicFrameLocks noGrp="1"/>
          </p:cNvGraphicFramePr>
          <p:nvPr>
            <p:extLst>
              <p:ext uri="{D42A27DB-BD31-4B8C-83A1-F6EECF244321}">
                <p14:modId xmlns:p14="http://schemas.microsoft.com/office/powerpoint/2010/main" val="302032987"/>
              </p:ext>
            </p:extLst>
          </p:nvPr>
        </p:nvGraphicFramePr>
        <p:xfrm>
          <a:off x="307428" y="787886"/>
          <a:ext cx="11540358" cy="5116068"/>
        </p:xfrm>
        <a:graphic>
          <a:graphicData uri="http://schemas.openxmlformats.org/drawingml/2006/table">
            <a:tbl>
              <a:tblPr firstRow="1" firstCol="1" bandRow="1">
                <a:tableStyleId>{7DF18680-E054-41AD-8BC1-D1AEF772440D}</a:tableStyleId>
              </a:tblPr>
              <a:tblGrid>
                <a:gridCol w="1868099">
                  <a:extLst>
                    <a:ext uri="{9D8B030D-6E8A-4147-A177-3AD203B41FA5}">
                      <a16:colId xmlns:a16="http://schemas.microsoft.com/office/drawing/2014/main" val="299794884"/>
                    </a:ext>
                  </a:extLst>
                </a:gridCol>
                <a:gridCol w="1868099">
                  <a:extLst>
                    <a:ext uri="{9D8B030D-6E8A-4147-A177-3AD203B41FA5}">
                      <a16:colId xmlns:a16="http://schemas.microsoft.com/office/drawing/2014/main" val="1978154878"/>
                    </a:ext>
                  </a:extLst>
                </a:gridCol>
                <a:gridCol w="1647958">
                  <a:extLst>
                    <a:ext uri="{9D8B030D-6E8A-4147-A177-3AD203B41FA5}">
                      <a16:colId xmlns:a16="http://schemas.microsoft.com/office/drawing/2014/main" val="4169112482"/>
                    </a:ext>
                  </a:extLst>
                </a:gridCol>
                <a:gridCol w="1538662">
                  <a:extLst>
                    <a:ext uri="{9D8B030D-6E8A-4147-A177-3AD203B41FA5}">
                      <a16:colId xmlns:a16="http://schemas.microsoft.com/office/drawing/2014/main" val="3805738311"/>
                    </a:ext>
                  </a:extLst>
                </a:gridCol>
                <a:gridCol w="1538662">
                  <a:extLst>
                    <a:ext uri="{9D8B030D-6E8A-4147-A177-3AD203B41FA5}">
                      <a16:colId xmlns:a16="http://schemas.microsoft.com/office/drawing/2014/main" val="1850765790"/>
                    </a:ext>
                  </a:extLst>
                </a:gridCol>
                <a:gridCol w="1539439">
                  <a:extLst>
                    <a:ext uri="{9D8B030D-6E8A-4147-A177-3AD203B41FA5}">
                      <a16:colId xmlns:a16="http://schemas.microsoft.com/office/drawing/2014/main" val="2120232936"/>
                    </a:ext>
                  </a:extLst>
                </a:gridCol>
                <a:gridCol w="1539439">
                  <a:extLst>
                    <a:ext uri="{9D8B030D-6E8A-4147-A177-3AD203B41FA5}">
                      <a16:colId xmlns:a16="http://schemas.microsoft.com/office/drawing/2014/main" val="1539354501"/>
                    </a:ext>
                  </a:extLst>
                </a:gridCol>
              </a:tblGrid>
              <a:tr h="158791">
                <a:tc gridSpan="7">
                  <a:txBody>
                    <a:bodyPr/>
                    <a:lstStyle/>
                    <a:p>
                      <a:pPr algn="ctr">
                        <a:lnSpc>
                          <a:spcPct val="110000"/>
                        </a:lnSpc>
                        <a:spcBef>
                          <a:spcPts val="400"/>
                        </a:spcBef>
                        <a:spcAft>
                          <a:spcPts val="400"/>
                        </a:spcAft>
                      </a:pPr>
                      <a:r>
                        <a:rPr lang="en-US" sz="2000" kern="1400" dirty="0">
                          <a:effectLst/>
                          <a:latin typeface="Trebuchet MS" panose="020B0603020202020204" pitchFamily="34" charset="0"/>
                          <a:cs typeface="Times New Roman" panose="02020603050405020304" pitchFamily="18" charset="0"/>
                        </a:rPr>
                        <a:t>Programme 3</a:t>
                      </a:r>
                    </a:p>
                    <a:p>
                      <a:pPr algn="ctr">
                        <a:lnSpc>
                          <a:spcPct val="110000"/>
                        </a:lnSpc>
                        <a:spcBef>
                          <a:spcPts val="400"/>
                        </a:spcBef>
                        <a:spcAft>
                          <a:spcPts val="400"/>
                        </a:spcAft>
                      </a:pPr>
                      <a:endParaRPr lang="en-ZA" sz="1100" kern="1400" dirty="0">
                        <a:effectLst/>
                        <a:latin typeface="Trebuchet MS" panose="020B0603020202020204" pitchFamily="34" charset="0"/>
                        <a:cs typeface="Times New Roman" panose="02020603050405020304" pitchFamily="18" charset="0"/>
                      </a:endParaRPr>
                    </a:p>
                  </a:txBody>
                  <a:tcPr marL="52102" marR="52102" marT="0" marB="0" anchor="ctr"/>
                </a:tc>
                <a:tc hMerge="1">
                  <a:txBody>
                    <a:bodyPr/>
                    <a:lstStyle/>
                    <a:p>
                      <a:pPr algn="ctr">
                        <a:lnSpc>
                          <a:spcPct val="110000"/>
                        </a:lnSpc>
                        <a:spcBef>
                          <a:spcPts val="400"/>
                        </a:spcBef>
                        <a:spcAft>
                          <a:spcPts val="400"/>
                        </a:spcAft>
                      </a:pP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hMerge="1">
                  <a:txBody>
                    <a:bodyPr/>
                    <a:lstStyle/>
                    <a:p>
                      <a:pPr marR="21590" algn="ctr">
                        <a:lnSpc>
                          <a:spcPct val="110000"/>
                        </a:lnSpc>
                        <a:spcBef>
                          <a:spcPts val="400"/>
                        </a:spcBef>
                        <a:spcAft>
                          <a:spcPts val="400"/>
                        </a:spcAft>
                      </a:pP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hMerge="1">
                  <a:txBody>
                    <a:bodyPr/>
                    <a:lstStyle/>
                    <a:p>
                      <a:pPr algn="ctr">
                        <a:lnSpc>
                          <a:spcPct val="110000"/>
                        </a:lnSpc>
                        <a:spcBef>
                          <a:spcPts val="400"/>
                        </a:spcBef>
                        <a:spcAft>
                          <a:spcPts val="400"/>
                        </a:spcAft>
                      </a:pPr>
                      <a:endParaRPr lang="en-US" sz="11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p>
                      <a:pPr algn="ctr">
                        <a:lnSpc>
                          <a:spcPct val="110000"/>
                        </a:lnSpc>
                        <a:spcBef>
                          <a:spcPts val="400"/>
                        </a:spcBef>
                        <a:spcAft>
                          <a:spcPts val="400"/>
                        </a:spcAft>
                      </a:pPr>
                      <a:endParaRPr lang="en-ZA" sz="11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225989226"/>
                  </a:ext>
                </a:extLst>
              </a:tr>
              <a:tr h="158791">
                <a:tc rowSpan="2">
                  <a:txBody>
                    <a:bodyPr/>
                    <a:lstStyle/>
                    <a:p>
                      <a:pPr algn="ctr">
                        <a:lnSpc>
                          <a:spcPct val="110000"/>
                        </a:lnSpc>
                        <a:spcBef>
                          <a:spcPts val="400"/>
                        </a:spcBef>
                        <a:spcAft>
                          <a:spcPts val="400"/>
                        </a:spcAft>
                      </a:pPr>
                      <a:r>
                        <a:rPr lang="en-ZA" sz="1400" b="1" kern="1400" dirty="0">
                          <a:solidFill>
                            <a:schemeClr val="bg1"/>
                          </a:solidFill>
                          <a:effectLst/>
                          <a:latin typeface="Trebuchet MS" panose="020B0603020202020204" pitchFamily="34" charset="0"/>
                        </a:rPr>
                        <a:t>OUTPUT</a:t>
                      </a:r>
                      <a:endParaRPr lang="en-ZA" sz="1400" kern="14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solidFill>
                      <a:schemeClr val="accent5"/>
                    </a:solidFill>
                  </a:tcPr>
                </a:tc>
                <a:tc rowSpan="2">
                  <a:txBody>
                    <a:bodyPr/>
                    <a:lstStyle/>
                    <a:p>
                      <a:pPr algn="ctr">
                        <a:lnSpc>
                          <a:spcPct val="110000"/>
                        </a:lnSpc>
                        <a:spcBef>
                          <a:spcPts val="400"/>
                        </a:spcBef>
                        <a:spcAft>
                          <a:spcPts val="400"/>
                        </a:spcAft>
                      </a:pPr>
                      <a:r>
                        <a:rPr lang="en-ZA" sz="1400" b="1" kern="1400" dirty="0">
                          <a:solidFill>
                            <a:schemeClr val="bg1"/>
                          </a:solidFill>
                          <a:effectLst/>
                          <a:latin typeface="Trebuchet MS" panose="020B0603020202020204" pitchFamily="34" charset="0"/>
                        </a:rPr>
                        <a:t>OUTPUT INDICATORS</a:t>
                      </a:r>
                      <a:endParaRPr lang="en-ZA" sz="1400" kern="14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solidFill>
                      <a:schemeClr val="accent5"/>
                    </a:solidFill>
                  </a:tcPr>
                </a:tc>
                <a:tc rowSpan="2">
                  <a:txBody>
                    <a:bodyPr/>
                    <a:lstStyle/>
                    <a:p>
                      <a:pPr marR="21590" algn="ctr">
                        <a:lnSpc>
                          <a:spcPct val="110000"/>
                        </a:lnSpc>
                        <a:spcBef>
                          <a:spcPts val="400"/>
                        </a:spcBef>
                        <a:spcAft>
                          <a:spcPts val="400"/>
                        </a:spcAft>
                      </a:pPr>
                      <a:r>
                        <a:rPr lang="en-ZA" sz="1400" b="1" kern="1400" dirty="0">
                          <a:solidFill>
                            <a:schemeClr val="bg1"/>
                          </a:solidFill>
                          <a:effectLst/>
                          <a:latin typeface="Trebuchet MS" panose="020B0603020202020204" pitchFamily="34" charset="0"/>
                        </a:rPr>
                        <a:t>2023/24 ANNUAL TARGET</a:t>
                      </a:r>
                      <a:endParaRPr lang="en-ZA" sz="1400" kern="14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solidFill>
                      <a:schemeClr val="accent5"/>
                    </a:solidFill>
                  </a:tcPr>
                </a:tc>
                <a:tc gridSpan="4">
                  <a:txBody>
                    <a:bodyPr/>
                    <a:lstStyle/>
                    <a:p>
                      <a:pPr algn="ctr">
                        <a:lnSpc>
                          <a:spcPct val="110000"/>
                        </a:lnSpc>
                        <a:spcBef>
                          <a:spcPts val="400"/>
                        </a:spcBef>
                        <a:spcAft>
                          <a:spcPts val="400"/>
                        </a:spcAft>
                      </a:pPr>
                      <a:endParaRPr lang="en-ZA" sz="1100" b="1" kern="1400" dirty="0">
                        <a:solidFill>
                          <a:schemeClr val="bg1"/>
                        </a:solidFill>
                        <a:effectLst/>
                        <a:latin typeface="Trebuchet MS" panose="020B0603020202020204" pitchFamily="34" charset="0"/>
                      </a:endParaRPr>
                    </a:p>
                    <a:p>
                      <a:pPr algn="ctr">
                        <a:lnSpc>
                          <a:spcPct val="110000"/>
                        </a:lnSpc>
                        <a:spcBef>
                          <a:spcPts val="400"/>
                        </a:spcBef>
                        <a:spcAft>
                          <a:spcPts val="400"/>
                        </a:spcAft>
                      </a:pPr>
                      <a:r>
                        <a:rPr lang="en-ZA" sz="1400" b="1" kern="1400" dirty="0">
                          <a:solidFill>
                            <a:schemeClr val="bg1"/>
                          </a:solidFill>
                          <a:effectLst/>
                          <a:latin typeface="Trebuchet MS" panose="020B0603020202020204" pitchFamily="34" charset="0"/>
                        </a:rPr>
                        <a:t>QUARTERLY TARGETS</a:t>
                      </a:r>
                    </a:p>
                    <a:p>
                      <a:pPr algn="ctr">
                        <a:lnSpc>
                          <a:spcPct val="110000"/>
                        </a:lnSpc>
                        <a:spcBef>
                          <a:spcPts val="400"/>
                        </a:spcBef>
                        <a:spcAft>
                          <a:spcPts val="400"/>
                        </a:spcAft>
                      </a:pPr>
                      <a:endParaRPr lang="en-ZA" sz="1100" kern="14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solidFill>
                      <a:schemeClr val="accent5"/>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141217218"/>
                  </a:ext>
                </a:extLst>
              </a:tr>
              <a:tr h="32668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100" b="1" kern="1400">
                          <a:solidFill>
                            <a:srgbClr val="000000"/>
                          </a:solidFill>
                          <a:effectLst/>
                          <a:latin typeface="Trebuchet MS" panose="020B0603020202020204" pitchFamily="34" charset="0"/>
                        </a:rPr>
                        <a:t>Q1</a:t>
                      </a:r>
                      <a:br>
                        <a:rPr lang="en-ZA" sz="1100" b="1" kern="1400">
                          <a:solidFill>
                            <a:srgbClr val="000000"/>
                          </a:solidFill>
                          <a:effectLst/>
                          <a:latin typeface="Trebuchet MS" panose="020B0603020202020204" pitchFamily="34" charset="0"/>
                        </a:rPr>
                      </a:br>
                      <a:r>
                        <a:rPr lang="en-ZA" sz="1100" b="1" kern="1400">
                          <a:solidFill>
                            <a:srgbClr val="000000"/>
                          </a:solidFill>
                          <a:effectLst/>
                          <a:latin typeface="Trebuchet MS" panose="020B0603020202020204" pitchFamily="34" charset="0"/>
                        </a:rPr>
                        <a:t>Apr - Jun 2023</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tc>
                <a:tc>
                  <a:txBody>
                    <a:bodyPr/>
                    <a:lstStyle/>
                    <a:p>
                      <a:pPr algn="ctr">
                        <a:lnSpc>
                          <a:spcPct val="110000"/>
                        </a:lnSpc>
                        <a:spcBef>
                          <a:spcPts val="400"/>
                        </a:spcBef>
                        <a:spcAft>
                          <a:spcPts val="400"/>
                        </a:spcAft>
                      </a:pPr>
                      <a:r>
                        <a:rPr lang="en-ZA" sz="1100" b="1" kern="1400" dirty="0">
                          <a:solidFill>
                            <a:srgbClr val="000000"/>
                          </a:solidFill>
                          <a:effectLst/>
                          <a:latin typeface="Trebuchet MS" panose="020B0603020202020204" pitchFamily="34" charset="0"/>
                        </a:rPr>
                        <a:t>Q2</a:t>
                      </a:r>
                      <a:br>
                        <a:rPr lang="en-ZA" sz="1100" b="1" kern="1400" dirty="0">
                          <a:solidFill>
                            <a:srgbClr val="000000"/>
                          </a:solidFill>
                          <a:effectLst/>
                          <a:latin typeface="Trebuchet MS" panose="020B0603020202020204" pitchFamily="34" charset="0"/>
                        </a:rPr>
                      </a:br>
                      <a:r>
                        <a:rPr lang="en-ZA" sz="1100" b="1" kern="1400" dirty="0">
                          <a:solidFill>
                            <a:srgbClr val="000000"/>
                          </a:solidFill>
                          <a:effectLst/>
                          <a:latin typeface="Trebuchet MS" panose="020B0603020202020204" pitchFamily="34" charset="0"/>
                        </a:rPr>
                        <a:t>Jul - Sep 2023</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tc>
                <a:tc>
                  <a:txBody>
                    <a:bodyPr/>
                    <a:lstStyle/>
                    <a:p>
                      <a:pPr algn="ctr">
                        <a:lnSpc>
                          <a:spcPct val="110000"/>
                        </a:lnSpc>
                        <a:spcBef>
                          <a:spcPts val="400"/>
                        </a:spcBef>
                        <a:spcAft>
                          <a:spcPts val="400"/>
                        </a:spcAft>
                      </a:pPr>
                      <a:r>
                        <a:rPr lang="en-ZA" sz="1100" b="1" kern="1400">
                          <a:solidFill>
                            <a:srgbClr val="000000"/>
                          </a:solidFill>
                          <a:effectLst/>
                          <a:latin typeface="Trebuchet MS" panose="020B0603020202020204" pitchFamily="34" charset="0"/>
                        </a:rPr>
                        <a:t>Q3</a:t>
                      </a:r>
                      <a:br>
                        <a:rPr lang="en-ZA" sz="1100" b="1" kern="1400">
                          <a:solidFill>
                            <a:srgbClr val="000000"/>
                          </a:solidFill>
                          <a:effectLst/>
                          <a:latin typeface="Trebuchet MS" panose="020B0603020202020204" pitchFamily="34" charset="0"/>
                        </a:rPr>
                      </a:br>
                      <a:r>
                        <a:rPr lang="en-ZA" sz="1100" b="1" kern="1400">
                          <a:solidFill>
                            <a:srgbClr val="000000"/>
                          </a:solidFill>
                          <a:effectLst/>
                          <a:latin typeface="Trebuchet MS" panose="020B0603020202020204" pitchFamily="34" charset="0"/>
                        </a:rPr>
                        <a:t>Oct - Dec 2023</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tc>
                <a:tc>
                  <a:txBody>
                    <a:bodyPr/>
                    <a:lstStyle/>
                    <a:p>
                      <a:pPr algn="ctr">
                        <a:lnSpc>
                          <a:spcPct val="110000"/>
                        </a:lnSpc>
                        <a:spcBef>
                          <a:spcPts val="400"/>
                        </a:spcBef>
                        <a:spcAft>
                          <a:spcPts val="400"/>
                        </a:spcAft>
                      </a:pPr>
                      <a:r>
                        <a:rPr lang="en-ZA" sz="1100" b="1" kern="1400">
                          <a:solidFill>
                            <a:srgbClr val="000000"/>
                          </a:solidFill>
                          <a:effectLst/>
                          <a:latin typeface="Trebuchet MS" panose="020B0603020202020204" pitchFamily="34" charset="0"/>
                        </a:rPr>
                        <a:t>Q4</a:t>
                      </a:r>
                      <a:br>
                        <a:rPr lang="en-ZA" sz="1100" b="1" kern="1400">
                          <a:solidFill>
                            <a:srgbClr val="000000"/>
                          </a:solidFill>
                          <a:effectLst/>
                          <a:latin typeface="Trebuchet MS" panose="020B0603020202020204" pitchFamily="34" charset="0"/>
                        </a:rPr>
                      </a:br>
                      <a:r>
                        <a:rPr lang="en-ZA" sz="1100" b="1" kern="1400">
                          <a:solidFill>
                            <a:srgbClr val="000000"/>
                          </a:solidFill>
                          <a:effectLst/>
                          <a:latin typeface="Trebuchet MS" panose="020B0603020202020204" pitchFamily="34" charset="0"/>
                        </a:rPr>
                        <a:t>Jan - Mar 2024</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tc>
                <a:extLst>
                  <a:ext uri="{0D108BD9-81ED-4DB2-BD59-A6C34878D82A}">
                    <a16:rowId xmlns:a16="http://schemas.microsoft.com/office/drawing/2014/main" val="1940379273"/>
                  </a:ext>
                </a:extLst>
              </a:tr>
              <a:tr h="453740">
                <a:tc rowSpan="5">
                  <a:txBody>
                    <a:bodyPr/>
                    <a:lstStyle/>
                    <a:p>
                      <a:pPr marL="358775" indent="-358775" algn="l">
                        <a:lnSpc>
                          <a:spcPct val="110000"/>
                        </a:lnSpc>
                        <a:spcBef>
                          <a:spcPts val="400"/>
                        </a:spcBef>
                        <a:spcAft>
                          <a:spcPts val="400"/>
                        </a:spcAft>
                      </a:pPr>
                      <a:r>
                        <a:rPr lang="en-ZA" sz="1400" kern="1400" dirty="0">
                          <a:effectLst/>
                          <a:latin typeface="Trebuchet MS" panose="020B0603020202020204" pitchFamily="34" charset="0"/>
                          <a:ea typeface="Times New Roman" panose="02020603050405020304" pitchFamily="18" charset="0"/>
                          <a:cs typeface="Arial" panose="020B0604020202020204" pitchFamily="34" charset="0"/>
                        </a:rPr>
                        <a:t>1.1. Global </a:t>
                      </a:r>
                      <a:r>
                        <a:rPr lang="en-ZA" sz="1400" kern="1400" dirty="0" smtClean="0">
                          <a:effectLst/>
                          <a:latin typeface="Trebuchet MS" panose="020B0603020202020204" pitchFamily="34" charset="0"/>
                          <a:ea typeface="Times New Roman" panose="02020603050405020304" pitchFamily="18" charset="0"/>
                          <a:cs typeface="Arial" panose="020B0604020202020204" pitchFamily="34" charset="0"/>
                        </a:rPr>
                        <a:t>Tourism </a:t>
                      </a:r>
                      <a:r>
                        <a:rPr lang="en-ZA" sz="1400" kern="1400" dirty="0">
                          <a:effectLst/>
                          <a:latin typeface="Trebuchet MS" panose="020B0603020202020204" pitchFamily="34" charset="0"/>
                          <a:ea typeface="Times New Roman" panose="02020603050405020304" pitchFamily="18" charset="0"/>
                          <a:cs typeface="Arial" panose="020B0604020202020204" pitchFamily="34" charset="0"/>
                        </a:rPr>
                        <a:t>B</a:t>
                      </a:r>
                      <a:r>
                        <a:rPr lang="en-ZA" sz="1400" kern="1400" dirty="0" smtClean="0">
                          <a:effectLst/>
                          <a:latin typeface="Trebuchet MS" panose="020B0603020202020204" pitchFamily="34" charset="0"/>
                          <a:ea typeface="Times New Roman" panose="02020603050405020304" pitchFamily="18" charset="0"/>
                          <a:cs typeface="Arial" panose="020B0604020202020204" pitchFamily="34" charset="0"/>
                        </a:rPr>
                        <a:t>rand </a:t>
                      </a:r>
                      <a:r>
                        <a:rPr lang="en-ZA" sz="1400" kern="1400" dirty="0">
                          <a:effectLst/>
                          <a:latin typeface="Trebuchet MS" panose="020B0603020202020204" pitchFamily="34" charset="0"/>
                          <a:ea typeface="Times New Roman" panose="02020603050405020304" pitchFamily="18" charset="0"/>
                          <a:cs typeface="Arial" panose="020B0604020202020204" pitchFamily="34" charset="0"/>
                        </a:rPr>
                        <a:t>C</a:t>
                      </a:r>
                      <a:r>
                        <a:rPr lang="en-ZA" sz="1400" kern="1400" dirty="0" smtClean="0">
                          <a:effectLst/>
                          <a:latin typeface="Trebuchet MS" panose="020B0603020202020204" pitchFamily="34" charset="0"/>
                          <a:ea typeface="Times New Roman" panose="02020603050405020304" pitchFamily="18" charset="0"/>
                          <a:cs typeface="Arial" panose="020B0604020202020204" pitchFamily="34" charset="0"/>
                        </a:rPr>
                        <a:t>ampaign</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5">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1.1.1. Global </a:t>
                      </a:r>
                      <a:r>
                        <a:rPr lang="en-ZA" sz="1100" kern="1400" dirty="0" smtClean="0">
                          <a:effectLst/>
                          <a:latin typeface="Trebuchet MS" panose="020B0603020202020204" pitchFamily="34" charset="0"/>
                          <a:ea typeface="Times New Roman" panose="02020603050405020304" pitchFamily="18" charset="0"/>
                          <a:cs typeface="Arial" panose="020B0604020202020204" pitchFamily="34" charset="0"/>
                        </a:rPr>
                        <a:t>Tourism </a:t>
                      </a: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B</a:t>
                      </a:r>
                      <a:r>
                        <a:rPr lang="en-ZA" sz="1100" kern="1400" dirty="0" smtClean="0">
                          <a:effectLst/>
                          <a:latin typeface="Trebuchet MS" panose="020B0603020202020204" pitchFamily="34" charset="0"/>
                          <a:ea typeface="Times New Roman" panose="02020603050405020304" pitchFamily="18" charset="0"/>
                          <a:cs typeface="Arial" panose="020B0604020202020204" pitchFamily="34" charset="0"/>
                        </a:rPr>
                        <a:t>rand </a:t>
                      </a: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C</a:t>
                      </a:r>
                      <a:r>
                        <a:rPr lang="en-ZA" sz="1100" kern="1400" dirty="0" smtClean="0">
                          <a:effectLst/>
                          <a:latin typeface="Trebuchet MS" panose="020B0603020202020204" pitchFamily="34" charset="0"/>
                          <a:ea typeface="Times New Roman" panose="02020603050405020304" pitchFamily="18" charset="0"/>
                          <a:cs typeface="Arial" panose="020B0604020202020204" pitchFamily="34" charset="0"/>
                        </a:rPr>
                        <a:t>ampaign </a:t>
                      </a: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implemented</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FY2023/24 Global Tourism Brand Campaign Plan implemented</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Finalise the FY2023/24 Global Tourism Brand Campaign Plan</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Implement Quarter 2 milestones of FY2023/24 Global Tourism Brand Campaign Plan</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Implement Quarter 3 milestones of FY2023/24 Global Tourism Brand Campaign Plan</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Implement Quarter 4 milestones of FY2023/24 Global Tourism Brand Campaign Plan</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35064748"/>
                  </a:ext>
                </a:extLst>
              </a:tr>
              <a:tr h="45374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100" kern="1200" dirty="0">
                          <a:solidFill>
                            <a:schemeClr val="dk1"/>
                          </a:solidFill>
                          <a:effectLst/>
                          <a:latin typeface="Trebuchet MS" panose="020B0603020202020204" pitchFamily="34" charset="0"/>
                          <a:ea typeface="+mn-ea"/>
                          <a:cs typeface="+mn-cs"/>
                        </a:rPr>
                        <a:t>Launch Live Again 2.0 at Africa’s Travel Indaba</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3276187195"/>
                  </a:ext>
                </a:extLst>
              </a:tr>
              <a:tr h="438474">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3 global tourism campaigns localised in South Africa</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2 global tourism campaigns localised in South Africa</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1 global tourism campaign localised in South Africa</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76188465"/>
                  </a:ext>
                </a:extLst>
              </a:tr>
              <a:tr h="438474">
                <a:tc vMerge="1">
                  <a:txBody>
                    <a:bodyPr/>
                    <a:lstStyle/>
                    <a:p>
                      <a:endParaRPr lang="en-ZA"/>
                    </a:p>
                  </a:txBody>
                  <a:tcPr/>
                </a:tc>
                <a:tc vMerge="1">
                  <a:txBody>
                    <a:bodyPr/>
                    <a:lstStyle/>
                    <a:p>
                      <a:endParaRPr lang="en-ZA"/>
                    </a:p>
                  </a:txBody>
                  <a:tcPr/>
                </a:tc>
                <a:tc rowSpan="2">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2 global brand collaborations and/or partnerships secured </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2 global brand collaborations and/or partnerships secured</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Roll-out of collaborations and/or partnerships</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Roll-out of collaborations and/or partnerships</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Roll-out of collaborations and/or partnerships</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2153381"/>
                  </a:ext>
                </a:extLst>
              </a:tr>
              <a:tr h="438474">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Close-out Report on each collaboration and/or partnership outlining learnings and ROI</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39512858"/>
                  </a:ext>
                </a:extLst>
              </a:tr>
            </a:tbl>
          </a:graphicData>
        </a:graphic>
      </p:graphicFrame>
      <p:sp>
        <p:nvSpPr>
          <p:cNvPr id="2" name="Slide Number Placeholder 2">
            <a:extLst>
              <a:ext uri="{FF2B5EF4-FFF2-40B4-BE49-F238E27FC236}">
                <a16:creationId xmlns:a16="http://schemas.microsoft.com/office/drawing/2014/main" id="{31FFC06A-3E33-5B03-7B44-95ADD336B14A}"/>
              </a:ext>
            </a:extLst>
          </p:cNvPr>
          <p:cNvSpPr>
            <a:spLocks noGrp="1"/>
          </p:cNvSpPr>
          <p:nvPr>
            <p:ph type="sldNum" sz="quarter" idx="12"/>
          </p:nvPr>
        </p:nvSpPr>
        <p:spPr>
          <a:xfrm>
            <a:off x="9263811" y="6292517"/>
            <a:ext cx="2334631" cy="421104"/>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26</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3277099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583F1E0-A4D5-B098-5AEB-4581110A419A}"/>
              </a:ext>
            </a:extLst>
          </p:cNvPr>
          <p:cNvGraphicFramePr>
            <a:graphicFrameLocks noGrp="1"/>
          </p:cNvGraphicFramePr>
          <p:nvPr>
            <p:extLst>
              <p:ext uri="{D42A27DB-BD31-4B8C-83A1-F6EECF244321}">
                <p14:modId xmlns:p14="http://schemas.microsoft.com/office/powerpoint/2010/main" val="455012596"/>
              </p:ext>
            </p:extLst>
          </p:nvPr>
        </p:nvGraphicFramePr>
        <p:xfrm>
          <a:off x="325821" y="143699"/>
          <a:ext cx="11260589" cy="5491988"/>
        </p:xfrm>
        <a:graphic>
          <a:graphicData uri="http://schemas.openxmlformats.org/drawingml/2006/table">
            <a:tbl>
              <a:tblPr firstRow="1" firstCol="1" bandRow="1">
                <a:tableStyleId>{7DF18680-E054-41AD-8BC1-D1AEF772440D}</a:tableStyleId>
              </a:tblPr>
              <a:tblGrid>
                <a:gridCol w="1822811">
                  <a:extLst>
                    <a:ext uri="{9D8B030D-6E8A-4147-A177-3AD203B41FA5}">
                      <a16:colId xmlns:a16="http://schemas.microsoft.com/office/drawing/2014/main" val="299794884"/>
                    </a:ext>
                  </a:extLst>
                </a:gridCol>
                <a:gridCol w="1822811">
                  <a:extLst>
                    <a:ext uri="{9D8B030D-6E8A-4147-A177-3AD203B41FA5}">
                      <a16:colId xmlns:a16="http://schemas.microsoft.com/office/drawing/2014/main" val="1978154878"/>
                    </a:ext>
                  </a:extLst>
                </a:gridCol>
                <a:gridCol w="1608007">
                  <a:extLst>
                    <a:ext uri="{9D8B030D-6E8A-4147-A177-3AD203B41FA5}">
                      <a16:colId xmlns:a16="http://schemas.microsoft.com/office/drawing/2014/main" val="4169112482"/>
                    </a:ext>
                  </a:extLst>
                </a:gridCol>
                <a:gridCol w="1959868">
                  <a:extLst>
                    <a:ext uri="{9D8B030D-6E8A-4147-A177-3AD203B41FA5}">
                      <a16:colId xmlns:a16="http://schemas.microsoft.com/office/drawing/2014/main" val="3805738311"/>
                    </a:ext>
                  </a:extLst>
                </a:gridCol>
                <a:gridCol w="1326776">
                  <a:extLst>
                    <a:ext uri="{9D8B030D-6E8A-4147-A177-3AD203B41FA5}">
                      <a16:colId xmlns:a16="http://schemas.microsoft.com/office/drawing/2014/main" val="1850765790"/>
                    </a:ext>
                  </a:extLst>
                </a:gridCol>
                <a:gridCol w="1218197">
                  <a:extLst>
                    <a:ext uri="{9D8B030D-6E8A-4147-A177-3AD203B41FA5}">
                      <a16:colId xmlns:a16="http://schemas.microsoft.com/office/drawing/2014/main" val="2120232936"/>
                    </a:ext>
                  </a:extLst>
                </a:gridCol>
                <a:gridCol w="1502119">
                  <a:extLst>
                    <a:ext uri="{9D8B030D-6E8A-4147-A177-3AD203B41FA5}">
                      <a16:colId xmlns:a16="http://schemas.microsoft.com/office/drawing/2014/main" val="1539354501"/>
                    </a:ext>
                  </a:extLst>
                </a:gridCol>
              </a:tblGrid>
              <a:tr h="158791">
                <a:tc rowSpan="2">
                  <a:txBody>
                    <a:bodyPr/>
                    <a:lstStyle/>
                    <a:p>
                      <a:pPr algn="ctr">
                        <a:lnSpc>
                          <a:spcPct val="110000"/>
                        </a:lnSpc>
                        <a:spcBef>
                          <a:spcPts val="400"/>
                        </a:spcBef>
                        <a:spcAft>
                          <a:spcPts val="400"/>
                        </a:spcAft>
                      </a:pPr>
                      <a:r>
                        <a:rPr lang="en-ZA" sz="1400" b="1" kern="1400" dirty="0">
                          <a:solidFill>
                            <a:srgbClr val="FFFFFF"/>
                          </a:solidFill>
                          <a:effectLst/>
                          <a:latin typeface="Trebuchet MS" panose="020B0603020202020204" pitchFamily="34" charset="0"/>
                        </a:rPr>
                        <a:t>OUTPUT</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tc>
                <a:tc rowSpan="2">
                  <a:txBody>
                    <a:bodyPr/>
                    <a:lstStyle/>
                    <a:p>
                      <a:pPr algn="ctr">
                        <a:lnSpc>
                          <a:spcPct val="110000"/>
                        </a:lnSpc>
                        <a:spcBef>
                          <a:spcPts val="400"/>
                        </a:spcBef>
                        <a:spcAft>
                          <a:spcPts val="400"/>
                        </a:spcAft>
                      </a:pPr>
                      <a:r>
                        <a:rPr lang="en-ZA" sz="1400" b="1" kern="1400" dirty="0">
                          <a:solidFill>
                            <a:srgbClr val="FFFFFF"/>
                          </a:solidFill>
                          <a:effectLst/>
                          <a:latin typeface="Trebuchet MS" panose="020B0603020202020204" pitchFamily="34" charset="0"/>
                        </a:rPr>
                        <a:t>OUTPUT INDICATORS</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tc>
                <a:tc rowSpan="2">
                  <a:txBody>
                    <a:bodyPr/>
                    <a:lstStyle/>
                    <a:p>
                      <a:pPr marR="21590" algn="ctr">
                        <a:lnSpc>
                          <a:spcPct val="110000"/>
                        </a:lnSpc>
                        <a:spcBef>
                          <a:spcPts val="400"/>
                        </a:spcBef>
                        <a:spcAft>
                          <a:spcPts val="400"/>
                        </a:spcAft>
                      </a:pPr>
                      <a:r>
                        <a:rPr lang="en-ZA" sz="1400" b="1" kern="1400" dirty="0">
                          <a:solidFill>
                            <a:srgbClr val="FFFFFF"/>
                          </a:solidFill>
                          <a:effectLst/>
                          <a:latin typeface="Trebuchet MS" panose="020B0603020202020204" pitchFamily="34" charset="0"/>
                        </a:rPr>
                        <a:t>2023/24 ANNUAL TARGET</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tc>
                <a:tc gridSpan="4">
                  <a:txBody>
                    <a:bodyPr/>
                    <a:lstStyle/>
                    <a:p>
                      <a:pPr algn="ctr">
                        <a:lnSpc>
                          <a:spcPct val="110000"/>
                        </a:lnSpc>
                        <a:spcBef>
                          <a:spcPts val="400"/>
                        </a:spcBef>
                        <a:spcAft>
                          <a:spcPts val="400"/>
                        </a:spcAft>
                      </a:pPr>
                      <a:endParaRPr lang="en-ZA" sz="1100" b="1" kern="1400" dirty="0">
                        <a:solidFill>
                          <a:srgbClr val="FFFFFF"/>
                        </a:solidFill>
                        <a:effectLst/>
                        <a:latin typeface="Trebuchet MS" panose="020B0603020202020204" pitchFamily="34" charset="0"/>
                      </a:endParaRPr>
                    </a:p>
                    <a:p>
                      <a:pPr algn="ctr">
                        <a:lnSpc>
                          <a:spcPct val="110000"/>
                        </a:lnSpc>
                        <a:spcBef>
                          <a:spcPts val="400"/>
                        </a:spcBef>
                        <a:spcAft>
                          <a:spcPts val="400"/>
                        </a:spcAft>
                      </a:pPr>
                      <a:r>
                        <a:rPr lang="en-ZA" sz="1400" b="1" kern="1400" dirty="0">
                          <a:solidFill>
                            <a:srgbClr val="FFFFFF"/>
                          </a:solidFill>
                          <a:effectLst/>
                          <a:latin typeface="Trebuchet MS" panose="020B0603020202020204" pitchFamily="34" charset="0"/>
                        </a:rPr>
                        <a:t>QUARTERLY TARGETS</a:t>
                      </a:r>
                    </a:p>
                    <a:p>
                      <a:pPr algn="ctr">
                        <a:lnSpc>
                          <a:spcPct val="110000"/>
                        </a:lnSpc>
                        <a:spcBef>
                          <a:spcPts val="400"/>
                        </a:spcBef>
                        <a:spcAft>
                          <a:spcPts val="400"/>
                        </a:spcAft>
                      </a:pP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141217218"/>
                  </a:ext>
                </a:extLst>
              </a:tr>
              <a:tr h="32668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100" b="1" kern="1400">
                          <a:solidFill>
                            <a:srgbClr val="000000"/>
                          </a:solidFill>
                          <a:effectLst/>
                          <a:latin typeface="Trebuchet MS" panose="020B0603020202020204" pitchFamily="34" charset="0"/>
                        </a:rPr>
                        <a:t>Q1</a:t>
                      </a:r>
                      <a:br>
                        <a:rPr lang="en-ZA" sz="1100" b="1" kern="1400">
                          <a:solidFill>
                            <a:srgbClr val="000000"/>
                          </a:solidFill>
                          <a:effectLst/>
                          <a:latin typeface="Trebuchet MS" panose="020B0603020202020204" pitchFamily="34" charset="0"/>
                        </a:rPr>
                      </a:br>
                      <a:r>
                        <a:rPr lang="en-ZA" sz="1100" b="1" kern="1400">
                          <a:solidFill>
                            <a:srgbClr val="000000"/>
                          </a:solidFill>
                          <a:effectLst/>
                          <a:latin typeface="Trebuchet MS" panose="020B0603020202020204" pitchFamily="34" charset="0"/>
                        </a:rPr>
                        <a:t>Apr - Jun 2023</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tc>
                <a:tc>
                  <a:txBody>
                    <a:bodyPr/>
                    <a:lstStyle/>
                    <a:p>
                      <a:pPr algn="ctr">
                        <a:lnSpc>
                          <a:spcPct val="110000"/>
                        </a:lnSpc>
                        <a:spcBef>
                          <a:spcPts val="400"/>
                        </a:spcBef>
                        <a:spcAft>
                          <a:spcPts val="400"/>
                        </a:spcAft>
                      </a:pPr>
                      <a:r>
                        <a:rPr lang="en-ZA" sz="1100" b="1" kern="1400" dirty="0">
                          <a:solidFill>
                            <a:srgbClr val="000000"/>
                          </a:solidFill>
                          <a:effectLst/>
                          <a:latin typeface="Trebuchet MS" panose="020B0603020202020204" pitchFamily="34" charset="0"/>
                        </a:rPr>
                        <a:t>Q2</a:t>
                      </a:r>
                      <a:br>
                        <a:rPr lang="en-ZA" sz="1100" b="1" kern="1400" dirty="0">
                          <a:solidFill>
                            <a:srgbClr val="000000"/>
                          </a:solidFill>
                          <a:effectLst/>
                          <a:latin typeface="Trebuchet MS" panose="020B0603020202020204" pitchFamily="34" charset="0"/>
                        </a:rPr>
                      </a:br>
                      <a:r>
                        <a:rPr lang="en-ZA" sz="1100" b="1" kern="1400" dirty="0">
                          <a:solidFill>
                            <a:srgbClr val="000000"/>
                          </a:solidFill>
                          <a:effectLst/>
                          <a:latin typeface="Trebuchet MS" panose="020B0603020202020204" pitchFamily="34" charset="0"/>
                        </a:rPr>
                        <a:t>Jul - Sep 2023</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tc>
                <a:tc>
                  <a:txBody>
                    <a:bodyPr/>
                    <a:lstStyle/>
                    <a:p>
                      <a:pPr algn="ctr">
                        <a:lnSpc>
                          <a:spcPct val="110000"/>
                        </a:lnSpc>
                        <a:spcBef>
                          <a:spcPts val="400"/>
                        </a:spcBef>
                        <a:spcAft>
                          <a:spcPts val="400"/>
                        </a:spcAft>
                      </a:pPr>
                      <a:r>
                        <a:rPr lang="en-ZA" sz="1100" b="1" kern="1400">
                          <a:solidFill>
                            <a:srgbClr val="000000"/>
                          </a:solidFill>
                          <a:effectLst/>
                          <a:latin typeface="Trebuchet MS" panose="020B0603020202020204" pitchFamily="34" charset="0"/>
                        </a:rPr>
                        <a:t>Q3</a:t>
                      </a:r>
                      <a:br>
                        <a:rPr lang="en-ZA" sz="1100" b="1" kern="1400">
                          <a:solidFill>
                            <a:srgbClr val="000000"/>
                          </a:solidFill>
                          <a:effectLst/>
                          <a:latin typeface="Trebuchet MS" panose="020B0603020202020204" pitchFamily="34" charset="0"/>
                        </a:rPr>
                      </a:br>
                      <a:r>
                        <a:rPr lang="en-ZA" sz="1100" b="1" kern="1400">
                          <a:solidFill>
                            <a:srgbClr val="000000"/>
                          </a:solidFill>
                          <a:effectLst/>
                          <a:latin typeface="Trebuchet MS" panose="020B0603020202020204" pitchFamily="34" charset="0"/>
                        </a:rPr>
                        <a:t>Oct - Dec 2023</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tc>
                <a:tc>
                  <a:txBody>
                    <a:bodyPr/>
                    <a:lstStyle/>
                    <a:p>
                      <a:pPr algn="ctr">
                        <a:lnSpc>
                          <a:spcPct val="110000"/>
                        </a:lnSpc>
                        <a:spcBef>
                          <a:spcPts val="400"/>
                        </a:spcBef>
                        <a:spcAft>
                          <a:spcPts val="400"/>
                        </a:spcAft>
                      </a:pPr>
                      <a:r>
                        <a:rPr lang="en-ZA" sz="1100" b="1" kern="1400">
                          <a:solidFill>
                            <a:srgbClr val="000000"/>
                          </a:solidFill>
                          <a:effectLst/>
                          <a:latin typeface="Trebuchet MS" panose="020B0603020202020204" pitchFamily="34" charset="0"/>
                        </a:rPr>
                        <a:t>Q4</a:t>
                      </a:r>
                      <a:br>
                        <a:rPr lang="en-ZA" sz="1100" b="1" kern="1400">
                          <a:solidFill>
                            <a:srgbClr val="000000"/>
                          </a:solidFill>
                          <a:effectLst/>
                          <a:latin typeface="Trebuchet MS" panose="020B0603020202020204" pitchFamily="34" charset="0"/>
                        </a:rPr>
                      </a:br>
                      <a:r>
                        <a:rPr lang="en-ZA" sz="1100" b="1" kern="1400">
                          <a:solidFill>
                            <a:srgbClr val="000000"/>
                          </a:solidFill>
                          <a:effectLst/>
                          <a:latin typeface="Trebuchet MS" panose="020B0603020202020204" pitchFamily="34" charset="0"/>
                        </a:rPr>
                        <a:t>Jan - Mar 2024</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tc>
                <a:extLst>
                  <a:ext uri="{0D108BD9-81ED-4DB2-BD59-A6C34878D82A}">
                    <a16:rowId xmlns:a16="http://schemas.microsoft.com/office/drawing/2014/main" val="1940379273"/>
                  </a:ext>
                </a:extLst>
              </a:tr>
              <a:tr h="837387">
                <a:tc rowSpan="2">
                  <a:txBody>
                    <a:bodyPr/>
                    <a:lstStyle/>
                    <a:p>
                      <a:pPr marL="358775" indent="-358775" algn="l">
                        <a:lnSpc>
                          <a:spcPct val="110000"/>
                        </a:lnSpc>
                        <a:spcBef>
                          <a:spcPts val="400"/>
                        </a:spcBef>
                        <a:spcAft>
                          <a:spcPts val="400"/>
                        </a:spcAft>
                      </a:pPr>
                      <a:r>
                        <a:rPr lang="en-ZA" sz="1400" kern="1400" dirty="0" smtClean="0">
                          <a:effectLst/>
                          <a:latin typeface="Trebuchet MS" panose="020B0603020202020204" pitchFamily="34" charset="0"/>
                          <a:ea typeface="Times New Roman" panose="02020603050405020304" pitchFamily="18" charset="0"/>
                          <a:cs typeface="Arial" panose="020B0604020202020204" pitchFamily="34" charset="0"/>
                        </a:rPr>
                        <a:t>1.1. Global Tourism Brand Campaign</a:t>
                      </a:r>
                      <a:endParaRPr lang="en-ZA" sz="1400" kern="1400" dirty="0" smtClean="0">
                        <a:effectLst/>
                        <a:latin typeface="Trebuchet MS" panose="020B0603020202020204" pitchFamily="34" charset="0"/>
                        <a:ea typeface="Times New Roman" panose="02020603050405020304" pitchFamily="18" charset="0"/>
                        <a:cs typeface="Times New Roman" panose="02020603050405020304" pitchFamily="18" charset="0"/>
                      </a:endParaRPr>
                    </a:p>
                    <a:p>
                      <a:endParaRPr lang="en-ZA" sz="1400" dirty="0">
                        <a:latin typeface="Trebuchet MS" panose="020B0603020202020204" pitchFamily="34" charset="0"/>
                      </a:endParaRPr>
                    </a:p>
                  </a:txBody>
                  <a:tcPr/>
                </a:tc>
                <a:tc rowSpan="2">
                  <a:txBody>
                    <a:bodyPr/>
                    <a:lstStyle/>
                    <a:p>
                      <a:pPr marL="447675" indent="-431800"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1.1.2.</a:t>
                      </a: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Number of localised brand campaigns implemented in support of the Global Tourism Brand Campaign</a:t>
                      </a: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11 </a:t>
                      </a: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localised brand campaigns implemented</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1100" u="none" strike="noStrike"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Develop the annual localised campaign concept and implementation plan for each hub, as follows:</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l">
                        <a:lnSpc>
                          <a:spcPct val="110000"/>
                        </a:lnSpc>
                        <a:spcBef>
                          <a:spcPts val="200"/>
                        </a:spcBef>
                        <a:spcAft>
                          <a:spcPts val="200"/>
                        </a:spcAft>
                      </a:pPr>
                      <a:r>
                        <a:rPr lang="en-ZA" sz="1100" b="1"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Americas: 2</a:t>
                      </a:r>
                      <a:endParaRPr lang="en-ZA" sz="1100" b="1"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lvl="0" indent="-342900" algn="l">
                        <a:lnSpc>
                          <a:spcPct val="110000"/>
                        </a:lnSpc>
                        <a:spcBef>
                          <a:spcPts val="200"/>
                        </a:spcBef>
                        <a:spcAft>
                          <a:spcPts val="200"/>
                        </a:spcAft>
                        <a:buFont typeface="Wingdings" panose="05000000000000000000" pitchFamily="2" charset="2"/>
                        <a:buChar char=""/>
                      </a:pPr>
                      <a:r>
                        <a:rPr lang="en-US" sz="11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North America 1</a:t>
                      </a:r>
                      <a:endParaRPr lang="en-ZA" sz="11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lvl="0" indent="-342900" algn="l">
                        <a:lnSpc>
                          <a:spcPct val="110000"/>
                        </a:lnSpc>
                        <a:spcBef>
                          <a:spcPts val="200"/>
                        </a:spcBef>
                        <a:spcAft>
                          <a:spcPts val="200"/>
                        </a:spcAft>
                        <a:buFont typeface="Wingdings" panose="05000000000000000000" pitchFamily="2" charset="2"/>
                        <a:buChar char=""/>
                      </a:pPr>
                      <a:r>
                        <a:rPr lang="en-US" sz="11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South America 1</a:t>
                      </a:r>
                      <a:endParaRPr lang="en-ZA" sz="11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l">
                        <a:lnSpc>
                          <a:spcPct val="110000"/>
                        </a:lnSpc>
                        <a:spcBef>
                          <a:spcPts val="200"/>
                        </a:spcBef>
                        <a:spcAft>
                          <a:spcPts val="200"/>
                        </a:spcAft>
                      </a:pPr>
                      <a:r>
                        <a:rPr lang="en-ZA" sz="1100" b="1"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Asia and Australasia: 4</a:t>
                      </a:r>
                      <a:endParaRPr lang="en-ZA" sz="1100" b="1"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lvl="0" indent="-342900" algn="l">
                        <a:lnSpc>
                          <a:spcPct val="110000"/>
                        </a:lnSpc>
                        <a:spcBef>
                          <a:spcPts val="200"/>
                        </a:spcBef>
                        <a:spcAft>
                          <a:spcPts val="200"/>
                        </a:spcAft>
                        <a:buFont typeface="Wingdings" panose="05000000000000000000" pitchFamily="2" charset="2"/>
                        <a:buChar char=""/>
                      </a:pPr>
                      <a:r>
                        <a:rPr lang="en-US" sz="11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India 1</a:t>
                      </a:r>
                      <a:endParaRPr lang="en-ZA" sz="11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lvl="0" indent="-342900" algn="l">
                        <a:lnSpc>
                          <a:spcPct val="110000"/>
                        </a:lnSpc>
                        <a:spcBef>
                          <a:spcPts val="200"/>
                        </a:spcBef>
                        <a:spcAft>
                          <a:spcPts val="200"/>
                        </a:spcAft>
                        <a:buFont typeface="Wingdings" panose="05000000000000000000" pitchFamily="2" charset="2"/>
                        <a:buChar char=""/>
                      </a:pPr>
                      <a:r>
                        <a:rPr lang="en-US" sz="11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China 1</a:t>
                      </a:r>
                      <a:endParaRPr lang="en-ZA" sz="11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lvl="0" indent="-342900" algn="l">
                        <a:lnSpc>
                          <a:spcPct val="110000"/>
                        </a:lnSpc>
                        <a:spcBef>
                          <a:spcPts val="200"/>
                        </a:spcBef>
                        <a:spcAft>
                          <a:spcPts val="200"/>
                        </a:spcAft>
                        <a:buFont typeface="Wingdings" panose="05000000000000000000" pitchFamily="2" charset="2"/>
                        <a:buChar char=""/>
                      </a:pPr>
                      <a:r>
                        <a:rPr lang="en-US" sz="11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Japan 1</a:t>
                      </a:r>
                      <a:endParaRPr lang="en-ZA" sz="11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lvl="0" indent="-342900" algn="l">
                        <a:lnSpc>
                          <a:spcPct val="110000"/>
                        </a:lnSpc>
                        <a:spcBef>
                          <a:spcPts val="200"/>
                        </a:spcBef>
                        <a:spcAft>
                          <a:spcPts val="200"/>
                        </a:spcAft>
                        <a:buFont typeface="Wingdings" panose="05000000000000000000" pitchFamily="2" charset="2"/>
                        <a:buChar char=""/>
                      </a:pPr>
                      <a:r>
                        <a:rPr lang="en-US" sz="11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Australia 1</a:t>
                      </a:r>
                      <a:endParaRPr lang="en-ZA" sz="11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l">
                        <a:lnSpc>
                          <a:spcPct val="110000"/>
                        </a:lnSpc>
                        <a:spcBef>
                          <a:spcPts val="200"/>
                        </a:spcBef>
                        <a:spcAft>
                          <a:spcPts val="200"/>
                        </a:spcAft>
                      </a:pPr>
                      <a:r>
                        <a:rPr lang="en-ZA" sz="1100" b="1"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Europe: 4</a:t>
                      </a:r>
                      <a:endParaRPr lang="en-ZA" sz="1100" b="1"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lvl="0" indent="-342900" algn="l">
                        <a:lnSpc>
                          <a:spcPct val="110000"/>
                        </a:lnSpc>
                        <a:spcBef>
                          <a:spcPts val="200"/>
                        </a:spcBef>
                        <a:spcAft>
                          <a:spcPts val="200"/>
                        </a:spcAft>
                        <a:buFont typeface="Wingdings" panose="05000000000000000000" pitchFamily="2" charset="2"/>
                        <a:buChar char=""/>
                      </a:pPr>
                      <a:r>
                        <a:rPr lang="en-US" sz="11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UK 1</a:t>
                      </a:r>
                      <a:endParaRPr lang="en-ZA" sz="11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lvl="0" indent="-342900" algn="l">
                        <a:lnSpc>
                          <a:spcPct val="110000"/>
                        </a:lnSpc>
                        <a:spcBef>
                          <a:spcPts val="200"/>
                        </a:spcBef>
                        <a:spcAft>
                          <a:spcPts val="200"/>
                        </a:spcAft>
                        <a:buFont typeface="Wingdings" panose="05000000000000000000" pitchFamily="2" charset="2"/>
                        <a:buChar char=""/>
                      </a:pPr>
                      <a:r>
                        <a:rPr lang="en-US" sz="11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South Europe 1</a:t>
                      </a:r>
                      <a:endParaRPr lang="en-ZA" sz="11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lvl="0" indent="-342900" algn="l">
                        <a:lnSpc>
                          <a:spcPct val="110000"/>
                        </a:lnSpc>
                        <a:spcBef>
                          <a:spcPts val="200"/>
                        </a:spcBef>
                        <a:spcAft>
                          <a:spcPts val="200"/>
                        </a:spcAft>
                        <a:buFont typeface="Wingdings" panose="05000000000000000000" pitchFamily="2" charset="2"/>
                        <a:buChar char=""/>
                      </a:pPr>
                      <a:r>
                        <a:rPr lang="en-US" sz="11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North Europe 1</a:t>
                      </a:r>
                      <a:endParaRPr lang="en-ZA" sz="11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lvl="0" indent="-342900" algn="l">
                        <a:lnSpc>
                          <a:spcPct val="110000"/>
                        </a:lnSpc>
                        <a:spcBef>
                          <a:spcPts val="200"/>
                        </a:spcBef>
                        <a:spcAft>
                          <a:spcPts val="200"/>
                        </a:spcAft>
                        <a:buFont typeface="Wingdings" panose="05000000000000000000" pitchFamily="2" charset="2"/>
                        <a:buChar char=""/>
                      </a:pPr>
                      <a:r>
                        <a:rPr lang="en-US" sz="11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Central Europe 1</a:t>
                      </a:r>
                      <a:endParaRPr lang="en-ZA" sz="11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l">
                        <a:lnSpc>
                          <a:spcPct val="110000"/>
                        </a:lnSpc>
                        <a:spcBef>
                          <a:spcPts val="200"/>
                        </a:spcBef>
                        <a:spcAft>
                          <a:spcPts val="200"/>
                        </a:spcAft>
                      </a:pPr>
                      <a:r>
                        <a:rPr lang="en-ZA" sz="1100" b="1"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Embassy Liaison: 1</a:t>
                      </a:r>
                    </a:p>
                    <a:p>
                      <a:pPr algn="l">
                        <a:lnSpc>
                          <a:spcPct val="110000"/>
                        </a:lnSpc>
                        <a:spcBef>
                          <a:spcPts val="400"/>
                        </a:spcBef>
                        <a:spcAft>
                          <a:spcPts val="400"/>
                        </a:spcAft>
                      </a:pP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Execute campaign for each hub</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Execute campaign for each hub</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Execute campaign for each hub</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08825992"/>
                  </a:ext>
                </a:extLst>
              </a:tr>
              <a:tr h="55026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Campaign progress report per hub</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Campaign progress report per hub</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Close out report and evaluate ROI per campaign per hub</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48418014"/>
                  </a:ext>
                </a:extLst>
              </a:tr>
            </a:tbl>
          </a:graphicData>
        </a:graphic>
      </p:graphicFrame>
      <p:sp>
        <p:nvSpPr>
          <p:cNvPr id="2" name="Slide Number Placeholder 2">
            <a:extLst>
              <a:ext uri="{FF2B5EF4-FFF2-40B4-BE49-F238E27FC236}">
                <a16:creationId xmlns:a16="http://schemas.microsoft.com/office/drawing/2014/main" id="{155A580E-433D-2A72-AD17-FFD6A5C921D0}"/>
              </a:ext>
            </a:extLst>
          </p:cNvPr>
          <p:cNvSpPr>
            <a:spLocks noGrp="1"/>
          </p:cNvSpPr>
          <p:nvPr>
            <p:ph type="sldNum" sz="quarter" idx="12"/>
          </p:nvPr>
        </p:nvSpPr>
        <p:spPr>
          <a:xfrm>
            <a:off x="9281064" y="6280485"/>
            <a:ext cx="2485820" cy="397041"/>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27</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2689188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583F1E0-A4D5-B098-5AEB-4581110A419A}"/>
              </a:ext>
            </a:extLst>
          </p:cNvPr>
          <p:cNvGraphicFramePr>
            <a:graphicFrameLocks noGrp="1"/>
          </p:cNvGraphicFramePr>
          <p:nvPr>
            <p:extLst>
              <p:ext uri="{D42A27DB-BD31-4B8C-83A1-F6EECF244321}">
                <p14:modId xmlns:p14="http://schemas.microsoft.com/office/powerpoint/2010/main" val="2214922143"/>
              </p:ext>
            </p:extLst>
          </p:nvPr>
        </p:nvGraphicFramePr>
        <p:xfrm>
          <a:off x="289697" y="344748"/>
          <a:ext cx="11540358" cy="5911900"/>
        </p:xfrm>
        <a:graphic>
          <a:graphicData uri="http://schemas.openxmlformats.org/drawingml/2006/table">
            <a:tbl>
              <a:tblPr firstRow="1" firstCol="1" bandRow="1">
                <a:tableStyleId>{7DF18680-E054-41AD-8BC1-D1AEF772440D}</a:tableStyleId>
              </a:tblPr>
              <a:tblGrid>
                <a:gridCol w="1868099">
                  <a:extLst>
                    <a:ext uri="{9D8B030D-6E8A-4147-A177-3AD203B41FA5}">
                      <a16:colId xmlns:a16="http://schemas.microsoft.com/office/drawing/2014/main" val="299794884"/>
                    </a:ext>
                  </a:extLst>
                </a:gridCol>
                <a:gridCol w="1868099">
                  <a:extLst>
                    <a:ext uri="{9D8B030D-6E8A-4147-A177-3AD203B41FA5}">
                      <a16:colId xmlns:a16="http://schemas.microsoft.com/office/drawing/2014/main" val="1978154878"/>
                    </a:ext>
                  </a:extLst>
                </a:gridCol>
                <a:gridCol w="1647958">
                  <a:extLst>
                    <a:ext uri="{9D8B030D-6E8A-4147-A177-3AD203B41FA5}">
                      <a16:colId xmlns:a16="http://schemas.microsoft.com/office/drawing/2014/main" val="4169112482"/>
                    </a:ext>
                  </a:extLst>
                </a:gridCol>
                <a:gridCol w="1538662">
                  <a:extLst>
                    <a:ext uri="{9D8B030D-6E8A-4147-A177-3AD203B41FA5}">
                      <a16:colId xmlns:a16="http://schemas.microsoft.com/office/drawing/2014/main" val="3805738311"/>
                    </a:ext>
                  </a:extLst>
                </a:gridCol>
                <a:gridCol w="1538662">
                  <a:extLst>
                    <a:ext uri="{9D8B030D-6E8A-4147-A177-3AD203B41FA5}">
                      <a16:colId xmlns:a16="http://schemas.microsoft.com/office/drawing/2014/main" val="1850765790"/>
                    </a:ext>
                  </a:extLst>
                </a:gridCol>
                <a:gridCol w="1539439">
                  <a:extLst>
                    <a:ext uri="{9D8B030D-6E8A-4147-A177-3AD203B41FA5}">
                      <a16:colId xmlns:a16="http://schemas.microsoft.com/office/drawing/2014/main" val="2120232936"/>
                    </a:ext>
                  </a:extLst>
                </a:gridCol>
                <a:gridCol w="1539439">
                  <a:extLst>
                    <a:ext uri="{9D8B030D-6E8A-4147-A177-3AD203B41FA5}">
                      <a16:colId xmlns:a16="http://schemas.microsoft.com/office/drawing/2014/main" val="1539354501"/>
                    </a:ext>
                  </a:extLst>
                </a:gridCol>
              </a:tblGrid>
              <a:tr h="158791">
                <a:tc rowSpan="2">
                  <a:txBody>
                    <a:bodyPr/>
                    <a:lstStyle/>
                    <a:p>
                      <a:pPr algn="ctr">
                        <a:lnSpc>
                          <a:spcPct val="110000"/>
                        </a:lnSpc>
                        <a:spcBef>
                          <a:spcPts val="400"/>
                        </a:spcBef>
                        <a:spcAft>
                          <a:spcPts val="400"/>
                        </a:spcAft>
                      </a:pPr>
                      <a:r>
                        <a:rPr lang="en-ZA" sz="1400" b="1" kern="1400" dirty="0">
                          <a:solidFill>
                            <a:srgbClr val="FFFFFF"/>
                          </a:solidFill>
                          <a:effectLst/>
                          <a:latin typeface="Trebuchet MS" panose="020B0603020202020204" pitchFamily="34" charset="0"/>
                        </a:rPr>
                        <a:t>OUTPUT</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tc>
                <a:tc rowSpan="2">
                  <a:txBody>
                    <a:bodyPr/>
                    <a:lstStyle/>
                    <a:p>
                      <a:pPr algn="ctr">
                        <a:lnSpc>
                          <a:spcPct val="110000"/>
                        </a:lnSpc>
                        <a:spcBef>
                          <a:spcPts val="400"/>
                        </a:spcBef>
                        <a:spcAft>
                          <a:spcPts val="400"/>
                        </a:spcAft>
                      </a:pPr>
                      <a:r>
                        <a:rPr lang="en-ZA" sz="1400" b="1" kern="1400" dirty="0">
                          <a:solidFill>
                            <a:srgbClr val="FFFFFF"/>
                          </a:solidFill>
                          <a:effectLst/>
                          <a:latin typeface="Trebuchet MS" panose="020B0603020202020204" pitchFamily="34" charset="0"/>
                        </a:rPr>
                        <a:t>OUTPUT INDICATORS</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tc>
                <a:tc rowSpan="2">
                  <a:txBody>
                    <a:bodyPr/>
                    <a:lstStyle/>
                    <a:p>
                      <a:pPr marR="21590" algn="ctr">
                        <a:lnSpc>
                          <a:spcPct val="110000"/>
                        </a:lnSpc>
                        <a:spcBef>
                          <a:spcPts val="400"/>
                        </a:spcBef>
                        <a:spcAft>
                          <a:spcPts val="400"/>
                        </a:spcAft>
                      </a:pPr>
                      <a:r>
                        <a:rPr lang="en-ZA" sz="1400" b="1" kern="1400" dirty="0">
                          <a:solidFill>
                            <a:srgbClr val="FFFFFF"/>
                          </a:solidFill>
                          <a:effectLst/>
                          <a:latin typeface="Trebuchet MS" panose="020B0603020202020204" pitchFamily="34" charset="0"/>
                        </a:rPr>
                        <a:t>2023/24 ANNUAL TARGET</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tc>
                <a:tc gridSpan="4">
                  <a:txBody>
                    <a:bodyPr/>
                    <a:lstStyle/>
                    <a:p>
                      <a:pPr algn="ctr">
                        <a:lnSpc>
                          <a:spcPct val="110000"/>
                        </a:lnSpc>
                        <a:spcBef>
                          <a:spcPts val="400"/>
                        </a:spcBef>
                        <a:spcAft>
                          <a:spcPts val="400"/>
                        </a:spcAft>
                      </a:pPr>
                      <a:endParaRPr lang="en-ZA" sz="1100" b="1" kern="1400" dirty="0">
                        <a:solidFill>
                          <a:srgbClr val="FFFFFF"/>
                        </a:solidFill>
                        <a:effectLst/>
                        <a:latin typeface="Trebuchet MS" panose="020B0603020202020204" pitchFamily="34" charset="0"/>
                      </a:endParaRPr>
                    </a:p>
                    <a:p>
                      <a:pPr algn="ctr">
                        <a:lnSpc>
                          <a:spcPct val="110000"/>
                        </a:lnSpc>
                        <a:spcBef>
                          <a:spcPts val="400"/>
                        </a:spcBef>
                        <a:spcAft>
                          <a:spcPts val="400"/>
                        </a:spcAft>
                      </a:pPr>
                      <a:r>
                        <a:rPr lang="en-ZA" sz="1400" b="1" kern="1400" dirty="0">
                          <a:solidFill>
                            <a:srgbClr val="FFFFFF"/>
                          </a:solidFill>
                          <a:effectLst/>
                          <a:latin typeface="Trebuchet MS" panose="020B0603020202020204" pitchFamily="34" charset="0"/>
                        </a:rPr>
                        <a:t>QUARTERLY TARGETS</a:t>
                      </a:r>
                    </a:p>
                    <a:p>
                      <a:pPr algn="ctr">
                        <a:lnSpc>
                          <a:spcPct val="110000"/>
                        </a:lnSpc>
                        <a:spcBef>
                          <a:spcPts val="400"/>
                        </a:spcBef>
                        <a:spcAft>
                          <a:spcPts val="400"/>
                        </a:spcAft>
                      </a:pP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141217218"/>
                  </a:ext>
                </a:extLst>
              </a:tr>
              <a:tr h="326685">
                <a:tc vMerge="1">
                  <a:txBody>
                    <a:bodyPr/>
                    <a:lstStyle/>
                    <a:p>
                      <a:endParaRPr lang="en-ZA" dirty="0"/>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100" b="1" kern="1400">
                          <a:solidFill>
                            <a:srgbClr val="000000"/>
                          </a:solidFill>
                          <a:effectLst/>
                          <a:latin typeface="Trebuchet MS" panose="020B0603020202020204" pitchFamily="34" charset="0"/>
                        </a:rPr>
                        <a:t>Q1</a:t>
                      </a:r>
                      <a:br>
                        <a:rPr lang="en-ZA" sz="1100" b="1" kern="1400">
                          <a:solidFill>
                            <a:srgbClr val="000000"/>
                          </a:solidFill>
                          <a:effectLst/>
                          <a:latin typeface="Trebuchet MS" panose="020B0603020202020204" pitchFamily="34" charset="0"/>
                        </a:rPr>
                      </a:br>
                      <a:r>
                        <a:rPr lang="en-ZA" sz="1100" b="1" kern="1400">
                          <a:solidFill>
                            <a:srgbClr val="000000"/>
                          </a:solidFill>
                          <a:effectLst/>
                          <a:latin typeface="Trebuchet MS" panose="020B0603020202020204" pitchFamily="34" charset="0"/>
                        </a:rPr>
                        <a:t>Apr - Jun 2023</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tc>
                <a:tc>
                  <a:txBody>
                    <a:bodyPr/>
                    <a:lstStyle/>
                    <a:p>
                      <a:pPr algn="ctr">
                        <a:lnSpc>
                          <a:spcPct val="110000"/>
                        </a:lnSpc>
                        <a:spcBef>
                          <a:spcPts val="400"/>
                        </a:spcBef>
                        <a:spcAft>
                          <a:spcPts val="400"/>
                        </a:spcAft>
                      </a:pPr>
                      <a:r>
                        <a:rPr lang="en-ZA" sz="1100" b="1" kern="1400" dirty="0">
                          <a:solidFill>
                            <a:srgbClr val="000000"/>
                          </a:solidFill>
                          <a:effectLst/>
                          <a:latin typeface="Trebuchet MS" panose="020B0603020202020204" pitchFamily="34" charset="0"/>
                        </a:rPr>
                        <a:t>Q2</a:t>
                      </a:r>
                      <a:br>
                        <a:rPr lang="en-ZA" sz="1100" b="1" kern="1400" dirty="0">
                          <a:solidFill>
                            <a:srgbClr val="000000"/>
                          </a:solidFill>
                          <a:effectLst/>
                          <a:latin typeface="Trebuchet MS" panose="020B0603020202020204" pitchFamily="34" charset="0"/>
                        </a:rPr>
                      </a:br>
                      <a:r>
                        <a:rPr lang="en-ZA" sz="1100" b="1" kern="1400" dirty="0">
                          <a:solidFill>
                            <a:srgbClr val="000000"/>
                          </a:solidFill>
                          <a:effectLst/>
                          <a:latin typeface="Trebuchet MS" panose="020B0603020202020204" pitchFamily="34" charset="0"/>
                        </a:rPr>
                        <a:t>Jul - Sep 2023</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tc>
                <a:tc>
                  <a:txBody>
                    <a:bodyPr/>
                    <a:lstStyle/>
                    <a:p>
                      <a:pPr algn="ctr">
                        <a:lnSpc>
                          <a:spcPct val="110000"/>
                        </a:lnSpc>
                        <a:spcBef>
                          <a:spcPts val="400"/>
                        </a:spcBef>
                        <a:spcAft>
                          <a:spcPts val="400"/>
                        </a:spcAft>
                      </a:pPr>
                      <a:r>
                        <a:rPr lang="en-ZA" sz="1100" b="1" kern="1400">
                          <a:solidFill>
                            <a:srgbClr val="000000"/>
                          </a:solidFill>
                          <a:effectLst/>
                          <a:latin typeface="Trebuchet MS" panose="020B0603020202020204" pitchFamily="34" charset="0"/>
                        </a:rPr>
                        <a:t>Q3</a:t>
                      </a:r>
                      <a:br>
                        <a:rPr lang="en-ZA" sz="1100" b="1" kern="1400">
                          <a:solidFill>
                            <a:srgbClr val="000000"/>
                          </a:solidFill>
                          <a:effectLst/>
                          <a:latin typeface="Trebuchet MS" panose="020B0603020202020204" pitchFamily="34" charset="0"/>
                        </a:rPr>
                      </a:br>
                      <a:r>
                        <a:rPr lang="en-ZA" sz="1100" b="1" kern="1400">
                          <a:solidFill>
                            <a:srgbClr val="000000"/>
                          </a:solidFill>
                          <a:effectLst/>
                          <a:latin typeface="Trebuchet MS" panose="020B0603020202020204" pitchFamily="34" charset="0"/>
                        </a:rPr>
                        <a:t>Oct - Dec 2023</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tc>
                <a:tc>
                  <a:txBody>
                    <a:bodyPr/>
                    <a:lstStyle/>
                    <a:p>
                      <a:pPr algn="ctr">
                        <a:lnSpc>
                          <a:spcPct val="110000"/>
                        </a:lnSpc>
                        <a:spcBef>
                          <a:spcPts val="400"/>
                        </a:spcBef>
                        <a:spcAft>
                          <a:spcPts val="400"/>
                        </a:spcAft>
                      </a:pPr>
                      <a:r>
                        <a:rPr lang="en-ZA" sz="1100" b="1" kern="1400">
                          <a:solidFill>
                            <a:srgbClr val="000000"/>
                          </a:solidFill>
                          <a:effectLst/>
                          <a:latin typeface="Trebuchet MS" panose="020B0603020202020204" pitchFamily="34" charset="0"/>
                        </a:rPr>
                        <a:t>Q4</a:t>
                      </a:r>
                      <a:br>
                        <a:rPr lang="en-ZA" sz="1100" b="1" kern="1400">
                          <a:solidFill>
                            <a:srgbClr val="000000"/>
                          </a:solidFill>
                          <a:effectLst/>
                          <a:latin typeface="Trebuchet MS" panose="020B0603020202020204" pitchFamily="34" charset="0"/>
                        </a:rPr>
                      </a:br>
                      <a:r>
                        <a:rPr lang="en-ZA" sz="1100" b="1" kern="1400">
                          <a:solidFill>
                            <a:srgbClr val="000000"/>
                          </a:solidFill>
                          <a:effectLst/>
                          <a:latin typeface="Trebuchet MS" panose="020B0603020202020204" pitchFamily="34" charset="0"/>
                        </a:rPr>
                        <a:t>Jan - Mar 2024</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tc>
                <a:extLst>
                  <a:ext uri="{0D108BD9-81ED-4DB2-BD59-A6C34878D82A}">
                    <a16:rowId xmlns:a16="http://schemas.microsoft.com/office/drawing/2014/main" val="1940379273"/>
                  </a:ext>
                </a:extLst>
              </a:tr>
              <a:tr h="1115364">
                <a:tc rowSpan="4">
                  <a:txBody>
                    <a:bodyPr/>
                    <a:lstStyle/>
                    <a:p>
                      <a:pPr marL="358775" indent="-358775" algn="l">
                        <a:lnSpc>
                          <a:spcPct val="110000"/>
                        </a:lnSpc>
                        <a:spcBef>
                          <a:spcPts val="400"/>
                        </a:spcBef>
                        <a:spcAft>
                          <a:spcPts val="400"/>
                        </a:spcAft>
                      </a:pPr>
                      <a:r>
                        <a:rPr lang="en-ZA" sz="1400" kern="1400"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1.2. Regional (Africa) Tourism Campaign</a:t>
                      </a:r>
                      <a:endParaRPr lang="en-ZA" sz="1400" kern="14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4">
                  <a:txBody>
                    <a:bodyPr/>
                    <a:lstStyle/>
                    <a:p>
                      <a:pPr marL="447675" indent="-447675"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1.2.1. Number of </a:t>
                      </a:r>
                      <a:r>
                        <a:rPr lang="en-ZA" sz="1200" kern="1400" dirty="0" smtClean="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Regional Seasonal </a:t>
                      </a: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C</a:t>
                      </a:r>
                      <a:r>
                        <a:rPr lang="en-ZA" sz="1200" kern="1400" dirty="0" smtClean="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ampaigns </a:t>
                      </a: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implemented</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4">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4 </a:t>
                      </a:r>
                      <a:r>
                        <a:rPr lang="en-ZA" sz="1200" kern="1400" dirty="0" smtClean="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Regional </a:t>
                      </a: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S</a:t>
                      </a:r>
                      <a:r>
                        <a:rPr lang="en-ZA" sz="1200" kern="1400" dirty="0" smtClean="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easonal </a:t>
                      </a: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C</a:t>
                      </a:r>
                      <a:r>
                        <a:rPr lang="en-ZA" sz="1200" kern="1400" dirty="0" smtClean="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ampaigns </a:t>
                      </a: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I</a:t>
                      </a:r>
                      <a:r>
                        <a:rPr lang="en-ZA" sz="1200" kern="1400" dirty="0" smtClean="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mplemented</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200" dirty="0">
                          <a:solidFill>
                            <a:schemeClr val="dk1"/>
                          </a:solidFill>
                          <a:effectLst/>
                          <a:latin typeface="Trebuchet MS" panose="020B0603020202020204" pitchFamily="34" charset="0"/>
                          <a:ea typeface="+mn-ea"/>
                          <a:cs typeface="+mn-cs"/>
                        </a:rPr>
                        <a:t>Develop the annual Africa localised campaign concept and implementation plan </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US" sz="1200" kern="1200" dirty="0">
                          <a:solidFill>
                            <a:schemeClr val="dk1"/>
                          </a:solidFill>
                          <a:effectLst/>
                          <a:latin typeface="Trebuchet MS" panose="020B0603020202020204" pitchFamily="34" charset="0"/>
                          <a:ea typeface="+mn-ea"/>
                          <a:cs typeface="+mn-cs"/>
                        </a:rPr>
                        <a:t>Implement 360° West Africa and Central, East and Land Africa markets Campaigns 1 &amp; 2</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US"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Campaigns 1 &amp; 2 close-out reports</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US" sz="1200" kern="1200" dirty="0">
                          <a:solidFill>
                            <a:schemeClr val="dk1"/>
                          </a:solidFill>
                          <a:effectLst/>
                          <a:latin typeface="Trebuchet MS" panose="020B0603020202020204" pitchFamily="34" charset="0"/>
                          <a:ea typeface="+mn-ea"/>
                          <a:cs typeface="+mn-cs"/>
                        </a:rPr>
                        <a:t>Campaign 3 close-out report </a:t>
                      </a:r>
                      <a:endParaRPr lang="en-ZA" sz="1200" kern="1200" dirty="0">
                        <a:solidFill>
                          <a:schemeClr val="dk1"/>
                        </a:solidFill>
                        <a:effectLst/>
                        <a:latin typeface="Trebuchet MS" panose="020B0603020202020204" pitchFamily="34" charset="0"/>
                        <a:ea typeface="+mn-ea"/>
                        <a:cs typeface="+mn-cs"/>
                      </a:endParaRPr>
                    </a:p>
                    <a:p>
                      <a:pPr algn="l">
                        <a:lnSpc>
                          <a:spcPct val="110000"/>
                        </a:lnSpc>
                        <a:spcBef>
                          <a:spcPts val="400"/>
                        </a:spcBef>
                        <a:spcAft>
                          <a:spcPts val="400"/>
                        </a:spcAft>
                      </a:pP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08825992"/>
                  </a:ext>
                </a:extLst>
              </a:tr>
              <a:tr h="301701">
                <a:tc vMerge="1">
                  <a:txBody>
                    <a:bodyPr/>
                    <a:lstStyle/>
                    <a:p>
                      <a:endParaRPr lang="en-ZA" dirty="0"/>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Develop 360° </a:t>
                      </a:r>
                      <a:r>
                        <a:rPr lang="en-US" sz="1200" kern="1200" dirty="0">
                          <a:solidFill>
                            <a:schemeClr val="dk1"/>
                          </a:solidFill>
                          <a:effectLst/>
                          <a:latin typeface="Trebuchet MS" panose="020B0603020202020204" pitchFamily="34" charset="0"/>
                          <a:ea typeface="+mn-ea"/>
                          <a:cs typeface="+mn-cs"/>
                        </a:rPr>
                        <a:t>West Africa and Central, East and Land Africa markets </a:t>
                      </a: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brand campaigns 1 &amp; 2 concepts</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US"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Campaigns 1 &amp; 2 progress reports </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US"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Implement a 360° </a:t>
                      </a:r>
                      <a:r>
                        <a:rPr lang="en-US" sz="1200" kern="1200" dirty="0">
                          <a:solidFill>
                            <a:schemeClr val="dk1"/>
                          </a:solidFill>
                          <a:effectLst/>
                          <a:latin typeface="Trebuchet MS" panose="020B0603020202020204" pitchFamily="34" charset="0"/>
                          <a:ea typeface="+mn-ea"/>
                          <a:cs typeface="+mn-cs"/>
                        </a:rPr>
                        <a:t>Central, East and Land Africa markets </a:t>
                      </a:r>
                      <a:r>
                        <a:rPr lang="en-US"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Campaign 3</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US"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Implement a 360° </a:t>
                      </a:r>
                      <a:r>
                        <a:rPr lang="en-US" sz="1200" kern="1200" dirty="0">
                          <a:solidFill>
                            <a:schemeClr val="dk1"/>
                          </a:solidFill>
                          <a:effectLst/>
                          <a:latin typeface="Trebuchet MS" panose="020B0603020202020204" pitchFamily="34" charset="0"/>
                          <a:ea typeface="+mn-ea"/>
                          <a:cs typeface="+mn-cs"/>
                        </a:rPr>
                        <a:t>West Africa and Central, East and Land Africa markets </a:t>
                      </a:r>
                      <a:r>
                        <a:rPr lang="en-US"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Campaign 4</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53759017"/>
                  </a:ext>
                </a:extLst>
              </a:tr>
              <a:tr h="301701">
                <a:tc vMerge="1">
                  <a:txBody>
                    <a:bodyPr/>
                    <a:lstStyle/>
                    <a:p>
                      <a:endParaRPr lang="en-ZA" dirty="0"/>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rPr>
                        <a:t>-</a:t>
                      </a:r>
                    </a:p>
                  </a:txBody>
                  <a:tcPr marL="68580" marR="68580" marT="0" marB="0"/>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US"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Develop 360° </a:t>
                      </a:r>
                      <a:r>
                        <a:rPr lang="en-US" sz="1200" kern="1200" dirty="0">
                          <a:solidFill>
                            <a:schemeClr val="dk1"/>
                          </a:solidFill>
                          <a:effectLst/>
                          <a:latin typeface="Trebuchet MS" panose="020B0603020202020204" pitchFamily="34" charset="0"/>
                          <a:ea typeface="+mn-ea"/>
                          <a:cs typeface="+mn-cs"/>
                        </a:rPr>
                        <a:t>West Africa and Central, East and Land Africa markets </a:t>
                      </a:r>
                      <a:r>
                        <a:rPr lang="en-US"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brand campaign 3 concepts</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US"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Campaign 3 progress report</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US"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Campaign 4 progress report</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38600409"/>
                  </a:ext>
                </a:extLst>
              </a:tr>
              <a:tr h="301701">
                <a:tc vMerge="1">
                  <a:txBody>
                    <a:bodyPr/>
                    <a:lstStyle/>
                    <a:p>
                      <a:endParaRPr lang="en-ZA" dirty="0"/>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rPr>
                        <a:t>-</a:t>
                      </a:r>
                    </a:p>
                  </a:txBody>
                  <a:tcPr marL="68580" marR="68580" marT="0" marB="0"/>
                </a:tc>
                <a:tc>
                  <a:txBody>
                    <a:bodyPr/>
                    <a:lstStyle/>
                    <a:p>
                      <a:pPr algn="l">
                        <a:lnSpc>
                          <a:spcPct val="110000"/>
                        </a:lnSpc>
                        <a:spcBef>
                          <a:spcPts val="400"/>
                        </a:spcBef>
                        <a:spcAft>
                          <a:spcPts val="400"/>
                        </a:spcAft>
                      </a:pPr>
                      <a:r>
                        <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rPr>
                        <a:t>-</a:t>
                      </a:r>
                    </a:p>
                  </a:txBody>
                  <a:tcPr marL="68580" marR="68580" marT="0" marB="0"/>
                </a:tc>
                <a:tc>
                  <a:txBody>
                    <a:bodyPr/>
                    <a:lstStyle/>
                    <a:p>
                      <a:pPr algn="l">
                        <a:lnSpc>
                          <a:spcPct val="110000"/>
                        </a:lnSpc>
                        <a:spcBef>
                          <a:spcPts val="400"/>
                        </a:spcBef>
                        <a:spcAft>
                          <a:spcPts val="400"/>
                        </a:spcAft>
                      </a:pPr>
                      <a:r>
                        <a:rPr lang="en-US"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Develop 360° </a:t>
                      </a:r>
                      <a:r>
                        <a:rPr lang="en-US" sz="1200" kern="1200" dirty="0">
                          <a:solidFill>
                            <a:schemeClr val="dk1"/>
                          </a:solidFill>
                          <a:effectLst/>
                          <a:latin typeface="Trebuchet MS" panose="020B0603020202020204" pitchFamily="34" charset="0"/>
                          <a:ea typeface="+mn-ea"/>
                          <a:cs typeface="+mn-cs"/>
                        </a:rPr>
                        <a:t>West Africa and Central, East and Land Africa markets </a:t>
                      </a:r>
                      <a:r>
                        <a:rPr lang="en-US"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brand campaign 4 concepts </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val="2257547535"/>
                  </a:ext>
                </a:extLst>
              </a:tr>
            </a:tbl>
          </a:graphicData>
        </a:graphic>
      </p:graphicFrame>
      <p:sp>
        <p:nvSpPr>
          <p:cNvPr id="2" name="Slide Number Placeholder 2">
            <a:extLst>
              <a:ext uri="{FF2B5EF4-FFF2-40B4-BE49-F238E27FC236}">
                <a16:creationId xmlns:a16="http://schemas.microsoft.com/office/drawing/2014/main" id="{0E7428CE-230F-50DB-9495-F8A78FD4CBFA}"/>
              </a:ext>
            </a:extLst>
          </p:cNvPr>
          <p:cNvSpPr>
            <a:spLocks noGrp="1"/>
          </p:cNvSpPr>
          <p:nvPr>
            <p:ph type="sldNum" sz="quarter" idx="12"/>
          </p:nvPr>
        </p:nvSpPr>
        <p:spPr>
          <a:xfrm>
            <a:off x="9347200" y="6352675"/>
            <a:ext cx="2299368" cy="348914"/>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28</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1588274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583F1E0-A4D5-B098-5AEB-4581110A419A}"/>
              </a:ext>
            </a:extLst>
          </p:cNvPr>
          <p:cNvGraphicFramePr>
            <a:graphicFrameLocks noGrp="1"/>
          </p:cNvGraphicFramePr>
          <p:nvPr>
            <p:extLst>
              <p:ext uri="{D42A27DB-BD31-4B8C-83A1-F6EECF244321}">
                <p14:modId xmlns:p14="http://schemas.microsoft.com/office/powerpoint/2010/main" val="2447146386"/>
              </p:ext>
            </p:extLst>
          </p:nvPr>
        </p:nvGraphicFramePr>
        <p:xfrm>
          <a:off x="325821" y="632616"/>
          <a:ext cx="11540358" cy="4495196"/>
        </p:xfrm>
        <a:graphic>
          <a:graphicData uri="http://schemas.openxmlformats.org/drawingml/2006/table">
            <a:tbl>
              <a:tblPr firstRow="1" firstCol="1" bandRow="1">
                <a:tableStyleId>{7DF18680-E054-41AD-8BC1-D1AEF772440D}</a:tableStyleId>
              </a:tblPr>
              <a:tblGrid>
                <a:gridCol w="1868099">
                  <a:extLst>
                    <a:ext uri="{9D8B030D-6E8A-4147-A177-3AD203B41FA5}">
                      <a16:colId xmlns:a16="http://schemas.microsoft.com/office/drawing/2014/main" val="299794884"/>
                    </a:ext>
                  </a:extLst>
                </a:gridCol>
                <a:gridCol w="1868099">
                  <a:extLst>
                    <a:ext uri="{9D8B030D-6E8A-4147-A177-3AD203B41FA5}">
                      <a16:colId xmlns:a16="http://schemas.microsoft.com/office/drawing/2014/main" val="1978154878"/>
                    </a:ext>
                  </a:extLst>
                </a:gridCol>
                <a:gridCol w="1647958">
                  <a:extLst>
                    <a:ext uri="{9D8B030D-6E8A-4147-A177-3AD203B41FA5}">
                      <a16:colId xmlns:a16="http://schemas.microsoft.com/office/drawing/2014/main" val="4169112482"/>
                    </a:ext>
                  </a:extLst>
                </a:gridCol>
                <a:gridCol w="1538662">
                  <a:extLst>
                    <a:ext uri="{9D8B030D-6E8A-4147-A177-3AD203B41FA5}">
                      <a16:colId xmlns:a16="http://schemas.microsoft.com/office/drawing/2014/main" val="3805738311"/>
                    </a:ext>
                  </a:extLst>
                </a:gridCol>
                <a:gridCol w="1538662">
                  <a:extLst>
                    <a:ext uri="{9D8B030D-6E8A-4147-A177-3AD203B41FA5}">
                      <a16:colId xmlns:a16="http://schemas.microsoft.com/office/drawing/2014/main" val="1850765790"/>
                    </a:ext>
                  </a:extLst>
                </a:gridCol>
                <a:gridCol w="1539439">
                  <a:extLst>
                    <a:ext uri="{9D8B030D-6E8A-4147-A177-3AD203B41FA5}">
                      <a16:colId xmlns:a16="http://schemas.microsoft.com/office/drawing/2014/main" val="2120232936"/>
                    </a:ext>
                  </a:extLst>
                </a:gridCol>
                <a:gridCol w="1539439">
                  <a:extLst>
                    <a:ext uri="{9D8B030D-6E8A-4147-A177-3AD203B41FA5}">
                      <a16:colId xmlns:a16="http://schemas.microsoft.com/office/drawing/2014/main" val="1539354501"/>
                    </a:ext>
                  </a:extLst>
                </a:gridCol>
              </a:tblGrid>
              <a:tr h="825202">
                <a:tc rowSpan="2">
                  <a:txBody>
                    <a:bodyPr/>
                    <a:lstStyle/>
                    <a:p>
                      <a:pPr algn="ctr">
                        <a:lnSpc>
                          <a:spcPct val="110000"/>
                        </a:lnSpc>
                        <a:spcBef>
                          <a:spcPts val="400"/>
                        </a:spcBef>
                        <a:spcAft>
                          <a:spcPts val="400"/>
                        </a:spcAft>
                      </a:pPr>
                      <a:r>
                        <a:rPr lang="en-ZA" sz="1400" b="1" kern="1400" dirty="0">
                          <a:solidFill>
                            <a:srgbClr val="FFFFFF"/>
                          </a:solidFill>
                          <a:effectLst/>
                          <a:latin typeface="Trebuchet MS" panose="020B0603020202020204" pitchFamily="34" charset="0"/>
                        </a:rPr>
                        <a:t>OUTPUT</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tc>
                <a:tc rowSpan="2">
                  <a:txBody>
                    <a:bodyPr/>
                    <a:lstStyle/>
                    <a:p>
                      <a:pPr algn="ctr">
                        <a:lnSpc>
                          <a:spcPct val="110000"/>
                        </a:lnSpc>
                        <a:spcBef>
                          <a:spcPts val="400"/>
                        </a:spcBef>
                        <a:spcAft>
                          <a:spcPts val="400"/>
                        </a:spcAft>
                      </a:pPr>
                      <a:r>
                        <a:rPr lang="en-ZA" sz="1400" b="1" kern="1400" dirty="0">
                          <a:solidFill>
                            <a:srgbClr val="FFFFFF"/>
                          </a:solidFill>
                          <a:effectLst/>
                          <a:latin typeface="Trebuchet MS" panose="020B0603020202020204" pitchFamily="34" charset="0"/>
                        </a:rPr>
                        <a:t>OUTPUT INDICATORS</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tc>
                <a:tc rowSpan="2">
                  <a:txBody>
                    <a:bodyPr/>
                    <a:lstStyle/>
                    <a:p>
                      <a:pPr marR="21590" algn="ctr">
                        <a:lnSpc>
                          <a:spcPct val="110000"/>
                        </a:lnSpc>
                        <a:spcBef>
                          <a:spcPts val="400"/>
                        </a:spcBef>
                        <a:spcAft>
                          <a:spcPts val="400"/>
                        </a:spcAft>
                      </a:pPr>
                      <a:r>
                        <a:rPr lang="en-ZA" sz="1400" b="1" kern="1400" dirty="0">
                          <a:solidFill>
                            <a:srgbClr val="FFFFFF"/>
                          </a:solidFill>
                          <a:effectLst/>
                          <a:latin typeface="Trebuchet MS" panose="020B0603020202020204" pitchFamily="34" charset="0"/>
                        </a:rPr>
                        <a:t>2023/24 ANNUAL TARGET</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tc>
                <a:tc gridSpan="4">
                  <a:txBody>
                    <a:bodyPr/>
                    <a:lstStyle/>
                    <a:p>
                      <a:pPr algn="ctr">
                        <a:lnSpc>
                          <a:spcPct val="110000"/>
                        </a:lnSpc>
                        <a:spcBef>
                          <a:spcPts val="400"/>
                        </a:spcBef>
                        <a:spcAft>
                          <a:spcPts val="400"/>
                        </a:spcAft>
                      </a:pPr>
                      <a:endParaRPr lang="en-ZA" sz="1100" b="1" kern="1400" dirty="0">
                        <a:solidFill>
                          <a:srgbClr val="FFFFFF"/>
                        </a:solidFill>
                        <a:effectLst/>
                        <a:latin typeface="Trebuchet MS" panose="020B0603020202020204" pitchFamily="34" charset="0"/>
                      </a:endParaRPr>
                    </a:p>
                    <a:p>
                      <a:pPr algn="ctr">
                        <a:lnSpc>
                          <a:spcPct val="110000"/>
                        </a:lnSpc>
                        <a:spcBef>
                          <a:spcPts val="400"/>
                        </a:spcBef>
                        <a:spcAft>
                          <a:spcPts val="400"/>
                        </a:spcAft>
                      </a:pPr>
                      <a:r>
                        <a:rPr lang="en-ZA" sz="1400" b="1" kern="1400" dirty="0">
                          <a:solidFill>
                            <a:srgbClr val="FFFFFF"/>
                          </a:solidFill>
                          <a:effectLst/>
                          <a:latin typeface="Trebuchet MS" panose="020B0603020202020204" pitchFamily="34" charset="0"/>
                        </a:rPr>
                        <a:t>QUARTERLY TARGETS</a:t>
                      </a:r>
                    </a:p>
                    <a:p>
                      <a:pPr algn="ctr">
                        <a:lnSpc>
                          <a:spcPct val="110000"/>
                        </a:lnSpc>
                        <a:spcBef>
                          <a:spcPts val="400"/>
                        </a:spcBef>
                        <a:spcAft>
                          <a:spcPts val="400"/>
                        </a:spcAft>
                      </a:pP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141217218"/>
                  </a:ext>
                </a:extLst>
              </a:tr>
              <a:tr h="377265">
                <a:tc vMerge="1">
                  <a:txBody>
                    <a:bodyPr/>
                    <a:lstStyle/>
                    <a:p>
                      <a:endParaRPr lang="en-ZA" dirty="0"/>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100" b="1" kern="1400">
                          <a:solidFill>
                            <a:srgbClr val="000000"/>
                          </a:solidFill>
                          <a:effectLst/>
                          <a:latin typeface="Trebuchet MS" panose="020B0603020202020204" pitchFamily="34" charset="0"/>
                        </a:rPr>
                        <a:t>Q1</a:t>
                      </a:r>
                      <a:br>
                        <a:rPr lang="en-ZA" sz="1100" b="1" kern="1400">
                          <a:solidFill>
                            <a:srgbClr val="000000"/>
                          </a:solidFill>
                          <a:effectLst/>
                          <a:latin typeface="Trebuchet MS" panose="020B0603020202020204" pitchFamily="34" charset="0"/>
                        </a:rPr>
                      </a:br>
                      <a:r>
                        <a:rPr lang="en-ZA" sz="1100" b="1" kern="1400">
                          <a:solidFill>
                            <a:srgbClr val="000000"/>
                          </a:solidFill>
                          <a:effectLst/>
                          <a:latin typeface="Trebuchet MS" panose="020B0603020202020204" pitchFamily="34" charset="0"/>
                        </a:rPr>
                        <a:t>Apr - Jun 2023</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tc>
                <a:tc>
                  <a:txBody>
                    <a:bodyPr/>
                    <a:lstStyle/>
                    <a:p>
                      <a:pPr algn="ctr">
                        <a:lnSpc>
                          <a:spcPct val="110000"/>
                        </a:lnSpc>
                        <a:spcBef>
                          <a:spcPts val="400"/>
                        </a:spcBef>
                        <a:spcAft>
                          <a:spcPts val="400"/>
                        </a:spcAft>
                      </a:pPr>
                      <a:r>
                        <a:rPr lang="en-ZA" sz="1100" b="1" kern="1400" dirty="0">
                          <a:solidFill>
                            <a:srgbClr val="000000"/>
                          </a:solidFill>
                          <a:effectLst/>
                          <a:latin typeface="Trebuchet MS" panose="020B0603020202020204" pitchFamily="34" charset="0"/>
                        </a:rPr>
                        <a:t>Q2</a:t>
                      </a:r>
                      <a:br>
                        <a:rPr lang="en-ZA" sz="1100" b="1" kern="1400" dirty="0">
                          <a:solidFill>
                            <a:srgbClr val="000000"/>
                          </a:solidFill>
                          <a:effectLst/>
                          <a:latin typeface="Trebuchet MS" panose="020B0603020202020204" pitchFamily="34" charset="0"/>
                        </a:rPr>
                      </a:br>
                      <a:r>
                        <a:rPr lang="en-ZA" sz="1100" b="1" kern="1400" dirty="0">
                          <a:solidFill>
                            <a:srgbClr val="000000"/>
                          </a:solidFill>
                          <a:effectLst/>
                          <a:latin typeface="Trebuchet MS" panose="020B0603020202020204" pitchFamily="34" charset="0"/>
                        </a:rPr>
                        <a:t>Jul - Sep 2023</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tc>
                <a:tc>
                  <a:txBody>
                    <a:bodyPr/>
                    <a:lstStyle/>
                    <a:p>
                      <a:pPr algn="ctr">
                        <a:lnSpc>
                          <a:spcPct val="110000"/>
                        </a:lnSpc>
                        <a:spcBef>
                          <a:spcPts val="400"/>
                        </a:spcBef>
                        <a:spcAft>
                          <a:spcPts val="400"/>
                        </a:spcAft>
                      </a:pPr>
                      <a:r>
                        <a:rPr lang="en-ZA" sz="1100" b="1" kern="1400">
                          <a:solidFill>
                            <a:srgbClr val="000000"/>
                          </a:solidFill>
                          <a:effectLst/>
                          <a:latin typeface="Trebuchet MS" panose="020B0603020202020204" pitchFamily="34" charset="0"/>
                        </a:rPr>
                        <a:t>Q3</a:t>
                      </a:r>
                      <a:br>
                        <a:rPr lang="en-ZA" sz="1100" b="1" kern="1400">
                          <a:solidFill>
                            <a:srgbClr val="000000"/>
                          </a:solidFill>
                          <a:effectLst/>
                          <a:latin typeface="Trebuchet MS" panose="020B0603020202020204" pitchFamily="34" charset="0"/>
                        </a:rPr>
                      </a:br>
                      <a:r>
                        <a:rPr lang="en-ZA" sz="1100" b="1" kern="1400">
                          <a:solidFill>
                            <a:srgbClr val="000000"/>
                          </a:solidFill>
                          <a:effectLst/>
                          <a:latin typeface="Trebuchet MS" panose="020B0603020202020204" pitchFamily="34" charset="0"/>
                        </a:rPr>
                        <a:t>Oct - Dec 2023</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tc>
                <a:tc>
                  <a:txBody>
                    <a:bodyPr/>
                    <a:lstStyle/>
                    <a:p>
                      <a:pPr algn="ctr">
                        <a:lnSpc>
                          <a:spcPct val="110000"/>
                        </a:lnSpc>
                        <a:spcBef>
                          <a:spcPts val="400"/>
                        </a:spcBef>
                        <a:spcAft>
                          <a:spcPts val="400"/>
                        </a:spcAft>
                      </a:pPr>
                      <a:r>
                        <a:rPr lang="en-ZA" sz="1100" b="1" kern="1400">
                          <a:solidFill>
                            <a:srgbClr val="000000"/>
                          </a:solidFill>
                          <a:effectLst/>
                          <a:latin typeface="Trebuchet MS" panose="020B0603020202020204" pitchFamily="34" charset="0"/>
                        </a:rPr>
                        <a:t>Q4</a:t>
                      </a:r>
                      <a:br>
                        <a:rPr lang="en-ZA" sz="1100" b="1" kern="1400">
                          <a:solidFill>
                            <a:srgbClr val="000000"/>
                          </a:solidFill>
                          <a:effectLst/>
                          <a:latin typeface="Trebuchet MS" panose="020B0603020202020204" pitchFamily="34" charset="0"/>
                        </a:rPr>
                      </a:br>
                      <a:r>
                        <a:rPr lang="en-ZA" sz="1100" b="1" kern="1400">
                          <a:solidFill>
                            <a:srgbClr val="000000"/>
                          </a:solidFill>
                          <a:effectLst/>
                          <a:latin typeface="Trebuchet MS" panose="020B0603020202020204" pitchFamily="34" charset="0"/>
                        </a:rPr>
                        <a:t>Jan - Mar 2024</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tc>
                <a:extLst>
                  <a:ext uri="{0D108BD9-81ED-4DB2-BD59-A6C34878D82A}">
                    <a16:rowId xmlns:a16="http://schemas.microsoft.com/office/drawing/2014/main" val="1940379273"/>
                  </a:ext>
                </a:extLst>
              </a:tr>
              <a:tr h="1249962">
                <a:tc rowSpan="3">
                  <a:txBody>
                    <a:bodyPr/>
                    <a:lstStyle/>
                    <a:p>
                      <a:pPr marL="358775" indent="-358775" algn="l">
                        <a:lnSpc>
                          <a:spcPct val="110000"/>
                        </a:lnSpc>
                        <a:spcBef>
                          <a:spcPts val="400"/>
                        </a:spcBef>
                        <a:spcAft>
                          <a:spcPts val="400"/>
                        </a:spcAft>
                      </a:pPr>
                      <a:r>
                        <a:rPr lang="en-ZA" sz="1400" kern="1400"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1.3. Domestic </a:t>
                      </a:r>
                      <a:r>
                        <a:rPr lang="en-ZA" sz="1400" kern="1400" dirty="0" smtClean="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Tourism </a:t>
                      </a:r>
                      <a:r>
                        <a:rPr lang="en-ZA" sz="1400" kern="1400"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C</a:t>
                      </a:r>
                      <a:r>
                        <a:rPr lang="en-ZA" sz="1400" kern="1400" dirty="0" smtClean="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ampaign</a:t>
                      </a:r>
                      <a:endParaRPr lang="en-ZA" sz="1400" kern="14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3">
                  <a:txBody>
                    <a:bodyPr/>
                    <a:lstStyle/>
                    <a:p>
                      <a:pPr marL="447675" indent="-447675"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1.3.1. Number of </a:t>
                      </a:r>
                      <a:r>
                        <a:rPr lang="en-ZA" sz="1200" kern="1400" dirty="0" smtClean="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Domestic </a:t>
                      </a: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S</a:t>
                      </a:r>
                      <a:r>
                        <a:rPr lang="en-ZA" sz="1200" kern="1400" dirty="0" smtClean="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easonal </a:t>
                      </a: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C</a:t>
                      </a:r>
                      <a:r>
                        <a:rPr lang="en-ZA" sz="1200" kern="1400" dirty="0" smtClean="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ampaigns </a:t>
                      </a: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implemented</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3">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3 domestic seasonal campaigns implemented:</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lvl="0" indent="-342900" algn="l">
                        <a:lnSpc>
                          <a:spcPct val="110000"/>
                        </a:lnSpc>
                        <a:spcBef>
                          <a:spcPts val="400"/>
                        </a:spcBef>
                        <a:spcAft>
                          <a:spcPts val="400"/>
                        </a:spcAft>
                        <a:buFont typeface="+mj-lt"/>
                        <a:buAutoNum type="arabicPeriod"/>
                      </a:pPr>
                      <a:r>
                        <a:rPr lang="en-US" sz="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Sho’t Left Travel Week Campaign</a:t>
                      </a:r>
                      <a:endParaRPr lang="en-ZA" sz="12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lvl="0" indent="-342900" algn="l">
                        <a:lnSpc>
                          <a:spcPct val="110000"/>
                        </a:lnSpc>
                        <a:spcBef>
                          <a:spcPts val="400"/>
                        </a:spcBef>
                        <a:spcAft>
                          <a:spcPts val="400"/>
                        </a:spcAft>
                        <a:buFont typeface="+mj-lt"/>
                        <a:buAutoNum type="arabicPeriod"/>
                      </a:pPr>
                      <a:r>
                        <a:rPr lang="en-US" sz="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Summer Deal Driven Campaign</a:t>
                      </a:r>
                      <a:endParaRPr lang="en-ZA" sz="12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lvl="0" indent="-342900" algn="l">
                        <a:lnSpc>
                          <a:spcPct val="110000"/>
                        </a:lnSpc>
                        <a:spcBef>
                          <a:spcPts val="400"/>
                        </a:spcBef>
                        <a:spcAft>
                          <a:spcPts val="400"/>
                        </a:spcAft>
                        <a:buFont typeface="+mj-lt"/>
                        <a:buAutoNum type="arabicPeriod"/>
                      </a:pPr>
                      <a:r>
                        <a:rPr lang="en-US" sz="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Easter Deal Driven Campaign</a:t>
                      </a:r>
                      <a:endParaRPr lang="en-ZA"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Develop and approve annual seasonal campaign and implementation Plan </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Implement Sho’t Left Travel Week Campaign</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Sho’t Left Travel Week Campaign close-out report</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Sho’t Left Summer Deal Driven Campaign close-out report</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33058489"/>
                  </a:ext>
                </a:extLst>
              </a:tr>
              <a:tr h="1219644">
                <a:tc vMerge="1">
                  <a:txBody>
                    <a:bodyPr/>
                    <a:lstStyle/>
                    <a:p>
                      <a:endParaRPr lang="en-ZA" dirty="0"/>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Develop and approve the Sho’t Left Travel Week Campaign Concept</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Develop and approve the Sho’t Left Summer Deals Driven Campaign Concept</a:t>
                      </a:r>
                      <a:endParaRPr lang="en-ZA" sz="12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Implement Sho’t Left Summer Deal Driven Campaign</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Implement Sho’t Left Easter Deal Driven Campaign </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36250952"/>
                  </a:ext>
                </a:extLst>
              </a:tr>
              <a:tr h="823123">
                <a:tc vMerge="1">
                  <a:txBody>
                    <a:bodyPr/>
                    <a:lstStyle/>
                    <a:p>
                      <a:endParaRPr lang="en-ZA" dirty="0"/>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Develop and approve Sho’t Left Easter Deals Driven Campaign concept</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Sho’t Left Easter Deal Driven Campaign progress report</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36761132"/>
                  </a:ext>
                </a:extLst>
              </a:tr>
            </a:tbl>
          </a:graphicData>
        </a:graphic>
      </p:graphicFrame>
      <p:sp>
        <p:nvSpPr>
          <p:cNvPr id="2" name="Slide Number Placeholder 2">
            <a:extLst>
              <a:ext uri="{FF2B5EF4-FFF2-40B4-BE49-F238E27FC236}">
                <a16:creationId xmlns:a16="http://schemas.microsoft.com/office/drawing/2014/main" id="{0E7428CE-230F-50DB-9495-F8A78FD4CBFA}"/>
              </a:ext>
            </a:extLst>
          </p:cNvPr>
          <p:cNvSpPr>
            <a:spLocks noGrp="1"/>
          </p:cNvSpPr>
          <p:nvPr>
            <p:ph type="sldNum" sz="quarter" idx="12"/>
          </p:nvPr>
        </p:nvSpPr>
        <p:spPr>
          <a:xfrm>
            <a:off x="9347200" y="5895474"/>
            <a:ext cx="2518979" cy="457200"/>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29</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3629470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B0C6E3-11D2-534C-114C-378B23522F0A}"/>
              </a:ext>
            </a:extLst>
          </p:cNvPr>
          <p:cNvSpPr>
            <a:spLocks noGrp="1"/>
          </p:cNvSpPr>
          <p:nvPr>
            <p:ph type="title"/>
          </p:nvPr>
        </p:nvSpPr>
        <p:spPr>
          <a:xfrm>
            <a:off x="609600" y="346856"/>
            <a:ext cx="10972800" cy="539724"/>
          </a:xfrm>
        </p:spPr>
        <p:txBody>
          <a:bodyPr/>
          <a:lstStyle/>
          <a:p>
            <a:pPr algn="l"/>
            <a:r>
              <a:rPr lang="en-ZA" sz="3600" b="1" dirty="0">
                <a:latin typeface="Trebuchet MS" panose="020B0603020202020204" pitchFamily="34" charset="0"/>
              </a:rPr>
              <a:t>Contents</a:t>
            </a:r>
          </a:p>
        </p:txBody>
      </p:sp>
      <p:sp>
        <p:nvSpPr>
          <p:cNvPr id="3" name="Slide Number Placeholder 2">
            <a:extLst>
              <a:ext uri="{FF2B5EF4-FFF2-40B4-BE49-F238E27FC236}">
                <a16:creationId xmlns:a16="http://schemas.microsoft.com/office/drawing/2014/main" id="{5FD62243-0723-FD66-3FA9-23935656428F}"/>
              </a:ext>
            </a:extLst>
          </p:cNvPr>
          <p:cNvSpPr>
            <a:spLocks noGrp="1"/>
          </p:cNvSpPr>
          <p:nvPr>
            <p:ph type="sldNum" sz="quarter" idx="12"/>
          </p:nvPr>
        </p:nvSpPr>
        <p:spPr>
          <a:xfrm>
            <a:off x="9347200" y="6261611"/>
            <a:ext cx="2235200" cy="352181"/>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3</a:t>
            </a:fld>
            <a:endParaRPr lang="en-US" altLang="en-US" sz="1400" b="1" dirty="0">
              <a:solidFill>
                <a:schemeClr val="tx1"/>
              </a:solidFill>
              <a:latin typeface="Arial Nova Light" panose="020B0304020202020204" pitchFamily="34" charset="0"/>
            </a:endParaRPr>
          </a:p>
        </p:txBody>
      </p:sp>
      <p:sp>
        <p:nvSpPr>
          <p:cNvPr id="6" name="Oval 5">
            <a:extLst>
              <a:ext uri="{FF2B5EF4-FFF2-40B4-BE49-F238E27FC236}">
                <a16:creationId xmlns:a16="http://schemas.microsoft.com/office/drawing/2014/main" id="{5F64E113-6C8C-43FD-C571-6F7C4939BE42}"/>
              </a:ext>
            </a:extLst>
          </p:cNvPr>
          <p:cNvSpPr/>
          <p:nvPr/>
        </p:nvSpPr>
        <p:spPr bwMode="auto">
          <a:xfrm>
            <a:off x="1930401" y="1250796"/>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latin typeface="Trebuchet MS" panose="020B0603020202020204" pitchFamily="34" charset="0"/>
                <a:ea typeface="ヒラギノ角ゴ Pro W3" pitchFamily="-112" charset="-128"/>
                <a:cs typeface="Arial" panose="020B0604020202020204" pitchFamily="34" charset="0"/>
              </a:rPr>
              <a:t>1</a:t>
            </a:r>
          </a:p>
        </p:txBody>
      </p:sp>
      <p:sp>
        <p:nvSpPr>
          <p:cNvPr id="7" name="Rectangle 6">
            <a:extLst>
              <a:ext uri="{FF2B5EF4-FFF2-40B4-BE49-F238E27FC236}">
                <a16:creationId xmlns:a16="http://schemas.microsoft.com/office/drawing/2014/main" id="{C98DC214-D8D1-5C54-CC5A-D587DAA369D7}"/>
              </a:ext>
            </a:extLst>
          </p:cNvPr>
          <p:cNvSpPr/>
          <p:nvPr/>
        </p:nvSpPr>
        <p:spPr bwMode="auto">
          <a:xfrm>
            <a:off x="2782983" y="1231488"/>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1600" b="1" dirty="0">
                <a:latin typeface="Trebuchet MS" panose="020B0603020202020204" pitchFamily="34" charset="0"/>
                <a:cs typeface="Arial" panose="020B0604020202020204" pitchFamily="34" charset="0"/>
              </a:rPr>
              <a:t>STRATEGIC OVERVIEW OF SA TOURISM</a:t>
            </a:r>
            <a:endParaRPr lang="en-US" sz="1600" b="1" dirty="0">
              <a:latin typeface="Trebuchet MS" panose="020B0603020202020204" pitchFamily="34" charset="0"/>
              <a:ea typeface="ヒラギノ角ゴ Pro W3" pitchFamily="-112" charset="-128"/>
              <a:cs typeface="Arial" panose="020B0604020202020204" pitchFamily="34" charset="0"/>
            </a:endParaRPr>
          </a:p>
        </p:txBody>
      </p:sp>
      <p:sp>
        <p:nvSpPr>
          <p:cNvPr id="8" name="Oval 7">
            <a:extLst>
              <a:ext uri="{FF2B5EF4-FFF2-40B4-BE49-F238E27FC236}">
                <a16:creationId xmlns:a16="http://schemas.microsoft.com/office/drawing/2014/main" id="{54E9B1C2-A0E2-E899-A25A-711AC3AB1116}"/>
              </a:ext>
            </a:extLst>
          </p:cNvPr>
          <p:cNvSpPr/>
          <p:nvPr/>
        </p:nvSpPr>
        <p:spPr bwMode="auto">
          <a:xfrm>
            <a:off x="1921070" y="2240437"/>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rPr>
              <a:t>2</a:t>
            </a:r>
          </a:p>
        </p:txBody>
      </p:sp>
      <p:sp>
        <p:nvSpPr>
          <p:cNvPr id="9" name="Rectangle 8">
            <a:extLst>
              <a:ext uri="{FF2B5EF4-FFF2-40B4-BE49-F238E27FC236}">
                <a16:creationId xmlns:a16="http://schemas.microsoft.com/office/drawing/2014/main" id="{8BEC9C29-8FA9-DE26-345A-C671C0DE91C8}"/>
              </a:ext>
            </a:extLst>
          </p:cNvPr>
          <p:cNvSpPr/>
          <p:nvPr/>
        </p:nvSpPr>
        <p:spPr bwMode="auto">
          <a:xfrm>
            <a:off x="2782983" y="2144812"/>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1600" b="1" dirty="0">
                <a:solidFill>
                  <a:schemeClr val="bg1">
                    <a:lumMod val="75000"/>
                  </a:schemeClr>
                </a:solidFill>
                <a:latin typeface="Trebuchet MS" panose="020B0603020202020204" pitchFamily="34" charset="0"/>
                <a:cs typeface="Arial" panose="020B0604020202020204" pitchFamily="34" charset="0"/>
              </a:rPr>
              <a:t>MARKETING PRIORITISATION &amp; INVESTMENT FRAMEWORK</a:t>
            </a:r>
            <a:endPar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endParaRPr>
          </a:p>
        </p:txBody>
      </p:sp>
      <p:sp>
        <p:nvSpPr>
          <p:cNvPr id="10" name="Oval 9">
            <a:extLst>
              <a:ext uri="{FF2B5EF4-FFF2-40B4-BE49-F238E27FC236}">
                <a16:creationId xmlns:a16="http://schemas.microsoft.com/office/drawing/2014/main" id="{611FE1A7-0EE8-54D5-F62F-DCEA2FFC08AB}"/>
              </a:ext>
            </a:extLst>
          </p:cNvPr>
          <p:cNvSpPr/>
          <p:nvPr/>
        </p:nvSpPr>
        <p:spPr bwMode="auto">
          <a:xfrm>
            <a:off x="1916053" y="3117193"/>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rPr>
              <a:t>3</a:t>
            </a:r>
          </a:p>
        </p:txBody>
      </p:sp>
      <p:sp>
        <p:nvSpPr>
          <p:cNvPr id="11" name="Rectangle 10">
            <a:extLst>
              <a:ext uri="{FF2B5EF4-FFF2-40B4-BE49-F238E27FC236}">
                <a16:creationId xmlns:a16="http://schemas.microsoft.com/office/drawing/2014/main" id="{96976B80-9209-7AD2-982F-63165E50E5C0}"/>
              </a:ext>
            </a:extLst>
          </p:cNvPr>
          <p:cNvSpPr/>
          <p:nvPr/>
        </p:nvSpPr>
        <p:spPr bwMode="auto">
          <a:xfrm>
            <a:off x="2768636" y="3044473"/>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1600" b="1" dirty="0">
                <a:solidFill>
                  <a:schemeClr val="bg1">
                    <a:lumMod val="75000"/>
                  </a:schemeClr>
                </a:solidFill>
                <a:latin typeface="Trebuchet MS" panose="020B0603020202020204" pitchFamily="34" charset="0"/>
                <a:cs typeface="Arial" panose="020B0604020202020204" pitchFamily="34" charset="0"/>
              </a:rPr>
              <a:t>ENVIRONMENTAL ANALYSIS</a:t>
            </a:r>
            <a:endPar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endParaRPr>
          </a:p>
        </p:txBody>
      </p:sp>
      <p:sp>
        <p:nvSpPr>
          <p:cNvPr id="12" name="Oval 11">
            <a:extLst>
              <a:ext uri="{FF2B5EF4-FFF2-40B4-BE49-F238E27FC236}">
                <a16:creationId xmlns:a16="http://schemas.microsoft.com/office/drawing/2014/main" id="{B9C01F07-493E-7DC5-8373-2EF2427975D3}"/>
              </a:ext>
            </a:extLst>
          </p:cNvPr>
          <p:cNvSpPr/>
          <p:nvPr/>
        </p:nvSpPr>
        <p:spPr bwMode="auto">
          <a:xfrm>
            <a:off x="1930401" y="3966037"/>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rPr>
              <a:t>4</a:t>
            </a:r>
          </a:p>
        </p:txBody>
      </p:sp>
      <p:sp>
        <p:nvSpPr>
          <p:cNvPr id="13" name="Rectangle 12">
            <a:extLst>
              <a:ext uri="{FF2B5EF4-FFF2-40B4-BE49-F238E27FC236}">
                <a16:creationId xmlns:a16="http://schemas.microsoft.com/office/drawing/2014/main" id="{3BEAAF8F-C69C-9916-E148-5A30159B3FDA}"/>
              </a:ext>
            </a:extLst>
          </p:cNvPr>
          <p:cNvSpPr/>
          <p:nvPr/>
        </p:nvSpPr>
        <p:spPr bwMode="auto">
          <a:xfrm>
            <a:off x="2782983" y="3925472"/>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1600" b="1" dirty="0">
                <a:solidFill>
                  <a:schemeClr val="bg1">
                    <a:lumMod val="75000"/>
                  </a:schemeClr>
                </a:solidFill>
                <a:latin typeface="Trebuchet MS" panose="020B0603020202020204" pitchFamily="34" charset="0"/>
                <a:cs typeface="Arial" panose="020B0604020202020204" pitchFamily="34" charset="0"/>
              </a:rPr>
              <a:t>SA TOURISM’S STRATEGY</a:t>
            </a:r>
            <a:endPar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endParaRPr>
          </a:p>
        </p:txBody>
      </p:sp>
      <p:sp>
        <p:nvSpPr>
          <p:cNvPr id="14" name="Oval 13">
            <a:extLst>
              <a:ext uri="{FF2B5EF4-FFF2-40B4-BE49-F238E27FC236}">
                <a16:creationId xmlns:a16="http://schemas.microsoft.com/office/drawing/2014/main" id="{A76AA3A7-A915-1620-8F0E-BB57E3EB444E}"/>
              </a:ext>
            </a:extLst>
          </p:cNvPr>
          <p:cNvSpPr/>
          <p:nvPr/>
        </p:nvSpPr>
        <p:spPr bwMode="auto">
          <a:xfrm>
            <a:off x="1957335" y="4879910"/>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rPr>
              <a:t>5</a:t>
            </a:r>
          </a:p>
        </p:txBody>
      </p:sp>
      <p:sp>
        <p:nvSpPr>
          <p:cNvPr id="15" name="Rectangle 14">
            <a:extLst>
              <a:ext uri="{FF2B5EF4-FFF2-40B4-BE49-F238E27FC236}">
                <a16:creationId xmlns:a16="http://schemas.microsoft.com/office/drawing/2014/main" id="{9DB4A44A-0461-B70F-F4E5-932528CB8C83}"/>
              </a:ext>
            </a:extLst>
          </p:cNvPr>
          <p:cNvSpPr/>
          <p:nvPr/>
        </p:nvSpPr>
        <p:spPr bwMode="auto">
          <a:xfrm>
            <a:off x="2782983" y="4807190"/>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rPr>
              <a:t>PROVINCIAL COLLABORATION </a:t>
            </a:r>
          </a:p>
        </p:txBody>
      </p:sp>
      <p:sp>
        <p:nvSpPr>
          <p:cNvPr id="2" name="Rectangle 1">
            <a:extLst>
              <a:ext uri="{FF2B5EF4-FFF2-40B4-BE49-F238E27FC236}">
                <a16:creationId xmlns:a16="http://schemas.microsoft.com/office/drawing/2014/main" id="{6860F1E8-45F0-EE89-BE28-09F6A31AB9FC}"/>
              </a:ext>
            </a:extLst>
          </p:cNvPr>
          <p:cNvSpPr/>
          <p:nvPr/>
        </p:nvSpPr>
        <p:spPr bwMode="auto">
          <a:xfrm>
            <a:off x="2782983" y="5710491"/>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1600" b="1" dirty="0">
                <a:solidFill>
                  <a:schemeClr val="bg1">
                    <a:lumMod val="75000"/>
                  </a:schemeClr>
                </a:solidFill>
                <a:latin typeface="Trebuchet MS" panose="020B0603020202020204" pitchFamily="34" charset="0"/>
                <a:cs typeface="Arial" panose="020B0604020202020204" pitchFamily="34" charset="0"/>
              </a:rPr>
              <a:t>PROGRAMMES, TARGETS &amp; BUDGET </a:t>
            </a:r>
            <a:r>
              <a:rPr lang="en-ZA" sz="1600" b="1" dirty="0" smtClean="0">
                <a:solidFill>
                  <a:schemeClr val="bg1">
                    <a:lumMod val="75000"/>
                  </a:schemeClr>
                </a:solidFill>
                <a:latin typeface="Trebuchet MS" panose="020B0603020202020204" pitchFamily="34" charset="0"/>
                <a:cs typeface="Arial" panose="020B0604020202020204" pitchFamily="34" charset="0"/>
              </a:rPr>
              <a:t>ALLOCATION</a:t>
            </a:r>
            <a:endPar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endParaRPr>
          </a:p>
        </p:txBody>
      </p:sp>
      <p:sp>
        <p:nvSpPr>
          <p:cNvPr id="5" name="Oval 4">
            <a:extLst>
              <a:ext uri="{FF2B5EF4-FFF2-40B4-BE49-F238E27FC236}">
                <a16:creationId xmlns:a16="http://schemas.microsoft.com/office/drawing/2014/main" id="{B07A8392-6602-0741-2D5B-8F8A4B1F4815}"/>
              </a:ext>
            </a:extLst>
          </p:cNvPr>
          <p:cNvSpPr/>
          <p:nvPr/>
        </p:nvSpPr>
        <p:spPr bwMode="auto">
          <a:xfrm>
            <a:off x="1922105" y="5766320"/>
            <a:ext cx="498217" cy="47410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rPr>
              <a:t>6</a:t>
            </a:r>
          </a:p>
        </p:txBody>
      </p:sp>
    </p:spTree>
    <p:extLst>
      <p:ext uri="{BB962C8B-B14F-4D97-AF65-F5344CB8AC3E}">
        <p14:creationId xmlns:p14="http://schemas.microsoft.com/office/powerpoint/2010/main" val="2027945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583F1E0-A4D5-B098-5AEB-4581110A419A}"/>
              </a:ext>
            </a:extLst>
          </p:cNvPr>
          <p:cNvGraphicFramePr>
            <a:graphicFrameLocks noGrp="1"/>
          </p:cNvGraphicFramePr>
          <p:nvPr>
            <p:extLst>
              <p:ext uri="{D42A27DB-BD31-4B8C-83A1-F6EECF244321}">
                <p14:modId xmlns:p14="http://schemas.microsoft.com/office/powerpoint/2010/main" val="2551496066"/>
              </p:ext>
            </p:extLst>
          </p:nvPr>
        </p:nvGraphicFramePr>
        <p:xfrm>
          <a:off x="325821" y="505031"/>
          <a:ext cx="11540358" cy="5319816"/>
        </p:xfrm>
        <a:graphic>
          <a:graphicData uri="http://schemas.openxmlformats.org/drawingml/2006/table">
            <a:tbl>
              <a:tblPr firstRow="1" firstCol="1" bandRow="1">
                <a:tableStyleId>{7DF18680-E054-41AD-8BC1-D1AEF772440D}</a:tableStyleId>
              </a:tblPr>
              <a:tblGrid>
                <a:gridCol w="1868099">
                  <a:extLst>
                    <a:ext uri="{9D8B030D-6E8A-4147-A177-3AD203B41FA5}">
                      <a16:colId xmlns:a16="http://schemas.microsoft.com/office/drawing/2014/main" val="299794884"/>
                    </a:ext>
                  </a:extLst>
                </a:gridCol>
                <a:gridCol w="1868099">
                  <a:extLst>
                    <a:ext uri="{9D8B030D-6E8A-4147-A177-3AD203B41FA5}">
                      <a16:colId xmlns:a16="http://schemas.microsoft.com/office/drawing/2014/main" val="1978154878"/>
                    </a:ext>
                  </a:extLst>
                </a:gridCol>
                <a:gridCol w="1647958">
                  <a:extLst>
                    <a:ext uri="{9D8B030D-6E8A-4147-A177-3AD203B41FA5}">
                      <a16:colId xmlns:a16="http://schemas.microsoft.com/office/drawing/2014/main" val="4169112482"/>
                    </a:ext>
                  </a:extLst>
                </a:gridCol>
                <a:gridCol w="1538662">
                  <a:extLst>
                    <a:ext uri="{9D8B030D-6E8A-4147-A177-3AD203B41FA5}">
                      <a16:colId xmlns:a16="http://schemas.microsoft.com/office/drawing/2014/main" val="3805738311"/>
                    </a:ext>
                  </a:extLst>
                </a:gridCol>
                <a:gridCol w="1538662">
                  <a:extLst>
                    <a:ext uri="{9D8B030D-6E8A-4147-A177-3AD203B41FA5}">
                      <a16:colId xmlns:a16="http://schemas.microsoft.com/office/drawing/2014/main" val="1850765790"/>
                    </a:ext>
                  </a:extLst>
                </a:gridCol>
                <a:gridCol w="1539439">
                  <a:extLst>
                    <a:ext uri="{9D8B030D-6E8A-4147-A177-3AD203B41FA5}">
                      <a16:colId xmlns:a16="http://schemas.microsoft.com/office/drawing/2014/main" val="2120232936"/>
                    </a:ext>
                  </a:extLst>
                </a:gridCol>
                <a:gridCol w="1539439">
                  <a:extLst>
                    <a:ext uri="{9D8B030D-6E8A-4147-A177-3AD203B41FA5}">
                      <a16:colId xmlns:a16="http://schemas.microsoft.com/office/drawing/2014/main" val="1539354501"/>
                    </a:ext>
                  </a:extLst>
                </a:gridCol>
              </a:tblGrid>
              <a:tr h="158791">
                <a:tc rowSpan="2">
                  <a:txBody>
                    <a:bodyPr/>
                    <a:lstStyle/>
                    <a:p>
                      <a:pPr algn="ctr">
                        <a:lnSpc>
                          <a:spcPct val="110000"/>
                        </a:lnSpc>
                        <a:spcBef>
                          <a:spcPts val="400"/>
                        </a:spcBef>
                        <a:spcAft>
                          <a:spcPts val="400"/>
                        </a:spcAft>
                      </a:pPr>
                      <a:r>
                        <a:rPr lang="en-ZA" sz="1400" b="1" kern="1400" dirty="0">
                          <a:solidFill>
                            <a:srgbClr val="FFFFFF"/>
                          </a:solidFill>
                          <a:effectLst/>
                          <a:latin typeface="Trebuchet MS" panose="020B0603020202020204" pitchFamily="34" charset="0"/>
                        </a:rPr>
                        <a:t>OUTPUT</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tc>
                <a:tc rowSpan="2">
                  <a:txBody>
                    <a:bodyPr/>
                    <a:lstStyle/>
                    <a:p>
                      <a:pPr algn="ctr">
                        <a:lnSpc>
                          <a:spcPct val="110000"/>
                        </a:lnSpc>
                        <a:spcBef>
                          <a:spcPts val="400"/>
                        </a:spcBef>
                        <a:spcAft>
                          <a:spcPts val="400"/>
                        </a:spcAft>
                      </a:pPr>
                      <a:r>
                        <a:rPr lang="en-ZA" sz="1400" b="1" kern="1400" dirty="0">
                          <a:solidFill>
                            <a:srgbClr val="FFFFFF"/>
                          </a:solidFill>
                          <a:effectLst/>
                          <a:latin typeface="Trebuchet MS" panose="020B0603020202020204" pitchFamily="34" charset="0"/>
                        </a:rPr>
                        <a:t>OUTPUT INDICATORS</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tc>
                <a:tc rowSpan="2">
                  <a:txBody>
                    <a:bodyPr/>
                    <a:lstStyle/>
                    <a:p>
                      <a:pPr marR="21590" algn="ctr">
                        <a:lnSpc>
                          <a:spcPct val="110000"/>
                        </a:lnSpc>
                        <a:spcBef>
                          <a:spcPts val="400"/>
                        </a:spcBef>
                        <a:spcAft>
                          <a:spcPts val="400"/>
                        </a:spcAft>
                      </a:pPr>
                      <a:r>
                        <a:rPr lang="en-ZA" sz="1400" b="1" kern="1400" dirty="0">
                          <a:solidFill>
                            <a:srgbClr val="FFFFFF"/>
                          </a:solidFill>
                          <a:effectLst/>
                          <a:latin typeface="Trebuchet MS" panose="020B0603020202020204" pitchFamily="34" charset="0"/>
                        </a:rPr>
                        <a:t>2023/24 ANNUAL TARGET</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tc>
                <a:tc gridSpan="4">
                  <a:txBody>
                    <a:bodyPr/>
                    <a:lstStyle/>
                    <a:p>
                      <a:pPr algn="ctr">
                        <a:lnSpc>
                          <a:spcPct val="110000"/>
                        </a:lnSpc>
                        <a:spcBef>
                          <a:spcPts val="400"/>
                        </a:spcBef>
                        <a:spcAft>
                          <a:spcPts val="400"/>
                        </a:spcAft>
                      </a:pPr>
                      <a:endParaRPr lang="en-ZA" sz="1100" b="1" kern="1400" dirty="0">
                        <a:solidFill>
                          <a:srgbClr val="FFFFFF"/>
                        </a:solidFill>
                        <a:effectLst/>
                        <a:latin typeface="Trebuchet MS" panose="020B0603020202020204" pitchFamily="34" charset="0"/>
                      </a:endParaRPr>
                    </a:p>
                    <a:p>
                      <a:pPr algn="ctr">
                        <a:lnSpc>
                          <a:spcPct val="110000"/>
                        </a:lnSpc>
                        <a:spcBef>
                          <a:spcPts val="400"/>
                        </a:spcBef>
                        <a:spcAft>
                          <a:spcPts val="400"/>
                        </a:spcAft>
                      </a:pPr>
                      <a:r>
                        <a:rPr lang="en-ZA" sz="1400" b="1" kern="1400" dirty="0">
                          <a:solidFill>
                            <a:srgbClr val="FFFFFF"/>
                          </a:solidFill>
                          <a:effectLst/>
                          <a:latin typeface="Trebuchet MS" panose="020B0603020202020204" pitchFamily="34" charset="0"/>
                        </a:rPr>
                        <a:t>QUARTERLY TARGETS</a:t>
                      </a:r>
                    </a:p>
                    <a:p>
                      <a:pPr algn="ctr">
                        <a:lnSpc>
                          <a:spcPct val="110000"/>
                        </a:lnSpc>
                        <a:spcBef>
                          <a:spcPts val="400"/>
                        </a:spcBef>
                        <a:spcAft>
                          <a:spcPts val="400"/>
                        </a:spcAft>
                      </a:pP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141217218"/>
                  </a:ext>
                </a:extLst>
              </a:tr>
              <a:tr h="32668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100" b="1" kern="1400">
                          <a:solidFill>
                            <a:srgbClr val="000000"/>
                          </a:solidFill>
                          <a:effectLst/>
                          <a:latin typeface="Trebuchet MS" panose="020B0603020202020204" pitchFamily="34" charset="0"/>
                        </a:rPr>
                        <a:t>Q1</a:t>
                      </a:r>
                      <a:br>
                        <a:rPr lang="en-ZA" sz="1100" b="1" kern="1400">
                          <a:solidFill>
                            <a:srgbClr val="000000"/>
                          </a:solidFill>
                          <a:effectLst/>
                          <a:latin typeface="Trebuchet MS" panose="020B0603020202020204" pitchFamily="34" charset="0"/>
                        </a:rPr>
                      </a:br>
                      <a:r>
                        <a:rPr lang="en-ZA" sz="1100" b="1" kern="1400">
                          <a:solidFill>
                            <a:srgbClr val="000000"/>
                          </a:solidFill>
                          <a:effectLst/>
                          <a:latin typeface="Trebuchet MS" panose="020B0603020202020204" pitchFamily="34" charset="0"/>
                        </a:rPr>
                        <a:t>Apr - Jun 2023</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tc>
                <a:tc>
                  <a:txBody>
                    <a:bodyPr/>
                    <a:lstStyle/>
                    <a:p>
                      <a:pPr algn="ctr">
                        <a:lnSpc>
                          <a:spcPct val="110000"/>
                        </a:lnSpc>
                        <a:spcBef>
                          <a:spcPts val="400"/>
                        </a:spcBef>
                        <a:spcAft>
                          <a:spcPts val="400"/>
                        </a:spcAft>
                      </a:pPr>
                      <a:r>
                        <a:rPr lang="en-ZA" sz="1100" b="1" kern="1400" dirty="0">
                          <a:solidFill>
                            <a:srgbClr val="000000"/>
                          </a:solidFill>
                          <a:effectLst/>
                          <a:latin typeface="Trebuchet MS" panose="020B0603020202020204" pitchFamily="34" charset="0"/>
                        </a:rPr>
                        <a:t>Q2</a:t>
                      </a:r>
                      <a:br>
                        <a:rPr lang="en-ZA" sz="1100" b="1" kern="1400" dirty="0">
                          <a:solidFill>
                            <a:srgbClr val="000000"/>
                          </a:solidFill>
                          <a:effectLst/>
                          <a:latin typeface="Trebuchet MS" panose="020B0603020202020204" pitchFamily="34" charset="0"/>
                        </a:rPr>
                      </a:br>
                      <a:r>
                        <a:rPr lang="en-ZA" sz="1100" b="1" kern="1400" dirty="0">
                          <a:solidFill>
                            <a:srgbClr val="000000"/>
                          </a:solidFill>
                          <a:effectLst/>
                          <a:latin typeface="Trebuchet MS" panose="020B0603020202020204" pitchFamily="34" charset="0"/>
                        </a:rPr>
                        <a:t>Jul - Sep 2023</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tc>
                <a:tc>
                  <a:txBody>
                    <a:bodyPr/>
                    <a:lstStyle/>
                    <a:p>
                      <a:pPr algn="ctr">
                        <a:lnSpc>
                          <a:spcPct val="110000"/>
                        </a:lnSpc>
                        <a:spcBef>
                          <a:spcPts val="400"/>
                        </a:spcBef>
                        <a:spcAft>
                          <a:spcPts val="400"/>
                        </a:spcAft>
                      </a:pPr>
                      <a:r>
                        <a:rPr lang="en-ZA" sz="1100" b="1" kern="1400" dirty="0">
                          <a:solidFill>
                            <a:srgbClr val="000000"/>
                          </a:solidFill>
                          <a:effectLst/>
                          <a:latin typeface="Trebuchet MS" panose="020B0603020202020204" pitchFamily="34" charset="0"/>
                        </a:rPr>
                        <a:t>Q3</a:t>
                      </a:r>
                      <a:br>
                        <a:rPr lang="en-ZA" sz="1100" b="1" kern="1400" dirty="0">
                          <a:solidFill>
                            <a:srgbClr val="000000"/>
                          </a:solidFill>
                          <a:effectLst/>
                          <a:latin typeface="Trebuchet MS" panose="020B0603020202020204" pitchFamily="34" charset="0"/>
                        </a:rPr>
                      </a:br>
                      <a:r>
                        <a:rPr lang="en-ZA" sz="1100" b="1" kern="1400" dirty="0">
                          <a:solidFill>
                            <a:srgbClr val="000000"/>
                          </a:solidFill>
                          <a:effectLst/>
                          <a:latin typeface="Trebuchet MS" panose="020B0603020202020204" pitchFamily="34" charset="0"/>
                        </a:rPr>
                        <a:t>Oct - Dec 2023</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tc>
                <a:tc>
                  <a:txBody>
                    <a:bodyPr/>
                    <a:lstStyle/>
                    <a:p>
                      <a:pPr algn="ctr">
                        <a:lnSpc>
                          <a:spcPct val="110000"/>
                        </a:lnSpc>
                        <a:spcBef>
                          <a:spcPts val="400"/>
                        </a:spcBef>
                        <a:spcAft>
                          <a:spcPts val="400"/>
                        </a:spcAft>
                      </a:pPr>
                      <a:r>
                        <a:rPr lang="en-ZA" sz="1100" b="1" kern="1400">
                          <a:solidFill>
                            <a:srgbClr val="000000"/>
                          </a:solidFill>
                          <a:effectLst/>
                          <a:latin typeface="Trebuchet MS" panose="020B0603020202020204" pitchFamily="34" charset="0"/>
                        </a:rPr>
                        <a:t>Q4</a:t>
                      </a:r>
                      <a:br>
                        <a:rPr lang="en-ZA" sz="1100" b="1" kern="1400">
                          <a:solidFill>
                            <a:srgbClr val="000000"/>
                          </a:solidFill>
                          <a:effectLst/>
                          <a:latin typeface="Trebuchet MS" panose="020B0603020202020204" pitchFamily="34" charset="0"/>
                        </a:rPr>
                      </a:br>
                      <a:r>
                        <a:rPr lang="en-ZA" sz="1100" b="1" kern="1400">
                          <a:solidFill>
                            <a:srgbClr val="000000"/>
                          </a:solidFill>
                          <a:effectLst/>
                          <a:latin typeface="Trebuchet MS" panose="020B0603020202020204" pitchFamily="34" charset="0"/>
                        </a:rPr>
                        <a:t>Jan - Mar 2024</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2102" marR="52102" marT="0" marB="0" anchor="ctr"/>
                </a:tc>
                <a:extLst>
                  <a:ext uri="{0D108BD9-81ED-4DB2-BD59-A6C34878D82A}">
                    <a16:rowId xmlns:a16="http://schemas.microsoft.com/office/drawing/2014/main" val="1940379273"/>
                  </a:ext>
                </a:extLst>
              </a:tr>
              <a:tr h="1017833">
                <a:tc>
                  <a:txBody>
                    <a:bodyPr/>
                    <a:lstStyle/>
                    <a:p>
                      <a:pPr marL="358775" indent="-358775" algn="l">
                        <a:lnSpc>
                          <a:spcPct val="110000"/>
                        </a:lnSpc>
                        <a:spcBef>
                          <a:spcPts val="400"/>
                        </a:spcBef>
                        <a:spcAft>
                          <a:spcPts val="400"/>
                        </a:spcAft>
                      </a:pPr>
                      <a:r>
                        <a:rPr lang="en-ZA" sz="1400" kern="1400" dirty="0">
                          <a:effectLst/>
                          <a:latin typeface="Trebuchet MS" panose="020B0603020202020204" pitchFamily="34" charset="0"/>
                          <a:ea typeface="Times New Roman" panose="02020603050405020304" pitchFamily="18" charset="0"/>
                          <a:cs typeface="Arial" panose="020B0604020202020204" pitchFamily="34" charset="0"/>
                        </a:rPr>
                        <a:t>1.4. Global </a:t>
                      </a:r>
                      <a:r>
                        <a:rPr lang="en-ZA" sz="1400" kern="1400" dirty="0" smtClean="0">
                          <a:effectLst/>
                          <a:latin typeface="Trebuchet MS" panose="020B0603020202020204" pitchFamily="34" charset="0"/>
                          <a:ea typeface="Times New Roman" panose="02020603050405020304" pitchFamily="18" charset="0"/>
                          <a:cs typeface="Arial" panose="020B0604020202020204" pitchFamily="34" charset="0"/>
                        </a:rPr>
                        <a:t>Brand </a:t>
                      </a:r>
                      <a:r>
                        <a:rPr lang="en-ZA" sz="1400" kern="1400" dirty="0">
                          <a:effectLst/>
                          <a:latin typeface="Trebuchet MS" panose="020B0603020202020204" pitchFamily="34" charset="0"/>
                          <a:ea typeface="Times New Roman" panose="02020603050405020304" pitchFamily="18" charset="0"/>
                          <a:cs typeface="Arial" panose="020B0604020202020204" pitchFamily="34" charset="0"/>
                        </a:rPr>
                        <a:t>A</a:t>
                      </a:r>
                      <a:r>
                        <a:rPr lang="en-ZA" sz="1400" kern="1400" dirty="0" smtClean="0">
                          <a:effectLst/>
                          <a:latin typeface="Trebuchet MS" panose="020B0603020202020204" pitchFamily="34" charset="0"/>
                          <a:ea typeface="Times New Roman" panose="02020603050405020304" pitchFamily="18" charset="0"/>
                          <a:cs typeface="Arial" panose="020B0604020202020204" pitchFamily="34" charset="0"/>
                        </a:rPr>
                        <a:t>ffinity </a:t>
                      </a:r>
                      <a:r>
                        <a:rPr lang="en-ZA" sz="1400" kern="1400" dirty="0">
                          <a:effectLst/>
                          <a:latin typeface="Trebuchet MS" panose="020B0603020202020204" pitchFamily="34" charset="0"/>
                          <a:ea typeface="Times New Roman" panose="02020603050405020304" pitchFamily="18" charset="0"/>
                          <a:cs typeface="Arial" panose="020B0604020202020204" pitchFamily="34" charset="0"/>
                        </a:rPr>
                        <a:t>I</a:t>
                      </a:r>
                      <a:r>
                        <a:rPr lang="en-ZA" sz="1400" kern="1400" dirty="0" smtClean="0">
                          <a:effectLst/>
                          <a:latin typeface="Trebuchet MS" panose="020B0603020202020204" pitchFamily="34" charset="0"/>
                          <a:ea typeface="Times New Roman" panose="02020603050405020304" pitchFamily="18" charset="0"/>
                          <a:cs typeface="Arial" panose="020B0604020202020204" pitchFamily="34" charset="0"/>
                        </a:rPr>
                        <a:t>nitiatives</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47675" indent="-447675"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1.4.1. </a:t>
                      </a:r>
                      <a:r>
                        <a:rPr lang="en-ZA" sz="1100" kern="1400" dirty="0" smtClean="0">
                          <a:effectLst/>
                          <a:latin typeface="Trebuchet MS" panose="020B0603020202020204" pitchFamily="34" charset="0"/>
                          <a:ea typeface="Times New Roman" panose="02020603050405020304" pitchFamily="18" charset="0"/>
                          <a:cs typeface="Arial" panose="020B0604020202020204" pitchFamily="34" charset="0"/>
                        </a:rPr>
                        <a:t> Number </a:t>
                      </a: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of distribution channel initiatives implemented in market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101 distribution channel initiatives implemented in market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Implement 24 distribution channel initiatives</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Implement 25 distribution channel initiatives</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Implement 26 distribution channel initiatives</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Implement 26 distribution channel initiatives</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08825992"/>
                  </a:ext>
                </a:extLst>
              </a:tr>
              <a:tr h="923364">
                <a:tc>
                  <a:txBody>
                    <a:bodyPr/>
                    <a:lstStyle/>
                    <a:p>
                      <a:pPr marL="358775" indent="-358775" algn="l">
                        <a:lnSpc>
                          <a:spcPct val="110000"/>
                        </a:lnSpc>
                        <a:spcBef>
                          <a:spcPts val="400"/>
                        </a:spcBef>
                        <a:spcAft>
                          <a:spcPts val="400"/>
                        </a:spcAft>
                      </a:pPr>
                      <a:r>
                        <a:rPr lang="en-ZA" sz="1400" kern="1400" dirty="0">
                          <a:effectLst/>
                          <a:latin typeface="Trebuchet MS" panose="020B0603020202020204" pitchFamily="34" charset="0"/>
                          <a:ea typeface="Times New Roman" panose="02020603050405020304" pitchFamily="18" charset="0"/>
                          <a:cs typeface="Arial" panose="020B0604020202020204" pitchFamily="34" charset="0"/>
                        </a:rPr>
                        <a:t>1.5. Global Trade </a:t>
                      </a:r>
                      <a:r>
                        <a:rPr lang="en-ZA" sz="1400" kern="1400" dirty="0" smtClean="0">
                          <a:effectLst/>
                          <a:latin typeface="Trebuchet MS" panose="020B0603020202020204" pitchFamily="34" charset="0"/>
                          <a:ea typeface="Times New Roman" panose="02020603050405020304" pitchFamily="18" charset="0"/>
                          <a:cs typeface="Arial" panose="020B0604020202020204" pitchFamily="34" charset="0"/>
                        </a:rPr>
                        <a:t>Programme</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47675" indent="-447675"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1.5.1. </a:t>
                      </a:r>
                      <a:r>
                        <a:rPr lang="en-ZA" sz="1100" kern="1400" dirty="0" smtClean="0">
                          <a:effectLst/>
                          <a:latin typeface="Trebuchet MS" panose="020B0603020202020204" pitchFamily="34" charset="0"/>
                          <a:ea typeface="Times New Roman" panose="02020603050405020304" pitchFamily="18" charset="0"/>
                          <a:cs typeface="Arial" panose="020B0604020202020204" pitchFamily="34" charset="0"/>
                        </a:rPr>
                        <a:t> Global </a:t>
                      </a: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Trade Programme implemented</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FY2023/24 Global Trade Plan implemented</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Implement the Quarter 1 milestones of FY2023/24 Global Trade Plan</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Implement the Quarter 2 milestones of FY2023/24 Global Trade Plan</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Implement the Quarter 3 milestones of FY2023/24 Global Trade Plan</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Implement the Quarter 4 milestones of FY2023/24 Global Trade Plan</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33058489"/>
                  </a:ext>
                </a:extLst>
              </a:tr>
              <a:tr h="995083">
                <a:tc>
                  <a:txBody>
                    <a:bodyPr/>
                    <a:lstStyle/>
                    <a:p>
                      <a:pPr marL="358775" indent="-358775" algn="l">
                        <a:lnSpc>
                          <a:spcPct val="110000"/>
                        </a:lnSpc>
                        <a:spcBef>
                          <a:spcPts val="400"/>
                        </a:spcBef>
                        <a:spcAft>
                          <a:spcPts val="400"/>
                        </a:spcAft>
                      </a:pPr>
                      <a:r>
                        <a:rPr lang="en-ZA" sz="1400" kern="1400" dirty="0">
                          <a:effectLst/>
                          <a:latin typeface="Trebuchet MS" panose="020B0603020202020204" pitchFamily="34" charset="0"/>
                          <a:ea typeface="Times New Roman" panose="02020603050405020304" pitchFamily="18" charset="0"/>
                          <a:cs typeface="Arial" panose="020B0604020202020204" pitchFamily="34" charset="0"/>
                        </a:rPr>
                        <a:t>1.6. Global Advocacy Programme</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47675" indent="-447675"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1.6.1. </a:t>
                      </a:r>
                      <a:r>
                        <a:rPr lang="en-ZA" sz="1100" kern="1400" dirty="0" smtClean="0">
                          <a:effectLst/>
                          <a:latin typeface="Trebuchet MS" panose="020B0603020202020204" pitchFamily="34" charset="0"/>
                          <a:ea typeface="Times New Roman" panose="02020603050405020304" pitchFamily="18" charset="0"/>
                          <a:cs typeface="Arial" panose="020B0604020202020204" pitchFamily="34" charset="0"/>
                        </a:rPr>
                        <a:t> Annual </a:t>
                      </a: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Global Advocacy Programme implemented</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FY2023/24 Global Advocacy Programme implemented</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Implement the Quarter 1 milestones of the Global Advocacy Programme</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Implement the Quarter 2 milestones of the Global Advocacy Programme</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Implement the Quarter 3 milestones of the Global Advocacy Programme</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Implement the Quarter 4 milestones of the Global Advocacy Programme</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10753383"/>
                  </a:ext>
                </a:extLst>
              </a:tr>
              <a:tr h="301701">
                <a:tc>
                  <a:txBody>
                    <a:bodyPr/>
                    <a:lstStyle/>
                    <a:p>
                      <a:pPr marL="358775" indent="-358775" algn="l">
                        <a:lnSpc>
                          <a:spcPct val="110000"/>
                        </a:lnSpc>
                        <a:spcBef>
                          <a:spcPts val="400"/>
                        </a:spcBef>
                        <a:spcAft>
                          <a:spcPts val="400"/>
                        </a:spcAft>
                      </a:pPr>
                      <a:r>
                        <a:rPr lang="en-ZA" sz="1400" kern="1400" dirty="0">
                          <a:effectLst/>
                          <a:latin typeface="Trebuchet MS" panose="020B0603020202020204" pitchFamily="34" charset="0"/>
                          <a:ea typeface="Times New Roman" panose="02020603050405020304" pitchFamily="18" charset="0"/>
                          <a:cs typeface="Arial" panose="020B0604020202020204" pitchFamily="34" charset="0"/>
                        </a:rPr>
                        <a:t>1.7. Tourism </a:t>
                      </a:r>
                      <a:r>
                        <a:rPr lang="en-ZA" sz="1400" kern="1400" dirty="0" smtClean="0">
                          <a:effectLst/>
                          <a:latin typeface="Trebuchet MS" panose="020B0603020202020204" pitchFamily="34" charset="0"/>
                          <a:ea typeface="Times New Roman" panose="02020603050405020304" pitchFamily="18" charset="0"/>
                          <a:cs typeface="Arial" panose="020B0604020202020204" pitchFamily="34" charset="0"/>
                        </a:rPr>
                        <a:t>Economic </a:t>
                      </a:r>
                      <a:r>
                        <a:rPr lang="en-ZA" sz="1400" kern="1400" dirty="0">
                          <a:effectLst/>
                          <a:latin typeface="Trebuchet MS" panose="020B0603020202020204" pitchFamily="34" charset="0"/>
                          <a:ea typeface="Times New Roman" panose="02020603050405020304" pitchFamily="18" charset="0"/>
                          <a:cs typeface="Arial" panose="020B0604020202020204" pitchFamily="34" charset="0"/>
                        </a:rPr>
                        <a:t>I</a:t>
                      </a:r>
                      <a:r>
                        <a:rPr lang="en-ZA" sz="1400" kern="1400" dirty="0" smtClean="0">
                          <a:effectLst/>
                          <a:latin typeface="Trebuchet MS" panose="020B0603020202020204" pitchFamily="34" charset="0"/>
                          <a:ea typeface="Times New Roman" panose="02020603050405020304" pitchFamily="18" charset="0"/>
                          <a:cs typeface="Arial" panose="020B0604020202020204" pitchFamily="34" charset="0"/>
                        </a:rPr>
                        <a:t>mpact </a:t>
                      </a:r>
                      <a:r>
                        <a:rPr lang="en-ZA" sz="1400" kern="1400" dirty="0">
                          <a:effectLst/>
                          <a:latin typeface="Trebuchet MS" panose="020B0603020202020204" pitchFamily="34" charset="0"/>
                          <a:ea typeface="Times New Roman" panose="02020603050405020304" pitchFamily="18" charset="0"/>
                          <a:cs typeface="Arial" panose="020B0604020202020204" pitchFamily="34" charset="0"/>
                        </a:rPr>
                        <a:t>C</a:t>
                      </a:r>
                      <a:r>
                        <a:rPr lang="en-ZA" sz="1400" kern="1400" dirty="0" smtClean="0">
                          <a:effectLst/>
                          <a:latin typeface="Trebuchet MS" panose="020B0603020202020204" pitchFamily="34" charset="0"/>
                          <a:ea typeface="Times New Roman" panose="02020603050405020304" pitchFamily="18" charset="0"/>
                          <a:cs typeface="Arial" panose="020B0604020202020204" pitchFamily="34" charset="0"/>
                        </a:rPr>
                        <a:t>ommunication</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47675" indent="-447675"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1.7.1 </a:t>
                      </a:r>
                      <a:r>
                        <a:rPr lang="en-ZA" sz="1100" kern="1400" dirty="0" smtClean="0">
                          <a:effectLst/>
                          <a:latin typeface="Trebuchet MS" panose="020B0603020202020204" pitchFamily="34" charset="0"/>
                          <a:ea typeface="Times New Roman" panose="02020603050405020304" pitchFamily="18" charset="0"/>
                          <a:cs typeface="Arial" panose="020B0604020202020204" pitchFamily="34" charset="0"/>
                        </a:rPr>
                        <a:t> Number </a:t>
                      </a: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of quarterly tourism economic impact communication </a:t>
                      </a:r>
                      <a:r>
                        <a:rPr lang="en-ZA" sz="1100" kern="1400" dirty="0" smtClean="0">
                          <a:effectLst/>
                          <a:latin typeface="Trebuchet MS" panose="020B0603020202020204" pitchFamily="34" charset="0"/>
                          <a:ea typeface="Times New Roman" panose="02020603050405020304" pitchFamily="18" charset="0"/>
                          <a:cs typeface="Arial" panose="020B0604020202020204" pitchFamily="34" charset="0"/>
                        </a:rPr>
                        <a:t>activities</a:t>
                      </a:r>
                    </a:p>
                    <a:p>
                      <a:pPr marL="447675" indent="-447675" algn="l">
                        <a:lnSpc>
                          <a:spcPct val="110000"/>
                        </a:lnSpc>
                        <a:spcBef>
                          <a:spcPts val="400"/>
                        </a:spcBef>
                        <a:spcAft>
                          <a:spcPts val="400"/>
                        </a:spcAft>
                      </a:pP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4 quarterly tourism economic impact communication activities</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1 quarterly tourism economic impact communication activity</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1 quarterly tourism economic impact communication activity</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1 quarterly tourism economic impact communication activity</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1 quarterly tourism economic impact communication activity</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04651557"/>
                  </a:ext>
                </a:extLst>
              </a:tr>
            </a:tbl>
          </a:graphicData>
        </a:graphic>
      </p:graphicFrame>
      <p:sp>
        <p:nvSpPr>
          <p:cNvPr id="2" name="Slide Number Placeholder 2">
            <a:extLst>
              <a:ext uri="{FF2B5EF4-FFF2-40B4-BE49-F238E27FC236}">
                <a16:creationId xmlns:a16="http://schemas.microsoft.com/office/drawing/2014/main" id="{74650DEA-5697-414C-523D-9F113BAA02B5}"/>
              </a:ext>
            </a:extLst>
          </p:cNvPr>
          <p:cNvSpPr>
            <a:spLocks noGrp="1"/>
          </p:cNvSpPr>
          <p:nvPr>
            <p:ph type="sldNum" sz="quarter" idx="12"/>
          </p:nvPr>
        </p:nvSpPr>
        <p:spPr>
          <a:xfrm>
            <a:off x="9347200" y="6015789"/>
            <a:ext cx="2022642" cy="661737"/>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30</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3144408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701359E-C1ED-3EE6-01E2-B16EFE79155A}"/>
              </a:ext>
            </a:extLst>
          </p:cNvPr>
          <p:cNvGraphicFramePr>
            <a:graphicFrameLocks noGrp="1"/>
          </p:cNvGraphicFramePr>
          <p:nvPr>
            <p:extLst>
              <p:ext uri="{D42A27DB-BD31-4B8C-83A1-F6EECF244321}">
                <p14:modId xmlns:p14="http://schemas.microsoft.com/office/powerpoint/2010/main" val="4037154380"/>
              </p:ext>
            </p:extLst>
          </p:nvPr>
        </p:nvGraphicFramePr>
        <p:xfrm>
          <a:off x="186994" y="566048"/>
          <a:ext cx="11683269" cy="5760435"/>
        </p:xfrm>
        <a:graphic>
          <a:graphicData uri="http://schemas.openxmlformats.org/drawingml/2006/table">
            <a:tbl>
              <a:tblPr firstRow="1" firstCol="1" bandRow="1">
                <a:tableStyleId>{7DF18680-E054-41AD-8BC1-D1AEF772440D}</a:tableStyleId>
              </a:tblPr>
              <a:tblGrid>
                <a:gridCol w="1873115">
                  <a:extLst>
                    <a:ext uri="{9D8B030D-6E8A-4147-A177-3AD203B41FA5}">
                      <a16:colId xmlns:a16="http://schemas.microsoft.com/office/drawing/2014/main" val="1538846892"/>
                    </a:ext>
                  </a:extLst>
                </a:gridCol>
                <a:gridCol w="1873115">
                  <a:extLst>
                    <a:ext uri="{9D8B030D-6E8A-4147-A177-3AD203B41FA5}">
                      <a16:colId xmlns:a16="http://schemas.microsoft.com/office/drawing/2014/main" val="2129161133"/>
                    </a:ext>
                  </a:extLst>
                </a:gridCol>
                <a:gridCol w="1542017">
                  <a:extLst>
                    <a:ext uri="{9D8B030D-6E8A-4147-A177-3AD203B41FA5}">
                      <a16:colId xmlns:a16="http://schemas.microsoft.com/office/drawing/2014/main" val="23757754"/>
                    </a:ext>
                  </a:extLst>
                </a:gridCol>
                <a:gridCol w="1542794">
                  <a:extLst>
                    <a:ext uri="{9D8B030D-6E8A-4147-A177-3AD203B41FA5}">
                      <a16:colId xmlns:a16="http://schemas.microsoft.com/office/drawing/2014/main" val="2121322907"/>
                    </a:ext>
                  </a:extLst>
                </a:gridCol>
                <a:gridCol w="1542794">
                  <a:extLst>
                    <a:ext uri="{9D8B030D-6E8A-4147-A177-3AD203B41FA5}">
                      <a16:colId xmlns:a16="http://schemas.microsoft.com/office/drawing/2014/main" val="747226101"/>
                    </a:ext>
                  </a:extLst>
                </a:gridCol>
                <a:gridCol w="1654717">
                  <a:extLst>
                    <a:ext uri="{9D8B030D-6E8A-4147-A177-3AD203B41FA5}">
                      <a16:colId xmlns:a16="http://schemas.microsoft.com/office/drawing/2014/main" val="535961582"/>
                    </a:ext>
                  </a:extLst>
                </a:gridCol>
                <a:gridCol w="1654717">
                  <a:extLst>
                    <a:ext uri="{9D8B030D-6E8A-4147-A177-3AD203B41FA5}">
                      <a16:colId xmlns:a16="http://schemas.microsoft.com/office/drawing/2014/main" val="2698272701"/>
                    </a:ext>
                  </a:extLst>
                </a:gridCol>
              </a:tblGrid>
              <a:tr h="781996">
                <a:tc gridSpan="7">
                  <a:txBody>
                    <a:bodyPr/>
                    <a:lstStyle/>
                    <a:p>
                      <a:pPr algn="ctr">
                        <a:lnSpc>
                          <a:spcPct val="110000"/>
                        </a:lnSpc>
                        <a:spcBef>
                          <a:spcPts val="400"/>
                        </a:spcBef>
                        <a:spcAft>
                          <a:spcPts val="400"/>
                        </a:spcAft>
                      </a:pPr>
                      <a:r>
                        <a:rPr lang="en-US" sz="2000" kern="1400" dirty="0">
                          <a:effectLst/>
                          <a:latin typeface="Trebuchet MS" panose="020B0603020202020204" pitchFamily="34" charset="0"/>
                          <a:ea typeface="Times New Roman" panose="02020603050405020304" pitchFamily="18" charset="0"/>
                          <a:cs typeface="Times New Roman" panose="02020603050405020304" pitchFamily="18" charset="0"/>
                        </a:rPr>
                        <a:t>Programme 4</a:t>
                      </a:r>
                      <a:endParaRPr lang="en-ZA" sz="2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nchor="ctr"/>
                </a:tc>
                <a:tc hMerge="1">
                  <a:txBody>
                    <a:bodyPr/>
                    <a:lstStyle/>
                    <a:p>
                      <a:pPr algn="ctr">
                        <a:lnSpc>
                          <a:spcPct val="110000"/>
                        </a:lnSpc>
                        <a:spcBef>
                          <a:spcPts val="400"/>
                        </a:spcBef>
                        <a:spcAft>
                          <a:spcPts val="400"/>
                        </a:spcAft>
                      </a:pP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nchor="ctr"/>
                </a:tc>
                <a:tc hMerge="1">
                  <a:txBody>
                    <a:bodyPr/>
                    <a:lstStyle/>
                    <a:p>
                      <a:pPr algn="ctr">
                        <a:lnSpc>
                          <a:spcPct val="110000"/>
                        </a:lnSpc>
                        <a:spcBef>
                          <a:spcPts val="400"/>
                        </a:spcBef>
                        <a:spcAft>
                          <a:spcPts val="400"/>
                        </a:spcAft>
                      </a:pP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nchor="ctr"/>
                </a:tc>
                <a:tc hMerge="1">
                  <a:txBody>
                    <a:bodyPr/>
                    <a:lstStyle/>
                    <a:p>
                      <a:pPr algn="ctr">
                        <a:lnSpc>
                          <a:spcPct val="110000"/>
                        </a:lnSpc>
                        <a:spcBef>
                          <a:spcPts val="400"/>
                        </a:spcBef>
                        <a:spcAft>
                          <a:spcPts val="400"/>
                        </a:spcAft>
                      </a:pPr>
                      <a:endParaRPr lang="en-ZA" sz="105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42499033"/>
                  </a:ext>
                </a:extLst>
              </a:tr>
              <a:tr h="781996">
                <a:tc rowSpan="2">
                  <a:txBody>
                    <a:bodyPr/>
                    <a:lstStyle/>
                    <a:p>
                      <a:pPr algn="ctr">
                        <a:lnSpc>
                          <a:spcPct val="110000"/>
                        </a:lnSpc>
                        <a:spcBef>
                          <a:spcPts val="400"/>
                        </a:spcBef>
                        <a:spcAft>
                          <a:spcPts val="400"/>
                        </a:spcAft>
                      </a:pPr>
                      <a:r>
                        <a:rPr lang="en-ZA" sz="1400" b="1" kern="1400" dirty="0">
                          <a:solidFill>
                            <a:srgbClr val="FFFFFF"/>
                          </a:solidFill>
                          <a:effectLst/>
                          <a:latin typeface="Trebuchet MS" panose="020B0603020202020204" pitchFamily="34" charset="0"/>
                        </a:rPr>
                        <a:t>OUTPUT</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nchor="ctr"/>
                </a:tc>
                <a:tc rowSpan="2">
                  <a:txBody>
                    <a:bodyPr/>
                    <a:lstStyle/>
                    <a:p>
                      <a:pPr algn="ctr">
                        <a:lnSpc>
                          <a:spcPct val="110000"/>
                        </a:lnSpc>
                        <a:spcBef>
                          <a:spcPts val="400"/>
                        </a:spcBef>
                        <a:spcAft>
                          <a:spcPts val="400"/>
                        </a:spcAft>
                      </a:pPr>
                      <a:r>
                        <a:rPr lang="en-ZA" sz="1400" b="1" kern="1400" dirty="0">
                          <a:solidFill>
                            <a:srgbClr val="FFFFFF"/>
                          </a:solidFill>
                          <a:effectLst/>
                          <a:latin typeface="Trebuchet MS" panose="020B0603020202020204" pitchFamily="34" charset="0"/>
                        </a:rPr>
                        <a:t>OUTPUT INDICATORS</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nchor="ctr">
                    <a:solidFill>
                      <a:schemeClr val="accent5"/>
                    </a:solidFill>
                  </a:tcPr>
                </a:tc>
                <a:tc rowSpan="2">
                  <a:txBody>
                    <a:bodyPr/>
                    <a:lstStyle/>
                    <a:p>
                      <a:pPr algn="ctr">
                        <a:lnSpc>
                          <a:spcPct val="110000"/>
                        </a:lnSpc>
                        <a:spcBef>
                          <a:spcPts val="400"/>
                        </a:spcBef>
                        <a:spcAft>
                          <a:spcPts val="400"/>
                        </a:spcAft>
                      </a:pPr>
                      <a:r>
                        <a:rPr lang="en-ZA" sz="1400" b="1" kern="1400" dirty="0">
                          <a:solidFill>
                            <a:srgbClr val="FFFFFF"/>
                          </a:solidFill>
                          <a:effectLst/>
                          <a:latin typeface="Trebuchet MS" panose="020B0603020202020204" pitchFamily="34" charset="0"/>
                        </a:rPr>
                        <a:t>2023/24 ANNUAL TARGET</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nchor="ctr">
                    <a:solidFill>
                      <a:schemeClr val="accent5"/>
                    </a:solidFill>
                  </a:tcPr>
                </a:tc>
                <a:tc gridSpan="4">
                  <a:txBody>
                    <a:bodyPr/>
                    <a:lstStyle/>
                    <a:p>
                      <a:pPr algn="ctr">
                        <a:lnSpc>
                          <a:spcPct val="110000"/>
                        </a:lnSpc>
                        <a:spcBef>
                          <a:spcPts val="400"/>
                        </a:spcBef>
                        <a:spcAft>
                          <a:spcPts val="400"/>
                        </a:spcAft>
                      </a:pPr>
                      <a:endParaRPr lang="en-ZA" sz="1050" b="1" kern="1400" dirty="0">
                        <a:solidFill>
                          <a:srgbClr val="FFFFFF"/>
                        </a:solidFill>
                        <a:effectLst/>
                        <a:latin typeface="Trebuchet MS" panose="020B0603020202020204" pitchFamily="34" charset="0"/>
                      </a:endParaRPr>
                    </a:p>
                    <a:p>
                      <a:pPr algn="ctr">
                        <a:lnSpc>
                          <a:spcPct val="110000"/>
                        </a:lnSpc>
                        <a:spcBef>
                          <a:spcPts val="400"/>
                        </a:spcBef>
                        <a:spcAft>
                          <a:spcPts val="400"/>
                        </a:spcAft>
                      </a:pPr>
                      <a:r>
                        <a:rPr lang="en-ZA" sz="1400" b="1" kern="1400" dirty="0">
                          <a:solidFill>
                            <a:srgbClr val="FFFFFF"/>
                          </a:solidFill>
                          <a:effectLst/>
                          <a:latin typeface="Trebuchet MS" panose="020B0603020202020204" pitchFamily="34" charset="0"/>
                        </a:rPr>
                        <a:t>QUARTERLY TARGETS</a:t>
                      </a:r>
                    </a:p>
                    <a:p>
                      <a:pPr algn="ctr">
                        <a:lnSpc>
                          <a:spcPct val="110000"/>
                        </a:lnSpc>
                        <a:spcBef>
                          <a:spcPts val="400"/>
                        </a:spcBef>
                        <a:spcAft>
                          <a:spcPts val="400"/>
                        </a:spcAft>
                      </a:pPr>
                      <a:endParaRPr lang="en-ZA" sz="105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nchor="ctr">
                    <a:solidFill>
                      <a:schemeClr val="accent5"/>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05816626"/>
                  </a:ext>
                </a:extLst>
              </a:tr>
              <a:tr h="34073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100" b="1" kern="1400" dirty="0">
                          <a:solidFill>
                            <a:srgbClr val="000000"/>
                          </a:solidFill>
                          <a:effectLst/>
                          <a:latin typeface="Trebuchet MS" panose="020B0603020202020204" pitchFamily="34" charset="0"/>
                        </a:rPr>
                        <a:t>Q1</a:t>
                      </a:r>
                      <a:br>
                        <a:rPr lang="en-ZA" sz="1100" b="1" kern="1400" dirty="0">
                          <a:solidFill>
                            <a:srgbClr val="000000"/>
                          </a:solidFill>
                          <a:effectLst/>
                          <a:latin typeface="Trebuchet MS" panose="020B0603020202020204" pitchFamily="34" charset="0"/>
                        </a:rPr>
                      </a:br>
                      <a:r>
                        <a:rPr lang="en-ZA" sz="1100" b="1" kern="1400" dirty="0">
                          <a:solidFill>
                            <a:srgbClr val="000000"/>
                          </a:solidFill>
                          <a:effectLst/>
                          <a:latin typeface="Trebuchet MS" panose="020B0603020202020204" pitchFamily="34" charset="0"/>
                        </a:rPr>
                        <a:t>Apr - Jun 2023</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nchor="ctr"/>
                </a:tc>
                <a:tc>
                  <a:txBody>
                    <a:bodyPr/>
                    <a:lstStyle/>
                    <a:p>
                      <a:pPr algn="ctr">
                        <a:lnSpc>
                          <a:spcPct val="110000"/>
                        </a:lnSpc>
                        <a:spcBef>
                          <a:spcPts val="400"/>
                        </a:spcBef>
                        <a:spcAft>
                          <a:spcPts val="400"/>
                        </a:spcAft>
                      </a:pPr>
                      <a:r>
                        <a:rPr lang="en-ZA" sz="1100" b="1" kern="1400" dirty="0">
                          <a:solidFill>
                            <a:srgbClr val="000000"/>
                          </a:solidFill>
                          <a:effectLst/>
                          <a:latin typeface="Trebuchet MS" panose="020B0603020202020204" pitchFamily="34" charset="0"/>
                        </a:rPr>
                        <a:t>Q2</a:t>
                      </a:r>
                      <a:br>
                        <a:rPr lang="en-ZA" sz="1100" b="1" kern="1400" dirty="0">
                          <a:solidFill>
                            <a:srgbClr val="000000"/>
                          </a:solidFill>
                          <a:effectLst/>
                          <a:latin typeface="Trebuchet MS" panose="020B0603020202020204" pitchFamily="34" charset="0"/>
                        </a:rPr>
                      </a:br>
                      <a:r>
                        <a:rPr lang="en-ZA" sz="1100" b="1" kern="1400" dirty="0">
                          <a:solidFill>
                            <a:srgbClr val="000000"/>
                          </a:solidFill>
                          <a:effectLst/>
                          <a:latin typeface="Trebuchet MS" panose="020B0603020202020204" pitchFamily="34" charset="0"/>
                        </a:rPr>
                        <a:t>Jul - Sep 2023</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nchor="ctr"/>
                </a:tc>
                <a:tc>
                  <a:txBody>
                    <a:bodyPr/>
                    <a:lstStyle/>
                    <a:p>
                      <a:pPr algn="ctr">
                        <a:lnSpc>
                          <a:spcPct val="110000"/>
                        </a:lnSpc>
                        <a:spcBef>
                          <a:spcPts val="400"/>
                        </a:spcBef>
                        <a:spcAft>
                          <a:spcPts val="400"/>
                        </a:spcAft>
                      </a:pPr>
                      <a:r>
                        <a:rPr lang="en-ZA" sz="1100" b="1" kern="1400" dirty="0">
                          <a:solidFill>
                            <a:srgbClr val="000000"/>
                          </a:solidFill>
                          <a:effectLst/>
                          <a:latin typeface="Trebuchet MS" panose="020B0603020202020204" pitchFamily="34" charset="0"/>
                        </a:rPr>
                        <a:t>Q3</a:t>
                      </a:r>
                      <a:br>
                        <a:rPr lang="en-ZA" sz="1100" b="1" kern="1400" dirty="0">
                          <a:solidFill>
                            <a:srgbClr val="000000"/>
                          </a:solidFill>
                          <a:effectLst/>
                          <a:latin typeface="Trebuchet MS" panose="020B0603020202020204" pitchFamily="34" charset="0"/>
                        </a:rPr>
                      </a:br>
                      <a:r>
                        <a:rPr lang="en-ZA" sz="1100" b="1" kern="1400" dirty="0">
                          <a:solidFill>
                            <a:srgbClr val="000000"/>
                          </a:solidFill>
                          <a:effectLst/>
                          <a:latin typeface="Trebuchet MS" panose="020B0603020202020204" pitchFamily="34" charset="0"/>
                        </a:rPr>
                        <a:t>Oct - Dec 2023</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nchor="ctr"/>
                </a:tc>
                <a:tc>
                  <a:txBody>
                    <a:bodyPr/>
                    <a:lstStyle/>
                    <a:p>
                      <a:pPr algn="ctr">
                        <a:lnSpc>
                          <a:spcPct val="110000"/>
                        </a:lnSpc>
                        <a:spcBef>
                          <a:spcPts val="400"/>
                        </a:spcBef>
                        <a:spcAft>
                          <a:spcPts val="400"/>
                        </a:spcAft>
                      </a:pPr>
                      <a:r>
                        <a:rPr lang="en-ZA" sz="1100" b="1" kern="1400" dirty="0">
                          <a:solidFill>
                            <a:srgbClr val="000000"/>
                          </a:solidFill>
                          <a:effectLst/>
                          <a:latin typeface="Trebuchet MS" panose="020B0603020202020204" pitchFamily="34" charset="0"/>
                        </a:rPr>
                        <a:t>Q4</a:t>
                      </a:r>
                      <a:br>
                        <a:rPr lang="en-ZA" sz="1100" b="1" kern="1400" dirty="0">
                          <a:solidFill>
                            <a:srgbClr val="000000"/>
                          </a:solidFill>
                          <a:effectLst/>
                          <a:latin typeface="Trebuchet MS" panose="020B0603020202020204" pitchFamily="34" charset="0"/>
                        </a:rPr>
                      </a:br>
                      <a:r>
                        <a:rPr lang="en-ZA" sz="1100" b="1" kern="1400" dirty="0">
                          <a:solidFill>
                            <a:srgbClr val="000000"/>
                          </a:solidFill>
                          <a:effectLst/>
                          <a:latin typeface="Trebuchet MS" panose="020B0603020202020204" pitchFamily="34" charset="0"/>
                        </a:rPr>
                        <a:t>Jan - Mar 2024</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nchor="ctr"/>
                </a:tc>
                <a:extLst>
                  <a:ext uri="{0D108BD9-81ED-4DB2-BD59-A6C34878D82A}">
                    <a16:rowId xmlns:a16="http://schemas.microsoft.com/office/drawing/2014/main" val="314928801"/>
                  </a:ext>
                </a:extLst>
              </a:tr>
              <a:tr h="908761">
                <a:tc rowSpan="2">
                  <a:txBody>
                    <a:bodyPr/>
                    <a:lstStyle/>
                    <a:p>
                      <a:pPr marL="358775" indent="-358775" algn="l">
                        <a:lnSpc>
                          <a:spcPct val="110000"/>
                        </a:lnSpc>
                        <a:spcBef>
                          <a:spcPts val="400"/>
                        </a:spcBef>
                        <a:spcAft>
                          <a:spcPts val="400"/>
                        </a:spcAft>
                      </a:pPr>
                      <a:r>
                        <a:rPr lang="en-ZA" sz="1400" kern="1400" dirty="0">
                          <a:effectLst/>
                          <a:latin typeface="Trebuchet MS" panose="020B0603020202020204" pitchFamily="34" charset="0"/>
                        </a:rPr>
                        <a:t>1.8. Business to Business (B2B) </a:t>
                      </a:r>
                      <a:r>
                        <a:rPr lang="en-ZA" sz="1400" kern="1400" dirty="0" smtClean="0">
                          <a:effectLst/>
                          <a:latin typeface="Trebuchet MS" panose="020B0603020202020204" pitchFamily="34" charset="0"/>
                        </a:rPr>
                        <a:t>Brand </a:t>
                      </a:r>
                      <a:r>
                        <a:rPr lang="en-ZA" sz="1400" kern="1400" dirty="0">
                          <a:effectLst/>
                          <a:latin typeface="Trebuchet MS" panose="020B0603020202020204" pitchFamily="34" charset="0"/>
                        </a:rPr>
                        <a:t>C</a:t>
                      </a:r>
                      <a:r>
                        <a:rPr lang="en-ZA" sz="1400" kern="1400" dirty="0" smtClean="0">
                          <a:effectLst/>
                          <a:latin typeface="Trebuchet MS" panose="020B0603020202020204" pitchFamily="34" charset="0"/>
                        </a:rPr>
                        <a:t>ampaign</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nchor="ctr"/>
                </a:tc>
                <a:tc rowSpan="2">
                  <a:txBody>
                    <a:bodyPr/>
                    <a:lstStyle/>
                    <a:p>
                      <a:pPr marL="447675" indent="-447675" algn="l">
                        <a:lnSpc>
                          <a:spcPct val="110000"/>
                        </a:lnSpc>
                        <a:spcBef>
                          <a:spcPts val="400"/>
                        </a:spcBef>
                        <a:spcAft>
                          <a:spcPts val="400"/>
                        </a:spcAft>
                      </a:pPr>
                      <a:r>
                        <a:rPr lang="en-ZA" sz="1100" kern="1400" dirty="0">
                          <a:effectLst/>
                          <a:latin typeface="Trebuchet MS" panose="020B0603020202020204" pitchFamily="34" charset="0"/>
                        </a:rPr>
                        <a:t>1.8.1. </a:t>
                      </a:r>
                      <a:r>
                        <a:rPr lang="en-ZA" sz="1100" kern="1400" dirty="0" smtClean="0">
                          <a:effectLst/>
                          <a:latin typeface="Trebuchet MS" panose="020B0603020202020204" pitchFamily="34" charset="0"/>
                        </a:rPr>
                        <a:t> Number </a:t>
                      </a:r>
                      <a:r>
                        <a:rPr lang="en-ZA" sz="1100" kern="1400" dirty="0">
                          <a:effectLst/>
                          <a:latin typeface="Trebuchet MS" panose="020B0603020202020204" pitchFamily="34" charset="0"/>
                        </a:rPr>
                        <a:t>of B2B brand campaigns implemented</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rPr>
                        <a:t>1 Domestic B2B Campaign implemented</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rPr>
                        <a:t>Approved Domestic B2B Campaign Plan</a:t>
                      </a:r>
                    </a:p>
                    <a:p>
                      <a:pPr algn="l">
                        <a:lnSpc>
                          <a:spcPct val="110000"/>
                        </a:lnSpc>
                        <a:spcBef>
                          <a:spcPts val="400"/>
                        </a:spcBef>
                        <a:spcAft>
                          <a:spcPts val="400"/>
                        </a:spcAft>
                      </a:pPr>
                      <a:r>
                        <a:rPr lang="en-ZA" sz="1100" kern="0" dirty="0">
                          <a:effectLst/>
                          <a:latin typeface="Trebuchet MS" panose="020B0603020202020204" pitchFamily="34" charset="0"/>
                        </a:rPr>
                        <a:t> </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Implement Quarter 2 milestones in approved Domestic B2B Campaign Plan</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Implement Quarter 3 milestones in approved Domestic B2B Campaign Plan</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Implement Quarter 4 milestones in approved Domestic B2B Campaign Plan</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58124534"/>
                  </a:ext>
                </a:extLst>
              </a:tr>
              <a:tr h="896471">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100" kern="1400">
                          <a:solidFill>
                            <a:srgbClr val="000000"/>
                          </a:solidFill>
                          <a:effectLst/>
                          <a:latin typeface="Trebuchet MS" panose="020B0603020202020204" pitchFamily="34" charset="0"/>
                        </a:rPr>
                        <a:t>1 Global B2B Campaign implemented</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rPr>
                        <a:t>Approved Global B2B Campaign Plan </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Implement Quarter 2 milestones in approved Global B2B Campaign Plan </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Implement Quarter 3 milestones in approved Global B2B Campaign Plan </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Implement Quarter 4 milestones in approved Global B2B Campaign Plan </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59863171"/>
                  </a:ext>
                </a:extLst>
              </a:tr>
              <a:tr h="448235">
                <a:tc rowSpan="3">
                  <a:txBody>
                    <a:bodyPr/>
                    <a:lstStyle/>
                    <a:p>
                      <a:pPr marL="358775" indent="-358775" algn="l">
                        <a:lnSpc>
                          <a:spcPct val="110000"/>
                        </a:lnSpc>
                        <a:spcBef>
                          <a:spcPts val="400"/>
                        </a:spcBef>
                        <a:spcAft>
                          <a:spcPts val="400"/>
                        </a:spcAft>
                      </a:pPr>
                      <a:r>
                        <a:rPr lang="en-ZA" sz="1400" kern="1400" dirty="0">
                          <a:effectLst/>
                          <a:latin typeface="Trebuchet MS" panose="020B0603020202020204" pitchFamily="34" charset="0"/>
                        </a:rPr>
                        <a:t>1.9. </a:t>
                      </a:r>
                      <a:r>
                        <a:rPr lang="en-ZA" sz="1400" b="1" kern="1200" dirty="0">
                          <a:solidFill>
                            <a:schemeClr val="lt1"/>
                          </a:solidFill>
                          <a:effectLst/>
                          <a:latin typeface="Trebuchet MS" panose="020B0603020202020204" pitchFamily="34" charset="0"/>
                          <a:ea typeface="+mn-ea"/>
                          <a:cs typeface="+mn-cs"/>
                        </a:rPr>
                        <a:t>Business Events </a:t>
                      </a:r>
                      <a:r>
                        <a:rPr lang="en-ZA" sz="1400" b="1" kern="1200" dirty="0" smtClean="0">
                          <a:solidFill>
                            <a:schemeClr val="lt1"/>
                          </a:solidFill>
                          <a:effectLst/>
                          <a:latin typeface="Trebuchet MS" panose="020B0603020202020204" pitchFamily="34" charset="0"/>
                          <a:ea typeface="+mn-ea"/>
                          <a:cs typeface="+mn-cs"/>
                        </a:rPr>
                        <a:t>Bidding </a:t>
                      </a:r>
                      <a:r>
                        <a:rPr lang="en-ZA" sz="1400" b="1" kern="1200" dirty="0">
                          <a:solidFill>
                            <a:schemeClr val="lt1"/>
                          </a:solidFill>
                          <a:effectLst/>
                          <a:latin typeface="Trebuchet MS" panose="020B0603020202020204" pitchFamily="34" charset="0"/>
                          <a:ea typeface="+mn-ea"/>
                          <a:cs typeface="+mn-cs"/>
                        </a:rPr>
                        <a:t>P</a:t>
                      </a:r>
                      <a:r>
                        <a:rPr lang="en-ZA" sz="1400" b="1" kern="1200" dirty="0" smtClean="0">
                          <a:solidFill>
                            <a:schemeClr val="lt1"/>
                          </a:solidFill>
                          <a:effectLst/>
                          <a:latin typeface="Trebuchet MS" panose="020B0603020202020204" pitchFamily="34" charset="0"/>
                          <a:ea typeface="+mn-ea"/>
                          <a:cs typeface="+mn-cs"/>
                        </a:rPr>
                        <a:t>latform</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nchor="ctr"/>
                </a:tc>
                <a:tc>
                  <a:txBody>
                    <a:bodyPr/>
                    <a:lstStyle/>
                    <a:p>
                      <a:pPr marL="447675" indent="-447675" algn="l">
                        <a:lnSpc>
                          <a:spcPct val="110000"/>
                        </a:lnSpc>
                        <a:spcBef>
                          <a:spcPts val="400"/>
                        </a:spcBef>
                        <a:spcAft>
                          <a:spcPts val="400"/>
                        </a:spcAft>
                      </a:pPr>
                      <a:r>
                        <a:rPr lang="en-ZA" sz="1100" kern="1400" dirty="0">
                          <a:solidFill>
                            <a:srgbClr val="000000"/>
                          </a:solidFill>
                          <a:effectLst/>
                          <a:latin typeface="Trebuchet MS" panose="020B0603020202020204" pitchFamily="34" charset="0"/>
                        </a:rPr>
                        <a:t>1.9.1. </a:t>
                      </a:r>
                      <a:r>
                        <a:rPr lang="en-ZA" sz="1100" kern="1400" dirty="0" smtClean="0">
                          <a:solidFill>
                            <a:srgbClr val="000000"/>
                          </a:solidFill>
                          <a:effectLst/>
                          <a:latin typeface="Trebuchet MS" panose="020B0603020202020204" pitchFamily="34" charset="0"/>
                        </a:rPr>
                        <a:t> Number </a:t>
                      </a:r>
                      <a:r>
                        <a:rPr lang="en-ZA" sz="1100" kern="1400" dirty="0">
                          <a:solidFill>
                            <a:srgbClr val="000000"/>
                          </a:solidFill>
                          <a:effectLst/>
                          <a:latin typeface="Trebuchet MS" panose="020B0603020202020204" pitchFamily="34" charset="0"/>
                        </a:rPr>
                        <a:t>of bid submissions</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rPr>
                        <a:t>93 bid submissions </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rPr>
                        <a:t>33 bid submissions</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rPr>
                        <a:t>30 bid submissions</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rPr>
                        <a:t>15 bid submissions</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rPr>
                        <a:t>15 bid submissions</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tc>
                <a:extLst>
                  <a:ext uri="{0D108BD9-81ED-4DB2-BD59-A6C34878D82A}">
                    <a16:rowId xmlns:a16="http://schemas.microsoft.com/office/drawing/2014/main" val="3756174928"/>
                  </a:ext>
                </a:extLst>
              </a:tr>
              <a:tr h="1013012">
                <a:tc vMerge="1">
                  <a:txBody>
                    <a:bodyPr/>
                    <a:lstStyle/>
                    <a:p>
                      <a:endParaRPr lang="en-ZA"/>
                    </a:p>
                  </a:txBody>
                  <a:tcPr/>
                </a:tc>
                <a:tc>
                  <a:txBody>
                    <a:bodyPr/>
                    <a:lstStyle/>
                    <a:p>
                      <a:pPr marL="447675" indent="-447675" algn="l">
                        <a:lnSpc>
                          <a:spcPct val="110000"/>
                        </a:lnSpc>
                        <a:spcBef>
                          <a:spcPts val="400"/>
                        </a:spcBef>
                        <a:spcAft>
                          <a:spcPts val="400"/>
                        </a:spcAft>
                      </a:pPr>
                      <a:r>
                        <a:rPr lang="en-ZA" sz="1100" kern="1400" dirty="0">
                          <a:effectLst/>
                          <a:latin typeface="Trebuchet MS" panose="020B0603020202020204" pitchFamily="34" charset="0"/>
                        </a:rPr>
                        <a:t>1.9.2. </a:t>
                      </a:r>
                      <a:r>
                        <a:rPr lang="en-ZA" sz="1100" kern="1400" dirty="0" smtClean="0">
                          <a:effectLst/>
                          <a:latin typeface="Trebuchet MS" panose="020B0603020202020204" pitchFamily="34" charset="0"/>
                        </a:rPr>
                        <a:t> Number </a:t>
                      </a:r>
                      <a:r>
                        <a:rPr lang="en-ZA" sz="1100" kern="1400" dirty="0">
                          <a:effectLst/>
                          <a:latin typeface="Trebuchet MS" panose="020B0603020202020204" pitchFamily="34" charset="0"/>
                        </a:rPr>
                        <a:t>of business events hosted in Villages, Townships and Small Dorpies (VTSDs)</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rPr>
                        <a:t>5 b</a:t>
                      </a:r>
                      <a:r>
                        <a:rPr lang="en-ZA" sz="1100" kern="1400" dirty="0">
                          <a:effectLst/>
                          <a:latin typeface="Trebuchet MS" panose="020B0603020202020204" pitchFamily="34" charset="0"/>
                        </a:rPr>
                        <a:t>usiness events hosted in VTSDs</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rPr>
                        <a:t>1 b</a:t>
                      </a:r>
                      <a:r>
                        <a:rPr lang="en-ZA" sz="1100" kern="1400" dirty="0">
                          <a:effectLst/>
                          <a:latin typeface="Trebuchet MS" panose="020B0603020202020204" pitchFamily="34" charset="0"/>
                        </a:rPr>
                        <a:t>usiness event hosted in VTSD</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100" kern="1400">
                          <a:solidFill>
                            <a:srgbClr val="000000"/>
                          </a:solidFill>
                          <a:effectLst/>
                          <a:latin typeface="Trebuchet MS" panose="020B0603020202020204" pitchFamily="34" charset="0"/>
                        </a:rPr>
                        <a:t>2 b</a:t>
                      </a:r>
                      <a:r>
                        <a:rPr lang="en-ZA" sz="1100" kern="1400">
                          <a:effectLst/>
                          <a:latin typeface="Trebuchet MS" panose="020B0603020202020204" pitchFamily="34" charset="0"/>
                        </a:rPr>
                        <a:t>usiness events hosted in VTSDs</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rPr>
                        <a:t>1 b</a:t>
                      </a:r>
                      <a:r>
                        <a:rPr lang="en-ZA" sz="1100" kern="1400" dirty="0">
                          <a:effectLst/>
                          <a:latin typeface="Trebuchet MS" panose="020B0603020202020204" pitchFamily="34" charset="0"/>
                        </a:rPr>
                        <a:t>usiness event hosted in VTSDs</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rPr>
                        <a:t>1 b</a:t>
                      </a:r>
                      <a:r>
                        <a:rPr lang="en-ZA" sz="1100" kern="1400" dirty="0">
                          <a:effectLst/>
                          <a:latin typeface="Trebuchet MS" panose="020B0603020202020204" pitchFamily="34" charset="0"/>
                        </a:rPr>
                        <a:t>usiness event hosted in VTSDs</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tc>
                <a:extLst>
                  <a:ext uri="{0D108BD9-81ED-4DB2-BD59-A6C34878D82A}">
                    <a16:rowId xmlns:a16="http://schemas.microsoft.com/office/drawing/2014/main" val="3984302686"/>
                  </a:ext>
                </a:extLst>
              </a:tr>
              <a:tr h="518110">
                <a:tc vMerge="1">
                  <a:txBody>
                    <a:bodyPr/>
                    <a:lstStyle/>
                    <a:p>
                      <a:endParaRPr lang="en-ZA"/>
                    </a:p>
                  </a:txBody>
                  <a:tcPr/>
                </a:tc>
                <a:tc>
                  <a:txBody>
                    <a:bodyPr/>
                    <a:lstStyle/>
                    <a:p>
                      <a:pPr marL="447675" indent="-447675"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1.9.3. </a:t>
                      </a:r>
                      <a:r>
                        <a:rPr lang="en-ZA" sz="1100" kern="1400" dirty="0" smtClean="0">
                          <a:effectLst/>
                          <a:latin typeface="Trebuchet MS" panose="020B0603020202020204" pitchFamily="34" charset="0"/>
                          <a:ea typeface="Times New Roman" panose="02020603050405020304" pitchFamily="18" charset="0"/>
                          <a:cs typeface="Arial" panose="020B0604020202020204" pitchFamily="34" charset="0"/>
                        </a:rPr>
                        <a:t> Number </a:t>
                      </a: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of Business Events Bidding Impact Reports</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4 Business Events Bidding Impact Reports</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Quarter 1 Business Events Bidding Impact Report</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Quarter 2 Business Events Bidding Impact Report</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Quarter 3 Business Events Bidding Impact Report</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Quarter 4 Business Events Bidding Impact Report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25703985"/>
                  </a:ext>
                </a:extLst>
              </a:tr>
            </a:tbl>
          </a:graphicData>
        </a:graphic>
      </p:graphicFrame>
      <p:sp>
        <p:nvSpPr>
          <p:cNvPr id="3" name="Slide Number Placeholder 2">
            <a:extLst>
              <a:ext uri="{FF2B5EF4-FFF2-40B4-BE49-F238E27FC236}">
                <a16:creationId xmlns:a16="http://schemas.microsoft.com/office/drawing/2014/main" id="{A9D324F2-CF56-AE36-34C5-BB293058B6EE}"/>
              </a:ext>
            </a:extLst>
          </p:cNvPr>
          <p:cNvSpPr>
            <a:spLocks noGrp="1"/>
          </p:cNvSpPr>
          <p:nvPr>
            <p:ph type="sldNum" sz="quarter" idx="12"/>
          </p:nvPr>
        </p:nvSpPr>
        <p:spPr>
          <a:xfrm>
            <a:off x="9347200" y="6280485"/>
            <a:ext cx="2523063" cy="409073"/>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31</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1054504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701359E-C1ED-3EE6-01E2-B16EFE79155A}"/>
              </a:ext>
            </a:extLst>
          </p:cNvPr>
          <p:cNvGraphicFramePr>
            <a:graphicFrameLocks noGrp="1"/>
          </p:cNvGraphicFramePr>
          <p:nvPr>
            <p:extLst>
              <p:ext uri="{D42A27DB-BD31-4B8C-83A1-F6EECF244321}">
                <p14:modId xmlns:p14="http://schemas.microsoft.com/office/powerpoint/2010/main" val="1350750645"/>
              </p:ext>
            </p:extLst>
          </p:nvPr>
        </p:nvGraphicFramePr>
        <p:xfrm>
          <a:off x="254365" y="324488"/>
          <a:ext cx="11683269" cy="4765254"/>
        </p:xfrm>
        <a:graphic>
          <a:graphicData uri="http://schemas.openxmlformats.org/drawingml/2006/table">
            <a:tbl>
              <a:tblPr firstRow="1" firstCol="1" bandRow="1">
                <a:tableStyleId>{7DF18680-E054-41AD-8BC1-D1AEF772440D}</a:tableStyleId>
              </a:tblPr>
              <a:tblGrid>
                <a:gridCol w="1873115">
                  <a:extLst>
                    <a:ext uri="{9D8B030D-6E8A-4147-A177-3AD203B41FA5}">
                      <a16:colId xmlns:a16="http://schemas.microsoft.com/office/drawing/2014/main" val="1538846892"/>
                    </a:ext>
                  </a:extLst>
                </a:gridCol>
                <a:gridCol w="1873115">
                  <a:extLst>
                    <a:ext uri="{9D8B030D-6E8A-4147-A177-3AD203B41FA5}">
                      <a16:colId xmlns:a16="http://schemas.microsoft.com/office/drawing/2014/main" val="2129161133"/>
                    </a:ext>
                  </a:extLst>
                </a:gridCol>
                <a:gridCol w="1542017">
                  <a:extLst>
                    <a:ext uri="{9D8B030D-6E8A-4147-A177-3AD203B41FA5}">
                      <a16:colId xmlns:a16="http://schemas.microsoft.com/office/drawing/2014/main" val="23757754"/>
                    </a:ext>
                  </a:extLst>
                </a:gridCol>
                <a:gridCol w="1542794">
                  <a:extLst>
                    <a:ext uri="{9D8B030D-6E8A-4147-A177-3AD203B41FA5}">
                      <a16:colId xmlns:a16="http://schemas.microsoft.com/office/drawing/2014/main" val="2121322907"/>
                    </a:ext>
                  </a:extLst>
                </a:gridCol>
                <a:gridCol w="1542794">
                  <a:extLst>
                    <a:ext uri="{9D8B030D-6E8A-4147-A177-3AD203B41FA5}">
                      <a16:colId xmlns:a16="http://schemas.microsoft.com/office/drawing/2014/main" val="747226101"/>
                    </a:ext>
                  </a:extLst>
                </a:gridCol>
                <a:gridCol w="1654717">
                  <a:extLst>
                    <a:ext uri="{9D8B030D-6E8A-4147-A177-3AD203B41FA5}">
                      <a16:colId xmlns:a16="http://schemas.microsoft.com/office/drawing/2014/main" val="535961582"/>
                    </a:ext>
                  </a:extLst>
                </a:gridCol>
                <a:gridCol w="1654717">
                  <a:extLst>
                    <a:ext uri="{9D8B030D-6E8A-4147-A177-3AD203B41FA5}">
                      <a16:colId xmlns:a16="http://schemas.microsoft.com/office/drawing/2014/main" val="2698272701"/>
                    </a:ext>
                  </a:extLst>
                </a:gridCol>
              </a:tblGrid>
              <a:tr h="840361">
                <a:tc rowSpan="2">
                  <a:txBody>
                    <a:bodyPr/>
                    <a:lstStyle/>
                    <a:p>
                      <a:pPr algn="ctr">
                        <a:lnSpc>
                          <a:spcPct val="110000"/>
                        </a:lnSpc>
                        <a:spcBef>
                          <a:spcPts val="400"/>
                        </a:spcBef>
                        <a:spcAft>
                          <a:spcPts val="400"/>
                        </a:spcAft>
                      </a:pPr>
                      <a:r>
                        <a:rPr lang="en-ZA" sz="1400" b="1" kern="1400" dirty="0">
                          <a:solidFill>
                            <a:srgbClr val="FFFFFF"/>
                          </a:solidFill>
                          <a:effectLst/>
                          <a:latin typeface="Trebuchet MS" panose="020B0603020202020204" pitchFamily="34" charset="0"/>
                        </a:rPr>
                        <a:t>OUTPUT</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nchor="ctr"/>
                </a:tc>
                <a:tc rowSpan="2">
                  <a:txBody>
                    <a:bodyPr/>
                    <a:lstStyle/>
                    <a:p>
                      <a:pPr algn="ctr">
                        <a:lnSpc>
                          <a:spcPct val="110000"/>
                        </a:lnSpc>
                        <a:spcBef>
                          <a:spcPts val="400"/>
                        </a:spcBef>
                        <a:spcAft>
                          <a:spcPts val="400"/>
                        </a:spcAft>
                      </a:pPr>
                      <a:r>
                        <a:rPr lang="en-ZA" sz="1400" b="1" kern="1400" dirty="0">
                          <a:solidFill>
                            <a:srgbClr val="FFFFFF"/>
                          </a:solidFill>
                          <a:effectLst/>
                          <a:latin typeface="Trebuchet MS" panose="020B0603020202020204" pitchFamily="34" charset="0"/>
                        </a:rPr>
                        <a:t>OUTPUT INDICATORS</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nchor="ctr"/>
                </a:tc>
                <a:tc rowSpan="2">
                  <a:txBody>
                    <a:bodyPr/>
                    <a:lstStyle/>
                    <a:p>
                      <a:pPr algn="ctr">
                        <a:lnSpc>
                          <a:spcPct val="110000"/>
                        </a:lnSpc>
                        <a:spcBef>
                          <a:spcPts val="400"/>
                        </a:spcBef>
                        <a:spcAft>
                          <a:spcPts val="400"/>
                        </a:spcAft>
                      </a:pPr>
                      <a:r>
                        <a:rPr lang="en-ZA" sz="1400" b="1" kern="1400" dirty="0">
                          <a:solidFill>
                            <a:srgbClr val="FFFFFF"/>
                          </a:solidFill>
                          <a:effectLst/>
                          <a:latin typeface="Trebuchet MS" panose="020B0603020202020204" pitchFamily="34" charset="0"/>
                        </a:rPr>
                        <a:t>2023/24 ANNUAL TARGET</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nchor="ctr"/>
                </a:tc>
                <a:tc gridSpan="4">
                  <a:txBody>
                    <a:bodyPr/>
                    <a:lstStyle/>
                    <a:p>
                      <a:pPr algn="ctr">
                        <a:lnSpc>
                          <a:spcPct val="110000"/>
                        </a:lnSpc>
                        <a:spcBef>
                          <a:spcPts val="400"/>
                        </a:spcBef>
                        <a:spcAft>
                          <a:spcPts val="400"/>
                        </a:spcAft>
                      </a:pPr>
                      <a:endParaRPr lang="en-ZA" sz="1050" b="1" kern="1400" dirty="0">
                        <a:solidFill>
                          <a:srgbClr val="FFFFFF"/>
                        </a:solidFill>
                        <a:effectLst/>
                        <a:latin typeface="Trebuchet MS" panose="020B0603020202020204" pitchFamily="34" charset="0"/>
                      </a:endParaRPr>
                    </a:p>
                    <a:p>
                      <a:pPr algn="ctr">
                        <a:lnSpc>
                          <a:spcPct val="110000"/>
                        </a:lnSpc>
                        <a:spcBef>
                          <a:spcPts val="400"/>
                        </a:spcBef>
                        <a:spcAft>
                          <a:spcPts val="400"/>
                        </a:spcAft>
                      </a:pPr>
                      <a:r>
                        <a:rPr lang="en-ZA" sz="1400" b="1" kern="1400" dirty="0">
                          <a:solidFill>
                            <a:srgbClr val="FFFFFF"/>
                          </a:solidFill>
                          <a:effectLst/>
                          <a:latin typeface="Trebuchet MS" panose="020B0603020202020204" pitchFamily="34" charset="0"/>
                        </a:rPr>
                        <a:t>QUARTERLY TARGETS</a:t>
                      </a:r>
                    </a:p>
                    <a:p>
                      <a:pPr algn="ctr">
                        <a:lnSpc>
                          <a:spcPct val="110000"/>
                        </a:lnSpc>
                        <a:spcBef>
                          <a:spcPts val="400"/>
                        </a:spcBef>
                        <a:spcAft>
                          <a:spcPts val="400"/>
                        </a:spcAft>
                      </a:pPr>
                      <a:endParaRPr lang="en-ZA" sz="105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05816626"/>
                  </a:ext>
                </a:extLst>
              </a:tr>
              <a:tr h="39234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100" b="1" kern="1400" dirty="0">
                          <a:solidFill>
                            <a:srgbClr val="000000"/>
                          </a:solidFill>
                          <a:effectLst/>
                          <a:latin typeface="Trebuchet MS" panose="020B0603020202020204" pitchFamily="34" charset="0"/>
                        </a:rPr>
                        <a:t>Q1</a:t>
                      </a:r>
                      <a:br>
                        <a:rPr lang="en-ZA" sz="1100" b="1" kern="1400" dirty="0">
                          <a:solidFill>
                            <a:srgbClr val="000000"/>
                          </a:solidFill>
                          <a:effectLst/>
                          <a:latin typeface="Trebuchet MS" panose="020B0603020202020204" pitchFamily="34" charset="0"/>
                        </a:rPr>
                      </a:br>
                      <a:r>
                        <a:rPr lang="en-ZA" sz="1100" b="1" kern="1400" dirty="0">
                          <a:solidFill>
                            <a:srgbClr val="000000"/>
                          </a:solidFill>
                          <a:effectLst/>
                          <a:latin typeface="Trebuchet MS" panose="020B0603020202020204" pitchFamily="34" charset="0"/>
                        </a:rPr>
                        <a:t>Apr - Jun 2023</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nchor="ctr"/>
                </a:tc>
                <a:tc>
                  <a:txBody>
                    <a:bodyPr/>
                    <a:lstStyle/>
                    <a:p>
                      <a:pPr algn="ctr">
                        <a:lnSpc>
                          <a:spcPct val="110000"/>
                        </a:lnSpc>
                        <a:spcBef>
                          <a:spcPts val="400"/>
                        </a:spcBef>
                        <a:spcAft>
                          <a:spcPts val="400"/>
                        </a:spcAft>
                      </a:pPr>
                      <a:r>
                        <a:rPr lang="en-ZA" sz="1100" b="1" kern="1400" dirty="0">
                          <a:solidFill>
                            <a:srgbClr val="000000"/>
                          </a:solidFill>
                          <a:effectLst/>
                          <a:latin typeface="Trebuchet MS" panose="020B0603020202020204" pitchFamily="34" charset="0"/>
                        </a:rPr>
                        <a:t>Q2</a:t>
                      </a:r>
                      <a:br>
                        <a:rPr lang="en-ZA" sz="1100" b="1" kern="1400" dirty="0">
                          <a:solidFill>
                            <a:srgbClr val="000000"/>
                          </a:solidFill>
                          <a:effectLst/>
                          <a:latin typeface="Trebuchet MS" panose="020B0603020202020204" pitchFamily="34" charset="0"/>
                        </a:rPr>
                      </a:br>
                      <a:r>
                        <a:rPr lang="en-ZA" sz="1100" b="1" kern="1400" dirty="0">
                          <a:solidFill>
                            <a:srgbClr val="000000"/>
                          </a:solidFill>
                          <a:effectLst/>
                          <a:latin typeface="Trebuchet MS" panose="020B0603020202020204" pitchFamily="34" charset="0"/>
                        </a:rPr>
                        <a:t>Jul - Sep 2023</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nchor="ctr"/>
                </a:tc>
                <a:tc>
                  <a:txBody>
                    <a:bodyPr/>
                    <a:lstStyle/>
                    <a:p>
                      <a:pPr algn="ctr">
                        <a:lnSpc>
                          <a:spcPct val="110000"/>
                        </a:lnSpc>
                        <a:spcBef>
                          <a:spcPts val="400"/>
                        </a:spcBef>
                        <a:spcAft>
                          <a:spcPts val="400"/>
                        </a:spcAft>
                      </a:pPr>
                      <a:r>
                        <a:rPr lang="en-ZA" sz="1100" b="1" kern="1400" dirty="0">
                          <a:solidFill>
                            <a:srgbClr val="000000"/>
                          </a:solidFill>
                          <a:effectLst/>
                          <a:latin typeface="Trebuchet MS" panose="020B0603020202020204" pitchFamily="34" charset="0"/>
                        </a:rPr>
                        <a:t>Q3</a:t>
                      </a:r>
                      <a:br>
                        <a:rPr lang="en-ZA" sz="1100" b="1" kern="1400" dirty="0">
                          <a:solidFill>
                            <a:srgbClr val="000000"/>
                          </a:solidFill>
                          <a:effectLst/>
                          <a:latin typeface="Trebuchet MS" panose="020B0603020202020204" pitchFamily="34" charset="0"/>
                        </a:rPr>
                      </a:br>
                      <a:r>
                        <a:rPr lang="en-ZA" sz="1100" b="1" kern="1400" dirty="0">
                          <a:solidFill>
                            <a:srgbClr val="000000"/>
                          </a:solidFill>
                          <a:effectLst/>
                          <a:latin typeface="Trebuchet MS" panose="020B0603020202020204" pitchFamily="34" charset="0"/>
                        </a:rPr>
                        <a:t>Oct - Dec 2023</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nchor="ctr"/>
                </a:tc>
                <a:tc>
                  <a:txBody>
                    <a:bodyPr/>
                    <a:lstStyle/>
                    <a:p>
                      <a:pPr algn="ctr">
                        <a:lnSpc>
                          <a:spcPct val="110000"/>
                        </a:lnSpc>
                        <a:spcBef>
                          <a:spcPts val="400"/>
                        </a:spcBef>
                        <a:spcAft>
                          <a:spcPts val="400"/>
                        </a:spcAft>
                      </a:pPr>
                      <a:r>
                        <a:rPr lang="en-ZA" sz="1100" b="1" kern="1400" dirty="0">
                          <a:solidFill>
                            <a:srgbClr val="000000"/>
                          </a:solidFill>
                          <a:effectLst/>
                          <a:latin typeface="Trebuchet MS" panose="020B0603020202020204" pitchFamily="34" charset="0"/>
                        </a:rPr>
                        <a:t>Q4</a:t>
                      </a:r>
                      <a:br>
                        <a:rPr lang="en-ZA" sz="1100" b="1" kern="1400" dirty="0">
                          <a:solidFill>
                            <a:srgbClr val="000000"/>
                          </a:solidFill>
                          <a:effectLst/>
                          <a:latin typeface="Trebuchet MS" panose="020B0603020202020204" pitchFamily="34" charset="0"/>
                        </a:rPr>
                      </a:br>
                      <a:r>
                        <a:rPr lang="en-ZA" sz="1100" b="1" kern="1400" dirty="0">
                          <a:solidFill>
                            <a:srgbClr val="000000"/>
                          </a:solidFill>
                          <a:effectLst/>
                          <a:latin typeface="Trebuchet MS" panose="020B0603020202020204" pitchFamily="34" charset="0"/>
                        </a:rPr>
                        <a:t>Jan - Mar 2024</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nchor="ctr"/>
                </a:tc>
                <a:extLst>
                  <a:ext uri="{0D108BD9-81ED-4DB2-BD59-A6C34878D82A}">
                    <a16:rowId xmlns:a16="http://schemas.microsoft.com/office/drawing/2014/main" val="314928801"/>
                  </a:ext>
                </a:extLst>
              </a:tr>
              <a:tr h="1168074">
                <a:tc rowSpan="3">
                  <a:txBody>
                    <a:bodyPr/>
                    <a:lstStyle/>
                    <a:p>
                      <a:pPr marL="538163" indent="-538163" algn="l">
                        <a:lnSpc>
                          <a:spcPct val="110000"/>
                        </a:lnSpc>
                        <a:spcBef>
                          <a:spcPts val="400"/>
                        </a:spcBef>
                        <a:spcAft>
                          <a:spcPts val="400"/>
                        </a:spcAft>
                      </a:pPr>
                      <a:r>
                        <a:rPr lang="en-ZA" sz="1400" kern="1400" dirty="0">
                          <a:effectLst/>
                          <a:latin typeface="Trebuchet MS" panose="020B0603020202020204" pitchFamily="34" charset="0"/>
                        </a:rPr>
                        <a:t>1.10. </a:t>
                      </a:r>
                      <a:r>
                        <a:rPr lang="en-ZA" sz="1400" kern="1400" dirty="0" smtClean="0">
                          <a:effectLst/>
                          <a:latin typeface="Trebuchet MS" panose="020B0603020202020204" pitchFamily="34" charset="0"/>
                        </a:rPr>
                        <a:t> Strategic Platforms</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nchor="ctr"/>
                </a:tc>
                <a:tc>
                  <a:txBody>
                    <a:bodyPr/>
                    <a:lstStyle/>
                    <a:p>
                      <a:pPr marL="447675" indent="-447675" algn="l">
                        <a:lnSpc>
                          <a:spcPct val="110000"/>
                        </a:lnSpc>
                        <a:spcBef>
                          <a:spcPts val="400"/>
                        </a:spcBef>
                        <a:spcAft>
                          <a:spcPts val="400"/>
                        </a:spcAft>
                      </a:pPr>
                      <a:r>
                        <a:rPr lang="en-ZA" sz="1100" kern="1400" dirty="0">
                          <a:effectLst/>
                          <a:latin typeface="Trebuchet MS" panose="020B0603020202020204" pitchFamily="34" charset="0"/>
                        </a:rPr>
                        <a:t>1.10.1. Africa’s Travel Indaba (ATI) hosted </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rPr>
                        <a:t>Hosting of Africa's Travel Indaba 2023 Re-Imagined</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rPr>
                        <a:t>Hosting of Africa's Travel Indaba 2023 Re-Imagined</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Post-Show Economic Impact Study briefing</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Planning for Africa’s Travel Indaba 2024 Re-Imagined -  Communication Strategy formulation </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Planning for Africa’s Travel Indaba 2024 Re-Imagined and opening of registration</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94038969"/>
                  </a:ext>
                </a:extLst>
              </a:tr>
              <a:tr h="1156447">
                <a:tc vMerge="1">
                  <a:txBody>
                    <a:bodyPr/>
                    <a:lstStyle/>
                    <a:p>
                      <a:endParaRPr lang="en-ZA"/>
                    </a:p>
                  </a:txBody>
                  <a:tcPr/>
                </a:tc>
                <a:tc>
                  <a:txBody>
                    <a:bodyPr/>
                    <a:lstStyle/>
                    <a:p>
                      <a:pPr marL="447675" indent="-447675" algn="l">
                        <a:lnSpc>
                          <a:spcPct val="110000"/>
                        </a:lnSpc>
                        <a:spcBef>
                          <a:spcPts val="400"/>
                        </a:spcBef>
                        <a:spcAft>
                          <a:spcPts val="400"/>
                        </a:spcAft>
                      </a:pPr>
                      <a:r>
                        <a:rPr lang="en-ZA" sz="1100" kern="1400" dirty="0">
                          <a:effectLst/>
                          <a:latin typeface="Trebuchet MS" panose="020B0603020202020204" pitchFamily="34" charset="0"/>
                        </a:rPr>
                        <a:t>1.10.2. Meetings Africa (MA) hosted</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rPr>
                        <a:t>Hosting of Meetings Africa 2024 Re-Imagined</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Post-Show Economic Impact Study briefing</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Planning for Meetings Africa 2024 Re-Imagined – Communication Strategy formulation </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Planning for Meetings Africa 2024 Re-Imagined and opening of registration</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Hosting of Meetings Africa 2024 Re-Imagined</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46541615"/>
                  </a:ext>
                </a:extLst>
              </a:tr>
              <a:tr h="980871">
                <a:tc vMerge="1">
                  <a:txBody>
                    <a:bodyPr/>
                    <a:lstStyle/>
                    <a:p>
                      <a:endParaRPr lang="en-ZA"/>
                    </a:p>
                  </a:txBody>
                  <a:tcPr/>
                </a:tc>
                <a:tc>
                  <a:txBody>
                    <a:bodyPr/>
                    <a:lstStyle/>
                    <a:p>
                      <a:pPr marL="447675" indent="-447675"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1.10.3 Number of International Strategic Platforms participated in</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6 International Strategic Platforms participated in</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Plan for and participate at 2 international strategic platforms: ATM and IMEX </a:t>
                      </a:r>
                      <a:r>
                        <a:rPr lang="en-ZA" sz="1100" kern="1400" dirty="0" smtClean="0">
                          <a:effectLst/>
                          <a:latin typeface="Trebuchet MS" panose="020B0603020202020204" pitchFamily="34" charset="0"/>
                          <a:ea typeface="Times New Roman" panose="02020603050405020304" pitchFamily="18" charset="0"/>
                          <a:cs typeface="Arial" panose="020B0604020202020204" pitchFamily="34" charset="0"/>
                        </a:rPr>
                        <a:t>Frankfurt</a:t>
                      </a:r>
                    </a:p>
                    <a:p>
                      <a:pPr algn="l">
                        <a:lnSpc>
                          <a:spcPct val="110000"/>
                        </a:lnSpc>
                        <a:spcBef>
                          <a:spcPts val="400"/>
                        </a:spcBef>
                        <a:spcAft>
                          <a:spcPts val="400"/>
                        </a:spcAft>
                      </a:pP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Plan for IMEX America, IBTM and WTM</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Participate at 3 international strategic platforms: IMEX America, IBTM and WTM</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Plan for and participate at 1 international strategic platform: ITB Berlin</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63270336"/>
                  </a:ext>
                </a:extLst>
              </a:tr>
            </a:tbl>
          </a:graphicData>
        </a:graphic>
      </p:graphicFrame>
      <p:sp>
        <p:nvSpPr>
          <p:cNvPr id="3" name="Slide Number Placeholder 2">
            <a:extLst>
              <a:ext uri="{FF2B5EF4-FFF2-40B4-BE49-F238E27FC236}">
                <a16:creationId xmlns:a16="http://schemas.microsoft.com/office/drawing/2014/main" id="{096346A5-7671-8537-8782-3BB4DA61E402}"/>
              </a:ext>
            </a:extLst>
          </p:cNvPr>
          <p:cNvSpPr>
            <a:spLocks noGrp="1"/>
          </p:cNvSpPr>
          <p:nvPr>
            <p:ph type="sldNum" sz="quarter" idx="12"/>
          </p:nvPr>
        </p:nvSpPr>
        <p:spPr>
          <a:xfrm>
            <a:off x="9347200" y="6136105"/>
            <a:ext cx="2311400" cy="481263"/>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32</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277275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50474C9-227C-2F0A-2ABC-27AFA3E246D5}"/>
              </a:ext>
            </a:extLst>
          </p:cNvPr>
          <p:cNvGraphicFramePr>
            <a:graphicFrameLocks noGrp="1"/>
          </p:cNvGraphicFramePr>
          <p:nvPr>
            <p:extLst>
              <p:ext uri="{D42A27DB-BD31-4B8C-83A1-F6EECF244321}">
                <p14:modId xmlns:p14="http://schemas.microsoft.com/office/powerpoint/2010/main" val="122400595"/>
              </p:ext>
            </p:extLst>
          </p:nvPr>
        </p:nvGraphicFramePr>
        <p:xfrm>
          <a:off x="357188" y="277726"/>
          <a:ext cx="11477623" cy="5980356"/>
        </p:xfrm>
        <a:graphic>
          <a:graphicData uri="http://schemas.openxmlformats.org/drawingml/2006/table">
            <a:tbl>
              <a:tblPr firstRow="1" firstCol="1" bandRow="1">
                <a:tableStyleId>{7DF18680-E054-41AD-8BC1-D1AEF772440D}</a:tableStyleId>
              </a:tblPr>
              <a:tblGrid>
                <a:gridCol w="1883988">
                  <a:extLst>
                    <a:ext uri="{9D8B030D-6E8A-4147-A177-3AD203B41FA5}">
                      <a16:colId xmlns:a16="http://schemas.microsoft.com/office/drawing/2014/main" val="2635968475"/>
                    </a:ext>
                  </a:extLst>
                </a:gridCol>
                <a:gridCol w="1613726">
                  <a:extLst>
                    <a:ext uri="{9D8B030D-6E8A-4147-A177-3AD203B41FA5}">
                      <a16:colId xmlns:a16="http://schemas.microsoft.com/office/drawing/2014/main" val="195998224"/>
                    </a:ext>
                  </a:extLst>
                </a:gridCol>
                <a:gridCol w="1750785">
                  <a:extLst>
                    <a:ext uri="{9D8B030D-6E8A-4147-A177-3AD203B41FA5}">
                      <a16:colId xmlns:a16="http://schemas.microsoft.com/office/drawing/2014/main" val="584945607"/>
                    </a:ext>
                  </a:extLst>
                </a:gridCol>
                <a:gridCol w="1557281">
                  <a:extLst>
                    <a:ext uri="{9D8B030D-6E8A-4147-A177-3AD203B41FA5}">
                      <a16:colId xmlns:a16="http://schemas.microsoft.com/office/drawing/2014/main" val="662446724"/>
                    </a:ext>
                  </a:extLst>
                </a:gridCol>
                <a:gridCol w="1557281">
                  <a:extLst>
                    <a:ext uri="{9D8B030D-6E8A-4147-A177-3AD203B41FA5}">
                      <a16:colId xmlns:a16="http://schemas.microsoft.com/office/drawing/2014/main" val="3903029764"/>
                    </a:ext>
                  </a:extLst>
                </a:gridCol>
                <a:gridCol w="1557281">
                  <a:extLst>
                    <a:ext uri="{9D8B030D-6E8A-4147-A177-3AD203B41FA5}">
                      <a16:colId xmlns:a16="http://schemas.microsoft.com/office/drawing/2014/main" val="2407918676"/>
                    </a:ext>
                  </a:extLst>
                </a:gridCol>
                <a:gridCol w="1557281">
                  <a:extLst>
                    <a:ext uri="{9D8B030D-6E8A-4147-A177-3AD203B41FA5}">
                      <a16:colId xmlns:a16="http://schemas.microsoft.com/office/drawing/2014/main" val="1215020565"/>
                    </a:ext>
                  </a:extLst>
                </a:gridCol>
              </a:tblGrid>
              <a:tr h="599352">
                <a:tc gridSpan="7">
                  <a:txBody>
                    <a:bodyPr/>
                    <a:lstStyle/>
                    <a:p>
                      <a:pPr algn="ctr">
                        <a:lnSpc>
                          <a:spcPct val="110000"/>
                        </a:lnSpc>
                        <a:spcBef>
                          <a:spcPts val="400"/>
                        </a:spcBef>
                        <a:spcAft>
                          <a:spcPts val="400"/>
                        </a:spcAft>
                      </a:pPr>
                      <a:r>
                        <a:rPr lang="en-US" sz="2000" kern="1400" dirty="0">
                          <a:effectLst/>
                          <a:latin typeface="Trebuchet MS" panose="020B0603020202020204" pitchFamily="34" charset="0"/>
                          <a:ea typeface="Times New Roman" panose="02020603050405020304" pitchFamily="18" charset="0"/>
                          <a:cs typeface="Times New Roman" panose="02020603050405020304" pitchFamily="18" charset="0"/>
                        </a:rPr>
                        <a:t>Programme 5</a:t>
                      </a:r>
                      <a:endParaRPr lang="en-ZA" sz="20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lnSpc>
                          <a:spcPct val="110000"/>
                        </a:lnSpc>
                        <a:spcBef>
                          <a:spcPts val="400"/>
                        </a:spcBef>
                        <a:spcAft>
                          <a:spcPts val="400"/>
                        </a:spcAft>
                      </a:pP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lnSpc>
                          <a:spcPct val="110000"/>
                        </a:lnSpc>
                        <a:spcBef>
                          <a:spcPts val="400"/>
                        </a:spcBef>
                        <a:spcAft>
                          <a:spcPts val="400"/>
                        </a:spcAft>
                      </a:pP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lnSpc>
                          <a:spcPct val="110000"/>
                        </a:lnSpc>
                        <a:spcBef>
                          <a:spcPts val="400"/>
                        </a:spcBef>
                        <a:spcAft>
                          <a:spcPts val="400"/>
                        </a:spcAft>
                      </a:pP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755378883"/>
                  </a:ext>
                </a:extLst>
              </a:tr>
              <a:tr h="849599">
                <a:tc rowSpan="2">
                  <a:txBody>
                    <a:bodyPr/>
                    <a:lstStyle/>
                    <a:p>
                      <a:pPr algn="ctr">
                        <a:lnSpc>
                          <a:spcPct val="110000"/>
                        </a:lnSpc>
                        <a:spcBef>
                          <a:spcPts val="400"/>
                        </a:spcBef>
                        <a:spcAft>
                          <a:spcPts val="400"/>
                        </a:spcAft>
                      </a:pPr>
                      <a:r>
                        <a:rPr lang="en-ZA" sz="1400" b="1" kern="1400" dirty="0">
                          <a:solidFill>
                            <a:srgbClr val="FFFFFF"/>
                          </a:solidFill>
                          <a:effectLst/>
                          <a:latin typeface="Trebuchet MS" panose="020B0603020202020204" pitchFamily="34" charset="0"/>
                        </a:rPr>
                        <a:t>OUTPUT</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algn="ctr">
                        <a:lnSpc>
                          <a:spcPct val="110000"/>
                        </a:lnSpc>
                        <a:spcBef>
                          <a:spcPts val="400"/>
                        </a:spcBef>
                        <a:spcAft>
                          <a:spcPts val="400"/>
                        </a:spcAft>
                      </a:pPr>
                      <a:r>
                        <a:rPr lang="en-ZA" sz="1400" b="1" kern="1400" dirty="0">
                          <a:solidFill>
                            <a:srgbClr val="FFFFFF"/>
                          </a:solidFill>
                          <a:effectLst/>
                          <a:latin typeface="Trebuchet MS" panose="020B0603020202020204" pitchFamily="34" charset="0"/>
                        </a:rPr>
                        <a:t>OUTPUT INDICATORS</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5"/>
                    </a:solidFill>
                  </a:tcPr>
                </a:tc>
                <a:tc rowSpan="2">
                  <a:txBody>
                    <a:bodyPr/>
                    <a:lstStyle/>
                    <a:p>
                      <a:pPr algn="ctr">
                        <a:lnSpc>
                          <a:spcPct val="110000"/>
                        </a:lnSpc>
                        <a:spcBef>
                          <a:spcPts val="400"/>
                        </a:spcBef>
                        <a:spcAft>
                          <a:spcPts val="400"/>
                        </a:spcAft>
                      </a:pPr>
                      <a:r>
                        <a:rPr lang="en-ZA" sz="1400" b="1" kern="1400" dirty="0">
                          <a:solidFill>
                            <a:srgbClr val="FFFFFF"/>
                          </a:solidFill>
                          <a:effectLst/>
                          <a:latin typeface="Trebuchet MS" panose="020B0603020202020204" pitchFamily="34" charset="0"/>
                        </a:rPr>
                        <a:t>2023/24 ANNUAL TARGET</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5"/>
                    </a:solidFill>
                  </a:tcPr>
                </a:tc>
                <a:tc gridSpan="4">
                  <a:txBody>
                    <a:bodyPr/>
                    <a:lstStyle/>
                    <a:p>
                      <a:pPr algn="ctr">
                        <a:lnSpc>
                          <a:spcPct val="110000"/>
                        </a:lnSpc>
                        <a:spcBef>
                          <a:spcPts val="400"/>
                        </a:spcBef>
                        <a:spcAft>
                          <a:spcPts val="400"/>
                        </a:spcAft>
                      </a:pPr>
                      <a:endParaRPr lang="en-ZA" sz="1200" b="1" kern="1400" dirty="0">
                        <a:solidFill>
                          <a:srgbClr val="FFFFFF"/>
                        </a:solidFill>
                        <a:effectLst/>
                        <a:latin typeface="Trebuchet MS" panose="020B0603020202020204" pitchFamily="34" charset="0"/>
                      </a:endParaRPr>
                    </a:p>
                    <a:p>
                      <a:pPr algn="ctr">
                        <a:lnSpc>
                          <a:spcPct val="110000"/>
                        </a:lnSpc>
                        <a:spcBef>
                          <a:spcPts val="400"/>
                        </a:spcBef>
                        <a:spcAft>
                          <a:spcPts val="400"/>
                        </a:spcAft>
                      </a:pPr>
                      <a:r>
                        <a:rPr lang="en-ZA" sz="1400" b="1" kern="1400" dirty="0">
                          <a:solidFill>
                            <a:srgbClr val="FFFFFF"/>
                          </a:solidFill>
                          <a:effectLst/>
                          <a:latin typeface="Trebuchet MS" panose="020B0603020202020204" pitchFamily="34" charset="0"/>
                        </a:rPr>
                        <a:t>QUARTERLY TARGETS</a:t>
                      </a:r>
                    </a:p>
                    <a:p>
                      <a:pPr algn="ctr">
                        <a:lnSpc>
                          <a:spcPct val="110000"/>
                        </a:lnSpc>
                        <a:spcBef>
                          <a:spcPts val="400"/>
                        </a:spcBef>
                        <a:spcAft>
                          <a:spcPts val="400"/>
                        </a:spcAft>
                      </a:pP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5"/>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284376911"/>
                  </a:ext>
                </a:extLst>
              </a:tr>
              <a:tr h="41518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200" b="1" kern="1400" dirty="0">
                          <a:solidFill>
                            <a:srgbClr val="000000"/>
                          </a:solidFill>
                          <a:effectLst/>
                          <a:latin typeface="Trebuchet MS" panose="020B0603020202020204" pitchFamily="34" charset="0"/>
                        </a:rPr>
                        <a:t>Q1</a:t>
                      </a:r>
                      <a:br>
                        <a:rPr lang="en-ZA" sz="1200" b="1" kern="1400" dirty="0">
                          <a:solidFill>
                            <a:srgbClr val="000000"/>
                          </a:solidFill>
                          <a:effectLst/>
                          <a:latin typeface="Trebuchet MS" panose="020B0603020202020204" pitchFamily="34" charset="0"/>
                        </a:rPr>
                      </a:br>
                      <a:r>
                        <a:rPr lang="en-ZA" sz="1200" b="1" kern="1400" dirty="0">
                          <a:solidFill>
                            <a:srgbClr val="000000"/>
                          </a:solidFill>
                          <a:effectLst/>
                          <a:latin typeface="Trebuchet MS" panose="020B0603020202020204" pitchFamily="34" charset="0"/>
                        </a:rPr>
                        <a:t>Apr - Jun 2023</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200" b="1" kern="1400" dirty="0">
                          <a:solidFill>
                            <a:srgbClr val="000000"/>
                          </a:solidFill>
                          <a:effectLst/>
                          <a:latin typeface="Trebuchet MS" panose="020B0603020202020204" pitchFamily="34" charset="0"/>
                        </a:rPr>
                        <a:t>Q2</a:t>
                      </a:r>
                      <a:br>
                        <a:rPr lang="en-ZA" sz="1200" b="1" kern="1400" dirty="0">
                          <a:solidFill>
                            <a:srgbClr val="000000"/>
                          </a:solidFill>
                          <a:effectLst/>
                          <a:latin typeface="Trebuchet MS" panose="020B0603020202020204" pitchFamily="34" charset="0"/>
                        </a:rPr>
                      </a:br>
                      <a:r>
                        <a:rPr lang="en-ZA" sz="1200" b="1" kern="1400" dirty="0">
                          <a:solidFill>
                            <a:srgbClr val="000000"/>
                          </a:solidFill>
                          <a:effectLst/>
                          <a:latin typeface="Trebuchet MS" panose="020B0603020202020204" pitchFamily="34" charset="0"/>
                        </a:rPr>
                        <a:t>Jul - Sep 2023</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200" b="1" kern="1400" dirty="0">
                          <a:solidFill>
                            <a:srgbClr val="000000"/>
                          </a:solidFill>
                          <a:effectLst/>
                          <a:latin typeface="Trebuchet MS" panose="020B0603020202020204" pitchFamily="34" charset="0"/>
                        </a:rPr>
                        <a:t>Q3</a:t>
                      </a:r>
                      <a:br>
                        <a:rPr lang="en-ZA" sz="1200" b="1" kern="1400" dirty="0">
                          <a:solidFill>
                            <a:srgbClr val="000000"/>
                          </a:solidFill>
                          <a:effectLst/>
                          <a:latin typeface="Trebuchet MS" panose="020B0603020202020204" pitchFamily="34" charset="0"/>
                        </a:rPr>
                      </a:br>
                      <a:r>
                        <a:rPr lang="en-ZA" sz="1200" b="1" kern="1400" dirty="0">
                          <a:solidFill>
                            <a:srgbClr val="000000"/>
                          </a:solidFill>
                          <a:effectLst/>
                          <a:latin typeface="Trebuchet MS" panose="020B0603020202020204" pitchFamily="34" charset="0"/>
                        </a:rPr>
                        <a:t>Oct - Dec 2023</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200" b="1" kern="1400" dirty="0">
                          <a:solidFill>
                            <a:srgbClr val="000000"/>
                          </a:solidFill>
                          <a:effectLst/>
                          <a:latin typeface="Trebuchet MS" panose="020B0603020202020204" pitchFamily="34" charset="0"/>
                        </a:rPr>
                        <a:t>Q4</a:t>
                      </a:r>
                      <a:br>
                        <a:rPr lang="en-ZA" sz="1200" b="1" kern="1400" dirty="0">
                          <a:solidFill>
                            <a:srgbClr val="000000"/>
                          </a:solidFill>
                          <a:effectLst/>
                          <a:latin typeface="Trebuchet MS" panose="020B0603020202020204" pitchFamily="34" charset="0"/>
                        </a:rPr>
                      </a:br>
                      <a:r>
                        <a:rPr lang="en-ZA" sz="1200" b="1" kern="1400" dirty="0">
                          <a:solidFill>
                            <a:srgbClr val="000000"/>
                          </a:solidFill>
                          <a:effectLst/>
                          <a:latin typeface="Trebuchet MS" panose="020B0603020202020204" pitchFamily="34" charset="0"/>
                        </a:rPr>
                        <a:t>Jan - Mar 2024</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86722635"/>
                  </a:ext>
                </a:extLst>
              </a:tr>
              <a:tr h="631298">
                <a:tc rowSpan="2">
                  <a:txBody>
                    <a:bodyPr/>
                    <a:lstStyle/>
                    <a:p>
                      <a:pPr marL="538163" indent="-538163" algn="l">
                        <a:lnSpc>
                          <a:spcPct val="110000"/>
                        </a:lnSpc>
                        <a:spcBef>
                          <a:spcPts val="400"/>
                        </a:spcBef>
                        <a:spcAft>
                          <a:spcPts val="400"/>
                        </a:spcAft>
                      </a:pPr>
                      <a:r>
                        <a:rPr lang="en-ZA" sz="1400" b="1" kern="1200" dirty="0">
                          <a:solidFill>
                            <a:schemeClr val="lt1"/>
                          </a:solidFill>
                          <a:effectLst/>
                          <a:latin typeface="Trebuchet MS" panose="020B0603020202020204" pitchFamily="34" charset="0"/>
                          <a:ea typeface="+mn-ea"/>
                          <a:cs typeface="+mn-cs"/>
                        </a:rPr>
                        <a:t>1.11. </a:t>
                      </a:r>
                      <a:r>
                        <a:rPr lang="en-ZA" sz="1400" b="1" kern="1200" dirty="0" smtClean="0">
                          <a:solidFill>
                            <a:schemeClr val="lt1"/>
                          </a:solidFill>
                          <a:effectLst/>
                          <a:latin typeface="Trebuchet MS" panose="020B0603020202020204" pitchFamily="34" charset="0"/>
                          <a:ea typeface="+mn-ea"/>
                          <a:cs typeface="+mn-cs"/>
                        </a:rPr>
                        <a:t> Quality </a:t>
                      </a:r>
                      <a:r>
                        <a:rPr lang="en-ZA" sz="1400" b="1" kern="1200" dirty="0">
                          <a:solidFill>
                            <a:schemeClr val="lt1"/>
                          </a:solidFill>
                          <a:effectLst/>
                          <a:latin typeface="Trebuchet MS" panose="020B0603020202020204" pitchFamily="34" charset="0"/>
                          <a:ea typeface="+mn-ea"/>
                          <a:cs typeface="+mn-cs"/>
                        </a:rPr>
                        <a:t>assured visitor services</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1.11.1. Number of graded establishments</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5 462 graded establishments</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1 356 </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2 713 </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4 070</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5 462</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41412103"/>
                  </a:ext>
                </a:extLst>
              </a:tr>
              <a:tr h="1063738">
                <a:tc vMerge="1">
                  <a:txBody>
                    <a:bodyPr/>
                    <a:lstStyle/>
                    <a:p>
                      <a:pPr algn="l">
                        <a:lnSpc>
                          <a:spcPct val="110000"/>
                        </a:lnSpc>
                        <a:spcBef>
                          <a:spcPts val="400"/>
                        </a:spcBef>
                        <a:spcAft>
                          <a:spcPts val="400"/>
                        </a:spcAft>
                      </a:pP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1.11.2. Reviewed grading model and TGCSA value proposition implemented</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Implementation of FY2023/24 milestones in the </a:t>
                      </a: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grading model and TGCSA value proposition </a:t>
                      </a: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roadmap</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Implement Quarter 1 milestones in the </a:t>
                      </a:r>
                      <a:r>
                        <a:rPr lang="en-ZA" sz="1100" kern="140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grading model and TGCSA Value Proposition </a:t>
                      </a:r>
                      <a:r>
                        <a:rPr lang="en-ZA" sz="1100" kern="1400">
                          <a:effectLst/>
                          <a:latin typeface="Trebuchet MS" panose="020B0603020202020204" pitchFamily="34" charset="0"/>
                          <a:ea typeface="Times New Roman" panose="02020603050405020304" pitchFamily="18" charset="0"/>
                          <a:cs typeface="Arial" panose="020B0604020202020204" pitchFamily="34" charset="0"/>
                        </a:rPr>
                        <a:t>Roadmap </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Implement Quarter 2 milestones in the </a:t>
                      </a: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grading model and TGCSA Value Proposition </a:t>
                      </a: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Roadmap </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Implement Quarter 3 milestones in the </a:t>
                      </a:r>
                      <a:r>
                        <a:rPr lang="en-ZA" sz="1100" kern="140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grading model and TGCSA Value Proposition </a:t>
                      </a:r>
                      <a:r>
                        <a:rPr lang="en-ZA" sz="1100" kern="1400">
                          <a:effectLst/>
                          <a:latin typeface="Trebuchet MS" panose="020B0603020202020204" pitchFamily="34" charset="0"/>
                          <a:ea typeface="Times New Roman" panose="02020603050405020304" pitchFamily="18" charset="0"/>
                          <a:cs typeface="Arial" panose="020B0604020202020204" pitchFamily="34" charset="0"/>
                        </a:rPr>
                        <a:t>Roadmap </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Implement Quarter 4 milestones in the </a:t>
                      </a:r>
                      <a:r>
                        <a:rPr lang="en-ZA" sz="11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grading model and TGCSA Value Proposition </a:t>
                      </a: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Roadmap </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3289932"/>
                  </a:ext>
                </a:extLst>
              </a:tr>
              <a:tr h="512367">
                <a:tc rowSpan="2">
                  <a:txBody>
                    <a:bodyPr/>
                    <a:lstStyle/>
                    <a:p>
                      <a:pPr marL="538163" indent="-538163" algn="l">
                        <a:lnSpc>
                          <a:spcPct val="110000"/>
                        </a:lnSpc>
                        <a:spcBef>
                          <a:spcPts val="400"/>
                        </a:spcBef>
                        <a:spcAft>
                          <a:spcPts val="400"/>
                        </a:spcAft>
                      </a:pPr>
                      <a:r>
                        <a:rPr lang="en-ZA" sz="1400" kern="1400" dirty="0">
                          <a:effectLst/>
                          <a:latin typeface="Trebuchet MS" panose="020B0603020202020204" pitchFamily="34" charset="0"/>
                          <a:ea typeface="Times New Roman" panose="02020603050405020304" pitchFamily="18" charset="0"/>
                          <a:cs typeface="Arial" panose="020B0604020202020204" pitchFamily="34" charset="0"/>
                        </a:rPr>
                        <a:t>1.12. </a:t>
                      </a:r>
                      <a:r>
                        <a:rPr lang="en-ZA" sz="1400" kern="1400" dirty="0" smtClean="0">
                          <a:effectLst/>
                          <a:latin typeface="Trebuchet MS" panose="020B0603020202020204" pitchFamily="34" charset="0"/>
                          <a:ea typeface="Times New Roman" panose="02020603050405020304" pitchFamily="18" charset="0"/>
                          <a:cs typeface="Arial" panose="020B0604020202020204" pitchFamily="34" charset="0"/>
                        </a:rPr>
                        <a:t> Destination </a:t>
                      </a:r>
                      <a:r>
                        <a:rPr lang="en-ZA" sz="1400" kern="1400" dirty="0">
                          <a:effectLst/>
                          <a:latin typeface="Trebuchet MS" panose="020B0603020202020204" pitchFamily="34" charset="0"/>
                          <a:ea typeface="Times New Roman" panose="02020603050405020304" pitchFamily="18" charset="0"/>
                          <a:cs typeface="Arial" panose="020B0604020202020204" pitchFamily="34" charset="0"/>
                        </a:rPr>
                        <a:t>proposition enhancement</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1.12.1. Product proposition implemented</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Product proposition developed</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Develop Product Proposition </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04079234"/>
                  </a:ext>
                </a:extLst>
              </a:tr>
              <a:tr h="629169">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Product proposition roadmap implemented</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Develop Product Proposition Roadmap </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Implement Quarter 3 milestones of Product Proposition Roadmap</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Implement Quarter 4 milestones of Product Proposition Roadmap</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73821470"/>
                  </a:ext>
                </a:extLst>
              </a:tr>
              <a:tr h="639826">
                <a:tc rowSpan="2">
                  <a:txBody>
                    <a:bodyPr/>
                    <a:lstStyle/>
                    <a:p>
                      <a:pPr marL="538163" indent="-538163" algn="l">
                        <a:lnSpc>
                          <a:spcPct val="110000"/>
                        </a:lnSpc>
                        <a:spcBef>
                          <a:spcPts val="400"/>
                        </a:spcBef>
                        <a:spcAft>
                          <a:spcPts val="400"/>
                        </a:spcAft>
                      </a:pPr>
                      <a:r>
                        <a:rPr lang="en-ZA" sz="1400" kern="1400" dirty="0">
                          <a:effectLst/>
                          <a:latin typeface="Trebuchet MS" panose="020B0603020202020204" pitchFamily="34" charset="0"/>
                          <a:ea typeface="Times New Roman" panose="02020603050405020304" pitchFamily="18" charset="0"/>
                          <a:cs typeface="Arial" panose="020B0604020202020204" pitchFamily="34" charset="0"/>
                        </a:rPr>
                        <a:t>1.13. </a:t>
                      </a:r>
                      <a:r>
                        <a:rPr lang="en-ZA" sz="1400" kern="1400" dirty="0" smtClean="0">
                          <a:effectLst/>
                          <a:latin typeface="Trebuchet MS" panose="020B0603020202020204" pitchFamily="34" charset="0"/>
                          <a:ea typeface="Times New Roman" panose="02020603050405020304" pitchFamily="18" charset="0"/>
                          <a:cs typeface="Arial" panose="020B0604020202020204" pitchFamily="34" charset="0"/>
                        </a:rPr>
                        <a:t> Quality </a:t>
                      </a:r>
                      <a:r>
                        <a:rPr lang="en-ZA" sz="1400" kern="1400" dirty="0">
                          <a:effectLst/>
                          <a:latin typeface="Trebuchet MS" panose="020B0603020202020204" pitchFamily="34" charset="0"/>
                          <a:ea typeface="Times New Roman" panose="02020603050405020304" pitchFamily="18" charset="0"/>
                          <a:cs typeface="Arial" panose="020B0604020202020204" pitchFamily="34" charset="0"/>
                        </a:rPr>
                        <a:t>Assurance in Tourism Value Chain</a:t>
                      </a:r>
                      <a:endParaRPr lang="en-ZA" sz="14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1.13.1. Three-Year Tourism Value Chain and Barrier Strategy implemented</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Three-Year Tourism Value Chain Strategy developed</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Develop Three-Year Tourism Value Chain Strategy </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Approve Three-Year Tourism Value Chain Strategy </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06724074"/>
                  </a:ext>
                </a:extLst>
              </a:tr>
              <a:tr h="639826">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Three-Year Tourism Value Chain Strategy Roadmap developed</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ea typeface="Times New Roman" panose="02020603050405020304" pitchFamily="18" charset="0"/>
                          <a:cs typeface="Arial" panose="020B0604020202020204" pitchFamily="34" charset="0"/>
                        </a:rPr>
                        <a:t>-</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ea typeface="Times New Roman" panose="02020603050405020304" pitchFamily="18" charset="0"/>
                          <a:cs typeface="Arial" panose="020B0604020202020204" pitchFamily="34" charset="0"/>
                        </a:rPr>
                        <a:t>Develop Three-Year Tourism Value Chain Strategy Roadmap </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3390928"/>
                  </a:ext>
                </a:extLst>
              </a:tr>
            </a:tbl>
          </a:graphicData>
        </a:graphic>
      </p:graphicFrame>
      <p:sp>
        <p:nvSpPr>
          <p:cNvPr id="3" name="Slide Number Placeholder 2">
            <a:extLst>
              <a:ext uri="{FF2B5EF4-FFF2-40B4-BE49-F238E27FC236}">
                <a16:creationId xmlns:a16="http://schemas.microsoft.com/office/drawing/2014/main" id="{6D717675-1A8D-3446-80BD-FD1863631298}"/>
              </a:ext>
            </a:extLst>
          </p:cNvPr>
          <p:cNvSpPr>
            <a:spLocks noGrp="1"/>
          </p:cNvSpPr>
          <p:nvPr>
            <p:ph type="sldNum" sz="quarter" idx="12"/>
          </p:nvPr>
        </p:nvSpPr>
        <p:spPr>
          <a:xfrm>
            <a:off x="9347200" y="6280485"/>
            <a:ext cx="2335463" cy="360947"/>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33</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1664458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C8F54F3-EE7A-3BB3-82EB-5E5293985AE3}"/>
              </a:ext>
            </a:extLst>
          </p:cNvPr>
          <p:cNvGraphicFramePr>
            <a:graphicFrameLocks noGrp="1"/>
          </p:cNvGraphicFramePr>
          <p:nvPr>
            <p:extLst>
              <p:ext uri="{D42A27DB-BD31-4B8C-83A1-F6EECF244321}">
                <p14:modId xmlns:p14="http://schemas.microsoft.com/office/powerpoint/2010/main" val="2643078082"/>
              </p:ext>
            </p:extLst>
          </p:nvPr>
        </p:nvGraphicFramePr>
        <p:xfrm>
          <a:off x="157066" y="129997"/>
          <a:ext cx="11633882" cy="6541514"/>
        </p:xfrm>
        <a:graphic>
          <a:graphicData uri="http://schemas.openxmlformats.org/drawingml/2006/table">
            <a:tbl>
              <a:tblPr firstRow="1" firstCol="1" bandRow="1">
                <a:tableStyleId>{7DF18680-E054-41AD-8BC1-D1AEF772440D}</a:tableStyleId>
              </a:tblPr>
              <a:tblGrid>
                <a:gridCol w="1594548">
                  <a:extLst>
                    <a:ext uri="{9D8B030D-6E8A-4147-A177-3AD203B41FA5}">
                      <a16:colId xmlns:a16="http://schemas.microsoft.com/office/drawing/2014/main" val="879755058"/>
                    </a:ext>
                  </a:extLst>
                </a:gridCol>
                <a:gridCol w="1583257">
                  <a:extLst>
                    <a:ext uri="{9D8B030D-6E8A-4147-A177-3AD203B41FA5}">
                      <a16:colId xmlns:a16="http://schemas.microsoft.com/office/drawing/2014/main" val="2072267819"/>
                    </a:ext>
                  </a:extLst>
                </a:gridCol>
                <a:gridCol w="3092823">
                  <a:extLst>
                    <a:ext uri="{9D8B030D-6E8A-4147-A177-3AD203B41FA5}">
                      <a16:colId xmlns:a16="http://schemas.microsoft.com/office/drawing/2014/main" val="953581191"/>
                    </a:ext>
                  </a:extLst>
                </a:gridCol>
                <a:gridCol w="1192306">
                  <a:extLst>
                    <a:ext uri="{9D8B030D-6E8A-4147-A177-3AD203B41FA5}">
                      <a16:colId xmlns:a16="http://schemas.microsoft.com/office/drawing/2014/main" val="699470021"/>
                    </a:ext>
                  </a:extLst>
                </a:gridCol>
                <a:gridCol w="1586753">
                  <a:extLst>
                    <a:ext uri="{9D8B030D-6E8A-4147-A177-3AD203B41FA5}">
                      <a16:colId xmlns:a16="http://schemas.microsoft.com/office/drawing/2014/main" val="1729554416"/>
                    </a:ext>
                  </a:extLst>
                </a:gridCol>
                <a:gridCol w="2584195">
                  <a:extLst>
                    <a:ext uri="{9D8B030D-6E8A-4147-A177-3AD203B41FA5}">
                      <a16:colId xmlns:a16="http://schemas.microsoft.com/office/drawing/2014/main" val="513949579"/>
                    </a:ext>
                  </a:extLst>
                </a:gridCol>
              </a:tblGrid>
              <a:tr h="518093">
                <a:tc rowSpan="2">
                  <a:txBody>
                    <a:bodyPr/>
                    <a:lstStyle/>
                    <a:p>
                      <a:pPr algn="ctr">
                        <a:lnSpc>
                          <a:spcPct val="110000"/>
                        </a:lnSpc>
                        <a:spcBef>
                          <a:spcPts val="400"/>
                        </a:spcBef>
                        <a:spcAft>
                          <a:spcPts val="400"/>
                        </a:spcAft>
                      </a:pPr>
                      <a:r>
                        <a:rPr lang="en-ZA" sz="1100" b="1" kern="1400" dirty="0">
                          <a:solidFill>
                            <a:srgbClr val="FFFFFF"/>
                          </a:solidFill>
                          <a:effectLst/>
                          <a:latin typeface="Trebuchet MS" panose="020B0603020202020204" pitchFamily="34" charset="0"/>
                        </a:rPr>
                        <a:t>OUTCOME</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nchor="ctr"/>
                </a:tc>
                <a:tc rowSpan="2">
                  <a:txBody>
                    <a:bodyPr/>
                    <a:lstStyle/>
                    <a:p>
                      <a:pPr algn="ctr">
                        <a:lnSpc>
                          <a:spcPct val="110000"/>
                        </a:lnSpc>
                        <a:spcBef>
                          <a:spcPts val="400"/>
                        </a:spcBef>
                        <a:spcAft>
                          <a:spcPts val="400"/>
                        </a:spcAft>
                      </a:pPr>
                      <a:r>
                        <a:rPr lang="en-ZA" sz="1100" b="1" dirty="0">
                          <a:solidFill>
                            <a:srgbClr val="FFFFFF"/>
                          </a:solidFill>
                          <a:effectLst/>
                          <a:latin typeface="Trebuchet MS" panose="020B0603020202020204" pitchFamily="34" charset="0"/>
                        </a:rPr>
                        <a:t>SUB-OUTCOME INTRODUCED</a:t>
                      </a:r>
                      <a:endParaRPr lang="en-ZA" sz="1100" dirty="0">
                        <a:solidFill>
                          <a:srgbClr val="000000"/>
                        </a:solidFill>
                        <a:effectLst/>
                        <a:latin typeface="Trebuchet MS" panose="020B0603020202020204" pitchFamily="34" charset="0"/>
                        <a:ea typeface="Times New Roman" panose="02020603050405020304" pitchFamily="18" charset="0"/>
                      </a:endParaRPr>
                    </a:p>
                  </a:txBody>
                  <a:tcPr marL="39018" marR="39018" marT="0" marB="0" anchor="ctr"/>
                </a:tc>
                <a:tc gridSpan="3">
                  <a:txBody>
                    <a:bodyPr/>
                    <a:lstStyle/>
                    <a:p>
                      <a:pPr algn="ctr">
                        <a:lnSpc>
                          <a:spcPct val="110000"/>
                        </a:lnSpc>
                        <a:spcBef>
                          <a:spcPts val="400"/>
                        </a:spcBef>
                        <a:spcAft>
                          <a:spcPts val="400"/>
                        </a:spcAft>
                      </a:pPr>
                      <a:r>
                        <a:rPr lang="en-ZA" sz="1100" b="1" dirty="0">
                          <a:solidFill>
                            <a:srgbClr val="FFFFFF"/>
                          </a:solidFill>
                          <a:effectLst/>
                          <a:latin typeface="Trebuchet MS" panose="020B0603020202020204" pitchFamily="34" charset="0"/>
                        </a:rPr>
                        <a:t>FIVE-YEAR STRATEGIC PLAN 2020 - 2025</a:t>
                      </a:r>
                    </a:p>
                    <a:p>
                      <a:pPr algn="ctr">
                        <a:lnSpc>
                          <a:spcPct val="110000"/>
                        </a:lnSpc>
                        <a:spcBef>
                          <a:spcPts val="400"/>
                        </a:spcBef>
                        <a:spcAft>
                          <a:spcPts val="400"/>
                        </a:spcAft>
                      </a:pPr>
                      <a:r>
                        <a:rPr lang="en-ZA" sz="1100" b="1" dirty="0">
                          <a:solidFill>
                            <a:srgbClr val="FFFFFF"/>
                          </a:solidFill>
                          <a:effectLst/>
                          <a:latin typeface="Trebuchet MS" panose="020B0603020202020204" pitchFamily="34" charset="0"/>
                        </a:rPr>
                        <a:t>AMENDMENT TO OUTCOME FIVE-YEAR TARGETS</a:t>
                      </a:r>
                    </a:p>
                  </a:txBody>
                  <a:tcPr marL="39018" marR="39018" marT="0" marB="0" anchor="ctr"/>
                </a:tc>
                <a:tc hMerge="1">
                  <a:txBody>
                    <a:bodyPr/>
                    <a:lstStyle/>
                    <a:p>
                      <a:endParaRPr lang="en-ZA"/>
                    </a:p>
                  </a:txBody>
                  <a:tcPr/>
                </a:tc>
                <a:tc hMerge="1">
                  <a:txBody>
                    <a:bodyPr/>
                    <a:lstStyle/>
                    <a:p>
                      <a:endParaRPr lang="en-ZA"/>
                    </a:p>
                  </a:txBody>
                  <a:tcPr/>
                </a:tc>
                <a:tc rowSpan="2">
                  <a:txBody>
                    <a:bodyPr/>
                    <a:lstStyle/>
                    <a:p>
                      <a:pPr algn="ctr">
                        <a:lnSpc>
                          <a:spcPct val="110000"/>
                        </a:lnSpc>
                        <a:spcBef>
                          <a:spcPts val="400"/>
                        </a:spcBef>
                        <a:spcAft>
                          <a:spcPts val="400"/>
                        </a:spcAft>
                      </a:pPr>
                      <a:r>
                        <a:rPr lang="en-ZA" sz="1100" b="1" dirty="0">
                          <a:solidFill>
                            <a:schemeClr val="bg1"/>
                          </a:solidFill>
                          <a:effectLst/>
                          <a:latin typeface="Trebuchet MS" panose="020B0603020202020204" pitchFamily="34" charset="0"/>
                        </a:rPr>
                        <a:t>NOTE ON AMENDMENT</a:t>
                      </a:r>
                      <a:endParaRPr lang="en-ZA" sz="1100" dirty="0">
                        <a:solidFill>
                          <a:schemeClr val="bg1"/>
                        </a:solidFill>
                        <a:effectLst/>
                        <a:latin typeface="Trebuchet MS" panose="020B0603020202020204" pitchFamily="34" charset="0"/>
                        <a:ea typeface="Times New Roman" panose="02020603050405020304" pitchFamily="18" charset="0"/>
                      </a:endParaRPr>
                    </a:p>
                  </a:txBody>
                  <a:tcPr marL="39018" marR="39018" marT="0" marB="0" anchor="ctr"/>
                </a:tc>
                <a:extLst>
                  <a:ext uri="{0D108BD9-81ED-4DB2-BD59-A6C34878D82A}">
                    <a16:rowId xmlns:a16="http://schemas.microsoft.com/office/drawing/2014/main" val="3349544165"/>
                  </a:ext>
                </a:extLst>
              </a:tr>
              <a:tr h="454179">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100" b="1" dirty="0">
                          <a:solidFill>
                            <a:schemeClr val="tx1"/>
                          </a:solidFill>
                          <a:effectLst/>
                          <a:latin typeface="Trebuchet MS" panose="020B0603020202020204" pitchFamily="34" charset="0"/>
                        </a:rPr>
                        <a:t>Outcome indicator</a:t>
                      </a:r>
                      <a:endParaRPr lang="en-ZA" sz="1100" dirty="0">
                        <a:solidFill>
                          <a:schemeClr val="tx1"/>
                        </a:solidFill>
                        <a:effectLst/>
                        <a:latin typeface="Trebuchet MS" panose="020B0603020202020204" pitchFamily="34" charset="0"/>
                        <a:ea typeface="Times New Roman" panose="02020603050405020304" pitchFamily="18" charset="0"/>
                      </a:endParaRPr>
                    </a:p>
                  </a:txBody>
                  <a:tcPr marL="39018" marR="39018" marT="0" marB="0" anchor="ctr"/>
                </a:tc>
                <a:tc>
                  <a:txBody>
                    <a:bodyPr/>
                    <a:lstStyle/>
                    <a:p>
                      <a:pPr algn="ctr">
                        <a:lnSpc>
                          <a:spcPct val="110000"/>
                        </a:lnSpc>
                        <a:spcBef>
                          <a:spcPts val="400"/>
                        </a:spcBef>
                        <a:spcAft>
                          <a:spcPts val="400"/>
                        </a:spcAft>
                      </a:pPr>
                      <a:r>
                        <a:rPr lang="en-ZA" sz="1100" b="1" kern="1400" dirty="0">
                          <a:solidFill>
                            <a:schemeClr val="tx1"/>
                          </a:solidFill>
                          <a:effectLst/>
                          <a:latin typeface="Trebuchet MS" panose="020B0603020202020204" pitchFamily="34" charset="0"/>
                        </a:rPr>
                        <a:t>Baseline</a:t>
                      </a:r>
                      <a:endParaRPr lang="en-ZA" sz="1100" kern="1400" dirty="0">
                        <a:solidFill>
                          <a:schemeClr val="tx1"/>
                        </a:solidFill>
                        <a:effectLst/>
                        <a:latin typeface="Trebuchet MS" panose="020B0603020202020204" pitchFamily="34" charset="0"/>
                      </a:endParaRPr>
                    </a:p>
                    <a:p>
                      <a:pPr algn="ctr">
                        <a:lnSpc>
                          <a:spcPct val="110000"/>
                        </a:lnSpc>
                        <a:spcBef>
                          <a:spcPts val="400"/>
                        </a:spcBef>
                        <a:spcAft>
                          <a:spcPts val="400"/>
                        </a:spcAft>
                      </a:pPr>
                      <a:r>
                        <a:rPr lang="en-ZA" sz="1100" b="1" dirty="0">
                          <a:solidFill>
                            <a:schemeClr val="tx1"/>
                          </a:solidFill>
                          <a:effectLst/>
                          <a:latin typeface="Trebuchet MS" panose="020B0603020202020204" pitchFamily="34" charset="0"/>
                        </a:rPr>
                        <a:t>(2019/20)</a:t>
                      </a:r>
                      <a:endParaRPr lang="en-ZA" sz="1100" dirty="0">
                        <a:solidFill>
                          <a:schemeClr val="tx1"/>
                        </a:solidFill>
                        <a:effectLst/>
                        <a:latin typeface="Trebuchet MS" panose="020B0603020202020204" pitchFamily="34" charset="0"/>
                        <a:ea typeface="Times New Roman" panose="02020603050405020304" pitchFamily="18" charset="0"/>
                      </a:endParaRPr>
                    </a:p>
                  </a:txBody>
                  <a:tcPr marL="39018" marR="39018" marT="0" marB="0" anchor="ctr"/>
                </a:tc>
                <a:tc>
                  <a:txBody>
                    <a:bodyPr/>
                    <a:lstStyle/>
                    <a:p>
                      <a:pPr algn="ctr">
                        <a:lnSpc>
                          <a:spcPct val="110000"/>
                        </a:lnSpc>
                        <a:spcBef>
                          <a:spcPts val="400"/>
                        </a:spcBef>
                        <a:spcAft>
                          <a:spcPts val="400"/>
                        </a:spcAft>
                      </a:pPr>
                      <a:r>
                        <a:rPr lang="en-ZA" sz="1100" b="1" kern="1400" dirty="0">
                          <a:solidFill>
                            <a:schemeClr val="tx1"/>
                          </a:solidFill>
                          <a:effectLst/>
                          <a:latin typeface="Trebuchet MS" panose="020B0603020202020204" pitchFamily="34" charset="0"/>
                        </a:rPr>
                        <a:t>Five-year target</a:t>
                      </a:r>
                      <a:endParaRPr lang="en-ZA" sz="1100" kern="1400" dirty="0">
                        <a:solidFill>
                          <a:schemeClr val="tx1"/>
                        </a:solidFill>
                        <a:effectLst/>
                        <a:latin typeface="Trebuchet MS" panose="020B0603020202020204" pitchFamily="34" charset="0"/>
                      </a:endParaRPr>
                    </a:p>
                    <a:p>
                      <a:pPr algn="ctr">
                        <a:lnSpc>
                          <a:spcPct val="110000"/>
                        </a:lnSpc>
                        <a:spcBef>
                          <a:spcPts val="400"/>
                        </a:spcBef>
                        <a:spcAft>
                          <a:spcPts val="400"/>
                        </a:spcAft>
                      </a:pPr>
                      <a:r>
                        <a:rPr lang="en-ZA" sz="1100" b="1" dirty="0">
                          <a:solidFill>
                            <a:schemeClr val="tx1"/>
                          </a:solidFill>
                          <a:effectLst/>
                          <a:latin typeface="Trebuchet MS" panose="020B0603020202020204" pitchFamily="34" charset="0"/>
                        </a:rPr>
                        <a:t>(By March 2025)</a:t>
                      </a:r>
                      <a:endParaRPr lang="en-ZA" sz="1100" dirty="0">
                        <a:solidFill>
                          <a:schemeClr val="tx1"/>
                        </a:solidFill>
                        <a:effectLst/>
                        <a:latin typeface="Trebuchet MS" panose="020B0603020202020204" pitchFamily="34" charset="0"/>
                        <a:ea typeface="Times New Roman" panose="02020603050405020304" pitchFamily="18" charset="0"/>
                      </a:endParaRPr>
                    </a:p>
                  </a:txBody>
                  <a:tcPr marL="39018" marR="39018" marT="0" marB="0" anchor="ctr"/>
                </a:tc>
                <a:tc vMerge="1">
                  <a:txBody>
                    <a:bodyPr/>
                    <a:lstStyle/>
                    <a:p>
                      <a:endParaRPr lang="en-ZA"/>
                    </a:p>
                  </a:txBody>
                  <a:tcPr/>
                </a:tc>
                <a:extLst>
                  <a:ext uri="{0D108BD9-81ED-4DB2-BD59-A6C34878D82A}">
                    <a16:rowId xmlns:a16="http://schemas.microsoft.com/office/drawing/2014/main" val="303762903"/>
                  </a:ext>
                </a:extLst>
              </a:tr>
              <a:tr h="176578">
                <a:tc rowSpan="11">
                  <a:txBody>
                    <a:bodyPr/>
                    <a:lstStyle/>
                    <a:p>
                      <a:pPr marL="179388" indent="-179388" algn="l">
                        <a:lnSpc>
                          <a:spcPct val="110000"/>
                        </a:lnSpc>
                        <a:spcBef>
                          <a:spcPts val="400"/>
                        </a:spcBef>
                        <a:spcAft>
                          <a:spcPts val="400"/>
                        </a:spcAft>
                      </a:pPr>
                      <a:r>
                        <a:rPr lang="en-ZA" sz="1100" dirty="0">
                          <a:solidFill>
                            <a:schemeClr val="bg1"/>
                          </a:solidFill>
                          <a:effectLst/>
                          <a:latin typeface="Trebuchet MS" panose="020B0603020202020204" pitchFamily="34" charset="0"/>
                        </a:rPr>
                        <a:t>1</a:t>
                      </a:r>
                      <a:r>
                        <a:rPr lang="en-ZA" sz="1400" dirty="0">
                          <a:solidFill>
                            <a:schemeClr val="bg1"/>
                          </a:solidFill>
                          <a:effectLst/>
                          <a:latin typeface="Trebuchet MS" panose="020B0603020202020204" pitchFamily="34" charset="0"/>
                        </a:rPr>
                        <a:t>. Increase the tourism sector’s contribution to inclusive economic growth</a:t>
                      </a:r>
                      <a:endParaRPr lang="en-ZA" sz="14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nchor="ctr"/>
                </a:tc>
                <a:tc rowSpan="6">
                  <a:txBody>
                    <a:bodyPr/>
                    <a:lstStyle/>
                    <a:p>
                      <a:pPr algn="l">
                        <a:lnSpc>
                          <a:spcPct val="110000"/>
                        </a:lnSpc>
                        <a:spcBef>
                          <a:spcPts val="400"/>
                        </a:spcBef>
                        <a:spcAft>
                          <a:spcPts val="400"/>
                        </a:spcAft>
                      </a:pPr>
                      <a:r>
                        <a:rPr lang="en-ZA" sz="1100" kern="1400" dirty="0">
                          <a:effectLst/>
                          <a:latin typeface="Trebuchet MS" panose="020B0603020202020204" pitchFamily="34" charset="0"/>
                        </a:rPr>
                        <a:t>1. Demand creation</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nchor="ctr"/>
                </a:tc>
                <a:tc>
                  <a:txBody>
                    <a:bodyPr/>
                    <a:lstStyle/>
                    <a:p>
                      <a:pPr algn="l">
                        <a:lnSpc>
                          <a:spcPct val="110000"/>
                        </a:lnSpc>
                        <a:spcBef>
                          <a:spcPts val="400"/>
                        </a:spcBef>
                        <a:spcAft>
                          <a:spcPts val="400"/>
                        </a:spcAft>
                      </a:pPr>
                      <a:r>
                        <a:rPr lang="en-ZA" sz="1100" kern="1400" dirty="0">
                          <a:effectLst/>
                          <a:latin typeface="Trebuchet MS" panose="020B0603020202020204" pitchFamily="34" charset="0"/>
                        </a:rPr>
                        <a:t>Destination brand strength</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rPr>
                        <a:t>39.9</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rPr>
                        <a:t>43.2</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rPr>
                        <a:t>No change</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extLst>
                  <a:ext uri="{0D108BD9-81ED-4DB2-BD59-A6C34878D82A}">
                    <a16:rowId xmlns:a16="http://schemas.microsoft.com/office/drawing/2014/main" val="2671499936"/>
                  </a:ext>
                </a:extLst>
              </a:tr>
              <a:tr h="427286">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100" kern="1400" dirty="0">
                          <a:effectLst/>
                          <a:latin typeface="Trebuchet MS" panose="020B0603020202020204" pitchFamily="34" charset="0"/>
                        </a:rPr>
                        <a:t>Progress towards doubling international tourist arrivals to 21 million by 2030 (SONA 2019)</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rPr>
                        <a:t>10.3 million</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rPr>
                        <a:t>10.3 million</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rPr>
                        <a:t>No change</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extLst>
                  <a:ext uri="{0D108BD9-81ED-4DB2-BD59-A6C34878D82A}">
                    <a16:rowId xmlns:a16="http://schemas.microsoft.com/office/drawing/2014/main" val="1331661578"/>
                  </a:ext>
                </a:extLst>
              </a:tr>
              <a:tr h="353158">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100" kern="1400" dirty="0">
                          <a:effectLst/>
                          <a:latin typeface="Trebuchet MS" panose="020B0603020202020204" pitchFamily="34" charset="0"/>
                        </a:rPr>
                        <a:t>Rand value of international tourist spend</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rPr>
                        <a:t>R90.7 billion</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rPr>
                        <a:t>R86.7 billion</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rPr>
                        <a:t>Target adjusted </a:t>
                      </a:r>
                      <a:r>
                        <a:rPr lang="en-ZA" sz="1100" kern="1400" dirty="0" smtClean="0">
                          <a:effectLst/>
                          <a:latin typeface="Trebuchet MS" panose="020B0603020202020204" pitchFamily="34" charset="0"/>
                        </a:rPr>
                        <a:t>down </a:t>
                      </a:r>
                      <a:r>
                        <a:rPr lang="en-ZA" sz="1100" kern="1400" dirty="0">
                          <a:effectLst/>
                          <a:latin typeface="Trebuchet MS" panose="020B0603020202020204" pitchFamily="34" charset="0"/>
                        </a:rPr>
                        <a:t>from </a:t>
                      </a:r>
                      <a:r>
                        <a:rPr lang="en-ZA" sz="1100" kern="1400" dirty="0" smtClean="0">
                          <a:solidFill>
                            <a:srgbClr val="FF0000"/>
                          </a:solidFill>
                          <a:effectLst/>
                          <a:latin typeface="Trebuchet MS" panose="020B0603020202020204" pitchFamily="34" charset="0"/>
                        </a:rPr>
                        <a:t>R90 bn</a:t>
                      </a:r>
                      <a:endParaRPr lang="en-ZA" sz="1100" kern="14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extLst>
                  <a:ext uri="{0D108BD9-81ED-4DB2-BD59-A6C34878D82A}">
                    <a16:rowId xmlns:a16="http://schemas.microsoft.com/office/drawing/2014/main" val="1839575080"/>
                  </a:ext>
                </a:extLst>
              </a:tr>
              <a:tr h="353158">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100" kern="1400">
                          <a:effectLst/>
                          <a:latin typeface="Trebuchet MS" panose="020B0603020202020204" pitchFamily="34" charset="0"/>
                        </a:rPr>
                        <a:t>Number of domestic holiday trips</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rPr>
                        <a:t>7.1 million</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rPr>
                        <a:t>10.8 million</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rPr>
                        <a:t>Target adjusted upwards </a:t>
                      </a:r>
                      <a:r>
                        <a:rPr lang="en-ZA" sz="1100" kern="1400" dirty="0">
                          <a:solidFill>
                            <a:srgbClr val="FF0000"/>
                          </a:solidFill>
                          <a:effectLst/>
                          <a:latin typeface="Trebuchet MS" panose="020B0603020202020204" pitchFamily="34" charset="0"/>
                        </a:rPr>
                        <a:t>from </a:t>
                      </a:r>
                      <a:r>
                        <a:rPr lang="en-ZA" sz="1100" kern="1400" dirty="0" smtClean="0">
                          <a:solidFill>
                            <a:srgbClr val="FF0000"/>
                          </a:solidFill>
                          <a:effectLst/>
                          <a:latin typeface="Trebuchet MS" panose="020B0603020202020204" pitchFamily="34" charset="0"/>
                        </a:rPr>
                        <a:t>R7.1m</a:t>
                      </a:r>
                      <a:endParaRPr lang="en-ZA" sz="1100" kern="14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extLst>
                  <a:ext uri="{0D108BD9-81ED-4DB2-BD59-A6C34878D82A}">
                    <a16:rowId xmlns:a16="http://schemas.microsoft.com/office/drawing/2014/main" val="3925910498"/>
                  </a:ext>
                </a:extLst>
              </a:tr>
              <a:tr h="353158">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100" kern="1400">
                          <a:effectLst/>
                          <a:latin typeface="Trebuchet MS" panose="020B0603020202020204" pitchFamily="34" charset="0"/>
                        </a:rPr>
                        <a:t>Rand value of domestic holiday direct spend</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rPr>
                        <a:t>R17.3 billion</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rPr>
                        <a:t>R33.5 billion</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rPr>
                        <a:t>Target adjusted upwards from </a:t>
                      </a:r>
                      <a:r>
                        <a:rPr lang="en-ZA" sz="1100" kern="1400" dirty="0" smtClean="0">
                          <a:effectLst/>
                          <a:latin typeface="Trebuchet MS" panose="020B0603020202020204" pitchFamily="34" charset="0"/>
                        </a:rPr>
                        <a:t>R17.3bn</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extLst>
                  <a:ext uri="{0D108BD9-81ED-4DB2-BD59-A6C34878D82A}">
                    <a16:rowId xmlns:a16="http://schemas.microsoft.com/office/drawing/2014/main" val="436665136"/>
                  </a:ext>
                </a:extLst>
              </a:tr>
              <a:tr h="353158">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100" kern="1400">
                          <a:effectLst/>
                          <a:latin typeface="Trebuchet MS" panose="020B0603020202020204" pitchFamily="34" charset="0"/>
                        </a:rPr>
                        <a:t>Number of international business events hosted</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rPr>
                        <a:t>230</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rPr>
                        <a:t>111 (cumulative 2020/21-2024/25)</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rPr>
                        <a:t>No change</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extLst>
                  <a:ext uri="{0D108BD9-81ED-4DB2-BD59-A6C34878D82A}">
                    <a16:rowId xmlns:a16="http://schemas.microsoft.com/office/drawing/2014/main" val="1569789442"/>
                  </a:ext>
                </a:extLst>
              </a:tr>
              <a:tr h="353158">
                <a:tc vMerge="1">
                  <a:txBody>
                    <a:bodyPr/>
                    <a:lstStyle/>
                    <a:p>
                      <a:endParaRPr lang="en-ZA"/>
                    </a:p>
                  </a:txBody>
                  <a:tcPr/>
                </a:tc>
                <a:tc rowSpan="5">
                  <a:txBody>
                    <a:bodyPr/>
                    <a:lstStyle/>
                    <a:p>
                      <a:pPr algn="l">
                        <a:lnSpc>
                          <a:spcPct val="110000"/>
                        </a:lnSpc>
                        <a:spcBef>
                          <a:spcPts val="400"/>
                        </a:spcBef>
                        <a:spcAft>
                          <a:spcPts val="400"/>
                        </a:spcAft>
                      </a:pPr>
                      <a:r>
                        <a:rPr lang="en-ZA" sz="1100" kern="1400" dirty="0">
                          <a:effectLst/>
                          <a:latin typeface="Trebuchet MS" panose="020B0603020202020204" pitchFamily="34" charset="0"/>
                        </a:rPr>
                        <a:t>2. Demand fulfilment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nchor="ctr"/>
                </a:tc>
                <a:tc>
                  <a:txBody>
                    <a:bodyPr/>
                    <a:lstStyle/>
                    <a:p>
                      <a:pPr algn="l">
                        <a:lnSpc>
                          <a:spcPct val="110000"/>
                        </a:lnSpc>
                        <a:spcBef>
                          <a:spcPts val="400"/>
                        </a:spcBef>
                        <a:spcAft>
                          <a:spcPts val="400"/>
                        </a:spcAft>
                      </a:pPr>
                      <a:r>
                        <a:rPr lang="en-ZA" sz="1100" kern="1400">
                          <a:effectLst/>
                          <a:latin typeface="Trebuchet MS" panose="020B0603020202020204" pitchFamily="34" charset="0"/>
                        </a:rPr>
                        <a:t>Seasonality of tourist arrivals</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rPr>
                        <a:t>1.3%</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rPr>
                        <a:t>1.0%</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rPr>
                        <a:t>Target adjusted </a:t>
                      </a:r>
                      <a:r>
                        <a:rPr lang="en-ZA" sz="1100" kern="1400" dirty="0" smtClean="0">
                          <a:effectLst/>
                          <a:latin typeface="Trebuchet MS" panose="020B0603020202020204" pitchFamily="34" charset="0"/>
                        </a:rPr>
                        <a:t>down </a:t>
                      </a:r>
                      <a:r>
                        <a:rPr lang="en-ZA" sz="1100" kern="1400" dirty="0">
                          <a:effectLst/>
                          <a:latin typeface="Trebuchet MS" panose="020B0603020202020204" pitchFamily="34" charset="0"/>
                        </a:rPr>
                        <a:t>from 1.3%</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extLst>
                  <a:ext uri="{0D108BD9-81ED-4DB2-BD59-A6C34878D82A}">
                    <a16:rowId xmlns:a16="http://schemas.microsoft.com/office/drawing/2014/main" val="3380275566"/>
                  </a:ext>
                </a:extLst>
              </a:tr>
              <a:tr h="353158">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100" kern="1400">
                          <a:effectLst/>
                          <a:latin typeface="Trebuchet MS" panose="020B0603020202020204" pitchFamily="34" charset="0"/>
                        </a:rPr>
                        <a:t>Geographic spread of international tourist arrivals</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rPr>
                        <a:t>20%</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rPr>
                        <a:t>13.9%</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rPr>
                        <a:t>Target adjusted </a:t>
                      </a:r>
                      <a:r>
                        <a:rPr lang="en-ZA" sz="1100" kern="1400" dirty="0" smtClean="0">
                          <a:effectLst/>
                          <a:latin typeface="Trebuchet MS" panose="020B0603020202020204" pitchFamily="34" charset="0"/>
                        </a:rPr>
                        <a:t>down </a:t>
                      </a:r>
                      <a:r>
                        <a:rPr lang="en-ZA" sz="1100" kern="1400" dirty="0">
                          <a:effectLst/>
                          <a:latin typeface="Trebuchet MS" panose="020B0603020202020204" pitchFamily="34" charset="0"/>
                        </a:rPr>
                        <a:t>from 20%</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extLst>
                  <a:ext uri="{0D108BD9-81ED-4DB2-BD59-A6C34878D82A}">
                    <a16:rowId xmlns:a16="http://schemas.microsoft.com/office/drawing/2014/main" val="1521496904"/>
                  </a:ext>
                </a:extLst>
              </a:tr>
              <a:tr h="353158">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100" kern="1400">
                          <a:effectLst/>
                          <a:latin typeface="Trebuchet MS" panose="020B0603020202020204" pitchFamily="34" charset="0"/>
                        </a:rPr>
                        <a:t>Geographic spread of domestic tourist arrivals</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rPr>
                        <a:t>8%</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rPr>
                        <a:t>8%</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rPr>
                        <a:t>No change</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extLst>
                  <a:ext uri="{0D108BD9-81ED-4DB2-BD59-A6C34878D82A}">
                    <a16:rowId xmlns:a16="http://schemas.microsoft.com/office/drawing/2014/main" val="51038832"/>
                  </a:ext>
                </a:extLst>
              </a:tr>
              <a:tr h="610504">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100" kern="1400">
                          <a:effectLst/>
                          <a:latin typeface="Trebuchet MS" panose="020B0603020202020204" pitchFamily="34" charset="0"/>
                        </a:rPr>
                        <a:t>Net promoter score</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400">
                          <a:effectLst/>
                          <a:latin typeface="Trebuchet MS" panose="020B0603020202020204" pitchFamily="34" charset="0"/>
                        </a:rPr>
                        <a:t>91%</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rPr>
                        <a:t>-</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200" dirty="0">
                          <a:solidFill>
                            <a:schemeClr val="dk1"/>
                          </a:solidFill>
                          <a:effectLst/>
                          <a:latin typeface="Trebuchet MS" panose="020B0603020202020204" pitchFamily="34" charset="0"/>
                          <a:ea typeface="+mn-ea"/>
                          <a:cs typeface="+mn-cs"/>
                        </a:rPr>
                        <a:t>Target removed from Five-Year Strategic Plan and moved to Annual Operational Plan</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extLst>
                  <a:ext uri="{0D108BD9-81ED-4DB2-BD59-A6C34878D82A}">
                    <a16:rowId xmlns:a16="http://schemas.microsoft.com/office/drawing/2014/main" val="3347240654"/>
                  </a:ext>
                </a:extLst>
              </a:tr>
              <a:tr h="353158">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100" kern="1400">
                          <a:effectLst/>
                          <a:latin typeface="Trebuchet MS" panose="020B0603020202020204" pitchFamily="34" charset="0"/>
                        </a:rPr>
                        <a:t>Number of SMME businesses supported</a:t>
                      </a:r>
                      <a:endParaRPr lang="en-ZA" sz="11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rPr>
                        <a:t>182</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rPr>
                        <a:t>1 096 (cumulative 2020/21-2024/25)</a:t>
                      </a:r>
                    </a:p>
                  </a:txBody>
                  <a:tcPr marL="39018" marR="39018" marT="0" marB="0"/>
                </a:tc>
                <a:tc>
                  <a:txBody>
                    <a:bodyPr/>
                    <a:lstStyle/>
                    <a:p>
                      <a:pPr algn="l">
                        <a:lnSpc>
                          <a:spcPct val="110000"/>
                        </a:lnSpc>
                        <a:spcBef>
                          <a:spcPts val="400"/>
                        </a:spcBef>
                        <a:spcAft>
                          <a:spcPts val="400"/>
                        </a:spcAft>
                      </a:pPr>
                      <a:r>
                        <a:rPr lang="en-ZA" sz="1100" kern="1400" dirty="0">
                          <a:effectLst/>
                          <a:latin typeface="Trebuchet MS" panose="020B0603020202020204" pitchFamily="34" charset="0"/>
                        </a:rPr>
                        <a:t>No change</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extLst>
                  <a:ext uri="{0D108BD9-81ED-4DB2-BD59-A6C34878D82A}">
                    <a16:rowId xmlns:a16="http://schemas.microsoft.com/office/drawing/2014/main" val="929743230"/>
                  </a:ext>
                </a:extLst>
              </a:tr>
              <a:tr h="536585">
                <a:tc rowSpan="3">
                  <a:txBody>
                    <a:bodyPr/>
                    <a:lstStyle/>
                    <a:p>
                      <a:pPr marL="179388" indent="-179388" algn="l">
                        <a:lnSpc>
                          <a:spcPct val="110000"/>
                        </a:lnSpc>
                        <a:spcBef>
                          <a:spcPts val="400"/>
                        </a:spcBef>
                        <a:spcAft>
                          <a:spcPts val="400"/>
                        </a:spcAft>
                      </a:pPr>
                      <a:r>
                        <a:rPr lang="en-ZA" sz="1100" dirty="0">
                          <a:solidFill>
                            <a:schemeClr val="bg1"/>
                          </a:solidFill>
                          <a:effectLst/>
                          <a:latin typeface="Trebuchet MS" panose="020B0603020202020204" pitchFamily="34" charset="0"/>
                        </a:rPr>
                        <a:t>2. </a:t>
                      </a:r>
                      <a:r>
                        <a:rPr lang="en-ZA" sz="1400" dirty="0">
                          <a:solidFill>
                            <a:schemeClr val="bg1"/>
                          </a:solidFill>
                          <a:effectLst/>
                          <a:latin typeface="Trebuchet MS" panose="020B0603020202020204" pitchFamily="34" charset="0"/>
                        </a:rPr>
                        <a:t>Achieve good corporate and cooperative governance</a:t>
                      </a:r>
                      <a:endParaRPr lang="en-ZA" sz="14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nchor="ctr"/>
                </a:tc>
                <a:tc>
                  <a:txBody>
                    <a:bodyPr/>
                    <a:lstStyle/>
                    <a:p>
                      <a:pPr marL="179388" indent="-179388" algn="l">
                        <a:lnSpc>
                          <a:spcPct val="110000"/>
                        </a:lnSpc>
                        <a:spcBef>
                          <a:spcPts val="400"/>
                        </a:spcBef>
                        <a:spcAft>
                          <a:spcPts val="400"/>
                        </a:spcAft>
                      </a:pP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nchor="ctr">
                    <a:noFill/>
                  </a:tcPr>
                </a:tc>
                <a:tc>
                  <a:txBody>
                    <a:bodyPr/>
                    <a:lstStyle/>
                    <a:p>
                      <a:pPr algn="l">
                        <a:lnSpc>
                          <a:spcPct val="110000"/>
                        </a:lnSpc>
                        <a:spcBef>
                          <a:spcPts val="400"/>
                        </a:spcBef>
                        <a:spcAft>
                          <a:spcPts val="400"/>
                        </a:spcAft>
                      </a:pPr>
                      <a:endParaRPr lang="en-ZA" sz="1100" b="1" kern="14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noFill/>
                  </a:tcPr>
                </a:tc>
                <a:tc>
                  <a:txBody>
                    <a:bodyPr/>
                    <a:lstStyle/>
                    <a:p>
                      <a:pPr algn="l">
                        <a:lnSpc>
                          <a:spcPct val="110000"/>
                        </a:lnSpc>
                        <a:spcBef>
                          <a:spcPts val="400"/>
                        </a:spcBef>
                        <a:spcAft>
                          <a:spcPts val="400"/>
                        </a:spcAft>
                      </a:pPr>
                      <a:endParaRPr lang="en-ZA" sz="11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noFill/>
                  </a:tcPr>
                </a:tc>
                <a:tc>
                  <a:txBody>
                    <a:bodyPr/>
                    <a:lstStyle/>
                    <a:p>
                      <a:pPr algn="l">
                        <a:lnSpc>
                          <a:spcPct val="110000"/>
                        </a:lnSpc>
                        <a:spcBef>
                          <a:spcPts val="400"/>
                        </a:spcBef>
                        <a:spcAft>
                          <a:spcPts val="400"/>
                        </a:spcAft>
                      </a:pPr>
                      <a:endParaRPr lang="en-ZA" sz="11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noFill/>
                  </a:tcPr>
                </a:tc>
                <a:tc>
                  <a:txBody>
                    <a:bodyPr/>
                    <a:lstStyle/>
                    <a:p>
                      <a:pPr algn="l">
                        <a:lnSpc>
                          <a:spcPct val="110000"/>
                        </a:lnSpc>
                        <a:spcBef>
                          <a:spcPts val="400"/>
                        </a:spcBef>
                        <a:spcAft>
                          <a:spcPts val="400"/>
                        </a:spcAft>
                      </a:pPr>
                      <a:endParaRPr lang="en-ZA" sz="11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noFill/>
                  </a:tcPr>
                </a:tc>
                <a:extLst>
                  <a:ext uri="{0D108BD9-81ED-4DB2-BD59-A6C34878D82A}">
                    <a16:rowId xmlns:a16="http://schemas.microsoft.com/office/drawing/2014/main" val="649981182"/>
                  </a:ext>
                </a:extLst>
              </a:tr>
              <a:tr h="536585">
                <a:tc vMerge="1">
                  <a:txBody>
                    <a:bodyPr/>
                    <a:lstStyle/>
                    <a:p>
                      <a:endParaRPr lang="en-ZA"/>
                    </a:p>
                  </a:txBody>
                  <a:tcPr/>
                </a:tc>
                <a:tc rowSpan="2">
                  <a:txBody>
                    <a:bodyPr/>
                    <a:lstStyle/>
                    <a:p>
                      <a:pPr marL="179388" indent="-179388" algn="l">
                        <a:lnSpc>
                          <a:spcPct val="110000"/>
                        </a:lnSpc>
                        <a:spcBef>
                          <a:spcPts val="400"/>
                        </a:spcBef>
                        <a:spcAft>
                          <a:spcPts val="400"/>
                        </a:spcAft>
                      </a:pPr>
                      <a:r>
                        <a:rPr lang="en-ZA" sz="1100" kern="1400" dirty="0" smtClean="0">
                          <a:effectLst/>
                          <a:latin typeface="Trebuchet MS" panose="020B0603020202020204" pitchFamily="34" charset="0"/>
                        </a:rPr>
                        <a:t>1. </a:t>
                      </a:r>
                      <a:r>
                        <a:rPr lang="en-ZA" sz="1100" kern="1400" dirty="0">
                          <a:effectLst/>
                          <a:latin typeface="Trebuchet MS" panose="020B0603020202020204" pitchFamily="34" charset="0"/>
                        </a:rPr>
                        <a:t>Improved corporate reputation</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nchor="ctr"/>
                </a:tc>
                <a:tc>
                  <a:txBody>
                    <a:bodyPr/>
                    <a:lstStyle/>
                    <a:p>
                      <a:pPr algn="l">
                        <a:lnSpc>
                          <a:spcPct val="110000"/>
                        </a:lnSpc>
                        <a:spcBef>
                          <a:spcPts val="400"/>
                        </a:spcBef>
                        <a:spcAft>
                          <a:spcPts val="400"/>
                        </a:spcAft>
                      </a:pPr>
                      <a:r>
                        <a:rPr lang="en-ZA" sz="1100" kern="1400" dirty="0">
                          <a:effectLst/>
                          <a:latin typeface="Trebuchet MS" panose="020B0603020202020204" pitchFamily="34" charset="0"/>
                        </a:rPr>
                        <a:t>South African Tourism Corporate Brand Index</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rPr>
                        <a:t>New indicator</a:t>
                      </a:r>
                      <a:endParaRPr lang="en-ZA" sz="1100" kern="1400" dirty="0">
                        <a:effectLst/>
                        <a:latin typeface="Trebuchet MS" panose="020B0603020202020204" pitchFamily="34" charset="0"/>
                      </a:endParaRPr>
                    </a:p>
                  </a:txBody>
                  <a:tcPr marL="39018" marR="39018"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rPr>
                        <a:t>74.24 South African Tourism Corporate Brand Index</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rPr>
                        <a:t>5-year target introduced, based on findings of baseline study in 2021/22</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extLst>
                  <a:ext uri="{0D108BD9-81ED-4DB2-BD59-A6C34878D82A}">
                    <a16:rowId xmlns:a16="http://schemas.microsoft.com/office/drawing/2014/main" val="2859258271"/>
                  </a:ext>
                </a:extLst>
              </a:tr>
              <a:tr h="353158">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100" kern="1400" dirty="0">
                          <a:effectLst/>
                          <a:latin typeface="Trebuchet MS" panose="020B0603020202020204" pitchFamily="34" charset="0"/>
                        </a:rPr>
                        <a:t>External audit outcome</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rPr>
                        <a:t>Unqualified audit outcome</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rPr>
                        <a:t>Unqualified audit outcome maintained</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100" kern="1400" dirty="0">
                          <a:solidFill>
                            <a:srgbClr val="000000"/>
                          </a:solidFill>
                          <a:effectLst/>
                          <a:latin typeface="Trebuchet MS" panose="020B0603020202020204" pitchFamily="34" charset="0"/>
                        </a:rPr>
                        <a:t>No change</a:t>
                      </a:r>
                      <a:endParaRPr lang="en-ZA" sz="11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9018" marR="39018" marT="0" marB="0"/>
                </a:tc>
                <a:extLst>
                  <a:ext uri="{0D108BD9-81ED-4DB2-BD59-A6C34878D82A}">
                    <a16:rowId xmlns:a16="http://schemas.microsoft.com/office/drawing/2014/main" val="1486168191"/>
                  </a:ext>
                </a:extLst>
              </a:tr>
            </a:tbl>
          </a:graphicData>
        </a:graphic>
      </p:graphicFrame>
      <p:sp>
        <p:nvSpPr>
          <p:cNvPr id="2" name="Slide Number Placeholder 2">
            <a:extLst>
              <a:ext uri="{FF2B5EF4-FFF2-40B4-BE49-F238E27FC236}">
                <a16:creationId xmlns:a16="http://schemas.microsoft.com/office/drawing/2014/main" id="{10435BAD-AF8B-DD3B-A7AD-D836B9FBDA1A}"/>
              </a:ext>
            </a:extLst>
          </p:cNvPr>
          <p:cNvSpPr>
            <a:spLocks noGrp="1"/>
          </p:cNvSpPr>
          <p:nvPr>
            <p:ph type="sldNum" sz="quarter" idx="12"/>
          </p:nvPr>
        </p:nvSpPr>
        <p:spPr>
          <a:xfrm>
            <a:off x="9336595" y="6448927"/>
            <a:ext cx="2454353" cy="409073"/>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34</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2576172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A1B3EA-18F6-3276-00E8-1E39EE4913A0}"/>
              </a:ext>
            </a:extLst>
          </p:cNvPr>
          <p:cNvSpPr txBox="1"/>
          <p:nvPr/>
        </p:nvSpPr>
        <p:spPr>
          <a:xfrm>
            <a:off x="216786" y="299992"/>
            <a:ext cx="11014632" cy="646331"/>
          </a:xfrm>
          <a:prstGeom prst="rect">
            <a:avLst/>
          </a:prstGeom>
          <a:noFill/>
        </p:spPr>
        <p:txBody>
          <a:bodyPr wrap="square" rtlCol="0">
            <a:spAutoFit/>
          </a:bodyPr>
          <a:lstStyle/>
          <a:p>
            <a:pPr algn="just">
              <a:spcBef>
                <a:spcPts val="2400"/>
              </a:spcBef>
              <a:spcAft>
                <a:spcPts val="1800"/>
              </a:spcAft>
            </a:pPr>
            <a:r>
              <a:rPr lang="en-ZA" sz="3600" b="1"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Projected Revenue for 2023/24 MTEF</a:t>
            </a:r>
            <a:endParaRPr lang="en-ZA" sz="3600" b="1" dirty="0">
              <a:effectLst/>
              <a:latin typeface="Trebuchet MS" panose="020B0603020202020204" pitchFamily="34" charset="0"/>
              <a:ea typeface="Times New Roman" panose="02020603050405020304" pitchFamily="18"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20959451"/>
              </p:ext>
            </p:extLst>
          </p:nvPr>
        </p:nvGraphicFramePr>
        <p:xfrm>
          <a:off x="310551" y="1374740"/>
          <a:ext cx="11568021" cy="3844242"/>
        </p:xfrm>
        <a:graphic>
          <a:graphicData uri="http://schemas.openxmlformats.org/drawingml/2006/table">
            <a:tbl>
              <a:tblPr firstRow="1" firstCol="1" bandRow="1">
                <a:tableStyleId>{7DF18680-E054-41AD-8BC1-D1AEF772440D}</a:tableStyleId>
              </a:tblPr>
              <a:tblGrid>
                <a:gridCol w="1760296">
                  <a:extLst>
                    <a:ext uri="{9D8B030D-6E8A-4147-A177-3AD203B41FA5}">
                      <a16:colId xmlns:a16="http://schemas.microsoft.com/office/drawing/2014/main" val="1546452943"/>
                    </a:ext>
                  </a:extLst>
                </a:gridCol>
                <a:gridCol w="1289777">
                  <a:extLst>
                    <a:ext uri="{9D8B030D-6E8A-4147-A177-3AD203B41FA5}">
                      <a16:colId xmlns:a16="http://schemas.microsoft.com/office/drawing/2014/main" val="3563724009"/>
                    </a:ext>
                  </a:extLst>
                </a:gridCol>
                <a:gridCol w="1042740">
                  <a:extLst>
                    <a:ext uri="{9D8B030D-6E8A-4147-A177-3AD203B41FA5}">
                      <a16:colId xmlns:a16="http://schemas.microsoft.com/office/drawing/2014/main" val="2218236551"/>
                    </a:ext>
                  </a:extLst>
                </a:gridCol>
                <a:gridCol w="1042740">
                  <a:extLst>
                    <a:ext uri="{9D8B030D-6E8A-4147-A177-3AD203B41FA5}">
                      <a16:colId xmlns:a16="http://schemas.microsoft.com/office/drawing/2014/main" val="730518508"/>
                    </a:ext>
                  </a:extLst>
                </a:gridCol>
                <a:gridCol w="1062474">
                  <a:extLst>
                    <a:ext uri="{9D8B030D-6E8A-4147-A177-3AD203B41FA5}">
                      <a16:colId xmlns:a16="http://schemas.microsoft.com/office/drawing/2014/main" val="330152955"/>
                    </a:ext>
                  </a:extLst>
                </a:gridCol>
                <a:gridCol w="1062474">
                  <a:extLst>
                    <a:ext uri="{9D8B030D-6E8A-4147-A177-3AD203B41FA5}">
                      <a16:colId xmlns:a16="http://schemas.microsoft.com/office/drawing/2014/main" val="2047198877"/>
                    </a:ext>
                  </a:extLst>
                </a:gridCol>
                <a:gridCol w="1063263">
                  <a:extLst>
                    <a:ext uri="{9D8B030D-6E8A-4147-A177-3AD203B41FA5}">
                      <a16:colId xmlns:a16="http://schemas.microsoft.com/office/drawing/2014/main" val="3629030118"/>
                    </a:ext>
                  </a:extLst>
                </a:gridCol>
                <a:gridCol w="1081419">
                  <a:extLst>
                    <a:ext uri="{9D8B030D-6E8A-4147-A177-3AD203B41FA5}">
                      <a16:colId xmlns:a16="http://schemas.microsoft.com/office/drawing/2014/main" val="3462936201"/>
                    </a:ext>
                  </a:extLst>
                </a:gridCol>
                <a:gridCol w="1081419">
                  <a:extLst>
                    <a:ext uri="{9D8B030D-6E8A-4147-A177-3AD203B41FA5}">
                      <a16:colId xmlns:a16="http://schemas.microsoft.com/office/drawing/2014/main" val="3908504140"/>
                    </a:ext>
                  </a:extLst>
                </a:gridCol>
                <a:gridCol w="1081419">
                  <a:extLst>
                    <a:ext uri="{9D8B030D-6E8A-4147-A177-3AD203B41FA5}">
                      <a16:colId xmlns:a16="http://schemas.microsoft.com/office/drawing/2014/main" val="2060075942"/>
                    </a:ext>
                  </a:extLst>
                </a:gridCol>
              </a:tblGrid>
              <a:tr h="388109">
                <a:tc>
                  <a:txBody>
                    <a:bodyPr/>
                    <a:lstStyle/>
                    <a:p>
                      <a:pPr algn="ctr">
                        <a:lnSpc>
                          <a:spcPct val="110000"/>
                        </a:lnSpc>
                        <a:spcBef>
                          <a:spcPts val="400"/>
                        </a:spcBef>
                        <a:spcAft>
                          <a:spcPts val="400"/>
                        </a:spcAft>
                      </a:pPr>
                      <a:r>
                        <a:rPr lang="en-ZA" sz="1400" b="1" kern="0" dirty="0">
                          <a:solidFill>
                            <a:schemeClr val="tx1"/>
                          </a:solidFill>
                          <a:effectLst/>
                          <a:latin typeface="Trebuchet MS" panose="020B0603020202020204" pitchFamily="34" charset="0"/>
                        </a:rPr>
                        <a:t>Revenue</a:t>
                      </a:r>
                      <a:endParaRPr lang="en-ZA" sz="14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dirty="0">
                          <a:solidFill>
                            <a:schemeClr val="tx1"/>
                          </a:solidFill>
                          <a:effectLst/>
                          <a:latin typeface="Trebuchet MS" panose="020B0603020202020204" pitchFamily="34" charset="0"/>
                        </a:rPr>
                        <a:t>2019/20</a:t>
                      </a:r>
                      <a:endParaRPr lang="en-ZA" sz="14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a:solidFill>
                            <a:schemeClr val="tx1"/>
                          </a:solidFill>
                          <a:effectLst/>
                          <a:latin typeface="Trebuchet MS" panose="020B0603020202020204" pitchFamily="34" charset="0"/>
                        </a:rPr>
                        <a:t>2020/21</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a:solidFill>
                            <a:schemeClr val="tx1"/>
                          </a:solidFill>
                          <a:effectLst/>
                          <a:latin typeface="Trebuchet MS" panose="020B0603020202020204" pitchFamily="34" charset="0"/>
                        </a:rPr>
                        <a:t>2021/22</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gridSpan="3">
                  <a:txBody>
                    <a:bodyPr/>
                    <a:lstStyle/>
                    <a:p>
                      <a:pPr algn="ctr">
                        <a:lnSpc>
                          <a:spcPct val="110000"/>
                        </a:lnSpc>
                        <a:spcBef>
                          <a:spcPts val="400"/>
                        </a:spcBef>
                        <a:spcAft>
                          <a:spcPts val="400"/>
                        </a:spcAft>
                      </a:pPr>
                      <a:r>
                        <a:rPr lang="en-ZA" sz="1400" b="1" kern="0">
                          <a:solidFill>
                            <a:schemeClr val="tx1"/>
                          </a:solidFill>
                          <a:effectLst/>
                          <a:latin typeface="Trebuchet MS" panose="020B0603020202020204" pitchFamily="34" charset="0"/>
                        </a:rPr>
                        <a:t>2022/23</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ZA"/>
                    </a:p>
                  </a:txBody>
                  <a:tcPr/>
                </a:tc>
                <a:tc hMerge="1">
                  <a:txBody>
                    <a:bodyPr/>
                    <a:lstStyle/>
                    <a:p>
                      <a:endParaRPr lang="en-ZA"/>
                    </a:p>
                  </a:txBody>
                  <a:tcPr/>
                </a:tc>
                <a:tc>
                  <a:txBody>
                    <a:bodyPr/>
                    <a:lstStyle/>
                    <a:p>
                      <a:pPr algn="ctr">
                        <a:lnSpc>
                          <a:spcPct val="110000"/>
                        </a:lnSpc>
                        <a:spcBef>
                          <a:spcPts val="400"/>
                        </a:spcBef>
                        <a:spcAft>
                          <a:spcPts val="400"/>
                        </a:spcAft>
                      </a:pPr>
                      <a:r>
                        <a:rPr lang="en-ZA" sz="1400" b="1" kern="0">
                          <a:solidFill>
                            <a:schemeClr val="tx1"/>
                          </a:solidFill>
                          <a:effectLst/>
                          <a:latin typeface="Trebuchet MS" panose="020B0603020202020204" pitchFamily="34" charset="0"/>
                        </a:rPr>
                        <a:t>2023/24</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a:solidFill>
                            <a:schemeClr val="tx1"/>
                          </a:solidFill>
                          <a:effectLst/>
                          <a:latin typeface="Trebuchet MS" panose="020B0603020202020204" pitchFamily="34" charset="0"/>
                        </a:rPr>
                        <a:t>2024/25</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a:solidFill>
                            <a:schemeClr val="tx1"/>
                          </a:solidFill>
                          <a:effectLst/>
                          <a:latin typeface="Trebuchet MS" panose="020B0603020202020204" pitchFamily="34" charset="0"/>
                        </a:rPr>
                        <a:t>2025/26</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46289493"/>
                  </a:ext>
                </a:extLst>
              </a:tr>
              <a:tr h="757794">
                <a:tc>
                  <a:txBody>
                    <a:bodyPr/>
                    <a:lstStyle/>
                    <a:p>
                      <a:pPr algn="ctr">
                        <a:lnSpc>
                          <a:spcPct val="110000"/>
                        </a:lnSpc>
                        <a:spcBef>
                          <a:spcPts val="400"/>
                        </a:spcBef>
                        <a:spcAft>
                          <a:spcPts val="400"/>
                        </a:spcAft>
                      </a:pPr>
                      <a:r>
                        <a:rPr lang="en-ZA" sz="1400" b="1" kern="0" dirty="0">
                          <a:solidFill>
                            <a:schemeClr val="tx1"/>
                          </a:solidFill>
                          <a:effectLst/>
                          <a:latin typeface="Trebuchet MS" panose="020B0603020202020204" pitchFamily="34" charset="0"/>
                        </a:rPr>
                        <a:t>(R’000)</a:t>
                      </a:r>
                      <a:endParaRPr lang="en-ZA" sz="14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a:solidFill>
                            <a:schemeClr val="tx1"/>
                          </a:solidFill>
                          <a:effectLst/>
                          <a:latin typeface="Trebuchet MS" panose="020B0603020202020204" pitchFamily="34" charset="0"/>
                        </a:rPr>
                        <a:t>Audited</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a:solidFill>
                            <a:schemeClr val="tx1"/>
                          </a:solidFill>
                          <a:effectLst/>
                          <a:latin typeface="Trebuchet MS" panose="020B0603020202020204" pitchFamily="34" charset="0"/>
                        </a:rPr>
                        <a:t>Audited</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a:solidFill>
                            <a:schemeClr val="tx1"/>
                          </a:solidFill>
                          <a:effectLst/>
                          <a:latin typeface="Trebuchet MS" panose="020B0603020202020204" pitchFamily="34" charset="0"/>
                        </a:rPr>
                        <a:t>Audited</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a:solidFill>
                            <a:schemeClr val="tx1"/>
                          </a:solidFill>
                          <a:effectLst/>
                          <a:latin typeface="Trebuchet MS" panose="020B0603020202020204" pitchFamily="34" charset="0"/>
                        </a:rPr>
                        <a:t>Approved</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dirty="0">
                          <a:solidFill>
                            <a:schemeClr val="tx1"/>
                          </a:solidFill>
                          <a:effectLst/>
                          <a:latin typeface="Trebuchet MS" panose="020B0603020202020204" pitchFamily="34" charset="0"/>
                        </a:rPr>
                        <a:t>Special </a:t>
                      </a:r>
                      <a:r>
                        <a:rPr lang="en-ZA" sz="1200" b="1" kern="0" dirty="0">
                          <a:solidFill>
                            <a:schemeClr val="tx1"/>
                          </a:solidFill>
                          <a:effectLst/>
                          <a:latin typeface="Trebuchet MS" panose="020B0603020202020204" pitchFamily="34" charset="0"/>
                        </a:rPr>
                        <a:t>Adjustments</a:t>
                      </a:r>
                      <a:endParaRPr lang="en-ZA" sz="12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a:solidFill>
                            <a:schemeClr val="tx1"/>
                          </a:solidFill>
                          <a:effectLst/>
                          <a:latin typeface="Trebuchet MS" panose="020B0603020202020204" pitchFamily="34" charset="0"/>
                        </a:rPr>
                        <a:t>Revised Budget</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a:solidFill>
                            <a:schemeClr val="tx1"/>
                          </a:solidFill>
                          <a:effectLst/>
                          <a:latin typeface="Trebuchet MS" panose="020B0603020202020204" pitchFamily="34" charset="0"/>
                        </a:rPr>
                        <a:t>Estimate</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a:solidFill>
                            <a:schemeClr val="tx1"/>
                          </a:solidFill>
                          <a:effectLst/>
                          <a:latin typeface="Trebuchet MS" panose="020B0603020202020204" pitchFamily="34" charset="0"/>
                        </a:rPr>
                        <a:t>Estimate</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a:solidFill>
                            <a:schemeClr val="tx1"/>
                          </a:solidFill>
                          <a:effectLst/>
                          <a:latin typeface="Trebuchet MS" panose="020B0603020202020204" pitchFamily="34" charset="0"/>
                        </a:rPr>
                        <a:t>Estimate</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0216228"/>
                  </a:ext>
                </a:extLst>
              </a:tr>
              <a:tr h="388109">
                <a:tc>
                  <a:txBody>
                    <a:bodyPr/>
                    <a:lstStyle/>
                    <a:p>
                      <a:pPr algn="l">
                        <a:lnSpc>
                          <a:spcPct val="110000"/>
                        </a:lnSpc>
                        <a:spcBef>
                          <a:spcPts val="400"/>
                        </a:spcBef>
                        <a:spcAft>
                          <a:spcPts val="400"/>
                        </a:spcAft>
                      </a:pPr>
                      <a:r>
                        <a:rPr lang="en-ZA" sz="1400" kern="0">
                          <a:solidFill>
                            <a:schemeClr val="tx1"/>
                          </a:solidFill>
                          <a:effectLst/>
                          <a:latin typeface="Trebuchet MS" panose="020B0603020202020204" pitchFamily="34" charset="0"/>
                        </a:rPr>
                        <a:t>DT allocation</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1,256,523</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dirty="0">
                          <a:solidFill>
                            <a:schemeClr val="tx1"/>
                          </a:solidFill>
                          <a:effectLst/>
                          <a:latin typeface="Trebuchet MS" panose="020B0603020202020204" pitchFamily="34" charset="0"/>
                        </a:rPr>
                        <a:t>438,306</a:t>
                      </a:r>
                      <a:endParaRPr lang="en-ZA" sz="14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1,297,038</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1,329,206</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0</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1,329,206</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1,344,672</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1,405,061</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1,468,008</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49150859"/>
                  </a:ext>
                </a:extLst>
              </a:tr>
              <a:tr h="388109">
                <a:tc>
                  <a:txBody>
                    <a:bodyPr/>
                    <a:lstStyle/>
                    <a:p>
                      <a:pPr algn="l">
                        <a:lnSpc>
                          <a:spcPct val="110000"/>
                        </a:lnSpc>
                        <a:spcBef>
                          <a:spcPts val="400"/>
                        </a:spcBef>
                        <a:spcAft>
                          <a:spcPts val="400"/>
                        </a:spcAft>
                      </a:pPr>
                      <a:r>
                        <a:rPr lang="en-ZA" sz="1400" kern="0">
                          <a:solidFill>
                            <a:schemeClr val="tx1"/>
                          </a:solidFill>
                          <a:effectLst/>
                          <a:latin typeface="Trebuchet MS" panose="020B0603020202020204" pitchFamily="34" charset="0"/>
                        </a:rPr>
                        <a:t>TOMSA levies</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Bef>
                          <a:spcPts val="400"/>
                        </a:spcBef>
                        <a:spcAft>
                          <a:spcPts val="400"/>
                        </a:spcAft>
                      </a:pPr>
                      <a:r>
                        <a:rPr lang="en-ZA" sz="1400" kern="0" dirty="0">
                          <a:solidFill>
                            <a:schemeClr val="tx1"/>
                          </a:solidFill>
                          <a:effectLst/>
                          <a:latin typeface="Trebuchet MS" panose="020B0603020202020204" pitchFamily="34" charset="0"/>
                        </a:rPr>
                        <a:t>133,304</a:t>
                      </a:r>
                      <a:endParaRPr lang="en-ZA" sz="14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0</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dirty="0">
                          <a:solidFill>
                            <a:schemeClr val="tx1"/>
                          </a:solidFill>
                          <a:effectLst/>
                          <a:latin typeface="Trebuchet MS" panose="020B0603020202020204" pitchFamily="34" charset="0"/>
                        </a:rPr>
                        <a:t>50,000</a:t>
                      </a:r>
                      <a:endParaRPr lang="en-ZA" sz="14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52,4</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0</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52,400</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53,972</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56,395</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59,102</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02184075"/>
                  </a:ext>
                </a:extLst>
              </a:tr>
              <a:tr h="757794">
                <a:tc>
                  <a:txBody>
                    <a:bodyPr/>
                    <a:lstStyle/>
                    <a:p>
                      <a:pPr algn="l">
                        <a:lnSpc>
                          <a:spcPct val="110000"/>
                        </a:lnSpc>
                        <a:spcBef>
                          <a:spcPts val="400"/>
                        </a:spcBef>
                        <a:spcAft>
                          <a:spcPts val="400"/>
                        </a:spcAft>
                      </a:pPr>
                      <a:r>
                        <a:rPr lang="en-ZA" sz="1400" kern="0">
                          <a:solidFill>
                            <a:schemeClr val="tx1"/>
                          </a:solidFill>
                          <a:effectLst/>
                          <a:latin typeface="Trebuchet MS" panose="020B0603020202020204" pitchFamily="34" charset="0"/>
                        </a:rPr>
                        <a:t>Indaba Meetings Africa and other exhibitions</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Bef>
                          <a:spcPts val="400"/>
                        </a:spcBef>
                        <a:spcAft>
                          <a:spcPts val="400"/>
                        </a:spcAft>
                      </a:pPr>
                      <a:r>
                        <a:rPr lang="en-ZA" sz="1400" kern="0" dirty="0">
                          <a:solidFill>
                            <a:schemeClr val="tx1"/>
                          </a:solidFill>
                          <a:effectLst/>
                          <a:latin typeface="Trebuchet MS" panose="020B0603020202020204" pitchFamily="34" charset="0"/>
                        </a:rPr>
                        <a:t>110,189</a:t>
                      </a:r>
                      <a:endParaRPr lang="en-ZA" sz="14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680</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33,498</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33,757</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0</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33,757</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34,372</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35,927</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37,652</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33492306"/>
                  </a:ext>
                </a:extLst>
              </a:tr>
              <a:tr h="388109">
                <a:tc>
                  <a:txBody>
                    <a:bodyPr/>
                    <a:lstStyle/>
                    <a:p>
                      <a:pPr algn="l">
                        <a:lnSpc>
                          <a:spcPct val="110000"/>
                        </a:lnSpc>
                        <a:spcBef>
                          <a:spcPts val="400"/>
                        </a:spcBef>
                        <a:spcAft>
                          <a:spcPts val="400"/>
                        </a:spcAft>
                      </a:pPr>
                      <a:r>
                        <a:rPr lang="en-ZA" sz="1400" kern="0">
                          <a:solidFill>
                            <a:schemeClr val="tx1"/>
                          </a:solidFill>
                          <a:effectLst/>
                          <a:latin typeface="Trebuchet MS" panose="020B0603020202020204" pitchFamily="34" charset="0"/>
                        </a:rPr>
                        <a:t>Grading fees </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23,164</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0</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12,239</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12,826</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0</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12,826</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13,210</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13,804</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dirty="0">
                          <a:solidFill>
                            <a:schemeClr val="tx1"/>
                          </a:solidFill>
                          <a:effectLst/>
                          <a:latin typeface="Trebuchet MS" panose="020B0603020202020204" pitchFamily="34" charset="0"/>
                        </a:rPr>
                        <a:t>14,467</a:t>
                      </a:r>
                      <a:endParaRPr lang="en-ZA" sz="14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2109544"/>
                  </a:ext>
                </a:extLst>
              </a:tr>
              <a:tr h="388109">
                <a:tc>
                  <a:txBody>
                    <a:bodyPr/>
                    <a:lstStyle/>
                    <a:p>
                      <a:pPr algn="l">
                        <a:lnSpc>
                          <a:spcPct val="110000"/>
                        </a:lnSpc>
                        <a:spcBef>
                          <a:spcPts val="400"/>
                        </a:spcBef>
                        <a:spcAft>
                          <a:spcPts val="400"/>
                        </a:spcAft>
                      </a:pPr>
                      <a:r>
                        <a:rPr lang="en-ZA" sz="1400" kern="0">
                          <a:solidFill>
                            <a:schemeClr val="tx1"/>
                          </a:solidFill>
                          <a:effectLst/>
                          <a:latin typeface="Trebuchet MS" panose="020B0603020202020204" pitchFamily="34" charset="0"/>
                        </a:rPr>
                        <a:t>Sundry revenue</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22,498</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0</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24,847</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27,389</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0</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27,389</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28,608</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29,881</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31,315</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0321920"/>
                  </a:ext>
                </a:extLst>
              </a:tr>
              <a:tr h="388109">
                <a:tc>
                  <a:txBody>
                    <a:bodyPr/>
                    <a:lstStyle/>
                    <a:p>
                      <a:pPr algn="l">
                        <a:lnSpc>
                          <a:spcPct val="110000"/>
                        </a:lnSpc>
                        <a:spcBef>
                          <a:spcPts val="400"/>
                        </a:spcBef>
                        <a:spcAft>
                          <a:spcPts val="400"/>
                        </a:spcAft>
                      </a:pPr>
                      <a:r>
                        <a:rPr lang="en-ZA" sz="1400" kern="0">
                          <a:solidFill>
                            <a:schemeClr val="tx1"/>
                          </a:solidFill>
                          <a:effectLst/>
                          <a:latin typeface="Trebuchet MS" panose="020B0603020202020204" pitchFamily="34" charset="0"/>
                        </a:rPr>
                        <a:t> </a:t>
                      </a:r>
                      <a:r>
                        <a:rPr lang="en-ZA" sz="1400" b="1" kern="0">
                          <a:solidFill>
                            <a:schemeClr val="tx1"/>
                          </a:solidFill>
                          <a:effectLst/>
                          <a:latin typeface="Trebuchet MS" panose="020B0603020202020204" pitchFamily="34" charset="0"/>
                        </a:rPr>
                        <a:t>TOTAL</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a:solidFill>
                            <a:schemeClr val="tx1"/>
                          </a:solidFill>
                          <a:effectLst/>
                          <a:latin typeface="Trebuchet MS" panose="020B0603020202020204" pitchFamily="34" charset="0"/>
                        </a:rPr>
                        <a:t>1,545,678</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a:solidFill>
                            <a:schemeClr val="tx1"/>
                          </a:solidFill>
                          <a:effectLst/>
                          <a:latin typeface="Trebuchet MS" panose="020B0603020202020204" pitchFamily="34" charset="0"/>
                        </a:rPr>
                        <a:t>438,986</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a:solidFill>
                            <a:schemeClr val="tx1"/>
                          </a:solidFill>
                          <a:effectLst/>
                          <a:latin typeface="Trebuchet MS" panose="020B0603020202020204" pitchFamily="34" charset="0"/>
                        </a:rPr>
                        <a:t>1,417,622</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a:solidFill>
                            <a:schemeClr val="tx1"/>
                          </a:solidFill>
                          <a:effectLst/>
                          <a:latin typeface="Trebuchet MS" panose="020B0603020202020204" pitchFamily="34" charset="0"/>
                        </a:rPr>
                        <a:t>1,455,578</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Trebuchet MS" panose="020B0603020202020204" pitchFamily="34" charset="0"/>
                        </a:rPr>
                        <a:t>0</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a:solidFill>
                            <a:schemeClr val="tx1"/>
                          </a:solidFill>
                          <a:effectLst/>
                          <a:latin typeface="Trebuchet MS" panose="020B0603020202020204" pitchFamily="34" charset="0"/>
                        </a:rPr>
                        <a:t>1,455,578</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a:solidFill>
                            <a:schemeClr val="tx1"/>
                          </a:solidFill>
                          <a:effectLst/>
                          <a:latin typeface="Trebuchet MS" panose="020B0603020202020204" pitchFamily="34" charset="0"/>
                        </a:rPr>
                        <a:t>1,474,834</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a:solidFill>
                            <a:schemeClr val="tx1"/>
                          </a:solidFill>
                          <a:effectLst/>
                          <a:latin typeface="Trebuchet MS" panose="020B0603020202020204" pitchFamily="34" charset="0"/>
                        </a:rPr>
                        <a:t>1,541,068</a:t>
                      </a:r>
                      <a:endParaRPr lang="en-ZA" sz="14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dirty="0">
                          <a:solidFill>
                            <a:schemeClr val="tx1"/>
                          </a:solidFill>
                          <a:effectLst/>
                          <a:latin typeface="Trebuchet MS" panose="020B0603020202020204" pitchFamily="34" charset="0"/>
                        </a:rPr>
                        <a:t>1,610,544</a:t>
                      </a:r>
                      <a:endParaRPr lang="en-ZA" sz="14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2904217"/>
                  </a:ext>
                </a:extLst>
              </a:tr>
            </a:tbl>
          </a:graphicData>
        </a:graphic>
      </p:graphicFrame>
      <p:sp>
        <p:nvSpPr>
          <p:cNvPr id="3" name="Slide Number Placeholder 2">
            <a:extLst>
              <a:ext uri="{FF2B5EF4-FFF2-40B4-BE49-F238E27FC236}">
                <a16:creationId xmlns:a16="http://schemas.microsoft.com/office/drawing/2014/main" id="{8E1E4B9D-724F-94BA-BA32-96BB1EE408E2}"/>
              </a:ext>
            </a:extLst>
          </p:cNvPr>
          <p:cNvSpPr>
            <a:spLocks noGrp="1"/>
          </p:cNvSpPr>
          <p:nvPr>
            <p:ph type="sldNum" sz="quarter" idx="12"/>
          </p:nvPr>
        </p:nvSpPr>
        <p:spPr>
          <a:xfrm>
            <a:off x="9347200" y="6364705"/>
            <a:ext cx="2531372" cy="324853"/>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35</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411671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C5117-5BFC-6ABB-F75D-AD605CAF62B7}"/>
              </a:ext>
            </a:extLst>
          </p:cNvPr>
          <p:cNvSpPr txBox="1"/>
          <p:nvPr/>
        </p:nvSpPr>
        <p:spPr>
          <a:xfrm>
            <a:off x="331190" y="390246"/>
            <a:ext cx="9182100" cy="646331"/>
          </a:xfrm>
          <a:prstGeom prst="rect">
            <a:avLst/>
          </a:prstGeom>
          <a:noFill/>
        </p:spPr>
        <p:txBody>
          <a:bodyPr wrap="square" rtlCol="0">
            <a:spAutoFit/>
          </a:bodyPr>
          <a:lstStyle/>
          <a:p>
            <a:pPr algn="just">
              <a:spcBef>
                <a:spcPts val="2400"/>
              </a:spcBef>
              <a:spcAft>
                <a:spcPts val="1800"/>
              </a:spcAft>
            </a:pPr>
            <a:r>
              <a:rPr lang="en-ZA" sz="3600" b="1" dirty="0">
                <a:solidFill>
                  <a:srgbClr val="000000"/>
                </a:solidFill>
                <a:latin typeface="Trebuchet MS" panose="020B0603020202020204" pitchFamily="34" charset="0"/>
                <a:ea typeface="Times New Roman" panose="02020603050405020304" pitchFamily="18" charset="0"/>
                <a:cs typeface="Arial" panose="020B0604020202020204" pitchFamily="34" charset="0"/>
              </a:rPr>
              <a:t>Projected Expenditure for 2023/24 MTEF </a:t>
            </a:r>
          </a:p>
        </p:txBody>
      </p:sp>
      <p:graphicFrame>
        <p:nvGraphicFramePr>
          <p:cNvPr id="3" name="Table 2"/>
          <p:cNvGraphicFramePr>
            <a:graphicFrameLocks noGrp="1"/>
          </p:cNvGraphicFramePr>
          <p:nvPr>
            <p:extLst>
              <p:ext uri="{D42A27DB-BD31-4B8C-83A1-F6EECF244321}">
                <p14:modId xmlns:p14="http://schemas.microsoft.com/office/powerpoint/2010/main" val="3902004903"/>
              </p:ext>
            </p:extLst>
          </p:nvPr>
        </p:nvGraphicFramePr>
        <p:xfrm>
          <a:off x="322226" y="1468581"/>
          <a:ext cx="11608107" cy="4397382"/>
        </p:xfrm>
        <a:graphic>
          <a:graphicData uri="http://schemas.openxmlformats.org/drawingml/2006/table">
            <a:tbl>
              <a:tblPr firstRow="1" firstCol="1" bandRow="1">
                <a:tableStyleId>{7DF18680-E054-41AD-8BC1-D1AEF772440D}</a:tableStyleId>
              </a:tblPr>
              <a:tblGrid>
                <a:gridCol w="970659">
                  <a:extLst>
                    <a:ext uri="{9D8B030D-6E8A-4147-A177-3AD203B41FA5}">
                      <a16:colId xmlns:a16="http://schemas.microsoft.com/office/drawing/2014/main" val="3053806061"/>
                    </a:ext>
                  </a:extLst>
                </a:gridCol>
                <a:gridCol w="1924768">
                  <a:extLst>
                    <a:ext uri="{9D8B030D-6E8A-4147-A177-3AD203B41FA5}">
                      <a16:colId xmlns:a16="http://schemas.microsoft.com/office/drawing/2014/main" val="634707192"/>
                    </a:ext>
                  </a:extLst>
                </a:gridCol>
                <a:gridCol w="1099973">
                  <a:extLst>
                    <a:ext uri="{9D8B030D-6E8A-4147-A177-3AD203B41FA5}">
                      <a16:colId xmlns:a16="http://schemas.microsoft.com/office/drawing/2014/main" val="2755111046"/>
                    </a:ext>
                  </a:extLst>
                </a:gridCol>
                <a:gridCol w="843154">
                  <a:extLst>
                    <a:ext uri="{9D8B030D-6E8A-4147-A177-3AD203B41FA5}">
                      <a16:colId xmlns:a16="http://schemas.microsoft.com/office/drawing/2014/main" val="2223284479"/>
                    </a:ext>
                  </a:extLst>
                </a:gridCol>
                <a:gridCol w="816620">
                  <a:extLst>
                    <a:ext uri="{9D8B030D-6E8A-4147-A177-3AD203B41FA5}">
                      <a16:colId xmlns:a16="http://schemas.microsoft.com/office/drawing/2014/main" val="1604745801"/>
                    </a:ext>
                  </a:extLst>
                </a:gridCol>
                <a:gridCol w="912434">
                  <a:extLst>
                    <a:ext uri="{9D8B030D-6E8A-4147-A177-3AD203B41FA5}">
                      <a16:colId xmlns:a16="http://schemas.microsoft.com/office/drawing/2014/main" val="3588499134"/>
                    </a:ext>
                  </a:extLst>
                </a:gridCol>
                <a:gridCol w="930859">
                  <a:extLst>
                    <a:ext uri="{9D8B030D-6E8A-4147-A177-3AD203B41FA5}">
                      <a16:colId xmlns:a16="http://schemas.microsoft.com/office/drawing/2014/main" val="1927490621"/>
                    </a:ext>
                  </a:extLst>
                </a:gridCol>
                <a:gridCol w="1149757">
                  <a:extLst>
                    <a:ext uri="{9D8B030D-6E8A-4147-A177-3AD203B41FA5}">
                      <a16:colId xmlns:a16="http://schemas.microsoft.com/office/drawing/2014/main" val="2853866970"/>
                    </a:ext>
                  </a:extLst>
                </a:gridCol>
                <a:gridCol w="962552">
                  <a:extLst>
                    <a:ext uri="{9D8B030D-6E8A-4147-A177-3AD203B41FA5}">
                      <a16:colId xmlns:a16="http://schemas.microsoft.com/office/drawing/2014/main" val="2406113363"/>
                    </a:ext>
                  </a:extLst>
                </a:gridCol>
                <a:gridCol w="899904">
                  <a:extLst>
                    <a:ext uri="{9D8B030D-6E8A-4147-A177-3AD203B41FA5}">
                      <a16:colId xmlns:a16="http://schemas.microsoft.com/office/drawing/2014/main" val="3859049485"/>
                    </a:ext>
                  </a:extLst>
                </a:gridCol>
                <a:gridCol w="1097427">
                  <a:extLst>
                    <a:ext uri="{9D8B030D-6E8A-4147-A177-3AD203B41FA5}">
                      <a16:colId xmlns:a16="http://schemas.microsoft.com/office/drawing/2014/main" val="978204150"/>
                    </a:ext>
                  </a:extLst>
                </a:gridCol>
              </a:tblGrid>
              <a:tr h="437152">
                <a:tc rowSpan="3" gridSpan="2">
                  <a:txBody>
                    <a:bodyPr/>
                    <a:lstStyle/>
                    <a:p>
                      <a:pPr algn="ctr">
                        <a:lnSpc>
                          <a:spcPct val="110000"/>
                        </a:lnSpc>
                        <a:spcAft>
                          <a:spcPts val="0"/>
                        </a:spcAft>
                      </a:pPr>
                      <a:r>
                        <a:rPr lang="en-ZA" sz="1200" b="1" kern="0" dirty="0">
                          <a:solidFill>
                            <a:schemeClr val="tx1"/>
                          </a:solidFill>
                          <a:effectLst/>
                          <a:latin typeface="Trebuchet MS" panose="020B0603020202020204" pitchFamily="34" charset="0"/>
                        </a:rPr>
                        <a:t> </a:t>
                      </a:r>
                    </a:p>
                    <a:p>
                      <a:pPr algn="ctr">
                        <a:lnSpc>
                          <a:spcPct val="110000"/>
                        </a:lnSpc>
                        <a:spcAft>
                          <a:spcPts val="0"/>
                        </a:spcAft>
                      </a:pPr>
                      <a:r>
                        <a:rPr lang="en-ZA" sz="1200" b="1" kern="0" dirty="0">
                          <a:solidFill>
                            <a:schemeClr val="tx1"/>
                          </a:solidFill>
                          <a:effectLst/>
                          <a:latin typeface="Trebuchet MS" panose="020B0603020202020204" pitchFamily="34" charset="0"/>
                        </a:rPr>
                        <a:t> </a:t>
                      </a:r>
                      <a:endParaRPr lang="en-ZA" sz="1200" kern="1400" dirty="0">
                        <a:solidFill>
                          <a:schemeClr val="tx1"/>
                        </a:solidFill>
                        <a:effectLst/>
                        <a:latin typeface="Trebuchet MS" panose="020B0603020202020204" pitchFamily="34" charset="0"/>
                      </a:endParaRPr>
                    </a:p>
                    <a:p>
                      <a:pPr algn="ctr">
                        <a:lnSpc>
                          <a:spcPct val="110000"/>
                        </a:lnSpc>
                        <a:spcAft>
                          <a:spcPts val="0"/>
                        </a:spcAft>
                      </a:pPr>
                      <a:r>
                        <a:rPr lang="en-ZA" sz="1200" b="1" kern="0" dirty="0">
                          <a:solidFill>
                            <a:schemeClr val="tx1"/>
                          </a:solidFill>
                          <a:effectLst/>
                          <a:latin typeface="Trebuchet MS" panose="020B0603020202020204" pitchFamily="34" charset="0"/>
                        </a:rPr>
                        <a:t>Name of the Programme</a:t>
                      </a:r>
                      <a:endParaRPr lang="en-ZA" sz="1200" kern="1400" dirty="0">
                        <a:solidFill>
                          <a:schemeClr val="tx1"/>
                        </a:solidFill>
                        <a:effectLst/>
                        <a:latin typeface="Trebuchet MS" panose="020B0603020202020204" pitchFamily="34" charset="0"/>
                      </a:endParaRPr>
                    </a:p>
                    <a:p>
                      <a:pPr algn="ctr">
                        <a:lnSpc>
                          <a:spcPct val="110000"/>
                        </a:lnSpc>
                        <a:spcAft>
                          <a:spcPts val="0"/>
                        </a:spcAft>
                      </a:pPr>
                      <a:r>
                        <a:rPr lang="en-ZA" sz="1200" b="1" kern="0" dirty="0">
                          <a:solidFill>
                            <a:schemeClr val="tx1"/>
                          </a:solidFill>
                          <a:effectLst/>
                          <a:latin typeface="Trebuchet MS" panose="020B0603020202020204" pitchFamily="34" charset="0"/>
                        </a:rPr>
                        <a:t> </a:t>
                      </a:r>
                      <a:endParaRPr lang="en-ZA" sz="1200" kern="1400" dirty="0">
                        <a:solidFill>
                          <a:schemeClr val="tx1"/>
                        </a:solidFill>
                        <a:effectLst/>
                        <a:latin typeface="Trebuchet MS" panose="020B0603020202020204" pitchFamily="34" charset="0"/>
                        <a:cs typeface="Times New Roman" panose="02020603050405020304" pitchFamily="18" charset="0"/>
                      </a:endParaRPr>
                    </a:p>
                  </a:txBody>
                  <a:tcPr marL="68580" marR="68580" marT="0" marB="0" anchor="ctr"/>
                </a:tc>
                <a:tc rowSpan="3" hMerge="1">
                  <a:txBody>
                    <a:bodyPr/>
                    <a:lstStyle/>
                    <a:p>
                      <a:endParaRPr lang="en-ZA"/>
                    </a:p>
                  </a:txBody>
                  <a:tcPr/>
                </a:tc>
                <a:tc>
                  <a:txBody>
                    <a:bodyPr/>
                    <a:lstStyle/>
                    <a:p>
                      <a:pPr algn="ctr">
                        <a:lnSpc>
                          <a:spcPct val="110000"/>
                        </a:lnSpc>
                        <a:spcAft>
                          <a:spcPts val="0"/>
                        </a:spcAft>
                      </a:pPr>
                      <a:r>
                        <a:rPr lang="en-ZA" sz="1100" b="1" kern="0" dirty="0">
                          <a:solidFill>
                            <a:schemeClr val="tx1"/>
                          </a:solidFill>
                          <a:effectLst/>
                          <a:latin typeface="Trebuchet MS" panose="020B0603020202020204" pitchFamily="34" charset="0"/>
                        </a:rPr>
                        <a:t>2019/20</a:t>
                      </a:r>
                      <a:endParaRPr lang="en-ZA" sz="11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1100" b="1" kern="0">
                          <a:solidFill>
                            <a:schemeClr val="tx1"/>
                          </a:solidFill>
                          <a:effectLst/>
                          <a:latin typeface="Trebuchet MS" panose="020B0603020202020204" pitchFamily="34" charset="0"/>
                        </a:rPr>
                        <a:t>2020/21</a:t>
                      </a:r>
                      <a:endParaRPr lang="en-ZA" sz="11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1100" b="1" kern="0">
                          <a:solidFill>
                            <a:schemeClr val="tx1"/>
                          </a:solidFill>
                          <a:effectLst/>
                          <a:latin typeface="Trebuchet MS" panose="020B0603020202020204" pitchFamily="34" charset="0"/>
                        </a:rPr>
                        <a:t>2021/22</a:t>
                      </a:r>
                      <a:endParaRPr lang="en-ZA" sz="11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gridSpan="3">
                  <a:txBody>
                    <a:bodyPr/>
                    <a:lstStyle/>
                    <a:p>
                      <a:pPr algn="ctr">
                        <a:lnSpc>
                          <a:spcPct val="110000"/>
                        </a:lnSpc>
                        <a:spcAft>
                          <a:spcPts val="0"/>
                        </a:spcAft>
                      </a:pPr>
                      <a:r>
                        <a:rPr lang="en-ZA" sz="1100" b="1" kern="0" dirty="0">
                          <a:solidFill>
                            <a:schemeClr val="tx1"/>
                          </a:solidFill>
                          <a:effectLst/>
                          <a:latin typeface="Trebuchet MS" panose="020B0603020202020204" pitchFamily="34" charset="0"/>
                        </a:rPr>
                        <a:t>2022/23</a:t>
                      </a:r>
                    </a:p>
                  </a:txBody>
                  <a:tcPr marL="68580" marR="68580" marT="0" marB="0" anchor="ctr"/>
                </a:tc>
                <a:tc hMerge="1">
                  <a:txBody>
                    <a:bodyPr/>
                    <a:lstStyle/>
                    <a:p>
                      <a:pPr algn="ctr">
                        <a:lnSpc>
                          <a:spcPct val="110000"/>
                        </a:lnSpc>
                        <a:spcAft>
                          <a:spcPts val="0"/>
                        </a:spcAft>
                      </a:pPr>
                      <a:r>
                        <a:rPr lang="en-ZA" sz="900" b="1" kern="0" dirty="0">
                          <a:solidFill>
                            <a:schemeClr val="tx1"/>
                          </a:solidFill>
                          <a:effectLst/>
                          <a:latin typeface="Arial Nova Light" panose="020B0304020202020204" pitchFamily="34" charset="0"/>
                        </a:rPr>
                        <a:t> </a:t>
                      </a:r>
                      <a:endParaRPr lang="en-ZA" sz="9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lnSpc>
                          <a:spcPct val="110000"/>
                        </a:lnSpc>
                        <a:spcAft>
                          <a:spcPts val="0"/>
                        </a:spcAft>
                      </a:pPr>
                      <a:r>
                        <a:rPr lang="en-ZA" sz="900" b="1" kern="0" dirty="0">
                          <a:solidFill>
                            <a:schemeClr val="tx1"/>
                          </a:solidFill>
                          <a:effectLst/>
                          <a:latin typeface="Arial Nova Light" panose="020B0304020202020204" pitchFamily="34" charset="0"/>
                        </a:rPr>
                        <a:t> </a:t>
                      </a:r>
                      <a:endParaRPr lang="en-ZA" sz="9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1100" b="1" kern="0">
                          <a:solidFill>
                            <a:schemeClr val="tx1"/>
                          </a:solidFill>
                          <a:effectLst/>
                          <a:latin typeface="Trebuchet MS" panose="020B0603020202020204" pitchFamily="34" charset="0"/>
                        </a:rPr>
                        <a:t>2023/24</a:t>
                      </a:r>
                      <a:endParaRPr lang="en-ZA" sz="11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1100" b="1" kern="0">
                          <a:solidFill>
                            <a:schemeClr val="tx1"/>
                          </a:solidFill>
                          <a:effectLst/>
                          <a:latin typeface="Trebuchet MS" panose="020B0603020202020204" pitchFamily="34" charset="0"/>
                        </a:rPr>
                        <a:t>2024/25</a:t>
                      </a:r>
                      <a:endParaRPr lang="en-ZA" sz="11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1100" b="1" kern="0">
                          <a:solidFill>
                            <a:schemeClr val="tx1"/>
                          </a:solidFill>
                          <a:effectLst/>
                          <a:latin typeface="Trebuchet MS" panose="020B0603020202020204" pitchFamily="34" charset="0"/>
                        </a:rPr>
                        <a:t>2025/26</a:t>
                      </a:r>
                      <a:endParaRPr lang="en-ZA" sz="11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2468716"/>
                  </a:ext>
                </a:extLst>
              </a:tr>
              <a:tr h="612241">
                <a:tc gridSpan="2" vMerge="1">
                  <a:txBody>
                    <a:bodyPr/>
                    <a:lstStyle/>
                    <a:p>
                      <a:pPr algn="ctr">
                        <a:lnSpc>
                          <a:spcPct val="110000"/>
                        </a:lnSpc>
                        <a:spcAft>
                          <a:spcPts val="0"/>
                        </a:spcAft>
                      </a:pPr>
                      <a:r>
                        <a:rPr lang="en-ZA" sz="900" b="1" kern="0" dirty="0">
                          <a:solidFill>
                            <a:schemeClr val="tx1"/>
                          </a:solidFill>
                          <a:effectLst/>
                          <a:latin typeface="Arial Nova Light" panose="020B0304020202020204" pitchFamily="34" charset="0"/>
                        </a:rPr>
                        <a:t> </a:t>
                      </a:r>
                    </a:p>
                    <a:p>
                      <a:pPr algn="ctr">
                        <a:lnSpc>
                          <a:spcPct val="110000"/>
                        </a:lnSpc>
                        <a:spcAft>
                          <a:spcPts val="0"/>
                        </a:spcAft>
                      </a:pPr>
                      <a:r>
                        <a:rPr lang="en-ZA" sz="900" b="1" kern="0" dirty="0">
                          <a:solidFill>
                            <a:schemeClr val="tx1"/>
                          </a:solidFill>
                          <a:effectLst/>
                          <a:latin typeface="Arial Nova Light" panose="020B0304020202020204" pitchFamily="34" charset="0"/>
                        </a:rPr>
                        <a:t> </a:t>
                      </a:r>
                      <a:endParaRPr lang="en-ZA" sz="900" kern="1400" dirty="0">
                        <a:solidFill>
                          <a:schemeClr val="tx1"/>
                        </a:solidFill>
                        <a:effectLst/>
                        <a:latin typeface="Arial Nova Light" panose="020B0304020202020204" pitchFamily="34" charset="0"/>
                        <a:cs typeface="Times New Roman" panose="02020603050405020304" pitchFamily="18" charset="0"/>
                      </a:endParaRPr>
                    </a:p>
                  </a:txBody>
                  <a:tcPr marL="68580" marR="68580" marT="0" marB="0" anchor="ctr"/>
                </a:tc>
                <a:tc hMerge="1" vMerge="1">
                  <a:txBody>
                    <a:bodyPr/>
                    <a:lstStyle/>
                    <a:p>
                      <a:pPr algn="ctr">
                        <a:lnSpc>
                          <a:spcPct val="110000"/>
                        </a:lnSpc>
                        <a:spcAft>
                          <a:spcPts val="0"/>
                        </a:spcAft>
                      </a:pPr>
                      <a:r>
                        <a:rPr lang="en-ZA" sz="900" b="1" kern="0" dirty="0">
                          <a:solidFill>
                            <a:schemeClr val="tx1"/>
                          </a:solidFill>
                          <a:effectLst/>
                          <a:latin typeface="Arial Nova Light" panose="020B0304020202020204" pitchFamily="34" charset="0"/>
                        </a:rPr>
                        <a:t> </a:t>
                      </a:r>
                      <a:endParaRPr lang="en-ZA" sz="9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1100" b="1" kern="0" dirty="0">
                          <a:solidFill>
                            <a:schemeClr val="tx1"/>
                          </a:solidFill>
                          <a:effectLst/>
                          <a:latin typeface="Trebuchet MS" panose="020B0603020202020204" pitchFamily="34" charset="0"/>
                        </a:rPr>
                        <a:t>Audited</a:t>
                      </a:r>
                      <a:endParaRPr lang="en-ZA" sz="11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1100" b="1" kern="0" dirty="0">
                          <a:solidFill>
                            <a:schemeClr val="tx1"/>
                          </a:solidFill>
                          <a:effectLst/>
                          <a:latin typeface="Trebuchet MS" panose="020B0603020202020204" pitchFamily="34" charset="0"/>
                        </a:rPr>
                        <a:t>Audited</a:t>
                      </a:r>
                      <a:endParaRPr lang="en-ZA" sz="11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1100" b="1" kern="0" dirty="0">
                          <a:solidFill>
                            <a:schemeClr val="tx1"/>
                          </a:solidFill>
                          <a:effectLst/>
                          <a:latin typeface="Trebuchet MS" panose="020B0603020202020204" pitchFamily="34" charset="0"/>
                        </a:rPr>
                        <a:t>Audited</a:t>
                      </a:r>
                      <a:endParaRPr lang="en-ZA" sz="11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1100" b="1" kern="0">
                          <a:solidFill>
                            <a:schemeClr val="tx1"/>
                          </a:solidFill>
                          <a:effectLst/>
                          <a:latin typeface="Trebuchet MS" panose="020B0603020202020204" pitchFamily="34" charset="0"/>
                        </a:rPr>
                        <a:t>Approved Budget</a:t>
                      </a:r>
                      <a:endParaRPr lang="en-ZA" sz="11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1100" b="1" kern="0">
                          <a:solidFill>
                            <a:schemeClr val="tx1"/>
                          </a:solidFill>
                          <a:effectLst/>
                          <a:latin typeface="Trebuchet MS" panose="020B0603020202020204" pitchFamily="34" charset="0"/>
                        </a:rPr>
                        <a:t>Special Adjustments</a:t>
                      </a:r>
                      <a:endParaRPr lang="en-ZA" sz="11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1100" b="1" kern="0">
                          <a:solidFill>
                            <a:schemeClr val="tx1"/>
                          </a:solidFill>
                          <a:effectLst/>
                          <a:latin typeface="Trebuchet MS" panose="020B0603020202020204" pitchFamily="34" charset="0"/>
                        </a:rPr>
                        <a:t>Revised Budget</a:t>
                      </a:r>
                      <a:endParaRPr lang="en-ZA" sz="11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1100" b="1" kern="0">
                          <a:solidFill>
                            <a:schemeClr val="tx1"/>
                          </a:solidFill>
                          <a:effectLst/>
                          <a:latin typeface="Trebuchet MS" panose="020B0603020202020204" pitchFamily="34" charset="0"/>
                        </a:rPr>
                        <a:t>Budget</a:t>
                      </a:r>
                      <a:endParaRPr lang="en-ZA" sz="11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1100" b="1" kern="0">
                          <a:solidFill>
                            <a:schemeClr val="tx1"/>
                          </a:solidFill>
                          <a:effectLst/>
                          <a:latin typeface="Trebuchet MS" panose="020B0603020202020204" pitchFamily="34" charset="0"/>
                        </a:rPr>
                        <a:t>Budget</a:t>
                      </a:r>
                      <a:endParaRPr lang="en-ZA" sz="11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1100" b="1" kern="0">
                          <a:solidFill>
                            <a:schemeClr val="tx1"/>
                          </a:solidFill>
                          <a:effectLst/>
                          <a:latin typeface="Trebuchet MS" panose="020B0603020202020204" pitchFamily="34" charset="0"/>
                        </a:rPr>
                        <a:t>Budget</a:t>
                      </a:r>
                      <a:endParaRPr lang="en-ZA" sz="11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3607157"/>
                  </a:ext>
                </a:extLst>
              </a:tr>
              <a:tr h="725077">
                <a:tc gridSpan="2" vMerge="1">
                  <a:txBody>
                    <a:bodyPr/>
                    <a:lstStyle/>
                    <a:p>
                      <a:pPr algn="ctr">
                        <a:lnSpc>
                          <a:spcPct val="110000"/>
                        </a:lnSpc>
                        <a:spcAft>
                          <a:spcPts val="0"/>
                        </a:spcAft>
                      </a:pPr>
                      <a:r>
                        <a:rPr lang="en-ZA" sz="900" b="1" kern="0" dirty="0">
                          <a:solidFill>
                            <a:schemeClr val="tx1"/>
                          </a:solidFill>
                          <a:effectLst/>
                          <a:latin typeface="Arial Nova Light" panose="020B0304020202020204" pitchFamily="34" charset="0"/>
                        </a:rPr>
                        <a:t> </a:t>
                      </a:r>
                      <a:endParaRPr lang="en-ZA" sz="900" kern="1400" dirty="0">
                        <a:solidFill>
                          <a:schemeClr val="tx1"/>
                        </a:solidFill>
                        <a:effectLst/>
                        <a:latin typeface="Arial Nova Light" panose="020B0304020202020204" pitchFamily="34" charset="0"/>
                      </a:endParaRPr>
                    </a:p>
                    <a:p>
                      <a:pPr algn="ctr">
                        <a:lnSpc>
                          <a:spcPct val="110000"/>
                        </a:lnSpc>
                        <a:spcAft>
                          <a:spcPts val="0"/>
                        </a:spcAft>
                      </a:pPr>
                      <a:r>
                        <a:rPr lang="en-ZA" sz="900" b="1" kern="0" dirty="0">
                          <a:solidFill>
                            <a:schemeClr val="tx1"/>
                          </a:solidFill>
                          <a:effectLst/>
                          <a:latin typeface="Arial Nova Light" panose="020B0304020202020204" pitchFamily="34" charset="0"/>
                        </a:rPr>
                        <a:t>Name of the Programme</a:t>
                      </a:r>
                      <a:endParaRPr lang="en-ZA" sz="900" kern="1400" dirty="0">
                        <a:solidFill>
                          <a:schemeClr val="tx1"/>
                        </a:solidFill>
                        <a:effectLst/>
                        <a:latin typeface="Arial Nova Light" panose="020B0304020202020204" pitchFamily="34" charset="0"/>
                      </a:endParaRPr>
                    </a:p>
                    <a:p>
                      <a:pPr algn="ctr">
                        <a:lnSpc>
                          <a:spcPct val="110000"/>
                        </a:lnSpc>
                        <a:spcAft>
                          <a:spcPts val="0"/>
                        </a:spcAft>
                      </a:pPr>
                      <a:r>
                        <a:rPr lang="en-ZA" sz="900" b="1" kern="0" dirty="0">
                          <a:solidFill>
                            <a:schemeClr val="tx1"/>
                          </a:solidFill>
                          <a:effectLst/>
                          <a:latin typeface="Arial Nova Light" panose="020B0304020202020204" pitchFamily="34" charset="0"/>
                        </a:rPr>
                        <a:t> </a:t>
                      </a:r>
                      <a:endParaRPr lang="en-ZA" sz="9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vMerge="1">
                  <a:txBody>
                    <a:bodyPr/>
                    <a:lstStyle/>
                    <a:p>
                      <a:endParaRPr lang="en-ZA"/>
                    </a:p>
                  </a:txBody>
                  <a:tcPr/>
                </a:tc>
                <a:tc>
                  <a:txBody>
                    <a:bodyPr/>
                    <a:lstStyle/>
                    <a:p>
                      <a:pPr algn="ctr">
                        <a:lnSpc>
                          <a:spcPct val="110000"/>
                        </a:lnSpc>
                        <a:spcAft>
                          <a:spcPts val="0"/>
                        </a:spcAft>
                      </a:pPr>
                      <a:r>
                        <a:rPr lang="en-ZA" sz="900" b="1" kern="0" dirty="0">
                          <a:solidFill>
                            <a:schemeClr val="tx1"/>
                          </a:solidFill>
                          <a:effectLst/>
                          <a:latin typeface="Trebuchet MS" panose="020B0603020202020204" pitchFamily="34" charset="0"/>
                        </a:rPr>
                        <a:t>(R’000)</a:t>
                      </a:r>
                      <a:endParaRPr lang="en-ZA" sz="9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900" b="1" kern="0" dirty="0">
                          <a:solidFill>
                            <a:schemeClr val="tx1"/>
                          </a:solidFill>
                          <a:effectLst/>
                          <a:latin typeface="Trebuchet MS" panose="020B0603020202020204" pitchFamily="34" charset="0"/>
                        </a:rPr>
                        <a:t>(R’000)</a:t>
                      </a:r>
                      <a:endParaRPr lang="en-ZA" sz="9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900" b="1" kern="0" dirty="0">
                          <a:solidFill>
                            <a:schemeClr val="tx1"/>
                          </a:solidFill>
                          <a:effectLst/>
                          <a:latin typeface="Trebuchet MS" panose="020B0603020202020204" pitchFamily="34" charset="0"/>
                        </a:rPr>
                        <a:t>(R’000)</a:t>
                      </a:r>
                      <a:endParaRPr lang="en-ZA" sz="9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900" b="1" kern="0" dirty="0">
                          <a:solidFill>
                            <a:schemeClr val="tx1"/>
                          </a:solidFill>
                          <a:effectLst/>
                          <a:latin typeface="Trebuchet MS" panose="020B0603020202020204" pitchFamily="34" charset="0"/>
                        </a:rPr>
                        <a:t>(R’000)</a:t>
                      </a:r>
                      <a:endParaRPr lang="en-ZA" sz="9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900" b="1" kern="0" dirty="0">
                          <a:solidFill>
                            <a:schemeClr val="tx1"/>
                          </a:solidFill>
                          <a:effectLst/>
                          <a:latin typeface="Trebuchet MS" panose="020B0603020202020204" pitchFamily="34" charset="0"/>
                        </a:rPr>
                        <a:t>(R’000)</a:t>
                      </a:r>
                      <a:endParaRPr lang="en-ZA" sz="9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900" b="1" kern="0" dirty="0">
                          <a:solidFill>
                            <a:schemeClr val="tx1"/>
                          </a:solidFill>
                          <a:effectLst/>
                          <a:latin typeface="Trebuchet MS" panose="020B0603020202020204" pitchFamily="34" charset="0"/>
                        </a:rPr>
                        <a:t>(R’000)</a:t>
                      </a:r>
                      <a:endParaRPr lang="en-ZA" sz="9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900" b="1" kern="0" dirty="0">
                          <a:solidFill>
                            <a:schemeClr val="tx1"/>
                          </a:solidFill>
                          <a:effectLst/>
                          <a:latin typeface="Trebuchet MS" panose="020B0603020202020204" pitchFamily="34" charset="0"/>
                        </a:rPr>
                        <a:t>(R’000)</a:t>
                      </a:r>
                      <a:endParaRPr lang="en-ZA" sz="9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900" b="1" kern="0" dirty="0">
                          <a:solidFill>
                            <a:schemeClr val="tx1"/>
                          </a:solidFill>
                          <a:effectLst/>
                          <a:latin typeface="Trebuchet MS" panose="020B0603020202020204" pitchFamily="34" charset="0"/>
                        </a:rPr>
                        <a:t>(R’000)</a:t>
                      </a:r>
                      <a:endParaRPr lang="en-ZA" sz="9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900" b="1" kern="0" dirty="0">
                          <a:solidFill>
                            <a:schemeClr val="tx1"/>
                          </a:solidFill>
                          <a:effectLst/>
                          <a:latin typeface="Trebuchet MS" panose="020B0603020202020204" pitchFamily="34" charset="0"/>
                        </a:rPr>
                        <a:t>(R’000)</a:t>
                      </a:r>
                      <a:endParaRPr lang="en-ZA" sz="9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1229809"/>
                  </a:ext>
                </a:extLst>
              </a:tr>
              <a:tr h="437152">
                <a:tc>
                  <a:txBody>
                    <a:bodyPr/>
                    <a:lstStyle/>
                    <a:p>
                      <a:pPr algn="ctr">
                        <a:lnSpc>
                          <a:spcPct val="110000"/>
                        </a:lnSpc>
                        <a:spcAft>
                          <a:spcPts val="0"/>
                        </a:spcAft>
                      </a:pPr>
                      <a:r>
                        <a:rPr lang="en-ZA" sz="1200" kern="0" dirty="0">
                          <a:solidFill>
                            <a:schemeClr val="tx1"/>
                          </a:solidFill>
                          <a:effectLst/>
                          <a:latin typeface="Trebuchet MS" panose="020B0603020202020204" pitchFamily="34" charset="0"/>
                        </a:rPr>
                        <a:t>1</a:t>
                      </a:r>
                      <a:endParaRPr lang="en-ZA" sz="12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Aft>
                          <a:spcPts val="0"/>
                        </a:spcAft>
                      </a:pPr>
                      <a:r>
                        <a:rPr lang="en-ZA" sz="1200" b="1" kern="0" dirty="0">
                          <a:solidFill>
                            <a:schemeClr val="tx1"/>
                          </a:solidFill>
                          <a:effectLst/>
                          <a:latin typeface="Trebuchet MS" panose="020B0603020202020204" pitchFamily="34" charset="0"/>
                        </a:rPr>
                        <a:t>Corporate Support </a:t>
                      </a:r>
                      <a:endParaRPr lang="en-ZA" sz="1200" b="1"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Trebuchet MS" panose="020B0603020202020204" pitchFamily="34" charset="0"/>
                        </a:rPr>
                        <a:t>        15 219 </a:t>
                      </a:r>
                      <a:endParaRPr lang="en-ZA" sz="10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Trebuchet MS" panose="020B0603020202020204" pitchFamily="34" charset="0"/>
                        </a:rPr>
                        <a:t>      111 344 </a:t>
                      </a:r>
                      <a:endParaRPr lang="en-ZA" sz="10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Trebuchet MS" panose="020B0603020202020204" pitchFamily="34" charset="0"/>
                        </a:rPr>
                        <a:t>      154 768 </a:t>
                      </a:r>
                      <a:endParaRPr lang="en-ZA" sz="10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Trebuchet MS" panose="020B0603020202020204" pitchFamily="34" charset="0"/>
                        </a:rPr>
                        <a:t>        154 769 </a:t>
                      </a:r>
                      <a:endParaRPr lang="en-ZA" sz="10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Trebuchet MS" panose="020B0603020202020204" pitchFamily="34" charset="0"/>
                        </a:rPr>
                        <a:t>0</a:t>
                      </a:r>
                      <a:endParaRPr lang="en-ZA" sz="10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Trebuchet MS" panose="020B0603020202020204" pitchFamily="34" charset="0"/>
                        </a:rPr>
                        <a:t>              154 769 </a:t>
                      </a:r>
                      <a:endParaRPr lang="en-ZA" sz="10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a:solidFill>
                            <a:schemeClr val="tx1"/>
                          </a:solidFill>
                          <a:effectLst/>
                          <a:latin typeface="Trebuchet MS" panose="020B0603020202020204" pitchFamily="34" charset="0"/>
                        </a:rPr>
                        <a:t>        161 718 </a:t>
                      </a:r>
                      <a:endParaRPr lang="en-ZA" sz="10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a:solidFill>
                            <a:schemeClr val="tx1"/>
                          </a:solidFill>
                          <a:effectLst/>
                          <a:latin typeface="Trebuchet MS" panose="020B0603020202020204" pitchFamily="34" charset="0"/>
                        </a:rPr>
                        <a:t>        168 979 </a:t>
                      </a:r>
                      <a:endParaRPr lang="en-ZA" sz="10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Trebuchet MS" panose="020B0603020202020204" pitchFamily="34" charset="0"/>
                        </a:rPr>
                        <a:t>           </a:t>
                      </a:r>
                      <a:r>
                        <a:rPr lang="en-ZA" sz="1000" kern="0" dirty="0" smtClean="0">
                          <a:solidFill>
                            <a:schemeClr val="tx1"/>
                          </a:solidFill>
                          <a:effectLst/>
                          <a:latin typeface="Trebuchet MS" panose="020B0603020202020204" pitchFamily="34" charset="0"/>
                        </a:rPr>
                        <a:t>  </a:t>
                      </a:r>
                      <a:r>
                        <a:rPr lang="en-ZA" sz="1000" kern="0" dirty="0">
                          <a:solidFill>
                            <a:schemeClr val="tx1"/>
                          </a:solidFill>
                          <a:effectLst/>
                          <a:latin typeface="Trebuchet MS" panose="020B0603020202020204" pitchFamily="34" charset="0"/>
                        </a:rPr>
                        <a:t>177 090 </a:t>
                      </a:r>
                      <a:endParaRPr lang="en-ZA" sz="10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24912068"/>
                  </a:ext>
                </a:extLst>
              </a:tr>
              <a:tr h="437152">
                <a:tc>
                  <a:txBody>
                    <a:bodyPr/>
                    <a:lstStyle/>
                    <a:p>
                      <a:pPr algn="ctr">
                        <a:lnSpc>
                          <a:spcPct val="110000"/>
                        </a:lnSpc>
                        <a:spcAft>
                          <a:spcPts val="0"/>
                        </a:spcAft>
                      </a:pPr>
                      <a:r>
                        <a:rPr lang="en-ZA" sz="1200" kern="0" dirty="0">
                          <a:solidFill>
                            <a:schemeClr val="tx1"/>
                          </a:solidFill>
                          <a:effectLst/>
                          <a:latin typeface="Trebuchet MS" panose="020B0603020202020204" pitchFamily="34" charset="0"/>
                        </a:rPr>
                        <a:t>2</a:t>
                      </a:r>
                      <a:endParaRPr lang="en-ZA" sz="12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Aft>
                          <a:spcPts val="0"/>
                        </a:spcAft>
                      </a:pPr>
                      <a:r>
                        <a:rPr lang="en-ZA" sz="1200" b="1" kern="0" dirty="0">
                          <a:solidFill>
                            <a:schemeClr val="tx1"/>
                          </a:solidFill>
                          <a:effectLst/>
                          <a:latin typeface="Trebuchet MS" panose="020B0603020202020204" pitchFamily="34" charset="0"/>
                        </a:rPr>
                        <a:t>Business Enablement</a:t>
                      </a:r>
                      <a:endParaRPr lang="en-ZA" sz="1200" b="1"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Trebuchet MS" panose="020B0603020202020204" pitchFamily="34" charset="0"/>
                        </a:rPr>
                        <a:t>        79 059 </a:t>
                      </a:r>
                      <a:endParaRPr lang="en-ZA" sz="10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a:solidFill>
                            <a:schemeClr val="tx1"/>
                          </a:solidFill>
                          <a:effectLst/>
                          <a:latin typeface="Trebuchet MS" panose="020B0603020202020204" pitchFamily="34" charset="0"/>
                        </a:rPr>
                        <a:t>        39 841 </a:t>
                      </a:r>
                      <a:endParaRPr lang="en-ZA" sz="10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a:solidFill>
                            <a:schemeClr val="tx1"/>
                          </a:solidFill>
                          <a:effectLst/>
                          <a:latin typeface="Trebuchet MS" panose="020B0603020202020204" pitchFamily="34" charset="0"/>
                        </a:rPr>
                        <a:t>        80 985 </a:t>
                      </a:r>
                      <a:endParaRPr lang="en-ZA" sz="10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Trebuchet MS" panose="020B0603020202020204" pitchFamily="34" charset="0"/>
                        </a:rPr>
                        <a:t>          84 621 </a:t>
                      </a:r>
                      <a:endParaRPr lang="en-ZA" sz="10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Trebuchet MS" panose="020B0603020202020204" pitchFamily="34" charset="0"/>
                        </a:rPr>
                        <a:t>0</a:t>
                      </a:r>
                      <a:endParaRPr lang="en-ZA" sz="10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Trebuchet MS" panose="020B0603020202020204" pitchFamily="34" charset="0"/>
                        </a:rPr>
                        <a:t>                84 621 </a:t>
                      </a:r>
                      <a:endParaRPr lang="en-ZA" sz="10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Trebuchet MS" panose="020B0603020202020204" pitchFamily="34" charset="0"/>
                        </a:rPr>
                        <a:t>          88 421 </a:t>
                      </a:r>
                      <a:endParaRPr lang="en-ZA" sz="10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a:solidFill>
                            <a:schemeClr val="tx1"/>
                          </a:solidFill>
                          <a:effectLst/>
                          <a:latin typeface="Trebuchet MS" panose="020B0603020202020204" pitchFamily="34" charset="0"/>
                        </a:rPr>
                        <a:t>          92 391 </a:t>
                      </a:r>
                      <a:endParaRPr lang="en-ZA" sz="10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Trebuchet MS" panose="020B0603020202020204" pitchFamily="34" charset="0"/>
                        </a:rPr>
                        <a:t>      </a:t>
                      </a:r>
                      <a:r>
                        <a:rPr lang="en-ZA" sz="1000" kern="0" dirty="0" smtClean="0">
                          <a:solidFill>
                            <a:schemeClr val="tx1"/>
                          </a:solidFill>
                          <a:effectLst/>
                          <a:latin typeface="Trebuchet MS" panose="020B0603020202020204" pitchFamily="34" charset="0"/>
                        </a:rPr>
                        <a:t>         </a:t>
                      </a:r>
                      <a:r>
                        <a:rPr lang="en-ZA" sz="1000" kern="0" dirty="0">
                          <a:solidFill>
                            <a:schemeClr val="tx1"/>
                          </a:solidFill>
                          <a:effectLst/>
                          <a:latin typeface="Trebuchet MS" panose="020B0603020202020204" pitchFamily="34" charset="0"/>
                        </a:rPr>
                        <a:t>96 826 </a:t>
                      </a:r>
                      <a:endParaRPr lang="en-ZA" sz="10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2137307"/>
                  </a:ext>
                </a:extLst>
              </a:tr>
              <a:tr h="437152">
                <a:tc>
                  <a:txBody>
                    <a:bodyPr/>
                    <a:lstStyle/>
                    <a:p>
                      <a:pPr algn="ctr">
                        <a:lnSpc>
                          <a:spcPct val="110000"/>
                        </a:lnSpc>
                        <a:spcAft>
                          <a:spcPts val="0"/>
                        </a:spcAft>
                      </a:pPr>
                      <a:r>
                        <a:rPr lang="en-ZA" sz="1200" kern="0" dirty="0">
                          <a:solidFill>
                            <a:schemeClr val="tx1"/>
                          </a:solidFill>
                          <a:effectLst/>
                          <a:latin typeface="Trebuchet MS" panose="020B0603020202020204" pitchFamily="34" charset="0"/>
                        </a:rPr>
                        <a:t>3</a:t>
                      </a:r>
                      <a:endParaRPr lang="en-ZA" sz="12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Aft>
                          <a:spcPts val="0"/>
                        </a:spcAft>
                      </a:pPr>
                      <a:r>
                        <a:rPr lang="en-ZA" sz="1200" b="1" kern="0" dirty="0">
                          <a:solidFill>
                            <a:schemeClr val="tx1"/>
                          </a:solidFill>
                          <a:effectLst/>
                          <a:latin typeface="Trebuchet MS" panose="020B0603020202020204" pitchFamily="34" charset="0"/>
                        </a:rPr>
                        <a:t>Leisure Tourism Marketing</a:t>
                      </a:r>
                      <a:endParaRPr lang="en-ZA" sz="1200" b="1"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Trebuchet MS" panose="020B0603020202020204" pitchFamily="34" charset="0"/>
                        </a:rPr>
                        <a:t>      948 603 </a:t>
                      </a:r>
                      <a:endParaRPr lang="en-ZA" sz="10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a:solidFill>
                            <a:schemeClr val="tx1"/>
                          </a:solidFill>
                          <a:effectLst/>
                          <a:latin typeface="Trebuchet MS" panose="020B0603020202020204" pitchFamily="34" charset="0"/>
                        </a:rPr>
                        <a:t>      382 469 </a:t>
                      </a:r>
                      <a:endParaRPr lang="en-ZA" sz="10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a:solidFill>
                            <a:schemeClr val="tx1"/>
                          </a:solidFill>
                          <a:effectLst/>
                          <a:latin typeface="Trebuchet MS" panose="020B0603020202020204" pitchFamily="34" charset="0"/>
                        </a:rPr>
                        <a:t>   1 051 113 </a:t>
                      </a:r>
                      <a:endParaRPr lang="en-ZA" sz="10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a:solidFill>
                            <a:schemeClr val="tx1"/>
                          </a:solidFill>
                          <a:effectLst/>
                          <a:latin typeface="Trebuchet MS" panose="020B0603020202020204" pitchFamily="34" charset="0"/>
                        </a:rPr>
                        <a:t>     1 072 614 </a:t>
                      </a:r>
                      <a:endParaRPr lang="en-ZA" sz="10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a:solidFill>
                            <a:schemeClr val="tx1"/>
                          </a:solidFill>
                          <a:effectLst/>
                          <a:latin typeface="Trebuchet MS" panose="020B0603020202020204" pitchFamily="34" charset="0"/>
                        </a:rPr>
                        <a:t>0</a:t>
                      </a:r>
                      <a:endParaRPr lang="en-ZA" sz="10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a:solidFill>
                            <a:schemeClr val="tx1"/>
                          </a:solidFill>
                          <a:effectLst/>
                          <a:latin typeface="Trebuchet MS" panose="020B0603020202020204" pitchFamily="34" charset="0"/>
                        </a:rPr>
                        <a:t>            1 072 614 </a:t>
                      </a:r>
                      <a:endParaRPr lang="en-ZA" sz="10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Trebuchet MS" panose="020B0603020202020204" pitchFamily="34" charset="0"/>
                        </a:rPr>
                        <a:t>      1 074 674 </a:t>
                      </a:r>
                      <a:endParaRPr lang="en-ZA" sz="10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Trebuchet MS" panose="020B0603020202020204" pitchFamily="34" charset="0"/>
                        </a:rPr>
                        <a:t>  </a:t>
                      </a:r>
                      <a:r>
                        <a:rPr lang="en-ZA" sz="1000" kern="0" dirty="0" smtClean="0">
                          <a:solidFill>
                            <a:schemeClr val="tx1"/>
                          </a:solidFill>
                          <a:effectLst/>
                          <a:latin typeface="Trebuchet MS" panose="020B0603020202020204" pitchFamily="34" charset="0"/>
                        </a:rPr>
                        <a:t>   </a:t>
                      </a:r>
                      <a:r>
                        <a:rPr lang="en-ZA" sz="1000" kern="0" dirty="0">
                          <a:solidFill>
                            <a:schemeClr val="tx1"/>
                          </a:solidFill>
                          <a:effectLst/>
                          <a:latin typeface="Trebuchet MS" panose="020B0603020202020204" pitchFamily="34" charset="0"/>
                        </a:rPr>
                        <a:t>1 122 941 </a:t>
                      </a:r>
                      <a:endParaRPr lang="en-ZA" sz="10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smtClean="0">
                          <a:solidFill>
                            <a:schemeClr val="tx1"/>
                          </a:solidFill>
                          <a:effectLst/>
                          <a:latin typeface="Trebuchet MS" panose="020B0603020202020204" pitchFamily="34" charset="0"/>
                        </a:rPr>
                        <a:t>          </a:t>
                      </a:r>
                      <a:r>
                        <a:rPr lang="en-ZA" sz="1000" kern="0" dirty="0">
                          <a:solidFill>
                            <a:schemeClr val="tx1"/>
                          </a:solidFill>
                          <a:effectLst/>
                          <a:latin typeface="Trebuchet MS" panose="020B0603020202020204" pitchFamily="34" charset="0"/>
                        </a:rPr>
                        <a:t>1 172 346 </a:t>
                      </a:r>
                      <a:endParaRPr lang="en-ZA" sz="10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10563876"/>
                  </a:ext>
                </a:extLst>
              </a:tr>
              <a:tr h="437152">
                <a:tc>
                  <a:txBody>
                    <a:bodyPr/>
                    <a:lstStyle/>
                    <a:p>
                      <a:pPr algn="ctr">
                        <a:lnSpc>
                          <a:spcPct val="110000"/>
                        </a:lnSpc>
                        <a:spcAft>
                          <a:spcPts val="0"/>
                        </a:spcAft>
                      </a:pPr>
                      <a:r>
                        <a:rPr lang="en-ZA" sz="1200" kern="0" dirty="0">
                          <a:solidFill>
                            <a:schemeClr val="tx1"/>
                          </a:solidFill>
                          <a:effectLst/>
                          <a:latin typeface="Trebuchet MS" panose="020B0603020202020204" pitchFamily="34" charset="0"/>
                        </a:rPr>
                        <a:t>4</a:t>
                      </a:r>
                      <a:endParaRPr lang="en-ZA" sz="12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Aft>
                          <a:spcPts val="0"/>
                        </a:spcAft>
                      </a:pPr>
                      <a:r>
                        <a:rPr lang="en-ZA" sz="1200" b="1" kern="0" dirty="0">
                          <a:solidFill>
                            <a:schemeClr val="tx1"/>
                          </a:solidFill>
                          <a:effectLst/>
                          <a:latin typeface="Trebuchet MS" panose="020B0603020202020204" pitchFamily="34" charset="0"/>
                        </a:rPr>
                        <a:t>Business Events</a:t>
                      </a:r>
                      <a:endParaRPr lang="en-ZA" sz="1200" b="1"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Trebuchet MS" panose="020B0603020202020204" pitchFamily="34" charset="0"/>
                        </a:rPr>
                        <a:t>      178 855 </a:t>
                      </a:r>
                      <a:endParaRPr lang="en-ZA" sz="10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a:solidFill>
                            <a:schemeClr val="tx1"/>
                          </a:solidFill>
                          <a:effectLst/>
                          <a:latin typeface="Trebuchet MS" panose="020B0603020202020204" pitchFamily="34" charset="0"/>
                        </a:rPr>
                        <a:t>        30 836 </a:t>
                      </a:r>
                      <a:endParaRPr lang="en-ZA" sz="10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a:solidFill>
                            <a:schemeClr val="tx1"/>
                          </a:solidFill>
                          <a:effectLst/>
                          <a:latin typeface="Trebuchet MS" panose="020B0603020202020204" pitchFamily="34" charset="0"/>
                        </a:rPr>
                        <a:t>        88 259 </a:t>
                      </a:r>
                      <a:endParaRPr lang="en-ZA" sz="10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a:solidFill>
                            <a:schemeClr val="tx1"/>
                          </a:solidFill>
                          <a:effectLst/>
                          <a:latin typeface="Trebuchet MS" panose="020B0603020202020204" pitchFamily="34" charset="0"/>
                        </a:rPr>
                        <a:t>          92 222 </a:t>
                      </a:r>
                      <a:endParaRPr lang="en-ZA" sz="10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a:solidFill>
                            <a:schemeClr val="tx1"/>
                          </a:solidFill>
                          <a:effectLst/>
                          <a:latin typeface="Trebuchet MS" panose="020B0603020202020204" pitchFamily="34" charset="0"/>
                        </a:rPr>
                        <a:t>0</a:t>
                      </a:r>
                      <a:endParaRPr lang="en-ZA" sz="10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a:solidFill>
                            <a:schemeClr val="tx1"/>
                          </a:solidFill>
                          <a:effectLst/>
                          <a:latin typeface="Trebuchet MS" panose="020B0603020202020204" pitchFamily="34" charset="0"/>
                        </a:rPr>
                        <a:t>                92 222 </a:t>
                      </a:r>
                      <a:endParaRPr lang="en-ZA" sz="10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Trebuchet MS" panose="020B0603020202020204" pitchFamily="34" charset="0"/>
                        </a:rPr>
                        <a:t>          96 363 </a:t>
                      </a:r>
                      <a:endParaRPr lang="en-ZA" sz="10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Trebuchet MS" panose="020B0603020202020204" pitchFamily="34" charset="0"/>
                        </a:rPr>
                        <a:t>        100 689 </a:t>
                      </a:r>
                      <a:endParaRPr lang="en-ZA" sz="10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smtClean="0">
                          <a:solidFill>
                            <a:schemeClr val="tx1"/>
                          </a:solidFill>
                          <a:effectLst/>
                          <a:latin typeface="Trebuchet MS" panose="020B0603020202020204" pitchFamily="34" charset="0"/>
                        </a:rPr>
                        <a:t>             </a:t>
                      </a:r>
                      <a:r>
                        <a:rPr lang="en-ZA" sz="1000" kern="0" dirty="0">
                          <a:solidFill>
                            <a:schemeClr val="tx1"/>
                          </a:solidFill>
                          <a:effectLst/>
                          <a:latin typeface="Trebuchet MS" panose="020B0603020202020204" pitchFamily="34" charset="0"/>
                        </a:rPr>
                        <a:t>105 522 </a:t>
                      </a:r>
                      <a:endParaRPr lang="en-ZA" sz="10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8496614"/>
                  </a:ext>
                </a:extLst>
              </a:tr>
              <a:tr h="437152">
                <a:tc>
                  <a:txBody>
                    <a:bodyPr/>
                    <a:lstStyle/>
                    <a:p>
                      <a:pPr algn="ctr">
                        <a:lnSpc>
                          <a:spcPct val="110000"/>
                        </a:lnSpc>
                        <a:spcAft>
                          <a:spcPts val="0"/>
                        </a:spcAft>
                      </a:pPr>
                      <a:r>
                        <a:rPr lang="en-ZA" sz="1200" kern="0" dirty="0">
                          <a:solidFill>
                            <a:schemeClr val="tx1"/>
                          </a:solidFill>
                          <a:effectLst/>
                          <a:latin typeface="Trebuchet MS" panose="020B0603020202020204" pitchFamily="34" charset="0"/>
                        </a:rPr>
                        <a:t>5</a:t>
                      </a:r>
                      <a:endParaRPr lang="en-ZA" sz="12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Aft>
                          <a:spcPts val="0"/>
                        </a:spcAft>
                      </a:pPr>
                      <a:r>
                        <a:rPr lang="en-ZA" sz="1200" b="1" kern="0" dirty="0">
                          <a:solidFill>
                            <a:schemeClr val="tx1"/>
                          </a:solidFill>
                          <a:effectLst/>
                          <a:latin typeface="Trebuchet MS" panose="020B0603020202020204" pitchFamily="34" charset="0"/>
                        </a:rPr>
                        <a:t>Tourist Experience</a:t>
                      </a:r>
                      <a:endParaRPr lang="en-ZA" sz="1200" b="1"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a:solidFill>
                            <a:schemeClr val="tx1"/>
                          </a:solidFill>
                          <a:effectLst/>
                          <a:latin typeface="Trebuchet MS" panose="020B0603020202020204" pitchFamily="34" charset="0"/>
                        </a:rPr>
                        <a:t>        77 021 </a:t>
                      </a:r>
                      <a:endParaRPr lang="en-ZA" sz="10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Trebuchet MS" panose="020B0603020202020204" pitchFamily="34" charset="0"/>
                        </a:rPr>
                        <a:t>        34 487 </a:t>
                      </a:r>
                      <a:endParaRPr lang="en-ZA" sz="10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a:solidFill>
                            <a:schemeClr val="tx1"/>
                          </a:solidFill>
                          <a:effectLst/>
                          <a:latin typeface="Trebuchet MS" panose="020B0603020202020204" pitchFamily="34" charset="0"/>
                        </a:rPr>
                        <a:t>        49 147 </a:t>
                      </a:r>
                      <a:endParaRPr lang="en-ZA" sz="10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a:solidFill>
                            <a:schemeClr val="tx1"/>
                          </a:solidFill>
                          <a:effectLst/>
                          <a:latin typeface="Trebuchet MS" panose="020B0603020202020204" pitchFamily="34" charset="0"/>
                        </a:rPr>
                        <a:t>          51 354 </a:t>
                      </a:r>
                      <a:endParaRPr lang="en-ZA" sz="10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a:solidFill>
                            <a:schemeClr val="tx1"/>
                          </a:solidFill>
                          <a:effectLst/>
                          <a:latin typeface="Trebuchet MS" panose="020B0603020202020204" pitchFamily="34" charset="0"/>
                        </a:rPr>
                        <a:t>0</a:t>
                      </a:r>
                      <a:endParaRPr lang="en-ZA" sz="10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a:solidFill>
                            <a:schemeClr val="tx1"/>
                          </a:solidFill>
                          <a:effectLst/>
                          <a:latin typeface="Trebuchet MS" panose="020B0603020202020204" pitchFamily="34" charset="0"/>
                        </a:rPr>
                        <a:t>                51 354 </a:t>
                      </a:r>
                      <a:endParaRPr lang="en-ZA" sz="10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a:solidFill>
                            <a:schemeClr val="tx1"/>
                          </a:solidFill>
                          <a:effectLst/>
                          <a:latin typeface="Trebuchet MS" panose="020B0603020202020204" pitchFamily="34" charset="0"/>
                        </a:rPr>
                        <a:t>          53 659 </a:t>
                      </a:r>
                      <a:endParaRPr lang="en-ZA" sz="1000" kern="14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Trebuchet MS" panose="020B0603020202020204" pitchFamily="34" charset="0"/>
                        </a:rPr>
                        <a:t>          56 069 </a:t>
                      </a:r>
                      <a:endParaRPr lang="en-ZA" sz="10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smtClean="0">
                          <a:solidFill>
                            <a:schemeClr val="tx1"/>
                          </a:solidFill>
                          <a:effectLst/>
                          <a:latin typeface="Trebuchet MS" panose="020B0603020202020204" pitchFamily="34" charset="0"/>
                        </a:rPr>
                        <a:t>               </a:t>
                      </a:r>
                      <a:r>
                        <a:rPr lang="en-ZA" sz="1000" kern="0" dirty="0">
                          <a:solidFill>
                            <a:schemeClr val="tx1"/>
                          </a:solidFill>
                          <a:effectLst/>
                          <a:latin typeface="Trebuchet MS" panose="020B0603020202020204" pitchFamily="34" charset="0"/>
                        </a:rPr>
                        <a:t>58 760 </a:t>
                      </a:r>
                      <a:endParaRPr lang="en-ZA" sz="10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85274015"/>
                  </a:ext>
                </a:extLst>
              </a:tr>
              <a:tr h="437152">
                <a:tc gridSpan="2">
                  <a:txBody>
                    <a:bodyPr/>
                    <a:lstStyle/>
                    <a:p>
                      <a:pPr algn="l">
                        <a:lnSpc>
                          <a:spcPct val="110000"/>
                        </a:lnSpc>
                        <a:spcAft>
                          <a:spcPts val="0"/>
                        </a:spcAft>
                      </a:pPr>
                      <a:r>
                        <a:rPr lang="en-ZA" sz="1200" b="1" kern="0" dirty="0">
                          <a:solidFill>
                            <a:schemeClr val="tx1"/>
                          </a:solidFill>
                          <a:effectLst/>
                          <a:latin typeface="Trebuchet MS" panose="020B0603020202020204" pitchFamily="34" charset="0"/>
                        </a:rPr>
                        <a:t>Total</a:t>
                      </a:r>
                    </a:p>
                    <a:p>
                      <a:pPr algn="l">
                        <a:lnSpc>
                          <a:spcPct val="110000"/>
                        </a:lnSpc>
                        <a:spcAft>
                          <a:spcPts val="0"/>
                        </a:spcAft>
                      </a:pPr>
                      <a:r>
                        <a:rPr lang="en-ZA" sz="1200" b="1" kern="0" dirty="0">
                          <a:solidFill>
                            <a:schemeClr val="tx1"/>
                          </a:solidFill>
                          <a:effectLst/>
                          <a:latin typeface="Trebuchet MS" panose="020B0603020202020204" pitchFamily="34" charset="0"/>
                        </a:rPr>
                        <a:t> </a:t>
                      </a:r>
                      <a:endParaRPr lang="en-ZA" sz="1200" kern="1400" dirty="0">
                        <a:solidFill>
                          <a:schemeClr val="tx1"/>
                        </a:solidFill>
                        <a:effectLst/>
                        <a:latin typeface="Trebuchet MS" panose="020B0603020202020204" pitchFamily="34" charset="0"/>
                        <a:cs typeface="Times New Roman" panose="02020603050405020304" pitchFamily="18" charset="0"/>
                      </a:endParaRPr>
                    </a:p>
                  </a:txBody>
                  <a:tcPr marL="68580" marR="68580" marT="0" marB="0" anchor="ctr"/>
                </a:tc>
                <a:tc hMerge="1">
                  <a:txBody>
                    <a:bodyPr/>
                    <a:lstStyle/>
                    <a:p>
                      <a:pPr algn="l">
                        <a:lnSpc>
                          <a:spcPct val="110000"/>
                        </a:lnSpc>
                        <a:spcAft>
                          <a:spcPts val="0"/>
                        </a:spcAft>
                      </a:pPr>
                      <a:r>
                        <a:rPr lang="en-ZA" sz="900" b="1" kern="0" dirty="0">
                          <a:solidFill>
                            <a:schemeClr val="tx1"/>
                          </a:solidFill>
                          <a:effectLst/>
                          <a:latin typeface="Arial Nova Light" panose="020B0304020202020204" pitchFamily="34" charset="0"/>
                        </a:rPr>
                        <a:t> </a:t>
                      </a:r>
                      <a:endParaRPr lang="en-ZA" sz="9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b="1" kern="0" dirty="0">
                          <a:solidFill>
                            <a:schemeClr val="tx1"/>
                          </a:solidFill>
                          <a:effectLst/>
                          <a:latin typeface="Trebuchet MS" panose="020B0603020202020204" pitchFamily="34" charset="0"/>
                        </a:rPr>
                        <a:t>   1 298 757 </a:t>
                      </a:r>
                      <a:endParaRPr lang="en-ZA" sz="10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b="1" kern="0" dirty="0">
                          <a:solidFill>
                            <a:schemeClr val="tx1"/>
                          </a:solidFill>
                          <a:effectLst/>
                          <a:latin typeface="Trebuchet MS" panose="020B0603020202020204" pitchFamily="34" charset="0"/>
                        </a:rPr>
                        <a:t>     598 977 </a:t>
                      </a:r>
                      <a:endParaRPr lang="en-ZA" sz="10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b="1" kern="0" dirty="0">
                          <a:solidFill>
                            <a:schemeClr val="tx1"/>
                          </a:solidFill>
                          <a:effectLst/>
                          <a:latin typeface="Trebuchet MS" panose="020B0603020202020204" pitchFamily="34" charset="0"/>
                        </a:rPr>
                        <a:t>  1 424 272 </a:t>
                      </a:r>
                      <a:endParaRPr lang="en-ZA" sz="10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b="1" kern="0" dirty="0">
                          <a:solidFill>
                            <a:schemeClr val="tx1"/>
                          </a:solidFill>
                          <a:effectLst/>
                          <a:latin typeface="Trebuchet MS" panose="020B0603020202020204" pitchFamily="34" charset="0"/>
                        </a:rPr>
                        <a:t>    1 455 579 </a:t>
                      </a:r>
                      <a:endParaRPr lang="en-ZA" sz="10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b="1" kern="0" dirty="0">
                          <a:solidFill>
                            <a:schemeClr val="tx1"/>
                          </a:solidFill>
                          <a:effectLst/>
                          <a:latin typeface="Trebuchet MS" panose="020B0603020202020204" pitchFamily="34" charset="0"/>
                        </a:rPr>
                        <a:t>0</a:t>
                      </a:r>
                      <a:endParaRPr lang="en-ZA" sz="10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b="1" kern="0" dirty="0">
                          <a:solidFill>
                            <a:schemeClr val="tx1"/>
                          </a:solidFill>
                          <a:effectLst/>
                          <a:latin typeface="Trebuchet MS" panose="020B0603020202020204" pitchFamily="34" charset="0"/>
                        </a:rPr>
                        <a:t>          1 455 578 </a:t>
                      </a:r>
                      <a:endParaRPr lang="en-ZA" sz="10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b="1" kern="0" dirty="0">
                          <a:solidFill>
                            <a:schemeClr val="tx1"/>
                          </a:solidFill>
                          <a:effectLst/>
                          <a:latin typeface="Trebuchet MS" panose="020B0603020202020204" pitchFamily="34" charset="0"/>
                        </a:rPr>
                        <a:t>     1 474 834 </a:t>
                      </a:r>
                      <a:endParaRPr lang="en-ZA" sz="10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b="1" kern="0" dirty="0">
                          <a:solidFill>
                            <a:schemeClr val="tx1"/>
                          </a:solidFill>
                          <a:effectLst/>
                          <a:latin typeface="Trebuchet MS" panose="020B0603020202020204" pitchFamily="34" charset="0"/>
                        </a:rPr>
                        <a:t>    1 541 068 </a:t>
                      </a:r>
                      <a:endParaRPr lang="en-ZA" sz="10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b="1" kern="0" dirty="0">
                          <a:solidFill>
                            <a:schemeClr val="tx1"/>
                          </a:solidFill>
                          <a:effectLst/>
                          <a:latin typeface="Trebuchet MS" panose="020B0603020202020204" pitchFamily="34" charset="0"/>
                        </a:rPr>
                        <a:t>         1 610 544 </a:t>
                      </a:r>
                      <a:endParaRPr lang="en-ZA" sz="10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08225322"/>
                  </a:ext>
                </a:extLst>
              </a:tr>
            </a:tbl>
          </a:graphicData>
        </a:graphic>
      </p:graphicFrame>
      <p:sp>
        <p:nvSpPr>
          <p:cNvPr id="2" name="Slide Number Placeholder 2">
            <a:extLst>
              <a:ext uri="{FF2B5EF4-FFF2-40B4-BE49-F238E27FC236}">
                <a16:creationId xmlns:a16="http://schemas.microsoft.com/office/drawing/2014/main" id="{890DEE7B-A27C-3C6E-3B7A-C0CB22D1CAC6}"/>
              </a:ext>
            </a:extLst>
          </p:cNvPr>
          <p:cNvSpPr>
            <a:spLocks noGrp="1"/>
          </p:cNvSpPr>
          <p:nvPr>
            <p:ph type="sldNum" sz="quarter" idx="12"/>
          </p:nvPr>
        </p:nvSpPr>
        <p:spPr>
          <a:xfrm>
            <a:off x="9347200" y="6292517"/>
            <a:ext cx="2491874" cy="433136"/>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36</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2239108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C5117-5BFC-6ABB-F75D-AD605CAF62B7}"/>
              </a:ext>
            </a:extLst>
          </p:cNvPr>
          <p:cNvSpPr txBox="1"/>
          <p:nvPr/>
        </p:nvSpPr>
        <p:spPr>
          <a:xfrm>
            <a:off x="322226" y="210952"/>
            <a:ext cx="918210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2400"/>
              </a:spcBef>
              <a:spcAft>
                <a:spcPts val="1800"/>
              </a:spcAft>
              <a:buClrTx/>
              <a:buSzTx/>
              <a:buFontTx/>
              <a:buNone/>
              <a:tabLst/>
              <a:defRPr/>
            </a:pPr>
            <a:r>
              <a:rPr kumimoji="0" lang="en-ZA" sz="3600" b="1"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panose="020B0604020202020204" pitchFamily="34" charset="0"/>
              </a:rPr>
              <a:t>Economic Classification for 2023/24 MTEF </a:t>
            </a:r>
          </a:p>
        </p:txBody>
      </p:sp>
      <p:sp>
        <p:nvSpPr>
          <p:cNvPr id="2" name="Slide Number Placeholder 2">
            <a:extLst>
              <a:ext uri="{FF2B5EF4-FFF2-40B4-BE49-F238E27FC236}">
                <a16:creationId xmlns:a16="http://schemas.microsoft.com/office/drawing/2014/main" id="{890DEE7B-A27C-3C6E-3B7A-C0CB22D1CAC6}"/>
              </a:ext>
            </a:extLst>
          </p:cNvPr>
          <p:cNvSpPr>
            <a:spLocks noGrp="1"/>
          </p:cNvSpPr>
          <p:nvPr>
            <p:ph type="sldNum" sz="quarter" idx="12"/>
          </p:nvPr>
        </p:nvSpPr>
        <p:spPr>
          <a:xfrm>
            <a:off x="9347200" y="6464485"/>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06CBB-99D6-4475-8974-1D2A49B2AF41}" type="slidenum">
              <a:rPr kumimoji="0" lang="en-US" altLang="en-US" sz="1200" b="1" i="0" u="none" strike="noStrike" kern="1200" cap="none" spc="0" normalizeH="0" baseline="0" noProof="0" smtClean="0">
                <a:ln>
                  <a:noFill/>
                </a:ln>
                <a:solidFill>
                  <a:srgbClr val="00B0F0"/>
                </a:solidFill>
                <a:effectLst/>
                <a:uLnTx/>
                <a:uFillTx/>
                <a:latin typeface="Arial Nova Light" panose="020B03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altLang="en-US" sz="1200" b="1" i="0" u="none" strike="noStrike" kern="1200" cap="none" spc="0" normalizeH="0" baseline="0" noProof="0" dirty="0">
              <a:ln>
                <a:noFill/>
              </a:ln>
              <a:solidFill>
                <a:srgbClr val="00B0F0"/>
              </a:solidFill>
              <a:effectLst/>
              <a:uLnTx/>
              <a:uFillTx/>
              <a:latin typeface="Arial Nova Light" panose="020B0304020202020204" pitchFamily="34" charset="0"/>
              <a:ea typeface="+mn-ea"/>
              <a:cs typeface="+mn-cs"/>
            </a:endParaRPr>
          </a:p>
        </p:txBody>
      </p:sp>
      <p:graphicFrame>
        <p:nvGraphicFramePr>
          <p:cNvPr id="3" name="Table 2">
            <a:extLst>
              <a:ext uri="{FF2B5EF4-FFF2-40B4-BE49-F238E27FC236}">
                <a16:creationId xmlns:a16="http://schemas.microsoft.com/office/drawing/2014/main" id="{AC1D19DA-4922-CE18-71C7-BF6572885EB4}"/>
              </a:ext>
            </a:extLst>
          </p:cNvPr>
          <p:cNvGraphicFramePr>
            <a:graphicFrameLocks noGrp="1"/>
          </p:cNvGraphicFramePr>
          <p:nvPr/>
        </p:nvGraphicFramePr>
        <p:xfrm>
          <a:off x="638355" y="1690777"/>
          <a:ext cx="3864634" cy="2820834"/>
        </p:xfrm>
        <a:graphic>
          <a:graphicData uri="http://schemas.openxmlformats.org/drawingml/2006/table">
            <a:tbl>
              <a:tblPr/>
              <a:tblGrid>
                <a:gridCol w="2586566">
                  <a:extLst>
                    <a:ext uri="{9D8B030D-6E8A-4147-A177-3AD203B41FA5}">
                      <a16:colId xmlns:a16="http://schemas.microsoft.com/office/drawing/2014/main" val="1932319091"/>
                    </a:ext>
                  </a:extLst>
                </a:gridCol>
                <a:gridCol w="1278068">
                  <a:extLst>
                    <a:ext uri="{9D8B030D-6E8A-4147-A177-3AD203B41FA5}">
                      <a16:colId xmlns:a16="http://schemas.microsoft.com/office/drawing/2014/main" val="1394977977"/>
                    </a:ext>
                  </a:extLst>
                </a:gridCol>
              </a:tblGrid>
              <a:tr h="232646">
                <a:tc gridSpan="2">
                  <a:txBody>
                    <a:bodyPr/>
                    <a:lstStyle/>
                    <a:p>
                      <a:pPr algn="l" fontAlgn="b"/>
                      <a:r>
                        <a:rPr lang="en-US" sz="1100" b="1" i="0" u="none" strike="noStrike">
                          <a:solidFill>
                            <a:srgbClr val="000000"/>
                          </a:solidFill>
                          <a:effectLst/>
                          <a:latin typeface="Calibri" panose="020F0502020204030204" pitchFamily="34" charset="0"/>
                        </a:rPr>
                        <a:t>2023-24 ESTIMATED BUDGET PER ECONOMIC CLASSIFICATION</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hMerge="1">
                  <a:txBody>
                    <a:bodyPr/>
                    <a:lstStyle/>
                    <a:p>
                      <a:endParaRPr lang="en-ZA"/>
                    </a:p>
                  </a:txBody>
                  <a:tcPr/>
                </a:tc>
                <a:extLst>
                  <a:ext uri="{0D108BD9-81ED-4DB2-BD59-A6C34878D82A}">
                    <a16:rowId xmlns:a16="http://schemas.microsoft.com/office/drawing/2014/main" val="125746130"/>
                  </a:ext>
                </a:extLst>
              </a:tr>
              <a:tr h="232646">
                <a:tc>
                  <a:txBody>
                    <a:bodyPr/>
                    <a:lstStyle/>
                    <a:p>
                      <a:pPr algn="l" fontAlgn="b"/>
                      <a:r>
                        <a:rPr lang="en-ZA" sz="1100" b="1" i="0" u="none" strike="noStrike">
                          <a:solidFill>
                            <a:srgbClr val="000000"/>
                          </a:solidFill>
                          <a:effectLst/>
                          <a:latin typeface="Calibri" panose="020F0502020204030204" pitchFamily="34" charset="0"/>
                        </a:rPr>
                        <a:t>Compensation of Employees</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100" b="1" i="0" u="none" strike="noStrike">
                          <a:solidFill>
                            <a:srgbClr val="000000"/>
                          </a:solidFill>
                          <a:effectLst/>
                          <a:latin typeface="Calibri" panose="020F0502020204030204" pitchFamily="34" charset="0"/>
                        </a:rPr>
                        <a:t> R     246 192 780,00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93683667"/>
                  </a:ext>
                </a:extLst>
              </a:tr>
              <a:tr h="232646">
                <a:tc>
                  <a:txBody>
                    <a:bodyPr/>
                    <a:lstStyle/>
                    <a:p>
                      <a:pPr algn="l" fontAlgn="b"/>
                      <a:r>
                        <a:rPr lang="en-ZA" sz="1100" b="1" i="0" u="none" strike="noStrike">
                          <a:solidFill>
                            <a:srgbClr val="000000"/>
                          </a:solidFill>
                          <a:effectLst/>
                          <a:latin typeface="Calibri" panose="020F0502020204030204" pitchFamily="34" charset="0"/>
                        </a:rPr>
                        <a:t>Capital Expenditure</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100" b="1" i="0" u="none" strike="noStrike">
                          <a:solidFill>
                            <a:srgbClr val="000000"/>
                          </a:solidFill>
                          <a:effectLst/>
                          <a:latin typeface="Calibri" panose="020F0502020204030204" pitchFamily="34" charset="0"/>
                        </a:rPr>
                        <a:t> R       17 727 000,00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7534970"/>
                  </a:ext>
                </a:extLst>
              </a:tr>
              <a:tr h="242340">
                <a:tc>
                  <a:txBody>
                    <a:bodyPr/>
                    <a:lstStyle/>
                    <a:p>
                      <a:pPr algn="l" fontAlgn="b"/>
                      <a:r>
                        <a:rPr lang="en-ZA" sz="1100" b="1" i="0" u="none" strike="noStrike">
                          <a:solidFill>
                            <a:srgbClr val="000000"/>
                          </a:solidFill>
                          <a:effectLst/>
                          <a:latin typeface="Calibri" panose="020F0502020204030204" pitchFamily="34" charset="0"/>
                        </a:rPr>
                        <a:t>Other Goods and Services</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pt-BR" sz="1100" b="1" i="0" u="none" strike="noStrike">
                          <a:solidFill>
                            <a:srgbClr val="000000"/>
                          </a:solidFill>
                          <a:effectLst/>
                          <a:latin typeface="Calibri" panose="020F0502020204030204" pitchFamily="34" charset="0"/>
                        </a:rPr>
                        <a:t> R  1 210 914 220,00 </a:t>
                      </a:r>
                    </a:p>
                  </a:txBody>
                  <a:tcPr marL="7620" marR="7620" marT="762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1442069"/>
                  </a:ext>
                </a:extLst>
              </a:tr>
              <a:tr h="232646">
                <a:tc>
                  <a:txBody>
                    <a:bodyPr/>
                    <a:lstStyle/>
                    <a:p>
                      <a:pPr algn="l" fontAlgn="b"/>
                      <a:r>
                        <a:rPr lang="en-ZA" sz="1100" b="0" i="0" u="none" strike="noStrike">
                          <a:solidFill>
                            <a:srgbClr val="000000"/>
                          </a:solidFill>
                          <a:effectLst/>
                          <a:latin typeface="Calibri" panose="020F0502020204030204" pitchFamily="34" charset="0"/>
                        </a:rPr>
                        <a:t>Media</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panose="020F0502020204030204" pitchFamily="34" charset="0"/>
                        </a:rPr>
                        <a:t> R     490 876 000,00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56892994"/>
                  </a:ext>
                </a:extLst>
              </a:tr>
              <a:tr h="232646">
                <a:tc>
                  <a:txBody>
                    <a:bodyPr/>
                    <a:lstStyle/>
                    <a:p>
                      <a:pPr algn="l" fontAlgn="b"/>
                      <a:r>
                        <a:rPr lang="en-ZA" sz="1100" b="0" i="0" u="none" strike="noStrike">
                          <a:solidFill>
                            <a:srgbClr val="000000"/>
                          </a:solidFill>
                          <a:effectLst/>
                          <a:latin typeface="Calibri" panose="020F0502020204030204" pitchFamily="34" charset="0"/>
                        </a:rPr>
                        <a:t>Production</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panose="020F0502020204030204" pitchFamily="34" charset="0"/>
                        </a:rPr>
                        <a:t> R       69 937 300,00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46311718"/>
                  </a:ext>
                </a:extLst>
              </a:tr>
              <a:tr h="232646">
                <a:tc>
                  <a:txBody>
                    <a:bodyPr/>
                    <a:lstStyle/>
                    <a:p>
                      <a:pPr algn="l" fontAlgn="b"/>
                      <a:r>
                        <a:rPr lang="en-ZA" sz="1100" b="0" i="0" u="none" strike="noStrike">
                          <a:solidFill>
                            <a:srgbClr val="000000"/>
                          </a:solidFill>
                          <a:effectLst/>
                          <a:latin typeface="Calibri" panose="020F0502020204030204" pitchFamily="34" charset="0"/>
                        </a:rPr>
                        <a:t>Activations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panose="020F0502020204030204" pitchFamily="34" charset="0"/>
                        </a:rPr>
                        <a:t> R     242 182 844,00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67175824"/>
                  </a:ext>
                </a:extLst>
              </a:tr>
              <a:tr h="232646">
                <a:tc>
                  <a:txBody>
                    <a:bodyPr/>
                    <a:lstStyle/>
                    <a:p>
                      <a:pPr algn="l" fontAlgn="b"/>
                      <a:r>
                        <a:rPr lang="en-ZA" sz="1100" b="0" i="0" u="none" strike="noStrike">
                          <a:solidFill>
                            <a:srgbClr val="000000"/>
                          </a:solidFill>
                          <a:effectLst/>
                          <a:latin typeface="Calibri" panose="020F0502020204030204" pitchFamily="34" charset="0"/>
                        </a:rPr>
                        <a:t>Hosting</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panose="020F0502020204030204" pitchFamily="34" charset="0"/>
                        </a:rPr>
                        <a:t> R       72 654 853,20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23843734"/>
                  </a:ext>
                </a:extLst>
              </a:tr>
              <a:tr h="232646">
                <a:tc>
                  <a:txBody>
                    <a:bodyPr/>
                    <a:lstStyle/>
                    <a:p>
                      <a:pPr algn="l" fontAlgn="b"/>
                      <a:r>
                        <a:rPr lang="en-ZA" sz="1100" b="0" i="0" u="none" strike="noStrike">
                          <a:solidFill>
                            <a:srgbClr val="000000"/>
                          </a:solidFill>
                          <a:effectLst/>
                          <a:latin typeface="Calibri" panose="020F0502020204030204" pitchFamily="34" charset="0"/>
                        </a:rPr>
                        <a:t>Capabilities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panose="020F0502020204030204" pitchFamily="34" charset="0"/>
                        </a:rPr>
                        <a:t> R     133 200 564,20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41457846"/>
                  </a:ext>
                </a:extLst>
              </a:tr>
              <a:tr h="232646">
                <a:tc>
                  <a:txBody>
                    <a:bodyPr/>
                    <a:lstStyle/>
                    <a:p>
                      <a:pPr algn="l" fontAlgn="b"/>
                      <a:r>
                        <a:rPr lang="en-ZA" sz="1100" b="0" i="0" u="none" strike="noStrike">
                          <a:solidFill>
                            <a:srgbClr val="000000"/>
                          </a:solidFill>
                          <a:effectLst/>
                          <a:latin typeface="Calibri" panose="020F0502020204030204" pitchFamily="34" charset="0"/>
                        </a:rPr>
                        <a:t>Research</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panose="020F0502020204030204" pitchFamily="34" charset="0"/>
                        </a:rPr>
                        <a:t> R       36 327 426,60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64406871"/>
                  </a:ext>
                </a:extLst>
              </a:tr>
              <a:tr h="242340">
                <a:tc>
                  <a:txBody>
                    <a:bodyPr/>
                    <a:lstStyle/>
                    <a:p>
                      <a:pPr algn="l" fontAlgn="b"/>
                      <a:r>
                        <a:rPr lang="en-ZA" sz="1100" b="0" i="0" u="none" strike="noStrike">
                          <a:solidFill>
                            <a:srgbClr val="000000"/>
                          </a:solidFill>
                          <a:effectLst/>
                          <a:latin typeface="Calibri" panose="020F0502020204030204" pitchFamily="34" charset="0"/>
                        </a:rPr>
                        <a:t>Other Goods and Services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Calibri" panose="020F0502020204030204" pitchFamily="34" charset="0"/>
                        </a:rPr>
                        <a:t> R     165 735 232,00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2930627"/>
                  </a:ext>
                </a:extLst>
              </a:tr>
              <a:tr h="242340">
                <a:tc>
                  <a:txBody>
                    <a:bodyPr/>
                    <a:lstStyle/>
                    <a:p>
                      <a:pPr algn="l" fontAlgn="b"/>
                      <a:r>
                        <a:rPr lang="en-ZA" sz="1100" b="1" i="0" u="none" strike="noStrike">
                          <a:solidFill>
                            <a:srgbClr val="000000"/>
                          </a:solidFill>
                          <a:effectLst/>
                          <a:latin typeface="Calibri" panose="020F0502020204030204" pitchFamily="34" charset="0"/>
                        </a:rPr>
                        <a:t>TOTAL APP APPROVED BUDGET</a:t>
                      </a:r>
                    </a:p>
                  </a:txBody>
                  <a:tcPr marL="7620" marR="7620" marT="762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5B3D7"/>
                    </a:solidFill>
                  </a:tcPr>
                </a:tc>
                <a:tc>
                  <a:txBody>
                    <a:bodyPr/>
                    <a:lstStyle/>
                    <a:p>
                      <a:pPr algn="l" fontAlgn="b"/>
                      <a:r>
                        <a:rPr lang="pt-BR" sz="1100" b="1" i="0" u="none" strike="noStrike" dirty="0">
                          <a:solidFill>
                            <a:srgbClr val="000000"/>
                          </a:solidFill>
                          <a:effectLst/>
                          <a:latin typeface="Calibri" panose="020F0502020204030204" pitchFamily="34" charset="0"/>
                        </a:rPr>
                        <a:t> R  1 474 834 000,00 </a:t>
                      </a:r>
                    </a:p>
                  </a:txBody>
                  <a:tcPr marL="7620" marR="7620" marT="762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2241853561"/>
                  </a:ext>
                </a:extLst>
              </a:tr>
            </a:tbl>
          </a:graphicData>
        </a:graphic>
      </p:graphicFrame>
      <p:graphicFrame>
        <p:nvGraphicFramePr>
          <p:cNvPr id="5" name="Chart 4">
            <a:extLst>
              <a:ext uri="{FF2B5EF4-FFF2-40B4-BE49-F238E27FC236}">
                <a16:creationId xmlns:a16="http://schemas.microsoft.com/office/drawing/2014/main" id="{07B6388A-9C56-FED0-F834-70C3E14CFE4D}"/>
              </a:ext>
            </a:extLst>
          </p:cNvPr>
          <p:cNvGraphicFramePr>
            <a:graphicFrameLocks noGrp="1"/>
          </p:cNvGraphicFramePr>
          <p:nvPr/>
        </p:nvGraphicFramePr>
        <p:xfrm>
          <a:off x="4502989" y="1063256"/>
          <a:ext cx="7404330" cy="61596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29282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276" y="3036518"/>
            <a:ext cx="11176000" cy="990600"/>
          </a:xfrm>
        </p:spPr>
        <p:txBody>
          <a:bodyPr/>
          <a:lstStyle/>
          <a:p>
            <a:pPr algn="ctr"/>
            <a:r>
              <a:rPr lang="en-ZA" b="1" dirty="0">
                <a:cs typeface="Calibri Light" panose="020F0302020204030204" pitchFamily="34" charset="0"/>
              </a:rPr>
              <a:t>Thank </a:t>
            </a:r>
            <a:r>
              <a:rPr lang="en-ZA" b="1" dirty="0" smtClean="0">
                <a:cs typeface="Calibri Light" panose="020F0302020204030204" pitchFamily="34" charset="0"/>
              </a:rPr>
              <a:t>You</a:t>
            </a:r>
            <a:endParaRPr lang="en-ZA" b="1" dirty="0">
              <a:cs typeface="Calibri Light" panose="020F0302020204030204" pitchFamily="34" charset="0"/>
            </a:endParaRPr>
          </a:p>
        </p:txBody>
      </p:sp>
    </p:spTree>
    <p:extLst>
      <p:ext uri="{BB962C8B-B14F-4D97-AF65-F5344CB8AC3E}">
        <p14:creationId xmlns:p14="http://schemas.microsoft.com/office/powerpoint/2010/main" val="1589813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31A956-F79D-DEE9-07B4-C1B1A82AB219}"/>
              </a:ext>
            </a:extLst>
          </p:cNvPr>
          <p:cNvSpPr txBox="1">
            <a:spLocks/>
          </p:cNvSpPr>
          <p:nvPr/>
        </p:nvSpPr>
        <p:spPr>
          <a:xfrm>
            <a:off x="609600" y="164353"/>
            <a:ext cx="10972800" cy="539724"/>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ZA" sz="3600" b="1" dirty="0">
                <a:latin typeface="Trebuchet MS" panose="020B0603020202020204" pitchFamily="34" charset="0"/>
              </a:rPr>
              <a:t>Strategic Overview of SA Tourism</a:t>
            </a:r>
          </a:p>
        </p:txBody>
      </p:sp>
      <p:sp>
        <p:nvSpPr>
          <p:cNvPr id="5" name="TextBox 4">
            <a:extLst>
              <a:ext uri="{FF2B5EF4-FFF2-40B4-BE49-F238E27FC236}">
                <a16:creationId xmlns:a16="http://schemas.microsoft.com/office/drawing/2014/main" id="{15AD9D6A-D9F3-5C63-3D1F-0F2BD129D022}"/>
              </a:ext>
            </a:extLst>
          </p:cNvPr>
          <p:cNvSpPr txBox="1"/>
          <p:nvPr/>
        </p:nvSpPr>
        <p:spPr>
          <a:xfrm>
            <a:off x="7467626" y="1437141"/>
            <a:ext cx="2984501" cy="338554"/>
          </a:xfrm>
          <a:prstGeom prst="rect">
            <a:avLst/>
          </a:prstGeom>
          <a:solidFill>
            <a:schemeClr val="tx1"/>
          </a:solidFill>
          <a:ln w="12700">
            <a:solidFill>
              <a:schemeClr val="tx1"/>
            </a:solidFill>
          </a:ln>
        </p:spPr>
        <p:txBody>
          <a:bodyPr wrap="square">
            <a:spAutoFit/>
          </a:bodyPr>
          <a:lstStyle>
            <a:defPPr>
              <a:defRPr lang="en-US"/>
            </a:defPPr>
            <a:lvl1pPr algn="ctr">
              <a:defRPr sz="900" b="1" i="0" u="none" strike="noStrike" cap="none">
                <a:solidFill>
                  <a:schemeClr val="bg2"/>
                </a:solidFill>
                <a:latin typeface="+mj-lt"/>
                <a:ea typeface="Trebuchet MS"/>
                <a:cs typeface="Trebuchet MS"/>
              </a:defRPr>
            </a:lvl1pPr>
          </a:lstStyle>
          <a:p>
            <a:r>
              <a:rPr lang="en-US" sz="1600" dirty="0">
                <a:solidFill>
                  <a:schemeClr val="bg1"/>
                </a:solidFill>
                <a:latin typeface="Trebuchet MS" panose="020B0603020202020204" pitchFamily="34" charset="0"/>
                <a:cs typeface="Arial" panose="020B0604020202020204" pitchFamily="34" charset="0"/>
                <a:sym typeface="Trebuchet MS"/>
              </a:rPr>
              <a:t>MISSION</a:t>
            </a:r>
            <a:endParaRPr lang="en-ZA" sz="1600" dirty="0">
              <a:solidFill>
                <a:schemeClr val="bg1"/>
              </a:solidFill>
              <a:latin typeface="Trebuchet MS" panose="020B0603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E83B0C7B-37CA-5F85-C98A-B2B063130709}"/>
              </a:ext>
            </a:extLst>
          </p:cNvPr>
          <p:cNvSpPr txBox="1">
            <a:spLocks/>
          </p:cNvSpPr>
          <p:nvPr/>
        </p:nvSpPr>
        <p:spPr>
          <a:xfrm>
            <a:off x="854095" y="2178165"/>
            <a:ext cx="5063873" cy="830997"/>
          </a:xfrm>
          <a:prstGeom prst="rect">
            <a:avLst/>
          </a:prstGeom>
        </p:spPr>
        <p:txBody>
          <a:bodyPr/>
          <a:lstStyle>
            <a:lvl1pPr marL="342900" indent="-342900" algn="l" rtl="0" eaLnBrk="1" fontAlgn="base" hangingPunct="1">
              <a:spcBef>
                <a:spcPct val="20000"/>
              </a:spcBef>
              <a:spcAft>
                <a:spcPct val="0"/>
              </a:spcAft>
              <a:buClr>
                <a:schemeClr val="tx1"/>
              </a:buClr>
              <a:buSzPct val="60000"/>
              <a:buFont typeface="Times" panose="02020603050405020304" pitchFamily="18" charset="0"/>
              <a:buChar char="•"/>
              <a:defRPr>
                <a:solidFill>
                  <a:schemeClr val="tx1"/>
                </a:solidFill>
                <a:latin typeface="+mn-lt"/>
                <a:ea typeface="MS PGothic" pitchFamily="34" charset="-128"/>
                <a:cs typeface="MS PGothic" charset="0"/>
              </a:defRPr>
            </a:lvl1pPr>
            <a:lvl2pPr marL="742950" indent="-285750" algn="l" rtl="0" eaLnBrk="1" fontAlgn="base" hangingPunct="1">
              <a:spcBef>
                <a:spcPct val="20000"/>
              </a:spcBef>
              <a:spcAft>
                <a:spcPct val="0"/>
              </a:spcAft>
              <a:buClr>
                <a:schemeClr val="tx1"/>
              </a:buClr>
              <a:buSzPct val="55000"/>
              <a:buFont typeface="Times" panose="02020603050405020304" pitchFamily="18" charset="0"/>
              <a:buChar char="•"/>
              <a:defRPr>
                <a:solidFill>
                  <a:schemeClr val="tx1"/>
                </a:solidFill>
                <a:latin typeface="+mn-lt"/>
                <a:ea typeface="MS PGothic" pitchFamily="34" charset="-128"/>
                <a:cs typeface="MS PGothic" charset="0"/>
              </a:defRPr>
            </a:lvl2pPr>
            <a:lvl3pPr marL="1143000" indent="-228600" algn="l" rtl="0" eaLnBrk="1" fontAlgn="base" hangingPunct="1">
              <a:spcBef>
                <a:spcPct val="20000"/>
              </a:spcBef>
              <a:spcAft>
                <a:spcPct val="0"/>
              </a:spcAft>
              <a:buClr>
                <a:schemeClr val="tx1"/>
              </a:buClr>
              <a:buSzPct val="50000"/>
              <a:buFont typeface="Times" panose="02020603050405020304" pitchFamily="18" charset="0"/>
              <a:buChar char="•"/>
              <a:defRPr>
                <a:solidFill>
                  <a:schemeClr val="tx1"/>
                </a:solidFill>
                <a:latin typeface="+mn-lt"/>
                <a:ea typeface="MS PGothic" pitchFamily="34" charset="-128"/>
                <a:cs typeface="MS PGothic" charset="0"/>
              </a:defRPr>
            </a:lvl3pPr>
            <a:lvl4pPr marL="1600200" indent="-228600" algn="l" rtl="0" eaLnBrk="1" fontAlgn="base" hangingPunct="1">
              <a:spcBef>
                <a:spcPct val="20000"/>
              </a:spcBef>
              <a:spcAft>
                <a:spcPct val="0"/>
              </a:spcAft>
              <a:buClr>
                <a:schemeClr val="tx1"/>
              </a:buClr>
              <a:buSzPct val="55000"/>
              <a:buFont typeface="Times" panose="02020603050405020304" pitchFamily="18" charset="0"/>
              <a:buChar char="•"/>
              <a:defRPr>
                <a:solidFill>
                  <a:schemeClr val="tx1"/>
                </a:solidFill>
                <a:latin typeface="+mn-lt"/>
                <a:ea typeface="MS PGothic" pitchFamily="34" charset="-128"/>
                <a:cs typeface="MS PGothic" charset="0"/>
              </a:defRPr>
            </a:lvl4pPr>
            <a:lvl5pPr marL="2057400" indent="-228600" algn="l" rtl="0" eaLnBrk="1" fontAlgn="base" hangingPunct="1">
              <a:spcBef>
                <a:spcPct val="20000"/>
              </a:spcBef>
              <a:spcAft>
                <a:spcPct val="0"/>
              </a:spcAft>
              <a:buClr>
                <a:schemeClr val="tx1"/>
              </a:buClr>
              <a:buSzPct val="50000"/>
              <a:buFont typeface="Times" panose="02020603050405020304" pitchFamily="18" charset="0"/>
              <a:buChar char="•"/>
              <a:defRPr>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9pPr>
          </a:lstStyle>
          <a:p>
            <a:pPr marL="0" indent="0" algn="just">
              <a:buNone/>
            </a:pPr>
            <a:r>
              <a:rPr lang="en-US" kern="0" dirty="0">
                <a:latin typeface="Trebuchet MS" panose="020B0603020202020204" pitchFamily="34" charset="0"/>
                <a:cs typeface="Arial" panose="020B0604020202020204" pitchFamily="34" charset="0"/>
              </a:rPr>
              <a:t>The SA Tourism Board is a Schedule 3A public entity established in terms of Section 9 of the Tourism Act, Act 3 of 2014. </a:t>
            </a:r>
          </a:p>
        </p:txBody>
      </p:sp>
      <p:sp>
        <p:nvSpPr>
          <p:cNvPr id="7" name="TextBox 6">
            <a:extLst>
              <a:ext uri="{FF2B5EF4-FFF2-40B4-BE49-F238E27FC236}">
                <a16:creationId xmlns:a16="http://schemas.microsoft.com/office/drawing/2014/main" id="{13EB56EB-921B-F368-B960-6023296AF59E}"/>
              </a:ext>
            </a:extLst>
          </p:cNvPr>
          <p:cNvSpPr txBox="1"/>
          <p:nvPr/>
        </p:nvSpPr>
        <p:spPr>
          <a:xfrm>
            <a:off x="1608969" y="1454602"/>
            <a:ext cx="2984501" cy="338554"/>
          </a:xfrm>
          <a:prstGeom prst="rect">
            <a:avLst/>
          </a:prstGeom>
          <a:solidFill>
            <a:schemeClr val="tx1"/>
          </a:solidFill>
          <a:ln w="12700">
            <a:solidFill>
              <a:schemeClr val="tx1"/>
            </a:solidFill>
          </a:ln>
        </p:spPr>
        <p:txBody>
          <a:bodyPr wrap="square">
            <a:spAutoFit/>
          </a:bodyPr>
          <a:lstStyle>
            <a:defPPr>
              <a:defRPr lang="en-US"/>
            </a:defPPr>
            <a:lvl1pPr algn="ctr">
              <a:defRPr sz="900" b="1" i="0" u="none" strike="noStrike" cap="none">
                <a:solidFill>
                  <a:schemeClr val="bg2"/>
                </a:solidFill>
                <a:latin typeface="+mj-lt"/>
                <a:ea typeface="Trebuchet MS"/>
                <a:cs typeface="Trebuchet MS"/>
              </a:defRPr>
            </a:lvl1pPr>
          </a:lstStyle>
          <a:p>
            <a:r>
              <a:rPr lang="en-US" sz="1600" dirty="0">
                <a:solidFill>
                  <a:schemeClr val="bg1"/>
                </a:solidFill>
                <a:latin typeface="Trebuchet MS" panose="020B0603020202020204" pitchFamily="34" charset="0"/>
                <a:cs typeface="Arial" panose="020B0604020202020204" pitchFamily="34" charset="0"/>
                <a:sym typeface="Trebuchet MS"/>
              </a:rPr>
              <a:t>LEGISLATIVE MANDATE</a:t>
            </a:r>
            <a:endParaRPr lang="en-ZA" sz="1600" dirty="0">
              <a:solidFill>
                <a:schemeClr val="bg1"/>
              </a:solidFill>
              <a:latin typeface="Trebuchet MS" panose="020B0603020202020204" pitchFamily="34" charset="0"/>
              <a:cs typeface="Arial" panose="020B0604020202020204" pitchFamily="34" charset="0"/>
            </a:endParaRPr>
          </a:p>
        </p:txBody>
      </p:sp>
      <p:sp>
        <p:nvSpPr>
          <p:cNvPr id="8" name="Text Placeholder 5">
            <a:extLst>
              <a:ext uri="{FF2B5EF4-FFF2-40B4-BE49-F238E27FC236}">
                <a16:creationId xmlns:a16="http://schemas.microsoft.com/office/drawing/2014/main" id="{7791EC65-68E1-7D5D-F406-93DFC2FC41A5}"/>
              </a:ext>
            </a:extLst>
          </p:cNvPr>
          <p:cNvSpPr txBox="1">
            <a:spLocks/>
          </p:cNvSpPr>
          <p:nvPr/>
        </p:nvSpPr>
        <p:spPr bwMode="gray">
          <a:xfrm>
            <a:off x="6620127" y="1915710"/>
            <a:ext cx="4962273" cy="4431983"/>
          </a:xfrm>
          <a:prstGeom prst="rect">
            <a:avLst/>
          </a:prstGeom>
        </p:spPr>
        <p:txBody>
          <a:bodyPr vert="horz" wrap="square" lIns="36000" tIns="0" rIns="0" bIns="0" rtlCol="0">
            <a:spAutoFit/>
          </a:bodyPr>
          <a:lstStyle>
            <a:lvl1pPr marL="0" marR="0" indent="0" algn="l" defTabSz="913526" rtl="0" eaLnBrk="1" fontAlgn="base" latinLnBrk="0" hangingPunct="1">
              <a:lnSpc>
                <a:spcPct val="100000"/>
              </a:lnSpc>
              <a:spcBef>
                <a:spcPct val="0"/>
              </a:spcBef>
              <a:spcAft>
                <a:spcPct val="0"/>
              </a:spcAft>
              <a:buClr>
                <a:srgbClr val="063E59"/>
              </a:buClr>
              <a:buSzPct val="100000"/>
              <a:buFontTx/>
              <a:buNone/>
              <a:tabLst/>
              <a:defRPr lang="x-none" sz="1400" baseline="0">
                <a:solidFill>
                  <a:schemeClr val="accent3">
                    <a:lumMod val="90000"/>
                    <a:lumOff val="10000"/>
                  </a:schemeClr>
                </a:solidFill>
                <a:latin typeface="Trebuchet MS" panose="020B0603020202020204" pitchFamily="34" charset="0"/>
                <a:ea typeface="+mn-ea"/>
                <a:cs typeface="+mn-cs"/>
              </a:defRPr>
            </a:lvl1pPr>
            <a:lvl2pPr marL="197607" indent="-195987" algn="l" defTabSz="913526" rtl="0" eaLnBrk="1" fontAlgn="base" hangingPunct="1">
              <a:spcBef>
                <a:spcPct val="0"/>
              </a:spcBef>
              <a:spcAft>
                <a:spcPct val="0"/>
              </a:spcAft>
              <a:buClr>
                <a:schemeClr val="accent3">
                  <a:lumMod val="90000"/>
                  <a:lumOff val="10000"/>
                </a:schemeClr>
              </a:buClr>
              <a:buSzPct val="125000"/>
              <a:buFont typeface="Arial" panose="020B0604020202020204" pitchFamily="34" charset="0"/>
              <a:buChar char="•"/>
              <a:defRPr lang="x-none" sz="1400" baseline="0">
                <a:solidFill>
                  <a:schemeClr val="accent3">
                    <a:lumMod val="90000"/>
                    <a:lumOff val="10000"/>
                  </a:schemeClr>
                </a:solidFill>
                <a:latin typeface="Trebuchet MS" panose="020B0603020202020204" pitchFamily="34" charset="0"/>
              </a:defRPr>
            </a:lvl2pPr>
            <a:lvl3pPr marL="466481" indent="-267255" algn="l" defTabSz="913526" rtl="0" eaLnBrk="1" fontAlgn="base" hangingPunct="1">
              <a:spcBef>
                <a:spcPct val="0"/>
              </a:spcBef>
              <a:spcAft>
                <a:spcPct val="0"/>
              </a:spcAft>
              <a:buClr>
                <a:schemeClr val="accent3">
                  <a:lumMod val="90000"/>
                  <a:lumOff val="10000"/>
                </a:schemeClr>
              </a:buClr>
              <a:buSzPct val="120000"/>
              <a:buFont typeface="Courier New" panose="02070309020205020404" pitchFamily="49" charset="0"/>
              <a:buChar char="o"/>
              <a:defRPr lang="x-none" sz="1400" baseline="0">
                <a:solidFill>
                  <a:schemeClr val="accent3">
                    <a:lumMod val="90000"/>
                    <a:lumOff val="10000"/>
                  </a:schemeClr>
                </a:solidFill>
                <a:latin typeface="Trebuchet MS" panose="020B0603020202020204" pitchFamily="34" charset="0"/>
              </a:defRPr>
            </a:lvl3pPr>
            <a:lvl4pPr marL="626835" indent="-158733" algn="l" defTabSz="913526" rtl="0" eaLnBrk="1" fontAlgn="base" hangingPunct="1">
              <a:spcBef>
                <a:spcPct val="0"/>
              </a:spcBef>
              <a:spcAft>
                <a:spcPct val="0"/>
              </a:spcAft>
              <a:buClr>
                <a:schemeClr val="accent3">
                  <a:lumMod val="90000"/>
                  <a:lumOff val="10000"/>
                </a:schemeClr>
              </a:buClr>
              <a:buSzPct val="120000"/>
              <a:buFont typeface="Arial" charset="0"/>
              <a:buChar char="▫"/>
              <a:defRPr lang="x-none" sz="1400" baseline="0">
                <a:solidFill>
                  <a:schemeClr val="accent3">
                    <a:lumMod val="90000"/>
                    <a:lumOff val="10000"/>
                  </a:schemeClr>
                </a:solidFill>
                <a:latin typeface="Trebuchet MS" panose="020B0603020202020204" pitchFamily="34" charset="0"/>
              </a:defRPr>
            </a:lvl4pPr>
            <a:lvl5pPr marL="765029" indent="-132818" algn="l" defTabSz="913526" rtl="0" eaLnBrk="1" fontAlgn="base" hangingPunct="1">
              <a:spcBef>
                <a:spcPct val="0"/>
              </a:spcBef>
              <a:spcAft>
                <a:spcPct val="0"/>
              </a:spcAft>
              <a:buClr>
                <a:schemeClr val="accent3">
                  <a:lumMod val="90000"/>
                  <a:lumOff val="10000"/>
                </a:schemeClr>
              </a:buClr>
              <a:buSzPct val="89000"/>
              <a:buFont typeface="Arial" charset="0"/>
              <a:buChar char="-"/>
              <a:defRPr lang="x-none" sz="1400" baseline="0">
                <a:solidFill>
                  <a:schemeClr val="accent3">
                    <a:lumMod val="90000"/>
                    <a:lumOff val="10000"/>
                  </a:schemeClr>
                </a:solidFill>
                <a:latin typeface="Trebuchet MS" panose="020B0603020202020204" pitchFamily="34" charset="0"/>
              </a:defRPr>
            </a:lvl5pPr>
            <a:lvl6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r>
              <a:rPr lang="en-US" sz="1800" kern="0" dirty="0">
                <a:solidFill>
                  <a:schemeClr val="tx1"/>
                </a:solidFill>
                <a:cs typeface="Arial" panose="020B0604020202020204" pitchFamily="34" charset="0"/>
              </a:rPr>
              <a:t>Marketing South Africa both internationally and domestically to increase the volume of tourists and the value they add to the economy by:</a:t>
            </a:r>
          </a:p>
          <a:p>
            <a:endParaRPr lang="en-US" sz="1800" kern="0" dirty="0">
              <a:solidFill>
                <a:schemeClr val="tx1"/>
              </a:solidFill>
              <a:cs typeface="Arial" panose="020B0604020202020204" pitchFamily="34" charset="0"/>
            </a:endParaRPr>
          </a:p>
          <a:p>
            <a:pPr marL="285750" indent="-285750">
              <a:buFont typeface="Arial" panose="020B0604020202020204" pitchFamily="34" charset="0"/>
              <a:buChar char="•"/>
            </a:pPr>
            <a:r>
              <a:rPr lang="en-US" sz="1800" kern="0" dirty="0">
                <a:solidFill>
                  <a:schemeClr val="tx1"/>
                </a:solidFill>
                <a:cs typeface="Arial" panose="020B0604020202020204" pitchFamily="34" charset="0"/>
              </a:rPr>
              <a:t>Implementing an integrated tourism marketing strategy for South Africa</a:t>
            </a:r>
          </a:p>
          <a:p>
            <a:pPr marL="285750" indent="-285750">
              <a:buFont typeface="Arial" panose="020B0604020202020204" pitchFamily="34" charset="0"/>
              <a:buChar char="•"/>
            </a:pPr>
            <a:r>
              <a:rPr lang="en-US" sz="1800" kern="0" dirty="0">
                <a:solidFill>
                  <a:schemeClr val="tx1"/>
                </a:solidFill>
                <a:cs typeface="Arial" panose="020B0604020202020204" pitchFamily="34" charset="0"/>
              </a:rPr>
              <a:t>Promoting South Africa as a world-class business events destination</a:t>
            </a:r>
          </a:p>
          <a:p>
            <a:pPr marL="285750" indent="-285750">
              <a:buFont typeface="Arial" panose="020B0604020202020204" pitchFamily="34" charset="0"/>
              <a:buChar char="•"/>
            </a:pPr>
            <a:r>
              <a:rPr lang="en-US" sz="1800" kern="0" dirty="0">
                <a:solidFill>
                  <a:schemeClr val="tx1"/>
                </a:solidFill>
                <a:cs typeface="Arial" panose="020B0604020202020204" pitchFamily="34" charset="0"/>
              </a:rPr>
              <a:t>Facilitating the delivery of service-oriented, quality-assured tourism experiences</a:t>
            </a:r>
          </a:p>
          <a:p>
            <a:pPr marL="285750" indent="-285750">
              <a:buFont typeface="Arial" panose="020B0604020202020204" pitchFamily="34" charset="0"/>
              <a:buChar char="•"/>
            </a:pPr>
            <a:r>
              <a:rPr lang="en-US" sz="1800" kern="0" dirty="0">
                <a:solidFill>
                  <a:schemeClr val="tx1"/>
                </a:solidFill>
                <a:cs typeface="Arial" panose="020B0604020202020204" pitchFamily="34" charset="0"/>
              </a:rPr>
              <a:t>Positioning SA Tourism as an industry thought leader</a:t>
            </a:r>
          </a:p>
          <a:p>
            <a:pPr marL="285750" indent="-285750">
              <a:buFont typeface="Arial" panose="020B0604020202020204" pitchFamily="34" charset="0"/>
              <a:buChar char="•"/>
            </a:pPr>
            <a:r>
              <a:rPr lang="en-US" sz="1800" kern="0" dirty="0">
                <a:solidFill>
                  <a:schemeClr val="tx1"/>
                </a:solidFill>
                <a:cs typeface="Arial" panose="020B0604020202020204" pitchFamily="34" charset="0"/>
              </a:rPr>
              <a:t>Championing a digital outlook for the industry</a:t>
            </a:r>
          </a:p>
          <a:p>
            <a:pPr marL="285750" indent="-285750">
              <a:buFont typeface="Arial" panose="020B0604020202020204" pitchFamily="34" charset="0"/>
              <a:buChar char="•"/>
            </a:pPr>
            <a:r>
              <a:rPr lang="en-US" sz="1800" kern="0" dirty="0">
                <a:solidFill>
                  <a:schemeClr val="tx1"/>
                </a:solidFill>
                <a:cs typeface="Arial" panose="020B0604020202020204" pitchFamily="34" charset="0"/>
              </a:rPr>
              <a:t>Enhancing stakeholder participation and collaboration</a:t>
            </a:r>
          </a:p>
        </p:txBody>
      </p:sp>
      <p:sp>
        <p:nvSpPr>
          <p:cNvPr id="9" name="Text Placeholder 5">
            <a:extLst>
              <a:ext uri="{FF2B5EF4-FFF2-40B4-BE49-F238E27FC236}">
                <a16:creationId xmlns:a16="http://schemas.microsoft.com/office/drawing/2014/main" id="{819EC23F-708C-762D-3516-293639B905F7}"/>
              </a:ext>
            </a:extLst>
          </p:cNvPr>
          <p:cNvSpPr txBox="1">
            <a:spLocks/>
          </p:cNvSpPr>
          <p:nvPr/>
        </p:nvSpPr>
        <p:spPr bwMode="gray">
          <a:xfrm>
            <a:off x="854095" y="4336259"/>
            <a:ext cx="5063873" cy="1107996"/>
          </a:xfrm>
          <a:prstGeom prst="rect">
            <a:avLst/>
          </a:prstGeom>
        </p:spPr>
        <p:txBody>
          <a:bodyPr vert="horz" lIns="36000" tIns="0" rIns="0" bIns="0" rtlCol="0">
            <a:spAutoFit/>
          </a:bodyPr>
          <a:lstStyle>
            <a:lvl1pPr marL="0" marR="0" indent="0" algn="l" defTabSz="913526" rtl="0" eaLnBrk="1" fontAlgn="base" latinLnBrk="0" hangingPunct="1">
              <a:lnSpc>
                <a:spcPct val="100000"/>
              </a:lnSpc>
              <a:spcBef>
                <a:spcPct val="0"/>
              </a:spcBef>
              <a:spcAft>
                <a:spcPct val="0"/>
              </a:spcAft>
              <a:buClr>
                <a:srgbClr val="063E59"/>
              </a:buClr>
              <a:buSzPct val="100000"/>
              <a:buFontTx/>
              <a:buNone/>
              <a:tabLst/>
              <a:defRPr lang="x-none" sz="1400" baseline="0">
                <a:solidFill>
                  <a:schemeClr val="accent3">
                    <a:lumMod val="90000"/>
                    <a:lumOff val="10000"/>
                  </a:schemeClr>
                </a:solidFill>
                <a:latin typeface="Trebuchet MS" panose="020B0603020202020204" pitchFamily="34" charset="0"/>
                <a:ea typeface="+mn-ea"/>
                <a:cs typeface="+mn-cs"/>
              </a:defRPr>
            </a:lvl1pPr>
            <a:lvl2pPr marL="197607" indent="-195987" algn="l" defTabSz="913526" rtl="0" eaLnBrk="1" fontAlgn="base" hangingPunct="1">
              <a:spcBef>
                <a:spcPct val="0"/>
              </a:spcBef>
              <a:spcAft>
                <a:spcPct val="0"/>
              </a:spcAft>
              <a:buClr>
                <a:schemeClr val="accent3">
                  <a:lumMod val="90000"/>
                  <a:lumOff val="10000"/>
                </a:schemeClr>
              </a:buClr>
              <a:buSzPct val="125000"/>
              <a:buFont typeface="Arial" panose="020B0604020202020204" pitchFamily="34" charset="0"/>
              <a:buChar char="•"/>
              <a:defRPr lang="x-none" sz="1400" baseline="0">
                <a:solidFill>
                  <a:schemeClr val="accent3">
                    <a:lumMod val="90000"/>
                    <a:lumOff val="10000"/>
                  </a:schemeClr>
                </a:solidFill>
                <a:latin typeface="Trebuchet MS" panose="020B0603020202020204" pitchFamily="34" charset="0"/>
              </a:defRPr>
            </a:lvl2pPr>
            <a:lvl3pPr marL="466481" indent="-267255" algn="l" defTabSz="913526" rtl="0" eaLnBrk="1" fontAlgn="base" hangingPunct="1">
              <a:spcBef>
                <a:spcPct val="0"/>
              </a:spcBef>
              <a:spcAft>
                <a:spcPct val="0"/>
              </a:spcAft>
              <a:buClr>
                <a:schemeClr val="accent3">
                  <a:lumMod val="90000"/>
                  <a:lumOff val="10000"/>
                </a:schemeClr>
              </a:buClr>
              <a:buSzPct val="120000"/>
              <a:buFont typeface="Courier New" panose="02070309020205020404" pitchFamily="49" charset="0"/>
              <a:buChar char="o"/>
              <a:defRPr lang="x-none" sz="1400" baseline="0">
                <a:solidFill>
                  <a:schemeClr val="accent3">
                    <a:lumMod val="90000"/>
                    <a:lumOff val="10000"/>
                  </a:schemeClr>
                </a:solidFill>
                <a:latin typeface="Trebuchet MS" panose="020B0603020202020204" pitchFamily="34" charset="0"/>
              </a:defRPr>
            </a:lvl3pPr>
            <a:lvl4pPr marL="626835" indent="-158733" algn="l" defTabSz="913526" rtl="0" eaLnBrk="1" fontAlgn="base" hangingPunct="1">
              <a:spcBef>
                <a:spcPct val="0"/>
              </a:spcBef>
              <a:spcAft>
                <a:spcPct val="0"/>
              </a:spcAft>
              <a:buClr>
                <a:schemeClr val="accent3">
                  <a:lumMod val="90000"/>
                  <a:lumOff val="10000"/>
                </a:schemeClr>
              </a:buClr>
              <a:buSzPct val="120000"/>
              <a:buFont typeface="Arial" charset="0"/>
              <a:buChar char="▫"/>
              <a:defRPr lang="x-none" sz="1400" baseline="0">
                <a:solidFill>
                  <a:schemeClr val="accent3">
                    <a:lumMod val="90000"/>
                    <a:lumOff val="10000"/>
                  </a:schemeClr>
                </a:solidFill>
                <a:latin typeface="Trebuchet MS" panose="020B0603020202020204" pitchFamily="34" charset="0"/>
              </a:defRPr>
            </a:lvl4pPr>
            <a:lvl5pPr marL="765029" indent="-132818" algn="l" defTabSz="913526" rtl="0" eaLnBrk="1" fontAlgn="base" hangingPunct="1">
              <a:spcBef>
                <a:spcPct val="0"/>
              </a:spcBef>
              <a:spcAft>
                <a:spcPct val="0"/>
              </a:spcAft>
              <a:buClr>
                <a:schemeClr val="accent3">
                  <a:lumMod val="90000"/>
                  <a:lumOff val="10000"/>
                </a:schemeClr>
              </a:buClr>
              <a:buSzPct val="89000"/>
              <a:buFont typeface="Arial" charset="0"/>
              <a:buChar char="-"/>
              <a:defRPr lang="x-none" sz="1400" baseline="0">
                <a:solidFill>
                  <a:schemeClr val="accent3">
                    <a:lumMod val="90000"/>
                    <a:lumOff val="10000"/>
                  </a:schemeClr>
                </a:solidFill>
                <a:latin typeface="Trebuchet MS" panose="020B0603020202020204" pitchFamily="34" charset="0"/>
              </a:defRPr>
            </a:lvl5pPr>
            <a:lvl6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pPr algn="just"/>
            <a:r>
              <a:rPr lang="en-US" sz="1800" kern="0" dirty="0">
                <a:solidFill>
                  <a:schemeClr val="tx1"/>
                </a:solidFill>
                <a:cs typeface="Arial" panose="020B0604020202020204" pitchFamily="34" charset="0"/>
              </a:rPr>
              <a:t>South Africa positioned as an exceptional tourist and business events destination that offers a value-for-money, quality tourist experience that is diverse and unique.</a:t>
            </a:r>
          </a:p>
        </p:txBody>
      </p:sp>
      <p:sp>
        <p:nvSpPr>
          <p:cNvPr id="10" name="TextBox 9">
            <a:extLst>
              <a:ext uri="{FF2B5EF4-FFF2-40B4-BE49-F238E27FC236}">
                <a16:creationId xmlns:a16="http://schemas.microsoft.com/office/drawing/2014/main" id="{46575925-E4DA-3EA0-A21F-4877397A0557}"/>
              </a:ext>
            </a:extLst>
          </p:cNvPr>
          <p:cNvSpPr txBox="1"/>
          <p:nvPr/>
        </p:nvSpPr>
        <p:spPr>
          <a:xfrm>
            <a:off x="1608969" y="3533632"/>
            <a:ext cx="2984501" cy="338554"/>
          </a:xfrm>
          <a:prstGeom prst="rect">
            <a:avLst/>
          </a:prstGeom>
          <a:solidFill>
            <a:schemeClr val="tx1"/>
          </a:solidFill>
          <a:ln w="12700">
            <a:solidFill>
              <a:schemeClr val="tx1"/>
            </a:solidFill>
          </a:ln>
        </p:spPr>
        <p:txBody>
          <a:bodyPr wrap="square">
            <a:spAutoFit/>
          </a:bodyPr>
          <a:lstStyle>
            <a:defPPr>
              <a:defRPr lang="en-US"/>
            </a:defPPr>
            <a:lvl1pPr algn="ctr">
              <a:defRPr sz="900" b="1" i="0" u="none" strike="noStrike" cap="none">
                <a:solidFill>
                  <a:schemeClr val="bg2"/>
                </a:solidFill>
                <a:latin typeface="+mj-lt"/>
                <a:ea typeface="Trebuchet MS"/>
                <a:cs typeface="Trebuchet MS"/>
              </a:defRPr>
            </a:lvl1pPr>
          </a:lstStyle>
          <a:p>
            <a:r>
              <a:rPr lang="en-US" sz="1600" dirty="0">
                <a:solidFill>
                  <a:schemeClr val="bg1"/>
                </a:solidFill>
                <a:latin typeface="Trebuchet MS" panose="020B0603020202020204" pitchFamily="34" charset="0"/>
                <a:cs typeface="Arial" panose="020B0604020202020204" pitchFamily="34" charset="0"/>
                <a:sym typeface="Trebuchet MS"/>
              </a:rPr>
              <a:t>VISION</a:t>
            </a:r>
            <a:endParaRPr lang="en-ZA" sz="1600" dirty="0">
              <a:solidFill>
                <a:schemeClr val="bg1"/>
              </a:solidFill>
              <a:latin typeface="Trebuchet MS" panose="020B0603020202020204" pitchFamily="34" charset="0"/>
              <a:cs typeface="Arial" panose="020B0604020202020204" pitchFamily="34" charset="0"/>
            </a:endParaRPr>
          </a:p>
        </p:txBody>
      </p:sp>
      <p:sp>
        <p:nvSpPr>
          <p:cNvPr id="11" name="Slide Number Placeholder 2">
            <a:extLst>
              <a:ext uri="{FF2B5EF4-FFF2-40B4-BE49-F238E27FC236}">
                <a16:creationId xmlns:a16="http://schemas.microsoft.com/office/drawing/2014/main" id="{B1B29D4C-DBDD-B775-8BB7-0AE9EC1CE2FB}"/>
              </a:ext>
            </a:extLst>
          </p:cNvPr>
          <p:cNvSpPr>
            <a:spLocks noGrp="1"/>
          </p:cNvSpPr>
          <p:nvPr>
            <p:ph type="sldNum" sz="quarter" idx="12"/>
          </p:nvPr>
        </p:nvSpPr>
        <p:spPr>
          <a:xfrm>
            <a:off x="9347200" y="6347693"/>
            <a:ext cx="2235200" cy="402023"/>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4</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422289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31A956-F79D-DEE9-07B4-C1B1A82AB219}"/>
              </a:ext>
            </a:extLst>
          </p:cNvPr>
          <p:cNvSpPr txBox="1">
            <a:spLocks/>
          </p:cNvSpPr>
          <p:nvPr/>
        </p:nvSpPr>
        <p:spPr>
          <a:xfrm>
            <a:off x="609600" y="164353"/>
            <a:ext cx="10972800" cy="539724"/>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ZA" sz="3600" b="1" dirty="0">
                <a:latin typeface="Trebuchet MS" panose="020B0603020202020204" pitchFamily="34" charset="0"/>
              </a:rPr>
              <a:t>Strategic Overview of SA Tourism</a:t>
            </a:r>
          </a:p>
        </p:txBody>
      </p:sp>
      <p:sp>
        <p:nvSpPr>
          <p:cNvPr id="2" name="TextBox 1">
            <a:extLst>
              <a:ext uri="{FF2B5EF4-FFF2-40B4-BE49-F238E27FC236}">
                <a16:creationId xmlns:a16="http://schemas.microsoft.com/office/drawing/2014/main" id="{DDB1D8AA-C579-2AD9-A2D6-6E0437B5E7E0}"/>
              </a:ext>
            </a:extLst>
          </p:cNvPr>
          <p:cNvSpPr txBox="1"/>
          <p:nvPr/>
        </p:nvSpPr>
        <p:spPr>
          <a:xfrm>
            <a:off x="6113348" y="1475889"/>
            <a:ext cx="3578264" cy="338554"/>
          </a:xfrm>
          <a:prstGeom prst="rect">
            <a:avLst/>
          </a:prstGeom>
          <a:solidFill>
            <a:schemeClr val="tx1"/>
          </a:solidFill>
          <a:ln w="12700">
            <a:solidFill>
              <a:schemeClr val="tx1"/>
            </a:solidFill>
          </a:ln>
        </p:spPr>
        <p:txBody>
          <a:bodyPr wrap="square">
            <a:spAutoFit/>
          </a:bodyPr>
          <a:lstStyle>
            <a:defPPr>
              <a:defRPr lang="en-US"/>
            </a:defPPr>
            <a:lvl1pPr algn="ctr">
              <a:defRPr sz="900" b="1" i="0" u="none" strike="noStrike" cap="none">
                <a:solidFill>
                  <a:schemeClr val="bg2"/>
                </a:solidFill>
                <a:latin typeface="+mj-lt"/>
                <a:ea typeface="Trebuchet MS"/>
                <a:cs typeface="Trebuchet MS"/>
              </a:defRPr>
            </a:lvl1pPr>
          </a:lstStyle>
          <a:p>
            <a:r>
              <a:rPr lang="en-US" sz="1600" dirty="0">
                <a:solidFill>
                  <a:schemeClr val="bg1"/>
                </a:solidFill>
                <a:latin typeface="Trebuchet MS" panose="020B0603020202020204" pitchFamily="34" charset="0"/>
                <a:cs typeface="Arial" panose="020B0604020202020204" pitchFamily="34" charset="0"/>
                <a:sym typeface="Trebuchet MS"/>
              </a:rPr>
              <a:t>IMPACT ON POLICY MANDATES</a:t>
            </a:r>
            <a:endParaRPr lang="en-ZA" sz="1600" dirty="0">
              <a:solidFill>
                <a:schemeClr val="bg1"/>
              </a:solidFill>
              <a:latin typeface="Trebuchet MS" panose="020B0603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B7E0F51-6D1C-F793-D78D-A9E76D99214E}"/>
              </a:ext>
            </a:extLst>
          </p:cNvPr>
          <p:cNvSpPr txBox="1"/>
          <p:nvPr/>
        </p:nvSpPr>
        <p:spPr>
          <a:xfrm>
            <a:off x="630767" y="1518848"/>
            <a:ext cx="2984501" cy="338554"/>
          </a:xfrm>
          <a:prstGeom prst="rect">
            <a:avLst/>
          </a:prstGeom>
          <a:solidFill>
            <a:schemeClr val="tx1"/>
          </a:solidFill>
          <a:ln w="12700">
            <a:solidFill>
              <a:schemeClr val="tx1"/>
            </a:solidFill>
          </a:ln>
        </p:spPr>
        <p:txBody>
          <a:bodyPr wrap="square">
            <a:spAutoFit/>
          </a:bodyPr>
          <a:lstStyle>
            <a:defPPr>
              <a:defRPr lang="en-US"/>
            </a:defPPr>
            <a:lvl1pPr algn="ctr">
              <a:defRPr sz="900" b="1" i="0" u="none" strike="noStrike" cap="none">
                <a:solidFill>
                  <a:schemeClr val="bg2"/>
                </a:solidFill>
                <a:latin typeface="+mj-lt"/>
                <a:ea typeface="Trebuchet MS"/>
                <a:cs typeface="Trebuchet MS"/>
              </a:defRPr>
            </a:lvl1pPr>
          </a:lstStyle>
          <a:p>
            <a:r>
              <a:rPr lang="en-US" sz="1600" dirty="0">
                <a:solidFill>
                  <a:schemeClr val="bg1"/>
                </a:solidFill>
                <a:latin typeface="Trebuchet MS" panose="020B0603020202020204" pitchFamily="34" charset="0"/>
                <a:cs typeface="Arial" panose="020B0604020202020204" pitchFamily="34" charset="0"/>
                <a:sym typeface="Trebuchet MS"/>
              </a:rPr>
              <a:t>POLICY MANDATES</a:t>
            </a:r>
            <a:endParaRPr lang="en-ZA" sz="1600" dirty="0">
              <a:solidFill>
                <a:schemeClr val="bg1"/>
              </a:solidFill>
              <a:latin typeface="Trebuchet MS" panose="020B0603020202020204" pitchFamily="34" charset="0"/>
              <a:cs typeface="Arial" panose="020B0604020202020204" pitchFamily="34" charset="0"/>
            </a:endParaRPr>
          </a:p>
        </p:txBody>
      </p:sp>
      <p:sp>
        <p:nvSpPr>
          <p:cNvPr id="12" name="Text Placeholder 5">
            <a:extLst>
              <a:ext uri="{FF2B5EF4-FFF2-40B4-BE49-F238E27FC236}">
                <a16:creationId xmlns:a16="http://schemas.microsoft.com/office/drawing/2014/main" id="{ED892FD0-4C63-ED65-FB72-5EA3D9FC62F2}"/>
              </a:ext>
            </a:extLst>
          </p:cNvPr>
          <p:cNvSpPr txBox="1">
            <a:spLocks/>
          </p:cNvSpPr>
          <p:nvPr/>
        </p:nvSpPr>
        <p:spPr bwMode="gray">
          <a:xfrm>
            <a:off x="4589928" y="2063948"/>
            <a:ext cx="6427695" cy="4185761"/>
          </a:xfrm>
          <a:prstGeom prst="rect">
            <a:avLst/>
          </a:prstGeom>
        </p:spPr>
        <p:txBody>
          <a:bodyPr vert="horz" wrap="square" lIns="36000" tIns="0" rIns="0" bIns="0" rtlCol="0">
            <a:spAutoFit/>
          </a:bodyPr>
          <a:lstStyle>
            <a:lvl1pPr marL="0" marR="0" indent="0" algn="l" defTabSz="913526" rtl="0" eaLnBrk="1" fontAlgn="base" latinLnBrk="0" hangingPunct="1">
              <a:lnSpc>
                <a:spcPct val="100000"/>
              </a:lnSpc>
              <a:spcBef>
                <a:spcPct val="0"/>
              </a:spcBef>
              <a:spcAft>
                <a:spcPct val="0"/>
              </a:spcAft>
              <a:buClr>
                <a:srgbClr val="063E59"/>
              </a:buClr>
              <a:buSzPct val="100000"/>
              <a:buFontTx/>
              <a:buNone/>
              <a:tabLst/>
              <a:defRPr lang="x-none" sz="1400" baseline="0">
                <a:solidFill>
                  <a:schemeClr val="accent3">
                    <a:lumMod val="90000"/>
                    <a:lumOff val="10000"/>
                  </a:schemeClr>
                </a:solidFill>
                <a:latin typeface="Trebuchet MS" panose="020B0603020202020204" pitchFamily="34" charset="0"/>
                <a:ea typeface="+mn-ea"/>
                <a:cs typeface="+mn-cs"/>
              </a:defRPr>
            </a:lvl1pPr>
            <a:lvl2pPr marL="197607" indent="-195987" algn="l" defTabSz="913526" rtl="0" eaLnBrk="1" fontAlgn="base" hangingPunct="1">
              <a:spcBef>
                <a:spcPct val="0"/>
              </a:spcBef>
              <a:spcAft>
                <a:spcPct val="0"/>
              </a:spcAft>
              <a:buClr>
                <a:schemeClr val="accent3">
                  <a:lumMod val="90000"/>
                  <a:lumOff val="10000"/>
                </a:schemeClr>
              </a:buClr>
              <a:buSzPct val="125000"/>
              <a:buFont typeface="Arial" panose="020B0604020202020204" pitchFamily="34" charset="0"/>
              <a:buChar char="•"/>
              <a:defRPr lang="x-none" sz="1400" baseline="0">
                <a:solidFill>
                  <a:schemeClr val="accent3">
                    <a:lumMod val="90000"/>
                    <a:lumOff val="10000"/>
                  </a:schemeClr>
                </a:solidFill>
                <a:latin typeface="Trebuchet MS" panose="020B0603020202020204" pitchFamily="34" charset="0"/>
              </a:defRPr>
            </a:lvl2pPr>
            <a:lvl3pPr marL="466481" indent="-267255" algn="l" defTabSz="913526" rtl="0" eaLnBrk="1" fontAlgn="base" hangingPunct="1">
              <a:spcBef>
                <a:spcPct val="0"/>
              </a:spcBef>
              <a:spcAft>
                <a:spcPct val="0"/>
              </a:spcAft>
              <a:buClr>
                <a:schemeClr val="accent3">
                  <a:lumMod val="90000"/>
                  <a:lumOff val="10000"/>
                </a:schemeClr>
              </a:buClr>
              <a:buSzPct val="120000"/>
              <a:buFont typeface="Courier New" panose="02070309020205020404" pitchFamily="49" charset="0"/>
              <a:buChar char="o"/>
              <a:defRPr lang="x-none" sz="1400" baseline="0">
                <a:solidFill>
                  <a:schemeClr val="accent3">
                    <a:lumMod val="90000"/>
                    <a:lumOff val="10000"/>
                  </a:schemeClr>
                </a:solidFill>
                <a:latin typeface="Trebuchet MS" panose="020B0603020202020204" pitchFamily="34" charset="0"/>
              </a:defRPr>
            </a:lvl3pPr>
            <a:lvl4pPr marL="626835" indent="-158733" algn="l" defTabSz="913526" rtl="0" eaLnBrk="1" fontAlgn="base" hangingPunct="1">
              <a:spcBef>
                <a:spcPct val="0"/>
              </a:spcBef>
              <a:spcAft>
                <a:spcPct val="0"/>
              </a:spcAft>
              <a:buClr>
                <a:schemeClr val="accent3">
                  <a:lumMod val="90000"/>
                  <a:lumOff val="10000"/>
                </a:schemeClr>
              </a:buClr>
              <a:buSzPct val="120000"/>
              <a:buFont typeface="Arial" charset="0"/>
              <a:buChar char="▫"/>
              <a:defRPr lang="x-none" sz="1400" baseline="0">
                <a:solidFill>
                  <a:schemeClr val="accent3">
                    <a:lumMod val="90000"/>
                    <a:lumOff val="10000"/>
                  </a:schemeClr>
                </a:solidFill>
                <a:latin typeface="Trebuchet MS" panose="020B0603020202020204" pitchFamily="34" charset="0"/>
              </a:defRPr>
            </a:lvl4pPr>
            <a:lvl5pPr marL="765029" indent="-132818" algn="l" defTabSz="913526" rtl="0" eaLnBrk="1" fontAlgn="base" hangingPunct="1">
              <a:spcBef>
                <a:spcPct val="0"/>
              </a:spcBef>
              <a:spcAft>
                <a:spcPct val="0"/>
              </a:spcAft>
              <a:buClr>
                <a:schemeClr val="accent3">
                  <a:lumMod val="90000"/>
                  <a:lumOff val="10000"/>
                </a:schemeClr>
              </a:buClr>
              <a:buSzPct val="89000"/>
              <a:buFont typeface="Arial" charset="0"/>
              <a:buChar char="-"/>
              <a:defRPr lang="x-none" sz="1400" baseline="0">
                <a:solidFill>
                  <a:schemeClr val="accent3">
                    <a:lumMod val="90000"/>
                    <a:lumOff val="10000"/>
                  </a:schemeClr>
                </a:solidFill>
                <a:latin typeface="Trebuchet MS" panose="020B0603020202020204" pitchFamily="34" charset="0"/>
              </a:defRPr>
            </a:lvl5pPr>
            <a:lvl6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pPr algn="just"/>
            <a:r>
              <a:rPr lang="en-US" sz="1600" kern="0" dirty="0">
                <a:solidFill>
                  <a:schemeClr val="tx1"/>
                </a:solidFill>
                <a:cs typeface="Arial" panose="020B0604020202020204" pitchFamily="34" charset="0"/>
              </a:rPr>
              <a:t>The </a:t>
            </a:r>
            <a:r>
              <a:rPr lang="en-US" sz="1600" b="1" kern="0" dirty="0">
                <a:solidFill>
                  <a:schemeClr val="tx1"/>
                </a:solidFill>
                <a:cs typeface="Arial" panose="020B0604020202020204" pitchFamily="34" charset="0"/>
              </a:rPr>
              <a:t>Economic Reconstruction and Recovery Plan (ERRP</a:t>
            </a:r>
            <a:r>
              <a:rPr lang="en-US" sz="1600" b="1" kern="0" dirty="0" smtClean="0">
                <a:solidFill>
                  <a:schemeClr val="tx1"/>
                </a:solidFill>
                <a:cs typeface="Arial" panose="020B0604020202020204" pitchFamily="34" charset="0"/>
              </a:rPr>
              <a:t>), which came into operation in October 2020, is </a:t>
            </a:r>
            <a:r>
              <a:rPr lang="en-US" sz="1600" kern="0" dirty="0" smtClean="0">
                <a:solidFill>
                  <a:schemeClr val="tx1"/>
                </a:solidFill>
                <a:cs typeface="Arial" panose="020B0604020202020204" pitchFamily="34" charset="0"/>
              </a:rPr>
              <a:t>the </a:t>
            </a:r>
            <a:r>
              <a:rPr lang="en-US" sz="1600" kern="0" dirty="0">
                <a:solidFill>
                  <a:schemeClr val="tx1"/>
                </a:solidFill>
                <a:cs typeface="Arial" panose="020B0604020202020204" pitchFamily="34" charset="0"/>
              </a:rPr>
              <a:t>country’s plan for the overall recovery of the economy following the impact of the COVID-19 pandemic. </a:t>
            </a:r>
            <a:r>
              <a:rPr lang="en-US" sz="1600" b="1" kern="0" dirty="0">
                <a:solidFill>
                  <a:schemeClr val="tx1"/>
                </a:solidFill>
                <a:cs typeface="Arial" panose="020B0604020202020204" pitchFamily="34" charset="0"/>
              </a:rPr>
              <a:t>Support for tourism recovery and growth</a:t>
            </a:r>
            <a:r>
              <a:rPr lang="en-US" sz="1600" kern="0" dirty="0">
                <a:solidFill>
                  <a:schemeClr val="tx1"/>
                </a:solidFill>
                <a:cs typeface="Arial" panose="020B0604020202020204" pitchFamily="34" charset="0"/>
              </a:rPr>
              <a:t> is one of the eight priority </a:t>
            </a:r>
            <a:r>
              <a:rPr lang="en-US" sz="1600" kern="0" dirty="0" smtClean="0">
                <a:solidFill>
                  <a:schemeClr val="tx1"/>
                </a:solidFill>
                <a:cs typeface="Arial" panose="020B0604020202020204" pitchFamily="34" charset="0"/>
              </a:rPr>
              <a:t>interventions in the ERRP, </a:t>
            </a:r>
            <a:r>
              <a:rPr lang="en-US" sz="1600" kern="0" dirty="0">
                <a:solidFill>
                  <a:schemeClr val="tx1"/>
                </a:solidFill>
                <a:cs typeface="Arial" panose="020B0604020202020204" pitchFamily="34" charset="0"/>
              </a:rPr>
              <a:t>emphasising reigniting demand, rejuvenating supply and building enabling </a:t>
            </a:r>
            <a:r>
              <a:rPr lang="en-US" sz="1600" kern="0" dirty="0" smtClean="0">
                <a:solidFill>
                  <a:schemeClr val="tx1"/>
                </a:solidFill>
                <a:cs typeface="Arial" panose="020B0604020202020204" pitchFamily="34" charset="0"/>
              </a:rPr>
              <a:t>capability across the tourism sector. </a:t>
            </a:r>
            <a:endParaRPr lang="en-US" sz="1600" kern="0" dirty="0">
              <a:solidFill>
                <a:schemeClr val="tx1"/>
              </a:solidFill>
              <a:cs typeface="Arial" panose="020B0604020202020204" pitchFamily="34" charset="0"/>
            </a:endParaRPr>
          </a:p>
          <a:p>
            <a:pPr algn="just"/>
            <a:endParaRPr lang="en-US" sz="1600" kern="0" dirty="0">
              <a:solidFill>
                <a:schemeClr val="tx1"/>
              </a:solidFill>
              <a:cs typeface="Arial" panose="020B0604020202020204" pitchFamily="34" charset="0"/>
            </a:endParaRPr>
          </a:p>
          <a:p>
            <a:pPr algn="just"/>
            <a:r>
              <a:rPr lang="en-US" sz="1600" kern="0" dirty="0">
                <a:solidFill>
                  <a:schemeClr val="tx1"/>
                </a:solidFill>
                <a:cs typeface="Arial" panose="020B0604020202020204" pitchFamily="34" charset="0"/>
              </a:rPr>
              <a:t>Following the ERRP, the </a:t>
            </a:r>
            <a:r>
              <a:rPr lang="en-US" sz="1600" b="1" kern="0" dirty="0">
                <a:solidFill>
                  <a:schemeClr val="tx1"/>
                </a:solidFill>
                <a:cs typeface="Arial" panose="020B0604020202020204" pitchFamily="34" charset="0"/>
              </a:rPr>
              <a:t>Tourism Sector Recovery Plan (TSRP) </a:t>
            </a:r>
            <a:r>
              <a:rPr lang="en-US" sz="1600" kern="0" dirty="0">
                <a:solidFill>
                  <a:schemeClr val="tx1"/>
                </a:solidFill>
                <a:cs typeface="Arial" panose="020B0604020202020204" pitchFamily="34" charset="0"/>
              </a:rPr>
              <a:t>was adopted by Cabinet in April 2021. The role for SA Tourism as per the TSRP is to </a:t>
            </a:r>
            <a:r>
              <a:rPr lang="en-US" sz="1600" b="1" kern="0" dirty="0">
                <a:solidFill>
                  <a:schemeClr val="tx1"/>
                </a:solidFill>
                <a:cs typeface="Arial" panose="020B0604020202020204" pitchFamily="34" charset="0"/>
              </a:rPr>
              <a:t>stimulate domestic demand through targeted initiatives and campaigns and to execute a global marketing programme to reignite international demand</a:t>
            </a:r>
            <a:r>
              <a:rPr lang="en-US" sz="1600" kern="0" dirty="0" smtClean="0">
                <a:solidFill>
                  <a:schemeClr val="tx1"/>
                </a:solidFill>
                <a:cs typeface="Arial" panose="020B0604020202020204" pitchFamily="34" charset="0"/>
              </a:rPr>
              <a:t>.</a:t>
            </a:r>
          </a:p>
          <a:p>
            <a:pPr algn="just"/>
            <a:endParaRPr lang="en-US" sz="1600" kern="0" dirty="0">
              <a:solidFill>
                <a:schemeClr val="tx1"/>
              </a:solidFill>
              <a:cs typeface="Arial" panose="020B0604020202020204" pitchFamily="34" charset="0"/>
            </a:endParaRPr>
          </a:p>
          <a:p>
            <a:pPr algn="just"/>
            <a:r>
              <a:rPr lang="en-US" sz="1600" kern="0" dirty="0" smtClean="0">
                <a:solidFill>
                  <a:schemeClr val="tx1"/>
                </a:solidFill>
                <a:cs typeface="Arial" panose="020B0604020202020204" pitchFamily="34" charset="0"/>
              </a:rPr>
              <a:t>SA Tourism’s policy mandate and in particular this Annual Performance Plan, has been aligned to the implementation requirements of the TSRP.</a:t>
            </a:r>
            <a:endParaRPr lang="en-US" sz="1600" kern="0" dirty="0">
              <a:solidFill>
                <a:schemeClr val="tx1"/>
              </a:solidFill>
              <a:cs typeface="Arial" panose="020B0604020202020204" pitchFamily="34" charset="0"/>
            </a:endParaRPr>
          </a:p>
        </p:txBody>
      </p:sp>
      <p:graphicFrame>
        <p:nvGraphicFramePr>
          <p:cNvPr id="13" name="Diagram 12">
            <a:extLst>
              <a:ext uri="{FF2B5EF4-FFF2-40B4-BE49-F238E27FC236}">
                <a16:creationId xmlns:a16="http://schemas.microsoft.com/office/drawing/2014/main" id="{1302F6C4-1A9F-B908-CB8D-BE6A793D830D}"/>
              </a:ext>
            </a:extLst>
          </p:cNvPr>
          <p:cNvGraphicFramePr/>
          <p:nvPr>
            <p:extLst>
              <p:ext uri="{D42A27DB-BD31-4B8C-83A1-F6EECF244321}">
                <p14:modId xmlns:p14="http://schemas.microsoft.com/office/powerpoint/2010/main" val="3784153383"/>
              </p:ext>
            </p:extLst>
          </p:nvPr>
        </p:nvGraphicFramePr>
        <p:xfrm>
          <a:off x="0" y="2121202"/>
          <a:ext cx="4123765" cy="3885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Slide Number Placeholder 2">
            <a:extLst>
              <a:ext uri="{FF2B5EF4-FFF2-40B4-BE49-F238E27FC236}">
                <a16:creationId xmlns:a16="http://schemas.microsoft.com/office/drawing/2014/main" id="{B3D7A2A5-C629-21CA-7059-B5CB5D197A5B}"/>
              </a:ext>
            </a:extLst>
          </p:cNvPr>
          <p:cNvSpPr>
            <a:spLocks noGrp="1"/>
          </p:cNvSpPr>
          <p:nvPr>
            <p:ph type="sldNum" sz="quarter" idx="12"/>
          </p:nvPr>
        </p:nvSpPr>
        <p:spPr>
          <a:xfrm>
            <a:off x="9347200" y="6155432"/>
            <a:ext cx="2235200" cy="486001"/>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5</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1963090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B0C6E3-11D2-534C-114C-378B23522F0A}"/>
              </a:ext>
            </a:extLst>
          </p:cNvPr>
          <p:cNvSpPr>
            <a:spLocks noGrp="1"/>
          </p:cNvSpPr>
          <p:nvPr>
            <p:ph type="title"/>
          </p:nvPr>
        </p:nvSpPr>
        <p:spPr>
          <a:xfrm>
            <a:off x="609600" y="427776"/>
            <a:ext cx="10972800" cy="539724"/>
          </a:xfrm>
        </p:spPr>
        <p:txBody>
          <a:bodyPr/>
          <a:lstStyle/>
          <a:p>
            <a:pPr algn="l"/>
            <a:r>
              <a:rPr lang="en-ZA" sz="3600" b="1" dirty="0">
                <a:latin typeface="Trebuchet MS" panose="020B0603020202020204" pitchFamily="34" charset="0"/>
              </a:rPr>
              <a:t>Contents</a:t>
            </a:r>
          </a:p>
        </p:txBody>
      </p:sp>
      <p:sp>
        <p:nvSpPr>
          <p:cNvPr id="3" name="Slide Number Placeholder 2">
            <a:extLst>
              <a:ext uri="{FF2B5EF4-FFF2-40B4-BE49-F238E27FC236}">
                <a16:creationId xmlns:a16="http://schemas.microsoft.com/office/drawing/2014/main" id="{5FD62243-0723-FD66-3FA9-23935656428F}"/>
              </a:ext>
            </a:extLst>
          </p:cNvPr>
          <p:cNvSpPr>
            <a:spLocks noGrp="1"/>
          </p:cNvSpPr>
          <p:nvPr>
            <p:ph type="sldNum" sz="quarter" idx="12"/>
          </p:nvPr>
        </p:nvSpPr>
        <p:spPr>
          <a:xfrm>
            <a:off x="9347200" y="6261611"/>
            <a:ext cx="2235200" cy="439979"/>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6</a:t>
            </a:fld>
            <a:endParaRPr lang="en-US" altLang="en-US" sz="1400" b="1" dirty="0">
              <a:solidFill>
                <a:schemeClr val="tx1"/>
              </a:solidFill>
              <a:latin typeface="Arial Nova Light" panose="020B0304020202020204" pitchFamily="34" charset="0"/>
            </a:endParaRPr>
          </a:p>
        </p:txBody>
      </p:sp>
      <p:sp>
        <p:nvSpPr>
          <p:cNvPr id="6" name="Oval 5">
            <a:extLst>
              <a:ext uri="{FF2B5EF4-FFF2-40B4-BE49-F238E27FC236}">
                <a16:creationId xmlns:a16="http://schemas.microsoft.com/office/drawing/2014/main" id="{5F64E113-6C8C-43FD-C571-6F7C4939BE42}"/>
              </a:ext>
            </a:extLst>
          </p:cNvPr>
          <p:cNvSpPr/>
          <p:nvPr/>
        </p:nvSpPr>
        <p:spPr bwMode="auto">
          <a:xfrm>
            <a:off x="1930401" y="1250796"/>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rPr>
              <a:t>1</a:t>
            </a:r>
          </a:p>
        </p:txBody>
      </p:sp>
      <p:sp>
        <p:nvSpPr>
          <p:cNvPr id="7" name="Rectangle 6">
            <a:extLst>
              <a:ext uri="{FF2B5EF4-FFF2-40B4-BE49-F238E27FC236}">
                <a16:creationId xmlns:a16="http://schemas.microsoft.com/office/drawing/2014/main" id="{C98DC214-D8D1-5C54-CC5A-D587DAA369D7}"/>
              </a:ext>
            </a:extLst>
          </p:cNvPr>
          <p:cNvSpPr/>
          <p:nvPr/>
        </p:nvSpPr>
        <p:spPr bwMode="auto">
          <a:xfrm>
            <a:off x="2782983" y="1231488"/>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1600" b="1" dirty="0">
                <a:solidFill>
                  <a:schemeClr val="bg1">
                    <a:lumMod val="75000"/>
                  </a:schemeClr>
                </a:solidFill>
                <a:latin typeface="Trebuchet MS" panose="020B0603020202020204" pitchFamily="34" charset="0"/>
                <a:cs typeface="Arial" panose="020B0604020202020204" pitchFamily="34" charset="0"/>
              </a:rPr>
              <a:t>STRATEGIC OVERVIEW OF SA TOURISM</a:t>
            </a:r>
            <a:endPar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endParaRPr>
          </a:p>
        </p:txBody>
      </p:sp>
      <p:sp>
        <p:nvSpPr>
          <p:cNvPr id="8" name="Oval 7">
            <a:extLst>
              <a:ext uri="{FF2B5EF4-FFF2-40B4-BE49-F238E27FC236}">
                <a16:creationId xmlns:a16="http://schemas.microsoft.com/office/drawing/2014/main" id="{54E9B1C2-A0E2-E899-A25A-711AC3AB1116}"/>
              </a:ext>
            </a:extLst>
          </p:cNvPr>
          <p:cNvSpPr/>
          <p:nvPr/>
        </p:nvSpPr>
        <p:spPr bwMode="auto">
          <a:xfrm>
            <a:off x="1921070" y="2240437"/>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latin typeface="Trebuchet MS" panose="020B0603020202020204" pitchFamily="34" charset="0"/>
                <a:ea typeface="ヒラギノ角ゴ Pro W3" pitchFamily="-112" charset="-128"/>
                <a:cs typeface="Arial" panose="020B0604020202020204" pitchFamily="34" charset="0"/>
              </a:rPr>
              <a:t>2</a:t>
            </a:r>
          </a:p>
        </p:txBody>
      </p:sp>
      <p:sp>
        <p:nvSpPr>
          <p:cNvPr id="9" name="Rectangle 8">
            <a:extLst>
              <a:ext uri="{FF2B5EF4-FFF2-40B4-BE49-F238E27FC236}">
                <a16:creationId xmlns:a16="http://schemas.microsoft.com/office/drawing/2014/main" id="{8BEC9C29-8FA9-DE26-345A-C671C0DE91C8}"/>
              </a:ext>
            </a:extLst>
          </p:cNvPr>
          <p:cNvSpPr/>
          <p:nvPr/>
        </p:nvSpPr>
        <p:spPr bwMode="auto">
          <a:xfrm>
            <a:off x="2782983" y="2144812"/>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1600" b="1" dirty="0">
                <a:latin typeface="Trebuchet MS" panose="020B0603020202020204" pitchFamily="34" charset="0"/>
                <a:cs typeface="Arial" panose="020B0604020202020204" pitchFamily="34" charset="0"/>
              </a:rPr>
              <a:t>MARKETING PRIORITISATION &amp; INVESTMENT FRAMEWORK</a:t>
            </a:r>
            <a:endParaRPr lang="en-US" sz="1600" b="1" dirty="0">
              <a:latin typeface="Trebuchet MS" panose="020B0603020202020204" pitchFamily="34" charset="0"/>
              <a:ea typeface="ヒラギノ角ゴ Pro W3" pitchFamily="-112" charset="-128"/>
              <a:cs typeface="Arial" panose="020B0604020202020204" pitchFamily="34" charset="0"/>
            </a:endParaRPr>
          </a:p>
        </p:txBody>
      </p:sp>
      <p:sp>
        <p:nvSpPr>
          <p:cNvPr id="10" name="Oval 9">
            <a:extLst>
              <a:ext uri="{FF2B5EF4-FFF2-40B4-BE49-F238E27FC236}">
                <a16:creationId xmlns:a16="http://schemas.microsoft.com/office/drawing/2014/main" id="{611FE1A7-0EE8-54D5-F62F-DCEA2FFC08AB}"/>
              </a:ext>
            </a:extLst>
          </p:cNvPr>
          <p:cNvSpPr/>
          <p:nvPr/>
        </p:nvSpPr>
        <p:spPr bwMode="auto">
          <a:xfrm>
            <a:off x="1916053" y="3117193"/>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rPr>
              <a:t>3</a:t>
            </a:r>
          </a:p>
        </p:txBody>
      </p:sp>
      <p:sp>
        <p:nvSpPr>
          <p:cNvPr id="11" name="Rectangle 10">
            <a:extLst>
              <a:ext uri="{FF2B5EF4-FFF2-40B4-BE49-F238E27FC236}">
                <a16:creationId xmlns:a16="http://schemas.microsoft.com/office/drawing/2014/main" id="{96976B80-9209-7AD2-982F-63165E50E5C0}"/>
              </a:ext>
            </a:extLst>
          </p:cNvPr>
          <p:cNvSpPr/>
          <p:nvPr/>
        </p:nvSpPr>
        <p:spPr bwMode="auto">
          <a:xfrm>
            <a:off x="2768636" y="3044473"/>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1600" b="1" dirty="0">
                <a:solidFill>
                  <a:schemeClr val="bg1">
                    <a:lumMod val="75000"/>
                  </a:schemeClr>
                </a:solidFill>
                <a:latin typeface="Trebuchet MS" panose="020B0603020202020204" pitchFamily="34" charset="0"/>
                <a:cs typeface="Arial" panose="020B0604020202020204" pitchFamily="34" charset="0"/>
              </a:rPr>
              <a:t>ENVIRONMENTAL ANALYSIS</a:t>
            </a:r>
            <a:endPar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endParaRPr>
          </a:p>
        </p:txBody>
      </p:sp>
      <p:sp>
        <p:nvSpPr>
          <p:cNvPr id="12" name="Oval 11">
            <a:extLst>
              <a:ext uri="{FF2B5EF4-FFF2-40B4-BE49-F238E27FC236}">
                <a16:creationId xmlns:a16="http://schemas.microsoft.com/office/drawing/2014/main" id="{B9C01F07-493E-7DC5-8373-2EF2427975D3}"/>
              </a:ext>
            </a:extLst>
          </p:cNvPr>
          <p:cNvSpPr/>
          <p:nvPr/>
        </p:nvSpPr>
        <p:spPr bwMode="auto">
          <a:xfrm>
            <a:off x="1930401" y="3966037"/>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rPr>
              <a:t>4</a:t>
            </a:r>
          </a:p>
        </p:txBody>
      </p:sp>
      <p:sp>
        <p:nvSpPr>
          <p:cNvPr id="13" name="Rectangle 12">
            <a:extLst>
              <a:ext uri="{FF2B5EF4-FFF2-40B4-BE49-F238E27FC236}">
                <a16:creationId xmlns:a16="http://schemas.microsoft.com/office/drawing/2014/main" id="{3BEAAF8F-C69C-9916-E148-5A30159B3FDA}"/>
              </a:ext>
            </a:extLst>
          </p:cNvPr>
          <p:cNvSpPr/>
          <p:nvPr/>
        </p:nvSpPr>
        <p:spPr bwMode="auto">
          <a:xfrm>
            <a:off x="2782983" y="3925472"/>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1600" b="1" dirty="0">
                <a:solidFill>
                  <a:schemeClr val="bg1">
                    <a:lumMod val="75000"/>
                  </a:schemeClr>
                </a:solidFill>
                <a:latin typeface="Trebuchet MS" panose="020B0603020202020204" pitchFamily="34" charset="0"/>
                <a:cs typeface="Arial" panose="020B0604020202020204" pitchFamily="34" charset="0"/>
              </a:rPr>
              <a:t>SA TOURISM’S STRATEGY</a:t>
            </a:r>
            <a:endPar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endParaRPr>
          </a:p>
        </p:txBody>
      </p:sp>
      <p:sp>
        <p:nvSpPr>
          <p:cNvPr id="14" name="Oval 13">
            <a:extLst>
              <a:ext uri="{FF2B5EF4-FFF2-40B4-BE49-F238E27FC236}">
                <a16:creationId xmlns:a16="http://schemas.microsoft.com/office/drawing/2014/main" id="{A76AA3A7-A915-1620-8F0E-BB57E3EB444E}"/>
              </a:ext>
            </a:extLst>
          </p:cNvPr>
          <p:cNvSpPr/>
          <p:nvPr/>
        </p:nvSpPr>
        <p:spPr bwMode="auto">
          <a:xfrm>
            <a:off x="1957335" y="4879910"/>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rPr>
              <a:t>5</a:t>
            </a:r>
          </a:p>
        </p:txBody>
      </p:sp>
      <p:sp>
        <p:nvSpPr>
          <p:cNvPr id="15" name="Rectangle 14">
            <a:extLst>
              <a:ext uri="{FF2B5EF4-FFF2-40B4-BE49-F238E27FC236}">
                <a16:creationId xmlns:a16="http://schemas.microsoft.com/office/drawing/2014/main" id="{9DB4A44A-0461-B70F-F4E5-932528CB8C83}"/>
              </a:ext>
            </a:extLst>
          </p:cNvPr>
          <p:cNvSpPr/>
          <p:nvPr/>
        </p:nvSpPr>
        <p:spPr bwMode="auto">
          <a:xfrm>
            <a:off x="2782983" y="4807190"/>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rPr>
              <a:t>PROVINCIAL COLLABORATION </a:t>
            </a:r>
          </a:p>
        </p:txBody>
      </p:sp>
      <p:sp>
        <p:nvSpPr>
          <p:cNvPr id="2" name="Rectangle 1">
            <a:extLst>
              <a:ext uri="{FF2B5EF4-FFF2-40B4-BE49-F238E27FC236}">
                <a16:creationId xmlns:a16="http://schemas.microsoft.com/office/drawing/2014/main" id="{6860F1E8-45F0-EE89-BE28-09F6A31AB9FC}"/>
              </a:ext>
            </a:extLst>
          </p:cNvPr>
          <p:cNvSpPr/>
          <p:nvPr/>
        </p:nvSpPr>
        <p:spPr bwMode="auto">
          <a:xfrm>
            <a:off x="2782983" y="5710491"/>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1600" b="1" dirty="0">
                <a:solidFill>
                  <a:schemeClr val="bg1">
                    <a:lumMod val="75000"/>
                  </a:schemeClr>
                </a:solidFill>
                <a:latin typeface="Trebuchet MS" panose="020B0603020202020204" pitchFamily="34" charset="0"/>
                <a:cs typeface="Arial" panose="020B0604020202020204" pitchFamily="34" charset="0"/>
              </a:rPr>
              <a:t>PROGRAMMES, TARGETS &amp; BUDGET </a:t>
            </a:r>
            <a:r>
              <a:rPr lang="en-ZA" sz="1600" b="1" dirty="0" smtClean="0">
                <a:solidFill>
                  <a:schemeClr val="bg1">
                    <a:lumMod val="75000"/>
                  </a:schemeClr>
                </a:solidFill>
                <a:latin typeface="Trebuchet MS" panose="020B0603020202020204" pitchFamily="34" charset="0"/>
                <a:cs typeface="Arial" panose="020B0604020202020204" pitchFamily="34" charset="0"/>
              </a:rPr>
              <a:t>ALLOCATION</a:t>
            </a:r>
            <a:endPar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endParaRPr>
          </a:p>
        </p:txBody>
      </p:sp>
      <p:sp>
        <p:nvSpPr>
          <p:cNvPr id="5" name="Oval 4">
            <a:extLst>
              <a:ext uri="{FF2B5EF4-FFF2-40B4-BE49-F238E27FC236}">
                <a16:creationId xmlns:a16="http://schemas.microsoft.com/office/drawing/2014/main" id="{B07A8392-6602-0741-2D5B-8F8A4B1F4815}"/>
              </a:ext>
            </a:extLst>
          </p:cNvPr>
          <p:cNvSpPr/>
          <p:nvPr/>
        </p:nvSpPr>
        <p:spPr bwMode="auto">
          <a:xfrm>
            <a:off x="1922105" y="5766320"/>
            <a:ext cx="498217" cy="47410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rPr>
              <a:t>6</a:t>
            </a:r>
          </a:p>
        </p:txBody>
      </p:sp>
    </p:spTree>
    <p:extLst>
      <p:ext uri="{BB962C8B-B14F-4D97-AF65-F5344CB8AC3E}">
        <p14:creationId xmlns:p14="http://schemas.microsoft.com/office/powerpoint/2010/main" val="1231925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a:extLst>
              <a:ext uri="{FF2B5EF4-FFF2-40B4-BE49-F238E27FC236}">
                <a16:creationId xmlns:a16="http://schemas.microsoft.com/office/drawing/2014/main" id="{990F1096-601D-6832-FDDB-09C279795B09}"/>
              </a:ext>
            </a:extLst>
          </p:cNvPr>
          <p:cNvGraphicFramePr/>
          <p:nvPr>
            <p:extLst>
              <p:ext uri="{D42A27DB-BD31-4B8C-83A1-F6EECF244321}">
                <p14:modId xmlns:p14="http://schemas.microsoft.com/office/powerpoint/2010/main" val="1691941720"/>
              </p:ext>
            </p:extLst>
          </p:nvPr>
        </p:nvGraphicFramePr>
        <p:xfrm>
          <a:off x="544948" y="3325906"/>
          <a:ext cx="7883236" cy="3213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A4EBA9ED-04F6-97D0-56A1-37A8732CF4C9}"/>
              </a:ext>
            </a:extLst>
          </p:cNvPr>
          <p:cNvSpPr>
            <a:spLocks noGrp="1"/>
          </p:cNvSpPr>
          <p:nvPr>
            <p:ph type="sldNum" sz="quarter" idx="12"/>
          </p:nvPr>
        </p:nvSpPr>
        <p:spPr/>
        <p:txBody>
          <a:bodyPr/>
          <a:lstStyle/>
          <a:p>
            <a:pPr>
              <a:defRPr/>
            </a:pPr>
            <a:fld id="{F5506CBB-99D6-4475-8974-1D2A49B2AF41}" type="slidenum">
              <a:rPr lang="en-US" altLang="en-US" smtClean="0"/>
              <a:pPr>
                <a:defRPr/>
              </a:pPr>
              <a:t>7</a:t>
            </a:fld>
            <a:endParaRPr lang="en-US" altLang="en-US"/>
          </a:p>
        </p:txBody>
      </p:sp>
      <p:sp>
        <p:nvSpPr>
          <p:cNvPr id="4" name="Title 3">
            <a:extLst>
              <a:ext uri="{FF2B5EF4-FFF2-40B4-BE49-F238E27FC236}">
                <a16:creationId xmlns:a16="http://schemas.microsoft.com/office/drawing/2014/main" id="{7331A956-F79D-DEE9-07B4-C1B1A82AB219}"/>
              </a:ext>
            </a:extLst>
          </p:cNvPr>
          <p:cNvSpPr txBox="1">
            <a:spLocks/>
          </p:cNvSpPr>
          <p:nvPr/>
        </p:nvSpPr>
        <p:spPr>
          <a:xfrm>
            <a:off x="508000" y="83138"/>
            <a:ext cx="10972800" cy="539724"/>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ZA" sz="3600" b="1" dirty="0">
                <a:latin typeface="Trebuchet MS" panose="020B0603020202020204" pitchFamily="34" charset="0"/>
              </a:rPr>
              <a:t>Marketing Prioritisation &amp; Investment Framework</a:t>
            </a:r>
          </a:p>
        </p:txBody>
      </p:sp>
      <p:sp>
        <p:nvSpPr>
          <p:cNvPr id="14" name="TextBox 13">
            <a:extLst>
              <a:ext uri="{FF2B5EF4-FFF2-40B4-BE49-F238E27FC236}">
                <a16:creationId xmlns:a16="http://schemas.microsoft.com/office/drawing/2014/main" id="{32499D76-F432-D7F9-2BB2-FF1257AE40F7}"/>
              </a:ext>
            </a:extLst>
          </p:cNvPr>
          <p:cNvSpPr txBox="1"/>
          <p:nvPr/>
        </p:nvSpPr>
        <p:spPr>
          <a:xfrm>
            <a:off x="508000" y="778299"/>
            <a:ext cx="8349129" cy="3539430"/>
          </a:xfrm>
          <a:prstGeom prst="rect">
            <a:avLst/>
          </a:prstGeom>
          <a:noFill/>
        </p:spPr>
        <p:txBody>
          <a:bodyPr wrap="square" rtlCol="0">
            <a:spAutoFit/>
          </a:bodyPr>
          <a:lstStyle/>
          <a:p>
            <a:pPr algn="just"/>
            <a:r>
              <a:rPr lang="en-ZA" sz="1400" dirty="0">
                <a:solidFill>
                  <a:srgbClr val="000000"/>
                </a:solidFill>
                <a:latin typeface="Trebuchet MS" panose="020B0603020202020204" pitchFamily="34" charset="0"/>
                <a:cs typeface="Arial" panose="020B0604020202020204" pitchFamily="34" charset="0"/>
              </a:rPr>
              <a:t>In 2016/17, in partnership with the tourism industry, South African Tourism developed a </a:t>
            </a:r>
            <a:r>
              <a:rPr lang="en-ZA" sz="1400" b="1" dirty="0">
                <a:solidFill>
                  <a:srgbClr val="000000"/>
                </a:solidFill>
                <a:latin typeface="Trebuchet MS" panose="020B0603020202020204" pitchFamily="34" charset="0"/>
                <a:cs typeface="Arial" panose="020B0604020202020204" pitchFamily="34" charset="0"/>
              </a:rPr>
              <a:t>Marketing Prioritisation and Investment Framework</a:t>
            </a:r>
            <a:r>
              <a:rPr lang="en-ZA" sz="1400" dirty="0">
                <a:solidFill>
                  <a:srgbClr val="000000"/>
                </a:solidFill>
                <a:latin typeface="Trebuchet MS" panose="020B0603020202020204" pitchFamily="34" charset="0"/>
                <a:cs typeface="Arial" panose="020B0604020202020204" pitchFamily="34" charset="0"/>
              </a:rPr>
              <a:t> (MPIF) that focused on: </a:t>
            </a:r>
          </a:p>
          <a:p>
            <a:pPr marL="285750" indent="-285750" algn="just">
              <a:buFont typeface="Courier New" panose="02070309020205020404" pitchFamily="49" charset="0"/>
              <a:buChar char="o"/>
            </a:pPr>
            <a:r>
              <a:rPr lang="en-ZA" sz="1400" dirty="0">
                <a:solidFill>
                  <a:srgbClr val="000000"/>
                </a:solidFill>
                <a:latin typeface="Trebuchet MS" panose="020B0603020202020204" pitchFamily="34" charset="0"/>
                <a:cs typeface="Arial" panose="020B0604020202020204" pitchFamily="34" charset="0"/>
              </a:rPr>
              <a:t>Identifying markets, </a:t>
            </a:r>
          </a:p>
          <a:p>
            <a:pPr marL="285750" indent="-285750" algn="just">
              <a:buFont typeface="Courier New" panose="02070309020205020404" pitchFamily="49" charset="0"/>
              <a:buChar char="o"/>
            </a:pPr>
            <a:r>
              <a:rPr lang="en-ZA" sz="1400" dirty="0">
                <a:solidFill>
                  <a:srgbClr val="000000"/>
                </a:solidFill>
                <a:latin typeface="Trebuchet MS" panose="020B0603020202020204" pitchFamily="34" charset="0"/>
                <a:cs typeface="Arial" panose="020B0604020202020204" pitchFamily="34" charset="0"/>
              </a:rPr>
              <a:t>Optimising marketing investments across the identified target markets, and </a:t>
            </a:r>
          </a:p>
          <a:p>
            <a:pPr marL="285750" indent="-285750" algn="just">
              <a:buFont typeface="Courier New" panose="02070309020205020404" pitchFamily="49" charset="0"/>
              <a:buChar char="o"/>
            </a:pPr>
            <a:r>
              <a:rPr lang="en-ZA" sz="1400" dirty="0">
                <a:solidFill>
                  <a:srgbClr val="000000"/>
                </a:solidFill>
                <a:latin typeface="Trebuchet MS" panose="020B0603020202020204" pitchFamily="34" charset="0"/>
                <a:cs typeface="Arial" panose="020B0604020202020204" pitchFamily="34" charset="0"/>
              </a:rPr>
              <a:t>Distributing resources to help meet the set objectives. </a:t>
            </a:r>
          </a:p>
          <a:p>
            <a:pPr algn="just"/>
            <a:endParaRPr lang="en-ZA" sz="1400" dirty="0">
              <a:solidFill>
                <a:srgbClr val="000000"/>
              </a:solidFill>
              <a:latin typeface="Trebuchet MS" panose="020B0603020202020204" pitchFamily="34" charset="0"/>
              <a:cs typeface="Arial" panose="020B0604020202020204" pitchFamily="34" charset="0"/>
            </a:endParaRPr>
          </a:p>
          <a:p>
            <a:pPr algn="just"/>
            <a:r>
              <a:rPr lang="en-ZA" sz="1400" dirty="0">
                <a:solidFill>
                  <a:srgbClr val="000000"/>
                </a:solidFill>
                <a:latin typeface="Trebuchet MS" panose="020B0603020202020204" pitchFamily="34" charset="0"/>
                <a:cs typeface="Arial" panose="020B0604020202020204" pitchFamily="34" charset="0"/>
              </a:rPr>
              <a:t>In early 2020, SA Tourism reviewed the MPIF, using 2019 as the base year. The </a:t>
            </a:r>
            <a:r>
              <a:rPr lang="en-ZA" sz="1400" dirty="0" smtClean="0">
                <a:solidFill>
                  <a:srgbClr val="000000"/>
                </a:solidFill>
                <a:latin typeface="Trebuchet MS" panose="020B0603020202020204" pitchFamily="34" charset="0"/>
                <a:cs typeface="Arial" panose="020B0604020202020204" pitchFamily="34" charset="0"/>
              </a:rPr>
              <a:t>Framework </a:t>
            </a:r>
            <a:r>
              <a:rPr lang="en-ZA" sz="1400" dirty="0">
                <a:solidFill>
                  <a:srgbClr val="000000"/>
                </a:solidFill>
                <a:latin typeface="Trebuchet MS" panose="020B0603020202020204" pitchFamily="34" charset="0"/>
                <a:cs typeface="Arial" panose="020B0604020202020204" pitchFamily="34" charset="0"/>
              </a:rPr>
              <a:t>is based on 33 variables related to performance, outlook, South Africa’s ability to win in the market, return on past investments, and other criteria. </a:t>
            </a:r>
            <a:endParaRPr lang="en-ZA" sz="1400" dirty="0" smtClean="0">
              <a:solidFill>
                <a:srgbClr val="000000"/>
              </a:solidFill>
              <a:latin typeface="Trebuchet MS" panose="020B0603020202020204" pitchFamily="34" charset="0"/>
              <a:cs typeface="Arial" panose="020B0604020202020204" pitchFamily="34" charset="0"/>
            </a:endParaRPr>
          </a:p>
          <a:p>
            <a:pPr algn="just"/>
            <a:endParaRPr lang="en-ZA" sz="1400" dirty="0">
              <a:solidFill>
                <a:srgbClr val="000000"/>
              </a:solidFill>
              <a:latin typeface="Trebuchet MS" panose="020B0603020202020204" pitchFamily="34" charset="0"/>
              <a:cs typeface="Arial" panose="020B0604020202020204" pitchFamily="34" charset="0"/>
            </a:endParaRPr>
          </a:p>
          <a:p>
            <a:pPr algn="just"/>
            <a:r>
              <a:rPr lang="en-ZA" sz="1400" dirty="0" smtClean="0">
                <a:solidFill>
                  <a:srgbClr val="000000"/>
                </a:solidFill>
                <a:latin typeface="Trebuchet MS" panose="020B0603020202020204" pitchFamily="34" charset="0"/>
                <a:cs typeface="Arial" panose="020B0604020202020204" pitchFamily="34" charset="0"/>
              </a:rPr>
              <a:t>The </a:t>
            </a:r>
            <a:r>
              <a:rPr lang="en-ZA" sz="1400" dirty="0">
                <a:solidFill>
                  <a:srgbClr val="000000"/>
                </a:solidFill>
                <a:latin typeface="Trebuchet MS" panose="020B0603020202020204" pitchFamily="34" charset="0"/>
                <a:cs typeface="Arial" panose="020B0604020202020204" pitchFamily="34" charset="0"/>
              </a:rPr>
              <a:t>2020 review </a:t>
            </a:r>
            <a:r>
              <a:rPr lang="en-ZA" sz="1400" dirty="0" smtClean="0">
                <a:solidFill>
                  <a:srgbClr val="000000"/>
                </a:solidFill>
                <a:latin typeface="Trebuchet MS" panose="020B0603020202020204" pitchFamily="34" charset="0"/>
                <a:cs typeface="Arial" panose="020B0604020202020204" pitchFamily="34" charset="0"/>
              </a:rPr>
              <a:t>not </a:t>
            </a:r>
            <a:r>
              <a:rPr lang="en-ZA" sz="1400" dirty="0">
                <a:solidFill>
                  <a:srgbClr val="000000"/>
                </a:solidFill>
                <a:latin typeface="Trebuchet MS" panose="020B0603020202020204" pitchFamily="34" charset="0"/>
                <a:cs typeface="Arial" panose="020B0604020202020204" pitchFamily="34" charset="0"/>
              </a:rPr>
              <a:t>only </a:t>
            </a:r>
            <a:r>
              <a:rPr lang="en-ZA" sz="1400" dirty="0" smtClean="0">
                <a:solidFill>
                  <a:srgbClr val="000000"/>
                </a:solidFill>
                <a:latin typeface="Trebuchet MS" panose="020B0603020202020204" pitchFamily="34" charset="0"/>
                <a:cs typeface="Arial" panose="020B0604020202020204" pitchFamily="34" charset="0"/>
              </a:rPr>
              <a:t>refreshed </a:t>
            </a:r>
            <a:r>
              <a:rPr lang="en-ZA" sz="1400" dirty="0">
                <a:solidFill>
                  <a:srgbClr val="000000"/>
                </a:solidFill>
                <a:latin typeface="Trebuchet MS" panose="020B0603020202020204" pitchFamily="34" charset="0"/>
                <a:cs typeface="Arial" panose="020B0604020202020204" pitchFamily="34" charset="0"/>
              </a:rPr>
              <a:t>the data, but included new indicators, such as the health index, cost of travel, and country stringency index in the model</a:t>
            </a:r>
            <a:r>
              <a:rPr lang="en-ZA" sz="1400" dirty="0" smtClean="0">
                <a:solidFill>
                  <a:srgbClr val="000000"/>
                </a:solidFill>
                <a:latin typeface="Trebuchet MS" panose="020B0603020202020204" pitchFamily="34" charset="0"/>
                <a:cs typeface="Arial" panose="020B0604020202020204" pitchFamily="34" charset="0"/>
              </a:rPr>
              <a:t>, </a:t>
            </a:r>
            <a:r>
              <a:rPr lang="en-ZA" sz="1400" dirty="0">
                <a:solidFill>
                  <a:srgbClr val="000000"/>
                </a:solidFill>
                <a:latin typeface="Trebuchet MS" panose="020B0603020202020204" pitchFamily="34" charset="0"/>
                <a:cs typeface="Arial" panose="020B0604020202020204" pitchFamily="34" charset="0"/>
              </a:rPr>
              <a:t>to ensure a robust view of the current travel environment. The MPIF priority markets were overlayed with pertinent information related to countries’ rebound rates, and marketing investments were prioritised accordingly. </a:t>
            </a:r>
            <a:endParaRPr lang="en-ZA" sz="1400" dirty="0" smtClean="0">
              <a:solidFill>
                <a:srgbClr val="000000"/>
              </a:solidFill>
              <a:latin typeface="Trebuchet MS" panose="020B0603020202020204" pitchFamily="34" charset="0"/>
              <a:cs typeface="Arial" panose="020B0604020202020204" pitchFamily="34" charset="0"/>
            </a:endParaRPr>
          </a:p>
          <a:p>
            <a:pPr algn="just"/>
            <a:endParaRPr lang="en-ZA" sz="1400" dirty="0">
              <a:solidFill>
                <a:srgbClr val="000000"/>
              </a:solidFill>
              <a:latin typeface="Trebuchet MS" panose="020B0603020202020204" pitchFamily="34" charset="0"/>
              <a:cs typeface="Arial" panose="020B0604020202020204" pitchFamily="34" charset="0"/>
            </a:endParaRPr>
          </a:p>
          <a:p>
            <a:pPr algn="just"/>
            <a:r>
              <a:rPr lang="en-ZA" sz="1400" dirty="0" smtClean="0">
                <a:solidFill>
                  <a:srgbClr val="000000"/>
                </a:solidFill>
                <a:latin typeface="Trebuchet MS" panose="020B0603020202020204" pitchFamily="34" charset="0"/>
                <a:cs typeface="Arial" panose="020B0604020202020204" pitchFamily="34" charset="0"/>
              </a:rPr>
              <a:t>The </a:t>
            </a:r>
            <a:r>
              <a:rPr lang="en-ZA" sz="1400" dirty="0">
                <a:solidFill>
                  <a:srgbClr val="000000"/>
                </a:solidFill>
                <a:latin typeface="Trebuchet MS" panose="020B0603020202020204" pitchFamily="34" charset="0"/>
                <a:cs typeface="Arial" panose="020B0604020202020204" pitchFamily="34" charset="0"/>
              </a:rPr>
              <a:t>revised MPIF aims to:</a:t>
            </a:r>
          </a:p>
        </p:txBody>
      </p:sp>
      <p:sp>
        <p:nvSpPr>
          <p:cNvPr id="16" name="TextBox 15">
            <a:extLst>
              <a:ext uri="{FF2B5EF4-FFF2-40B4-BE49-F238E27FC236}">
                <a16:creationId xmlns:a16="http://schemas.microsoft.com/office/drawing/2014/main" id="{2EEA461F-6B79-7109-C2C1-01F83B99396A}"/>
              </a:ext>
            </a:extLst>
          </p:cNvPr>
          <p:cNvSpPr txBox="1"/>
          <p:nvPr/>
        </p:nvSpPr>
        <p:spPr>
          <a:xfrm>
            <a:off x="508000" y="5699132"/>
            <a:ext cx="8174180" cy="954107"/>
          </a:xfrm>
          <a:prstGeom prst="rect">
            <a:avLst/>
          </a:prstGeom>
          <a:noFill/>
        </p:spPr>
        <p:txBody>
          <a:bodyPr wrap="square" rtlCol="0">
            <a:spAutoFit/>
          </a:bodyPr>
          <a:lstStyle/>
          <a:p>
            <a:pPr algn="just"/>
            <a:r>
              <a:rPr lang="en-US" sz="1400" dirty="0">
                <a:solidFill>
                  <a:srgbClr val="000000"/>
                </a:solidFill>
                <a:latin typeface="Trebuchet MS" panose="020B0603020202020204" pitchFamily="34" charset="0"/>
                <a:cs typeface="Arial" panose="020B0604020202020204" pitchFamily="34" charset="0"/>
              </a:rPr>
              <a:t>24 markets were </a:t>
            </a:r>
            <a:r>
              <a:rPr lang="en-ZA" sz="1400" dirty="0">
                <a:solidFill>
                  <a:srgbClr val="000000"/>
                </a:solidFill>
                <a:latin typeface="Trebuchet MS" panose="020B0603020202020204" pitchFamily="34" charset="0"/>
                <a:cs typeface="Arial" panose="020B0604020202020204" pitchFamily="34" charset="0"/>
              </a:rPr>
              <a:t>prioritised and segmented into 16 “growth” and 8 “defend” markets, with an additional set of markets earmarked as “watchlist”. The 24 prioritised markets accounted for 92% of all international trips in 2019.</a:t>
            </a:r>
          </a:p>
          <a:p>
            <a:endParaRPr lang="en-ZA" sz="1400" dirty="0">
              <a:solidFill>
                <a:srgbClr val="000000"/>
              </a:solidFill>
              <a:latin typeface="Trebuchet MS" panose="020B0603020202020204" pitchFamily="34" charset="0"/>
              <a:cs typeface="Arial" panose="020B0604020202020204" pitchFamily="34" charset="0"/>
            </a:endParaRPr>
          </a:p>
        </p:txBody>
      </p:sp>
      <p:graphicFrame>
        <p:nvGraphicFramePr>
          <p:cNvPr id="17" name="Diagram 16">
            <a:extLst>
              <a:ext uri="{FF2B5EF4-FFF2-40B4-BE49-F238E27FC236}">
                <a16:creationId xmlns:a16="http://schemas.microsoft.com/office/drawing/2014/main" id="{2F7CEC45-067B-AF07-DEBC-B156E96612EF}"/>
              </a:ext>
            </a:extLst>
          </p:cNvPr>
          <p:cNvGraphicFramePr/>
          <p:nvPr>
            <p:extLst>
              <p:ext uri="{D42A27DB-BD31-4B8C-83A1-F6EECF244321}">
                <p14:modId xmlns:p14="http://schemas.microsoft.com/office/powerpoint/2010/main" val="3360665081"/>
              </p:ext>
            </p:extLst>
          </p:nvPr>
        </p:nvGraphicFramePr>
        <p:xfrm>
          <a:off x="9120635" y="2690613"/>
          <a:ext cx="2535381" cy="18544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8" name="Diagram 17">
            <a:extLst>
              <a:ext uri="{FF2B5EF4-FFF2-40B4-BE49-F238E27FC236}">
                <a16:creationId xmlns:a16="http://schemas.microsoft.com/office/drawing/2014/main" id="{7492F17A-E977-7DEB-3D10-E2136EBD55CA}"/>
              </a:ext>
            </a:extLst>
          </p:cNvPr>
          <p:cNvGraphicFramePr/>
          <p:nvPr>
            <p:extLst>
              <p:ext uri="{D42A27DB-BD31-4B8C-83A1-F6EECF244321}">
                <p14:modId xmlns:p14="http://schemas.microsoft.com/office/powerpoint/2010/main" val="3144074816"/>
              </p:ext>
            </p:extLst>
          </p:nvPr>
        </p:nvGraphicFramePr>
        <p:xfrm>
          <a:off x="9111670" y="721895"/>
          <a:ext cx="2535381" cy="190756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9" name="Diagram 18">
            <a:extLst>
              <a:ext uri="{FF2B5EF4-FFF2-40B4-BE49-F238E27FC236}">
                <a16:creationId xmlns:a16="http://schemas.microsoft.com/office/drawing/2014/main" id="{D7D5F048-37BA-D979-1412-3C0430C7158D}"/>
              </a:ext>
            </a:extLst>
          </p:cNvPr>
          <p:cNvGraphicFramePr/>
          <p:nvPr>
            <p:extLst>
              <p:ext uri="{D42A27DB-BD31-4B8C-83A1-F6EECF244321}">
                <p14:modId xmlns:p14="http://schemas.microsoft.com/office/powerpoint/2010/main" val="1399619343"/>
              </p:ext>
            </p:extLst>
          </p:nvPr>
        </p:nvGraphicFramePr>
        <p:xfrm>
          <a:off x="9130146" y="4679284"/>
          <a:ext cx="2553854" cy="203969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0" name="Slide Number Placeholder 2">
            <a:extLst>
              <a:ext uri="{FF2B5EF4-FFF2-40B4-BE49-F238E27FC236}">
                <a16:creationId xmlns:a16="http://schemas.microsoft.com/office/drawing/2014/main" id="{AE1E8688-5D09-DF64-A16D-04161EF453C6}"/>
              </a:ext>
            </a:extLst>
          </p:cNvPr>
          <p:cNvSpPr txBox="1">
            <a:spLocks/>
          </p:cNvSpPr>
          <p:nvPr/>
        </p:nvSpPr>
        <p:spPr>
          <a:xfrm>
            <a:off x="9347200" y="6356352"/>
            <a:ext cx="2627746" cy="372754"/>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7</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2197439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16D7FA-B1F7-92EB-6ACA-F13BA75D9A71}"/>
              </a:ext>
            </a:extLst>
          </p:cNvPr>
          <p:cNvSpPr txBox="1"/>
          <p:nvPr/>
        </p:nvSpPr>
        <p:spPr>
          <a:xfrm>
            <a:off x="381718" y="121571"/>
            <a:ext cx="11100039" cy="1200329"/>
          </a:xfrm>
          <a:prstGeom prst="rect">
            <a:avLst/>
          </a:prstGeom>
          <a:noFill/>
        </p:spPr>
        <p:txBody>
          <a:bodyPr wrap="square">
            <a:spAutoFit/>
          </a:bodyPr>
          <a:lstStyle/>
          <a:p>
            <a:pPr algn="l"/>
            <a:r>
              <a:rPr lang="en-ZA" sz="3600" b="1" dirty="0">
                <a:latin typeface="Trebuchet MS" panose="020B0603020202020204" pitchFamily="34" charset="0"/>
              </a:rPr>
              <a:t>Priority Source Markets Identified to Grow Tourism into South Africa, 2020 - 2025</a:t>
            </a:r>
          </a:p>
        </p:txBody>
      </p:sp>
      <p:pic>
        <p:nvPicPr>
          <p:cNvPr id="9" name="Picture 8">
            <a:extLst>
              <a:ext uri="{FF2B5EF4-FFF2-40B4-BE49-F238E27FC236}">
                <a16:creationId xmlns:a16="http://schemas.microsoft.com/office/drawing/2014/main" id="{A1B3ABDD-FF42-5F2A-19A5-D9CF2C04F71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8000" y="1822342"/>
            <a:ext cx="6107404" cy="3757364"/>
          </a:xfrm>
          <a:prstGeom prst="rect">
            <a:avLst/>
          </a:prstGeom>
          <a:noFill/>
        </p:spPr>
      </p:pic>
      <p:sp>
        <p:nvSpPr>
          <p:cNvPr id="10" name="TextBox 9">
            <a:extLst>
              <a:ext uri="{FF2B5EF4-FFF2-40B4-BE49-F238E27FC236}">
                <a16:creationId xmlns:a16="http://schemas.microsoft.com/office/drawing/2014/main" id="{5AC245F7-A7FE-BE01-356E-B18E4D2AA29D}"/>
              </a:ext>
            </a:extLst>
          </p:cNvPr>
          <p:cNvSpPr txBox="1"/>
          <p:nvPr/>
        </p:nvSpPr>
        <p:spPr>
          <a:xfrm>
            <a:off x="6899171" y="1266817"/>
            <a:ext cx="4888345" cy="1815882"/>
          </a:xfrm>
          <a:prstGeom prst="rect">
            <a:avLst/>
          </a:prstGeom>
          <a:noFill/>
        </p:spPr>
        <p:txBody>
          <a:bodyPr wrap="square" rtlCol="0">
            <a:spAutoFit/>
          </a:bodyPr>
          <a:lstStyle/>
          <a:p>
            <a:pPr algn="just"/>
            <a:r>
              <a:rPr lang="en-ZA" sz="1600" dirty="0">
                <a:solidFill>
                  <a:srgbClr val="000000"/>
                </a:solidFill>
                <a:latin typeface="Trebuchet MS" panose="020B0603020202020204" pitchFamily="34" charset="0"/>
                <a:cs typeface="Arial" panose="020B0604020202020204" pitchFamily="34" charset="0"/>
              </a:rPr>
              <a:t>Watchlist markets are key to monitor, as SA Tourism needs to protect its previous marketing investments. This seeks to build demand in second-tier markets that provide a pipeline for future growth, and that may diversify the portfolio of source countries to mitigate the risk of depending on only 24 markets to drive tourism recovery. </a:t>
            </a:r>
          </a:p>
        </p:txBody>
      </p:sp>
      <p:graphicFrame>
        <p:nvGraphicFramePr>
          <p:cNvPr id="11" name="Table 10">
            <a:extLst>
              <a:ext uri="{FF2B5EF4-FFF2-40B4-BE49-F238E27FC236}">
                <a16:creationId xmlns:a16="http://schemas.microsoft.com/office/drawing/2014/main" id="{E9B53DFD-E586-08B1-AAFE-EA70C04E00F3}"/>
              </a:ext>
            </a:extLst>
          </p:cNvPr>
          <p:cNvGraphicFramePr>
            <a:graphicFrameLocks noGrp="1"/>
          </p:cNvGraphicFramePr>
          <p:nvPr>
            <p:extLst>
              <p:ext uri="{D42A27DB-BD31-4B8C-83A1-F6EECF244321}">
                <p14:modId xmlns:p14="http://schemas.microsoft.com/office/powerpoint/2010/main" val="3794827509"/>
              </p:ext>
            </p:extLst>
          </p:nvPr>
        </p:nvGraphicFramePr>
        <p:xfrm>
          <a:off x="6899172" y="3082701"/>
          <a:ext cx="4888344" cy="3253176"/>
        </p:xfrm>
        <a:graphic>
          <a:graphicData uri="http://schemas.openxmlformats.org/drawingml/2006/table">
            <a:tbl>
              <a:tblPr firstRow="1" bandRow="1"/>
              <a:tblGrid>
                <a:gridCol w="1222086">
                  <a:extLst>
                    <a:ext uri="{9D8B030D-6E8A-4147-A177-3AD203B41FA5}">
                      <a16:colId xmlns:a16="http://schemas.microsoft.com/office/drawing/2014/main" val="955204345"/>
                    </a:ext>
                  </a:extLst>
                </a:gridCol>
                <a:gridCol w="1222086">
                  <a:extLst>
                    <a:ext uri="{9D8B030D-6E8A-4147-A177-3AD203B41FA5}">
                      <a16:colId xmlns:a16="http://schemas.microsoft.com/office/drawing/2014/main" val="3089495020"/>
                    </a:ext>
                  </a:extLst>
                </a:gridCol>
                <a:gridCol w="1222086">
                  <a:extLst>
                    <a:ext uri="{9D8B030D-6E8A-4147-A177-3AD203B41FA5}">
                      <a16:colId xmlns:a16="http://schemas.microsoft.com/office/drawing/2014/main" val="2571323480"/>
                    </a:ext>
                  </a:extLst>
                </a:gridCol>
                <a:gridCol w="1222086">
                  <a:extLst>
                    <a:ext uri="{9D8B030D-6E8A-4147-A177-3AD203B41FA5}">
                      <a16:colId xmlns:a16="http://schemas.microsoft.com/office/drawing/2014/main" val="336778508"/>
                    </a:ext>
                  </a:extLst>
                </a:gridCol>
              </a:tblGrid>
              <a:tr h="366748">
                <a:tc gridSpan="4">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algn="ctr">
                        <a:lnSpc>
                          <a:spcPct val="110000"/>
                        </a:lnSpc>
                        <a:spcAft>
                          <a:spcPts val="500"/>
                        </a:spcAft>
                      </a:pPr>
                      <a:r>
                        <a:rPr lang="en-US" sz="1200" kern="14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rPr>
                        <a:t>WATCHLIST MARKETS</a:t>
                      </a:r>
                      <a:endParaRPr lang="en-ZA" sz="1200" kern="14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solidFill>
                  </a:tcPr>
                </a:tc>
                <a:tc hMerge="1">
                  <a:txBody>
                    <a:bodyPr/>
                    <a:lstStyle/>
                    <a:p>
                      <a:pPr algn="ctr">
                        <a:lnSpc>
                          <a:spcPct val="110000"/>
                        </a:lnSpc>
                        <a:spcAft>
                          <a:spcPts val="500"/>
                        </a:spcAft>
                      </a:pPr>
                      <a:endParaRPr lang="en-ZA" sz="11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lnSpc>
                          <a:spcPct val="110000"/>
                        </a:lnSpc>
                        <a:spcAft>
                          <a:spcPts val="500"/>
                        </a:spcAft>
                      </a:pPr>
                      <a:endParaRPr lang="en-ZA" sz="11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lnSpc>
                          <a:spcPct val="110000"/>
                        </a:lnSpc>
                        <a:spcAft>
                          <a:spcPts val="500"/>
                        </a:spcAft>
                      </a:pPr>
                      <a:endParaRPr lang="en-ZA" sz="11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19021330"/>
                  </a:ext>
                </a:extLst>
              </a:tr>
              <a:tr h="366748">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10000"/>
                        </a:lnSpc>
                        <a:spcAft>
                          <a:spcPts val="500"/>
                        </a:spcAft>
                      </a:pPr>
                      <a:r>
                        <a:rPr lang="en-ZA" sz="1200" b="1" kern="1400" dirty="0">
                          <a:effectLst/>
                          <a:latin typeface="Trebuchet MS" panose="020B0603020202020204" pitchFamily="34" charset="0"/>
                          <a:ea typeface="Times New Roman" panose="02020603050405020304" pitchFamily="18" charset="0"/>
                          <a:cs typeface="Arial" panose="020B0604020202020204" pitchFamily="34" charset="0"/>
                        </a:rPr>
                        <a:t>Europe</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00">
                        <a:lumMod val="50000"/>
                        <a:lumOff val="5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10000"/>
                        </a:lnSpc>
                        <a:spcAft>
                          <a:spcPts val="500"/>
                        </a:spcAft>
                      </a:pPr>
                      <a:r>
                        <a:rPr lang="en-ZA" sz="1200" b="1" kern="1400" dirty="0">
                          <a:effectLst/>
                          <a:latin typeface="Trebuchet MS" panose="020B0603020202020204" pitchFamily="34" charset="0"/>
                          <a:ea typeface="Times New Roman" panose="02020603050405020304" pitchFamily="18" charset="0"/>
                          <a:cs typeface="Arial" panose="020B0604020202020204" pitchFamily="34" charset="0"/>
                        </a:rPr>
                        <a:t>Asia Pacific</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00">
                        <a:lumMod val="50000"/>
                        <a:lumOff val="5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10000"/>
                        </a:lnSpc>
                        <a:spcAft>
                          <a:spcPts val="500"/>
                        </a:spcAft>
                      </a:pPr>
                      <a:r>
                        <a:rPr lang="en-ZA" sz="1200" b="1" kern="1400" dirty="0">
                          <a:effectLst/>
                          <a:latin typeface="Trebuchet MS" panose="020B0603020202020204" pitchFamily="34" charset="0"/>
                          <a:ea typeface="Times New Roman" panose="02020603050405020304" pitchFamily="18" charset="0"/>
                          <a:cs typeface="Arial" panose="020B0604020202020204" pitchFamily="34" charset="0"/>
                        </a:rPr>
                        <a:t>Americas</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00">
                        <a:lumMod val="50000"/>
                        <a:lumOff val="5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10000"/>
                        </a:lnSpc>
                        <a:spcAft>
                          <a:spcPts val="500"/>
                        </a:spcAft>
                      </a:pPr>
                      <a:r>
                        <a:rPr lang="en-ZA" sz="1200" b="1" kern="1400" dirty="0">
                          <a:effectLst/>
                          <a:latin typeface="Trebuchet MS" panose="020B0603020202020204" pitchFamily="34" charset="0"/>
                          <a:ea typeface="Times New Roman" panose="02020603050405020304" pitchFamily="18" charset="0"/>
                          <a:cs typeface="Arial" panose="020B0604020202020204" pitchFamily="34" charset="0"/>
                        </a:rPr>
                        <a:t>Africa Air</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00">
                        <a:lumMod val="50000"/>
                        <a:lumOff val="50000"/>
                      </a:srgbClr>
                    </a:solidFill>
                  </a:tcPr>
                </a:tc>
                <a:extLst>
                  <a:ext uri="{0D108BD9-81ED-4DB2-BD59-A6C34878D82A}">
                    <a16:rowId xmlns:a16="http://schemas.microsoft.com/office/drawing/2014/main" val="1533566118"/>
                  </a:ext>
                </a:extLst>
              </a:tr>
              <a:tr h="1492552">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10000"/>
                        </a:lnSpc>
                        <a:spcAft>
                          <a:spcPts val="500"/>
                        </a:spcAft>
                      </a:pPr>
                      <a:r>
                        <a:rPr lang="en-ZA" sz="1200" kern="1400" dirty="0">
                          <a:effectLst/>
                          <a:latin typeface="Trebuchet MS" panose="020B0603020202020204" pitchFamily="34" charset="0"/>
                          <a:ea typeface="Times New Roman" panose="02020603050405020304" pitchFamily="18" charset="0"/>
                          <a:cs typeface="Arial" panose="020B0604020202020204" pitchFamily="34" charset="0"/>
                        </a:rPr>
                        <a:t>Switzerland</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200" kern="1400" dirty="0">
                          <a:effectLst/>
                          <a:latin typeface="Trebuchet MS" panose="020B0603020202020204" pitchFamily="34" charset="0"/>
                          <a:ea typeface="Times New Roman" panose="02020603050405020304" pitchFamily="18" charset="0"/>
                          <a:cs typeface="Arial" panose="020B0604020202020204" pitchFamily="34" charset="0"/>
                        </a:rPr>
                        <a:t>Belgium</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200" kern="1400" dirty="0">
                          <a:effectLst/>
                          <a:latin typeface="Trebuchet MS" panose="020B0603020202020204" pitchFamily="34" charset="0"/>
                          <a:ea typeface="Times New Roman" panose="02020603050405020304" pitchFamily="18" charset="0"/>
                          <a:cs typeface="Arial" panose="020B0604020202020204" pitchFamily="34" charset="0"/>
                        </a:rPr>
                        <a:t>Sweden</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200" kern="1400" dirty="0">
                          <a:effectLst/>
                          <a:latin typeface="Trebuchet MS" panose="020B0603020202020204" pitchFamily="34" charset="0"/>
                          <a:ea typeface="Times New Roman" panose="02020603050405020304" pitchFamily="18" charset="0"/>
                          <a:cs typeface="Arial" panose="020B0604020202020204" pitchFamily="34" charset="0"/>
                        </a:rPr>
                        <a:t>Ireland</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200" kern="1400" dirty="0">
                          <a:effectLst/>
                          <a:latin typeface="Trebuchet MS" panose="020B0603020202020204" pitchFamily="34" charset="0"/>
                          <a:ea typeface="Times New Roman" panose="02020603050405020304" pitchFamily="18" charset="0"/>
                          <a:cs typeface="Arial" panose="020B0604020202020204" pitchFamily="34" charset="0"/>
                        </a:rPr>
                        <a:t>Denmark</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200" kern="1400" dirty="0">
                          <a:effectLst/>
                          <a:latin typeface="Trebuchet MS" panose="020B0603020202020204" pitchFamily="34" charset="0"/>
                          <a:ea typeface="Times New Roman" panose="02020603050405020304" pitchFamily="18" charset="0"/>
                          <a:cs typeface="Arial" panose="020B0604020202020204" pitchFamily="34" charset="0"/>
                        </a:rPr>
                        <a:t>Portugal</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10000"/>
                        </a:lnSpc>
                        <a:spcAft>
                          <a:spcPts val="500"/>
                        </a:spcAft>
                      </a:pPr>
                      <a:r>
                        <a:rPr lang="en-ZA" sz="1200" kern="1400" dirty="0">
                          <a:effectLst/>
                          <a:latin typeface="Trebuchet MS" panose="020B0603020202020204" pitchFamily="34" charset="0"/>
                          <a:ea typeface="Times New Roman" panose="02020603050405020304" pitchFamily="18" charset="0"/>
                          <a:cs typeface="Arial" panose="020B0604020202020204" pitchFamily="34" charset="0"/>
                        </a:rPr>
                        <a:t>Singapore </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200" kern="1400" dirty="0">
                          <a:effectLst/>
                          <a:latin typeface="Trebuchet MS" panose="020B0603020202020204" pitchFamily="34" charset="0"/>
                          <a:ea typeface="Times New Roman" panose="02020603050405020304" pitchFamily="18" charset="0"/>
                          <a:cs typeface="Arial" panose="020B0604020202020204" pitchFamily="34" charset="0"/>
                        </a:rPr>
                        <a:t>Malaysia </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200" kern="1400" dirty="0">
                          <a:effectLst/>
                          <a:latin typeface="Trebuchet MS" panose="020B0603020202020204" pitchFamily="34" charset="0"/>
                          <a:ea typeface="Times New Roman" panose="02020603050405020304" pitchFamily="18" charset="0"/>
                          <a:cs typeface="Arial" panose="020B0604020202020204" pitchFamily="34" charset="0"/>
                        </a:rPr>
                        <a:t>UAE</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2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10000"/>
                        </a:lnSpc>
                        <a:spcAft>
                          <a:spcPts val="500"/>
                        </a:spcAft>
                      </a:pPr>
                      <a:r>
                        <a:rPr lang="en-ZA" sz="1200" i="1" kern="1400" dirty="0">
                          <a:effectLst/>
                          <a:latin typeface="Trebuchet MS" panose="020B0603020202020204" pitchFamily="34" charset="0"/>
                          <a:ea typeface="Times New Roman" panose="02020603050405020304" pitchFamily="18" charset="0"/>
                          <a:cs typeface="Arial" panose="020B0604020202020204" pitchFamily="34" charset="0"/>
                        </a:rPr>
                        <a:t>-</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2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10000"/>
                        </a:lnSpc>
                        <a:spcAft>
                          <a:spcPts val="500"/>
                        </a:spcAft>
                      </a:pPr>
                      <a:r>
                        <a:rPr lang="en-ZA" sz="1200" kern="1400" dirty="0">
                          <a:effectLst/>
                          <a:latin typeface="Trebuchet MS" panose="020B0603020202020204" pitchFamily="34" charset="0"/>
                          <a:ea typeface="Times New Roman" panose="02020603050405020304" pitchFamily="18" charset="0"/>
                          <a:cs typeface="Arial" panose="020B0604020202020204" pitchFamily="34" charset="0"/>
                        </a:rPr>
                        <a:t>DRC </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200" kern="1400" dirty="0">
                          <a:effectLst/>
                          <a:latin typeface="Trebuchet MS" panose="020B0603020202020204" pitchFamily="34" charset="0"/>
                          <a:ea typeface="Times New Roman" panose="02020603050405020304" pitchFamily="18" charset="0"/>
                          <a:cs typeface="Arial" panose="020B0604020202020204" pitchFamily="34" charset="0"/>
                        </a:rPr>
                        <a:t>Tanzania </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200" kern="14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2820290825"/>
                  </a:ext>
                </a:extLst>
              </a:tr>
              <a:tr h="971737">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10000"/>
                        </a:lnSpc>
                        <a:spcAft>
                          <a:spcPts val="500"/>
                        </a:spcAft>
                      </a:pPr>
                      <a:r>
                        <a:rPr lang="en-ZA" sz="1200" kern="1400">
                          <a:effectLst/>
                          <a:latin typeface="Trebuchet MS" panose="020B0603020202020204" pitchFamily="34" charset="0"/>
                          <a:ea typeface="Times New Roman" panose="02020603050405020304" pitchFamily="18" charset="0"/>
                          <a:cs typeface="Arial" panose="020B0604020202020204" pitchFamily="34" charset="0"/>
                        </a:rPr>
                        <a:t>Austria</a:t>
                      </a:r>
                      <a:endParaRPr lang="en-ZA" sz="1200" kern="140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200" kern="1400">
                          <a:effectLst/>
                          <a:latin typeface="Trebuchet MS" panose="020B0603020202020204" pitchFamily="34" charset="0"/>
                          <a:ea typeface="Times New Roman" panose="02020603050405020304" pitchFamily="18" charset="0"/>
                          <a:cs typeface="Arial" panose="020B0604020202020204" pitchFamily="34" charset="0"/>
                        </a:rPr>
                        <a:t>Norway</a:t>
                      </a:r>
                      <a:endParaRPr lang="en-ZA" sz="1200" kern="140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200" kern="1400">
                          <a:effectLst/>
                          <a:latin typeface="Trebuchet MS" panose="020B0603020202020204" pitchFamily="34" charset="0"/>
                          <a:ea typeface="Times New Roman" panose="02020603050405020304" pitchFamily="18" charset="0"/>
                          <a:cs typeface="Arial" panose="020B0604020202020204" pitchFamily="34" charset="0"/>
                        </a:rPr>
                        <a:t>Finland</a:t>
                      </a:r>
                      <a:endParaRPr lang="en-ZA" sz="1200" kern="140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200" kern="1400">
                          <a:effectLst/>
                          <a:latin typeface="Trebuchet MS" panose="020B0603020202020204" pitchFamily="34" charset="0"/>
                          <a:ea typeface="Times New Roman" panose="02020603050405020304" pitchFamily="18" charset="0"/>
                          <a:cs typeface="Arial" panose="020B0604020202020204" pitchFamily="34" charset="0"/>
                        </a:rPr>
                        <a:t>Turkey</a:t>
                      </a:r>
                      <a:endParaRPr lang="en-ZA" sz="12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10000"/>
                        </a:lnSpc>
                        <a:spcAft>
                          <a:spcPts val="500"/>
                        </a:spcAft>
                      </a:pPr>
                      <a:r>
                        <a:rPr lang="en-ZA" sz="1200" kern="1400">
                          <a:effectLst/>
                          <a:latin typeface="Trebuchet MS" panose="020B0603020202020204" pitchFamily="34" charset="0"/>
                          <a:ea typeface="Times New Roman" panose="02020603050405020304" pitchFamily="18" charset="0"/>
                          <a:cs typeface="Arial" panose="020B0604020202020204" pitchFamily="34" charset="0"/>
                        </a:rPr>
                        <a:t>New Zealand</a:t>
                      </a:r>
                      <a:endParaRPr lang="en-ZA" sz="1200" kern="140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200" kern="1400">
                          <a:effectLst/>
                          <a:latin typeface="Trebuchet MS" panose="020B0603020202020204" pitchFamily="34" charset="0"/>
                          <a:ea typeface="Times New Roman" panose="02020603050405020304" pitchFamily="18" charset="0"/>
                          <a:cs typeface="Arial" panose="020B0604020202020204" pitchFamily="34" charset="0"/>
                        </a:rPr>
                        <a:t> </a:t>
                      </a:r>
                      <a:endParaRPr lang="en-ZA" sz="12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10000"/>
                        </a:lnSpc>
                        <a:spcAft>
                          <a:spcPts val="500"/>
                        </a:spcAft>
                      </a:pPr>
                      <a:r>
                        <a:rPr lang="en-ZA" sz="1200" kern="1400">
                          <a:effectLst/>
                          <a:latin typeface="Trebuchet MS" panose="020B0603020202020204" pitchFamily="34" charset="0"/>
                          <a:ea typeface="Times New Roman" panose="02020603050405020304" pitchFamily="18" charset="0"/>
                          <a:cs typeface="Arial" panose="020B0604020202020204" pitchFamily="34" charset="0"/>
                        </a:rPr>
                        <a:t>Argentina</a:t>
                      </a:r>
                      <a:endParaRPr lang="en-ZA" sz="1200" kern="140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200" kern="1400">
                          <a:effectLst/>
                          <a:latin typeface="Trebuchet MS" panose="020B0603020202020204" pitchFamily="34" charset="0"/>
                          <a:ea typeface="Times New Roman" panose="02020603050405020304" pitchFamily="18" charset="0"/>
                          <a:cs typeface="Arial" panose="020B0604020202020204" pitchFamily="34" charset="0"/>
                        </a:rPr>
                        <a:t> </a:t>
                      </a:r>
                      <a:endParaRPr lang="en-ZA" sz="1200" kern="14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10000"/>
                        </a:lnSpc>
                        <a:spcAft>
                          <a:spcPts val="500"/>
                        </a:spcAft>
                      </a:pPr>
                      <a:r>
                        <a:rPr lang="en-ZA" sz="1200" kern="1400" dirty="0">
                          <a:effectLst/>
                          <a:latin typeface="Trebuchet MS" panose="020B0603020202020204" pitchFamily="34" charset="0"/>
                          <a:ea typeface="Times New Roman" panose="02020603050405020304" pitchFamily="18" charset="0"/>
                          <a:cs typeface="Arial" panose="020B0604020202020204" pitchFamily="34" charset="0"/>
                        </a:rPr>
                        <a:t>Ghana</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200" kern="1400" dirty="0">
                          <a:effectLst/>
                          <a:latin typeface="Trebuchet MS" panose="020B0603020202020204" pitchFamily="34" charset="0"/>
                          <a:ea typeface="Times New Roman" panose="02020603050405020304" pitchFamily="18" charset="0"/>
                          <a:cs typeface="Arial" panose="020B0604020202020204" pitchFamily="34" charset="0"/>
                        </a:rPr>
                        <a:t>Angola</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200" kern="1400" dirty="0">
                          <a:effectLst/>
                          <a:latin typeface="Trebuchet MS" panose="020B0603020202020204" pitchFamily="34" charset="0"/>
                          <a:ea typeface="Times New Roman" panose="02020603050405020304" pitchFamily="18" charset="0"/>
                          <a:cs typeface="Arial" panose="020B0604020202020204" pitchFamily="34" charset="0"/>
                        </a:rPr>
                        <a:t>Uganda</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200" kern="1400" dirty="0">
                          <a:effectLst/>
                          <a:latin typeface="Trebuchet MS" panose="020B0603020202020204" pitchFamily="34" charset="0"/>
                          <a:ea typeface="Times New Roman" panose="02020603050405020304" pitchFamily="18" charset="0"/>
                          <a:cs typeface="Arial" panose="020B0604020202020204" pitchFamily="34" charset="0"/>
                        </a:rPr>
                        <a:t>Ethiopia</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extLst>
                  <a:ext uri="{0D108BD9-81ED-4DB2-BD59-A6C34878D82A}">
                    <a16:rowId xmlns:a16="http://schemas.microsoft.com/office/drawing/2014/main" val="2501654199"/>
                  </a:ext>
                </a:extLst>
              </a:tr>
            </a:tbl>
          </a:graphicData>
        </a:graphic>
      </p:graphicFrame>
      <p:sp>
        <p:nvSpPr>
          <p:cNvPr id="12" name="Slide Number Placeholder 2">
            <a:extLst>
              <a:ext uri="{FF2B5EF4-FFF2-40B4-BE49-F238E27FC236}">
                <a16:creationId xmlns:a16="http://schemas.microsoft.com/office/drawing/2014/main" id="{59810902-226D-C60C-3A5A-4AD72664FA73}"/>
              </a:ext>
            </a:extLst>
          </p:cNvPr>
          <p:cNvSpPr>
            <a:spLocks noGrp="1"/>
          </p:cNvSpPr>
          <p:nvPr>
            <p:ph type="sldNum" sz="quarter" idx="12"/>
          </p:nvPr>
        </p:nvSpPr>
        <p:spPr>
          <a:xfrm>
            <a:off x="9343343" y="6448927"/>
            <a:ext cx="2628078" cy="300790"/>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8</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976108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B0C6E3-11D2-534C-114C-378B23522F0A}"/>
              </a:ext>
            </a:extLst>
          </p:cNvPr>
          <p:cNvSpPr>
            <a:spLocks noGrp="1"/>
          </p:cNvSpPr>
          <p:nvPr>
            <p:ph type="title"/>
          </p:nvPr>
        </p:nvSpPr>
        <p:spPr>
          <a:xfrm>
            <a:off x="609600" y="416204"/>
            <a:ext cx="10972800" cy="539724"/>
          </a:xfrm>
        </p:spPr>
        <p:txBody>
          <a:bodyPr/>
          <a:lstStyle/>
          <a:p>
            <a:pPr algn="l"/>
            <a:r>
              <a:rPr lang="en-ZA" sz="3600" b="1" dirty="0">
                <a:latin typeface="Trebuchet MS" panose="020B0603020202020204" pitchFamily="34" charset="0"/>
              </a:rPr>
              <a:t>Contents</a:t>
            </a:r>
          </a:p>
        </p:txBody>
      </p:sp>
      <p:sp>
        <p:nvSpPr>
          <p:cNvPr id="3" name="Slide Number Placeholder 2">
            <a:extLst>
              <a:ext uri="{FF2B5EF4-FFF2-40B4-BE49-F238E27FC236}">
                <a16:creationId xmlns:a16="http://schemas.microsoft.com/office/drawing/2014/main" id="{5FD62243-0723-FD66-3FA9-23935656428F}"/>
              </a:ext>
            </a:extLst>
          </p:cNvPr>
          <p:cNvSpPr>
            <a:spLocks noGrp="1"/>
          </p:cNvSpPr>
          <p:nvPr>
            <p:ph type="sldNum" sz="quarter" idx="12"/>
          </p:nvPr>
        </p:nvSpPr>
        <p:spPr>
          <a:xfrm>
            <a:off x="9347200" y="6261611"/>
            <a:ext cx="2443747" cy="352181"/>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9</a:t>
            </a:fld>
            <a:endParaRPr lang="en-US" altLang="en-US" sz="1400" b="1" dirty="0">
              <a:solidFill>
                <a:schemeClr val="tx1"/>
              </a:solidFill>
              <a:latin typeface="Arial Nova Light" panose="020B0304020202020204" pitchFamily="34" charset="0"/>
            </a:endParaRPr>
          </a:p>
        </p:txBody>
      </p:sp>
      <p:sp>
        <p:nvSpPr>
          <p:cNvPr id="6" name="Oval 5">
            <a:extLst>
              <a:ext uri="{FF2B5EF4-FFF2-40B4-BE49-F238E27FC236}">
                <a16:creationId xmlns:a16="http://schemas.microsoft.com/office/drawing/2014/main" id="{5F64E113-6C8C-43FD-C571-6F7C4939BE42}"/>
              </a:ext>
            </a:extLst>
          </p:cNvPr>
          <p:cNvSpPr/>
          <p:nvPr/>
        </p:nvSpPr>
        <p:spPr bwMode="auto">
          <a:xfrm>
            <a:off x="1930401" y="1250796"/>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rPr>
              <a:t>1</a:t>
            </a:r>
          </a:p>
        </p:txBody>
      </p:sp>
      <p:sp>
        <p:nvSpPr>
          <p:cNvPr id="7" name="Rectangle 6">
            <a:extLst>
              <a:ext uri="{FF2B5EF4-FFF2-40B4-BE49-F238E27FC236}">
                <a16:creationId xmlns:a16="http://schemas.microsoft.com/office/drawing/2014/main" id="{C98DC214-D8D1-5C54-CC5A-D587DAA369D7}"/>
              </a:ext>
            </a:extLst>
          </p:cNvPr>
          <p:cNvSpPr/>
          <p:nvPr/>
        </p:nvSpPr>
        <p:spPr bwMode="auto">
          <a:xfrm>
            <a:off x="2782983" y="1231488"/>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1600" b="1" dirty="0">
                <a:solidFill>
                  <a:schemeClr val="bg1">
                    <a:lumMod val="75000"/>
                  </a:schemeClr>
                </a:solidFill>
                <a:latin typeface="Trebuchet MS" panose="020B0603020202020204" pitchFamily="34" charset="0"/>
                <a:cs typeface="Arial" panose="020B0604020202020204" pitchFamily="34" charset="0"/>
              </a:rPr>
              <a:t>STRATEGIC OVERVIEW OF SA TOURISM</a:t>
            </a:r>
            <a:endPar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endParaRPr>
          </a:p>
        </p:txBody>
      </p:sp>
      <p:sp>
        <p:nvSpPr>
          <p:cNvPr id="8" name="Oval 7">
            <a:extLst>
              <a:ext uri="{FF2B5EF4-FFF2-40B4-BE49-F238E27FC236}">
                <a16:creationId xmlns:a16="http://schemas.microsoft.com/office/drawing/2014/main" id="{54E9B1C2-A0E2-E899-A25A-711AC3AB1116}"/>
              </a:ext>
            </a:extLst>
          </p:cNvPr>
          <p:cNvSpPr/>
          <p:nvPr/>
        </p:nvSpPr>
        <p:spPr bwMode="auto">
          <a:xfrm>
            <a:off x="1921070" y="2240437"/>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rPr>
              <a:t>2</a:t>
            </a:r>
          </a:p>
        </p:txBody>
      </p:sp>
      <p:sp>
        <p:nvSpPr>
          <p:cNvPr id="9" name="Rectangle 8">
            <a:extLst>
              <a:ext uri="{FF2B5EF4-FFF2-40B4-BE49-F238E27FC236}">
                <a16:creationId xmlns:a16="http://schemas.microsoft.com/office/drawing/2014/main" id="{8BEC9C29-8FA9-DE26-345A-C671C0DE91C8}"/>
              </a:ext>
            </a:extLst>
          </p:cNvPr>
          <p:cNvSpPr/>
          <p:nvPr/>
        </p:nvSpPr>
        <p:spPr bwMode="auto">
          <a:xfrm>
            <a:off x="2782983" y="2144812"/>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1600" b="1" dirty="0">
                <a:solidFill>
                  <a:schemeClr val="bg1">
                    <a:lumMod val="75000"/>
                  </a:schemeClr>
                </a:solidFill>
                <a:latin typeface="Trebuchet MS" panose="020B0603020202020204" pitchFamily="34" charset="0"/>
                <a:cs typeface="Arial" panose="020B0604020202020204" pitchFamily="34" charset="0"/>
              </a:rPr>
              <a:t>MARKETING PRIORITISATION &amp; INVESTMENT FRAMEWORK</a:t>
            </a:r>
            <a:endPar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endParaRPr>
          </a:p>
        </p:txBody>
      </p:sp>
      <p:sp>
        <p:nvSpPr>
          <p:cNvPr id="10" name="Oval 9">
            <a:extLst>
              <a:ext uri="{FF2B5EF4-FFF2-40B4-BE49-F238E27FC236}">
                <a16:creationId xmlns:a16="http://schemas.microsoft.com/office/drawing/2014/main" id="{611FE1A7-0EE8-54D5-F62F-DCEA2FFC08AB}"/>
              </a:ext>
            </a:extLst>
          </p:cNvPr>
          <p:cNvSpPr/>
          <p:nvPr/>
        </p:nvSpPr>
        <p:spPr bwMode="auto">
          <a:xfrm>
            <a:off x="1916053" y="3117193"/>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latin typeface="Trebuchet MS" panose="020B0603020202020204" pitchFamily="34" charset="0"/>
                <a:ea typeface="ヒラギノ角ゴ Pro W3" pitchFamily="-112" charset="-128"/>
                <a:cs typeface="Arial" panose="020B0604020202020204" pitchFamily="34" charset="0"/>
              </a:rPr>
              <a:t>3</a:t>
            </a:r>
          </a:p>
        </p:txBody>
      </p:sp>
      <p:sp>
        <p:nvSpPr>
          <p:cNvPr id="11" name="Rectangle 10">
            <a:extLst>
              <a:ext uri="{FF2B5EF4-FFF2-40B4-BE49-F238E27FC236}">
                <a16:creationId xmlns:a16="http://schemas.microsoft.com/office/drawing/2014/main" id="{96976B80-9209-7AD2-982F-63165E50E5C0}"/>
              </a:ext>
            </a:extLst>
          </p:cNvPr>
          <p:cNvSpPr/>
          <p:nvPr/>
        </p:nvSpPr>
        <p:spPr bwMode="auto">
          <a:xfrm>
            <a:off x="2768636" y="3044473"/>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1600" b="1" dirty="0">
                <a:latin typeface="Trebuchet MS" panose="020B0603020202020204" pitchFamily="34" charset="0"/>
                <a:cs typeface="Arial" panose="020B0604020202020204" pitchFamily="34" charset="0"/>
              </a:rPr>
              <a:t>ENVIRONMENTAL ANALYSIS</a:t>
            </a:r>
            <a:endParaRPr lang="en-US" sz="1600" b="1" dirty="0">
              <a:latin typeface="Trebuchet MS" panose="020B0603020202020204" pitchFamily="34" charset="0"/>
              <a:ea typeface="ヒラギノ角ゴ Pro W3" pitchFamily="-112" charset="-128"/>
              <a:cs typeface="Arial" panose="020B0604020202020204" pitchFamily="34" charset="0"/>
            </a:endParaRPr>
          </a:p>
        </p:txBody>
      </p:sp>
      <p:sp>
        <p:nvSpPr>
          <p:cNvPr id="12" name="Oval 11">
            <a:extLst>
              <a:ext uri="{FF2B5EF4-FFF2-40B4-BE49-F238E27FC236}">
                <a16:creationId xmlns:a16="http://schemas.microsoft.com/office/drawing/2014/main" id="{B9C01F07-493E-7DC5-8373-2EF2427975D3}"/>
              </a:ext>
            </a:extLst>
          </p:cNvPr>
          <p:cNvSpPr/>
          <p:nvPr/>
        </p:nvSpPr>
        <p:spPr bwMode="auto">
          <a:xfrm>
            <a:off x="1930401" y="3966037"/>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rPr>
              <a:t>4</a:t>
            </a:r>
          </a:p>
        </p:txBody>
      </p:sp>
      <p:sp>
        <p:nvSpPr>
          <p:cNvPr id="13" name="Rectangle 12">
            <a:extLst>
              <a:ext uri="{FF2B5EF4-FFF2-40B4-BE49-F238E27FC236}">
                <a16:creationId xmlns:a16="http://schemas.microsoft.com/office/drawing/2014/main" id="{3BEAAF8F-C69C-9916-E148-5A30159B3FDA}"/>
              </a:ext>
            </a:extLst>
          </p:cNvPr>
          <p:cNvSpPr/>
          <p:nvPr/>
        </p:nvSpPr>
        <p:spPr bwMode="auto">
          <a:xfrm>
            <a:off x="2782983" y="3925472"/>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1600" b="1" dirty="0">
                <a:solidFill>
                  <a:schemeClr val="bg1">
                    <a:lumMod val="75000"/>
                  </a:schemeClr>
                </a:solidFill>
                <a:latin typeface="Trebuchet MS" panose="020B0603020202020204" pitchFamily="34" charset="0"/>
                <a:cs typeface="Arial" panose="020B0604020202020204" pitchFamily="34" charset="0"/>
              </a:rPr>
              <a:t>SA TOURISM’S STRATEGY</a:t>
            </a:r>
            <a:endPar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endParaRPr>
          </a:p>
        </p:txBody>
      </p:sp>
      <p:sp>
        <p:nvSpPr>
          <p:cNvPr id="14" name="Oval 13">
            <a:extLst>
              <a:ext uri="{FF2B5EF4-FFF2-40B4-BE49-F238E27FC236}">
                <a16:creationId xmlns:a16="http://schemas.microsoft.com/office/drawing/2014/main" id="{A76AA3A7-A915-1620-8F0E-BB57E3EB444E}"/>
              </a:ext>
            </a:extLst>
          </p:cNvPr>
          <p:cNvSpPr/>
          <p:nvPr/>
        </p:nvSpPr>
        <p:spPr bwMode="auto">
          <a:xfrm>
            <a:off x="1957335" y="4879910"/>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rPr>
              <a:t>5</a:t>
            </a:r>
          </a:p>
        </p:txBody>
      </p:sp>
      <p:sp>
        <p:nvSpPr>
          <p:cNvPr id="15" name="Rectangle 14">
            <a:extLst>
              <a:ext uri="{FF2B5EF4-FFF2-40B4-BE49-F238E27FC236}">
                <a16:creationId xmlns:a16="http://schemas.microsoft.com/office/drawing/2014/main" id="{9DB4A44A-0461-B70F-F4E5-932528CB8C83}"/>
              </a:ext>
            </a:extLst>
          </p:cNvPr>
          <p:cNvSpPr/>
          <p:nvPr/>
        </p:nvSpPr>
        <p:spPr bwMode="auto">
          <a:xfrm>
            <a:off x="2782983" y="4807190"/>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rPr>
              <a:t>PROVINCIAL COLLABORATION </a:t>
            </a:r>
          </a:p>
        </p:txBody>
      </p:sp>
      <p:sp>
        <p:nvSpPr>
          <p:cNvPr id="2" name="Rectangle 1">
            <a:extLst>
              <a:ext uri="{FF2B5EF4-FFF2-40B4-BE49-F238E27FC236}">
                <a16:creationId xmlns:a16="http://schemas.microsoft.com/office/drawing/2014/main" id="{6860F1E8-45F0-EE89-BE28-09F6A31AB9FC}"/>
              </a:ext>
            </a:extLst>
          </p:cNvPr>
          <p:cNvSpPr/>
          <p:nvPr/>
        </p:nvSpPr>
        <p:spPr bwMode="auto">
          <a:xfrm>
            <a:off x="2782983" y="5710491"/>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1600" b="1" dirty="0">
                <a:solidFill>
                  <a:schemeClr val="bg1">
                    <a:lumMod val="75000"/>
                  </a:schemeClr>
                </a:solidFill>
                <a:latin typeface="Trebuchet MS" panose="020B0603020202020204" pitchFamily="34" charset="0"/>
                <a:cs typeface="Arial" panose="020B0604020202020204" pitchFamily="34" charset="0"/>
              </a:rPr>
              <a:t>PROGRAMMES, TARGETS &amp; BUDGET </a:t>
            </a:r>
            <a:r>
              <a:rPr lang="en-ZA" sz="1600" b="1" dirty="0" smtClean="0">
                <a:solidFill>
                  <a:schemeClr val="bg1">
                    <a:lumMod val="75000"/>
                  </a:schemeClr>
                </a:solidFill>
                <a:latin typeface="Trebuchet MS" panose="020B0603020202020204" pitchFamily="34" charset="0"/>
                <a:cs typeface="Arial" panose="020B0604020202020204" pitchFamily="34" charset="0"/>
              </a:rPr>
              <a:t>ALLOCATION</a:t>
            </a:r>
            <a:endPar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endParaRPr>
          </a:p>
        </p:txBody>
      </p:sp>
      <p:sp>
        <p:nvSpPr>
          <p:cNvPr id="5" name="Oval 4">
            <a:extLst>
              <a:ext uri="{FF2B5EF4-FFF2-40B4-BE49-F238E27FC236}">
                <a16:creationId xmlns:a16="http://schemas.microsoft.com/office/drawing/2014/main" id="{B07A8392-6602-0741-2D5B-8F8A4B1F4815}"/>
              </a:ext>
            </a:extLst>
          </p:cNvPr>
          <p:cNvSpPr/>
          <p:nvPr/>
        </p:nvSpPr>
        <p:spPr bwMode="auto">
          <a:xfrm>
            <a:off x="1922105" y="5766320"/>
            <a:ext cx="498217" cy="47410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1" dirty="0">
                <a:solidFill>
                  <a:schemeClr val="bg1">
                    <a:lumMod val="75000"/>
                  </a:schemeClr>
                </a:solidFill>
                <a:latin typeface="Trebuchet MS" panose="020B0603020202020204" pitchFamily="34" charset="0"/>
                <a:ea typeface="ヒラギノ角ゴ Pro W3" pitchFamily="-112" charset="-128"/>
                <a:cs typeface="Arial" panose="020B0604020202020204" pitchFamily="34" charset="0"/>
              </a:rPr>
              <a:t>6</a:t>
            </a:r>
          </a:p>
        </p:txBody>
      </p:sp>
    </p:spTree>
    <p:extLst>
      <p:ext uri="{BB962C8B-B14F-4D97-AF65-F5344CB8AC3E}">
        <p14:creationId xmlns:p14="http://schemas.microsoft.com/office/powerpoint/2010/main" val="457552323"/>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template HQ</Template>
  <TotalTime>4469</TotalTime>
  <Words>5490</Words>
  <Application>Microsoft Office PowerPoint</Application>
  <PresentationFormat>Widescreen</PresentationFormat>
  <Paragraphs>1123</Paragraphs>
  <Slides>38</Slides>
  <Notes>1</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38</vt:i4>
      </vt:variant>
    </vt:vector>
  </HeadingPairs>
  <TitlesOfParts>
    <vt:vector size="54" baseType="lpstr">
      <vt:lpstr>MS PGothic</vt:lpstr>
      <vt:lpstr>MS PGothic</vt:lpstr>
      <vt:lpstr>Arial</vt:lpstr>
      <vt:lpstr>Arial Nova Light</vt:lpstr>
      <vt:lpstr>Calibri</vt:lpstr>
      <vt:lpstr>Calibri Light</vt:lpstr>
      <vt:lpstr>Courier New</vt:lpstr>
      <vt:lpstr>Helvetica Neue</vt:lpstr>
      <vt:lpstr>Times</vt:lpstr>
      <vt:lpstr>Times New Roman</vt:lpstr>
      <vt:lpstr>Trebuchet MS</vt:lpstr>
      <vt:lpstr>Wingdings</vt:lpstr>
      <vt:lpstr>ヒラギノ角ゴ Pro W3</vt:lpstr>
      <vt:lpstr>Blends</vt:lpstr>
      <vt:lpstr>Custom Design</vt:lpstr>
      <vt:lpstr>Office Theme</vt:lpstr>
      <vt:lpstr>FY23/24 Annual Performance Plan  </vt:lpstr>
      <vt:lpstr>Contents</vt:lpstr>
      <vt:lpstr>Contents</vt:lpstr>
      <vt:lpstr>PowerPoint Presentation</vt:lpstr>
      <vt:lpstr>PowerPoint Presentation</vt:lpstr>
      <vt:lpstr>Contents</vt:lpstr>
      <vt:lpstr>PowerPoint Presentation</vt:lpstr>
      <vt:lpstr>PowerPoint Presentation</vt:lpstr>
      <vt:lpstr>Contents</vt:lpstr>
      <vt:lpstr>PowerPoint Presentation</vt:lpstr>
      <vt:lpstr>PowerPoint Presentation</vt:lpstr>
      <vt:lpstr>Contents</vt:lpstr>
      <vt:lpstr>PowerPoint Presentation</vt:lpstr>
      <vt:lpstr>The Marketing Direction for FY23/24</vt:lpstr>
      <vt:lpstr>Contents</vt:lpstr>
      <vt:lpstr>Provincial Collaboration</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planning process 2018/19</dc:title>
  <dc:creator>Neesha Pillay</dc:creator>
  <cp:lastModifiedBy>Enrico Bazier</cp:lastModifiedBy>
  <cp:revision>326</cp:revision>
  <cp:lastPrinted>2023-04-11T11:32:54Z</cp:lastPrinted>
  <dcterms:created xsi:type="dcterms:W3CDTF">2018-02-15T06:43:05Z</dcterms:created>
  <dcterms:modified xsi:type="dcterms:W3CDTF">2023-04-18T08:47:19Z</dcterms:modified>
</cp:coreProperties>
</file>