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88" r:id="rId1"/>
  </p:sldMasterIdLst>
  <p:notesMasterIdLst>
    <p:notesMasterId r:id="rId10"/>
  </p:notesMasterIdLst>
  <p:sldIdLst>
    <p:sldId id="256" r:id="rId2"/>
    <p:sldId id="276" r:id="rId3"/>
    <p:sldId id="354" r:id="rId4"/>
    <p:sldId id="325" r:id="rId5"/>
    <p:sldId id="355" r:id="rId6"/>
    <p:sldId id="327" r:id="rId7"/>
    <p:sldId id="328" r:id="rId8"/>
    <p:sldId id="264"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49" userDrawn="1">
          <p15:clr>
            <a:srgbClr val="A4A3A4"/>
          </p15:clr>
        </p15:guide>
        <p15:guide id="2" pos="2880" userDrawn="1">
          <p15:clr>
            <a:srgbClr val="A4A3A4"/>
          </p15:clr>
        </p15:guide>
        <p15:guide id="3" orient="horz" pos="777" userDrawn="1">
          <p15:clr>
            <a:srgbClr val="A4A3A4"/>
          </p15:clr>
        </p15:guide>
        <p15:guide id="4" orient="horz" pos="157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D489B67-C74B-D060-85A6-F6B8594DD39B}" name="Ravesh Rajlal" initials="RR" userId="S::Ravesh.Rajlal@Treasury.gov.za::a46f8872-b2a9-4f07-b065-075fdc151958" providerId="AD"/>
  <p188:author id="{EEE9D873-1C3F-B833-DA25-3E568C11343A}" name="Empie van Schoor" initials="EvS" userId="Empie van Schoor"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esethu Mazoza" initials="SM" lastIdx="8" clrIdx="0">
    <p:extLst>
      <p:ext uri="{19B8F6BF-5375-455C-9EA6-DF929625EA0E}">
        <p15:presenceInfo xmlns:p15="http://schemas.microsoft.com/office/powerpoint/2012/main" userId="S-1-5-21-1875354701-1785178695-996302570-4463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584"/>
    <p:restoredTop sz="94650"/>
  </p:normalViewPr>
  <p:slideViewPr>
    <p:cSldViewPr snapToGrid="0" snapToObjects="1">
      <p:cViewPr varScale="1">
        <p:scale>
          <a:sx n="112" d="100"/>
          <a:sy n="112" d="100"/>
        </p:scale>
        <p:origin x="1768" y="176"/>
      </p:cViewPr>
      <p:guideLst>
        <p:guide orient="horz" pos="1049"/>
        <p:guide pos="2880"/>
        <p:guide orient="horz" pos="777"/>
        <p:guide orient="horz" pos="157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7E039C-83F2-E147-9F2D-75C6A621E4DA}" type="datetimeFigureOut">
              <a:rPr lang="en-US" smtClean="0"/>
              <a:t>4/17/23</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E0E784-2655-D944-8273-D13A0E562E37}" type="slidenum">
              <a:rPr lang="en-US" smtClean="0"/>
              <a:t>‹#›</a:t>
            </a:fld>
            <a:endParaRPr lang="en-US" dirty="0"/>
          </a:p>
        </p:txBody>
      </p:sp>
    </p:spTree>
    <p:extLst>
      <p:ext uri="{BB962C8B-B14F-4D97-AF65-F5344CB8AC3E}">
        <p14:creationId xmlns:p14="http://schemas.microsoft.com/office/powerpoint/2010/main" val="628883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E0E784-2655-D944-8273-D13A0E562E37}" type="slidenum">
              <a:rPr lang="en-US" smtClean="0"/>
              <a:t>1</a:t>
            </a:fld>
            <a:endParaRPr lang="en-US" dirty="0"/>
          </a:p>
        </p:txBody>
      </p:sp>
    </p:spTree>
    <p:extLst>
      <p:ext uri="{BB962C8B-B14F-4D97-AF65-F5344CB8AC3E}">
        <p14:creationId xmlns:p14="http://schemas.microsoft.com/office/powerpoint/2010/main" val="1880260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9FB59C04-44A4-CF4D-BCCF-91B0EC4D587F}" type="datetime1">
              <a:rPr lang="en-ZA" smtClean="0"/>
              <a:t>2023/04/17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F6FBCE-0EFB-9341-AF14-772DDDB8FE9A}"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931FB4-306C-B14F-9DF4-0FD9AB22B8E7}" type="datetime1">
              <a:rPr lang="en-ZA" smtClean="0"/>
              <a:t>2023/04/17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F6FBCE-0EFB-9341-AF14-772DDDB8FE9A}"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189B79-E675-C345-883A-F23F764B154F}" type="datetime1">
              <a:rPr lang="en-ZA" smtClean="0"/>
              <a:t>2023/04/17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F6FBCE-0EFB-9341-AF14-772DDDB8FE9A}"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288099" y="620038"/>
            <a:ext cx="8536487" cy="945715"/>
          </a:xfrm>
        </p:spPr>
        <p:txBody>
          <a:bodyPr>
            <a:normAutofit/>
          </a:bodyPr>
          <a:lstStyle>
            <a:lvl1pPr>
              <a:lnSpc>
                <a:spcPts val="3000"/>
              </a:lnSpc>
              <a:defRPr sz="3500" b="1"/>
            </a:lvl1pPr>
          </a:lstStyle>
          <a:p>
            <a:r>
              <a:rPr lang="en-US" dirty="0"/>
              <a:t>HEADING GOES HERE NATIONAL TREASURY NATIONAL HEADINGGOES HERE NATIONAL</a:t>
            </a:r>
          </a:p>
        </p:txBody>
      </p:sp>
      <p:sp>
        <p:nvSpPr>
          <p:cNvPr id="3" name="Content Placeholder 2"/>
          <p:cNvSpPr>
            <a:spLocks noGrp="1"/>
          </p:cNvSpPr>
          <p:nvPr>
            <p:ph idx="1"/>
          </p:nvPr>
        </p:nvSpPr>
        <p:spPr>
          <a:xfrm>
            <a:off x="288099" y="1825624"/>
            <a:ext cx="8536487" cy="482166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txBox="1">
            <a:spLocks/>
          </p:cNvSpPr>
          <p:nvPr userDrawn="1"/>
        </p:nvSpPr>
        <p:spPr>
          <a:xfrm>
            <a:off x="8321841" y="0"/>
            <a:ext cx="405063" cy="409074"/>
          </a:xfrm>
          <a:prstGeom prst="rect">
            <a:avLst/>
          </a:prstGeom>
        </p:spPr>
        <p:txBody>
          <a:bodyPr vert="horz" lIns="91440" tIns="45720" rIns="91440" bIns="45720" rtlCol="0" anchor="ctr" anchorCtr="1"/>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CF6FBCE-0EFB-9341-AF14-772DDDB8FE9A}" type="slidenum">
              <a:rPr lang="en-US" sz="1400" b="1" smtClean="0">
                <a:solidFill>
                  <a:schemeClr val="tx1">
                    <a:lumMod val="95000"/>
                    <a:lumOff val="5000"/>
                  </a:schemeClr>
                </a:solidFill>
              </a:rPr>
              <a:pPr/>
              <a:t>‹#›</a:t>
            </a:fld>
            <a:endParaRPr lang="en-US" sz="1400" b="1" dirty="0">
              <a:solidFill>
                <a:schemeClr val="tx1">
                  <a:lumMod val="95000"/>
                  <a:lumOff val="5000"/>
                </a:scheme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06901-97E9-EC48-853A-C1E7E6BC4AA2}" type="datetime1">
              <a:rPr lang="en-ZA" smtClean="0"/>
              <a:t>2023/04/17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F6FBCE-0EFB-9341-AF14-772DDDB8FE9A}"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6AFC8E3-AC9B-484F-A89A-11D48F91BD50}" type="datetime1">
              <a:rPr lang="en-ZA" smtClean="0"/>
              <a:t>2023/04/17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F6FBCE-0EFB-9341-AF14-772DDDB8FE9A}"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8273CD7-1148-2F44-B63B-DE7490027093}" type="datetime1">
              <a:rPr lang="en-ZA" smtClean="0"/>
              <a:t>2023/04/17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CF6FBCE-0EFB-9341-AF14-772DDDB8FE9A}"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D0C203-3373-6B42-997B-6A5702094014}" type="datetime1">
              <a:rPr lang="en-ZA" smtClean="0"/>
              <a:t>2023/04/17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CF6FBCE-0EFB-9341-AF14-772DDDB8FE9A}"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5419AA-2EEB-AD4B-BFF7-1B911BDF0757}" type="datetime1">
              <a:rPr lang="en-ZA" smtClean="0"/>
              <a:t>2023/04/17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CF6FBCE-0EFB-9341-AF14-772DDDB8FE9A}"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2B59161-6F42-1849-8689-A2198D8BC5D0}" type="datetime1">
              <a:rPr lang="en-ZA" smtClean="0"/>
              <a:t>2023/04/17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F6FBCE-0EFB-9341-AF14-772DDDB8FE9A}"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4A3A3FC-878C-8F47-B106-AE211DEC66D8}" type="datetime1">
              <a:rPr lang="en-ZA" smtClean="0"/>
              <a:t>2023/04/17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F6FBCE-0EFB-9341-AF14-772DDDB8FE9A}"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C71792E-29FB-8649-BB25-70B41D2B30B2}" type="datetime1">
              <a:rPr lang="en-ZA" smtClean="0"/>
              <a:t>2023/04/17</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CF6FBCE-0EFB-9341-AF14-772DDDB8FE9A}" type="slidenum">
              <a:rPr lang="en-US" smtClean="0"/>
              <a:t>‹#›</a:t>
            </a:fld>
            <a:endParaRPr lang="en-US" dirty="0"/>
          </a:p>
        </p:txBody>
      </p:sp>
    </p:spTree>
    <p:extLst>
      <p:ext uri="{BB962C8B-B14F-4D97-AF65-F5344CB8AC3E}">
        <p14:creationId xmlns:p14="http://schemas.microsoft.com/office/powerpoint/2010/main" val="702176583"/>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rcRect/>
          <a:stretch/>
        </p:blipFill>
        <p:spPr>
          <a:xfrm>
            <a:off x="9263" y="0"/>
            <a:ext cx="9125474" cy="6858000"/>
          </a:xfrm>
          <a:prstGeom prst="rect">
            <a:avLst/>
          </a:prstGeom>
        </p:spPr>
      </p:pic>
      <p:sp>
        <p:nvSpPr>
          <p:cNvPr id="2" name="Title 1"/>
          <p:cNvSpPr>
            <a:spLocks noGrp="1"/>
          </p:cNvSpPr>
          <p:nvPr>
            <p:ph type="ctrTitle"/>
          </p:nvPr>
        </p:nvSpPr>
        <p:spPr>
          <a:xfrm>
            <a:off x="755617" y="1798854"/>
            <a:ext cx="5184720" cy="1858746"/>
          </a:xfrm>
        </p:spPr>
        <p:txBody>
          <a:bodyPr lIns="0" tIns="0" anchor="b">
            <a:normAutofit/>
          </a:bodyPr>
          <a:lstStyle/>
          <a:p>
            <a:pPr algn="l">
              <a:lnSpc>
                <a:spcPts val="3600"/>
              </a:lnSpc>
            </a:pPr>
            <a:r>
              <a:rPr lang="en-US" sz="3800" b="1" cap="all" dirty="0">
                <a:solidFill>
                  <a:schemeClr val="bg1"/>
                </a:solidFill>
                <a:latin typeface="+mn-lt"/>
              </a:rPr>
              <a:t>2023 ESKOM DEBT RELIEF BILL</a:t>
            </a:r>
          </a:p>
        </p:txBody>
      </p:sp>
      <p:sp>
        <p:nvSpPr>
          <p:cNvPr id="3" name="TextBox 2">
            <a:extLst>
              <a:ext uri="{FF2B5EF4-FFF2-40B4-BE49-F238E27FC236}">
                <a16:creationId xmlns:a16="http://schemas.microsoft.com/office/drawing/2014/main" id="{A381ACC2-9C60-4579-9E28-F1768D4D19E6}"/>
              </a:ext>
            </a:extLst>
          </p:cNvPr>
          <p:cNvSpPr txBox="1"/>
          <p:nvPr/>
        </p:nvSpPr>
        <p:spPr>
          <a:xfrm>
            <a:off x="6558455" y="1452012"/>
            <a:ext cx="2091559" cy="1200329"/>
          </a:xfrm>
          <a:prstGeom prst="rect">
            <a:avLst/>
          </a:prstGeom>
          <a:noFill/>
        </p:spPr>
        <p:txBody>
          <a:bodyPr wrap="square" rtlCol="0">
            <a:spAutoFit/>
          </a:bodyPr>
          <a:lstStyle/>
          <a:p>
            <a:r>
              <a:rPr lang="en-ZA" b="1" dirty="0">
                <a:solidFill>
                  <a:schemeClr val="bg1"/>
                </a:solidFill>
              </a:rPr>
              <a:t>Presenter:</a:t>
            </a:r>
            <a:endParaRPr lang="en-ZA" dirty="0">
              <a:solidFill>
                <a:schemeClr val="bg1"/>
              </a:solidFill>
            </a:endParaRPr>
          </a:p>
          <a:p>
            <a:r>
              <a:rPr lang="en-US" dirty="0">
                <a:solidFill>
                  <a:schemeClr val="bg1"/>
                </a:solidFill>
              </a:rPr>
              <a:t>Dr Duncan Pieterse</a:t>
            </a:r>
            <a:endParaRPr lang="en-ZA" dirty="0">
              <a:solidFill>
                <a:schemeClr val="bg1"/>
              </a:solidFill>
            </a:endParaRPr>
          </a:p>
          <a:p>
            <a:endParaRPr lang="en-ZA" dirty="0">
              <a:solidFill>
                <a:schemeClr val="bg1"/>
              </a:solidFill>
            </a:endParaRPr>
          </a:p>
          <a:p>
            <a:r>
              <a:rPr lang="en-ZA" dirty="0">
                <a:solidFill>
                  <a:schemeClr val="bg1"/>
                </a:solidFill>
              </a:rPr>
              <a:t>Date: March 2023</a:t>
            </a:r>
          </a:p>
        </p:txBody>
      </p:sp>
    </p:spTree>
    <p:extLst>
      <p:ext uri="{BB962C8B-B14F-4D97-AF65-F5344CB8AC3E}">
        <p14:creationId xmlns:p14="http://schemas.microsoft.com/office/powerpoint/2010/main" val="301266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881" y="494590"/>
            <a:ext cx="8536487" cy="945715"/>
          </a:xfrm>
        </p:spPr>
        <p:txBody>
          <a:bodyPr>
            <a:normAutofit fontScale="90000"/>
          </a:bodyPr>
          <a:lstStyle/>
          <a:p>
            <a:r>
              <a:rPr lang="en-ZA" sz="3600" dirty="0">
                <a:latin typeface="+mn-lt"/>
              </a:rPr>
              <a:t>Resolving Eskom’s unsustainable debt burden unlocks investment and restores fiscal credibility</a:t>
            </a:r>
            <a:endParaRPr lang="en-US" dirty="0"/>
          </a:p>
        </p:txBody>
      </p:sp>
      <p:sp>
        <p:nvSpPr>
          <p:cNvPr id="12" name="Slide Number Placeholder 3">
            <a:extLst>
              <a:ext uri="{FF2B5EF4-FFF2-40B4-BE49-F238E27FC236}">
                <a16:creationId xmlns:a16="http://schemas.microsoft.com/office/drawing/2014/main" id="{BC1B3780-3300-48A3-A295-C2DCBEEB168C}"/>
              </a:ext>
            </a:extLst>
          </p:cNvPr>
          <p:cNvSpPr txBox="1">
            <a:spLocks/>
          </p:cNvSpPr>
          <p:nvPr/>
        </p:nvSpPr>
        <p:spPr>
          <a:xfrm>
            <a:off x="3543299" y="6538823"/>
            <a:ext cx="2057400" cy="182653"/>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A4E67396-EAD7-1246-A93B-5244FF26795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B1772D16-C0BA-447C-AED7-C94EDBED4ECF}"/>
              </a:ext>
            </a:extLst>
          </p:cNvPr>
          <p:cNvSpPr/>
          <p:nvPr/>
        </p:nvSpPr>
        <p:spPr>
          <a:xfrm>
            <a:off x="2286000" y="1314575"/>
            <a:ext cx="6475228" cy="445635"/>
          </a:xfrm>
          <a:prstGeom prst="rect">
            <a:avLst/>
          </a:prstGeom>
        </p:spPr>
        <p:txBody>
          <a:bodyPr wrap="square">
            <a:spAutoFit/>
          </a:bodyPr>
          <a:lstStyle/>
          <a:p>
            <a:pPr marL="609600" indent="-609600" algn="just">
              <a:lnSpc>
                <a:spcPct val="80000"/>
              </a:lnSpc>
              <a:buClr>
                <a:prstClr val="black"/>
              </a:buClr>
              <a:defRPr/>
            </a:pPr>
            <a:endParaRPr lang="en-ZA" sz="2800" dirty="0">
              <a:solidFill>
                <a:prstClr val="black"/>
              </a:solidFill>
              <a:cs typeface="Times New Roman" pitchFamily="18" charset="0"/>
            </a:endParaRPr>
          </a:p>
        </p:txBody>
      </p:sp>
      <p:sp>
        <p:nvSpPr>
          <p:cNvPr id="3" name="Rectangle 2">
            <a:extLst>
              <a:ext uri="{FF2B5EF4-FFF2-40B4-BE49-F238E27FC236}">
                <a16:creationId xmlns:a16="http://schemas.microsoft.com/office/drawing/2014/main" id="{575097DD-F6AE-46E2-B9D4-E5B9F56ADA62}"/>
              </a:ext>
            </a:extLst>
          </p:cNvPr>
          <p:cNvSpPr/>
          <p:nvPr/>
        </p:nvSpPr>
        <p:spPr>
          <a:xfrm>
            <a:off x="496" y="1591771"/>
            <a:ext cx="8937265" cy="5139869"/>
          </a:xfrm>
          <a:prstGeom prst="rect">
            <a:avLst/>
          </a:prstGeom>
        </p:spPr>
        <p:txBody>
          <a:bodyPr wrap="square">
            <a:spAutoFit/>
          </a:bodyPr>
          <a:lstStyle/>
          <a:p>
            <a:pPr marL="457200" indent="-457200" algn="just">
              <a:buFont typeface="Arial" panose="020B0604020202020204" pitchFamily="34" charset="0"/>
              <a:buChar char="•"/>
              <a:defRPr/>
            </a:pPr>
            <a:r>
              <a:rPr lang="en-GB" sz="2600" dirty="0">
                <a:cs typeface="Arial" panose="020B0604020202020204" pitchFamily="34" charset="0"/>
              </a:rPr>
              <a:t>There are several reasons why government has proposed a different solution to Eskom’s debt:</a:t>
            </a:r>
          </a:p>
          <a:p>
            <a:pPr marL="1029891" lvl="1" indent="-304800" algn="just">
              <a:buFont typeface="+mj-lt"/>
              <a:buAutoNum type="arabicPeriod"/>
              <a:defRPr/>
            </a:pPr>
            <a:r>
              <a:rPr lang="en-GB" sz="2200" dirty="0">
                <a:cs typeface="Arial" panose="020B0604020202020204" pitchFamily="34" charset="0"/>
              </a:rPr>
              <a:t>Current solution for Eskom’s stranded debt (R230bn over 10 years) does not sufficiently address Eskom’s underlying solvency or liquidity challenges. </a:t>
            </a:r>
          </a:p>
          <a:p>
            <a:pPr marL="1029891" lvl="1" indent="-304800" algn="just">
              <a:buFont typeface="+mj-lt"/>
              <a:buAutoNum type="arabicPeriod"/>
              <a:defRPr/>
            </a:pPr>
            <a:r>
              <a:rPr lang="en-GB" sz="2200" dirty="0">
                <a:cs typeface="Arial" panose="020B0604020202020204" pitchFamily="34" charset="0"/>
              </a:rPr>
              <a:t>R350bn of guaranteed debt, which is at risk of default (a contingent liability and added to the sovereign debt by Moody’s and the IMF), raises the SA risk premium and therefore cost of borrowing. </a:t>
            </a:r>
          </a:p>
          <a:p>
            <a:pPr marL="1029891" lvl="1" indent="-304800" algn="just">
              <a:buFont typeface="+mj-lt"/>
              <a:buAutoNum type="arabicPeriod"/>
              <a:defRPr/>
            </a:pPr>
            <a:r>
              <a:rPr lang="en-GB" sz="2200" dirty="0">
                <a:cs typeface="Arial" panose="020B0604020202020204" pitchFamily="34" charset="0"/>
              </a:rPr>
              <a:t>Dealing with Eskom’s debt enables much-needed investment in critical transmission and other infrastructure and allows Eskom to prioritise critical maintenance on the existing fleet.</a:t>
            </a:r>
          </a:p>
          <a:p>
            <a:pPr marL="457200" indent="-457200" algn="just">
              <a:lnSpc>
                <a:spcPct val="100000"/>
              </a:lnSpc>
              <a:buFont typeface="Arial" panose="020B0604020202020204" pitchFamily="34" charset="0"/>
              <a:buChar char="•"/>
              <a:defRPr/>
            </a:pPr>
            <a:r>
              <a:rPr lang="en-GB" sz="2600" dirty="0">
                <a:cs typeface="Arial" panose="020B0604020202020204" pitchFamily="34" charset="0"/>
              </a:rPr>
              <a:t>An optimally designed debt solution, with conditions, can be leveraged to support the structural reform of the electricity sector that will enhance SA’s long-term growth prospects.</a:t>
            </a:r>
          </a:p>
        </p:txBody>
      </p:sp>
    </p:spTree>
    <p:extLst>
      <p:ext uri="{BB962C8B-B14F-4D97-AF65-F5344CB8AC3E}">
        <p14:creationId xmlns:p14="http://schemas.microsoft.com/office/powerpoint/2010/main" val="221573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11" y="506020"/>
            <a:ext cx="8536487" cy="945715"/>
          </a:xfrm>
        </p:spPr>
        <p:txBody>
          <a:bodyPr/>
          <a:lstStyle/>
          <a:p>
            <a:r>
              <a:rPr lang="en-US" dirty="0">
                <a:solidFill>
                  <a:prstClr val="black"/>
                </a:solidFill>
              </a:rPr>
              <a:t>What are the key features of the proposed approach?</a:t>
            </a:r>
            <a:endParaRPr lang="en-US" dirty="0"/>
          </a:p>
        </p:txBody>
      </p:sp>
      <p:sp>
        <p:nvSpPr>
          <p:cNvPr id="12" name="Slide Number Placeholder 3">
            <a:extLst>
              <a:ext uri="{FF2B5EF4-FFF2-40B4-BE49-F238E27FC236}">
                <a16:creationId xmlns:a16="http://schemas.microsoft.com/office/drawing/2014/main" id="{BC1B3780-3300-48A3-A295-C2DCBEEB168C}"/>
              </a:ext>
            </a:extLst>
          </p:cNvPr>
          <p:cNvSpPr txBox="1">
            <a:spLocks/>
          </p:cNvSpPr>
          <p:nvPr/>
        </p:nvSpPr>
        <p:spPr>
          <a:xfrm>
            <a:off x="3543299" y="6538823"/>
            <a:ext cx="2057400" cy="182653"/>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A4E67396-EAD7-1246-A93B-5244FF26795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B1772D16-C0BA-447C-AED7-C94EDBED4ECF}"/>
              </a:ext>
            </a:extLst>
          </p:cNvPr>
          <p:cNvSpPr/>
          <p:nvPr/>
        </p:nvSpPr>
        <p:spPr>
          <a:xfrm>
            <a:off x="2286000" y="1314575"/>
            <a:ext cx="6475228" cy="445635"/>
          </a:xfrm>
          <a:prstGeom prst="rect">
            <a:avLst/>
          </a:prstGeom>
        </p:spPr>
        <p:txBody>
          <a:bodyPr wrap="square">
            <a:spAutoFit/>
          </a:bodyPr>
          <a:lstStyle/>
          <a:p>
            <a:pPr marL="609600" indent="-609600" algn="just">
              <a:lnSpc>
                <a:spcPct val="80000"/>
              </a:lnSpc>
              <a:buClr>
                <a:prstClr val="black"/>
              </a:buClr>
              <a:defRPr/>
            </a:pPr>
            <a:endParaRPr lang="en-ZA" sz="2800" dirty="0">
              <a:solidFill>
                <a:prstClr val="black"/>
              </a:solidFill>
              <a:cs typeface="Times New Roman" pitchFamily="18" charset="0"/>
            </a:endParaRPr>
          </a:p>
        </p:txBody>
      </p:sp>
      <p:sp>
        <p:nvSpPr>
          <p:cNvPr id="3" name="Rectangle 2">
            <a:extLst>
              <a:ext uri="{FF2B5EF4-FFF2-40B4-BE49-F238E27FC236}">
                <a16:creationId xmlns:a16="http://schemas.microsoft.com/office/drawing/2014/main" id="{575097DD-F6AE-46E2-B9D4-E5B9F56ADA62}"/>
              </a:ext>
            </a:extLst>
          </p:cNvPr>
          <p:cNvSpPr/>
          <p:nvPr/>
        </p:nvSpPr>
        <p:spPr>
          <a:xfrm>
            <a:off x="103366" y="1706071"/>
            <a:ext cx="8937265" cy="4832092"/>
          </a:xfrm>
          <a:prstGeom prst="rect">
            <a:avLst/>
          </a:prstGeom>
        </p:spPr>
        <p:txBody>
          <a:bodyPr wrap="square">
            <a:spAutoFit/>
          </a:bodyPr>
          <a:lstStyle/>
          <a:p>
            <a:pPr marL="342900" lvl="0" indent="-342900">
              <a:spcAft>
                <a:spcPts val="600"/>
              </a:spcAft>
              <a:buFont typeface="Arial" panose="020B0604020202020204" pitchFamily="34" charset="0"/>
              <a:buChar char="•"/>
              <a:defRPr/>
            </a:pPr>
            <a:r>
              <a:rPr lang="en-ZA" sz="2400" dirty="0">
                <a:latin typeface="Calibri" panose="020F0502020204030204" pitchFamily="34" charset="0"/>
                <a:ea typeface="Calibri" panose="020F0502020204030204" pitchFamily="34" charset="0"/>
                <a:cs typeface="Times New Roman" panose="02020603050405020304" pitchFamily="18" charset="0"/>
              </a:rPr>
              <a:t>G</a:t>
            </a:r>
            <a:r>
              <a:rPr lang="en-ZA" sz="2400" dirty="0">
                <a:effectLst/>
                <a:latin typeface="Calibri" panose="020F0502020204030204" pitchFamily="34" charset="0"/>
                <a:ea typeface="Calibri" panose="020F0502020204030204" pitchFamily="34" charset="0"/>
                <a:cs typeface="Times New Roman" panose="02020603050405020304" pitchFamily="18" charset="0"/>
              </a:rPr>
              <a:t>overnment has been considering various measures to address Eskom’s unsustainable R423 billion debt burden. </a:t>
            </a:r>
          </a:p>
          <a:p>
            <a:pPr marL="342900" lvl="0" indent="-342900">
              <a:spcAft>
                <a:spcPts val="600"/>
              </a:spcAft>
              <a:buFont typeface="Arial" panose="020B0604020202020204" pitchFamily="34" charset="0"/>
              <a:buChar char="•"/>
              <a:defRPr/>
            </a:pPr>
            <a:r>
              <a:rPr lang="en-ZA" sz="2400" dirty="0">
                <a:effectLst/>
                <a:latin typeface="Calibri" panose="020F0502020204030204" pitchFamily="34" charset="0"/>
                <a:ea typeface="Calibri" panose="020F0502020204030204" pitchFamily="34" charset="0"/>
                <a:cs typeface="Times New Roman" panose="02020603050405020304" pitchFamily="18" charset="0"/>
              </a:rPr>
              <a:t>The goal is to strengthen the utility’s balance sheet, enabling it to restructure and undertake the investment and maintenance needed to support the security of electricity supply.</a:t>
            </a:r>
            <a:endParaRPr lang="en-US" altLang="en-US" sz="2400" dirty="0">
              <a:solidFill>
                <a:prstClr val="black"/>
              </a:solidFill>
            </a:endParaRPr>
          </a:p>
          <a:p>
            <a:pPr marL="342900" lvl="0" indent="-342900">
              <a:spcAft>
                <a:spcPts val="600"/>
              </a:spcAft>
              <a:buFont typeface="Arial" panose="020B0604020202020204" pitchFamily="34" charset="0"/>
              <a:buChar char="•"/>
              <a:defRPr/>
            </a:pPr>
            <a:r>
              <a:rPr lang="en-US" altLang="en-US" sz="2400" dirty="0">
                <a:solidFill>
                  <a:prstClr val="black"/>
                </a:solidFill>
              </a:rPr>
              <a:t>In the Budget Review 2023, the Minister of Finance announced a debt relief arrangement of R254 billion (about R168 billion in capital and R86 billion in interest) over the next three years.</a:t>
            </a:r>
          </a:p>
          <a:p>
            <a:pPr marL="342900" lvl="0" indent="-342900">
              <a:spcAft>
                <a:spcPts val="600"/>
              </a:spcAft>
              <a:buFont typeface="Arial" panose="020B0604020202020204" pitchFamily="34" charset="0"/>
              <a:buChar char="•"/>
              <a:defRPr/>
            </a:pPr>
            <a:r>
              <a:rPr lang="en-US" altLang="en-US" sz="2400" dirty="0">
                <a:solidFill>
                  <a:prstClr val="black"/>
                </a:solidFill>
              </a:rPr>
              <a:t>This is a balance sheet transaction and not a spending appropriation.</a:t>
            </a:r>
          </a:p>
          <a:p>
            <a:pPr marL="342900" indent="-342900">
              <a:spcAft>
                <a:spcPts val="600"/>
              </a:spcAft>
              <a:buFont typeface="Arial" panose="020B0604020202020204" pitchFamily="34" charset="0"/>
              <a:buChar char="•"/>
              <a:defRPr/>
            </a:pPr>
            <a:r>
              <a:rPr lang="en-US" altLang="en-US" sz="2400" dirty="0">
                <a:solidFill>
                  <a:prstClr val="black"/>
                </a:solidFill>
                <a:latin typeface="Calibri" panose="020F0502020204030204"/>
              </a:rPr>
              <a:t>T</a:t>
            </a:r>
            <a:r>
              <a:rPr kumimoji="0" lang="en-US" altLang="en-US" sz="2400" b="0" i="0" strike="noStrike" kern="1200" cap="none" spc="0" normalizeH="0" baseline="0" noProof="0" dirty="0">
                <a:ln>
                  <a:noFill/>
                </a:ln>
                <a:solidFill>
                  <a:prstClr val="black"/>
                </a:solidFill>
                <a:effectLst/>
                <a:uLnTx/>
                <a:uFillTx/>
                <a:latin typeface="Calibri" panose="020F0502020204030204"/>
                <a:ea typeface="+mn-ea"/>
                <a:cs typeface="+mn-cs"/>
              </a:rPr>
              <a:t>he Eskom Debt Relief Bill, a money Bill, was tabled to give effect to the debt relief arrangement. </a:t>
            </a:r>
            <a:endParaRPr lang="en-GB" altLang="en-US" sz="2400" dirty="0">
              <a:solidFill>
                <a:prstClr val="black"/>
              </a:solidFill>
            </a:endParaRPr>
          </a:p>
        </p:txBody>
      </p:sp>
    </p:spTree>
    <p:extLst>
      <p:ext uri="{BB962C8B-B14F-4D97-AF65-F5344CB8AC3E}">
        <p14:creationId xmlns:p14="http://schemas.microsoft.com/office/powerpoint/2010/main" val="2864485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A8754-EE73-AAE7-FE81-57E901404648}"/>
              </a:ext>
            </a:extLst>
          </p:cNvPr>
          <p:cNvSpPr>
            <a:spLocks noGrp="1"/>
          </p:cNvSpPr>
          <p:nvPr>
            <p:ph type="title"/>
          </p:nvPr>
        </p:nvSpPr>
        <p:spPr>
          <a:xfrm>
            <a:off x="288099" y="471448"/>
            <a:ext cx="8536487" cy="945715"/>
          </a:xfrm>
        </p:spPr>
        <p:txBody>
          <a:bodyPr/>
          <a:lstStyle/>
          <a:p>
            <a:r>
              <a:rPr lang="en-US" dirty="0"/>
              <a:t>Key elements of the Eskom Debt Relief Bill</a:t>
            </a:r>
            <a:endParaRPr lang="en-ZA" dirty="0"/>
          </a:p>
        </p:txBody>
      </p:sp>
      <p:sp>
        <p:nvSpPr>
          <p:cNvPr id="3" name="Content Placeholder 2">
            <a:extLst>
              <a:ext uri="{FF2B5EF4-FFF2-40B4-BE49-F238E27FC236}">
                <a16:creationId xmlns:a16="http://schemas.microsoft.com/office/drawing/2014/main" id="{AB1C2138-876F-103D-13FE-3BEC96025CEA}"/>
              </a:ext>
            </a:extLst>
          </p:cNvPr>
          <p:cNvSpPr>
            <a:spLocks noGrp="1"/>
          </p:cNvSpPr>
          <p:nvPr>
            <p:ph idx="1"/>
          </p:nvPr>
        </p:nvSpPr>
        <p:spPr>
          <a:xfrm>
            <a:off x="288099" y="1497173"/>
            <a:ext cx="8536487" cy="5292247"/>
          </a:xfrm>
        </p:spPr>
        <p:txBody>
          <a:bodyPr>
            <a:normAutofit/>
          </a:bodyPr>
          <a:lstStyle/>
          <a:p>
            <a:r>
              <a:rPr lang="en-US" sz="2000" dirty="0"/>
              <a:t>The Bill proposes that National Treasury advance the amounts envisaged as a loan to Eskom on the dates determined by the Minister of Finance.</a:t>
            </a:r>
          </a:p>
          <a:p>
            <a:r>
              <a:rPr lang="en-US" sz="2000" dirty="0"/>
              <a:t>The Bill enables the Minister to impose conditions for the conversion of a portion or portions of the amount of the loan for each financial year into ordinary shares issued by Eskom to the State.</a:t>
            </a:r>
          </a:p>
          <a:p>
            <a:r>
              <a:rPr lang="en-US" sz="2000" dirty="0"/>
              <a:t>The Bill proposes advances to Eskom of R78 billion in 2023/24, R66 billion in 2024/25 and R40 billion in 2025/26. These advances will cover capital and interest payments as they fall due and may only be used for that purpose.</a:t>
            </a:r>
          </a:p>
          <a:p>
            <a:r>
              <a:rPr lang="en-US" sz="2000" dirty="0"/>
              <a:t>These amounts will be financed through the R66 billion MTEF baseline provision that was in the 2022 MTBPS, and R118 billion in additional borrowing over the MTEF period ahead.</a:t>
            </a:r>
          </a:p>
          <a:p>
            <a:r>
              <a:rPr lang="en-US" sz="2000" dirty="0"/>
              <a:t>Over-and-above this, for 2025/26, the Bill proposes a debt take-over by government of R70 billion of Eskom’s loan portfolio.</a:t>
            </a:r>
          </a:p>
          <a:p>
            <a:r>
              <a:rPr lang="en-US" sz="2000" dirty="0"/>
              <a:t>The Bill requires that </a:t>
            </a:r>
            <a:r>
              <a:rPr lang="en-GB" sz="2000" dirty="0"/>
              <a:t>National Treasury, in its quarterly report to the relevant Parliamentary Committees, report on Eskom’s compliance with the conditions and disclose the amounts of the conversion.</a:t>
            </a:r>
            <a:endParaRPr lang="en-US" sz="2000" dirty="0"/>
          </a:p>
          <a:p>
            <a:endParaRPr lang="en-ZA" sz="2000" dirty="0"/>
          </a:p>
        </p:txBody>
      </p:sp>
    </p:spTree>
    <p:extLst>
      <p:ext uri="{BB962C8B-B14F-4D97-AF65-F5344CB8AC3E}">
        <p14:creationId xmlns:p14="http://schemas.microsoft.com/office/powerpoint/2010/main" val="2264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A8754-EE73-AAE7-FE81-57E901404648}"/>
              </a:ext>
            </a:extLst>
          </p:cNvPr>
          <p:cNvSpPr>
            <a:spLocks noGrp="1"/>
          </p:cNvSpPr>
          <p:nvPr>
            <p:ph type="title"/>
          </p:nvPr>
        </p:nvSpPr>
        <p:spPr>
          <a:xfrm>
            <a:off x="288099" y="414298"/>
            <a:ext cx="8536487" cy="945715"/>
          </a:xfrm>
        </p:spPr>
        <p:txBody>
          <a:bodyPr/>
          <a:lstStyle/>
          <a:p>
            <a:r>
              <a:rPr lang="en-US" dirty="0"/>
              <a:t>Governing features of Eskom Debt Relief Bill</a:t>
            </a:r>
            <a:endParaRPr lang="en-ZA" dirty="0"/>
          </a:p>
        </p:txBody>
      </p:sp>
      <p:sp>
        <p:nvSpPr>
          <p:cNvPr id="3" name="Content Placeholder 2">
            <a:extLst>
              <a:ext uri="{FF2B5EF4-FFF2-40B4-BE49-F238E27FC236}">
                <a16:creationId xmlns:a16="http://schemas.microsoft.com/office/drawing/2014/main" id="{AB1C2138-876F-103D-13FE-3BEC96025CEA}"/>
              </a:ext>
            </a:extLst>
          </p:cNvPr>
          <p:cNvSpPr>
            <a:spLocks noGrp="1"/>
          </p:cNvSpPr>
          <p:nvPr>
            <p:ph idx="1"/>
          </p:nvPr>
        </p:nvSpPr>
        <p:spPr>
          <a:xfrm>
            <a:off x="288099" y="1348583"/>
            <a:ext cx="8673021" cy="5509417"/>
          </a:xfrm>
        </p:spPr>
        <p:txBody>
          <a:bodyPr>
            <a:normAutofit fontScale="92500" lnSpcReduction="20000"/>
          </a:bodyPr>
          <a:lstStyle/>
          <a:p>
            <a:r>
              <a:rPr lang="en-US" sz="2000" dirty="0"/>
              <a:t>Funds are proposed to be advanced when Eskom’s debt settlements (interest and redemptions) fall due.</a:t>
            </a:r>
          </a:p>
          <a:p>
            <a:r>
              <a:rPr lang="en-US" sz="2000" dirty="0"/>
              <a:t>The proposed advance of funds will take the form of an interest-free subordinated loan, to be settled in Eskom shares rather than cash, allowing Eskom to better manage its liquidity position. Loan advances from government to Eskom will be conditional on the repayment of pre-identified Eskom debt instruments.</a:t>
            </a:r>
          </a:p>
          <a:p>
            <a:r>
              <a:rPr lang="en-US" sz="2000" dirty="0"/>
              <a:t>Strict conditions have been developed to safeguard public money. The Minister of Finance will, upon compliance,  approve that Eskom to convert the loan to government-owned equity. </a:t>
            </a:r>
          </a:p>
          <a:p>
            <a:r>
              <a:rPr lang="en-US" sz="2000" dirty="0"/>
              <a:t>The debt-to-equity conversion will result in an immediate improvement in Eskom’s balance sheet.</a:t>
            </a:r>
          </a:p>
          <a:p>
            <a:r>
              <a:rPr lang="en-US" sz="2000" dirty="0"/>
              <a:t>Compliance by Eskom with the conditions will be over a period of three years, commencing from the date of the first advance.</a:t>
            </a:r>
          </a:p>
          <a:p>
            <a:r>
              <a:rPr lang="en-US" sz="2000" dirty="0"/>
              <a:t>Quarterly meetings between the National Treasury, the Department of Public Enterprises and Eskom will take place to discuss progress made in achieving conditions.</a:t>
            </a:r>
          </a:p>
          <a:p>
            <a:r>
              <a:rPr lang="en-US" sz="2000" dirty="0"/>
              <a:t>A failure by Eskom to achieve and/or adhere to specific conditions will cause the loan amount from that quarter to be repaid to the National Revenue Fund at market rates at the end of the period. Prior to such repayment, government will offer Eskom one quarter to rectify non-compliance. </a:t>
            </a:r>
          </a:p>
          <a:p>
            <a:r>
              <a:rPr lang="en-US" sz="2000" dirty="0"/>
              <a:t>Government guarantees for Eskom debt will reduce as guaranteed debt is settled. Further proposed terms and conditions of the loan will be published by National Treasury.</a:t>
            </a:r>
          </a:p>
          <a:p>
            <a:endParaRPr lang="en-US" sz="2000" dirty="0"/>
          </a:p>
          <a:p>
            <a:endParaRPr lang="en-ZA" sz="2000" dirty="0"/>
          </a:p>
        </p:txBody>
      </p:sp>
    </p:spTree>
    <p:extLst>
      <p:ext uri="{BB962C8B-B14F-4D97-AF65-F5344CB8AC3E}">
        <p14:creationId xmlns:p14="http://schemas.microsoft.com/office/powerpoint/2010/main" val="1556391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A691B-29A9-4BC1-013F-4DD23862AABA}"/>
              </a:ext>
            </a:extLst>
          </p:cNvPr>
          <p:cNvSpPr>
            <a:spLocks noGrp="1"/>
          </p:cNvSpPr>
          <p:nvPr>
            <p:ph type="title"/>
          </p:nvPr>
        </p:nvSpPr>
        <p:spPr>
          <a:xfrm>
            <a:off x="288099" y="460018"/>
            <a:ext cx="8536487" cy="945715"/>
          </a:xfrm>
        </p:spPr>
        <p:txBody>
          <a:bodyPr/>
          <a:lstStyle/>
          <a:p>
            <a:r>
              <a:rPr lang="en-US" dirty="0"/>
              <a:t>Proposed conditions for debt relief…1 </a:t>
            </a:r>
            <a:endParaRPr lang="en-ZA" dirty="0"/>
          </a:p>
        </p:txBody>
      </p:sp>
      <p:sp>
        <p:nvSpPr>
          <p:cNvPr id="3" name="Content Placeholder 2">
            <a:extLst>
              <a:ext uri="{FF2B5EF4-FFF2-40B4-BE49-F238E27FC236}">
                <a16:creationId xmlns:a16="http://schemas.microsoft.com/office/drawing/2014/main" id="{BCECD50D-A72F-BF21-072F-319DB4EDD812}"/>
              </a:ext>
            </a:extLst>
          </p:cNvPr>
          <p:cNvSpPr>
            <a:spLocks noGrp="1"/>
          </p:cNvSpPr>
          <p:nvPr>
            <p:ph idx="1"/>
          </p:nvPr>
        </p:nvSpPr>
        <p:spPr>
          <a:xfrm>
            <a:off x="288098" y="1513166"/>
            <a:ext cx="8536487" cy="4821665"/>
          </a:xfrm>
        </p:spPr>
        <p:txBody>
          <a:bodyPr>
            <a:normAutofit lnSpcReduction="10000"/>
          </a:bodyPr>
          <a:lstStyle/>
          <a:p>
            <a:pPr marL="342900" lvl="0" indent="-342900" algn="just">
              <a:lnSpc>
                <a:spcPct val="115000"/>
              </a:lnSpc>
              <a:spcAft>
                <a:spcPts val="800"/>
              </a:spcAft>
              <a:buSzPts val="1000"/>
              <a:buFont typeface="Symbol" panose="05050102010706020507" pitchFamily="18" charset="2"/>
              <a:buChar char=""/>
            </a:pPr>
            <a:r>
              <a:rPr lang="en-ZA" sz="1800" b="1" dirty="0">
                <a:effectLst/>
                <a:latin typeface="Calibri" panose="020F0502020204030204" pitchFamily="34" charset="0"/>
                <a:ea typeface="Calibri" panose="020F0502020204030204" pitchFamily="34" charset="0"/>
                <a:cs typeface="Times New Roman" panose="02020603050405020304" pitchFamily="18" charset="0"/>
              </a:rPr>
              <a:t>Eskom’s capital expenditure is restricted to transmission and distribution</a:t>
            </a:r>
            <a:r>
              <a:rPr lang="en-ZA" sz="1800" dirty="0">
                <a:effectLst/>
                <a:latin typeface="Calibri" panose="020F0502020204030204" pitchFamily="34" charset="0"/>
                <a:ea typeface="Calibri" panose="020F0502020204030204" pitchFamily="34" charset="0"/>
                <a:cs typeface="Times New Roman" panose="02020603050405020304" pitchFamily="18" charset="0"/>
              </a:rPr>
              <a:t>. The only capital expenditure that may be undertaken for generation relates to minimum emissions standards, flue-gas desulfurisation and required maintenance. No other greenfield generation projects will be allowed during the debt-relief period. </a:t>
            </a:r>
          </a:p>
          <a:p>
            <a:pPr marL="342900" lvl="0" indent="-342900" algn="just">
              <a:lnSpc>
                <a:spcPct val="115000"/>
              </a:lnSpc>
              <a:spcAft>
                <a:spcPts val="800"/>
              </a:spcAft>
              <a:buSzPts val="1000"/>
              <a:buFont typeface="Symbol" panose="05050102010706020507" pitchFamily="18" charset="2"/>
              <a:buChar char=""/>
            </a:pPr>
            <a:r>
              <a:rPr lang="en-ZA" sz="1800" b="1" dirty="0">
                <a:effectLst/>
                <a:latin typeface="Calibri" panose="020F0502020204030204" pitchFamily="34" charset="0"/>
                <a:ea typeface="Calibri" panose="020F0502020204030204" pitchFamily="34" charset="0"/>
                <a:cs typeface="Times New Roman" panose="02020603050405020304" pitchFamily="18" charset="0"/>
              </a:rPr>
              <a:t>Eskom may not use proceeds from the sale of non-core assets for capital and operating needs</a:t>
            </a:r>
            <a:r>
              <a:rPr lang="en-ZA" sz="1800" dirty="0">
                <a:effectLst/>
                <a:latin typeface="Calibri" panose="020F0502020204030204" pitchFamily="34" charset="0"/>
                <a:ea typeface="Calibri" panose="020F0502020204030204" pitchFamily="34" charset="0"/>
                <a:cs typeface="Times New Roman" panose="02020603050405020304" pitchFamily="18" charset="0"/>
              </a:rPr>
              <a:t>. All proceeds from the sale of non-core assets, including the Eskom Finance Corporation and any property sales, will be used for the debt-relief arrangement. </a:t>
            </a:r>
          </a:p>
          <a:p>
            <a:pPr marL="342900" lvl="0" indent="-342900" algn="just">
              <a:lnSpc>
                <a:spcPct val="115000"/>
              </a:lnSpc>
              <a:spcAft>
                <a:spcPts val="800"/>
              </a:spcAft>
              <a:buSzPts val="1000"/>
              <a:buFont typeface="Symbol" panose="05050102010706020507" pitchFamily="18" charset="2"/>
              <a:buChar char=""/>
            </a:pPr>
            <a:r>
              <a:rPr lang="en-ZA" sz="1800" b="1" dirty="0">
                <a:effectLst/>
                <a:latin typeface="Calibri" panose="020F0502020204030204" pitchFamily="34" charset="0"/>
                <a:ea typeface="Calibri" panose="020F0502020204030204" pitchFamily="34" charset="0"/>
                <a:cs typeface="Times New Roman" panose="02020603050405020304" pitchFamily="18" charset="0"/>
              </a:rPr>
              <a:t>No new borrowing will be allowed</a:t>
            </a:r>
            <a:r>
              <a:rPr lang="en-ZA" sz="1800" dirty="0">
                <a:effectLst/>
                <a:latin typeface="Calibri" panose="020F0502020204030204" pitchFamily="34" charset="0"/>
                <a:ea typeface="Calibri" panose="020F0502020204030204" pitchFamily="34" charset="0"/>
                <a:cs typeface="Times New Roman" panose="02020603050405020304" pitchFamily="18" charset="0"/>
              </a:rPr>
              <a:t> until the end of the debt-relief period, unless written permission is granted by the Minister of Finance. </a:t>
            </a:r>
          </a:p>
          <a:p>
            <a:pPr marL="342900" indent="-342900" algn="just">
              <a:lnSpc>
                <a:spcPct val="115000"/>
              </a:lnSpc>
              <a:spcAft>
                <a:spcPts val="800"/>
              </a:spcAft>
              <a:buSzPts val="1000"/>
              <a:buFont typeface="Symbol" panose="05050102010706020507" pitchFamily="18" charset="2"/>
              <a:buChar char=""/>
            </a:pPr>
            <a:r>
              <a:rPr lang="en-ZA" sz="1800" b="1" dirty="0">
                <a:effectLst/>
                <a:latin typeface="Calibri" panose="020F0502020204030204" pitchFamily="34" charset="0"/>
                <a:ea typeface="Calibri" panose="020F0502020204030204" pitchFamily="34" charset="0"/>
                <a:cs typeface="Times New Roman" panose="02020603050405020304" pitchFamily="18" charset="0"/>
              </a:rPr>
              <a:t>Eskom’s guarantee framework agreement</a:t>
            </a:r>
            <a:r>
              <a:rPr lang="en-ZA" sz="1800" dirty="0">
                <a:effectLst/>
                <a:latin typeface="Calibri" panose="020F0502020204030204" pitchFamily="34" charset="0"/>
                <a:ea typeface="Calibri" panose="020F0502020204030204" pitchFamily="34" charset="0"/>
                <a:cs typeface="Times New Roman" panose="02020603050405020304" pitchFamily="18" charset="0"/>
              </a:rPr>
              <a:t> for the R350 billion facility (which expires at the end of March 2023) </a:t>
            </a:r>
            <a:r>
              <a:rPr lang="en-ZA" sz="1800" b="1" dirty="0">
                <a:effectLst/>
                <a:latin typeface="Calibri" panose="020F0502020204030204" pitchFamily="34" charset="0"/>
                <a:ea typeface="Calibri" panose="020F0502020204030204" pitchFamily="34" charset="0"/>
                <a:cs typeface="Times New Roman" panose="02020603050405020304" pitchFamily="18" charset="0"/>
              </a:rPr>
              <a:t>will reduce</a:t>
            </a:r>
            <a:r>
              <a:rPr lang="en-ZA" sz="1800" dirty="0">
                <a:effectLst/>
                <a:latin typeface="Calibri" panose="020F0502020204030204" pitchFamily="34" charset="0"/>
                <a:ea typeface="Calibri" panose="020F0502020204030204" pitchFamily="34" charset="0"/>
                <a:cs typeface="Times New Roman" panose="02020603050405020304" pitchFamily="18" charset="0"/>
              </a:rPr>
              <a:t> in line with National Treasury recommendations. </a:t>
            </a:r>
          </a:p>
          <a:p>
            <a:pPr marL="342900" lvl="0" indent="-342900" algn="just">
              <a:lnSpc>
                <a:spcPct val="115000"/>
              </a:lnSpc>
              <a:spcAft>
                <a:spcPts val="800"/>
              </a:spcAft>
              <a:buSzPts val="1000"/>
              <a:buFont typeface="Symbol" panose="05050102010706020507" pitchFamily="18" charset="2"/>
              <a:buChar char=""/>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ZA" dirty="0"/>
          </a:p>
        </p:txBody>
      </p:sp>
    </p:spTree>
    <p:extLst>
      <p:ext uri="{BB962C8B-B14F-4D97-AF65-F5344CB8AC3E}">
        <p14:creationId xmlns:p14="http://schemas.microsoft.com/office/powerpoint/2010/main" val="1300077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257B7-4D32-A040-F774-29CC22E44C58}"/>
              </a:ext>
            </a:extLst>
          </p:cNvPr>
          <p:cNvSpPr>
            <a:spLocks noGrp="1"/>
          </p:cNvSpPr>
          <p:nvPr>
            <p:ph type="title"/>
          </p:nvPr>
        </p:nvSpPr>
        <p:spPr>
          <a:xfrm>
            <a:off x="288099" y="471448"/>
            <a:ext cx="8536487" cy="945715"/>
          </a:xfrm>
        </p:spPr>
        <p:txBody>
          <a:bodyPr/>
          <a:lstStyle/>
          <a:p>
            <a:r>
              <a:rPr lang="en-US" dirty="0"/>
              <a:t>Proposed conditions for debt relief ….2</a:t>
            </a:r>
            <a:endParaRPr lang="en-ZA" dirty="0"/>
          </a:p>
        </p:txBody>
      </p:sp>
      <p:sp>
        <p:nvSpPr>
          <p:cNvPr id="3" name="Content Placeholder 2">
            <a:extLst>
              <a:ext uri="{FF2B5EF4-FFF2-40B4-BE49-F238E27FC236}">
                <a16:creationId xmlns:a16="http://schemas.microsoft.com/office/drawing/2014/main" id="{5E3A36ED-8C3D-6E5A-90AA-6764045A9049}"/>
              </a:ext>
            </a:extLst>
          </p:cNvPr>
          <p:cNvSpPr>
            <a:spLocks noGrp="1"/>
          </p:cNvSpPr>
          <p:nvPr>
            <p:ph idx="1"/>
          </p:nvPr>
        </p:nvSpPr>
        <p:spPr>
          <a:xfrm>
            <a:off x="319414" y="1503976"/>
            <a:ext cx="8536487" cy="4821665"/>
          </a:xfrm>
        </p:spPr>
        <p:txBody>
          <a:bodyPr/>
          <a:lstStyle/>
          <a:p>
            <a:pPr marL="342900" lvl="0" indent="-342900" algn="just">
              <a:lnSpc>
                <a:spcPct val="115000"/>
              </a:lnSpc>
              <a:spcAft>
                <a:spcPts val="800"/>
              </a:spcAft>
              <a:buSzPts val="1000"/>
              <a:buFont typeface="Symbol" panose="05050102010706020507" pitchFamily="18" charset="2"/>
              <a:buChar char=""/>
            </a:pPr>
            <a:r>
              <a:rPr lang="en-ZA" sz="1800" b="1" dirty="0">
                <a:effectLst/>
                <a:latin typeface="Calibri" panose="020F0502020204030204" pitchFamily="34" charset="0"/>
                <a:ea typeface="Calibri" panose="020F0502020204030204" pitchFamily="34" charset="0"/>
                <a:cs typeface="Times New Roman" panose="02020603050405020304" pitchFamily="18" charset="0"/>
              </a:rPr>
              <a:t>Positive</a:t>
            </a:r>
            <a:r>
              <a:rPr lang="en-ZA" sz="1800" dirty="0">
                <a:effectLst/>
                <a:latin typeface="Calibri" panose="020F0502020204030204" pitchFamily="34" charset="0"/>
                <a:ea typeface="Calibri" panose="020F0502020204030204" pitchFamily="34" charset="0"/>
                <a:cs typeface="Times New Roman" panose="02020603050405020304" pitchFamily="18" charset="0"/>
              </a:rPr>
              <a:t> </a:t>
            </a:r>
            <a:r>
              <a:rPr lang="en-ZA" sz="1800" b="1" dirty="0">
                <a:effectLst/>
                <a:latin typeface="Calibri" panose="020F0502020204030204" pitchFamily="34" charset="0"/>
                <a:ea typeface="Calibri" panose="020F0502020204030204" pitchFamily="34" charset="0"/>
                <a:cs typeface="Times New Roman" panose="02020603050405020304" pitchFamily="18" charset="0"/>
              </a:rPr>
              <a:t>equity balances in Eskom’s derivative contracts </a:t>
            </a:r>
            <a:r>
              <a:rPr lang="en-ZA" sz="1800" dirty="0">
                <a:effectLst/>
                <a:latin typeface="Calibri" panose="020F0502020204030204" pitchFamily="34" charset="0"/>
                <a:ea typeface="Calibri" panose="020F0502020204030204" pitchFamily="34" charset="0"/>
                <a:cs typeface="Times New Roman" panose="02020603050405020304" pitchFamily="18" charset="0"/>
              </a:rPr>
              <a:t>(swaps/hedges)</a:t>
            </a:r>
            <a:r>
              <a:rPr lang="en-ZA" sz="1800" b="1" dirty="0">
                <a:effectLst/>
                <a:latin typeface="Calibri" panose="020F0502020204030204" pitchFamily="34" charset="0"/>
                <a:ea typeface="Calibri" panose="020F0502020204030204" pitchFamily="34" charset="0"/>
                <a:cs typeface="Times New Roman" panose="02020603050405020304" pitchFamily="18" charset="0"/>
              </a:rPr>
              <a:t> cannot be used to structure new debt or loan agreements</a:t>
            </a:r>
            <a:r>
              <a:rPr lang="en-ZA" sz="1800" dirty="0">
                <a:effectLst/>
                <a:latin typeface="Calibri" panose="020F0502020204030204" pitchFamily="34" charset="0"/>
                <a:ea typeface="Calibri" panose="020F0502020204030204" pitchFamily="34" charset="0"/>
                <a:cs typeface="Times New Roman" panose="02020603050405020304" pitchFamily="18" charset="0"/>
              </a:rPr>
              <a:t> without the approval of the National Treasury. Nor can any such balance be used as “margin financing” for another derivative contract or derivative overlays</a:t>
            </a:r>
          </a:p>
          <a:p>
            <a:pPr marL="342900" lvl="0" indent="-342900" algn="just">
              <a:lnSpc>
                <a:spcPct val="115000"/>
              </a:lnSpc>
              <a:spcAft>
                <a:spcPts val="800"/>
              </a:spcAft>
              <a:buSzPts val="1000"/>
              <a:buFont typeface="Symbol" panose="05050102010706020507" pitchFamily="18" charset="2"/>
              <a:buChar char=""/>
            </a:pPr>
            <a:r>
              <a:rPr lang="en-ZA" sz="1800" b="1" dirty="0">
                <a:effectLst/>
                <a:latin typeface="Calibri" panose="020F0502020204030204" pitchFamily="34" charset="0"/>
                <a:ea typeface="Calibri" panose="020F0502020204030204" pitchFamily="34" charset="0"/>
                <a:cs typeface="Times New Roman" panose="02020603050405020304" pitchFamily="18" charset="0"/>
              </a:rPr>
              <a:t>The debt relief can only be used to settle debt and interest payments</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SzPts val="1000"/>
              <a:buFont typeface="Symbol" panose="05050102010706020507" pitchFamily="18" charset="2"/>
              <a:buChar char=""/>
            </a:pPr>
            <a:r>
              <a:rPr lang="en-ZA" sz="1800" b="1" dirty="0">
                <a:effectLst/>
                <a:latin typeface="Calibri" panose="020F0502020204030204" pitchFamily="34" charset="0"/>
                <a:ea typeface="Calibri" panose="020F0502020204030204" pitchFamily="34" charset="0"/>
                <a:cs typeface="Times New Roman" panose="02020603050405020304" pitchFamily="18" charset="0"/>
              </a:rPr>
              <a:t>Eskom may not implement remuneration adjustments that negatively affect</a:t>
            </a:r>
            <a:r>
              <a:rPr lang="en-ZA" sz="1800" dirty="0">
                <a:effectLst/>
                <a:latin typeface="Calibri" panose="020F0502020204030204" pitchFamily="34" charset="0"/>
                <a:ea typeface="Calibri" panose="020F0502020204030204" pitchFamily="34" charset="0"/>
                <a:cs typeface="Times New Roman" panose="02020603050405020304" pitchFamily="18" charset="0"/>
              </a:rPr>
              <a:t> its overall </a:t>
            </a:r>
            <a:r>
              <a:rPr lang="en-ZA" sz="1800" b="1" dirty="0">
                <a:effectLst/>
                <a:latin typeface="Calibri" panose="020F0502020204030204" pitchFamily="34" charset="0"/>
                <a:ea typeface="Calibri" panose="020F0502020204030204" pitchFamily="34" charset="0"/>
                <a:cs typeface="Times New Roman" panose="02020603050405020304" pitchFamily="18" charset="0"/>
              </a:rPr>
              <a:t>financial position</a:t>
            </a:r>
            <a:r>
              <a:rPr lang="en-ZA" sz="1800" dirty="0">
                <a:effectLst/>
                <a:latin typeface="Calibri" panose="020F0502020204030204" pitchFamily="34" charset="0"/>
                <a:ea typeface="Calibri" panose="020F0502020204030204" pitchFamily="34" charset="0"/>
                <a:cs typeface="Times New Roman" panose="02020603050405020304" pitchFamily="18" charset="0"/>
              </a:rPr>
              <a:t> and sustainability</a:t>
            </a:r>
          </a:p>
          <a:p>
            <a:endParaRPr lang="en-ZA" dirty="0"/>
          </a:p>
        </p:txBody>
      </p:sp>
    </p:spTree>
    <p:extLst>
      <p:ext uri="{BB962C8B-B14F-4D97-AF65-F5344CB8AC3E}">
        <p14:creationId xmlns:p14="http://schemas.microsoft.com/office/powerpoint/2010/main" val="3637960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endParaRPr lang="en-ZA" sz="4000" b="1" dirty="0">
              <a:latin typeface="Arial" panose="020B0604020202020204" pitchFamily="34" charset="0"/>
              <a:cs typeface="Arial" panose="020B0604020202020204" pitchFamily="34" charset="0"/>
            </a:endParaRPr>
          </a:p>
          <a:p>
            <a:pPr marL="0" indent="0">
              <a:buNone/>
            </a:pPr>
            <a:endParaRPr lang="en-ZA" sz="4000" b="1" dirty="0">
              <a:latin typeface="Arial" panose="020B0604020202020204" pitchFamily="34" charset="0"/>
              <a:cs typeface="Arial" panose="020B0604020202020204" pitchFamily="34" charset="0"/>
            </a:endParaRPr>
          </a:p>
          <a:p>
            <a:pPr marL="0" indent="0" algn="ctr">
              <a:buNone/>
            </a:pPr>
            <a:r>
              <a:rPr lang="en-ZA" sz="4000" b="1" dirty="0">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35749942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105855</TotalTime>
  <Words>965</Words>
  <Application>Microsoft Macintosh PowerPoint</Application>
  <PresentationFormat>On-screen Show (4:3)</PresentationFormat>
  <Paragraphs>48</Paragraphs>
  <Slides>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Symbol</vt:lpstr>
      <vt:lpstr>Office Theme</vt:lpstr>
      <vt:lpstr>2023 ESKOM DEBT RELIEF BILL</vt:lpstr>
      <vt:lpstr>Resolving Eskom’s unsustainable debt burden unlocks investment and restores fiscal credibility</vt:lpstr>
      <vt:lpstr>What are the key features of the proposed approach?</vt:lpstr>
      <vt:lpstr>Key elements of the Eskom Debt Relief Bill</vt:lpstr>
      <vt:lpstr>Governing features of Eskom Debt Relief Bill</vt:lpstr>
      <vt:lpstr>Proposed conditions for debt relief…1 </vt:lpstr>
      <vt:lpstr>Proposed conditions for debt relief ….2</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Duncan Pieterse</cp:lastModifiedBy>
  <cp:revision>269</cp:revision>
  <dcterms:created xsi:type="dcterms:W3CDTF">2017-06-12T08:43:34Z</dcterms:created>
  <dcterms:modified xsi:type="dcterms:W3CDTF">2023-04-17T12:50:04Z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3c4247e-447d-4732-af29-2e529a4288f1_Enabled">
    <vt:lpwstr>true</vt:lpwstr>
  </property>
  <property fmtid="{D5CDD505-2E9C-101B-9397-08002B2CF9AE}" pid="3" name="MSIP_Label_93c4247e-447d-4732-af29-2e529a4288f1_SetDate">
    <vt:lpwstr>2022-10-17T16:37:06Z</vt:lpwstr>
  </property>
  <property fmtid="{D5CDD505-2E9C-101B-9397-08002B2CF9AE}" pid="4" name="MSIP_Label_93c4247e-447d-4732-af29-2e529a4288f1_Method">
    <vt:lpwstr>Standard</vt:lpwstr>
  </property>
  <property fmtid="{D5CDD505-2E9C-101B-9397-08002B2CF9AE}" pid="5" name="MSIP_Label_93c4247e-447d-4732-af29-2e529a4288f1_Name">
    <vt:lpwstr>93c4247e-447d-4732-af29-2e529a4288f1</vt:lpwstr>
  </property>
  <property fmtid="{D5CDD505-2E9C-101B-9397-08002B2CF9AE}" pid="6" name="MSIP_Label_93c4247e-447d-4732-af29-2e529a4288f1_SiteId">
    <vt:lpwstr>1a45348f-02b4-4f9a-a7a8-7786f6dd3245</vt:lpwstr>
  </property>
  <property fmtid="{D5CDD505-2E9C-101B-9397-08002B2CF9AE}" pid="7" name="MSIP_Label_93c4247e-447d-4732-af29-2e529a4288f1_ActionId">
    <vt:lpwstr>4f092b9d-6dc4-49cc-8ccb-93d24a4a72c8</vt:lpwstr>
  </property>
  <property fmtid="{D5CDD505-2E9C-101B-9397-08002B2CF9AE}" pid="8" name="MSIP_Label_93c4247e-447d-4732-af29-2e529a4288f1_ContentBits">
    <vt:lpwstr>0</vt:lpwstr>
  </property>
</Properties>
</file>