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1"/>
  </p:sldMasterIdLst>
  <p:notesMasterIdLst>
    <p:notesMasterId r:id="rId15"/>
  </p:notesMasterIdLst>
  <p:sldIdLst>
    <p:sldId id="256" r:id="rId2"/>
    <p:sldId id="334" r:id="rId3"/>
    <p:sldId id="336" r:id="rId4"/>
    <p:sldId id="337" r:id="rId5"/>
    <p:sldId id="338" r:id="rId6"/>
    <p:sldId id="339" r:id="rId7"/>
    <p:sldId id="346" r:id="rId8"/>
    <p:sldId id="345" r:id="rId9"/>
    <p:sldId id="340" r:id="rId10"/>
    <p:sldId id="341" r:id="rId11"/>
    <p:sldId id="342" r:id="rId12"/>
    <p:sldId id="343" r:id="rId13"/>
    <p:sldId id="344" r:id="rId14"/>
  </p:sldIdLst>
  <p:sldSz cx="12192000" cy="6858000"/>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6C5F1D8-8B0F-7F58-854D-6B4539D9E01E}" name="Morithi Makina" initials="MM" userId="S::Makina.M@Dhet.gov.za::bec1f0e7-a781-483f-a566-9c027b11c0e6" providerId="AD"/>
  <p188:author id="{09901CEE-1BBD-CEC8-41E8-5C7DD81A4504}" name="Makhabane, Conny" initials="MC" userId="S::Makhabane.C@Dhet.gov.za::98ed897f-8674-4a20-bd75-a2ba4815520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gewu, Khanyisa" initials="NK" lastIdx="1" clrIdx="0">
    <p:extLst>
      <p:ext uri="{19B8F6BF-5375-455C-9EA6-DF929625EA0E}">
        <p15:presenceInfo xmlns:p15="http://schemas.microsoft.com/office/powerpoint/2012/main" userId="S::Ngewu.K@Dhet.gov.za::642eaa23-9afc-49ec-9b07-c09aff9114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9948"/>
    <a:srgbClr val="2E2E7D"/>
    <a:srgbClr val="D21F27"/>
    <a:srgbClr val="D32027"/>
    <a:srgbClr val="000000"/>
    <a:srgbClr val="412050"/>
    <a:srgbClr val="D187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74" autoAdjust="0"/>
    <p:restoredTop sz="86550" autoAdjust="0"/>
  </p:normalViewPr>
  <p:slideViewPr>
    <p:cSldViewPr snapToGrid="0" snapToObjects="1">
      <p:cViewPr>
        <p:scale>
          <a:sx n="80" d="100"/>
          <a:sy n="80" d="100"/>
        </p:scale>
        <p:origin x="1848" y="5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265809" y="0"/>
            <a:ext cx="4028440" cy="351738"/>
          </a:xfrm>
          <a:prstGeom prst="rect">
            <a:avLst/>
          </a:prstGeom>
        </p:spPr>
        <p:txBody>
          <a:bodyPr vert="horz" lIns="91440" tIns="45720" rIns="91440" bIns="45720" rtlCol="0"/>
          <a:lstStyle>
            <a:lvl1pPr algn="r">
              <a:defRPr sz="1200"/>
            </a:lvl1pPr>
          </a:lstStyle>
          <a:p>
            <a:fld id="{D37C4D4E-9982-3140-B169-88BB7322BF30}" type="datetimeFigureOut">
              <a:rPr lang="en-US" smtClean="0"/>
              <a:t>4/16/23</a:t>
            </a:fld>
            <a:endParaRPr lang="en-US" dirty="0"/>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29641" y="3373755"/>
            <a:ext cx="7437120" cy="276034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6658664"/>
            <a:ext cx="4028440" cy="35173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09" y="6658664"/>
            <a:ext cx="4028440" cy="351737"/>
          </a:xfrm>
          <a:prstGeom prst="rect">
            <a:avLst/>
          </a:prstGeom>
        </p:spPr>
        <p:txBody>
          <a:bodyPr vert="horz" lIns="91440" tIns="45720" rIns="91440" bIns="45720" rtlCol="0" anchor="b"/>
          <a:lstStyle>
            <a:lvl1pPr algn="r">
              <a:defRPr sz="1200"/>
            </a:lvl1pPr>
          </a:lstStyle>
          <a:p>
            <a:fld id="{30C4B837-81DB-E447-9331-42D5F2ABBEB0}" type="slidenum">
              <a:rPr lang="en-US" smtClean="0"/>
              <a:t>‹#›</a:t>
            </a:fld>
            <a:endParaRPr lang="en-US" dirty="0"/>
          </a:p>
        </p:txBody>
      </p:sp>
    </p:spTree>
    <p:extLst>
      <p:ext uri="{BB962C8B-B14F-4D97-AF65-F5344CB8AC3E}">
        <p14:creationId xmlns:p14="http://schemas.microsoft.com/office/powerpoint/2010/main" val="3838755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C4B837-81DB-E447-9331-42D5F2ABBEB0}" type="slidenum">
              <a:rPr lang="en-US" smtClean="0"/>
              <a:t>1</a:t>
            </a:fld>
            <a:endParaRPr lang="en-US" dirty="0"/>
          </a:p>
        </p:txBody>
      </p:sp>
    </p:spTree>
    <p:extLst>
      <p:ext uri="{BB962C8B-B14F-4D97-AF65-F5344CB8AC3E}">
        <p14:creationId xmlns:p14="http://schemas.microsoft.com/office/powerpoint/2010/main" val="4107016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30C4B837-81DB-E447-9331-42D5F2ABBEB0}" type="slidenum">
              <a:rPr lang="en-US" smtClean="0"/>
              <a:t>6</a:t>
            </a:fld>
            <a:endParaRPr lang="en-US" dirty="0"/>
          </a:p>
        </p:txBody>
      </p:sp>
    </p:spTree>
    <p:extLst>
      <p:ext uri="{BB962C8B-B14F-4D97-AF65-F5344CB8AC3E}">
        <p14:creationId xmlns:p14="http://schemas.microsoft.com/office/powerpoint/2010/main" val="2410738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30C4B837-81DB-E447-9331-42D5F2ABBEB0}" type="slidenum">
              <a:rPr lang="en-US" smtClean="0"/>
              <a:t>7</a:t>
            </a:fld>
            <a:endParaRPr lang="en-US" dirty="0"/>
          </a:p>
        </p:txBody>
      </p:sp>
    </p:spTree>
    <p:extLst>
      <p:ext uri="{BB962C8B-B14F-4D97-AF65-F5344CB8AC3E}">
        <p14:creationId xmlns:p14="http://schemas.microsoft.com/office/powerpoint/2010/main" val="213250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30C4B837-81DB-E447-9331-42D5F2ABBEB0}" type="slidenum">
              <a:rPr lang="en-US" smtClean="0"/>
              <a:t>8</a:t>
            </a:fld>
            <a:endParaRPr lang="en-US" dirty="0"/>
          </a:p>
        </p:txBody>
      </p:sp>
    </p:spTree>
    <p:extLst>
      <p:ext uri="{BB962C8B-B14F-4D97-AF65-F5344CB8AC3E}">
        <p14:creationId xmlns:p14="http://schemas.microsoft.com/office/powerpoint/2010/main" val="31862217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4/16/23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pic>
        <p:nvPicPr>
          <p:cNvPr id="7" name="Picture 6">
            <a:extLst>
              <a:ext uri="{FF2B5EF4-FFF2-40B4-BE49-F238E27FC236}">
                <a16:creationId xmlns:a16="http://schemas.microsoft.com/office/drawing/2014/main" id="{D0C6E288-4408-1020-AEA7-8DB38FE0CF3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939" y="-1545"/>
            <a:ext cx="12192000" cy="6858000"/>
          </a:xfrm>
          <a:prstGeom prst="rect">
            <a:avLst/>
          </a:prstGeom>
        </p:spPr>
      </p:pic>
      <p:pic>
        <p:nvPicPr>
          <p:cNvPr id="8" name="Picture 7" descr="A picture containing light, drawing&#10;&#10;Description automatically generated">
            <a:extLst>
              <a:ext uri="{FF2B5EF4-FFF2-40B4-BE49-F238E27FC236}">
                <a16:creationId xmlns:a16="http://schemas.microsoft.com/office/drawing/2014/main" id="{3A1C644C-58D0-338E-72C7-E9FC21F87F9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16281" y="2230200"/>
            <a:ext cx="2018156" cy="1197257"/>
          </a:xfrm>
          <a:prstGeom prst="rect">
            <a:avLst/>
          </a:prstGeom>
        </p:spPr>
      </p:pic>
      <p:pic>
        <p:nvPicPr>
          <p:cNvPr id="9" name="Picture 8" descr="A close up of a logo&#10;&#10;Description automatically generated">
            <a:extLst>
              <a:ext uri="{FF2B5EF4-FFF2-40B4-BE49-F238E27FC236}">
                <a16:creationId xmlns:a16="http://schemas.microsoft.com/office/drawing/2014/main" id="{3A97F137-FFEE-253C-77FD-F35227573EF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91433" y="2266256"/>
            <a:ext cx="3197548" cy="1162744"/>
          </a:xfrm>
          <a:prstGeom prst="rect">
            <a:avLst/>
          </a:prstGeom>
        </p:spPr>
      </p:pic>
    </p:spTree>
    <p:extLst>
      <p:ext uri="{BB962C8B-B14F-4D97-AF65-F5344CB8AC3E}">
        <p14:creationId xmlns:p14="http://schemas.microsoft.com/office/powerpoint/2010/main" val="68174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4/16/23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652642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4/16/23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0614021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43800F-3AF7-CF4C-BE4E-3DD66BC7EF5B}"/>
              </a:ext>
            </a:extLst>
          </p:cNvPr>
          <p:cNvSpPr>
            <a:spLocks noGrp="1"/>
          </p:cNvSpPr>
          <p:nvPr>
            <p:ph idx="1"/>
          </p:nvPr>
        </p:nvSpPr>
        <p:spPr>
          <a:xfrm>
            <a:off x="451242" y="1627226"/>
            <a:ext cx="11347081" cy="4886309"/>
          </a:xfrm>
        </p:spPr>
        <p:txBody>
          <a:bodyPr>
            <a:normAutofit/>
          </a:bodyPr>
          <a:lstStyle>
            <a:lvl1pPr>
              <a:defRPr sz="1800">
                <a:solidFill>
                  <a:schemeClr val="tx1"/>
                </a:solidFill>
                <a:latin typeface="Arial" panose="020B0604020202020204" pitchFamily="34" charset="0"/>
                <a:ea typeface="Verdana" panose="020B0604030504040204" pitchFamily="34" charset="0"/>
                <a:cs typeface="Arial" panose="020B0604020202020204" pitchFamily="34" charset="0"/>
              </a:defRPr>
            </a:lvl1pPr>
            <a:lvl2pPr>
              <a:defRPr sz="1800">
                <a:solidFill>
                  <a:schemeClr val="tx1"/>
                </a:solidFill>
                <a:latin typeface="Arial" panose="020B0604020202020204" pitchFamily="34" charset="0"/>
                <a:ea typeface="Verdana" panose="020B0604030504040204" pitchFamily="34" charset="0"/>
                <a:cs typeface="Arial" panose="020B0604020202020204" pitchFamily="34" charset="0"/>
              </a:defRPr>
            </a:lvl2pPr>
            <a:lvl3pPr>
              <a:defRPr sz="1800">
                <a:solidFill>
                  <a:schemeClr val="tx1"/>
                </a:solidFill>
                <a:latin typeface="Arial" panose="020B0604020202020204" pitchFamily="34" charset="0"/>
                <a:ea typeface="Verdana" panose="020B0604030504040204" pitchFamily="34" charset="0"/>
                <a:cs typeface="Arial" panose="020B0604020202020204" pitchFamily="34" charset="0"/>
              </a:defRPr>
            </a:lvl3pPr>
            <a:lvl4pPr>
              <a:defRPr sz="1800">
                <a:solidFill>
                  <a:schemeClr val="tx1"/>
                </a:solidFill>
                <a:latin typeface="Arial" panose="020B0604020202020204" pitchFamily="34" charset="0"/>
                <a:ea typeface="Verdana" panose="020B0604030504040204" pitchFamily="34" charset="0"/>
                <a:cs typeface="Arial" panose="020B0604020202020204" pitchFamily="34" charset="0"/>
              </a:defRPr>
            </a:lvl4pPr>
            <a:lvl5pPr>
              <a:defRPr sz="1800">
                <a:solidFill>
                  <a:schemeClr val="tx1"/>
                </a:solidFill>
                <a:latin typeface="Arial" panose="020B0604020202020204" pitchFamily="34" charset="0"/>
                <a:ea typeface="Verdana" panose="020B060403050404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3" name="Picture 12" descr="A picture containing umbrella, kite, drawing&#10;&#10;Description automatically generated">
            <a:extLst>
              <a:ext uri="{FF2B5EF4-FFF2-40B4-BE49-F238E27FC236}">
                <a16:creationId xmlns:a16="http://schemas.microsoft.com/office/drawing/2014/main" id="{82DC9F20-CC95-954A-83E9-720CE8F6EF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32844" y="-13181"/>
            <a:ext cx="3859157" cy="2289419"/>
          </a:xfrm>
          <a:prstGeom prst="rect">
            <a:avLst/>
          </a:prstGeom>
        </p:spPr>
      </p:pic>
      <p:sp>
        <p:nvSpPr>
          <p:cNvPr id="17" name="Slide Number Placeholder 5">
            <a:extLst>
              <a:ext uri="{FF2B5EF4-FFF2-40B4-BE49-F238E27FC236}">
                <a16:creationId xmlns:a16="http://schemas.microsoft.com/office/drawing/2014/main" id="{6B1F609D-375A-4C44-AD1E-F023045B9BAE}"/>
              </a:ext>
            </a:extLst>
          </p:cNvPr>
          <p:cNvSpPr>
            <a:spLocks noGrp="1"/>
          </p:cNvSpPr>
          <p:nvPr>
            <p:ph type="sldNum" sz="quarter" idx="4"/>
          </p:nvPr>
        </p:nvSpPr>
        <p:spPr>
          <a:xfrm>
            <a:off x="8590684" y="798925"/>
            <a:ext cx="2743200" cy="226714"/>
          </a:xfrm>
          <a:prstGeom prst="rect">
            <a:avLst/>
          </a:prstGeom>
        </p:spPr>
        <p:txBody>
          <a:bodyPr vert="horz" lIns="91440" tIns="45720" rIns="91440" bIns="45720" rtlCol="0" anchor="ctr"/>
          <a:lstStyle>
            <a:lvl1pPr algn="r">
              <a:defRPr sz="1200" b="1">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fld id="{D0187014-A058-7742-9C1E-B2A7F306F8B0}" type="slidenum">
              <a:rPr lang="en-US" smtClean="0"/>
              <a:pPr/>
              <a:t>‹#›</a:t>
            </a:fld>
            <a:endParaRPr lang="en-US" dirty="0"/>
          </a:p>
        </p:txBody>
      </p:sp>
      <p:pic>
        <p:nvPicPr>
          <p:cNvPr id="7" name="Picture 6" descr="A close up of a logo&#10;&#10;Description automatically generated">
            <a:extLst>
              <a:ext uri="{FF2B5EF4-FFF2-40B4-BE49-F238E27FC236}">
                <a16:creationId xmlns:a16="http://schemas.microsoft.com/office/drawing/2014/main" id="{8B09D403-E0B5-1742-913A-72DDA379245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593487" y="65908"/>
            <a:ext cx="1887072" cy="1119493"/>
          </a:xfrm>
          <a:prstGeom prst="rect">
            <a:avLst/>
          </a:prstGeom>
        </p:spPr>
      </p:pic>
      <p:pic>
        <p:nvPicPr>
          <p:cNvPr id="8" name="Picture 7" descr="A close up of a logo&#10;&#10;Description automatically generated">
            <a:extLst>
              <a:ext uri="{FF2B5EF4-FFF2-40B4-BE49-F238E27FC236}">
                <a16:creationId xmlns:a16="http://schemas.microsoft.com/office/drawing/2014/main" id="{6C9377C5-F804-3E4C-A805-5DC13B53677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51241" y="136525"/>
            <a:ext cx="2884405" cy="1048874"/>
          </a:xfrm>
          <a:prstGeom prst="rect">
            <a:avLst/>
          </a:prstGeom>
        </p:spPr>
      </p:pic>
    </p:spTree>
    <p:extLst>
      <p:ext uri="{BB962C8B-B14F-4D97-AF65-F5344CB8AC3E}">
        <p14:creationId xmlns:p14="http://schemas.microsoft.com/office/powerpoint/2010/main" val="469001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71D9704-DBFE-7949-863A-72804DA5597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45" y="3568"/>
            <a:ext cx="12179313" cy="6850864"/>
          </a:xfrm>
          <a:prstGeom prst="rect">
            <a:avLst/>
          </a:prstGeom>
        </p:spPr>
      </p:pic>
      <p:sp>
        <p:nvSpPr>
          <p:cNvPr id="3" name="Content Placeholder 2">
            <a:extLst>
              <a:ext uri="{FF2B5EF4-FFF2-40B4-BE49-F238E27FC236}">
                <a16:creationId xmlns:a16="http://schemas.microsoft.com/office/drawing/2014/main" id="{5643800F-3AF7-CF4C-BE4E-3DD66BC7EF5B}"/>
              </a:ext>
            </a:extLst>
          </p:cNvPr>
          <p:cNvSpPr>
            <a:spLocks noGrp="1"/>
          </p:cNvSpPr>
          <p:nvPr>
            <p:ph idx="1"/>
          </p:nvPr>
        </p:nvSpPr>
        <p:spPr>
          <a:xfrm>
            <a:off x="451242" y="1627226"/>
            <a:ext cx="11347081" cy="4886309"/>
          </a:xfrm>
        </p:spPr>
        <p:txBody>
          <a:bodyPr/>
          <a:lstStyle>
            <a:lvl1pPr>
              <a:defRPr>
                <a:solidFill>
                  <a:schemeClr val="bg1"/>
                </a:solidFill>
                <a:latin typeface="Arial" panose="020B0604020202020204" pitchFamily="34" charset="0"/>
                <a:ea typeface="Verdana" panose="020B0604030504040204" pitchFamily="34" charset="0"/>
                <a:cs typeface="Arial" panose="020B0604020202020204" pitchFamily="34" charset="0"/>
              </a:defRPr>
            </a:lvl1pPr>
            <a:lvl2pPr>
              <a:defRPr>
                <a:solidFill>
                  <a:schemeClr val="bg1"/>
                </a:solidFill>
                <a:latin typeface="Arial" panose="020B0604020202020204" pitchFamily="34" charset="0"/>
                <a:ea typeface="Verdana" panose="020B0604030504040204" pitchFamily="34" charset="0"/>
                <a:cs typeface="Arial" panose="020B0604020202020204" pitchFamily="34" charset="0"/>
              </a:defRPr>
            </a:lvl2pPr>
            <a:lvl3pPr>
              <a:defRPr>
                <a:solidFill>
                  <a:schemeClr val="bg1"/>
                </a:solidFill>
                <a:latin typeface="Arial" panose="020B0604020202020204" pitchFamily="34" charset="0"/>
                <a:ea typeface="Verdana" panose="020B0604030504040204" pitchFamily="34" charset="0"/>
                <a:cs typeface="Arial" panose="020B0604020202020204" pitchFamily="34" charset="0"/>
              </a:defRPr>
            </a:lvl3pPr>
            <a:lvl4pPr>
              <a:defRPr>
                <a:solidFill>
                  <a:schemeClr val="bg1"/>
                </a:solidFill>
                <a:latin typeface="Arial" panose="020B0604020202020204" pitchFamily="34" charset="0"/>
                <a:ea typeface="Verdana" panose="020B0604030504040204" pitchFamily="34" charset="0"/>
                <a:cs typeface="Arial" panose="020B0604020202020204" pitchFamily="34" charset="0"/>
              </a:defRPr>
            </a:lvl4pPr>
            <a:lvl5pPr>
              <a:defRPr>
                <a:solidFill>
                  <a:schemeClr val="bg1"/>
                </a:solidFill>
                <a:latin typeface="Arial" panose="020B0604020202020204" pitchFamily="34" charset="0"/>
                <a:ea typeface="Verdana" panose="020B060403050404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6" name="Picture 15" descr="A picture containing umbrella, kite, drawing&#10;&#10;Description automatically generated">
            <a:extLst>
              <a:ext uri="{FF2B5EF4-FFF2-40B4-BE49-F238E27FC236}">
                <a16:creationId xmlns:a16="http://schemas.microsoft.com/office/drawing/2014/main" id="{EBB3BDF6-7C85-9543-AAAA-5EE5CC74FC5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32844" y="-13181"/>
            <a:ext cx="3859157" cy="2289419"/>
          </a:xfrm>
          <a:prstGeom prst="rect">
            <a:avLst/>
          </a:prstGeom>
        </p:spPr>
      </p:pic>
      <p:sp>
        <p:nvSpPr>
          <p:cNvPr id="17" name="Slide Number Placeholder 5">
            <a:extLst>
              <a:ext uri="{FF2B5EF4-FFF2-40B4-BE49-F238E27FC236}">
                <a16:creationId xmlns:a16="http://schemas.microsoft.com/office/drawing/2014/main" id="{663B0429-61B8-8D4C-A2BF-F6E0D2BB5CF9}"/>
              </a:ext>
            </a:extLst>
          </p:cNvPr>
          <p:cNvSpPr>
            <a:spLocks noGrp="1"/>
          </p:cNvSpPr>
          <p:nvPr>
            <p:ph type="sldNum" sz="quarter" idx="4"/>
          </p:nvPr>
        </p:nvSpPr>
        <p:spPr>
          <a:xfrm>
            <a:off x="8590684" y="798925"/>
            <a:ext cx="2743200" cy="226714"/>
          </a:xfrm>
          <a:prstGeom prst="rect">
            <a:avLst/>
          </a:prstGeom>
        </p:spPr>
        <p:txBody>
          <a:bodyPr vert="horz" lIns="91440" tIns="45720" rIns="91440" bIns="45720" rtlCol="0" anchor="ctr"/>
          <a:lstStyle>
            <a:lvl1pPr algn="r">
              <a:defRPr sz="12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D0187014-A058-7742-9C1E-B2A7F306F8B0}" type="slidenum">
              <a:rPr lang="en-US" smtClean="0"/>
              <a:pPr/>
              <a:t>‹#›</a:t>
            </a:fld>
            <a:endParaRPr lang="en-US" dirty="0"/>
          </a:p>
        </p:txBody>
      </p:sp>
      <p:pic>
        <p:nvPicPr>
          <p:cNvPr id="8" name="Picture 7" descr="A picture containing light, drawing&#10;&#10;Description automatically generated">
            <a:extLst>
              <a:ext uri="{FF2B5EF4-FFF2-40B4-BE49-F238E27FC236}">
                <a16:creationId xmlns:a16="http://schemas.microsoft.com/office/drawing/2014/main" id="{4E77CF2C-6AD0-434D-A75A-B847FC9E39D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577623" y="35344"/>
            <a:ext cx="1887072" cy="1119493"/>
          </a:xfrm>
          <a:prstGeom prst="rect">
            <a:avLst/>
          </a:prstGeom>
        </p:spPr>
      </p:pic>
      <p:pic>
        <p:nvPicPr>
          <p:cNvPr id="9" name="Picture 8" descr="A close up of a logo&#10;&#10;Description automatically generated">
            <a:extLst>
              <a:ext uri="{FF2B5EF4-FFF2-40B4-BE49-F238E27FC236}">
                <a16:creationId xmlns:a16="http://schemas.microsoft.com/office/drawing/2014/main" id="{C9E9B97D-9F7A-5D4A-B2C4-105A3B47106B}"/>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92627" y="136525"/>
            <a:ext cx="2800355" cy="1018310"/>
          </a:xfrm>
          <a:prstGeom prst="rect">
            <a:avLst/>
          </a:prstGeom>
        </p:spPr>
      </p:pic>
    </p:spTree>
    <p:extLst>
      <p:ext uri="{BB962C8B-B14F-4D97-AF65-F5344CB8AC3E}">
        <p14:creationId xmlns:p14="http://schemas.microsoft.com/office/powerpoint/2010/main" val="1162839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8C3B30C-3D7B-FB43-82CF-A2B3E489FD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290" y="6352"/>
            <a:ext cx="12169423" cy="6845299"/>
          </a:xfrm>
          <a:prstGeom prst="rect">
            <a:avLst/>
          </a:prstGeom>
        </p:spPr>
      </p:pic>
      <p:pic>
        <p:nvPicPr>
          <p:cNvPr id="13" name="Picture 12" descr="A picture containing umbrella, kite, drawing&#10;&#10;Description automatically generated">
            <a:extLst>
              <a:ext uri="{FF2B5EF4-FFF2-40B4-BE49-F238E27FC236}">
                <a16:creationId xmlns:a16="http://schemas.microsoft.com/office/drawing/2014/main" id="{82DC9F20-CC95-954A-83E9-720CE8F6EFA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011055" y="-106965"/>
            <a:ext cx="6286453" cy="3729396"/>
          </a:xfrm>
          <a:prstGeom prst="rect">
            <a:avLst/>
          </a:prstGeom>
        </p:spPr>
      </p:pic>
      <p:pic>
        <p:nvPicPr>
          <p:cNvPr id="5" name="Picture 4" descr="A close up of a logo&#10;&#10;Description automatically generated">
            <a:extLst>
              <a:ext uri="{FF2B5EF4-FFF2-40B4-BE49-F238E27FC236}">
                <a16:creationId xmlns:a16="http://schemas.microsoft.com/office/drawing/2014/main" id="{31583EF8-AF01-B442-B6F2-F221A6D4A29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579007" y="65908"/>
            <a:ext cx="1887072" cy="1119493"/>
          </a:xfrm>
          <a:prstGeom prst="rect">
            <a:avLst/>
          </a:prstGeom>
        </p:spPr>
      </p:pic>
      <p:pic>
        <p:nvPicPr>
          <p:cNvPr id="7" name="Picture 6" descr="A close up of a logo&#10;&#10;Description automatically generated">
            <a:extLst>
              <a:ext uri="{FF2B5EF4-FFF2-40B4-BE49-F238E27FC236}">
                <a16:creationId xmlns:a16="http://schemas.microsoft.com/office/drawing/2014/main" id="{FE5F0AC1-CFD5-8F48-A90D-259B4B864B77}"/>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436762" y="136525"/>
            <a:ext cx="2884405" cy="1048874"/>
          </a:xfrm>
          <a:prstGeom prst="rect">
            <a:avLst/>
          </a:prstGeom>
        </p:spPr>
      </p:pic>
    </p:spTree>
    <p:extLst>
      <p:ext uri="{BB962C8B-B14F-4D97-AF65-F5344CB8AC3E}">
        <p14:creationId xmlns:p14="http://schemas.microsoft.com/office/powerpoint/2010/main" val="23519105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2230C6-A343-E94E-8510-4952CDD4EA4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a:off x="11290" y="6352"/>
            <a:ext cx="12169423" cy="6845299"/>
          </a:xfrm>
          <a:prstGeom prst="rect">
            <a:avLst/>
          </a:prstGeom>
        </p:spPr>
      </p:pic>
      <p:sp>
        <p:nvSpPr>
          <p:cNvPr id="2" name="Title 1">
            <a:extLst>
              <a:ext uri="{FF2B5EF4-FFF2-40B4-BE49-F238E27FC236}">
                <a16:creationId xmlns:a16="http://schemas.microsoft.com/office/drawing/2014/main" id="{A717D2C5-DBF4-B747-8A74-50122021D590}"/>
              </a:ext>
            </a:extLst>
          </p:cNvPr>
          <p:cNvSpPr>
            <a:spLocks noGrp="1"/>
          </p:cNvSpPr>
          <p:nvPr>
            <p:ph type="title" hasCustomPrompt="1"/>
          </p:nvPr>
        </p:nvSpPr>
        <p:spPr>
          <a:xfrm>
            <a:off x="225469" y="200418"/>
            <a:ext cx="3432132" cy="6526061"/>
          </a:xfrm>
        </p:spPr>
        <p:txBody>
          <a:bodyPr anchor="b">
            <a:noAutofit/>
          </a:bodyPr>
          <a:lstStyle>
            <a:lvl1pPr>
              <a:defRPr sz="4800" b="1">
                <a:solidFill>
                  <a:srgbClr val="D21F27"/>
                </a:solidFill>
              </a:defRPr>
            </a:lvl1pPr>
          </a:lstStyle>
          <a:p>
            <a:br>
              <a:rPr lang="en-GB" dirty="0"/>
            </a:br>
            <a:br>
              <a:rPr lang="en-GB" dirty="0"/>
            </a:br>
            <a:r>
              <a:rPr lang="en-GB" dirty="0"/>
              <a:t>01</a:t>
            </a:r>
            <a:br>
              <a:rPr lang="en-GB" dirty="0"/>
            </a:br>
            <a:br>
              <a:rPr lang="en-GB" dirty="0"/>
            </a:br>
            <a:br>
              <a:rPr lang="en-GB" dirty="0"/>
            </a:br>
            <a:br>
              <a:rPr lang="en-GB" dirty="0"/>
            </a:br>
            <a:br>
              <a:rPr lang="en-GB" dirty="0"/>
            </a:br>
            <a:r>
              <a:rPr lang="en-GB" dirty="0"/>
              <a:t>Click to edit Master title style</a:t>
            </a:r>
            <a:endParaRPr lang="en-US" dirty="0"/>
          </a:p>
        </p:txBody>
      </p:sp>
    </p:spTree>
    <p:extLst>
      <p:ext uri="{BB962C8B-B14F-4D97-AF65-F5344CB8AC3E}">
        <p14:creationId xmlns:p14="http://schemas.microsoft.com/office/powerpoint/2010/main" val="10631230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7D2C5-DBF4-B747-8A74-50122021D590}"/>
              </a:ext>
            </a:extLst>
          </p:cNvPr>
          <p:cNvSpPr>
            <a:spLocks noGrp="1"/>
          </p:cNvSpPr>
          <p:nvPr>
            <p:ph type="title" hasCustomPrompt="1"/>
          </p:nvPr>
        </p:nvSpPr>
        <p:spPr>
          <a:xfrm>
            <a:off x="8605381" y="200418"/>
            <a:ext cx="3432132" cy="6526061"/>
          </a:xfrm>
        </p:spPr>
        <p:txBody>
          <a:bodyPr anchor="b">
            <a:noAutofit/>
          </a:bodyPr>
          <a:lstStyle>
            <a:lvl1pPr>
              <a:defRPr sz="4800" b="1">
                <a:solidFill>
                  <a:schemeClr val="accent6"/>
                </a:solidFill>
              </a:defRPr>
            </a:lvl1pPr>
          </a:lstStyle>
          <a:p>
            <a:br>
              <a:rPr lang="en-GB" dirty="0"/>
            </a:br>
            <a:br>
              <a:rPr lang="en-GB" dirty="0"/>
            </a:br>
            <a:r>
              <a:rPr lang="en-GB" dirty="0"/>
              <a:t>02</a:t>
            </a:r>
            <a:br>
              <a:rPr lang="en-GB" dirty="0"/>
            </a:br>
            <a:br>
              <a:rPr lang="en-GB" dirty="0"/>
            </a:br>
            <a:br>
              <a:rPr lang="en-GB" dirty="0"/>
            </a:br>
            <a:br>
              <a:rPr lang="en-GB" dirty="0"/>
            </a:br>
            <a:br>
              <a:rPr lang="en-GB" dirty="0"/>
            </a:br>
            <a:r>
              <a:rPr lang="en-GB" dirty="0"/>
              <a:t>Click to edit Master title style</a:t>
            </a:r>
            <a:endParaRPr lang="en-US" dirty="0"/>
          </a:p>
        </p:txBody>
      </p:sp>
      <p:pic>
        <p:nvPicPr>
          <p:cNvPr id="5" name="Picture 4" descr="A picture containing umbrella, kite, drawing&#10;&#10;Description automatically generated">
            <a:extLst>
              <a:ext uri="{FF2B5EF4-FFF2-40B4-BE49-F238E27FC236}">
                <a16:creationId xmlns:a16="http://schemas.microsoft.com/office/drawing/2014/main" id="{7B54B30D-EF3F-B145-82AD-46D512E5B8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0" y="3210666"/>
            <a:ext cx="6286453" cy="3729396"/>
          </a:xfrm>
          <a:prstGeom prst="rect">
            <a:avLst/>
          </a:prstGeom>
        </p:spPr>
      </p:pic>
      <p:pic>
        <p:nvPicPr>
          <p:cNvPr id="7" name="Picture 6" descr="A close up of a logo&#10;&#10;Description automatically generated">
            <a:extLst>
              <a:ext uri="{FF2B5EF4-FFF2-40B4-BE49-F238E27FC236}">
                <a16:creationId xmlns:a16="http://schemas.microsoft.com/office/drawing/2014/main" id="{74998835-738E-A44D-910D-506F6AB524D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593487" y="65908"/>
            <a:ext cx="1887072" cy="1119493"/>
          </a:xfrm>
          <a:prstGeom prst="rect">
            <a:avLst/>
          </a:prstGeom>
        </p:spPr>
      </p:pic>
      <p:pic>
        <p:nvPicPr>
          <p:cNvPr id="8" name="Picture 7" descr="A close up of a logo&#10;&#10;Description automatically generated">
            <a:extLst>
              <a:ext uri="{FF2B5EF4-FFF2-40B4-BE49-F238E27FC236}">
                <a16:creationId xmlns:a16="http://schemas.microsoft.com/office/drawing/2014/main" id="{09074A8D-209A-9D40-9B0D-2C594534E64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51241" y="136525"/>
            <a:ext cx="2884405" cy="1048874"/>
          </a:xfrm>
          <a:prstGeom prst="rect">
            <a:avLst/>
          </a:prstGeom>
        </p:spPr>
      </p:pic>
    </p:spTree>
    <p:extLst>
      <p:ext uri="{BB962C8B-B14F-4D97-AF65-F5344CB8AC3E}">
        <p14:creationId xmlns:p14="http://schemas.microsoft.com/office/powerpoint/2010/main" val="37001445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12" name="Picture 11" descr="A picture containing umbrella, kite, drawing&#10;&#10;Description automatically generated">
            <a:extLst>
              <a:ext uri="{FF2B5EF4-FFF2-40B4-BE49-F238E27FC236}">
                <a16:creationId xmlns:a16="http://schemas.microsoft.com/office/drawing/2014/main" id="{BD5DE451-98C1-7042-B9E5-D26604F51E0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32844" y="-13181"/>
            <a:ext cx="3859157" cy="2289419"/>
          </a:xfrm>
          <a:prstGeom prst="rect">
            <a:avLst/>
          </a:prstGeom>
        </p:spPr>
      </p:pic>
      <p:sp>
        <p:nvSpPr>
          <p:cNvPr id="15" name="Slide Number Placeholder 5">
            <a:extLst>
              <a:ext uri="{FF2B5EF4-FFF2-40B4-BE49-F238E27FC236}">
                <a16:creationId xmlns:a16="http://schemas.microsoft.com/office/drawing/2014/main" id="{9034EDBD-1E37-9C48-8689-730B7003704C}"/>
              </a:ext>
            </a:extLst>
          </p:cNvPr>
          <p:cNvSpPr>
            <a:spLocks noGrp="1"/>
          </p:cNvSpPr>
          <p:nvPr>
            <p:ph type="sldNum" sz="quarter" idx="4"/>
          </p:nvPr>
        </p:nvSpPr>
        <p:spPr>
          <a:xfrm>
            <a:off x="8590684" y="798925"/>
            <a:ext cx="2743200" cy="226714"/>
          </a:xfrm>
          <a:prstGeom prst="rect">
            <a:avLst/>
          </a:prstGeom>
        </p:spPr>
        <p:txBody>
          <a:bodyPr vert="horz" lIns="91440" tIns="45720" rIns="91440" bIns="45720" rtlCol="0" anchor="ctr"/>
          <a:lstStyle>
            <a:lvl1pPr algn="r">
              <a:defRPr sz="12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D0187014-A058-7742-9C1E-B2A7F306F8B0}" type="slidenum">
              <a:rPr lang="en-US" smtClean="0"/>
              <a:pPr/>
              <a:t>‹#›</a:t>
            </a:fld>
            <a:endParaRPr lang="en-US" dirty="0"/>
          </a:p>
        </p:txBody>
      </p:sp>
      <p:pic>
        <p:nvPicPr>
          <p:cNvPr id="16" name="Picture 15" descr="A picture containing light, drawing&#10;&#10;Description automatically generated">
            <a:extLst>
              <a:ext uri="{FF2B5EF4-FFF2-40B4-BE49-F238E27FC236}">
                <a16:creationId xmlns:a16="http://schemas.microsoft.com/office/drawing/2014/main" id="{2803FFAE-9C0F-DE43-BAEC-263B1E081CC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5475" y="35344"/>
            <a:ext cx="1887072" cy="1119493"/>
          </a:xfrm>
          <a:prstGeom prst="rect">
            <a:avLst/>
          </a:prstGeom>
        </p:spPr>
      </p:pic>
      <p:pic>
        <p:nvPicPr>
          <p:cNvPr id="17" name="Picture 16">
            <a:extLst>
              <a:ext uri="{FF2B5EF4-FFF2-40B4-BE49-F238E27FC236}">
                <a16:creationId xmlns:a16="http://schemas.microsoft.com/office/drawing/2014/main" id="{40B3F5EC-A8E0-DA48-8BC3-4D42AB6D44AD}"/>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6345" y="3568"/>
            <a:ext cx="12179313" cy="6850864"/>
          </a:xfrm>
          <a:prstGeom prst="rect">
            <a:avLst/>
          </a:prstGeom>
        </p:spPr>
      </p:pic>
    </p:spTree>
    <p:extLst>
      <p:ext uri="{BB962C8B-B14F-4D97-AF65-F5344CB8AC3E}">
        <p14:creationId xmlns:p14="http://schemas.microsoft.com/office/powerpoint/2010/main" val="5337726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C65CCD8-DC91-F848-BD82-4A67940599D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12192000" cy="6858001"/>
          </a:xfrm>
          <a:prstGeom prst="rect">
            <a:avLst/>
          </a:prstGeom>
        </p:spPr>
      </p:pic>
      <p:pic>
        <p:nvPicPr>
          <p:cNvPr id="12" name="Picture 11" descr="A picture containing umbrella, kite, drawing&#10;&#10;Description automatically generated">
            <a:extLst>
              <a:ext uri="{FF2B5EF4-FFF2-40B4-BE49-F238E27FC236}">
                <a16:creationId xmlns:a16="http://schemas.microsoft.com/office/drawing/2014/main" id="{3C6B2DCF-E1CF-6746-9B3C-95B2AB84175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t="3260" r="658"/>
          <a:stretch/>
        </p:blipFill>
        <p:spPr>
          <a:xfrm>
            <a:off x="3823218" y="0"/>
            <a:ext cx="8368783" cy="4834686"/>
          </a:xfrm>
          <a:prstGeom prst="rect">
            <a:avLst/>
          </a:prstGeom>
        </p:spPr>
      </p:pic>
      <p:sp>
        <p:nvSpPr>
          <p:cNvPr id="2" name="Title 1">
            <a:extLst>
              <a:ext uri="{FF2B5EF4-FFF2-40B4-BE49-F238E27FC236}">
                <a16:creationId xmlns:a16="http://schemas.microsoft.com/office/drawing/2014/main" id="{A717D2C5-DBF4-B747-8A74-50122021D590}"/>
              </a:ext>
            </a:extLst>
          </p:cNvPr>
          <p:cNvSpPr>
            <a:spLocks noGrp="1"/>
          </p:cNvSpPr>
          <p:nvPr>
            <p:ph type="title" hasCustomPrompt="1"/>
          </p:nvPr>
        </p:nvSpPr>
        <p:spPr>
          <a:xfrm>
            <a:off x="6387580" y="3006145"/>
            <a:ext cx="5674291" cy="1289056"/>
          </a:xfrm>
        </p:spPr>
        <p:txBody>
          <a:bodyPr anchor="ctr">
            <a:noAutofit/>
          </a:bodyPr>
          <a:lstStyle>
            <a:lvl1pPr algn="ctr">
              <a:defRPr sz="4800" b="1">
                <a:solidFill>
                  <a:schemeClr val="bg1"/>
                </a:solidFill>
              </a:defRPr>
            </a:lvl1pPr>
          </a:lstStyle>
          <a:p>
            <a:r>
              <a:rPr lang="en-GB" dirty="0"/>
              <a:t>THANK YOU</a:t>
            </a:r>
            <a:endParaRPr lang="en-US" dirty="0"/>
          </a:p>
        </p:txBody>
      </p:sp>
    </p:spTree>
    <p:extLst>
      <p:ext uri="{BB962C8B-B14F-4D97-AF65-F5344CB8AC3E}">
        <p14:creationId xmlns:p14="http://schemas.microsoft.com/office/powerpoint/2010/main" val="880537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4/16/23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187014-A058-7742-9C1E-B2A7F306F8B0}" type="slidenum">
              <a:rPr lang="en-US" smtClean="0"/>
              <a:pPr/>
              <a:t>‹#›</a:t>
            </a:fld>
            <a:endParaRPr lang="en-US" dirty="0"/>
          </a:p>
        </p:txBody>
      </p:sp>
      <p:pic>
        <p:nvPicPr>
          <p:cNvPr id="7" name="Picture 6">
            <a:extLst>
              <a:ext uri="{FF2B5EF4-FFF2-40B4-BE49-F238E27FC236}">
                <a16:creationId xmlns:a16="http://schemas.microsoft.com/office/drawing/2014/main" id="{4C9A6405-4D19-CE4C-C5AC-CFED4E87DB9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45" y="3568"/>
            <a:ext cx="12179313" cy="6850864"/>
          </a:xfrm>
          <a:prstGeom prst="rect">
            <a:avLst/>
          </a:prstGeom>
        </p:spPr>
      </p:pic>
      <p:cxnSp>
        <p:nvCxnSpPr>
          <p:cNvPr id="8" name="Straight Connector 7">
            <a:extLst>
              <a:ext uri="{FF2B5EF4-FFF2-40B4-BE49-F238E27FC236}">
                <a16:creationId xmlns:a16="http://schemas.microsoft.com/office/drawing/2014/main" id="{E0E54793-FBD8-6CED-7EF5-4668031342B2}"/>
              </a:ext>
            </a:extLst>
          </p:cNvPr>
          <p:cNvCxnSpPr/>
          <p:nvPr userDrawn="1"/>
        </p:nvCxnSpPr>
        <p:spPr>
          <a:xfrm>
            <a:off x="1839436" y="1264484"/>
            <a:ext cx="0" cy="5456991"/>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umbrella, kite, drawing&#10;&#10;Description automatically generated">
            <a:extLst>
              <a:ext uri="{FF2B5EF4-FFF2-40B4-BE49-F238E27FC236}">
                <a16:creationId xmlns:a16="http://schemas.microsoft.com/office/drawing/2014/main" id="{20265F7A-960F-022E-68FB-E752E0713C3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32844" y="-13181"/>
            <a:ext cx="3859157" cy="2289419"/>
          </a:xfrm>
          <a:prstGeom prst="rect">
            <a:avLst/>
          </a:prstGeom>
        </p:spPr>
      </p:pic>
      <p:pic>
        <p:nvPicPr>
          <p:cNvPr id="10" name="Picture 9" descr="A picture containing light, drawing&#10;&#10;Description automatically generated">
            <a:extLst>
              <a:ext uri="{FF2B5EF4-FFF2-40B4-BE49-F238E27FC236}">
                <a16:creationId xmlns:a16="http://schemas.microsoft.com/office/drawing/2014/main" id="{075D7D12-FAB4-7A79-C7A9-9DE8ECE81D2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577623" y="35344"/>
            <a:ext cx="1887072" cy="1119493"/>
          </a:xfrm>
          <a:prstGeom prst="rect">
            <a:avLst/>
          </a:prstGeom>
        </p:spPr>
      </p:pic>
      <p:pic>
        <p:nvPicPr>
          <p:cNvPr id="11" name="Picture 10" descr="A close up of a logo&#10;&#10;Description automatically generated">
            <a:extLst>
              <a:ext uri="{FF2B5EF4-FFF2-40B4-BE49-F238E27FC236}">
                <a16:creationId xmlns:a16="http://schemas.microsoft.com/office/drawing/2014/main" id="{B04E59BE-20DA-385A-FBC3-FD3E57624EDC}"/>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92627" y="136525"/>
            <a:ext cx="2800355" cy="1018310"/>
          </a:xfrm>
          <a:prstGeom prst="rect">
            <a:avLst/>
          </a:prstGeom>
        </p:spPr>
      </p:pic>
    </p:spTree>
    <p:extLst>
      <p:ext uri="{BB962C8B-B14F-4D97-AF65-F5344CB8AC3E}">
        <p14:creationId xmlns:p14="http://schemas.microsoft.com/office/powerpoint/2010/main" val="1752909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4/16/23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2806662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4/16/23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8060698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4/16/23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3219563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4/16/23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6972120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4/16/23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0187014-A058-7742-9C1E-B2A7F306F8B0}" type="slidenum">
              <a:rPr lang="en-US" smtClean="0"/>
              <a:pPr/>
              <a:t>‹#›</a:t>
            </a:fld>
            <a:endParaRPr lang="en-US" dirty="0"/>
          </a:p>
        </p:txBody>
      </p:sp>
      <p:pic>
        <p:nvPicPr>
          <p:cNvPr id="5" name="Picture 4" descr="A picture containing umbrella, kite, drawing&#10;&#10;Description automatically generated">
            <a:extLst>
              <a:ext uri="{FF2B5EF4-FFF2-40B4-BE49-F238E27FC236}">
                <a16:creationId xmlns:a16="http://schemas.microsoft.com/office/drawing/2014/main" id="{96329BBF-C78C-B261-E663-B3B058CCD9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32844" y="-13181"/>
            <a:ext cx="3859157" cy="2289419"/>
          </a:xfrm>
          <a:prstGeom prst="rect">
            <a:avLst/>
          </a:prstGeom>
        </p:spPr>
      </p:pic>
      <p:pic>
        <p:nvPicPr>
          <p:cNvPr id="6" name="Picture 5" descr="A close up of a logo&#10;&#10;Description automatically generated">
            <a:extLst>
              <a:ext uri="{FF2B5EF4-FFF2-40B4-BE49-F238E27FC236}">
                <a16:creationId xmlns:a16="http://schemas.microsoft.com/office/drawing/2014/main" id="{DFC2767D-BA1E-218B-BDD0-8B1B36B32E2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593487" y="65908"/>
            <a:ext cx="1887072" cy="1119493"/>
          </a:xfrm>
          <a:prstGeom prst="rect">
            <a:avLst/>
          </a:prstGeom>
        </p:spPr>
      </p:pic>
      <p:pic>
        <p:nvPicPr>
          <p:cNvPr id="7" name="Picture 6" descr="A close up of a logo&#10;&#10;Description automatically generated">
            <a:extLst>
              <a:ext uri="{FF2B5EF4-FFF2-40B4-BE49-F238E27FC236}">
                <a16:creationId xmlns:a16="http://schemas.microsoft.com/office/drawing/2014/main" id="{0EDCF83B-A6FF-DC33-B0FF-477E23DC90B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51241" y="136525"/>
            <a:ext cx="2884405" cy="1048874"/>
          </a:xfrm>
          <a:prstGeom prst="rect">
            <a:avLst/>
          </a:prstGeom>
        </p:spPr>
      </p:pic>
    </p:spTree>
    <p:extLst>
      <p:ext uri="{BB962C8B-B14F-4D97-AF65-F5344CB8AC3E}">
        <p14:creationId xmlns:p14="http://schemas.microsoft.com/office/powerpoint/2010/main" val="1087786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4/16/23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0973214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4/16/23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89411605"/>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4/16/23</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04592844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68" r:id="rId13"/>
    <p:sldLayoutId id="2147483680" r:id="rId14"/>
    <p:sldLayoutId id="2147483651" r:id="rId15"/>
    <p:sldLayoutId id="2147483661" r:id="rId16"/>
    <p:sldLayoutId id="2147483654" r:id="rId17"/>
    <p:sldLayoutId id="2147483664"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10CE5-BBFB-1A41-8CDA-19D3336E1799}"/>
              </a:ext>
            </a:extLst>
          </p:cNvPr>
          <p:cNvSpPr>
            <a:spLocks noGrp="1"/>
          </p:cNvSpPr>
          <p:nvPr>
            <p:ph type="ctrTitle"/>
          </p:nvPr>
        </p:nvSpPr>
        <p:spPr>
          <a:xfrm>
            <a:off x="930340" y="2677079"/>
            <a:ext cx="5161989" cy="2387600"/>
          </a:xfrm>
        </p:spPr>
        <p:txBody>
          <a:bodyPr>
            <a:noAutofit/>
          </a:bodyPr>
          <a:lstStyle/>
          <a:p>
            <a:r>
              <a:rPr lang="en-US" sz="2400" b="1" dirty="0"/>
              <a:t>FORENSIC REPORT IMPLEMENTATION AND AUDIT ACTION PLAN UPDATE</a:t>
            </a:r>
          </a:p>
        </p:txBody>
      </p:sp>
      <p:sp>
        <p:nvSpPr>
          <p:cNvPr id="3" name="Subtitle 2">
            <a:extLst>
              <a:ext uri="{FF2B5EF4-FFF2-40B4-BE49-F238E27FC236}">
                <a16:creationId xmlns:a16="http://schemas.microsoft.com/office/drawing/2014/main" id="{BD8B85C7-077C-FC40-80BE-AD5B2B1CB9AA}"/>
              </a:ext>
            </a:extLst>
          </p:cNvPr>
          <p:cNvSpPr>
            <a:spLocks noGrp="1"/>
          </p:cNvSpPr>
          <p:nvPr>
            <p:ph type="subTitle" idx="1"/>
          </p:nvPr>
        </p:nvSpPr>
        <p:spPr>
          <a:xfrm>
            <a:off x="1197312" y="5773982"/>
            <a:ext cx="4628046" cy="927733"/>
          </a:xfrm>
        </p:spPr>
        <p:txBody>
          <a:bodyPr/>
          <a:lstStyle/>
          <a:p>
            <a:r>
              <a:rPr lang="en-US" b="1" dirty="0"/>
              <a:t>18 APRIL 2023  </a:t>
            </a:r>
          </a:p>
        </p:txBody>
      </p:sp>
    </p:spTree>
    <p:extLst>
      <p:ext uri="{BB962C8B-B14F-4D97-AF65-F5344CB8AC3E}">
        <p14:creationId xmlns:p14="http://schemas.microsoft.com/office/powerpoint/2010/main" val="4111182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9C1227-8E59-8295-CF42-1855E501DB0E}"/>
              </a:ext>
            </a:extLst>
          </p:cNvPr>
          <p:cNvSpPr>
            <a:spLocks noGrp="1"/>
          </p:cNvSpPr>
          <p:nvPr>
            <p:ph idx="1"/>
          </p:nvPr>
        </p:nvSpPr>
        <p:spPr>
          <a:xfrm>
            <a:off x="517666" y="1689209"/>
            <a:ext cx="3012935" cy="4532270"/>
          </a:xfrm>
        </p:spPr>
        <p:txBody>
          <a:bodyPr>
            <a:normAutofit/>
          </a:bodyPr>
          <a:lstStyle/>
          <a:p>
            <a:pPr marL="0" indent="0">
              <a:buNone/>
            </a:pPr>
            <a:endParaRPr lang="en-ZA" dirty="0"/>
          </a:p>
          <a:p>
            <a:pPr marL="0" indent="0">
              <a:buNone/>
            </a:pPr>
            <a:r>
              <a:rPr lang="en-ZA" sz="1600" b="1" dirty="0"/>
              <a:t>1. Purpose </a:t>
            </a:r>
          </a:p>
          <a:p>
            <a:pPr marL="0" indent="0">
              <a:buNone/>
            </a:pPr>
            <a:r>
              <a:rPr lang="en-ZA" sz="1600" b="1" dirty="0"/>
              <a:t>2. Background</a:t>
            </a:r>
          </a:p>
          <a:p>
            <a:pPr marL="0" indent="0">
              <a:buNone/>
            </a:pPr>
            <a:r>
              <a:rPr lang="en-ZA" sz="1600" b="1" dirty="0"/>
              <a:t>3. Forensic report implementation update</a:t>
            </a:r>
          </a:p>
          <a:p>
            <a:pPr marL="0" indent="0">
              <a:buNone/>
            </a:pPr>
            <a:r>
              <a:rPr lang="en-US" sz="1600" b="1" dirty="0"/>
              <a:t>4. Ministerial Task Team report implementation</a:t>
            </a:r>
            <a:endParaRPr lang="en-ZA" sz="1600" b="1" dirty="0"/>
          </a:p>
          <a:p>
            <a:pPr marL="0" indent="0">
              <a:buNone/>
            </a:pPr>
            <a:r>
              <a:rPr lang="en-ZA" sz="1600" b="1" dirty="0"/>
              <a:t>5. Audit Action Plan update</a:t>
            </a:r>
          </a:p>
          <a:p>
            <a:pPr marL="0" indent="0">
              <a:buNone/>
            </a:pPr>
            <a:r>
              <a:rPr lang="en-ZA" sz="1600" b="1" dirty="0"/>
              <a:t>6. Conclusion </a:t>
            </a:r>
          </a:p>
          <a:p>
            <a:pPr>
              <a:buFont typeface="Wingdings" panose="05000000000000000000" pitchFamily="2" charset="2"/>
              <a:buChar char="ü"/>
            </a:pPr>
            <a:endParaRPr lang="en-US" sz="1600" b="1" dirty="0"/>
          </a:p>
        </p:txBody>
      </p:sp>
      <p:sp>
        <p:nvSpPr>
          <p:cNvPr id="3" name="Slide Number Placeholder 2">
            <a:extLst>
              <a:ext uri="{FF2B5EF4-FFF2-40B4-BE49-F238E27FC236}">
                <a16:creationId xmlns:a16="http://schemas.microsoft.com/office/drawing/2014/main" id="{6CB45843-0D2A-46CB-74EE-446D2ADDB16F}"/>
              </a:ext>
            </a:extLst>
          </p:cNvPr>
          <p:cNvSpPr>
            <a:spLocks noGrp="1"/>
          </p:cNvSpPr>
          <p:nvPr>
            <p:ph type="sldNum" sz="quarter" idx="4"/>
          </p:nvPr>
        </p:nvSpPr>
        <p:spPr/>
        <p:txBody>
          <a:bodyPr/>
          <a:lstStyle/>
          <a:p>
            <a:fld id="{D0187014-A058-7742-9C1E-B2A7F306F8B0}" type="slidenum">
              <a:rPr lang="en-US" smtClean="0"/>
              <a:pPr/>
              <a:t>10</a:t>
            </a:fld>
            <a:endParaRPr lang="en-US" dirty="0"/>
          </a:p>
        </p:txBody>
      </p:sp>
      <p:sp>
        <p:nvSpPr>
          <p:cNvPr id="4" name="Title 1">
            <a:extLst>
              <a:ext uri="{FF2B5EF4-FFF2-40B4-BE49-F238E27FC236}">
                <a16:creationId xmlns:a16="http://schemas.microsoft.com/office/drawing/2014/main" id="{D43C1820-C0D6-BD63-4A59-EDF9E8B674AA}"/>
              </a:ext>
            </a:extLst>
          </p:cNvPr>
          <p:cNvSpPr txBox="1">
            <a:spLocks/>
          </p:cNvSpPr>
          <p:nvPr/>
        </p:nvSpPr>
        <p:spPr>
          <a:xfrm>
            <a:off x="517665" y="1081278"/>
            <a:ext cx="9697452" cy="8323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E2E7D"/>
                </a:solidFill>
                <a:latin typeface="Arial" panose="020B0604020202020204" pitchFamily="34" charset="0"/>
                <a:ea typeface="Verdana" panose="020B0604030504040204" pitchFamily="34" charset="0"/>
                <a:cs typeface="Arial" panose="020B0604020202020204" pitchFamily="34" charset="0"/>
              </a:defRPr>
            </a:lvl1pPr>
          </a:lstStyle>
          <a:p>
            <a:r>
              <a:rPr lang="en-US" sz="2800" b="1" dirty="0"/>
              <a:t>Summary</a:t>
            </a:r>
          </a:p>
        </p:txBody>
      </p:sp>
      <p:sp>
        <p:nvSpPr>
          <p:cNvPr id="10" name="TextBox 9">
            <a:extLst>
              <a:ext uri="{FF2B5EF4-FFF2-40B4-BE49-F238E27FC236}">
                <a16:creationId xmlns:a16="http://schemas.microsoft.com/office/drawing/2014/main" id="{11C505D4-0220-D2A1-7B86-DF559102E5C1}"/>
              </a:ext>
            </a:extLst>
          </p:cNvPr>
          <p:cNvSpPr txBox="1"/>
          <p:nvPr/>
        </p:nvSpPr>
        <p:spPr>
          <a:xfrm>
            <a:off x="3350132" y="1416187"/>
            <a:ext cx="8551545" cy="5078313"/>
          </a:xfrm>
          <a:prstGeom prst="rect">
            <a:avLst/>
          </a:prstGeom>
          <a:solidFill>
            <a:schemeClr val="bg1">
              <a:lumMod val="85000"/>
            </a:schemeClr>
          </a:solidFill>
        </p:spPr>
        <p:txBody>
          <a:bodyPr wrap="square">
            <a:spAutoFit/>
          </a:bodyPr>
          <a:lstStyle/>
          <a:p>
            <a:pPr algn="l"/>
            <a:r>
              <a:rPr lang="en-US" sz="1800" b="1" i="0" u="none" strike="noStrike" baseline="0" dirty="0">
                <a:solidFill>
                  <a:srgbClr val="000000"/>
                </a:solidFill>
                <a:latin typeface="Arial" panose="020B0604020202020204" pitchFamily="34" charset="0"/>
              </a:rPr>
              <a:t>ii. Findings on the financial reporting within the GRAP standards</a:t>
            </a:r>
            <a:r>
              <a:rPr lang="en-US" sz="1800" b="0" i="0" u="none" strike="noStrike" baseline="0" dirty="0">
                <a:solidFill>
                  <a:srgbClr val="000000"/>
                </a:solidFill>
                <a:latin typeface="Arial" panose="020B0604020202020204" pitchFamily="34" charset="0"/>
              </a:rPr>
              <a:t> (accruals, infrastructure assets, trades and receivables, deferred expenditure, provisions and prior period errors):</a:t>
            </a:r>
          </a:p>
          <a:p>
            <a:pPr algn="l"/>
            <a:endParaRPr lang="en-US" sz="1800" b="0" i="0" u="none" strike="noStrike" baseline="0" dirty="0">
              <a:solidFill>
                <a:srgbClr val="000000"/>
              </a:solidFill>
              <a:latin typeface="Arial" panose="020B0604020202020204" pitchFamily="34" charset="0"/>
            </a:endParaRPr>
          </a:p>
          <a:p>
            <a:pPr marL="285750" indent="-285750" algn="l">
              <a:buFont typeface="Wingdings" panose="05000000000000000000" pitchFamily="2" charset="2"/>
              <a:buChar char="ü"/>
            </a:pPr>
            <a:r>
              <a:rPr lang="en-US" sz="1800" b="0" i="0" u="none" strike="noStrike" baseline="0" dirty="0">
                <a:solidFill>
                  <a:srgbClr val="000000"/>
                </a:solidFill>
                <a:latin typeface="Arial" panose="020B0604020202020204" pitchFamily="34" charset="0"/>
              </a:rPr>
              <a:t>Application of the GRAP standards are carried out as advised by the AGSA in the treatment of financial transactions and accounts allocation.</a:t>
            </a:r>
          </a:p>
          <a:p>
            <a:pPr algn="l"/>
            <a:endParaRPr lang="en-US" sz="1800" b="0" i="0" u="none" strike="noStrike" baseline="0" dirty="0">
              <a:solidFill>
                <a:srgbClr val="000000"/>
              </a:solidFill>
              <a:latin typeface="Arial" panose="020B0604020202020204" pitchFamily="34" charset="0"/>
            </a:endParaRPr>
          </a:p>
          <a:p>
            <a:pPr marL="285750" indent="-285750" algn="l">
              <a:buFont typeface="Wingdings" panose="05000000000000000000" pitchFamily="2" charset="2"/>
              <a:buChar char="ü"/>
            </a:pPr>
            <a:r>
              <a:rPr lang="en-US" sz="1800" b="0" i="0" u="none" strike="noStrike" baseline="0" dirty="0">
                <a:solidFill>
                  <a:srgbClr val="000000"/>
                </a:solidFill>
                <a:latin typeface="Arial" panose="020B0604020202020204" pitchFamily="34" charset="0"/>
              </a:rPr>
              <a:t>Invoice capturing and reconciliation are done on monthly basis and variance are corrected timeously.</a:t>
            </a:r>
          </a:p>
          <a:p>
            <a:pPr algn="l"/>
            <a:endParaRPr lang="en-US" sz="1800" b="0" i="0" u="none" strike="noStrike" baseline="0" dirty="0">
              <a:solidFill>
                <a:srgbClr val="000000"/>
              </a:solidFill>
              <a:latin typeface="Arial" panose="020B0604020202020204" pitchFamily="34" charset="0"/>
            </a:endParaRPr>
          </a:p>
          <a:p>
            <a:pPr marL="285750" indent="-285750" algn="l">
              <a:buFont typeface="Wingdings" panose="05000000000000000000" pitchFamily="2" charset="2"/>
              <a:buChar char="ü"/>
            </a:pPr>
            <a:r>
              <a:rPr lang="en-US" sz="1800" b="0" i="0" u="none" strike="noStrike" baseline="0" dirty="0">
                <a:solidFill>
                  <a:srgbClr val="000000"/>
                </a:solidFill>
                <a:latin typeface="Arial" panose="020B0604020202020204" pitchFamily="34" charset="0"/>
              </a:rPr>
              <a:t>Completed journals are subjected to internal audit review and adjustments carried out where discrepancies are identified.</a:t>
            </a:r>
          </a:p>
          <a:p>
            <a:pPr marL="285750" indent="-285750" algn="l">
              <a:buFont typeface="Wingdings" panose="05000000000000000000" pitchFamily="2" charset="2"/>
              <a:buChar char="ü"/>
            </a:pPr>
            <a:endParaRPr lang="en-US" sz="1800" b="0" i="0" u="none" strike="noStrike" baseline="0" dirty="0">
              <a:solidFill>
                <a:srgbClr val="000000"/>
              </a:solidFill>
              <a:latin typeface="Arial" panose="020B0604020202020204" pitchFamily="34" charset="0"/>
            </a:endParaRPr>
          </a:p>
          <a:p>
            <a:pPr marL="285750" indent="-285750" algn="l">
              <a:buFont typeface="Wingdings" panose="05000000000000000000" pitchFamily="2" charset="2"/>
              <a:buChar char="ü"/>
            </a:pPr>
            <a:r>
              <a:rPr lang="en-US" dirty="0">
                <a:solidFill>
                  <a:srgbClr val="000000"/>
                </a:solidFill>
                <a:latin typeface="Arial" panose="020B0604020202020204" pitchFamily="34" charset="0"/>
              </a:rPr>
              <a:t>F</a:t>
            </a:r>
            <a:r>
              <a:rPr lang="en-US" sz="1800" b="0" i="0" u="none" strike="noStrike" baseline="0" dirty="0">
                <a:solidFill>
                  <a:srgbClr val="000000"/>
                </a:solidFill>
                <a:latin typeface="Arial" panose="020B0604020202020204" pitchFamily="34" charset="0"/>
              </a:rPr>
              <a:t>inancial workbooks </a:t>
            </a:r>
            <a:r>
              <a:rPr lang="en-US" dirty="0">
                <a:solidFill>
                  <a:srgbClr val="000000"/>
                </a:solidFill>
                <a:latin typeface="Arial" panose="020B0604020202020204" pitchFamily="34" charset="0"/>
              </a:rPr>
              <a:t>are</a:t>
            </a:r>
            <a:r>
              <a:rPr lang="en-US" sz="1800" b="0" i="0" u="none" strike="noStrike" baseline="0" dirty="0">
                <a:solidFill>
                  <a:srgbClr val="000000"/>
                </a:solidFill>
                <a:latin typeface="Arial" panose="020B0604020202020204" pitchFamily="34" charset="0"/>
              </a:rPr>
              <a:t> continuously reviewed before financial statement are adjusted.</a:t>
            </a:r>
          </a:p>
          <a:p>
            <a:pPr algn="l"/>
            <a:endParaRPr lang="en-US" sz="1800" b="0" i="0" u="none" strike="noStrike" baseline="0" dirty="0">
              <a:solidFill>
                <a:srgbClr val="000000"/>
              </a:solidFill>
              <a:latin typeface="Arial" panose="020B0604020202020204" pitchFamily="34" charset="0"/>
            </a:endParaRPr>
          </a:p>
          <a:p>
            <a:pPr marL="285750" indent="-285750" algn="l">
              <a:buFont typeface="Wingdings" panose="05000000000000000000" pitchFamily="2" charset="2"/>
              <a:buChar char="ü"/>
            </a:pPr>
            <a:r>
              <a:rPr lang="en-US" sz="1800" b="0" i="0" u="none" strike="noStrike" baseline="0" dirty="0">
                <a:solidFill>
                  <a:srgbClr val="000000"/>
                </a:solidFill>
                <a:latin typeface="Arial" panose="020B0604020202020204" pitchFamily="34" charset="0"/>
              </a:rPr>
              <a:t>SETA levy payment records are now accessed from the Skills Branch in order to reconcile the NSF portion of revenue (&gt; R500K levy payment threshold).</a:t>
            </a:r>
          </a:p>
        </p:txBody>
      </p:sp>
    </p:spTree>
    <p:extLst>
      <p:ext uri="{BB962C8B-B14F-4D97-AF65-F5344CB8AC3E}">
        <p14:creationId xmlns:p14="http://schemas.microsoft.com/office/powerpoint/2010/main" val="1523505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9C1227-8E59-8295-CF42-1855E501DB0E}"/>
              </a:ext>
            </a:extLst>
          </p:cNvPr>
          <p:cNvSpPr>
            <a:spLocks noGrp="1"/>
          </p:cNvSpPr>
          <p:nvPr>
            <p:ph idx="1"/>
          </p:nvPr>
        </p:nvSpPr>
        <p:spPr>
          <a:xfrm>
            <a:off x="517666" y="1689209"/>
            <a:ext cx="3012935" cy="4532270"/>
          </a:xfrm>
        </p:spPr>
        <p:txBody>
          <a:bodyPr>
            <a:normAutofit/>
          </a:bodyPr>
          <a:lstStyle/>
          <a:p>
            <a:pPr marL="0" indent="0">
              <a:buNone/>
            </a:pPr>
            <a:endParaRPr lang="en-ZA" dirty="0"/>
          </a:p>
          <a:p>
            <a:pPr marL="0" indent="0">
              <a:buNone/>
            </a:pPr>
            <a:r>
              <a:rPr lang="en-ZA" sz="1600" b="1" dirty="0"/>
              <a:t>1. Purpose </a:t>
            </a:r>
          </a:p>
          <a:p>
            <a:pPr marL="0" indent="0">
              <a:buNone/>
            </a:pPr>
            <a:r>
              <a:rPr lang="en-ZA" sz="1600" b="1" dirty="0"/>
              <a:t>2. Background</a:t>
            </a:r>
          </a:p>
          <a:p>
            <a:pPr marL="0" indent="0">
              <a:buNone/>
            </a:pPr>
            <a:r>
              <a:rPr lang="en-ZA" sz="1600" b="1" dirty="0"/>
              <a:t>3. Forensic report implementation update</a:t>
            </a:r>
            <a:r>
              <a:rPr lang="en-US" sz="1600" b="1" dirty="0"/>
              <a:t>.</a:t>
            </a:r>
          </a:p>
          <a:p>
            <a:pPr marL="0" indent="0">
              <a:buNone/>
            </a:pPr>
            <a:r>
              <a:rPr lang="en-US" sz="1600" b="1" dirty="0"/>
              <a:t>4. Ministerial Task Team report implementation</a:t>
            </a:r>
            <a:endParaRPr lang="en-ZA" sz="1600" b="1" dirty="0"/>
          </a:p>
          <a:p>
            <a:pPr marL="0" indent="0">
              <a:buNone/>
            </a:pPr>
            <a:r>
              <a:rPr lang="en-ZA" sz="1600" b="1" dirty="0"/>
              <a:t>5. Audit Action Plan update</a:t>
            </a:r>
          </a:p>
          <a:p>
            <a:pPr marL="0" indent="0">
              <a:buNone/>
            </a:pPr>
            <a:r>
              <a:rPr lang="en-ZA" sz="1600" b="1" dirty="0"/>
              <a:t>6. Conclusion </a:t>
            </a:r>
          </a:p>
          <a:p>
            <a:pPr>
              <a:buFont typeface="Wingdings" panose="05000000000000000000" pitchFamily="2" charset="2"/>
              <a:buChar char="ü"/>
            </a:pPr>
            <a:endParaRPr lang="en-US" sz="1600" b="1" dirty="0"/>
          </a:p>
        </p:txBody>
      </p:sp>
      <p:sp>
        <p:nvSpPr>
          <p:cNvPr id="3" name="Slide Number Placeholder 2">
            <a:extLst>
              <a:ext uri="{FF2B5EF4-FFF2-40B4-BE49-F238E27FC236}">
                <a16:creationId xmlns:a16="http://schemas.microsoft.com/office/drawing/2014/main" id="{6CB45843-0D2A-46CB-74EE-446D2ADDB16F}"/>
              </a:ext>
            </a:extLst>
          </p:cNvPr>
          <p:cNvSpPr>
            <a:spLocks noGrp="1"/>
          </p:cNvSpPr>
          <p:nvPr>
            <p:ph type="sldNum" sz="quarter" idx="4"/>
          </p:nvPr>
        </p:nvSpPr>
        <p:spPr/>
        <p:txBody>
          <a:bodyPr/>
          <a:lstStyle/>
          <a:p>
            <a:fld id="{D0187014-A058-7742-9C1E-B2A7F306F8B0}" type="slidenum">
              <a:rPr lang="en-US" smtClean="0"/>
              <a:pPr/>
              <a:t>11</a:t>
            </a:fld>
            <a:endParaRPr lang="en-US" dirty="0"/>
          </a:p>
        </p:txBody>
      </p:sp>
      <p:sp>
        <p:nvSpPr>
          <p:cNvPr id="4" name="Title 1">
            <a:extLst>
              <a:ext uri="{FF2B5EF4-FFF2-40B4-BE49-F238E27FC236}">
                <a16:creationId xmlns:a16="http://schemas.microsoft.com/office/drawing/2014/main" id="{D43C1820-C0D6-BD63-4A59-EDF9E8B674AA}"/>
              </a:ext>
            </a:extLst>
          </p:cNvPr>
          <p:cNvSpPr txBox="1">
            <a:spLocks/>
          </p:cNvSpPr>
          <p:nvPr/>
        </p:nvSpPr>
        <p:spPr>
          <a:xfrm>
            <a:off x="517665" y="1081278"/>
            <a:ext cx="9697452" cy="8323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E2E7D"/>
                </a:solidFill>
                <a:latin typeface="Arial" panose="020B0604020202020204" pitchFamily="34" charset="0"/>
                <a:ea typeface="Verdana" panose="020B0604030504040204" pitchFamily="34" charset="0"/>
                <a:cs typeface="Arial" panose="020B0604020202020204" pitchFamily="34" charset="0"/>
              </a:defRPr>
            </a:lvl1pPr>
          </a:lstStyle>
          <a:p>
            <a:r>
              <a:rPr lang="en-US" sz="2800" b="1" dirty="0"/>
              <a:t>Summary</a:t>
            </a:r>
          </a:p>
        </p:txBody>
      </p:sp>
      <p:sp>
        <p:nvSpPr>
          <p:cNvPr id="10" name="TextBox 9">
            <a:extLst>
              <a:ext uri="{FF2B5EF4-FFF2-40B4-BE49-F238E27FC236}">
                <a16:creationId xmlns:a16="http://schemas.microsoft.com/office/drawing/2014/main" id="{11C505D4-0220-D2A1-7B86-DF559102E5C1}"/>
              </a:ext>
            </a:extLst>
          </p:cNvPr>
          <p:cNvSpPr txBox="1"/>
          <p:nvPr/>
        </p:nvSpPr>
        <p:spPr>
          <a:xfrm>
            <a:off x="3336568" y="1416187"/>
            <a:ext cx="8596352" cy="5078313"/>
          </a:xfrm>
          <a:prstGeom prst="rect">
            <a:avLst/>
          </a:prstGeom>
          <a:solidFill>
            <a:schemeClr val="bg1">
              <a:lumMod val="85000"/>
            </a:schemeClr>
          </a:solidFill>
        </p:spPr>
        <p:txBody>
          <a:bodyPr wrap="square">
            <a:spAutoFit/>
          </a:bodyPr>
          <a:lstStyle/>
          <a:p>
            <a:pPr algn="l"/>
            <a:r>
              <a:rPr lang="en-US" sz="1800" b="1" i="0" u="none" strike="noStrike" baseline="0" dirty="0">
                <a:solidFill>
                  <a:srgbClr val="000000"/>
                </a:solidFill>
                <a:latin typeface="Arial" panose="020B0604020202020204" pitchFamily="34" charset="0"/>
              </a:rPr>
              <a:t>iii. Findings on institutional performance information </a:t>
            </a:r>
            <a:r>
              <a:rPr lang="en-US" sz="1800" b="0" i="0" u="none" strike="noStrike" baseline="0" dirty="0">
                <a:solidFill>
                  <a:srgbClr val="000000"/>
                </a:solidFill>
                <a:latin typeface="Arial" panose="020B0604020202020204" pitchFamily="34" charset="0"/>
              </a:rPr>
              <a:t>(limitation of scope due to lack of usefulness, misstatements, completeness, non-response to RFIs and COAFs and inadequate IT control environment):</a:t>
            </a:r>
          </a:p>
          <a:p>
            <a:pPr algn="l"/>
            <a:endParaRPr lang="en-US" dirty="0">
              <a:solidFill>
                <a:srgbClr val="000000"/>
              </a:solidFill>
              <a:latin typeface="Arial" panose="020B0604020202020204" pitchFamily="34" charset="0"/>
            </a:endParaRPr>
          </a:p>
          <a:p>
            <a:pPr marL="285750" indent="-285750" algn="l">
              <a:buFont typeface="Wingdings" panose="05000000000000000000" pitchFamily="2" charset="2"/>
              <a:buChar char="ü"/>
            </a:pPr>
            <a:r>
              <a:rPr lang="en-US" sz="1800" b="0" i="0" u="none" strike="noStrike" baseline="0" dirty="0">
                <a:solidFill>
                  <a:srgbClr val="000000"/>
                </a:solidFill>
                <a:latin typeface="Arial" panose="020B0604020202020204" pitchFamily="34" charset="0"/>
              </a:rPr>
              <a:t>Internal mechanisms have been established to review the Strategic Plan (SP), Annual Performance Plan (APP) and Technical Indicator Descriptors (TID).</a:t>
            </a:r>
          </a:p>
          <a:p>
            <a:pPr algn="l"/>
            <a:r>
              <a:rPr lang="en-US" sz="1800" b="0" i="0" u="none" strike="noStrike" baseline="0" dirty="0">
                <a:solidFill>
                  <a:srgbClr val="000000"/>
                </a:solidFill>
                <a:latin typeface="Arial" panose="020B0604020202020204" pitchFamily="34" charset="0"/>
              </a:rPr>
              <a:t>✓ SP revised and tabled at parliament.</a:t>
            </a:r>
          </a:p>
          <a:p>
            <a:pPr algn="l"/>
            <a:endParaRPr lang="en-US" sz="1800" b="0" i="0" u="none" strike="noStrike" baseline="0" dirty="0">
              <a:solidFill>
                <a:srgbClr val="000000"/>
              </a:solidFill>
              <a:latin typeface="Arial" panose="020B0604020202020204" pitchFamily="34" charset="0"/>
            </a:endParaRPr>
          </a:p>
          <a:p>
            <a:pPr algn="l"/>
            <a:r>
              <a:rPr lang="en-US" sz="1800" b="0" i="0" u="none" strike="noStrike" baseline="0" dirty="0">
                <a:solidFill>
                  <a:srgbClr val="000000"/>
                </a:solidFill>
                <a:latin typeface="Arial" panose="020B0604020202020204" pitchFamily="34" charset="0"/>
              </a:rPr>
              <a:t>✓ APP indicators and targets have been aligned to the revised SP.</a:t>
            </a:r>
          </a:p>
          <a:p>
            <a:pPr algn="l"/>
            <a:endParaRPr lang="en-US" sz="1800" b="0" i="0" u="none" strike="noStrike" baseline="0" dirty="0">
              <a:solidFill>
                <a:srgbClr val="000000"/>
              </a:solidFill>
              <a:latin typeface="Arial" panose="020B0604020202020204" pitchFamily="34" charset="0"/>
            </a:endParaRPr>
          </a:p>
          <a:p>
            <a:pPr algn="l"/>
            <a:r>
              <a:rPr lang="en-US" sz="1800" b="0" i="0" u="none" strike="noStrike" baseline="0" dirty="0">
                <a:solidFill>
                  <a:srgbClr val="000000"/>
                </a:solidFill>
                <a:latin typeface="Arial" panose="020B0604020202020204" pitchFamily="34" charset="0"/>
              </a:rPr>
              <a:t>✓ Poorly defined TID have been redefined.</a:t>
            </a:r>
          </a:p>
          <a:p>
            <a:pPr algn="l"/>
            <a:endParaRPr lang="en-US" sz="1800" b="0" i="0" u="none" strike="noStrike" baseline="0" dirty="0">
              <a:solidFill>
                <a:srgbClr val="000000"/>
              </a:solidFill>
              <a:latin typeface="Arial" panose="020B0604020202020204" pitchFamily="34" charset="0"/>
            </a:endParaRPr>
          </a:p>
          <a:p>
            <a:pPr algn="l"/>
            <a:r>
              <a:rPr lang="en-US" sz="1800" b="0" i="0" u="none" strike="noStrike" baseline="0" dirty="0">
                <a:solidFill>
                  <a:srgbClr val="000000"/>
                </a:solidFill>
                <a:latin typeface="Arial" panose="020B0604020202020204" pitchFamily="34" charset="0"/>
              </a:rPr>
              <a:t>✓ Performance information review and validation framework has been established.</a:t>
            </a:r>
          </a:p>
          <a:p>
            <a:pPr algn="l"/>
            <a:endParaRPr lang="en-US" sz="1800" b="0" i="0" u="none" strike="noStrike" baseline="0" dirty="0">
              <a:solidFill>
                <a:srgbClr val="000000"/>
              </a:solidFill>
              <a:latin typeface="Arial" panose="020B0604020202020204" pitchFamily="34" charset="0"/>
            </a:endParaRPr>
          </a:p>
          <a:p>
            <a:pPr algn="l"/>
            <a:r>
              <a:rPr lang="en-US" sz="1800" b="0" i="0" u="none" strike="noStrike" baseline="0" dirty="0">
                <a:solidFill>
                  <a:srgbClr val="000000"/>
                </a:solidFill>
                <a:latin typeface="Arial" panose="020B0604020202020204" pitchFamily="34" charset="0"/>
              </a:rPr>
              <a:t>✓ Performance information management process flows have been developed.</a:t>
            </a:r>
          </a:p>
          <a:p>
            <a:pPr algn="l"/>
            <a:endParaRPr lang="en-US" sz="1800" b="0" i="0" u="none" strike="noStrike" baseline="0" dirty="0">
              <a:solidFill>
                <a:srgbClr val="000000"/>
              </a:solidFill>
              <a:latin typeface="Arial" panose="020B0604020202020204" pitchFamily="34" charset="0"/>
            </a:endParaRPr>
          </a:p>
          <a:p>
            <a:pPr marL="285750" indent="-285750" algn="l">
              <a:buFont typeface="Wingdings" panose="05000000000000000000" pitchFamily="2" charset="2"/>
              <a:buChar char="ü"/>
            </a:pPr>
            <a:r>
              <a:rPr lang="en-US" sz="1800" b="0" i="0" u="none" strike="noStrike" baseline="0" dirty="0">
                <a:solidFill>
                  <a:srgbClr val="000000"/>
                </a:solidFill>
                <a:latin typeface="Arial" panose="020B0604020202020204" pitchFamily="34" charset="0"/>
              </a:rPr>
              <a:t>The Microsoft Dynamics IT system is gradually deployed as a platform for a broader NSF MI system.</a:t>
            </a:r>
          </a:p>
        </p:txBody>
      </p:sp>
    </p:spTree>
    <p:extLst>
      <p:ext uri="{BB962C8B-B14F-4D97-AF65-F5344CB8AC3E}">
        <p14:creationId xmlns:p14="http://schemas.microsoft.com/office/powerpoint/2010/main" val="2912213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9C1227-8E59-8295-CF42-1855E501DB0E}"/>
              </a:ext>
            </a:extLst>
          </p:cNvPr>
          <p:cNvSpPr>
            <a:spLocks noGrp="1"/>
          </p:cNvSpPr>
          <p:nvPr>
            <p:ph idx="1"/>
          </p:nvPr>
        </p:nvSpPr>
        <p:spPr>
          <a:xfrm>
            <a:off x="517666" y="1689209"/>
            <a:ext cx="3012935" cy="4532270"/>
          </a:xfrm>
        </p:spPr>
        <p:txBody>
          <a:bodyPr>
            <a:normAutofit/>
          </a:bodyPr>
          <a:lstStyle/>
          <a:p>
            <a:pPr marL="0" indent="0">
              <a:buNone/>
            </a:pPr>
            <a:endParaRPr lang="en-ZA" dirty="0"/>
          </a:p>
          <a:p>
            <a:pPr marL="0" indent="0">
              <a:buNone/>
            </a:pPr>
            <a:r>
              <a:rPr lang="en-ZA" sz="1600" b="1" dirty="0"/>
              <a:t>1. Purpose </a:t>
            </a:r>
          </a:p>
          <a:p>
            <a:pPr marL="0" indent="0">
              <a:buNone/>
            </a:pPr>
            <a:r>
              <a:rPr lang="en-ZA" sz="1600" b="1" dirty="0"/>
              <a:t>2. Background</a:t>
            </a:r>
          </a:p>
          <a:p>
            <a:pPr marL="0" indent="0">
              <a:buNone/>
            </a:pPr>
            <a:r>
              <a:rPr lang="en-ZA" sz="1600" b="1" dirty="0"/>
              <a:t>3. Forensic report implementation update</a:t>
            </a:r>
            <a:r>
              <a:rPr lang="en-US" sz="1600" b="1" dirty="0"/>
              <a:t>. </a:t>
            </a:r>
          </a:p>
          <a:p>
            <a:pPr marL="0" indent="0">
              <a:buNone/>
            </a:pPr>
            <a:r>
              <a:rPr lang="en-US" sz="1600" b="1" dirty="0"/>
              <a:t>4. Ministerial Task Team report implementation</a:t>
            </a:r>
            <a:endParaRPr lang="en-ZA" sz="1600" b="1" dirty="0"/>
          </a:p>
          <a:p>
            <a:pPr marL="0" indent="0">
              <a:buNone/>
            </a:pPr>
            <a:r>
              <a:rPr lang="en-ZA" sz="1600" b="1" dirty="0"/>
              <a:t>5. Audit Action Plan update</a:t>
            </a:r>
          </a:p>
          <a:p>
            <a:pPr marL="0" indent="0">
              <a:buNone/>
            </a:pPr>
            <a:r>
              <a:rPr lang="en-ZA" sz="1600" b="1" dirty="0"/>
              <a:t>6. Conclusion </a:t>
            </a:r>
          </a:p>
          <a:p>
            <a:pPr>
              <a:buFont typeface="Wingdings" panose="05000000000000000000" pitchFamily="2" charset="2"/>
              <a:buChar char="ü"/>
            </a:pPr>
            <a:endParaRPr lang="en-US" sz="1600" b="1" dirty="0"/>
          </a:p>
        </p:txBody>
      </p:sp>
      <p:sp>
        <p:nvSpPr>
          <p:cNvPr id="3" name="Slide Number Placeholder 2">
            <a:extLst>
              <a:ext uri="{FF2B5EF4-FFF2-40B4-BE49-F238E27FC236}">
                <a16:creationId xmlns:a16="http://schemas.microsoft.com/office/drawing/2014/main" id="{6CB45843-0D2A-46CB-74EE-446D2ADDB16F}"/>
              </a:ext>
            </a:extLst>
          </p:cNvPr>
          <p:cNvSpPr>
            <a:spLocks noGrp="1"/>
          </p:cNvSpPr>
          <p:nvPr>
            <p:ph type="sldNum" sz="quarter" idx="4"/>
          </p:nvPr>
        </p:nvSpPr>
        <p:spPr/>
        <p:txBody>
          <a:bodyPr/>
          <a:lstStyle/>
          <a:p>
            <a:fld id="{D0187014-A058-7742-9C1E-B2A7F306F8B0}" type="slidenum">
              <a:rPr lang="en-US" smtClean="0"/>
              <a:pPr/>
              <a:t>12</a:t>
            </a:fld>
            <a:endParaRPr lang="en-US" dirty="0"/>
          </a:p>
        </p:txBody>
      </p:sp>
      <p:sp>
        <p:nvSpPr>
          <p:cNvPr id="4" name="Title 1">
            <a:extLst>
              <a:ext uri="{FF2B5EF4-FFF2-40B4-BE49-F238E27FC236}">
                <a16:creationId xmlns:a16="http://schemas.microsoft.com/office/drawing/2014/main" id="{D43C1820-C0D6-BD63-4A59-EDF9E8B674AA}"/>
              </a:ext>
            </a:extLst>
          </p:cNvPr>
          <p:cNvSpPr txBox="1">
            <a:spLocks/>
          </p:cNvSpPr>
          <p:nvPr/>
        </p:nvSpPr>
        <p:spPr>
          <a:xfrm>
            <a:off x="517665" y="1081278"/>
            <a:ext cx="9697452" cy="8323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E2E7D"/>
                </a:solidFill>
                <a:latin typeface="Arial" panose="020B0604020202020204" pitchFamily="34" charset="0"/>
                <a:ea typeface="Verdana" panose="020B0604030504040204" pitchFamily="34" charset="0"/>
                <a:cs typeface="Arial" panose="020B0604020202020204" pitchFamily="34" charset="0"/>
              </a:defRPr>
            </a:lvl1pPr>
          </a:lstStyle>
          <a:p>
            <a:r>
              <a:rPr lang="en-US" sz="2800" b="1" dirty="0"/>
              <a:t>Summary</a:t>
            </a:r>
          </a:p>
        </p:txBody>
      </p:sp>
      <p:sp>
        <p:nvSpPr>
          <p:cNvPr id="10" name="TextBox 9">
            <a:extLst>
              <a:ext uri="{FF2B5EF4-FFF2-40B4-BE49-F238E27FC236}">
                <a16:creationId xmlns:a16="http://schemas.microsoft.com/office/drawing/2014/main" id="{11C505D4-0220-D2A1-7B86-DF559102E5C1}"/>
              </a:ext>
            </a:extLst>
          </p:cNvPr>
          <p:cNvSpPr txBox="1"/>
          <p:nvPr/>
        </p:nvSpPr>
        <p:spPr>
          <a:xfrm>
            <a:off x="3254699" y="1425595"/>
            <a:ext cx="8749341" cy="4801314"/>
          </a:xfrm>
          <a:prstGeom prst="rect">
            <a:avLst/>
          </a:prstGeom>
          <a:solidFill>
            <a:schemeClr val="bg1">
              <a:lumMod val="85000"/>
            </a:schemeClr>
          </a:solidFill>
        </p:spPr>
        <p:txBody>
          <a:bodyPr wrap="square">
            <a:spAutoFit/>
          </a:bodyPr>
          <a:lstStyle/>
          <a:p>
            <a:pPr algn="l"/>
            <a:r>
              <a:rPr lang="en-US" sz="1800" b="1" i="0" u="none" strike="noStrike" baseline="0" dirty="0">
                <a:solidFill>
                  <a:srgbClr val="000000"/>
                </a:solidFill>
                <a:latin typeface="Arial" panose="020B0604020202020204" pitchFamily="34" charset="0"/>
              </a:rPr>
              <a:t>iv. Findings on skills development implementation </a:t>
            </a:r>
            <a:r>
              <a:rPr lang="en-US" sz="1800" b="0" i="0" u="none" strike="noStrike" baseline="0" dirty="0">
                <a:solidFill>
                  <a:srgbClr val="000000"/>
                </a:solidFill>
                <a:latin typeface="Arial" panose="020B0604020202020204" pitchFamily="34" charset="0"/>
              </a:rPr>
              <a:t>(limitation of scope as a result of misstatements, no project expenditure records, absence of project files):</a:t>
            </a:r>
          </a:p>
          <a:p>
            <a:pPr algn="l"/>
            <a:endParaRPr lang="en-US" sz="1800" b="0" i="0" u="none" strike="noStrike" baseline="0" dirty="0">
              <a:solidFill>
                <a:srgbClr val="000000"/>
              </a:solidFill>
              <a:latin typeface="Arial" panose="020B0604020202020204" pitchFamily="34" charset="0"/>
            </a:endParaRPr>
          </a:p>
          <a:p>
            <a:pPr algn="l"/>
            <a:r>
              <a:rPr lang="en-US" sz="1800" b="0" i="0" u="none" strike="noStrike" baseline="0" dirty="0">
                <a:solidFill>
                  <a:srgbClr val="000000"/>
                </a:solidFill>
                <a:latin typeface="Arial" panose="020B0604020202020204" pitchFamily="34" charset="0"/>
              </a:rPr>
              <a:t>✓ Internal audit </a:t>
            </a:r>
            <a:r>
              <a:rPr lang="en-US" dirty="0">
                <a:solidFill>
                  <a:srgbClr val="000000"/>
                </a:solidFill>
                <a:latin typeface="Arial" panose="020B0604020202020204" pitchFamily="34" charset="0"/>
              </a:rPr>
              <a:t>is </a:t>
            </a:r>
            <a:r>
              <a:rPr lang="en-US" sz="1800" b="0" i="0" u="none" strike="noStrike" baseline="0" dirty="0">
                <a:solidFill>
                  <a:srgbClr val="000000"/>
                </a:solidFill>
                <a:latin typeface="Arial" panose="020B0604020202020204" pitchFamily="34" charset="0"/>
              </a:rPr>
              <a:t>continuously performing reviews on prior year findings.</a:t>
            </a:r>
          </a:p>
          <a:p>
            <a:pPr algn="l"/>
            <a:endParaRPr lang="en-US" sz="1800" b="0" i="0" u="none" strike="noStrike" baseline="0" dirty="0">
              <a:solidFill>
                <a:srgbClr val="000000"/>
              </a:solidFill>
              <a:latin typeface="Arial" panose="020B0604020202020204" pitchFamily="34" charset="0"/>
            </a:endParaRPr>
          </a:p>
          <a:p>
            <a:pPr marL="285750" indent="-285750" algn="l">
              <a:buFont typeface="Wingdings" panose="05000000000000000000" pitchFamily="2" charset="2"/>
              <a:buChar char="ü"/>
            </a:pPr>
            <a:r>
              <a:rPr lang="en-US" sz="1800" b="0" i="0" u="none" strike="noStrike" baseline="0" dirty="0">
                <a:solidFill>
                  <a:srgbClr val="000000"/>
                </a:solidFill>
                <a:latin typeface="Arial" panose="020B0604020202020204" pitchFamily="34" charset="0"/>
              </a:rPr>
              <a:t>Framework of supporting evidence for SDPs project portfolio information collection and storage was established and workshops carried out internally with regional project managers.</a:t>
            </a:r>
          </a:p>
          <a:p>
            <a:pPr algn="l"/>
            <a:endParaRPr lang="en-US" sz="1800" b="0" i="0" u="none" strike="noStrike" baseline="0" dirty="0">
              <a:solidFill>
                <a:srgbClr val="000000"/>
              </a:solidFill>
              <a:latin typeface="Arial" panose="020B0604020202020204" pitchFamily="34" charset="0"/>
            </a:endParaRPr>
          </a:p>
          <a:p>
            <a:pPr marL="285750" indent="-285750" algn="l">
              <a:buFont typeface="Wingdings" panose="05000000000000000000" pitchFamily="2" charset="2"/>
              <a:buChar char="ü"/>
            </a:pPr>
            <a:r>
              <a:rPr lang="en-US" sz="1800" b="0" i="0" u="none" strike="noStrike" baseline="0" dirty="0">
                <a:solidFill>
                  <a:srgbClr val="000000"/>
                </a:solidFill>
                <a:latin typeface="Arial" panose="020B0604020202020204" pitchFamily="34" charset="0"/>
              </a:rPr>
              <a:t>Consequence management instituted on project managers who failed to reconcile project expenditure and implementation.</a:t>
            </a:r>
          </a:p>
          <a:p>
            <a:pPr algn="l"/>
            <a:endParaRPr lang="en-US" sz="1800" b="0" i="0" u="none" strike="noStrike" baseline="0" dirty="0">
              <a:solidFill>
                <a:srgbClr val="000000"/>
              </a:solidFill>
              <a:latin typeface="Arial" panose="020B0604020202020204" pitchFamily="34" charset="0"/>
            </a:endParaRPr>
          </a:p>
          <a:p>
            <a:pPr marL="285750" indent="-285750" algn="l">
              <a:buFont typeface="Wingdings" panose="05000000000000000000" pitchFamily="2" charset="2"/>
              <a:buChar char="ü"/>
            </a:pPr>
            <a:r>
              <a:rPr lang="en-US" sz="1800" b="0" i="0" u="none" strike="noStrike" baseline="0" dirty="0">
                <a:solidFill>
                  <a:srgbClr val="000000"/>
                </a:solidFill>
                <a:latin typeface="Arial" panose="020B0604020202020204" pitchFamily="34" charset="0"/>
              </a:rPr>
              <a:t>TVET College completed infrastructure assets transferred to the respective TVET colleges.</a:t>
            </a:r>
          </a:p>
          <a:p>
            <a:pPr algn="l"/>
            <a:endParaRPr lang="en-US" sz="1800" b="0" i="0" u="none" strike="noStrike" baseline="0" dirty="0">
              <a:solidFill>
                <a:srgbClr val="000000"/>
              </a:solidFill>
              <a:latin typeface="Arial" panose="020B0604020202020204" pitchFamily="34" charset="0"/>
            </a:endParaRPr>
          </a:p>
          <a:p>
            <a:pPr algn="l"/>
            <a:r>
              <a:rPr lang="en-US" sz="1800" b="0" i="0" u="none" strike="noStrike" baseline="0" dirty="0">
                <a:solidFill>
                  <a:srgbClr val="000000"/>
                </a:solidFill>
                <a:latin typeface="Arial" panose="020B0604020202020204" pitchFamily="34" charset="0"/>
              </a:rPr>
              <a:t>✓ Central project record keeping has been established and new projects boarded on MS Dynamics.</a:t>
            </a:r>
          </a:p>
        </p:txBody>
      </p:sp>
    </p:spTree>
    <p:extLst>
      <p:ext uri="{BB962C8B-B14F-4D97-AF65-F5344CB8AC3E}">
        <p14:creationId xmlns:p14="http://schemas.microsoft.com/office/powerpoint/2010/main" val="3489871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9C1227-8E59-8295-CF42-1855E501DB0E}"/>
              </a:ext>
            </a:extLst>
          </p:cNvPr>
          <p:cNvSpPr>
            <a:spLocks noGrp="1"/>
          </p:cNvSpPr>
          <p:nvPr>
            <p:ph idx="1"/>
          </p:nvPr>
        </p:nvSpPr>
        <p:spPr>
          <a:xfrm>
            <a:off x="517666" y="1689209"/>
            <a:ext cx="3012935" cy="4532270"/>
          </a:xfrm>
        </p:spPr>
        <p:txBody>
          <a:bodyPr>
            <a:normAutofit/>
          </a:bodyPr>
          <a:lstStyle/>
          <a:p>
            <a:pPr marL="0" indent="0">
              <a:buNone/>
            </a:pPr>
            <a:endParaRPr lang="en-ZA" dirty="0"/>
          </a:p>
          <a:p>
            <a:pPr marL="0" indent="0">
              <a:buNone/>
            </a:pPr>
            <a:r>
              <a:rPr lang="en-ZA" sz="1600" b="1" dirty="0"/>
              <a:t>1. Purpose </a:t>
            </a:r>
          </a:p>
          <a:p>
            <a:pPr marL="0" indent="0">
              <a:buNone/>
            </a:pPr>
            <a:r>
              <a:rPr lang="en-ZA" sz="1600" b="1" dirty="0"/>
              <a:t>2. Background</a:t>
            </a:r>
          </a:p>
          <a:p>
            <a:pPr marL="0" indent="0">
              <a:buNone/>
            </a:pPr>
            <a:r>
              <a:rPr lang="en-ZA" sz="1600" b="1" dirty="0"/>
              <a:t>3. Forensic report implementation update</a:t>
            </a:r>
            <a:r>
              <a:rPr lang="en-US" sz="1600" b="1" dirty="0"/>
              <a:t>. </a:t>
            </a:r>
          </a:p>
          <a:p>
            <a:pPr marL="0" indent="0">
              <a:buNone/>
            </a:pPr>
            <a:r>
              <a:rPr lang="en-US" sz="1600" b="1" dirty="0"/>
              <a:t>4. Ministerial Task Team report implementation</a:t>
            </a:r>
            <a:endParaRPr lang="en-ZA" sz="1600" b="1" dirty="0"/>
          </a:p>
          <a:p>
            <a:pPr marL="0" indent="0">
              <a:buNone/>
            </a:pPr>
            <a:r>
              <a:rPr lang="en-ZA" sz="1600" b="1" dirty="0"/>
              <a:t>5. Audit Action Plan update</a:t>
            </a:r>
          </a:p>
          <a:p>
            <a:pPr marL="0" indent="0">
              <a:buNone/>
            </a:pPr>
            <a:r>
              <a:rPr lang="en-ZA" sz="1600" b="1" dirty="0"/>
              <a:t>6. Conclusion </a:t>
            </a:r>
          </a:p>
          <a:p>
            <a:pPr>
              <a:buFont typeface="Wingdings" panose="05000000000000000000" pitchFamily="2" charset="2"/>
              <a:buChar char="ü"/>
            </a:pPr>
            <a:endParaRPr lang="en-US" sz="1600" b="1" dirty="0"/>
          </a:p>
        </p:txBody>
      </p:sp>
      <p:sp>
        <p:nvSpPr>
          <p:cNvPr id="3" name="Slide Number Placeholder 2">
            <a:extLst>
              <a:ext uri="{FF2B5EF4-FFF2-40B4-BE49-F238E27FC236}">
                <a16:creationId xmlns:a16="http://schemas.microsoft.com/office/drawing/2014/main" id="{6CB45843-0D2A-46CB-74EE-446D2ADDB16F}"/>
              </a:ext>
            </a:extLst>
          </p:cNvPr>
          <p:cNvSpPr>
            <a:spLocks noGrp="1"/>
          </p:cNvSpPr>
          <p:nvPr>
            <p:ph type="sldNum" sz="quarter" idx="4"/>
          </p:nvPr>
        </p:nvSpPr>
        <p:spPr/>
        <p:txBody>
          <a:bodyPr/>
          <a:lstStyle/>
          <a:p>
            <a:fld id="{D0187014-A058-7742-9C1E-B2A7F306F8B0}" type="slidenum">
              <a:rPr lang="en-US" smtClean="0"/>
              <a:pPr/>
              <a:t>13</a:t>
            </a:fld>
            <a:endParaRPr lang="en-US" dirty="0"/>
          </a:p>
        </p:txBody>
      </p:sp>
      <p:sp>
        <p:nvSpPr>
          <p:cNvPr id="4" name="Title 1">
            <a:extLst>
              <a:ext uri="{FF2B5EF4-FFF2-40B4-BE49-F238E27FC236}">
                <a16:creationId xmlns:a16="http://schemas.microsoft.com/office/drawing/2014/main" id="{D43C1820-C0D6-BD63-4A59-EDF9E8B674AA}"/>
              </a:ext>
            </a:extLst>
          </p:cNvPr>
          <p:cNvSpPr txBox="1">
            <a:spLocks/>
          </p:cNvSpPr>
          <p:nvPr/>
        </p:nvSpPr>
        <p:spPr>
          <a:xfrm>
            <a:off x="517665" y="1081278"/>
            <a:ext cx="9697452" cy="8323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E2E7D"/>
                </a:solidFill>
                <a:latin typeface="Arial" panose="020B0604020202020204" pitchFamily="34" charset="0"/>
                <a:ea typeface="Verdana" panose="020B0604030504040204" pitchFamily="34" charset="0"/>
                <a:cs typeface="Arial" panose="020B0604020202020204" pitchFamily="34" charset="0"/>
              </a:defRPr>
            </a:lvl1pPr>
          </a:lstStyle>
          <a:p>
            <a:r>
              <a:rPr lang="en-US" sz="2800" b="1" dirty="0"/>
              <a:t>Summary</a:t>
            </a:r>
          </a:p>
        </p:txBody>
      </p:sp>
      <p:sp>
        <p:nvSpPr>
          <p:cNvPr id="10" name="TextBox 9">
            <a:extLst>
              <a:ext uri="{FF2B5EF4-FFF2-40B4-BE49-F238E27FC236}">
                <a16:creationId xmlns:a16="http://schemas.microsoft.com/office/drawing/2014/main" id="{11C505D4-0220-D2A1-7B86-DF559102E5C1}"/>
              </a:ext>
            </a:extLst>
          </p:cNvPr>
          <p:cNvSpPr txBox="1"/>
          <p:nvPr/>
        </p:nvSpPr>
        <p:spPr>
          <a:xfrm>
            <a:off x="3346138" y="1025639"/>
            <a:ext cx="8712512" cy="6001643"/>
          </a:xfrm>
          <a:prstGeom prst="rect">
            <a:avLst/>
          </a:prstGeom>
          <a:solidFill>
            <a:schemeClr val="bg1">
              <a:lumMod val="85000"/>
            </a:schemeClr>
          </a:solidFill>
        </p:spPr>
        <p:txBody>
          <a:bodyPr wrap="square">
            <a:spAutoFit/>
          </a:bodyPr>
          <a:lstStyle/>
          <a:p>
            <a:pPr algn="l"/>
            <a:endParaRPr lang="en-ZA" sz="1800" b="0" i="0" u="none" strike="noStrike" baseline="0" dirty="0">
              <a:solidFill>
                <a:srgbClr val="000000"/>
              </a:solidFill>
              <a:latin typeface="Arial" panose="020B0604020202020204" pitchFamily="34" charset="0"/>
            </a:endParaRPr>
          </a:p>
          <a:p>
            <a:r>
              <a:rPr lang="en-US" sz="1800" b="1" i="0" u="none" strike="noStrike" baseline="0" dirty="0">
                <a:solidFill>
                  <a:srgbClr val="000000"/>
                </a:solidFill>
                <a:latin typeface="Arial" panose="020B0604020202020204" pitchFamily="34" charset="0"/>
              </a:rPr>
              <a:t>v. Findings on governance, risk and compliance </a:t>
            </a:r>
            <a:r>
              <a:rPr lang="en-US" sz="1800" b="0" i="0" u="none" strike="noStrike" baseline="0" dirty="0">
                <a:solidFill>
                  <a:srgbClr val="000000"/>
                </a:solidFill>
                <a:latin typeface="Arial" panose="020B0604020202020204" pitchFamily="34" charset="0"/>
              </a:rPr>
              <a:t>(treatment of irregular expenditure, misstatements from inadequate definition of toolkit):</a:t>
            </a:r>
          </a:p>
          <a:p>
            <a:endParaRPr lang="en-US" dirty="0">
              <a:solidFill>
                <a:srgbClr val="000000"/>
              </a:solidFill>
              <a:latin typeface="Arial" panose="020B0604020202020204" pitchFamily="34" charset="0"/>
            </a:endParaRPr>
          </a:p>
          <a:p>
            <a:pPr marL="285750" indent="-285750">
              <a:buFont typeface="Wingdings" panose="05000000000000000000" pitchFamily="2" charset="2"/>
              <a:buChar char="ü"/>
            </a:pPr>
            <a:r>
              <a:rPr lang="en-US" dirty="0">
                <a:solidFill>
                  <a:srgbClr val="000000"/>
                </a:solidFill>
                <a:latin typeface="Arial" panose="020B0604020202020204" pitchFamily="34" charset="0"/>
              </a:rPr>
              <a:t>Internal audit determination test are performed, some projects have been commissioned to external audit investigation, and results are pending.</a:t>
            </a:r>
          </a:p>
          <a:p>
            <a:endParaRPr lang="en-US" dirty="0">
              <a:solidFill>
                <a:srgbClr val="000000"/>
              </a:solidFill>
              <a:latin typeface="Arial" panose="020B0604020202020204" pitchFamily="34" charset="0"/>
            </a:endParaRPr>
          </a:p>
          <a:p>
            <a:pPr marL="285750" indent="-285750">
              <a:buFont typeface="Wingdings" panose="05000000000000000000" pitchFamily="2" charset="2"/>
              <a:buChar char="ü"/>
            </a:pPr>
            <a:r>
              <a:rPr lang="en-US" dirty="0">
                <a:solidFill>
                  <a:srgbClr val="000000"/>
                </a:solidFill>
                <a:latin typeface="Arial" panose="020B0604020202020204" pitchFamily="34" charset="0"/>
              </a:rPr>
              <a:t>Clear definition of a learner toolkit has been developed and implemented in the new projects.</a:t>
            </a:r>
          </a:p>
          <a:p>
            <a:endParaRPr lang="en-US" dirty="0">
              <a:solidFill>
                <a:srgbClr val="000000"/>
              </a:solidFill>
              <a:latin typeface="Arial" panose="020B0604020202020204" pitchFamily="34" charset="0"/>
            </a:endParaRPr>
          </a:p>
          <a:p>
            <a:r>
              <a:rPr lang="en-US" dirty="0">
                <a:solidFill>
                  <a:srgbClr val="000000"/>
                </a:solidFill>
                <a:latin typeface="Arial" panose="020B0604020202020204" pitchFamily="34" charset="0"/>
              </a:rPr>
              <a:t>✓ An NSF Risk Register separate from the DHET Risk Register has been developed.</a:t>
            </a:r>
          </a:p>
          <a:p>
            <a:endParaRPr lang="en-US" dirty="0">
              <a:solidFill>
                <a:srgbClr val="000000"/>
              </a:solidFill>
              <a:latin typeface="Arial" panose="020B0604020202020204" pitchFamily="34" charset="0"/>
            </a:endParaRPr>
          </a:p>
          <a:p>
            <a:r>
              <a:rPr lang="en-US" b="1" dirty="0">
                <a:solidFill>
                  <a:srgbClr val="000000"/>
                </a:solidFill>
                <a:latin typeface="Arial" panose="020B0604020202020204" pitchFamily="34" charset="0"/>
              </a:rPr>
              <a:t>CONCLUSION</a:t>
            </a:r>
          </a:p>
          <a:p>
            <a:endParaRPr lang="en-US" b="1" dirty="0">
              <a:solidFill>
                <a:srgbClr val="000000"/>
              </a:solidFill>
              <a:latin typeface="Arial" panose="020B0604020202020204" pitchFamily="34" charset="0"/>
            </a:endParaRPr>
          </a:p>
          <a:p>
            <a:r>
              <a:rPr lang="en-US" dirty="0">
                <a:solidFill>
                  <a:srgbClr val="000000"/>
                </a:solidFill>
                <a:latin typeface="Arial" panose="020B0604020202020204" pitchFamily="34" charset="0"/>
              </a:rPr>
              <a:t>The NSF and the DHET will continue to monitor the implementation of the forensic report recommendations, the Ministerial Task Team report recommendations and the Audit Action Plan </a:t>
            </a:r>
            <a:r>
              <a:rPr lang="en-US">
                <a:solidFill>
                  <a:srgbClr val="000000"/>
                </a:solidFill>
                <a:latin typeface="Arial" panose="020B0604020202020204" pitchFamily="34" charset="0"/>
              </a:rPr>
              <a:t>and regularly </a:t>
            </a:r>
            <a:r>
              <a:rPr lang="en-US" dirty="0">
                <a:solidFill>
                  <a:srgbClr val="000000"/>
                </a:solidFill>
                <a:latin typeface="Arial" panose="020B0604020202020204" pitchFamily="34" charset="0"/>
              </a:rPr>
              <a:t>report as and when required.</a:t>
            </a:r>
          </a:p>
          <a:p>
            <a:endParaRPr lang="en-US" sz="1800" b="0" i="0" u="none" strike="noStrike" baseline="0" dirty="0">
              <a:solidFill>
                <a:srgbClr val="000000"/>
              </a:solidFill>
              <a:latin typeface="Arial" panose="020B0604020202020204" pitchFamily="34" charset="0"/>
            </a:endParaRPr>
          </a:p>
          <a:p>
            <a:pPr algn="ctr"/>
            <a:endParaRPr lang="en-US" dirty="0">
              <a:solidFill>
                <a:srgbClr val="000000"/>
              </a:solidFill>
              <a:latin typeface="Arial" panose="020B0604020202020204" pitchFamily="34" charset="0"/>
            </a:endParaRPr>
          </a:p>
          <a:p>
            <a:pPr algn="ctr"/>
            <a:r>
              <a:rPr lang="en-US" sz="1800" b="0" i="0" u="none" strike="noStrike" baseline="0" dirty="0">
                <a:solidFill>
                  <a:srgbClr val="000000"/>
                </a:solidFill>
                <a:latin typeface="Arial" panose="020B0604020202020204" pitchFamily="34" charset="0"/>
              </a:rPr>
              <a:t> </a:t>
            </a:r>
            <a:r>
              <a:rPr lang="en-US" sz="2400" b="1" i="0" u="none" strike="noStrike" baseline="0" dirty="0">
                <a:solidFill>
                  <a:srgbClr val="000000"/>
                </a:solidFill>
                <a:latin typeface="Arial" panose="020B0604020202020204" pitchFamily="34" charset="0"/>
              </a:rPr>
              <a:t>THANK YOU</a:t>
            </a:r>
          </a:p>
        </p:txBody>
      </p:sp>
    </p:spTree>
    <p:extLst>
      <p:ext uri="{BB962C8B-B14F-4D97-AF65-F5344CB8AC3E}">
        <p14:creationId xmlns:p14="http://schemas.microsoft.com/office/powerpoint/2010/main" val="3451404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9C1227-8E59-8295-CF42-1855E501DB0E}"/>
              </a:ext>
            </a:extLst>
          </p:cNvPr>
          <p:cNvSpPr>
            <a:spLocks noGrp="1"/>
          </p:cNvSpPr>
          <p:nvPr>
            <p:ph idx="1"/>
          </p:nvPr>
        </p:nvSpPr>
        <p:spPr>
          <a:xfrm>
            <a:off x="517666" y="1689209"/>
            <a:ext cx="3012935" cy="4532270"/>
          </a:xfrm>
        </p:spPr>
        <p:txBody>
          <a:bodyPr>
            <a:normAutofit/>
          </a:bodyPr>
          <a:lstStyle/>
          <a:p>
            <a:pPr marL="0" indent="0">
              <a:buNone/>
            </a:pPr>
            <a:endParaRPr lang="en-ZA" dirty="0"/>
          </a:p>
          <a:p>
            <a:pPr marL="0" indent="0">
              <a:buNone/>
            </a:pPr>
            <a:r>
              <a:rPr lang="en-ZA" sz="1600" b="1" dirty="0"/>
              <a:t>1. Purpose </a:t>
            </a:r>
          </a:p>
          <a:p>
            <a:pPr marL="0" indent="0">
              <a:buNone/>
            </a:pPr>
            <a:r>
              <a:rPr lang="en-ZA" sz="1600" b="1" dirty="0"/>
              <a:t>2. Background</a:t>
            </a:r>
          </a:p>
          <a:p>
            <a:pPr marL="0" indent="0">
              <a:buNone/>
            </a:pPr>
            <a:r>
              <a:rPr lang="en-ZA" sz="1600" b="1" dirty="0"/>
              <a:t>3. Forensic report implementation update</a:t>
            </a:r>
          </a:p>
          <a:p>
            <a:pPr marL="0" indent="0">
              <a:buNone/>
            </a:pPr>
            <a:r>
              <a:rPr lang="en-ZA" sz="1600" b="1" dirty="0"/>
              <a:t>4. Ministerial Task Team report implementation</a:t>
            </a:r>
          </a:p>
          <a:p>
            <a:pPr marL="0" indent="0">
              <a:buNone/>
            </a:pPr>
            <a:r>
              <a:rPr lang="en-ZA" sz="1600" b="1" dirty="0"/>
              <a:t>5. Audit Action Plan update</a:t>
            </a:r>
          </a:p>
          <a:p>
            <a:pPr marL="0" indent="0">
              <a:buNone/>
            </a:pPr>
            <a:r>
              <a:rPr lang="en-ZA" sz="1600" b="1" dirty="0"/>
              <a:t>6. Conclusion </a:t>
            </a:r>
          </a:p>
          <a:p>
            <a:pPr marL="0" indent="0">
              <a:buNone/>
            </a:pPr>
            <a:endParaRPr lang="en-US" sz="1600" b="1" dirty="0"/>
          </a:p>
        </p:txBody>
      </p:sp>
      <p:sp>
        <p:nvSpPr>
          <p:cNvPr id="3" name="Slide Number Placeholder 2">
            <a:extLst>
              <a:ext uri="{FF2B5EF4-FFF2-40B4-BE49-F238E27FC236}">
                <a16:creationId xmlns:a16="http://schemas.microsoft.com/office/drawing/2014/main" id="{6CB45843-0D2A-46CB-74EE-446D2ADDB16F}"/>
              </a:ext>
            </a:extLst>
          </p:cNvPr>
          <p:cNvSpPr>
            <a:spLocks noGrp="1"/>
          </p:cNvSpPr>
          <p:nvPr>
            <p:ph type="sldNum" sz="quarter" idx="4"/>
          </p:nvPr>
        </p:nvSpPr>
        <p:spPr/>
        <p:txBody>
          <a:bodyPr/>
          <a:lstStyle/>
          <a:p>
            <a:fld id="{D0187014-A058-7742-9C1E-B2A7F306F8B0}" type="slidenum">
              <a:rPr lang="en-US" smtClean="0"/>
              <a:pPr/>
              <a:t>2</a:t>
            </a:fld>
            <a:endParaRPr lang="en-US" dirty="0"/>
          </a:p>
        </p:txBody>
      </p:sp>
      <p:sp>
        <p:nvSpPr>
          <p:cNvPr id="4" name="Title 1">
            <a:extLst>
              <a:ext uri="{FF2B5EF4-FFF2-40B4-BE49-F238E27FC236}">
                <a16:creationId xmlns:a16="http://schemas.microsoft.com/office/drawing/2014/main" id="{D43C1820-C0D6-BD63-4A59-EDF9E8B674AA}"/>
              </a:ext>
            </a:extLst>
          </p:cNvPr>
          <p:cNvSpPr txBox="1">
            <a:spLocks/>
          </p:cNvSpPr>
          <p:nvPr/>
        </p:nvSpPr>
        <p:spPr>
          <a:xfrm>
            <a:off x="517665" y="1081278"/>
            <a:ext cx="9697452" cy="8323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E2E7D"/>
                </a:solidFill>
                <a:latin typeface="Arial" panose="020B0604020202020204" pitchFamily="34" charset="0"/>
                <a:ea typeface="Verdana" panose="020B0604030504040204" pitchFamily="34" charset="0"/>
                <a:cs typeface="Arial" panose="020B0604020202020204" pitchFamily="34" charset="0"/>
              </a:defRPr>
            </a:lvl1pPr>
          </a:lstStyle>
          <a:p>
            <a:r>
              <a:rPr lang="en-US" sz="2800" b="1" dirty="0"/>
              <a:t>Summary</a:t>
            </a:r>
          </a:p>
        </p:txBody>
      </p:sp>
      <p:sp>
        <p:nvSpPr>
          <p:cNvPr id="10" name="TextBox 9">
            <a:extLst>
              <a:ext uri="{FF2B5EF4-FFF2-40B4-BE49-F238E27FC236}">
                <a16:creationId xmlns:a16="http://schemas.microsoft.com/office/drawing/2014/main" id="{11C505D4-0220-D2A1-7B86-DF559102E5C1}"/>
              </a:ext>
            </a:extLst>
          </p:cNvPr>
          <p:cNvSpPr txBox="1"/>
          <p:nvPr/>
        </p:nvSpPr>
        <p:spPr>
          <a:xfrm>
            <a:off x="3383972" y="1139188"/>
            <a:ext cx="8642640" cy="5632311"/>
          </a:xfrm>
          <a:prstGeom prst="rect">
            <a:avLst/>
          </a:prstGeom>
          <a:solidFill>
            <a:schemeClr val="bg1">
              <a:lumMod val="85000"/>
            </a:schemeClr>
          </a:solidFill>
        </p:spPr>
        <p:txBody>
          <a:bodyPr wrap="square">
            <a:spAutoFit/>
          </a:bodyPr>
          <a:lstStyle/>
          <a:p>
            <a:pPr algn="l"/>
            <a:endParaRPr lang="en-ZA" sz="1800" b="0" i="0" u="none" strike="noStrike" baseline="0" dirty="0">
              <a:solidFill>
                <a:srgbClr val="000000"/>
              </a:solidFill>
              <a:latin typeface="Arial" panose="020B0604020202020204" pitchFamily="34" charset="0"/>
            </a:endParaRPr>
          </a:p>
          <a:p>
            <a:r>
              <a:rPr lang="en-ZA" sz="1800" b="0" i="0" u="none" strike="noStrike" baseline="0" dirty="0">
                <a:solidFill>
                  <a:srgbClr val="000000"/>
                </a:solidFill>
                <a:latin typeface="Arial" panose="020B0604020202020204" pitchFamily="34" charset="0"/>
              </a:rPr>
              <a:t> </a:t>
            </a:r>
            <a:r>
              <a:rPr lang="en-ZA" sz="1800" b="1" i="0" u="none" strike="noStrike" baseline="0" dirty="0">
                <a:solidFill>
                  <a:srgbClr val="000000"/>
                </a:solidFill>
                <a:latin typeface="Arial" panose="020B0604020202020204" pitchFamily="34" charset="0"/>
              </a:rPr>
              <a:t>PURPOSE </a:t>
            </a:r>
          </a:p>
          <a:p>
            <a:endParaRPr lang="en-ZA"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To provide the SCOPA with progress update on: </a:t>
            </a:r>
          </a:p>
          <a:p>
            <a:pPr lvl="1"/>
            <a:endParaRPr lang="en-US" b="0" i="0" u="none" strike="noStrike" baseline="0" dirty="0">
              <a:solidFill>
                <a:srgbClr val="000000"/>
              </a:solidFill>
              <a:latin typeface="Arial" panose="020B0604020202020204" pitchFamily="34" charset="0"/>
            </a:endParaRPr>
          </a:p>
          <a:p>
            <a:pPr marL="800100" lvl="1" indent="-342900">
              <a:buAutoNum type="alphaLcParenBoth"/>
            </a:pPr>
            <a:r>
              <a:rPr lang="en-US" b="0" i="0" u="none" strike="noStrike" baseline="0" dirty="0">
                <a:solidFill>
                  <a:srgbClr val="000000"/>
                </a:solidFill>
                <a:latin typeface="Arial" panose="020B0604020202020204" pitchFamily="34" charset="0"/>
              </a:rPr>
              <a:t>The implementation of the forensic report recommendations</a:t>
            </a:r>
          </a:p>
          <a:p>
            <a:pPr lvl="1"/>
            <a:r>
              <a:rPr lang="en-US" b="0" i="0" u="none" strike="noStrike" baseline="0" dirty="0">
                <a:solidFill>
                  <a:srgbClr val="000000"/>
                </a:solidFill>
                <a:latin typeface="Arial" panose="020B0604020202020204" pitchFamily="34" charset="0"/>
              </a:rPr>
              <a:t>(b) The NSF Audit Action Plan</a:t>
            </a:r>
          </a:p>
          <a:p>
            <a:pPr algn="l"/>
            <a:r>
              <a:rPr lang="en-US" sz="1800" b="0" i="0" u="none" strike="noStrike" baseline="0" dirty="0">
                <a:solidFill>
                  <a:srgbClr val="000000"/>
                </a:solidFill>
                <a:latin typeface="Arial" panose="020B0604020202020204" pitchFamily="34" charset="0"/>
              </a:rPr>
              <a:t> </a:t>
            </a:r>
            <a:endParaRPr lang="en-ZA" sz="1800" b="0" i="0" u="none" strike="noStrike" baseline="0" dirty="0">
              <a:solidFill>
                <a:srgbClr val="000000"/>
              </a:solidFill>
              <a:latin typeface="Arial" panose="020B0604020202020204" pitchFamily="34" charset="0"/>
            </a:endParaRPr>
          </a:p>
          <a:p>
            <a:r>
              <a:rPr lang="en-ZA" sz="1800" b="0" i="0" u="none" strike="noStrike" baseline="0" dirty="0">
                <a:solidFill>
                  <a:srgbClr val="000000"/>
                </a:solidFill>
                <a:latin typeface="Arial" panose="020B0604020202020204" pitchFamily="34" charset="0"/>
              </a:rPr>
              <a:t> </a:t>
            </a:r>
            <a:r>
              <a:rPr lang="en-ZA" sz="1800" b="1" i="0" u="none" strike="noStrike" baseline="0" dirty="0">
                <a:solidFill>
                  <a:srgbClr val="000000"/>
                </a:solidFill>
                <a:latin typeface="Arial" panose="020B0604020202020204" pitchFamily="34" charset="0"/>
              </a:rPr>
              <a:t>BACKGROUND AND RECAP</a:t>
            </a:r>
          </a:p>
          <a:p>
            <a:endParaRPr lang="en-ZA" sz="1800" b="0" i="0" u="none" strike="noStrike" baseline="0" dirty="0">
              <a:solidFill>
                <a:srgbClr val="000000"/>
              </a:solidFill>
              <a:latin typeface="Arial" panose="020B0604020202020204" pitchFamily="34" charset="0"/>
            </a:endParaRPr>
          </a:p>
          <a:p>
            <a:pPr marL="342900" indent="-342900">
              <a:buAutoNum type="arabicPeriod"/>
            </a:pPr>
            <a:r>
              <a:rPr lang="en-US" sz="1800" b="0" i="0" u="none" strike="noStrike" baseline="0" dirty="0">
                <a:solidFill>
                  <a:srgbClr val="000000"/>
                </a:solidFill>
                <a:latin typeface="Arial" panose="020B0604020202020204" pitchFamily="34" charset="0"/>
              </a:rPr>
              <a:t>In the last session of SCOPA with the Minister procedural issues on the publicization of the NSF forensic report came to the head to which the Minister in exercising his constitutional prerogative advised a precautionary approach.</a:t>
            </a:r>
          </a:p>
          <a:p>
            <a:pPr marL="342900" indent="-342900">
              <a:buAutoNum type="arabicPeriod"/>
            </a:pPr>
            <a:endParaRPr lang="en-US" sz="1800" b="0" i="0" u="none" strike="noStrike" baseline="0" dirty="0">
              <a:solidFill>
                <a:srgbClr val="000000"/>
              </a:solidFill>
              <a:latin typeface="Arial" panose="020B0604020202020204" pitchFamily="34" charset="0"/>
            </a:endParaRPr>
          </a:p>
          <a:p>
            <a:pPr marL="342900" indent="-342900">
              <a:buAutoNum type="arabicPeriod"/>
            </a:pPr>
            <a:r>
              <a:rPr lang="en-US" dirty="0">
                <a:solidFill>
                  <a:srgbClr val="000000"/>
                </a:solidFill>
                <a:latin typeface="Arial" panose="020B0604020202020204" pitchFamily="34" charset="0"/>
              </a:rPr>
              <a:t>SCOPA considered and declined the proposal of the Minister to invoke Rule 189 to declare and classify the report as confidential.</a:t>
            </a:r>
            <a:endParaRPr lang="en-US" sz="1800" b="0" i="0" u="none" strike="noStrike" baseline="0" dirty="0">
              <a:solidFill>
                <a:srgbClr val="000000"/>
              </a:solidFill>
              <a:latin typeface="Arial" panose="020B0604020202020204" pitchFamily="34" charset="0"/>
            </a:endParaRPr>
          </a:p>
          <a:p>
            <a:pPr marL="342900" indent="-342900">
              <a:buAutoNum type="arabicPeriod"/>
            </a:pPr>
            <a:endParaRPr lang="en-US" dirty="0">
              <a:solidFill>
                <a:srgbClr val="000000"/>
              </a:solidFill>
              <a:latin typeface="Arial" panose="020B0604020202020204" pitchFamily="34" charset="0"/>
            </a:endParaRPr>
          </a:p>
          <a:p>
            <a:pPr marL="342900" indent="-342900">
              <a:buAutoNum type="arabicPeriod"/>
            </a:pPr>
            <a:r>
              <a:rPr lang="en-US" sz="1800" b="0" i="0" u="none" strike="noStrike" baseline="0" dirty="0">
                <a:solidFill>
                  <a:srgbClr val="000000"/>
                </a:solidFill>
                <a:latin typeface="Arial" panose="020B0604020202020204" pitchFamily="34" charset="0"/>
              </a:rPr>
              <a:t>Subsequently, SCOPA received the raw report from the Minister on the 23 September 2023. </a:t>
            </a:r>
          </a:p>
          <a:p>
            <a:endParaRPr lang="en-US" sz="1800" b="0" i="0" u="none" strike="noStrike" baseline="0" dirty="0">
              <a:solidFill>
                <a:srgbClr val="000000"/>
              </a:solidFill>
              <a:latin typeface="Arial" panose="020B0604020202020204" pitchFamily="34" charset="0"/>
            </a:endParaRPr>
          </a:p>
        </p:txBody>
      </p:sp>
    </p:spTree>
    <p:extLst>
      <p:ext uri="{BB962C8B-B14F-4D97-AF65-F5344CB8AC3E}">
        <p14:creationId xmlns:p14="http://schemas.microsoft.com/office/powerpoint/2010/main" val="670113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9C1227-8E59-8295-CF42-1855E501DB0E}"/>
              </a:ext>
            </a:extLst>
          </p:cNvPr>
          <p:cNvSpPr>
            <a:spLocks noGrp="1"/>
          </p:cNvSpPr>
          <p:nvPr>
            <p:ph idx="1"/>
          </p:nvPr>
        </p:nvSpPr>
        <p:spPr>
          <a:xfrm>
            <a:off x="517666" y="1689209"/>
            <a:ext cx="3012935" cy="4532270"/>
          </a:xfrm>
        </p:spPr>
        <p:txBody>
          <a:bodyPr>
            <a:normAutofit/>
          </a:bodyPr>
          <a:lstStyle/>
          <a:p>
            <a:pPr marL="0" indent="0">
              <a:buNone/>
            </a:pPr>
            <a:endParaRPr lang="en-ZA" dirty="0"/>
          </a:p>
          <a:p>
            <a:pPr marL="0" indent="0">
              <a:buNone/>
            </a:pPr>
            <a:r>
              <a:rPr lang="en-ZA" sz="1600" b="1" dirty="0"/>
              <a:t>1. Purpose </a:t>
            </a:r>
          </a:p>
          <a:p>
            <a:pPr marL="0" indent="0">
              <a:buNone/>
            </a:pPr>
            <a:r>
              <a:rPr lang="en-ZA" sz="1600" b="1" dirty="0"/>
              <a:t>2. Background</a:t>
            </a:r>
          </a:p>
          <a:p>
            <a:pPr marL="0" indent="0">
              <a:buNone/>
            </a:pPr>
            <a:r>
              <a:rPr lang="en-ZA" sz="1600" b="1" dirty="0"/>
              <a:t>3. Forensic report implementation update</a:t>
            </a:r>
          </a:p>
          <a:p>
            <a:pPr marL="0" indent="0">
              <a:buNone/>
            </a:pPr>
            <a:r>
              <a:rPr lang="en-US" sz="1600" b="1" dirty="0"/>
              <a:t>4. Ministerial Task Team report implementation</a:t>
            </a:r>
            <a:endParaRPr lang="en-ZA" sz="1600" b="1" dirty="0"/>
          </a:p>
          <a:p>
            <a:pPr marL="0" indent="0">
              <a:buNone/>
            </a:pPr>
            <a:r>
              <a:rPr lang="en-ZA" sz="1600" b="1" dirty="0"/>
              <a:t>5. Audit Action Plan update</a:t>
            </a:r>
          </a:p>
          <a:p>
            <a:pPr marL="0" indent="0">
              <a:buNone/>
            </a:pPr>
            <a:r>
              <a:rPr lang="en-ZA" sz="1600" b="1" dirty="0"/>
              <a:t>6. Conclusion </a:t>
            </a:r>
          </a:p>
          <a:p>
            <a:pPr marL="0" indent="0">
              <a:buNone/>
            </a:pPr>
            <a:endParaRPr lang="en-US" sz="1600" b="1" dirty="0"/>
          </a:p>
        </p:txBody>
      </p:sp>
      <p:sp>
        <p:nvSpPr>
          <p:cNvPr id="3" name="Slide Number Placeholder 2">
            <a:extLst>
              <a:ext uri="{FF2B5EF4-FFF2-40B4-BE49-F238E27FC236}">
                <a16:creationId xmlns:a16="http://schemas.microsoft.com/office/drawing/2014/main" id="{6CB45843-0D2A-46CB-74EE-446D2ADDB16F}"/>
              </a:ext>
            </a:extLst>
          </p:cNvPr>
          <p:cNvSpPr>
            <a:spLocks noGrp="1"/>
          </p:cNvSpPr>
          <p:nvPr>
            <p:ph type="sldNum" sz="quarter" idx="4"/>
          </p:nvPr>
        </p:nvSpPr>
        <p:spPr/>
        <p:txBody>
          <a:bodyPr/>
          <a:lstStyle/>
          <a:p>
            <a:fld id="{D0187014-A058-7742-9C1E-B2A7F306F8B0}" type="slidenum">
              <a:rPr lang="en-US" smtClean="0"/>
              <a:pPr/>
              <a:t>3</a:t>
            </a:fld>
            <a:endParaRPr lang="en-US" dirty="0"/>
          </a:p>
        </p:txBody>
      </p:sp>
      <p:sp>
        <p:nvSpPr>
          <p:cNvPr id="4" name="Title 1">
            <a:extLst>
              <a:ext uri="{FF2B5EF4-FFF2-40B4-BE49-F238E27FC236}">
                <a16:creationId xmlns:a16="http://schemas.microsoft.com/office/drawing/2014/main" id="{D43C1820-C0D6-BD63-4A59-EDF9E8B674AA}"/>
              </a:ext>
            </a:extLst>
          </p:cNvPr>
          <p:cNvSpPr txBox="1">
            <a:spLocks/>
          </p:cNvSpPr>
          <p:nvPr/>
        </p:nvSpPr>
        <p:spPr>
          <a:xfrm>
            <a:off x="517665" y="1081278"/>
            <a:ext cx="9697452" cy="8323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E2E7D"/>
                </a:solidFill>
                <a:latin typeface="Arial" panose="020B0604020202020204" pitchFamily="34" charset="0"/>
                <a:ea typeface="Verdana" panose="020B0604030504040204" pitchFamily="34" charset="0"/>
                <a:cs typeface="Arial" panose="020B0604020202020204" pitchFamily="34" charset="0"/>
              </a:defRPr>
            </a:lvl1pPr>
          </a:lstStyle>
          <a:p>
            <a:r>
              <a:rPr lang="en-US" sz="2800" b="1" dirty="0"/>
              <a:t>Summary</a:t>
            </a:r>
          </a:p>
        </p:txBody>
      </p:sp>
      <p:sp>
        <p:nvSpPr>
          <p:cNvPr id="10" name="TextBox 9">
            <a:extLst>
              <a:ext uri="{FF2B5EF4-FFF2-40B4-BE49-F238E27FC236}">
                <a16:creationId xmlns:a16="http://schemas.microsoft.com/office/drawing/2014/main" id="{11C505D4-0220-D2A1-7B86-DF559102E5C1}"/>
              </a:ext>
            </a:extLst>
          </p:cNvPr>
          <p:cNvSpPr txBox="1"/>
          <p:nvPr/>
        </p:nvSpPr>
        <p:spPr>
          <a:xfrm>
            <a:off x="3407698" y="1905013"/>
            <a:ext cx="8604709" cy="1754326"/>
          </a:xfrm>
          <a:prstGeom prst="rect">
            <a:avLst/>
          </a:prstGeom>
          <a:solidFill>
            <a:schemeClr val="bg1">
              <a:lumMod val="85000"/>
            </a:schemeClr>
          </a:solidFill>
        </p:spPr>
        <p:txBody>
          <a:bodyPr wrap="square">
            <a:spAutoFit/>
          </a:bodyPr>
          <a:lstStyle/>
          <a:p>
            <a:endParaRPr lang="en-ZA" sz="1800" b="1" i="0" u="none" strike="noStrike" baseline="0" dirty="0">
              <a:solidFill>
                <a:srgbClr val="000000"/>
              </a:solidFill>
              <a:latin typeface="Arial" panose="020B0604020202020204" pitchFamily="34" charset="0"/>
            </a:endParaRPr>
          </a:p>
          <a:p>
            <a:endParaRPr lang="en-US" dirty="0">
              <a:solidFill>
                <a:srgbClr val="000000"/>
              </a:solidFill>
              <a:latin typeface="Arial" panose="020B0604020202020204" pitchFamily="34" charset="0"/>
            </a:endParaRPr>
          </a:p>
          <a:p>
            <a:pPr marL="342900" indent="-342900">
              <a:buFont typeface="+mj-lt"/>
              <a:buAutoNum type="arabicPeriod" startAt="4"/>
            </a:pPr>
            <a:r>
              <a:rPr lang="en-US" sz="1800" b="0" i="0" u="none" strike="noStrike" baseline="0" dirty="0">
                <a:solidFill>
                  <a:srgbClr val="000000"/>
                </a:solidFill>
                <a:latin typeface="Arial" panose="020B0604020202020204" pitchFamily="34" charset="0"/>
              </a:rPr>
              <a:t>In the last SCOPA engagement on 01 December 2022 the forensic report recommendation implementation structure was outlined. </a:t>
            </a:r>
          </a:p>
          <a:p>
            <a:endParaRPr lang="en-ZA" sz="1800" b="0" i="0" u="none" strike="noStrike" baseline="0" dirty="0">
              <a:solidFill>
                <a:srgbClr val="000000"/>
              </a:solidFill>
              <a:latin typeface="Arial" panose="020B0604020202020204" pitchFamily="34" charset="0"/>
            </a:endParaRPr>
          </a:p>
          <a:p>
            <a:endParaRPr lang="en-US" sz="1800" b="0" i="0" u="none" strike="noStrike" baseline="0" dirty="0">
              <a:solidFill>
                <a:srgbClr val="000000"/>
              </a:solidFill>
              <a:latin typeface="Arial" panose="020B0604020202020204" pitchFamily="34" charset="0"/>
            </a:endParaRPr>
          </a:p>
        </p:txBody>
      </p:sp>
    </p:spTree>
    <p:extLst>
      <p:ext uri="{BB962C8B-B14F-4D97-AF65-F5344CB8AC3E}">
        <p14:creationId xmlns:p14="http://schemas.microsoft.com/office/powerpoint/2010/main" val="800787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9C1227-8E59-8295-CF42-1855E501DB0E}"/>
              </a:ext>
            </a:extLst>
          </p:cNvPr>
          <p:cNvSpPr>
            <a:spLocks noGrp="1"/>
          </p:cNvSpPr>
          <p:nvPr>
            <p:ph idx="1"/>
          </p:nvPr>
        </p:nvSpPr>
        <p:spPr>
          <a:xfrm>
            <a:off x="517666" y="1689209"/>
            <a:ext cx="3012935" cy="4532270"/>
          </a:xfrm>
        </p:spPr>
        <p:txBody>
          <a:bodyPr>
            <a:normAutofit/>
          </a:bodyPr>
          <a:lstStyle/>
          <a:p>
            <a:pPr marL="0" indent="0">
              <a:buNone/>
            </a:pPr>
            <a:endParaRPr lang="en-ZA" dirty="0"/>
          </a:p>
          <a:p>
            <a:pPr marL="0" indent="0">
              <a:buNone/>
            </a:pPr>
            <a:r>
              <a:rPr lang="en-ZA" sz="1600" b="1" dirty="0"/>
              <a:t>1. Purpose </a:t>
            </a:r>
          </a:p>
          <a:p>
            <a:pPr marL="0" indent="0">
              <a:buNone/>
            </a:pPr>
            <a:r>
              <a:rPr lang="en-ZA" sz="1600" b="1" dirty="0"/>
              <a:t>2. Background</a:t>
            </a:r>
          </a:p>
          <a:p>
            <a:pPr marL="0" indent="0">
              <a:buNone/>
            </a:pPr>
            <a:r>
              <a:rPr lang="en-ZA" sz="1600" b="1" dirty="0"/>
              <a:t>3. Forensic report implementation update</a:t>
            </a:r>
          </a:p>
          <a:p>
            <a:pPr marL="0" indent="0">
              <a:buNone/>
            </a:pPr>
            <a:r>
              <a:rPr lang="en-US" sz="1600" b="1" dirty="0"/>
              <a:t>4. Ministerial Task Team report implementation</a:t>
            </a:r>
            <a:endParaRPr lang="en-ZA" sz="1600" b="1" dirty="0"/>
          </a:p>
          <a:p>
            <a:pPr marL="0" indent="0">
              <a:buNone/>
            </a:pPr>
            <a:r>
              <a:rPr lang="en-ZA" sz="1600" b="1" dirty="0"/>
              <a:t>5. Audit Action Plan update</a:t>
            </a:r>
          </a:p>
          <a:p>
            <a:pPr marL="0" indent="0">
              <a:buNone/>
            </a:pPr>
            <a:r>
              <a:rPr lang="en-ZA" sz="1600" b="1" dirty="0"/>
              <a:t>6. Conclusion </a:t>
            </a:r>
          </a:p>
          <a:p>
            <a:pPr marL="0" indent="0">
              <a:buNone/>
            </a:pPr>
            <a:endParaRPr lang="en-US" sz="1600" b="1" dirty="0"/>
          </a:p>
        </p:txBody>
      </p:sp>
      <p:sp>
        <p:nvSpPr>
          <p:cNvPr id="3" name="Slide Number Placeholder 2">
            <a:extLst>
              <a:ext uri="{FF2B5EF4-FFF2-40B4-BE49-F238E27FC236}">
                <a16:creationId xmlns:a16="http://schemas.microsoft.com/office/drawing/2014/main" id="{6CB45843-0D2A-46CB-74EE-446D2ADDB16F}"/>
              </a:ext>
            </a:extLst>
          </p:cNvPr>
          <p:cNvSpPr>
            <a:spLocks noGrp="1"/>
          </p:cNvSpPr>
          <p:nvPr>
            <p:ph type="sldNum" sz="quarter" idx="4"/>
          </p:nvPr>
        </p:nvSpPr>
        <p:spPr/>
        <p:txBody>
          <a:bodyPr/>
          <a:lstStyle/>
          <a:p>
            <a:fld id="{D0187014-A058-7742-9C1E-B2A7F306F8B0}" type="slidenum">
              <a:rPr lang="en-US" smtClean="0"/>
              <a:pPr/>
              <a:t>4</a:t>
            </a:fld>
            <a:endParaRPr lang="en-US" dirty="0"/>
          </a:p>
        </p:txBody>
      </p:sp>
      <p:sp>
        <p:nvSpPr>
          <p:cNvPr id="4" name="Title 1">
            <a:extLst>
              <a:ext uri="{FF2B5EF4-FFF2-40B4-BE49-F238E27FC236}">
                <a16:creationId xmlns:a16="http://schemas.microsoft.com/office/drawing/2014/main" id="{D43C1820-C0D6-BD63-4A59-EDF9E8B674AA}"/>
              </a:ext>
            </a:extLst>
          </p:cNvPr>
          <p:cNvSpPr txBox="1">
            <a:spLocks/>
          </p:cNvSpPr>
          <p:nvPr/>
        </p:nvSpPr>
        <p:spPr>
          <a:xfrm>
            <a:off x="517665" y="1081278"/>
            <a:ext cx="9697452" cy="8323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E2E7D"/>
                </a:solidFill>
                <a:latin typeface="Arial" panose="020B0604020202020204" pitchFamily="34" charset="0"/>
                <a:ea typeface="Verdana" panose="020B0604030504040204" pitchFamily="34" charset="0"/>
                <a:cs typeface="Arial" panose="020B0604020202020204" pitchFamily="34" charset="0"/>
              </a:defRPr>
            </a:lvl1pPr>
          </a:lstStyle>
          <a:p>
            <a:r>
              <a:rPr lang="en-US" sz="2800" b="1" dirty="0"/>
              <a:t>Summary</a:t>
            </a:r>
          </a:p>
        </p:txBody>
      </p:sp>
      <p:sp>
        <p:nvSpPr>
          <p:cNvPr id="10" name="TextBox 9">
            <a:extLst>
              <a:ext uri="{FF2B5EF4-FFF2-40B4-BE49-F238E27FC236}">
                <a16:creationId xmlns:a16="http://schemas.microsoft.com/office/drawing/2014/main" id="{11C505D4-0220-D2A1-7B86-DF559102E5C1}"/>
              </a:ext>
            </a:extLst>
          </p:cNvPr>
          <p:cNvSpPr txBox="1"/>
          <p:nvPr/>
        </p:nvSpPr>
        <p:spPr>
          <a:xfrm>
            <a:off x="3530601" y="1185565"/>
            <a:ext cx="8445674" cy="6186309"/>
          </a:xfrm>
          <a:prstGeom prst="rect">
            <a:avLst/>
          </a:prstGeom>
          <a:solidFill>
            <a:schemeClr val="bg1">
              <a:lumMod val="85000"/>
            </a:schemeClr>
          </a:solidFill>
        </p:spPr>
        <p:txBody>
          <a:bodyPr wrap="square">
            <a:spAutoFit/>
          </a:bodyPr>
          <a:lstStyle/>
          <a:p>
            <a:pPr algn="l"/>
            <a:endParaRPr lang="en-ZA" sz="1800" b="0" i="0" u="none" strike="noStrike" baseline="0" dirty="0">
              <a:solidFill>
                <a:srgbClr val="000000"/>
              </a:solidFill>
              <a:latin typeface="Arial" panose="020B0604020202020204" pitchFamily="34" charset="0"/>
            </a:endParaRPr>
          </a:p>
          <a:p>
            <a:r>
              <a:rPr lang="en-ZA" b="1" dirty="0">
                <a:solidFill>
                  <a:srgbClr val="000000"/>
                </a:solidFill>
                <a:latin typeface="Arial" panose="020B0604020202020204" pitchFamily="34" charset="0"/>
              </a:rPr>
              <a:t>PART 1: PROGRESS REPORT ON FORENSIC RECOMMENDATIONS IMPLEMENTATION</a:t>
            </a:r>
            <a:endParaRPr lang="en-ZA" sz="1800" b="1" i="0" u="none" strike="noStrike" baseline="0" dirty="0">
              <a:solidFill>
                <a:srgbClr val="000000"/>
              </a:solidFill>
              <a:latin typeface="Arial" panose="020B0604020202020204" pitchFamily="34" charset="0"/>
            </a:endParaRPr>
          </a:p>
          <a:p>
            <a:pPr algn="l"/>
            <a:endParaRPr lang="en-ZA" sz="1800" b="0" i="0" u="none" strike="noStrike" baseline="0" dirty="0">
              <a:solidFill>
                <a:srgbClr val="000000"/>
              </a:solidFill>
              <a:latin typeface="Arial" panose="020B0604020202020204" pitchFamily="34" charset="0"/>
            </a:endParaRPr>
          </a:p>
          <a:p>
            <a:pPr marL="342900" indent="-342900">
              <a:buFont typeface="+mj-lt"/>
              <a:buAutoNum type="arabicPeriod" startAt="5"/>
            </a:pPr>
            <a:r>
              <a:rPr lang="en-US" sz="1800" b="0" i="0" u="none" strike="noStrike" baseline="0" dirty="0">
                <a:solidFill>
                  <a:srgbClr val="000000"/>
                </a:solidFill>
                <a:latin typeface="Arial" panose="020B0604020202020204" pitchFamily="34" charset="0"/>
              </a:rPr>
              <a:t>The internal processes have unfolded to the stage where the hearing/disciplinary panel is ready to sit: </a:t>
            </a:r>
          </a:p>
          <a:p>
            <a:endParaRPr lang="en-US" sz="1800" b="0" i="0" u="none" strike="noStrike" baseline="0" dirty="0">
              <a:solidFill>
                <a:srgbClr val="000000"/>
              </a:solidFill>
              <a:latin typeface="Arial" panose="020B0604020202020204" pitchFamily="34" charset="0"/>
            </a:endParaRPr>
          </a:p>
          <a:p>
            <a:pPr marL="742950" lvl="1" indent="-285750">
              <a:buFont typeface="Arial" panose="020B0604020202020204" pitchFamily="34" charset="0"/>
              <a:buChar char="•"/>
            </a:pPr>
            <a:r>
              <a:rPr lang="en-US" b="0" i="0" u="none" strike="noStrike" baseline="0" dirty="0">
                <a:solidFill>
                  <a:srgbClr val="000000"/>
                </a:solidFill>
                <a:latin typeface="Arial" panose="020B0604020202020204" pitchFamily="34" charset="0"/>
              </a:rPr>
              <a:t>All NSF officials and those outside the NSF implicated in the forensic report were initially served with precautionary suspensions and later served with intention to charge sheets. </a:t>
            </a:r>
          </a:p>
          <a:p>
            <a:pPr lvl="1"/>
            <a:endParaRPr lang="en-US" b="0" i="0" u="none" strike="noStrike" baseline="0" dirty="0">
              <a:solidFill>
                <a:srgbClr val="000000"/>
              </a:solidFill>
              <a:latin typeface="Arial" panose="020B0604020202020204" pitchFamily="34" charset="0"/>
            </a:endParaRPr>
          </a:p>
          <a:p>
            <a:pPr marL="742950" lvl="1" indent="-285750">
              <a:buFont typeface="Arial" panose="020B0604020202020204" pitchFamily="34" charset="0"/>
              <a:buChar char="•"/>
            </a:pPr>
            <a:r>
              <a:rPr lang="en-US" b="0" i="0" u="none" strike="noStrike" baseline="0" dirty="0">
                <a:solidFill>
                  <a:srgbClr val="000000"/>
                </a:solidFill>
                <a:latin typeface="Arial" panose="020B0604020202020204" pitchFamily="34" charset="0"/>
              </a:rPr>
              <a:t>These officials responded to the charge sheets, some using their own legal services support. </a:t>
            </a:r>
            <a:endParaRPr lang="en-ZA" dirty="0">
              <a:solidFill>
                <a:srgbClr val="000000"/>
              </a:solidFill>
              <a:latin typeface="Arial" panose="020B0604020202020204" pitchFamily="34" charset="0"/>
            </a:endParaRPr>
          </a:p>
          <a:p>
            <a:pPr lvl="1"/>
            <a:endParaRPr lang="en-ZA" b="0" i="0" u="none" strike="noStrike" baseline="0" dirty="0">
              <a:solidFill>
                <a:srgbClr val="000000"/>
              </a:solidFill>
              <a:latin typeface="Arial" panose="020B0604020202020204" pitchFamily="34" charset="0"/>
            </a:endParaRPr>
          </a:p>
          <a:p>
            <a:pPr marL="742950" lvl="1" indent="-285750">
              <a:buFont typeface="Arial" panose="020B0604020202020204" pitchFamily="34" charset="0"/>
              <a:buChar char="•"/>
            </a:pPr>
            <a:r>
              <a:rPr lang="en-US" b="0" i="0" u="none" strike="noStrike" baseline="0" dirty="0">
                <a:solidFill>
                  <a:srgbClr val="000000"/>
                </a:solidFill>
                <a:latin typeface="Arial" panose="020B0604020202020204" pitchFamily="34" charset="0"/>
              </a:rPr>
              <a:t>The precautionary suspensions and the charge sheets were prepared by the legal firm of Advocate </a:t>
            </a:r>
            <a:r>
              <a:rPr lang="en-US" dirty="0" err="1">
                <a:solidFill>
                  <a:srgbClr val="000000"/>
                </a:solidFill>
                <a:latin typeface="Arial" panose="020B0604020202020204" pitchFamily="34" charset="0"/>
              </a:rPr>
              <a:t>Mpshe</a:t>
            </a:r>
            <a:r>
              <a:rPr lang="en-US" dirty="0">
                <a:solidFill>
                  <a:srgbClr val="000000"/>
                </a:solidFill>
                <a:latin typeface="Arial" panose="020B0604020202020204" pitchFamily="34" charset="0"/>
              </a:rPr>
              <a:t>, commissioned by </a:t>
            </a:r>
            <a:r>
              <a:rPr lang="en-US" b="0" i="0" u="none" strike="noStrike" baseline="0" dirty="0">
                <a:solidFill>
                  <a:srgbClr val="000000"/>
                </a:solidFill>
                <a:latin typeface="Arial" panose="020B0604020202020204" pitchFamily="34" charset="0"/>
              </a:rPr>
              <a:t>the office of the State Attorney.</a:t>
            </a:r>
          </a:p>
          <a:p>
            <a:pPr lvl="1"/>
            <a:endParaRPr lang="en-US" b="0" i="0" u="none" strike="noStrike" baseline="0" dirty="0">
              <a:solidFill>
                <a:srgbClr val="000000"/>
              </a:solidFill>
              <a:latin typeface="Arial" panose="020B0604020202020204" pitchFamily="34" charset="0"/>
            </a:endParaRPr>
          </a:p>
          <a:p>
            <a:pPr marL="742950" lvl="1" indent="-285750">
              <a:buFont typeface="Arial" panose="020B0604020202020204" pitchFamily="34" charset="0"/>
              <a:buChar char="•"/>
            </a:pPr>
            <a:r>
              <a:rPr lang="en-US" dirty="0">
                <a:solidFill>
                  <a:srgbClr val="000000"/>
                </a:solidFill>
                <a:latin typeface="Arial" panose="020B0604020202020204" pitchFamily="34" charset="0"/>
              </a:rPr>
              <a:t>The DHET and NSF prepared all required supporting documents.</a:t>
            </a:r>
            <a:endParaRPr lang="en-US" b="0" i="0" u="none" strike="noStrike" baseline="0" dirty="0">
              <a:solidFill>
                <a:srgbClr val="000000"/>
              </a:solidFill>
              <a:latin typeface="Arial" panose="020B0604020202020204" pitchFamily="34" charset="0"/>
            </a:endParaRPr>
          </a:p>
          <a:p>
            <a:endParaRPr lang="en-US" sz="1800" b="0" i="0" u="none" strike="noStrike" baseline="0" dirty="0">
              <a:solidFill>
                <a:srgbClr val="000000"/>
              </a:solidFill>
              <a:latin typeface="Arial" panose="020B0604020202020204" pitchFamily="34" charset="0"/>
            </a:endParaRPr>
          </a:p>
          <a:p>
            <a:endParaRPr lang="en-ZA" sz="1800" b="0" i="0" u="none" strike="noStrike" baseline="0" dirty="0">
              <a:solidFill>
                <a:srgbClr val="000000"/>
              </a:solidFill>
              <a:latin typeface="Arial" panose="020B0604020202020204" pitchFamily="34" charset="0"/>
            </a:endParaRPr>
          </a:p>
          <a:p>
            <a:endParaRPr lang="en-US" sz="1800" b="0" i="0" u="none" strike="noStrike" baseline="0" dirty="0">
              <a:solidFill>
                <a:srgbClr val="000000"/>
              </a:solidFill>
              <a:latin typeface="Arial" panose="020B0604020202020204" pitchFamily="34" charset="0"/>
            </a:endParaRPr>
          </a:p>
        </p:txBody>
      </p:sp>
    </p:spTree>
    <p:extLst>
      <p:ext uri="{BB962C8B-B14F-4D97-AF65-F5344CB8AC3E}">
        <p14:creationId xmlns:p14="http://schemas.microsoft.com/office/powerpoint/2010/main" val="976829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9C1227-8E59-8295-CF42-1855E501DB0E}"/>
              </a:ext>
            </a:extLst>
          </p:cNvPr>
          <p:cNvSpPr>
            <a:spLocks noGrp="1"/>
          </p:cNvSpPr>
          <p:nvPr>
            <p:ph idx="1"/>
          </p:nvPr>
        </p:nvSpPr>
        <p:spPr>
          <a:xfrm>
            <a:off x="517666" y="1689209"/>
            <a:ext cx="3012935" cy="4532270"/>
          </a:xfrm>
        </p:spPr>
        <p:txBody>
          <a:bodyPr>
            <a:normAutofit/>
          </a:bodyPr>
          <a:lstStyle/>
          <a:p>
            <a:pPr marL="0" indent="0">
              <a:buNone/>
            </a:pPr>
            <a:endParaRPr lang="en-ZA" dirty="0"/>
          </a:p>
          <a:p>
            <a:pPr marL="0" indent="0">
              <a:buNone/>
            </a:pPr>
            <a:r>
              <a:rPr lang="en-ZA" sz="1600" b="1" dirty="0"/>
              <a:t>1. Purpose </a:t>
            </a:r>
          </a:p>
          <a:p>
            <a:pPr marL="0" indent="0">
              <a:buNone/>
            </a:pPr>
            <a:r>
              <a:rPr lang="en-ZA" sz="1600" b="1" dirty="0"/>
              <a:t>2. Background</a:t>
            </a:r>
          </a:p>
          <a:p>
            <a:pPr marL="0" indent="0">
              <a:buNone/>
            </a:pPr>
            <a:r>
              <a:rPr lang="en-ZA" sz="1600" b="1" dirty="0"/>
              <a:t>3. Forensic report implementation update</a:t>
            </a:r>
          </a:p>
          <a:p>
            <a:pPr marL="0" indent="0">
              <a:buNone/>
            </a:pPr>
            <a:r>
              <a:rPr lang="en-US" sz="1600" b="1" dirty="0"/>
              <a:t>4. Ministerial Task Team report implementation</a:t>
            </a:r>
            <a:endParaRPr lang="en-ZA" sz="1600" b="1" dirty="0"/>
          </a:p>
          <a:p>
            <a:pPr marL="0" indent="0">
              <a:buNone/>
            </a:pPr>
            <a:r>
              <a:rPr lang="en-ZA" sz="1600" b="1" dirty="0"/>
              <a:t>5. Audit Action Plan update</a:t>
            </a:r>
          </a:p>
          <a:p>
            <a:pPr marL="0" indent="0">
              <a:buNone/>
            </a:pPr>
            <a:r>
              <a:rPr lang="en-ZA" sz="1600" b="1" dirty="0"/>
              <a:t>6. Conclusion </a:t>
            </a:r>
          </a:p>
          <a:p>
            <a:pPr marL="0" indent="0">
              <a:buNone/>
            </a:pPr>
            <a:endParaRPr lang="en-US" sz="1600" b="1" dirty="0"/>
          </a:p>
        </p:txBody>
      </p:sp>
      <p:sp>
        <p:nvSpPr>
          <p:cNvPr id="3" name="Slide Number Placeholder 2">
            <a:extLst>
              <a:ext uri="{FF2B5EF4-FFF2-40B4-BE49-F238E27FC236}">
                <a16:creationId xmlns:a16="http://schemas.microsoft.com/office/drawing/2014/main" id="{6CB45843-0D2A-46CB-74EE-446D2ADDB16F}"/>
              </a:ext>
            </a:extLst>
          </p:cNvPr>
          <p:cNvSpPr>
            <a:spLocks noGrp="1"/>
          </p:cNvSpPr>
          <p:nvPr>
            <p:ph type="sldNum" sz="quarter" idx="4"/>
          </p:nvPr>
        </p:nvSpPr>
        <p:spPr/>
        <p:txBody>
          <a:bodyPr/>
          <a:lstStyle/>
          <a:p>
            <a:fld id="{D0187014-A058-7742-9C1E-B2A7F306F8B0}" type="slidenum">
              <a:rPr lang="en-US" smtClean="0"/>
              <a:pPr/>
              <a:t>5</a:t>
            </a:fld>
            <a:endParaRPr lang="en-US" dirty="0"/>
          </a:p>
        </p:txBody>
      </p:sp>
      <p:sp>
        <p:nvSpPr>
          <p:cNvPr id="4" name="Title 1">
            <a:extLst>
              <a:ext uri="{FF2B5EF4-FFF2-40B4-BE49-F238E27FC236}">
                <a16:creationId xmlns:a16="http://schemas.microsoft.com/office/drawing/2014/main" id="{D43C1820-C0D6-BD63-4A59-EDF9E8B674AA}"/>
              </a:ext>
            </a:extLst>
          </p:cNvPr>
          <p:cNvSpPr txBox="1">
            <a:spLocks/>
          </p:cNvSpPr>
          <p:nvPr/>
        </p:nvSpPr>
        <p:spPr>
          <a:xfrm>
            <a:off x="517665" y="1081278"/>
            <a:ext cx="9697452" cy="8323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E2E7D"/>
                </a:solidFill>
                <a:latin typeface="Arial" panose="020B0604020202020204" pitchFamily="34" charset="0"/>
                <a:ea typeface="Verdana" panose="020B0604030504040204" pitchFamily="34" charset="0"/>
                <a:cs typeface="Arial" panose="020B0604020202020204" pitchFamily="34" charset="0"/>
              </a:defRPr>
            </a:lvl1pPr>
          </a:lstStyle>
          <a:p>
            <a:r>
              <a:rPr lang="en-US" sz="2800" b="1" dirty="0"/>
              <a:t>Summary</a:t>
            </a:r>
          </a:p>
        </p:txBody>
      </p:sp>
      <p:sp>
        <p:nvSpPr>
          <p:cNvPr id="10" name="TextBox 9">
            <a:extLst>
              <a:ext uri="{FF2B5EF4-FFF2-40B4-BE49-F238E27FC236}">
                <a16:creationId xmlns:a16="http://schemas.microsoft.com/office/drawing/2014/main" id="{11C505D4-0220-D2A1-7B86-DF559102E5C1}"/>
              </a:ext>
            </a:extLst>
          </p:cNvPr>
          <p:cNvSpPr txBox="1"/>
          <p:nvPr/>
        </p:nvSpPr>
        <p:spPr>
          <a:xfrm>
            <a:off x="3343558" y="905227"/>
            <a:ext cx="8551545" cy="6309420"/>
          </a:xfrm>
          <a:prstGeom prst="rect">
            <a:avLst/>
          </a:prstGeom>
          <a:solidFill>
            <a:schemeClr val="bg1">
              <a:lumMod val="85000"/>
            </a:schemeClr>
          </a:solidFill>
        </p:spPr>
        <p:txBody>
          <a:bodyPr wrap="square">
            <a:spAutoFit/>
          </a:bodyPr>
          <a:lstStyle/>
          <a:p>
            <a:endParaRPr lang="en-US" sz="1800" b="0" i="0" u="none" strike="noStrike" baseline="0" dirty="0">
              <a:solidFill>
                <a:srgbClr val="000000"/>
              </a:solidFill>
              <a:latin typeface="Arial" panose="020B0604020202020204" pitchFamily="34" charset="0"/>
            </a:endParaRPr>
          </a:p>
          <a:p>
            <a:pPr marL="742950" lvl="1" indent="-285750">
              <a:buFont typeface="Arial" panose="020B0604020202020204" pitchFamily="34" charset="0"/>
              <a:buChar char="•"/>
            </a:pPr>
            <a:r>
              <a:rPr lang="en-US" sz="1600" dirty="0">
                <a:solidFill>
                  <a:srgbClr val="000000"/>
                </a:solidFill>
                <a:latin typeface="Arial" panose="020B0604020202020204" pitchFamily="34" charset="0"/>
              </a:rPr>
              <a:t>T</a:t>
            </a:r>
            <a:r>
              <a:rPr lang="en-US" sz="1600" b="0" i="0" u="none" strike="noStrike" baseline="0" dirty="0">
                <a:solidFill>
                  <a:srgbClr val="000000"/>
                </a:solidFill>
                <a:latin typeface="Arial" panose="020B0604020202020204" pitchFamily="34" charset="0"/>
              </a:rPr>
              <a:t>he internal SCM processes bringing in NEXUS forensic firm as lead evidence witnesses</a:t>
            </a:r>
            <a:r>
              <a:rPr lang="en-US" sz="1600" dirty="0">
                <a:solidFill>
                  <a:srgbClr val="000000"/>
                </a:solidFill>
                <a:latin typeface="Arial" panose="020B0604020202020204" pitchFamily="34" charset="0"/>
              </a:rPr>
              <a:t> to </a:t>
            </a:r>
            <a:r>
              <a:rPr lang="en-US" sz="1600" b="0" i="0" u="none" strike="noStrike" baseline="0" dirty="0">
                <a:solidFill>
                  <a:srgbClr val="000000"/>
                </a:solidFill>
                <a:latin typeface="Arial" panose="020B0604020202020204" pitchFamily="34" charset="0"/>
              </a:rPr>
              <a:t>the hearing/disciplinary session is completed and NEXUS is ready to appear.</a:t>
            </a:r>
            <a:endParaRPr lang="en-US" sz="1600" dirty="0">
              <a:solidFill>
                <a:srgbClr val="000000"/>
              </a:solidFill>
              <a:latin typeface="Arial" panose="020B0604020202020204" pitchFamily="34" charset="0"/>
            </a:endParaRPr>
          </a:p>
          <a:p>
            <a:pPr marL="742950" lvl="1" indent="-285750">
              <a:buFont typeface="Arial" panose="020B0604020202020204" pitchFamily="34" charset="0"/>
              <a:buChar char="•"/>
            </a:pPr>
            <a:endParaRPr lang="en-US" sz="1600" b="0" i="0" u="none" strike="noStrike" baseline="0" dirty="0">
              <a:solidFill>
                <a:srgbClr val="000000"/>
              </a:solidFill>
              <a:latin typeface="Arial" panose="020B0604020202020204" pitchFamily="34" charset="0"/>
            </a:endParaRPr>
          </a:p>
          <a:p>
            <a:pPr marL="742950" lvl="1" indent="-285750">
              <a:buFont typeface="Arial" panose="020B0604020202020204" pitchFamily="34" charset="0"/>
              <a:buChar char="•"/>
            </a:pPr>
            <a:r>
              <a:rPr lang="en-US" sz="1600" dirty="0">
                <a:solidFill>
                  <a:srgbClr val="000000"/>
                </a:solidFill>
                <a:latin typeface="Arial" panose="020B0604020202020204" pitchFamily="34" charset="0"/>
              </a:rPr>
              <a:t>Furthermore, NSF officials identified by the AGSA as having been negligent in the discharge of their responsibilities in the 2019/20 and 2020/21 audit disclaimer years will be subjected to consequence management processes once the completion of the determination tests processes.</a:t>
            </a:r>
            <a:endParaRPr lang="en-US" sz="1600" b="0" i="0" u="none" strike="noStrike" baseline="0" dirty="0">
              <a:solidFill>
                <a:srgbClr val="000000"/>
              </a:solidFill>
              <a:latin typeface="Arial" panose="020B0604020202020204" pitchFamily="34" charset="0"/>
            </a:endParaRPr>
          </a:p>
          <a:p>
            <a:endParaRPr lang="en-US" sz="1600" b="0" i="0" u="none" strike="noStrike" baseline="0" dirty="0">
              <a:solidFill>
                <a:srgbClr val="000000"/>
              </a:solidFill>
              <a:latin typeface="Arial" panose="020B0604020202020204" pitchFamily="34" charset="0"/>
            </a:endParaRPr>
          </a:p>
          <a:p>
            <a:pPr marL="342900" indent="-342900">
              <a:buFont typeface="+mj-lt"/>
              <a:buAutoNum type="arabicPeriod" startAt="6"/>
            </a:pPr>
            <a:r>
              <a:rPr lang="en-US" sz="1600" b="0" i="0" u="none" strike="noStrike" baseline="0" dirty="0">
                <a:solidFill>
                  <a:srgbClr val="000000"/>
                </a:solidFill>
                <a:latin typeface="Arial" panose="020B0604020202020204" pitchFamily="34" charset="0"/>
              </a:rPr>
              <a:t>On the external front, the Director General had engagements with the Special Investigating Unit (SIU), presided over by Advocate Andy Mothibi. The last engagement was on 14 February 2023 where the scope of engagement on the NSF </a:t>
            </a:r>
            <a:r>
              <a:rPr lang="en-US" sz="1600" dirty="0">
                <a:solidFill>
                  <a:srgbClr val="000000"/>
                </a:solidFill>
                <a:latin typeface="Arial" panose="020B0604020202020204" pitchFamily="34" charset="0"/>
              </a:rPr>
              <a:t>investigation </a:t>
            </a:r>
            <a:r>
              <a:rPr lang="en-US" sz="1600" b="0" i="0" u="none" strike="noStrike" baseline="0" dirty="0">
                <a:solidFill>
                  <a:srgbClr val="000000"/>
                </a:solidFill>
                <a:latin typeface="Arial" panose="020B0604020202020204" pitchFamily="34" charset="0"/>
              </a:rPr>
              <a:t>was discussed. </a:t>
            </a:r>
            <a:endParaRPr lang="en-US" sz="1600" dirty="0">
              <a:solidFill>
                <a:srgbClr val="000000"/>
              </a:solidFill>
              <a:latin typeface="Arial" panose="020B0604020202020204" pitchFamily="34" charset="0"/>
            </a:endParaRPr>
          </a:p>
          <a:p>
            <a:pPr marL="342900" indent="-342900">
              <a:buFont typeface="+mj-lt"/>
              <a:buAutoNum type="arabicPeriod" startAt="6"/>
            </a:pPr>
            <a:r>
              <a:rPr lang="en-US" sz="1600" b="0" i="0" u="none" strike="noStrike" baseline="0" dirty="0">
                <a:solidFill>
                  <a:srgbClr val="000000"/>
                </a:solidFill>
                <a:latin typeface="Arial" panose="020B0604020202020204" pitchFamily="34" charset="0"/>
              </a:rPr>
              <a:t>Further discussions were arranged between the Director General and Advocate Mothibi to finalize document exchanges and investigation procedural matters. </a:t>
            </a:r>
          </a:p>
          <a:p>
            <a:pPr marL="342900" indent="-342900">
              <a:buFont typeface="+mj-lt"/>
              <a:buAutoNum type="arabicPeriod" startAt="6"/>
            </a:pPr>
            <a:endParaRPr lang="en-US" sz="1600" b="0" i="0" u="none" strike="noStrike" baseline="0" dirty="0">
              <a:solidFill>
                <a:srgbClr val="000000"/>
              </a:solidFill>
              <a:latin typeface="Arial" panose="020B0604020202020204" pitchFamily="34" charset="0"/>
            </a:endParaRPr>
          </a:p>
          <a:p>
            <a:pPr marL="342900" indent="-342900">
              <a:buFont typeface="+mj-lt"/>
              <a:buAutoNum type="arabicPeriod" startAt="6"/>
            </a:pPr>
            <a:r>
              <a:rPr lang="en-US" sz="1600" b="0" i="0" u="none" strike="noStrike" baseline="0" dirty="0">
                <a:solidFill>
                  <a:srgbClr val="000000"/>
                </a:solidFill>
                <a:latin typeface="Arial" panose="020B0604020202020204" pitchFamily="34" charset="0"/>
              </a:rPr>
              <a:t>Subsequently, the Minister and the DG further engaged with the SIU on the 30 March 2023.</a:t>
            </a:r>
          </a:p>
          <a:p>
            <a:pPr marL="342900" indent="-342900">
              <a:buFont typeface="+mj-lt"/>
              <a:buAutoNum type="arabicPeriod" startAt="6"/>
            </a:pPr>
            <a:endParaRPr lang="en-US" sz="1600" dirty="0">
              <a:solidFill>
                <a:srgbClr val="000000"/>
              </a:solidFill>
              <a:latin typeface="Arial" panose="020B0604020202020204" pitchFamily="34" charset="0"/>
            </a:endParaRPr>
          </a:p>
          <a:p>
            <a:pPr marL="342900" indent="-342900">
              <a:buFont typeface="+mj-lt"/>
              <a:buAutoNum type="arabicPeriod" startAt="6"/>
            </a:pPr>
            <a:r>
              <a:rPr lang="en-US" sz="1600" b="0" i="0" u="none" strike="noStrike" baseline="0" dirty="0">
                <a:solidFill>
                  <a:srgbClr val="000000"/>
                </a:solidFill>
                <a:latin typeface="Arial" panose="020B0604020202020204" pitchFamily="34" charset="0"/>
              </a:rPr>
              <a:t>The Directorate for Priority Crime Investigation (HAWKS) held the initial session with the NSF Acting Executive Officer on 08 December 2022. Subsequently, an affidavit mapping out the full value chain of skills development funding processes was composed for deposition. </a:t>
            </a:r>
          </a:p>
          <a:p>
            <a:r>
              <a:rPr lang="en-US" sz="1800" b="0" i="0" u="none" strike="noStrike" baseline="0" dirty="0">
                <a:solidFill>
                  <a:srgbClr val="000000"/>
                </a:solidFill>
                <a:latin typeface="Arial" panose="020B0604020202020204" pitchFamily="34" charset="0"/>
              </a:rPr>
              <a:t> </a:t>
            </a:r>
          </a:p>
        </p:txBody>
      </p:sp>
    </p:spTree>
    <p:extLst>
      <p:ext uri="{BB962C8B-B14F-4D97-AF65-F5344CB8AC3E}">
        <p14:creationId xmlns:p14="http://schemas.microsoft.com/office/powerpoint/2010/main" val="618411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9C1227-8E59-8295-CF42-1855E501DB0E}"/>
              </a:ext>
            </a:extLst>
          </p:cNvPr>
          <p:cNvSpPr>
            <a:spLocks noGrp="1"/>
          </p:cNvSpPr>
          <p:nvPr>
            <p:ph idx="1"/>
          </p:nvPr>
        </p:nvSpPr>
        <p:spPr>
          <a:xfrm>
            <a:off x="517666" y="1689209"/>
            <a:ext cx="3012935" cy="4532270"/>
          </a:xfrm>
        </p:spPr>
        <p:txBody>
          <a:bodyPr>
            <a:normAutofit/>
          </a:bodyPr>
          <a:lstStyle/>
          <a:p>
            <a:pPr marL="0" indent="0">
              <a:buNone/>
            </a:pPr>
            <a:endParaRPr lang="en-ZA" dirty="0"/>
          </a:p>
          <a:p>
            <a:pPr marL="0" indent="0">
              <a:buNone/>
            </a:pPr>
            <a:r>
              <a:rPr lang="en-ZA" sz="1600" b="1" dirty="0"/>
              <a:t>1. Purpose </a:t>
            </a:r>
          </a:p>
          <a:p>
            <a:pPr marL="0" indent="0">
              <a:buNone/>
            </a:pPr>
            <a:r>
              <a:rPr lang="en-ZA" sz="1600" b="1" dirty="0"/>
              <a:t>2. Background</a:t>
            </a:r>
          </a:p>
          <a:p>
            <a:pPr marL="0" indent="0">
              <a:buNone/>
            </a:pPr>
            <a:r>
              <a:rPr lang="en-ZA" sz="1600" b="1" dirty="0"/>
              <a:t>3. Forensic report implementation update</a:t>
            </a:r>
          </a:p>
          <a:p>
            <a:pPr marL="0" indent="0">
              <a:buNone/>
            </a:pPr>
            <a:r>
              <a:rPr lang="en-US" sz="1600" b="1" dirty="0"/>
              <a:t>4. Ministerial Task Team report implementation</a:t>
            </a:r>
            <a:endParaRPr lang="en-ZA" sz="1600" b="1" dirty="0"/>
          </a:p>
          <a:p>
            <a:pPr marL="0" indent="0">
              <a:buNone/>
            </a:pPr>
            <a:r>
              <a:rPr lang="en-ZA" sz="1600" b="1" dirty="0"/>
              <a:t>5. Audit Action Plan update</a:t>
            </a:r>
          </a:p>
          <a:p>
            <a:pPr marL="0" indent="0">
              <a:buNone/>
            </a:pPr>
            <a:r>
              <a:rPr lang="en-ZA" sz="1600" b="1" dirty="0"/>
              <a:t>6. Conclusion </a:t>
            </a:r>
          </a:p>
          <a:p>
            <a:pPr marL="0" indent="0">
              <a:buNone/>
            </a:pPr>
            <a:endParaRPr lang="en-US" sz="1600" b="1" dirty="0"/>
          </a:p>
        </p:txBody>
      </p:sp>
      <p:sp>
        <p:nvSpPr>
          <p:cNvPr id="3" name="Slide Number Placeholder 2">
            <a:extLst>
              <a:ext uri="{FF2B5EF4-FFF2-40B4-BE49-F238E27FC236}">
                <a16:creationId xmlns:a16="http://schemas.microsoft.com/office/drawing/2014/main" id="{6CB45843-0D2A-46CB-74EE-446D2ADDB16F}"/>
              </a:ext>
            </a:extLst>
          </p:cNvPr>
          <p:cNvSpPr>
            <a:spLocks noGrp="1"/>
          </p:cNvSpPr>
          <p:nvPr>
            <p:ph type="sldNum" sz="quarter" idx="4"/>
          </p:nvPr>
        </p:nvSpPr>
        <p:spPr/>
        <p:txBody>
          <a:bodyPr/>
          <a:lstStyle/>
          <a:p>
            <a:fld id="{D0187014-A058-7742-9C1E-B2A7F306F8B0}" type="slidenum">
              <a:rPr lang="en-US" smtClean="0"/>
              <a:pPr/>
              <a:t>6</a:t>
            </a:fld>
            <a:endParaRPr lang="en-US" dirty="0"/>
          </a:p>
        </p:txBody>
      </p:sp>
      <p:sp>
        <p:nvSpPr>
          <p:cNvPr id="4" name="Title 1">
            <a:extLst>
              <a:ext uri="{FF2B5EF4-FFF2-40B4-BE49-F238E27FC236}">
                <a16:creationId xmlns:a16="http://schemas.microsoft.com/office/drawing/2014/main" id="{D43C1820-C0D6-BD63-4A59-EDF9E8B674AA}"/>
              </a:ext>
            </a:extLst>
          </p:cNvPr>
          <p:cNvSpPr txBox="1">
            <a:spLocks/>
          </p:cNvSpPr>
          <p:nvPr/>
        </p:nvSpPr>
        <p:spPr>
          <a:xfrm>
            <a:off x="517665" y="1081278"/>
            <a:ext cx="9697452" cy="8323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E2E7D"/>
                </a:solidFill>
                <a:latin typeface="Arial" panose="020B0604020202020204" pitchFamily="34" charset="0"/>
                <a:ea typeface="Verdana" panose="020B0604030504040204" pitchFamily="34" charset="0"/>
                <a:cs typeface="Arial" panose="020B0604020202020204" pitchFamily="34" charset="0"/>
              </a:defRPr>
            </a:lvl1pPr>
          </a:lstStyle>
          <a:p>
            <a:r>
              <a:rPr lang="en-US" sz="2800" b="1" dirty="0"/>
              <a:t>Summary</a:t>
            </a:r>
          </a:p>
        </p:txBody>
      </p:sp>
      <p:sp>
        <p:nvSpPr>
          <p:cNvPr id="10" name="TextBox 9">
            <a:extLst>
              <a:ext uri="{FF2B5EF4-FFF2-40B4-BE49-F238E27FC236}">
                <a16:creationId xmlns:a16="http://schemas.microsoft.com/office/drawing/2014/main" id="{11C505D4-0220-D2A1-7B86-DF559102E5C1}"/>
              </a:ext>
            </a:extLst>
          </p:cNvPr>
          <p:cNvSpPr txBox="1"/>
          <p:nvPr/>
        </p:nvSpPr>
        <p:spPr>
          <a:xfrm>
            <a:off x="3838927" y="1025639"/>
            <a:ext cx="8353073" cy="3600986"/>
          </a:xfrm>
          <a:prstGeom prst="rect">
            <a:avLst/>
          </a:prstGeom>
          <a:solidFill>
            <a:schemeClr val="bg1">
              <a:lumMod val="85000"/>
            </a:schemeClr>
          </a:solidFill>
        </p:spPr>
        <p:txBody>
          <a:bodyPr wrap="square">
            <a:spAutoFit/>
          </a:bodyPr>
          <a:lstStyle/>
          <a:p>
            <a:pPr algn="l"/>
            <a:endParaRPr lang="en-ZA" sz="1800" b="0" i="0" u="none" strike="noStrike" baseline="0" dirty="0">
              <a:solidFill>
                <a:srgbClr val="000000"/>
              </a:solidFill>
              <a:latin typeface="Arial" panose="020B0604020202020204" pitchFamily="34" charset="0"/>
            </a:endParaRPr>
          </a:p>
          <a:p>
            <a:pPr marL="342900" indent="-342900">
              <a:buFont typeface="+mj-lt"/>
              <a:buAutoNum type="arabicPeriod" startAt="10"/>
            </a:pPr>
            <a:r>
              <a:rPr lang="en-US" sz="1600" b="0" i="0" u="none" strike="noStrike" baseline="0" dirty="0">
                <a:solidFill>
                  <a:srgbClr val="000000"/>
                </a:solidFill>
                <a:latin typeface="Arial" panose="020B0604020202020204" pitchFamily="34" charset="0"/>
              </a:rPr>
              <a:t>The NSF-HAWKS documentation exchange has been initiated as of 09 March 2023. </a:t>
            </a:r>
            <a:endParaRPr lang="en-US" sz="1600" dirty="0">
              <a:solidFill>
                <a:srgbClr val="000000"/>
              </a:solidFill>
              <a:latin typeface="Arial" panose="020B0604020202020204" pitchFamily="34" charset="0"/>
            </a:endParaRPr>
          </a:p>
          <a:p>
            <a:pPr marL="342900" indent="-342900">
              <a:buFont typeface="+mj-lt"/>
              <a:buAutoNum type="arabicPeriod" startAt="10"/>
            </a:pPr>
            <a:endParaRPr lang="en-US" sz="1600" b="0" i="0" u="none" strike="noStrike" baseline="0" dirty="0">
              <a:solidFill>
                <a:srgbClr val="000000"/>
              </a:solidFill>
              <a:latin typeface="Arial" panose="020B0604020202020204" pitchFamily="34" charset="0"/>
            </a:endParaRPr>
          </a:p>
          <a:p>
            <a:pPr marL="342900" indent="-342900">
              <a:buFont typeface="+mj-lt"/>
              <a:buAutoNum type="arabicPeriod" startAt="10"/>
            </a:pPr>
            <a:r>
              <a:rPr lang="en-US" sz="1600" b="0" i="0" u="none" strike="noStrike" baseline="0" dirty="0">
                <a:solidFill>
                  <a:srgbClr val="000000"/>
                </a:solidFill>
                <a:latin typeface="Arial" panose="020B0604020202020204" pitchFamily="34" charset="0"/>
              </a:rPr>
              <a:t>The scope of the HAWKS investigation is on the 10 selected project arising from the forensic report </a:t>
            </a:r>
            <a:endParaRPr lang="en-US" sz="1600" dirty="0">
              <a:solidFill>
                <a:srgbClr val="000000"/>
              </a:solidFill>
              <a:latin typeface="Arial" panose="020B0604020202020204" pitchFamily="34" charset="0"/>
            </a:endParaRPr>
          </a:p>
          <a:p>
            <a:pPr marL="342900" indent="-342900">
              <a:buFont typeface="+mj-lt"/>
              <a:buAutoNum type="arabicPeriod" startAt="10"/>
            </a:pPr>
            <a:endParaRPr lang="en-US" sz="1600" b="0" i="0" u="none" strike="noStrike" baseline="0" dirty="0">
              <a:solidFill>
                <a:srgbClr val="000000"/>
              </a:solidFill>
              <a:latin typeface="Arial" panose="020B0604020202020204" pitchFamily="34" charset="0"/>
            </a:endParaRPr>
          </a:p>
          <a:p>
            <a:pPr marL="342900" indent="-342900">
              <a:buFont typeface="+mj-lt"/>
              <a:buAutoNum type="arabicPeriod" startAt="10"/>
            </a:pPr>
            <a:r>
              <a:rPr lang="en-US" sz="1600" b="0" i="0" u="none" strike="noStrike" baseline="0" dirty="0">
                <a:solidFill>
                  <a:srgbClr val="000000"/>
                </a:solidFill>
                <a:latin typeface="Arial" panose="020B0604020202020204" pitchFamily="34" charset="0"/>
              </a:rPr>
              <a:t>The SIU has initiated a process of obtaining a proclamation to investigate the same 10 projects. Given that the HAWKS are now seized with this matter, and given the cost already incurred on the Nexus report, as well as the exorbitant costs of the SIU, we do not believe this is the correct way to go. We have met with the SIU to seek clarity from them, and remained of the view that an SIU investigation would not be the best use of limited public resources.    </a:t>
            </a:r>
          </a:p>
          <a:p>
            <a:endParaRPr lang="en-US" sz="1600" b="0" i="0" u="none" strike="noStrike" baseline="0" dirty="0">
              <a:solidFill>
                <a:srgbClr val="000000"/>
              </a:solidFill>
              <a:latin typeface="Arial" panose="020B0604020202020204" pitchFamily="34" charset="0"/>
            </a:endParaRPr>
          </a:p>
          <a:p>
            <a:endParaRPr lang="en-US" dirty="0">
              <a:solidFill>
                <a:srgbClr val="000000"/>
              </a:solidFill>
              <a:latin typeface="Arial" panose="020B0604020202020204" pitchFamily="34" charset="0"/>
            </a:endParaRPr>
          </a:p>
        </p:txBody>
      </p:sp>
    </p:spTree>
    <p:extLst>
      <p:ext uri="{BB962C8B-B14F-4D97-AF65-F5344CB8AC3E}">
        <p14:creationId xmlns:p14="http://schemas.microsoft.com/office/powerpoint/2010/main" val="375044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9C1227-8E59-8295-CF42-1855E501DB0E}"/>
              </a:ext>
            </a:extLst>
          </p:cNvPr>
          <p:cNvSpPr>
            <a:spLocks noGrp="1"/>
          </p:cNvSpPr>
          <p:nvPr>
            <p:ph idx="1"/>
          </p:nvPr>
        </p:nvSpPr>
        <p:spPr>
          <a:xfrm>
            <a:off x="517666" y="1689209"/>
            <a:ext cx="3012935" cy="4532270"/>
          </a:xfrm>
        </p:spPr>
        <p:txBody>
          <a:bodyPr>
            <a:normAutofit/>
          </a:bodyPr>
          <a:lstStyle/>
          <a:p>
            <a:pPr marL="0" indent="0">
              <a:buNone/>
            </a:pPr>
            <a:endParaRPr lang="en-ZA" dirty="0"/>
          </a:p>
          <a:p>
            <a:pPr marL="0" indent="0">
              <a:buNone/>
            </a:pPr>
            <a:r>
              <a:rPr lang="en-ZA" sz="1600" b="1" dirty="0"/>
              <a:t>1. Purpose </a:t>
            </a:r>
          </a:p>
          <a:p>
            <a:pPr marL="0" indent="0">
              <a:buNone/>
            </a:pPr>
            <a:r>
              <a:rPr lang="en-ZA" sz="1600" b="1" dirty="0"/>
              <a:t>2. Background</a:t>
            </a:r>
          </a:p>
          <a:p>
            <a:pPr marL="0" indent="0">
              <a:buNone/>
            </a:pPr>
            <a:r>
              <a:rPr lang="en-ZA" sz="1600" b="1" dirty="0"/>
              <a:t>3. Forensic report implementation update</a:t>
            </a:r>
          </a:p>
          <a:p>
            <a:pPr marL="0" indent="0">
              <a:buNone/>
            </a:pPr>
            <a:r>
              <a:rPr lang="en-US" sz="1600" b="1" dirty="0"/>
              <a:t>4. Ministerial Task Team report implementation</a:t>
            </a:r>
            <a:endParaRPr lang="en-ZA" sz="1600" b="1" dirty="0"/>
          </a:p>
          <a:p>
            <a:pPr marL="0" indent="0">
              <a:buNone/>
            </a:pPr>
            <a:r>
              <a:rPr lang="en-ZA" sz="1600" b="1" dirty="0"/>
              <a:t>5. Audit Action Plan update</a:t>
            </a:r>
          </a:p>
          <a:p>
            <a:pPr marL="0" indent="0">
              <a:buNone/>
            </a:pPr>
            <a:r>
              <a:rPr lang="en-ZA" sz="1600" b="1" dirty="0"/>
              <a:t>6. Conclusion </a:t>
            </a:r>
          </a:p>
          <a:p>
            <a:pPr marL="0" indent="0">
              <a:buNone/>
            </a:pPr>
            <a:endParaRPr lang="en-US" sz="1600" b="1" dirty="0"/>
          </a:p>
        </p:txBody>
      </p:sp>
      <p:sp>
        <p:nvSpPr>
          <p:cNvPr id="3" name="Slide Number Placeholder 2">
            <a:extLst>
              <a:ext uri="{FF2B5EF4-FFF2-40B4-BE49-F238E27FC236}">
                <a16:creationId xmlns:a16="http://schemas.microsoft.com/office/drawing/2014/main" id="{6CB45843-0D2A-46CB-74EE-446D2ADDB16F}"/>
              </a:ext>
            </a:extLst>
          </p:cNvPr>
          <p:cNvSpPr>
            <a:spLocks noGrp="1"/>
          </p:cNvSpPr>
          <p:nvPr>
            <p:ph type="sldNum" sz="quarter" idx="4"/>
          </p:nvPr>
        </p:nvSpPr>
        <p:spPr/>
        <p:txBody>
          <a:bodyPr/>
          <a:lstStyle/>
          <a:p>
            <a:fld id="{D0187014-A058-7742-9C1E-B2A7F306F8B0}" type="slidenum">
              <a:rPr lang="en-US" smtClean="0"/>
              <a:pPr/>
              <a:t>7</a:t>
            </a:fld>
            <a:endParaRPr lang="en-US" dirty="0"/>
          </a:p>
        </p:txBody>
      </p:sp>
      <p:sp>
        <p:nvSpPr>
          <p:cNvPr id="4" name="Title 1">
            <a:extLst>
              <a:ext uri="{FF2B5EF4-FFF2-40B4-BE49-F238E27FC236}">
                <a16:creationId xmlns:a16="http://schemas.microsoft.com/office/drawing/2014/main" id="{D43C1820-C0D6-BD63-4A59-EDF9E8B674AA}"/>
              </a:ext>
            </a:extLst>
          </p:cNvPr>
          <p:cNvSpPr txBox="1">
            <a:spLocks/>
          </p:cNvSpPr>
          <p:nvPr/>
        </p:nvSpPr>
        <p:spPr>
          <a:xfrm>
            <a:off x="517665" y="1081278"/>
            <a:ext cx="9697452" cy="8323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E2E7D"/>
                </a:solidFill>
                <a:latin typeface="Arial" panose="020B0604020202020204" pitchFamily="34" charset="0"/>
                <a:ea typeface="Verdana" panose="020B0604030504040204" pitchFamily="34" charset="0"/>
                <a:cs typeface="Arial" panose="020B0604020202020204" pitchFamily="34" charset="0"/>
              </a:defRPr>
            </a:lvl1pPr>
          </a:lstStyle>
          <a:p>
            <a:r>
              <a:rPr lang="en-US" sz="2800" b="1" dirty="0"/>
              <a:t>Summary</a:t>
            </a:r>
          </a:p>
        </p:txBody>
      </p:sp>
      <p:sp>
        <p:nvSpPr>
          <p:cNvPr id="10" name="TextBox 9">
            <a:extLst>
              <a:ext uri="{FF2B5EF4-FFF2-40B4-BE49-F238E27FC236}">
                <a16:creationId xmlns:a16="http://schemas.microsoft.com/office/drawing/2014/main" id="{11C505D4-0220-D2A1-7B86-DF559102E5C1}"/>
              </a:ext>
            </a:extLst>
          </p:cNvPr>
          <p:cNvSpPr txBox="1"/>
          <p:nvPr/>
        </p:nvSpPr>
        <p:spPr>
          <a:xfrm>
            <a:off x="3838927" y="1025639"/>
            <a:ext cx="8353073" cy="5047536"/>
          </a:xfrm>
          <a:prstGeom prst="rect">
            <a:avLst/>
          </a:prstGeom>
          <a:solidFill>
            <a:schemeClr val="bg1">
              <a:lumMod val="85000"/>
            </a:schemeClr>
          </a:solidFill>
        </p:spPr>
        <p:txBody>
          <a:bodyPr wrap="square">
            <a:spAutoFit/>
          </a:bodyPr>
          <a:lstStyle/>
          <a:p>
            <a:endParaRPr lang="en-US" sz="1600" b="0" i="0" u="none" strike="noStrike" baseline="0" dirty="0">
              <a:solidFill>
                <a:srgbClr val="000000"/>
              </a:solidFill>
              <a:latin typeface="Arial" panose="020B0604020202020204" pitchFamily="34" charset="0"/>
            </a:endParaRPr>
          </a:p>
          <a:p>
            <a:r>
              <a:rPr lang="fr-FR" sz="1600" b="1" i="0" u="none" strike="noStrike" baseline="0" dirty="0">
                <a:solidFill>
                  <a:srgbClr val="000000"/>
                </a:solidFill>
                <a:latin typeface="Arial" panose="020B0604020202020204" pitchFamily="34" charset="0"/>
              </a:rPr>
              <a:t>PART 2 : </a:t>
            </a:r>
            <a:r>
              <a:rPr lang="fr-FR" sz="1600" b="1" dirty="0">
                <a:solidFill>
                  <a:srgbClr val="000000"/>
                </a:solidFill>
                <a:latin typeface="Arial" panose="020B0604020202020204" pitchFamily="34" charset="0"/>
              </a:rPr>
              <a:t>MINISTERIAL TASK TEAM (MTT) REPORT IMPLEMENTATION</a:t>
            </a:r>
            <a:endParaRPr lang="fr-FR" sz="1600" b="1" i="0" u="none" strike="noStrike" baseline="0" dirty="0">
              <a:solidFill>
                <a:srgbClr val="000000"/>
              </a:solidFill>
              <a:latin typeface="Arial" panose="020B0604020202020204" pitchFamily="34" charset="0"/>
            </a:endParaRPr>
          </a:p>
          <a:p>
            <a:endParaRPr lang="fr-FR" sz="1600" b="0" i="0" u="none" strike="noStrike" baseline="0" dirty="0">
              <a:solidFill>
                <a:srgbClr val="000000"/>
              </a:solidFill>
              <a:latin typeface="Arial" panose="020B0604020202020204" pitchFamily="34" charset="0"/>
            </a:endParaRPr>
          </a:p>
          <a:p>
            <a:pPr marL="342900" indent="-342900">
              <a:buFont typeface="+mj-lt"/>
              <a:buAutoNum type="arabicPeriod" startAt="12"/>
            </a:pPr>
            <a:r>
              <a:rPr lang="en-US" sz="1600" dirty="0">
                <a:solidFill>
                  <a:srgbClr val="000000"/>
                </a:solidFill>
                <a:latin typeface="Arial" panose="020B0604020202020204" pitchFamily="34" charset="0"/>
              </a:rPr>
              <a:t>In line with the </a:t>
            </a:r>
            <a:r>
              <a:rPr lang="en-US" sz="1600" b="0" i="0" u="none" strike="noStrike" baseline="0" dirty="0">
                <a:solidFill>
                  <a:srgbClr val="000000"/>
                </a:solidFill>
                <a:latin typeface="Arial" panose="020B0604020202020204" pitchFamily="34" charset="0"/>
              </a:rPr>
              <a:t>Auditor General South Africa adverse findings and the arising need to reconfigure the governance and NSF </a:t>
            </a:r>
            <a:r>
              <a:rPr lang="en-US" sz="1600" dirty="0">
                <a:solidFill>
                  <a:srgbClr val="000000"/>
                </a:solidFill>
                <a:latin typeface="Arial" panose="020B0604020202020204" pitchFamily="34" charset="0"/>
              </a:rPr>
              <a:t>business model, the Minister adopted the MTT report for implementation. To date:</a:t>
            </a:r>
          </a:p>
          <a:p>
            <a:endParaRPr lang="en-US" sz="1600" dirty="0">
              <a:solidFill>
                <a:srgbClr val="000000"/>
              </a:solidFill>
              <a:latin typeface="Arial" panose="020B0604020202020204" pitchFamily="34" charset="0"/>
            </a:endParaRPr>
          </a:p>
          <a:p>
            <a:pPr marL="742950" lvl="1" indent="-285750">
              <a:buFont typeface="Arial" panose="020B0604020202020204" pitchFamily="34" charset="0"/>
              <a:buChar char="•"/>
            </a:pPr>
            <a:r>
              <a:rPr lang="en-US" sz="1600" dirty="0">
                <a:solidFill>
                  <a:srgbClr val="000000"/>
                </a:solidFill>
                <a:latin typeface="Arial" panose="020B0604020202020204" pitchFamily="34" charset="0"/>
              </a:rPr>
              <a:t>The Director-General has appointed the NSF implementation task team within the NSF.</a:t>
            </a:r>
          </a:p>
          <a:p>
            <a:pPr marL="742950" lvl="1" indent="-285750">
              <a:buFont typeface="Arial" panose="020B0604020202020204" pitchFamily="34" charset="0"/>
              <a:buChar char="•"/>
            </a:pPr>
            <a:r>
              <a:rPr lang="en-US" sz="1600" dirty="0">
                <a:solidFill>
                  <a:srgbClr val="000000"/>
                </a:solidFill>
                <a:latin typeface="Arial" panose="020B0604020202020204" pitchFamily="34" charset="0"/>
              </a:rPr>
              <a:t>The NSF Task Team has since developed an implementation plan which consists of five workstreams with short-, medium- and long-term targets:</a:t>
            </a:r>
          </a:p>
          <a:p>
            <a:pPr lvl="1"/>
            <a:endParaRPr lang="en-US" sz="1600" dirty="0">
              <a:solidFill>
                <a:srgbClr val="000000"/>
              </a:solidFill>
              <a:latin typeface="Arial" panose="020B0604020202020204" pitchFamily="34" charset="0"/>
            </a:endParaRPr>
          </a:p>
          <a:p>
            <a:pPr marL="1200150" lvl="2" indent="-285750">
              <a:buFont typeface="Arial" panose="020B0604020202020204" pitchFamily="34" charset="0"/>
              <a:buChar char="•"/>
            </a:pPr>
            <a:r>
              <a:rPr lang="en-US" sz="1600" dirty="0">
                <a:solidFill>
                  <a:srgbClr val="000000"/>
                </a:solidFill>
                <a:latin typeface="Arial" panose="020B0604020202020204" pitchFamily="34" charset="0"/>
              </a:rPr>
              <a:t>Governance workstream.</a:t>
            </a:r>
          </a:p>
          <a:p>
            <a:pPr marL="1200150" lvl="2" indent="-285750">
              <a:buFont typeface="Arial" panose="020B0604020202020204" pitchFamily="34" charset="0"/>
              <a:buChar char="•"/>
            </a:pPr>
            <a:r>
              <a:rPr lang="en-US" sz="1600" dirty="0">
                <a:solidFill>
                  <a:srgbClr val="000000"/>
                </a:solidFill>
                <a:latin typeface="Arial" panose="020B0604020202020204" pitchFamily="34" charset="0"/>
              </a:rPr>
              <a:t>Business Model, Operating Model and Value Chain workstream.</a:t>
            </a:r>
          </a:p>
          <a:p>
            <a:pPr marL="1200150" lvl="2" indent="-285750">
              <a:buFont typeface="Arial" panose="020B0604020202020204" pitchFamily="34" charset="0"/>
              <a:buChar char="•"/>
            </a:pPr>
            <a:r>
              <a:rPr lang="en-US" sz="1600" dirty="0">
                <a:solidFill>
                  <a:srgbClr val="000000"/>
                </a:solidFill>
                <a:latin typeface="Arial" panose="020B0604020202020204" pitchFamily="34" charset="0"/>
              </a:rPr>
              <a:t>Strategy, Innovation and Organizational Performance workstream.</a:t>
            </a:r>
          </a:p>
          <a:p>
            <a:pPr marL="1200150" lvl="2" indent="-285750">
              <a:buFont typeface="Arial" panose="020B0604020202020204" pitchFamily="34" charset="0"/>
              <a:buChar char="•"/>
            </a:pPr>
            <a:r>
              <a:rPr lang="en-US" sz="1600" dirty="0">
                <a:solidFill>
                  <a:srgbClr val="000000"/>
                </a:solidFill>
                <a:latin typeface="Arial" panose="020B0604020202020204" pitchFamily="34" charset="0"/>
              </a:rPr>
              <a:t>Human Resources workstream.</a:t>
            </a:r>
          </a:p>
          <a:p>
            <a:pPr marL="1200150" lvl="2" indent="-285750">
              <a:buFont typeface="Arial" panose="020B0604020202020204" pitchFamily="34" charset="0"/>
              <a:buChar char="•"/>
            </a:pPr>
            <a:r>
              <a:rPr lang="en-US" sz="1600" dirty="0">
                <a:solidFill>
                  <a:srgbClr val="000000"/>
                </a:solidFill>
                <a:latin typeface="Arial" panose="020B0604020202020204" pitchFamily="34" charset="0"/>
              </a:rPr>
              <a:t>Change Management workstream.</a:t>
            </a:r>
          </a:p>
          <a:p>
            <a:pPr marL="742950" lvl="1" indent="-285750">
              <a:buFont typeface="Arial" panose="020B0604020202020204" pitchFamily="34" charset="0"/>
              <a:buChar char="•"/>
            </a:pPr>
            <a:r>
              <a:rPr lang="en-US" sz="1600" dirty="0">
                <a:solidFill>
                  <a:srgbClr val="000000"/>
                </a:solidFill>
                <a:latin typeface="Arial" panose="020B0604020202020204" pitchFamily="34" charset="0"/>
              </a:rPr>
              <a:t>These streams are made of teams who are systematically carrying out the implementation plan activities with timelines.  </a:t>
            </a:r>
          </a:p>
          <a:p>
            <a:endParaRPr lang="en-US" dirty="0">
              <a:solidFill>
                <a:srgbClr val="000000"/>
              </a:solidFill>
              <a:latin typeface="Arial" panose="020B0604020202020204" pitchFamily="34" charset="0"/>
            </a:endParaRPr>
          </a:p>
        </p:txBody>
      </p:sp>
    </p:spTree>
    <p:extLst>
      <p:ext uri="{BB962C8B-B14F-4D97-AF65-F5344CB8AC3E}">
        <p14:creationId xmlns:p14="http://schemas.microsoft.com/office/powerpoint/2010/main" val="460039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9C1227-8E59-8295-CF42-1855E501DB0E}"/>
              </a:ext>
            </a:extLst>
          </p:cNvPr>
          <p:cNvSpPr>
            <a:spLocks noGrp="1"/>
          </p:cNvSpPr>
          <p:nvPr>
            <p:ph idx="1"/>
          </p:nvPr>
        </p:nvSpPr>
        <p:spPr>
          <a:xfrm>
            <a:off x="517666" y="1689209"/>
            <a:ext cx="3012935" cy="4532270"/>
          </a:xfrm>
        </p:spPr>
        <p:txBody>
          <a:bodyPr>
            <a:normAutofit/>
          </a:bodyPr>
          <a:lstStyle/>
          <a:p>
            <a:pPr marL="0" indent="0">
              <a:buNone/>
            </a:pPr>
            <a:endParaRPr lang="en-ZA" dirty="0"/>
          </a:p>
          <a:p>
            <a:pPr marL="0" indent="0">
              <a:buNone/>
            </a:pPr>
            <a:r>
              <a:rPr lang="en-ZA" sz="1600" b="1" dirty="0"/>
              <a:t>1. Purpose </a:t>
            </a:r>
          </a:p>
          <a:p>
            <a:pPr marL="0" indent="0">
              <a:buNone/>
            </a:pPr>
            <a:r>
              <a:rPr lang="en-ZA" sz="1600" b="1" dirty="0"/>
              <a:t>2. Background</a:t>
            </a:r>
          </a:p>
          <a:p>
            <a:pPr marL="0" indent="0">
              <a:buNone/>
            </a:pPr>
            <a:r>
              <a:rPr lang="en-ZA" sz="1600" b="1" dirty="0"/>
              <a:t>3. Forensic report implementation update</a:t>
            </a:r>
          </a:p>
          <a:p>
            <a:pPr marL="0" indent="0">
              <a:buNone/>
            </a:pPr>
            <a:r>
              <a:rPr lang="en-US" sz="1600" b="1" dirty="0"/>
              <a:t>4. Ministerial Task Team report implementation</a:t>
            </a:r>
            <a:endParaRPr lang="en-ZA" sz="1600" b="1" dirty="0"/>
          </a:p>
          <a:p>
            <a:pPr marL="0" indent="0">
              <a:buNone/>
            </a:pPr>
            <a:r>
              <a:rPr lang="en-ZA" sz="1600" b="1" dirty="0"/>
              <a:t>5. Audit Action Plan update</a:t>
            </a:r>
          </a:p>
          <a:p>
            <a:pPr marL="0" indent="0">
              <a:buNone/>
            </a:pPr>
            <a:r>
              <a:rPr lang="en-ZA" sz="1600" b="1" dirty="0"/>
              <a:t>6. Conclusion </a:t>
            </a:r>
          </a:p>
          <a:p>
            <a:pPr marL="0" indent="0">
              <a:buNone/>
            </a:pPr>
            <a:endParaRPr lang="en-US" sz="1600" b="1" dirty="0"/>
          </a:p>
        </p:txBody>
      </p:sp>
      <p:sp>
        <p:nvSpPr>
          <p:cNvPr id="3" name="Slide Number Placeholder 2">
            <a:extLst>
              <a:ext uri="{FF2B5EF4-FFF2-40B4-BE49-F238E27FC236}">
                <a16:creationId xmlns:a16="http://schemas.microsoft.com/office/drawing/2014/main" id="{6CB45843-0D2A-46CB-74EE-446D2ADDB16F}"/>
              </a:ext>
            </a:extLst>
          </p:cNvPr>
          <p:cNvSpPr>
            <a:spLocks noGrp="1"/>
          </p:cNvSpPr>
          <p:nvPr>
            <p:ph type="sldNum" sz="quarter" idx="4"/>
          </p:nvPr>
        </p:nvSpPr>
        <p:spPr/>
        <p:txBody>
          <a:bodyPr/>
          <a:lstStyle/>
          <a:p>
            <a:fld id="{D0187014-A058-7742-9C1E-B2A7F306F8B0}" type="slidenum">
              <a:rPr lang="en-US" smtClean="0"/>
              <a:pPr/>
              <a:t>8</a:t>
            </a:fld>
            <a:endParaRPr lang="en-US" dirty="0"/>
          </a:p>
        </p:txBody>
      </p:sp>
      <p:sp>
        <p:nvSpPr>
          <p:cNvPr id="4" name="Title 1">
            <a:extLst>
              <a:ext uri="{FF2B5EF4-FFF2-40B4-BE49-F238E27FC236}">
                <a16:creationId xmlns:a16="http://schemas.microsoft.com/office/drawing/2014/main" id="{D43C1820-C0D6-BD63-4A59-EDF9E8B674AA}"/>
              </a:ext>
            </a:extLst>
          </p:cNvPr>
          <p:cNvSpPr txBox="1">
            <a:spLocks/>
          </p:cNvSpPr>
          <p:nvPr/>
        </p:nvSpPr>
        <p:spPr>
          <a:xfrm>
            <a:off x="517665" y="1081278"/>
            <a:ext cx="9697452" cy="8323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E2E7D"/>
                </a:solidFill>
                <a:latin typeface="Arial" panose="020B0604020202020204" pitchFamily="34" charset="0"/>
                <a:ea typeface="Verdana" panose="020B0604030504040204" pitchFamily="34" charset="0"/>
                <a:cs typeface="Arial" panose="020B0604020202020204" pitchFamily="34" charset="0"/>
              </a:defRPr>
            </a:lvl1pPr>
          </a:lstStyle>
          <a:p>
            <a:r>
              <a:rPr lang="en-US" sz="2800" b="1" dirty="0"/>
              <a:t>Summary</a:t>
            </a:r>
          </a:p>
        </p:txBody>
      </p:sp>
      <p:sp>
        <p:nvSpPr>
          <p:cNvPr id="10" name="TextBox 9">
            <a:extLst>
              <a:ext uri="{FF2B5EF4-FFF2-40B4-BE49-F238E27FC236}">
                <a16:creationId xmlns:a16="http://schemas.microsoft.com/office/drawing/2014/main" id="{11C505D4-0220-D2A1-7B86-DF559102E5C1}"/>
              </a:ext>
            </a:extLst>
          </p:cNvPr>
          <p:cNvSpPr txBox="1"/>
          <p:nvPr/>
        </p:nvSpPr>
        <p:spPr>
          <a:xfrm>
            <a:off x="3431081" y="1619999"/>
            <a:ext cx="8551545" cy="4801314"/>
          </a:xfrm>
          <a:prstGeom prst="rect">
            <a:avLst/>
          </a:prstGeom>
          <a:solidFill>
            <a:schemeClr val="bg1">
              <a:lumMod val="85000"/>
            </a:schemeClr>
          </a:solidFill>
        </p:spPr>
        <p:txBody>
          <a:bodyPr wrap="square">
            <a:spAutoFit/>
          </a:bodyPr>
          <a:lstStyle/>
          <a:p>
            <a:endParaRPr lang="en-US" sz="1800" b="0" i="0" u="none" strike="noStrike" baseline="0" dirty="0">
              <a:solidFill>
                <a:srgbClr val="000000"/>
              </a:solidFill>
              <a:latin typeface="Arial" panose="020B0604020202020204" pitchFamily="34" charset="0"/>
            </a:endParaRPr>
          </a:p>
          <a:p>
            <a:endParaRPr lang="en-US" sz="1800" b="0" i="0" u="none" strike="noStrike" baseline="0" dirty="0">
              <a:solidFill>
                <a:srgbClr val="000000"/>
              </a:solidFill>
              <a:latin typeface="Arial" panose="020B0604020202020204" pitchFamily="34" charset="0"/>
            </a:endParaRPr>
          </a:p>
          <a:p>
            <a:r>
              <a:rPr lang="fr-FR" sz="1800" b="1" i="0" u="none" strike="noStrike" baseline="0" dirty="0">
                <a:solidFill>
                  <a:srgbClr val="000000"/>
                </a:solidFill>
                <a:latin typeface="Arial" panose="020B0604020202020204" pitchFamily="34" charset="0"/>
              </a:rPr>
              <a:t>PART </a:t>
            </a:r>
            <a:r>
              <a:rPr lang="fr-FR" b="1" dirty="0">
                <a:solidFill>
                  <a:srgbClr val="000000"/>
                </a:solidFill>
                <a:latin typeface="Arial" panose="020B0604020202020204" pitchFamily="34" charset="0"/>
              </a:rPr>
              <a:t>3</a:t>
            </a:r>
            <a:r>
              <a:rPr lang="fr-FR" sz="1800" b="1" i="0" u="none" strike="noStrike" baseline="0" dirty="0">
                <a:solidFill>
                  <a:srgbClr val="000000"/>
                </a:solidFill>
                <a:latin typeface="Arial" panose="020B0604020202020204" pitchFamily="34" charset="0"/>
              </a:rPr>
              <a:t>: AUDIT ACTION PLAN</a:t>
            </a:r>
          </a:p>
          <a:p>
            <a:endParaRPr lang="fr-FR" sz="1800" b="0" i="0" u="none" strike="noStrike" baseline="0" dirty="0">
              <a:solidFill>
                <a:srgbClr val="000000"/>
              </a:solidFill>
              <a:latin typeface="Arial" panose="020B0604020202020204" pitchFamily="34" charset="0"/>
            </a:endParaRPr>
          </a:p>
          <a:p>
            <a:pPr marL="342900" indent="-342900">
              <a:buFont typeface="+mj-lt"/>
              <a:buAutoNum type="arabicPeriod" startAt="11"/>
            </a:pPr>
            <a:r>
              <a:rPr lang="en-US" sz="1800" b="0" i="0" u="none" strike="noStrike" baseline="0" dirty="0">
                <a:solidFill>
                  <a:srgbClr val="000000"/>
                </a:solidFill>
                <a:latin typeface="Arial" panose="020B0604020202020204" pitchFamily="34" charset="0"/>
              </a:rPr>
              <a:t>Arising from Auditor General South Africa adverse findings on the NSF 2020/21 Annual Report and Financial Statements, the NSF developed an Audit Action Plan which to date reflects the following progress in addressing the key findings: </a:t>
            </a:r>
          </a:p>
          <a:p>
            <a:pPr algn="l"/>
            <a:endParaRPr lang="en-ZA" sz="1800" b="0" i="0" u="none" strike="noStrike" baseline="0" dirty="0">
              <a:solidFill>
                <a:srgbClr val="000000"/>
              </a:solidFill>
              <a:latin typeface="Arial" panose="020B0604020202020204" pitchFamily="34" charset="0"/>
            </a:endParaRPr>
          </a:p>
          <a:p>
            <a:pPr marL="400050" indent="-400050">
              <a:buAutoNum type="romanLcPeriod"/>
            </a:pPr>
            <a:r>
              <a:rPr lang="en-US" sz="1800" b="1" i="0" u="none" strike="noStrike" baseline="0" dirty="0">
                <a:solidFill>
                  <a:srgbClr val="000000"/>
                </a:solidFill>
                <a:latin typeface="Arial" panose="020B0604020202020204" pitchFamily="34" charset="0"/>
              </a:rPr>
              <a:t>Findings on the recruitment of senior management personnel </a:t>
            </a:r>
            <a:r>
              <a:rPr lang="en-US" sz="1800" b="0" i="0" u="none" strike="noStrike" baseline="0" dirty="0">
                <a:solidFill>
                  <a:srgbClr val="000000"/>
                </a:solidFill>
                <a:latin typeface="Arial" panose="020B0604020202020204" pitchFamily="34" charset="0"/>
              </a:rPr>
              <a:t>(60% vacancy rate and slow recruitment process): </a:t>
            </a:r>
          </a:p>
          <a:p>
            <a:endParaRPr lang="en-US"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To date 35 of the 69 posts for year 2021/22 have been filled (51%). The remainder of the posts are at various stages of recruitment and selection. The following Senior Management post have been completed or are at various stages of selection: </a:t>
            </a:r>
            <a:r>
              <a:rPr lang="en-ZA" sz="1800" b="0" i="0" u="none" strike="noStrike" baseline="0" dirty="0">
                <a:solidFill>
                  <a:srgbClr val="000000"/>
                </a:solidFill>
                <a:latin typeface="Wingdings" panose="05000000000000000000" pitchFamily="2" charset="2"/>
              </a:rPr>
              <a:t> </a:t>
            </a:r>
          </a:p>
          <a:p>
            <a:endParaRPr lang="en-US" sz="1800" b="0" i="0" u="none" strike="noStrike" baseline="0" dirty="0">
              <a:solidFill>
                <a:srgbClr val="000000"/>
              </a:solidFill>
              <a:latin typeface="Arial" panose="020B0604020202020204" pitchFamily="34" charset="0"/>
            </a:endParaRPr>
          </a:p>
        </p:txBody>
      </p:sp>
    </p:spTree>
    <p:extLst>
      <p:ext uri="{BB962C8B-B14F-4D97-AF65-F5344CB8AC3E}">
        <p14:creationId xmlns:p14="http://schemas.microsoft.com/office/powerpoint/2010/main" val="2695848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9C1227-8E59-8295-CF42-1855E501DB0E}"/>
              </a:ext>
            </a:extLst>
          </p:cNvPr>
          <p:cNvSpPr>
            <a:spLocks noGrp="1"/>
          </p:cNvSpPr>
          <p:nvPr>
            <p:ph idx="1"/>
          </p:nvPr>
        </p:nvSpPr>
        <p:spPr>
          <a:xfrm>
            <a:off x="517666" y="1689209"/>
            <a:ext cx="3012935" cy="4532270"/>
          </a:xfrm>
        </p:spPr>
        <p:txBody>
          <a:bodyPr>
            <a:normAutofit/>
          </a:bodyPr>
          <a:lstStyle/>
          <a:p>
            <a:pPr marL="0" indent="0">
              <a:buNone/>
            </a:pPr>
            <a:endParaRPr lang="en-ZA" dirty="0"/>
          </a:p>
          <a:p>
            <a:pPr marL="0" indent="0">
              <a:buNone/>
            </a:pPr>
            <a:r>
              <a:rPr lang="en-ZA" sz="1600" b="1" dirty="0"/>
              <a:t>1. Purpose </a:t>
            </a:r>
          </a:p>
          <a:p>
            <a:pPr marL="0" indent="0">
              <a:buNone/>
            </a:pPr>
            <a:r>
              <a:rPr lang="en-ZA" sz="1600" b="1" dirty="0"/>
              <a:t>2. Background</a:t>
            </a:r>
          </a:p>
          <a:p>
            <a:pPr marL="0" indent="0">
              <a:buNone/>
            </a:pPr>
            <a:r>
              <a:rPr lang="en-ZA" sz="1600" b="1" dirty="0"/>
              <a:t>3. Forensic report implementation update</a:t>
            </a:r>
          </a:p>
          <a:p>
            <a:pPr marL="0" indent="0">
              <a:buNone/>
            </a:pPr>
            <a:r>
              <a:rPr lang="en-US" sz="1600" b="1" dirty="0"/>
              <a:t>4. Ministerial Task Team report implementation</a:t>
            </a:r>
            <a:endParaRPr lang="en-ZA" sz="1600" b="1" dirty="0"/>
          </a:p>
          <a:p>
            <a:pPr marL="0" indent="0">
              <a:buNone/>
            </a:pPr>
            <a:r>
              <a:rPr lang="en-ZA" sz="1600" b="1" dirty="0"/>
              <a:t>5. Audit Action Plan update</a:t>
            </a:r>
          </a:p>
          <a:p>
            <a:pPr marL="0" indent="0">
              <a:buNone/>
            </a:pPr>
            <a:r>
              <a:rPr lang="en-ZA" sz="1600" b="1" dirty="0"/>
              <a:t>6. Conclusion </a:t>
            </a:r>
          </a:p>
          <a:p>
            <a:pPr marL="0" indent="0">
              <a:buNone/>
            </a:pPr>
            <a:endParaRPr lang="en-US" sz="1600" b="1" dirty="0"/>
          </a:p>
        </p:txBody>
      </p:sp>
      <p:sp>
        <p:nvSpPr>
          <p:cNvPr id="3" name="Slide Number Placeholder 2">
            <a:extLst>
              <a:ext uri="{FF2B5EF4-FFF2-40B4-BE49-F238E27FC236}">
                <a16:creationId xmlns:a16="http://schemas.microsoft.com/office/drawing/2014/main" id="{6CB45843-0D2A-46CB-74EE-446D2ADDB16F}"/>
              </a:ext>
            </a:extLst>
          </p:cNvPr>
          <p:cNvSpPr>
            <a:spLocks noGrp="1"/>
          </p:cNvSpPr>
          <p:nvPr>
            <p:ph type="sldNum" sz="quarter" idx="4"/>
          </p:nvPr>
        </p:nvSpPr>
        <p:spPr/>
        <p:txBody>
          <a:bodyPr/>
          <a:lstStyle/>
          <a:p>
            <a:fld id="{D0187014-A058-7742-9C1E-B2A7F306F8B0}" type="slidenum">
              <a:rPr lang="en-US" smtClean="0"/>
              <a:pPr/>
              <a:t>9</a:t>
            </a:fld>
            <a:endParaRPr lang="en-US" dirty="0"/>
          </a:p>
        </p:txBody>
      </p:sp>
      <p:sp>
        <p:nvSpPr>
          <p:cNvPr id="4" name="Title 1">
            <a:extLst>
              <a:ext uri="{FF2B5EF4-FFF2-40B4-BE49-F238E27FC236}">
                <a16:creationId xmlns:a16="http://schemas.microsoft.com/office/drawing/2014/main" id="{D43C1820-C0D6-BD63-4A59-EDF9E8B674AA}"/>
              </a:ext>
            </a:extLst>
          </p:cNvPr>
          <p:cNvSpPr txBox="1">
            <a:spLocks/>
          </p:cNvSpPr>
          <p:nvPr/>
        </p:nvSpPr>
        <p:spPr>
          <a:xfrm>
            <a:off x="517665" y="1081278"/>
            <a:ext cx="9697452" cy="8323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E2E7D"/>
                </a:solidFill>
                <a:latin typeface="Arial" panose="020B0604020202020204" pitchFamily="34" charset="0"/>
                <a:ea typeface="Verdana" panose="020B0604030504040204" pitchFamily="34" charset="0"/>
                <a:cs typeface="Arial" panose="020B0604020202020204" pitchFamily="34" charset="0"/>
              </a:defRPr>
            </a:lvl1pPr>
          </a:lstStyle>
          <a:p>
            <a:r>
              <a:rPr lang="en-US" sz="2800" b="1" dirty="0"/>
              <a:t>Summary</a:t>
            </a:r>
          </a:p>
        </p:txBody>
      </p:sp>
      <p:sp>
        <p:nvSpPr>
          <p:cNvPr id="10" name="TextBox 9">
            <a:extLst>
              <a:ext uri="{FF2B5EF4-FFF2-40B4-BE49-F238E27FC236}">
                <a16:creationId xmlns:a16="http://schemas.microsoft.com/office/drawing/2014/main" id="{11C505D4-0220-D2A1-7B86-DF559102E5C1}"/>
              </a:ext>
            </a:extLst>
          </p:cNvPr>
          <p:cNvSpPr txBox="1"/>
          <p:nvPr/>
        </p:nvSpPr>
        <p:spPr>
          <a:xfrm>
            <a:off x="3312971" y="1350662"/>
            <a:ext cx="8551545" cy="4524315"/>
          </a:xfrm>
          <a:prstGeom prst="rect">
            <a:avLst/>
          </a:prstGeom>
          <a:solidFill>
            <a:schemeClr val="bg1">
              <a:lumMod val="85000"/>
            </a:schemeClr>
          </a:solidFill>
        </p:spPr>
        <p:txBody>
          <a:bodyPr wrap="square">
            <a:spAutoFit/>
          </a:bodyPr>
          <a:lstStyle/>
          <a:p>
            <a:pPr marL="285750" indent="-285750" algn="l">
              <a:buFont typeface="Wingdings" panose="05000000000000000000" pitchFamily="2" charset="2"/>
              <a:buChar char="ü"/>
            </a:pPr>
            <a:r>
              <a:rPr lang="en-US" sz="1800" b="0" i="0" u="none" strike="noStrike" baseline="0" dirty="0">
                <a:solidFill>
                  <a:srgbClr val="000000"/>
                </a:solidFill>
                <a:latin typeface="Arial" panose="020B0604020202020204" pitchFamily="34" charset="0"/>
              </a:rPr>
              <a:t>Chief Financial Officer was appointed and assumed duty on 01 November 2022.</a:t>
            </a:r>
          </a:p>
          <a:p>
            <a:pPr algn="l"/>
            <a:endParaRPr lang="en-US" sz="1800" b="0" i="0" u="none" strike="noStrike" baseline="0" dirty="0">
              <a:solidFill>
                <a:srgbClr val="000000"/>
              </a:solidFill>
              <a:latin typeface="Arial" panose="020B0604020202020204" pitchFamily="34" charset="0"/>
            </a:endParaRPr>
          </a:p>
          <a:p>
            <a:pPr marL="285750" indent="-285750" algn="l">
              <a:buFont typeface="Wingdings" panose="05000000000000000000" pitchFamily="2" charset="2"/>
              <a:buChar char="ü"/>
            </a:pPr>
            <a:r>
              <a:rPr lang="en-US" sz="1800" b="0" i="0" u="none" strike="noStrike" baseline="0" dirty="0">
                <a:solidFill>
                  <a:srgbClr val="000000"/>
                </a:solidFill>
                <a:latin typeface="Arial" panose="020B0604020202020204" pitchFamily="34" charset="0"/>
              </a:rPr>
              <a:t>Director: Fund Management was appointed and assumed duty on 01 October 2022.</a:t>
            </a:r>
          </a:p>
          <a:p>
            <a:pPr algn="l"/>
            <a:endParaRPr lang="en-US" sz="1800" b="0" i="0" u="none" strike="noStrike" baseline="0" dirty="0">
              <a:solidFill>
                <a:srgbClr val="000000"/>
              </a:solidFill>
              <a:latin typeface="Arial" panose="020B0604020202020204" pitchFamily="34" charset="0"/>
            </a:endParaRPr>
          </a:p>
          <a:p>
            <a:pPr marL="285750" indent="-285750" algn="l">
              <a:buFont typeface="Wingdings" panose="05000000000000000000" pitchFamily="2" charset="2"/>
              <a:buChar char="ü"/>
            </a:pPr>
            <a:r>
              <a:rPr lang="en-US" sz="1800" b="0" i="0" u="none" strike="noStrike" baseline="0" dirty="0">
                <a:solidFill>
                  <a:srgbClr val="000000"/>
                </a:solidFill>
                <a:latin typeface="Arial" panose="020B0604020202020204" pitchFamily="34" charset="0"/>
              </a:rPr>
              <a:t>Director: Information Communication and Technology was appointed and assumed duty on 03 January 2023.</a:t>
            </a:r>
          </a:p>
          <a:p>
            <a:pPr algn="l"/>
            <a:endParaRPr lang="en-US" sz="1800" b="0" i="0" u="none" strike="noStrike" baseline="0" dirty="0">
              <a:solidFill>
                <a:srgbClr val="000000"/>
              </a:solidFill>
              <a:latin typeface="Arial" panose="020B0604020202020204" pitchFamily="34" charset="0"/>
            </a:endParaRPr>
          </a:p>
          <a:p>
            <a:pPr marL="285750" indent="-285750" algn="l">
              <a:buFont typeface="Wingdings" panose="05000000000000000000" pitchFamily="2" charset="2"/>
              <a:buChar char="ü"/>
            </a:pPr>
            <a:r>
              <a:rPr lang="en-US" sz="1800" b="0" i="0" u="none" strike="noStrike" baseline="0" dirty="0">
                <a:solidFill>
                  <a:srgbClr val="000000"/>
                </a:solidFill>
                <a:latin typeface="Arial" panose="020B0604020202020204" pitchFamily="34" charset="0"/>
              </a:rPr>
              <a:t>Director: Financial Planning and Reporting interviews scheduled before end of March 2023..</a:t>
            </a:r>
          </a:p>
          <a:p>
            <a:pPr algn="l"/>
            <a:r>
              <a:rPr lang="en-US" sz="1800" b="0" i="0" u="none" strike="noStrike" baseline="0" dirty="0">
                <a:solidFill>
                  <a:srgbClr val="000000"/>
                </a:solidFill>
                <a:latin typeface="Arial" panose="020B0604020202020204" pitchFamily="34" charset="0"/>
              </a:rPr>
              <a:t>✓ Director: Financial Administration has been advertised.</a:t>
            </a:r>
          </a:p>
          <a:p>
            <a:pPr algn="l"/>
            <a:endParaRPr lang="en-US" sz="1800" b="0" i="0" u="none" strike="noStrike" baseline="0" dirty="0">
              <a:solidFill>
                <a:srgbClr val="000000"/>
              </a:solidFill>
              <a:latin typeface="Arial" panose="020B0604020202020204" pitchFamily="34" charset="0"/>
            </a:endParaRPr>
          </a:p>
          <a:p>
            <a:pPr algn="l"/>
            <a:r>
              <a:rPr lang="en-US" sz="1800" b="0" i="0" u="none" strike="noStrike" baseline="0" dirty="0">
                <a:solidFill>
                  <a:srgbClr val="000000"/>
                </a:solidFill>
                <a:latin typeface="Arial" panose="020B0604020202020204" pitchFamily="34" charset="0"/>
              </a:rPr>
              <a:t>✓ Director: Work Integrated Learning has been advertised.</a:t>
            </a:r>
          </a:p>
          <a:p>
            <a:pPr algn="l"/>
            <a:endParaRPr lang="en-US" sz="1800" b="0" i="0" u="none" strike="noStrike" baseline="0" dirty="0">
              <a:solidFill>
                <a:srgbClr val="000000"/>
              </a:solidFill>
              <a:latin typeface="Arial" panose="020B0604020202020204" pitchFamily="34" charset="0"/>
            </a:endParaRPr>
          </a:p>
          <a:p>
            <a:pPr algn="l"/>
            <a:r>
              <a:rPr lang="en-US" sz="1800" b="0" i="0" u="none" strike="noStrike" baseline="0" dirty="0">
                <a:solidFill>
                  <a:srgbClr val="000000"/>
                </a:solidFill>
                <a:latin typeface="Arial" panose="020B0604020202020204" pitchFamily="34" charset="0"/>
              </a:rPr>
              <a:t>✓ Director: Organizational Strategy has been advertised.</a:t>
            </a:r>
          </a:p>
        </p:txBody>
      </p:sp>
    </p:spTree>
    <p:extLst>
      <p:ext uri="{BB962C8B-B14F-4D97-AF65-F5344CB8AC3E}">
        <p14:creationId xmlns:p14="http://schemas.microsoft.com/office/powerpoint/2010/main" val="166365131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416</TotalTime>
  <Words>1722</Words>
  <Application>Microsoft Macintosh PowerPoint</Application>
  <PresentationFormat>Widescreen</PresentationFormat>
  <Paragraphs>249</Paragraphs>
  <Slides>13</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Verdana</vt:lpstr>
      <vt:lpstr>Wingdings</vt:lpstr>
      <vt:lpstr>Office Theme</vt:lpstr>
      <vt:lpstr>FORENSIC REPORT IMPLEMENTATION AND AUDIT ACTION PLAN UPDATE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Chaque Risi</dc:creator>
  <cp:lastModifiedBy>Nqaba Nqandela</cp:lastModifiedBy>
  <cp:revision>171</cp:revision>
  <cp:lastPrinted>2022-01-18T13:45:53Z</cp:lastPrinted>
  <dcterms:created xsi:type="dcterms:W3CDTF">2020-03-16T11:43:38Z</dcterms:created>
  <dcterms:modified xsi:type="dcterms:W3CDTF">2023-04-16T12:49:27Z</dcterms:modified>
</cp:coreProperties>
</file>