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08" r:id="rId3"/>
    <p:sldId id="4090" r:id="rId4"/>
    <p:sldId id="2527" r:id="rId5"/>
    <p:sldId id="4095" r:id="rId6"/>
    <p:sldId id="2520" r:id="rId7"/>
    <p:sldId id="800" r:id="rId8"/>
    <p:sldId id="2524" r:id="rId9"/>
    <p:sldId id="4103" r:id="rId10"/>
    <p:sldId id="2532" r:id="rId11"/>
    <p:sldId id="4096" r:id="rId12"/>
    <p:sldId id="4101" r:id="rId13"/>
    <p:sldId id="2522" r:id="rId14"/>
    <p:sldId id="4102" r:id="rId15"/>
    <p:sldId id="2528" r:id="rId16"/>
    <p:sldId id="4097" r:id="rId17"/>
    <p:sldId id="2533" r:id="rId18"/>
    <p:sldId id="4098" r:id="rId19"/>
    <p:sldId id="4099" r:id="rId20"/>
    <p:sldId id="4100" r:id="rId21"/>
    <p:sldId id="2518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hoyisi" initials="PS" lastIdx="1" clrIdx="0">
    <p:extLst>
      <p:ext uri="{19B8F6BF-5375-455C-9EA6-DF929625EA0E}">
        <p15:presenceInfo xmlns:p15="http://schemas.microsoft.com/office/powerpoint/2012/main" xmlns="" userId="S::PShoyisi@namc.co.za::2d1a7320-e5ea-43f6-b74b-de1709781f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7AB51"/>
    <a:srgbClr val="01862D"/>
    <a:srgbClr val="EEEDEB"/>
    <a:srgbClr val="262626"/>
    <a:srgbClr val="6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3T15:00:44.765" idx="1">
    <p:pos x="7364" y="2716"/>
    <p:text>The initial statutory levies promulgated in terms of the MAP Act (around 2001), were approved with the condition that 10% of statutory levy income be used for transformation. In 2005 it was increased to “approximately 20% of statutory levy income”. In 2018 it was decided to recommend that “at least 20%” of statutory levy income be used for transformation activities. The same time, in 2018, the NAMC, after consultation with commodity organisations, adopted transformation guidelines which states that 60% of transformation funds must be used for Enterprise Development. The NAMC appointed a Transformation Review Committee (TRC) to do monitoring and evaluation of transformation projects funded by statutory levies.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034EF1-655B-4B91-BCD5-E22834EC7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E2864B-10E7-48ED-8DDA-FA5DB6DE1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101A7C-C5FD-4626-B126-5843E6A39491}" type="datetimeFigureOut">
              <a:rPr lang="en-ZA" smtClean="0"/>
              <a:pPr/>
              <a:t>2023/04/19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C97921-5CCF-4D51-B50C-043DD761B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5F3916-3BD4-4C86-9F11-F48EECFADD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0D502BD-31C7-4676-931A-92AB298FB4F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11314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002BCF-9A06-4684-BF39-61BA0E641AC3}" type="datetimeFigureOut">
              <a:rPr lang="en-ZA" smtClean="0"/>
              <a:pPr/>
              <a:t>2023/04/19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333FB9-7332-49C0-8802-C0F5EF198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35907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D5C84-68C6-418B-953A-113BDB918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F18A64-0E81-4CBE-9242-182DE3662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75C6B4-980D-4CA5-86B2-E1EE39EA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DFA-6C1D-4AE8-842F-1602255173AE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DD857-F5E6-4967-B322-DFA0AA44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8DDDE-25C5-4178-94B8-793CF81D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120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7A453-F1E8-48D4-B55F-EEB022C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EA2DF3-BEEF-49F6-9BD5-69BEEC50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836AE-45B1-455F-885F-B6AAA0A3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4035-8A78-4271-8656-3ACD9E444180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5BA527-CF07-4DD4-8C4E-20FEC344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5C454D-9CC7-4DB8-A64D-0A417871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990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5465FB-3A1B-407B-95D9-3BAC364EE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24B9E5-993C-4428-83B3-C620596A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E6225-F17E-44E3-8BA7-F879496E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0285-91F3-4F65-B600-F1A8630AF285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68DBF1-3549-47E6-BFCC-4EC67ACF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8363B-7D9F-4CE4-B680-DD84A598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8850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47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9A0BF-9116-4038-8F5E-A25A313E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9E0F90-0716-4FCE-8253-E11944879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D87B1-3CA0-497D-9CC3-DA5F1F2F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E96-F48D-49EB-BDF2-310A580AB6D4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1D3BB-DA8C-4B46-B0D1-973298A4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92723-E764-4985-8EA1-7D934433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474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613BD-4826-4ED3-A776-8954D253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0ED386-CAF1-4E6C-AD8E-6AC04E66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EF304E-D631-41F8-A714-012D7E53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640A-EBE4-423B-9F79-A7B2A6FCCF6C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08FA28-C9BF-49BF-B3AE-BD457346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2276-5B9A-4646-A4A2-040064D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33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C9CD5-7E1B-4081-BA03-18A22A15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354370-D956-4618-95E5-87C7369BC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1902E8-CC08-4C0D-8339-C8D0BD31C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6699D7-129A-4D92-A4D3-17F0E355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C44B-3769-4E6B-89E6-9A895860BFC2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DA7B6-F73D-4D10-AC66-A3E993A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AC0CCA-3830-44A7-A6C7-4F0D39AB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537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B93C0-5B80-45A5-BCB2-E491DC46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74782-A6D6-4625-8990-394C6960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CBBDB4-E805-4211-9B25-74E8CA019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762BB0-BFB6-4DB7-ACDB-57B2D16A5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4E6B10-F398-4811-92F1-B5AC283A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FDD824-CB49-4386-B118-A667BD66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EB60-46C9-435A-9DD5-B4A2C636F788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26A9EF-BC39-4367-BD06-34ABCBBD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3E1DED-51B5-46E4-A375-2CAAC665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83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4815B-A140-4C65-B95D-6822A89C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98C061-54F3-44EF-89AA-D202CCC2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94-92CA-44F7-8AFD-D433547612C4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BB89D7-23D4-4B04-89E2-B9FC6617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E75526-1261-484F-B546-894A1BC6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716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D7AA2C-AC08-4B04-8585-86FC8687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87DD-545B-4058-B181-99881C4BC27E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5B8B7-36BC-41AB-BE78-3F012926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F8F2A9-85FE-4A7A-AEFC-3C362B21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5950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EA2D1-6D3E-41E9-B167-CBF6895B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BBC90-2233-421C-B495-28D7E891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C7C950-3CD3-486F-B067-00439709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F835B6-0EE4-4667-95BC-8169398C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E19-F0F3-437D-B445-8BBC78FFB1CD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0FFC8-DED9-443B-9A4D-50914CF8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554332-8C81-40A7-81DE-DDC9AE18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464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E5E3E-EA09-4FCE-A180-463A95D6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38AD47-D547-4A25-911B-EA6A8531E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0AF162-2493-4BF6-90BF-6E7C9C657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BFC183-A9E4-4873-9226-B09608D2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FCE5-FB4B-4F7B-8492-F2EF353B7DC6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3B3BC8-D6A4-4F1F-8E92-0CE0AC6E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A16A2B-825A-416A-AB46-CAB216A8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80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1D71A2-9E7D-4DD5-9279-C69724E5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923462-42EA-4BFF-A225-699A5C69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3CEF2-E6FD-429A-A63C-2A2491377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9F7F-86AB-483D-BE2B-947A2F75BF9B}" type="datetime1">
              <a:rPr lang="en-ZA" smtClean="0"/>
              <a:pPr/>
              <a:t>2023/04/19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FD8C-719E-49B1-8A14-F524127A3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CDEAB-506F-4AD1-A8A5-3B545896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EE61-2A60-4B64-A2C5-C5F54D261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9012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44">
            <a:extLst>
              <a:ext uri="{FF2B5EF4-FFF2-40B4-BE49-F238E27FC236}">
                <a16:creationId xmlns:a16="http://schemas.microsoft.com/office/drawing/2014/main" xmlns="" id="{FC7BE20E-DC42-4779-AA24-D14E25CAB84D}"/>
              </a:ext>
            </a:extLst>
          </p:cNvPr>
          <p:cNvGrpSpPr/>
          <p:nvPr/>
        </p:nvGrpSpPr>
        <p:grpSpPr>
          <a:xfrm>
            <a:off x="7099789" y="-1167971"/>
            <a:ext cx="3744001" cy="3743982"/>
            <a:chOff x="4124324" y="1489205"/>
            <a:chExt cx="3744001" cy="3743982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94340B92-F9A0-48CA-B035-300DD863776C}"/>
                </a:ext>
              </a:extLst>
            </p:cNvPr>
            <p:cNvSpPr/>
            <p:nvPr/>
          </p:nvSpPr>
          <p:spPr>
            <a:xfrm>
              <a:off x="4124324" y="1489205"/>
              <a:ext cx="3744001" cy="3743982"/>
            </a:xfrm>
            <a:custGeom>
              <a:avLst/>
              <a:gdLst>
                <a:gd name="connsiteX0" fmla="*/ 2906821 w 3744001"/>
                <a:gd name="connsiteY0" fmla="*/ 1871996 h 3743982"/>
                <a:gd name="connsiteX1" fmla="*/ 1872006 w 3744001"/>
                <a:gd name="connsiteY1" fmla="*/ 2906821 h 3743982"/>
                <a:gd name="connsiteX2" fmla="*/ 837181 w 3744001"/>
                <a:gd name="connsiteY2" fmla="*/ 1871996 h 3743982"/>
                <a:gd name="connsiteX3" fmla="*/ 1872006 w 3744001"/>
                <a:gd name="connsiteY3" fmla="*/ 837162 h 3743982"/>
                <a:gd name="connsiteX4" fmla="*/ 2906821 w 3744001"/>
                <a:gd name="connsiteY4" fmla="*/ 1871996 h 3743982"/>
                <a:gd name="connsiteX5" fmla="*/ 3744001 w 3744001"/>
                <a:gd name="connsiteY5" fmla="*/ 1871996 h 3743982"/>
                <a:gd name="connsiteX6" fmla="*/ 1872006 w 3744001"/>
                <a:gd name="connsiteY6" fmla="*/ 0 h 3743982"/>
                <a:gd name="connsiteX7" fmla="*/ 0 w 3744001"/>
                <a:gd name="connsiteY7" fmla="*/ 1871996 h 3743982"/>
                <a:gd name="connsiteX8" fmla="*/ 1872006 w 3744001"/>
                <a:gd name="connsiteY8" fmla="*/ 3743982 h 3743982"/>
                <a:gd name="connsiteX9" fmla="*/ 3744001 w 3744001"/>
                <a:gd name="connsiteY9" fmla="*/ 1871996 h 374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001" h="3743982">
                  <a:moveTo>
                    <a:pt x="2906821" y="1871996"/>
                  </a:moveTo>
                  <a:cubicBezTo>
                    <a:pt x="2906821" y="2443515"/>
                    <a:pt x="2443515" y="2906821"/>
                    <a:pt x="1872006" y="2906821"/>
                  </a:cubicBezTo>
                  <a:cubicBezTo>
                    <a:pt x="1300486" y="2906821"/>
                    <a:pt x="837181" y="2443515"/>
                    <a:pt x="837181" y="1871996"/>
                  </a:cubicBezTo>
                  <a:cubicBezTo>
                    <a:pt x="837181" y="1300477"/>
                    <a:pt x="1300486" y="837162"/>
                    <a:pt x="1872006" y="837162"/>
                  </a:cubicBezTo>
                  <a:cubicBezTo>
                    <a:pt x="2443515" y="837162"/>
                    <a:pt x="2906821" y="1300477"/>
                    <a:pt x="2906821" y="1871996"/>
                  </a:cubicBezTo>
                  <a:moveTo>
                    <a:pt x="3744001" y="1871996"/>
                  </a:moveTo>
                  <a:cubicBezTo>
                    <a:pt x="3744001" y="838124"/>
                    <a:pt x="2905878" y="0"/>
                    <a:pt x="1872006" y="0"/>
                  </a:cubicBezTo>
                  <a:cubicBezTo>
                    <a:pt x="838124" y="0"/>
                    <a:pt x="0" y="838124"/>
                    <a:pt x="0" y="1871996"/>
                  </a:cubicBezTo>
                  <a:cubicBezTo>
                    <a:pt x="0" y="2905878"/>
                    <a:pt x="838124" y="3743982"/>
                    <a:pt x="1872006" y="3743982"/>
                  </a:cubicBezTo>
                  <a:cubicBezTo>
                    <a:pt x="2905878" y="3743982"/>
                    <a:pt x="3744001" y="2905878"/>
                    <a:pt x="3744001" y="1871996"/>
                  </a:cubicBezTo>
                </a:path>
              </a:pathLst>
            </a:custGeom>
            <a:solidFill>
              <a:srgbClr val="EFE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02356F98-F79D-4407-BF50-C5638B093BE0}"/>
                </a:ext>
              </a:extLst>
            </p:cNvPr>
            <p:cNvSpPr/>
            <p:nvPr/>
          </p:nvSpPr>
          <p:spPr>
            <a:xfrm>
              <a:off x="4174949" y="1539821"/>
              <a:ext cx="3642750" cy="3642750"/>
            </a:xfrm>
            <a:custGeom>
              <a:avLst/>
              <a:gdLst>
                <a:gd name="connsiteX0" fmla="*/ 2613803 w 3642750"/>
                <a:gd name="connsiteY0" fmla="*/ 2575932 h 3642750"/>
                <a:gd name="connsiteX1" fmla="*/ 3128248 w 3642750"/>
                <a:gd name="connsiteY1" fmla="*/ 3090358 h 3642750"/>
                <a:gd name="connsiteX2" fmla="*/ 3642750 w 3642750"/>
                <a:gd name="connsiteY2" fmla="*/ 1848174 h 3642750"/>
                <a:gd name="connsiteX3" fmla="*/ 2915336 w 3642750"/>
                <a:gd name="connsiteY3" fmla="*/ 1848174 h 3642750"/>
                <a:gd name="connsiteX4" fmla="*/ 2613803 w 3642750"/>
                <a:gd name="connsiteY4" fmla="*/ 2575932 h 3642750"/>
                <a:gd name="connsiteX5" fmla="*/ 2575932 w 3642750"/>
                <a:gd name="connsiteY5" fmla="*/ 2613822 h 3642750"/>
                <a:gd name="connsiteX6" fmla="*/ 1848164 w 3642750"/>
                <a:gd name="connsiteY6" fmla="*/ 2915336 h 3642750"/>
                <a:gd name="connsiteX7" fmla="*/ 1848164 w 3642750"/>
                <a:gd name="connsiteY7" fmla="*/ 3642751 h 3642750"/>
                <a:gd name="connsiteX8" fmla="*/ 3090310 w 3642750"/>
                <a:gd name="connsiteY8" fmla="*/ 3128201 h 3642750"/>
                <a:gd name="connsiteX9" fmla="*/ 2575932 w 3642750"/>
                <a:gd name="connsiteY9" fmla="*/ 2613822 h 3642750"/>
                <a:gd name="connsiteX10" fmla="*/ 552488 w 3642750"/>
                <a:gd name="connsiteY10" fmla="*/ 3128162 h 3642750"/>
                <a:gd name="connsiteX11" fmla="*/ 1794586 w 3642750"/>
                <a:gd name="connsiteY11" fmla="*/ 3642751 h 3642750"/>
                <a:gd name="connsiteX12" fmla="*/ 1794586 w 3642750"/>
                <a:gd name="connsiteY12" fmla="*/ 2915336 h 3642750"/>
                <a:gd name="connsiteX13" fmla="*/ 1066781 w 3642750"/>
                <a:gd name="connsiteY13" fmla="*/ 2613860 h 3642750"/>
                <a:gd name="connsiteX14" fmla="*/ 552488 w 3642750"/>
                <a:gd name="connsiteY14" fmla="*/ 3128162 h 3642750"/>
                <a:gd name="connsiteX15" fmla="*/ 727415 w 3642750"/>
                <a:gd name="connsiteY15" fmla="*/ 1848164 h 3642750"/>
                <a:gd name="connsiteX16" fmla="*/ 0 w 3642750"/>
                <a:gd name="connsiteY16" fmla="*/ 1848164 h 3642750"/>
                <a:gd name="connsiteX17" fmla="*/ 514598 w 3642750"/>
                <a:gd name="connsiteY17" fmla="*/ 3090253 h 3642750"/>
                <a:gd name="connsiteX18" fmla="*/ 1028890 w 3642750"/>
                <a:gd name="connsiteY18" fmla="*/ 2575960 h 3642750"/>
                <a:gd name="connsiteX19" fmla="*/ 727415 w 3642750"/>
                <a:gd name="connsiteY19" fmla="*/ 1848164 h 3642750"/>
                <a:gd name="connsiteX20" fmla="*/ 1028938 w 3642750"/>
                <a:gd name="connsiteY20" fmla="*/ 1066819 h 3642750"/>
                <a:gd name="connsiteX21" fmla="*/ 514502 w 3642750"/>
                <a:gd name="connsiteY21" fmla="*/ 552393 h 3642750"/>
                <a:gd name="connsiteX22" fmla="*/ 0 w 3642750"/>
                <a:gd name="connsiteY22" fmla="*/ 1794586 h 3642750"/>
                <a:gd name="connsiteX23" fmla="*/ 727415 w 3642750"/>
                <a:gd name="connsiteY23" fmla="*/ 1794586 h 3642750"/>
                <a:gd name="connsiteX24" fmla="*/ 1028938 w 3642750"/>
                <a:gd name="connsiteY24" fmla="*/ 1066819 h 3642750"/>
                <a:gd name="connsiteX25" fmla="*/ 1066829 w 3642750"/>
                <a:gd name="connsiteY25" fmla="*/ 1028938 h 3642750"/>
                <a:gd name="connsiteX26" fmla="*/ 1794586 w 3642750"/>
                <a:gd name="connsiteY26" fmla="*/ 727405 h 3642750"/>
                <a:gd name="connsiteX27" fmla="*/ 1794586 w 3642750"/>
                <a:gd name="connsiteY27" fmla="*/ 0 h 3642750"/>
                <a:gd name="connsiteX28" fmla="*/ 552440 w 3642750"/>
                <a:gd name="connsiteY28" fmla="*/ 514550 h 3642750"/>
                <a:gd name="connsiteX29" fmla="*/ 1066829 w 3642750"/>
                <a:gd name="connsiteY29" fmla="*/ 1028938 h 3642750"/>
                <a:gd name="connsiteX30" fmla="*/ 3090263 w 3642750"/>
                <a:gd name="connsiteY30" fmla="*/ 514598 h 3642750"/>
                <a:gd name="connsiteX31" fmla="*/ 1848164 w 3642750"/>
                <a:gd name="connsiteY31" fmla="*/ 0 h 3642750"/>
                <a:gd name="connsiteX32" fmla="*/ 1848164 w 3642750"/>
                <a:gd name="connsiteY32" fmla="*/ 727424 h 3642750"/>
                <a:gd name="connsiteX33" fmla="*/ 2575970 w 3642750"/>
                <a:gd name="connsiteY33" fmla="*/ 1028900 h 3642750"/>
                <a:gd name="connsiteX34" fmla="*/ 3090263 w 3642750"/>
                <a:gd name="connsiteY34" fmla="*/ 514598 h 3642750"/>
                <a:gd name="connsiteX35" fmla="*/ 2915336 w 3642750"/>
                <a:gd name="connsiteY35" fmla="*/ 1794577 h 3642750"/>
                <a:gd name="connsiteX36" fmla="*/ 3642750 w 3642750"/>
                <a:gd name="connsiteY36" fmla="*/ 1794577 h 3642750"/>
                <a:gd name="connsiteX37" fmla="*/ 3128162 w 3642750"/>
                <a:gd name="connsiteY37" fmla="*/ 552488 h 3642750"/>
                <a:gd name="connsiteX38" fmla="*/ 2613870 w 3642750"/>
                <a:gd name="connsiteY38" fmla="*/ 1066781 h 3642750"/>
                <a:gd name="connsiteX39" fmla="*/ 2915336 w 3642750"/>
                <a:gd name="connsiteY39" fmla="*/ 1794577 h 364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42750" h="3642750">
                  <a:moveTo>
                    <a:pt x="2613803" y="2575932"/>
                  </a:moveTo>
                  <a:lnTo>
                    <a:pt x="3128248" y="3090358"/>
                  </a:lnTo>
                  <a:cubicBezTo>
                    <a:pt x="3441011" y="2768270"/>
                    <a:pt x="3635769" y="2330958"/>
                    <a:pt x="3642750" y="1848174"/>
                  </a:cubicBezTo>
                  <a:lnTo>
                    <a:pt x="2915336" y="1848174"/>
                  </a:lnTo>
                  <a:cubicBezTo>
                    <a:pt x="2908564" y="2130123"/>
                    <a:pt x="2795083" y="2385603"/>
                    <a:pt x="2613803" y="2575932"/>
                  </a:cubicBezTo>
                  <a:moveTo>
                    <a:pt x="2575932" y="2613822"/>
                  </a:moveTo>
                  <a:cubicBezTo>
                    <a:pt x="2385622" y="2795092"/>
                    <a:pt x="2130114" y="2908564"/>
                    <a:pt x="1848164" y="2915336"/>
                  </a:cubicBezTo>
                  <a:lnTo>
                    <a:pt x="1848164" y="3642751"/>
                  </a:lnTo>
                  <a:cubicBezTo>
                    <a:pt x="2330977" y="3635788"/>
                    <a:pt x="2768261" y="3441030"/>
                    <a:pt x="3090310" y="3128201"/>
                  </a:cubicBezTo>
                  <a:lnTo>
                    <a:pt x="2575932" y="2613822"/>
                  </a:lnTo>
                  <a:close/>
                  <a:moveTo>
                    <a:pt x="552488" y="3128162"/>
                  </a:moveTo>
                  <a:cubicBezTo>
                    <a:pt x="874547" y="3440945"/>
                    <a:pt x="1311783" y="3635788"/>
                    <a:pt x="1794586" y="3642751"/>
                  </a:cubicBezTo>
                  <a:lnTo>
                    <a:pt x="1794586" y="2915336"/>
                  </a:lnTo>
                  <a:cubicBezTo>
                    <a:pt x="1512627" y="2908554"/>
                    <a:pt x="1257100" y="2795121"/>
                    <a:pt x="1066781" y="2613860"/>
                  </a:cubicBezTo>
                  <a:lnTo>
                    <a:pt x="552488" y="3128162"/>
                  </a:lnTo>
                  <a:close/>
                  <a:moveTo>
                    <a:pt x="727415" y="1848164"/>
                  </a:moveTo>
                  <a:lnTo>
                    <a:pt x="0" y="1848164"/>
                  </a:lnTo>
                  <a:cubicBezTo>
                    <a:pt x="6972" y="2330968"/>
                    <a:pt x="201816" y="2768203"/>
                    <a:pt x="514598" y="3090253"/>
                  </a:cubicBezTo>
                  <a:lnTo>
                    <a:pt x="1028890" y="2575960"/>
                  </a:lnTo>
                  <a:cubicBezTo>
                    <a:pt x="847620" y="2385651"/>
                    <a:pt x="734187" y="2130123"/>
                    <a:pt x="727415" y="1848164"/>
                  </a:cubicBezTo>
                  <a:moveTo>
                    <a:pt x="1028938" y="1066819"/>
                  </a:moveTo>
                  <a:lnTo>
                    <a:pt x="514502" y="552393"/>
                  </a:lnTo>
                  <a:cubicBezTo>
                    <a:pt x="201739" y="874490"/>
                    <a:pt x="6972" y="1311802"/>
                    <a:pt x="0" y="1794586"/>
                  </a:cubicBezTo>
                  <a:lnTo>
                    <a:pt x="727415" y="1794586"/>
                  </a:lnTo>
                  <a:cubicBezTo>
                    <a:pt x="734187" y="1512627"/>
                    <a:pt x="847668" y="1257148"/>
                    <a:pt x="1028938" y="1066819"/>
                  </a:cubicBezTo>
                  <a:moveTo>
                    <a:pt x="1066829" y="1028938"/>
                  </a:moveTo>
                  <a:cubicBezTo>
                    <a:pt x="1257138" y="847658"/>
                    <a:pt x="1512627" y="734197"/>
                    <a:pt x="1794586" y="727405"/>
                  </a:cubicBezTo>
                  <a:lnTo>
                    <a:pt x="1794586" y="0"/>
                  </a:lnTo>
                  <a:cubicBezTo>
                    <a:pt x="1311773" y="6972"/>
                    <a:pt x="874500" y="201711"/>
                    <a:pt x="552440" y="514550"/>
                  </a:cubicBezTo>
                  <a:lnTo>
                    <a:pt x="1066829" y="1028938"/>
                  </a:lnTo>
                  <a:close/>
                  <a:moveTo>
                    <a:pt x="3090263" y="514598"/>
                  </a:moveTo>
                  <a:cubicBezTo>
                    <a:pt x="2768194" y="201816"/>
                    <a:pt x="2330958" y="6972"/>
                    <a:pt x="1848164" y="0"/>
                  </a:cubicBezTo>
                  <a:lnTo>
                    <a:pt x="1848164" y="727424"/>
                  </a:lnTo>
                  <a:cubicBezTo>
                    <a:pt x="2130124" y="734197"/>
                    <a:pt x="2385660" y="847620"/>
                    <a:pt x="2575970" y="1028900"/>
                  </a:cubicBezTo>
                  <a:lnTo>
                    <a:pt x="3090263" y="514598"/>
                  </a:lnTo>
                  <a:close/>
                  <a:moveTo>
                    <a:pt x="2915336" y="1794577"/>
                  </a:moveTo>
                  <a:lnTo>
                    <a:pt x="3642750" y="1794577"/>
                  </a:lnTo>
                  <a:cubicBezTo>
                    <a:pt x="3635778" y="1311774"/>
                    <a:pt x="3440935" y="874547"/>
                    <a:pt x="3128162" y="552488"/>
                  </a:cubicBezTo>
                  <a:lnTo>
                    <a:pt x="2613870" y="1066781"/>
                  </a:lnTo>
                  <a:cubicBezTo>
                    <a:pt x="2795130" y="1257110"/>
                    <a:pt x="2908564" y="1512627"/>
                    <a:pt x="2915336" y="179457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EF36A-572D-40E7-A6EF-F2A57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888" y="2958841"/>
            <a:ext cx="4948779" cy="3064979"/>
          </a:xfrm>
        </p:spPr>
        <p:txBody>
          <a:bodyPr>
            <a:normAutofit/>
          </a:bodyPr>
          <a:lstStyle/>
          <a:p>
            <a:pPr marR="0" rtl="0">
              <a:lnSpc>
                <a:spcPts val="3600"/>
              </a:lnSpc>
            </a:pPr>
            <a:endParaRPr lang="en-US" sz="6000" b="1" i="0" u="none" strike="noStrike" baseline="30000" dirty="0">
              <a:solidFill>
                <a:srgbClr val="F8AB51"/>
              </a:solidFill>
              <a:latin typeface="Roboto" panose="02000000000000000000" pitchFamily="2" charset="0"/>
            </a:endParaRPr>
          </a:p>
          <a:p>
            <a:pPr marR="0" rtl="0">
              <a:lnSpc>
                <a:spcPct val="100000"/>
              </a:lnSpc>
              <a:spcBef>
                <a:spcPts val="0"/>
              </a:spcBef>
            </a:pPr>
            <a:endParaRPr lang="en-US" b="1" i="0" u="none" strike="noStrike" baseline="30000" dirty="0">
              <a:solidFill>
                <a:srgbClr val="F8AB51"/>
              </a:solidFill>
              <a:latin typeface="Roboto" panose="02000000000000000000" pitchFamily="2" charset="0"/>
            </a:endParaRPr>
          </a:p>
          <a:p>
            <a:pPr marR="0" rtl="0">
              <a:lnSpc>
                <a:spcPct val="100000"/>
              </a:lnSpc>
              <a:spcBef>
                <a:spcPts val="0"/>
              </a:spcBef>
            </a:pPr>
            <a:r>
              <a:rPr lang="en-US" b="1" i="0" u="none" strike="noStrike" baseline="30000" dirty="0">
                <a:solidFill>
                  <a:srgbClr val="F8AB51"/>
                </a:solidFill>
                <a:latin typeface="Roboto" panose="02000000000000000000" pitchFamily="2" charset="0"/>
              </a:rPr>
              <a:t>Strategic Plan &amp; Annual Performance Plan 2023/24 Financial Year</a:t>
            </a:r>
          </a:p>
          <a:p>
            <a:pPr marR="0" rtl="0">
              <a:lnSpc>
                <a:spcPct val="100000"/>
              </a:lnSpc>
              <a:spcBef>
                <a:spcPts val="0"/>
              </a:spcBef>
            </a:pPr>
            <a:endParaRPr lang="en-US" b="1" baseline="30000" dirty="0">
              <a:solidFill>
                <a:srgbClr val="F8AB51"/>
              </a:solidFill>
              <a:latin typeface="Roboto" panose="02000000000000000000" pitchFamily="2" charset="0"/>
            </a:endParaRPr>
          </a:p>
          <a:p>
            <a:pPr marR="0" rtl="0">
              <a:lnSpc>
                <a:spcPct val="100000"/>
              </a:lnSpc>
              <a:spcBef>
                <a:spcPts val="0"/>
              </a:spcBef>
            </a:pPr>
            <a:r>
              <a:rPr lang="en-US" b="1" baseline="30000" dirty="0">
                <a:solidFill>
                  <a:srgbClr val="F8AB51"/>
                </a:solidFill>
                <a:latin typeface="Roboto" panose="02000000000000000000" pitchFamily="2" charset="0"/>
              </a:rPr>
              <a:t>Presentation to the Portfolio Committee on Agriculture, Land Reform and Rural Development</a:t>
            </a:r>
            <a:endParaRPr lang="en-US" i="0" u="none" strike="noStrike" baseline="30000" dirty="0">
              <a:latin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802D7C9-2DDA-4021-98F5-57FE909C33F3}"/>
              </a:ext>
            </a:extLst>
          </p:cNvPr>
          <p:cNvGrpSpPr/>
          <p:nvPr/>
        </p:nvGrpSpPr>
        <p:grpSpPr>
          <a:xfrm>
            <a:off x="-3474118" y="-4883673"/>
            <a:ext cx="11741673" cy="11741673"/>
            <a:chOff x="3501218" y="1213943"/>
            <a:chExt cx="4775360" cy="4775360"/>
          </a:xfrm>
        </p:grpSpPr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xmlns="" id="{9C034D82-0913-4204-A1E2-5BE798E3D07F}"/>
                </a:ext>
              </a:extLst>
            </p:cNvPr>
            <p:cNvSpPr/>
            <p:nvPr/>
          </p:nvSpPr>
          <p:spPr>
            <a:xfrm>
              <a:off x="3501218" y="1213943"/>
              <a:ext cx="4775360" cy="4775360"/>
            </a:xfrm>
            <a:custGeom>
              <a:avLst/>
              <a:gdLst>
                <a:gd name="connsiteX0" fmla="*/ 4775360 w 4775360"/>
                <a:gd name="connsiteY0" fmla="*/ 2387690 h 4775360"/>
                <a:gd name="connsiteX1" fmla="*/ 2387680 w 4775360"/>
                <a:gd name="connsiteY1" fmla="*/ 0 h 4775360"/>
                <a:gd name="connsiteX2" fmla="*/ 0 w 4775360"/>
                <a:gd name="connsiteY2" fmla="*/ 2387690 h 4775360"/>
                <a:gd name="connsiteX3" fmla="*/ 2387680 w 4775360"/>
                <a:gd name="connsiteY3" fmla="*/ 4775361 h 4775360"/>
                <a:gd name="connsiteX4" fmla="*/ 4775360 w 4775360"/>
                <a:gd name="connsiteY4" fmla="*/ 2387690 h 4775360"/>
                <a:gd name="connsiteX5" fmla="*/ 4775360 w 4775360"/>
                <a:gd name="connsiteY5" fmla="*/ 2387690 h 4775360"/>
                <a:gd name="connsiteX6" fmla="*/ 3707565 w 4775360"/>
                <a:gd name="connsiteY6" fmla="*/ 2387690 h 4775360"/>
                <a:gd name="connsiteX7" fmla="*/ 2387680 w 4775360"/>
                <a:gd name="connsiteY7" fmla="*/ 3707565 h 4775360"/>
                <a:gd name="connsiteX8" fmla="*/ 1067795 w 4775360"/>
                <a:gd name="connsiteY8" fmla="*/ 2387690 h 4775360"/>
                <a:gd name="connsiteX9" fmla="*/ 2387680 w 4775360"/>
                <a:gd name="connsiteY9" fmla="*/ 1067795 h 4775360"/>
                <a:gd name="connsiteX10" fmla="*/ 3707565 w 4775360"/>
                <a:gd name="connsiteY10" fmla="*/ 2387690 h 4775360"/>
                <a:gd name="connsiteX11" fmla="*/ 3707565 w 4775360"/>
                <a:gd name="connsiteY11" fmla="*/ 2387690 h 47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5360" h="4775360">
                  <a:moveTo>
                    <a:pt x="4775360" y="2387690"/>
                  </a:moveTo>
                  <a:cubicBezTo>
                    <a:pt x="4775360" y="1068995"/>
                    <a:pt x="3706356" y="0"/>
                    <a:pt x="2387680" y="0"/>
                  </a:cubicBezTo>
                  <a:cubicBezTo>
                    <a:pt x="1069004" y="0"/>
                    <a:pt x="0" y="1068995"/>
                    <a:pt x="0" y="2387690"/>
                  </a:cubicBezTo>
                  <a:cubicBezTo>
                    <a:pt x="0" y="3706365"/>
                    <a:pt x="1068995" y="4775361"/>
                    <a:pt x="2387680" y="4775361"/>
                  </a:cubicBezTo>
                  <a:cubicBezTo>
                    <a:pt x="3706356" y="4775361"/>
                    <a:pt x="4775360" y="3706365"/>
                    <a:pt x="4775360" y="2387690"/>
                  </a:cubicBezTo>
                  <a:lnTo>
                    <a:pt x="4775360" y="2387690"/>
                  </a:lnTo>
                  <a:close/>
                  <a:moveTo>
                    <a:pt x="3707565" y="2387690"/>
                  </a:moveTo>
                  <a:cubicBezTo>
                    <a:pt x="3707565" y="3116628"/>
                    <a:pt x="3116628" y="3707565"/>
                    <a:pt x="2387680" y="3707565"/>
                  </a:cubicBezTo>
                  <a:cubicBezTo>
                    <a:pt x="1658732" y="3707565"/>
                    <a:pt x="1067795" y="3116628"/>
                    <a:pt x="1067795" y="2387690"/>
                  </a:cubicBezTo>
                  <a:cubicBezTo>
                    <a:pt x="1067795" y="1658723"/>
                    <a:pt x="1658732" y="1067795"/>
                    <a:pt x="2387680" y="1067795"/>
                  </a:cubicBezTo>
                  <a:cubicBezTo>
                    <a:pt x="3116628" y="1067795"/>
                    <a:pt x="3707565" y="1658723"/>
                    <a:pt x="3707565" y="2387690"/>
                  </a:cubicBezTo>
                  <a:lnTo>
                    <a:pt x="3707565" y="2387690"/>
                  </a:lnTo>
                  <a:close/>
                </a:path>
              </a:pathLst>
            </a:custGeom>
            <a:solidFill>
              <a:srgbClr val="F7AB5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3231DF5-8762-4F48-AF72-89174D1D8C07}"/>
                </a:ext>
              </a:extLst>
            </p:cNvPr>
            <p:cNvSpPr/>
            <p:nvPr/>
          </p:nvSpPr>
          <p:spPr>
            <a:xfrm>
              <a:off x="6910970" y="1982165"/>
              <a:ext cx="1308649" cy="1579806"/>
            </a:xfrm>
            <a:custGeom>
              <a:avLst/>
              <a:gdLst>
                <a:gd name="connsiteX0" fmla="*/ 383457 w 1308649"/>
                <a:gd name="connsiteY0" fmla="*/ 1579807 h 1579806"/>
                <a:gd name="connsiteX1" fmla="*/ 1308649 w 1308649"/>
                <a:gd name="connsiteY1" fmla="*/ 1579807 h 1579806"/>
                <a:gd name="connsiteX2" fmla="*/ 654139 w 1308649"/>
                <a:gd name="connsiteY2" fmla="*/ 0 h 1579806"/>
                <a:gd name="connsiteX3" fmla="*/ 0 w 1308649"/>
                <a:gd name="connsiteY3" fmla="*/ 654129 h 1579806"/>
                <a:gd name="connsiteX4" fmla="*/ 383457 w 1308649"/>
                <a:gd name="connsiteY4" fmla="*/ 1579807 h 1579806"/>
                <a:gd name="connsiteX5" fmla="*/ 383457 w 1308649"/>
                <a:gd name="connsiteY5" fmla="*/ 1579807 h 157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49" h="1579806">
                  <a:moveTo>
                    <a:pt x="383457" y="1579807"/>
                  </a:moveTo>
                  <a:lnTo>
                    <a:pt x="1308649" y="1579807"/>
                  </a:lnTo>
                  <a:cubicBezTo>
                    <a:pt x="1299772" y="965740"/>
                    <a:pt x="1051960" y="409632"/>
                    <a:pt x="654139" y="0"/>
                  </a:cubicBezTo>
                  <a:lnTo>
                    <a:pt x="0" y="654129"/>
                  </a:lnTo>
                  <a:cubicBezTo>
                    <a:pt x="230553" y="896198"/>
                    <a:pt x="374828" y="1221191"/>
                    <a:pt x="383457" y="1579807"/>
                  </a:cubicBezTo>
                  <a:lnTo>
                    <a:pt x="383457" y="1579807"/>
                  </a:lnTo>
                  <a:close/>
                </a:path>
              </a:pathLst>
            </a:custGeom>
            <a:blipFill>
              <a:blip r:embed="rId2" cstate="email">
                <a:alphaModFix amt="9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 l="4555" t="1282"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4756561-3D8A-41A6-A5D1-5CAE0AD2445F}"/>
                </a:ext>
              </a:extLst>
            </p:cNvPr>
            <p:cNvSpPr/>
            <p:nvPr/>
          </p:nvSpPr>
          <p:spPr>
            <a:xfrm>
              <a:off x="5937115" y="1279467"/>
              <a:ext cx="1579787" cy="1308630"/>
            </a:xfrm>
            <a:custGeom>
              <a:avLst/>
              <a:gdLst>
                <a:gd name="connsiteX0" fmla="*/ 1579788 w 1579787"/>
                <a:gd name="connsiteY0" fmla="*/ 654501 h 1308630"/>
                <a:gd name="connsiteX1" fmla="*/ 0 w 1579787"/>
                <a:gd name="connsiteY1" fmla="*/ 0 h 1308630"/>
                <a:gd name="connsiteX2" fmla="*/ 0 w 1579787"/>
                <a:gd name="connsiteY2" fmla="*/ 925182 h 1308630"/>
                <a:gd name="connsiteX3" fmla="*/ 925668 w 1579787"/>
                <a:gd name="connsiteY3" fmla="*/ 1308630 h 1308630"/>
                <a:gd name="connsiteX4" fmla="*/ 1579788 w 1579787"/>
                <a:gd name="connsiteY4" fmla="*/ 654501 h 1308630"/>
                <a:gd name="connsiteX5" fmla="*/ 1579788 w 1579787"/>
                <a:gd name="connsiteY5" fmla="*/ 654501 h 130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787" h="1308630">
                  <a:moveTo>
                    <a:pt x="1579788" y="654501"/>
                  </a:moveTo>
                  <a:cubicBezTo>
                    <a:pt x="1170166" y="256680"/>
                    <a:pt x="614048" y="8858"/>
                    <a:pt x="0" y="0"/>
                  </a:cubicBezTo>
                  <a:lnTo>
                    <a:pt x="0" y="925182"/>
                  </a:lnTo>
                  <a:cubicBezTo>
                    <a:pt x="358607" y="933802"/>
                    <a:pt x="683609" y="1078078"/>
                    <a:pt x="925668" y="1308630"/>
                  </a:cubicBezTo>
                  <a:lnTo>
                    <a:pt x="1579788" y="654501"/>
                  </a:lnTo>
                  <a:lnTo>
                    <a:pt x="1579788" y="654501"/>
                  </a:lnTo>
                  <a:close/>
                </a:path>
              </a:pathLst>
            </a:custGeom>
            <a:solidFill>
              <a:srgbClr val="EFE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2326FCC-A3B9-45F1-B96B-14A85566D7D2}"/>
                </a:ext>
              </a:extLst>
            </p:cNvPr>
            <p:cNvSpPr/>
            <p:nvPr/>
          </p:nvSpPr>
          <p:spPr>
            <a:xfrm>
              <a:off x="4289090" y="1279458"/>
              <a:ext cx="1579864" cy="1308696"/>
            </a:xfrm>
            <a:custGeom>
              <a:avLst/>
              <a:gdLst>
                <a:gd name="connsiteX0" fmla="*/ 654244 w 1579864"/>
                <a:gd name="connsiteY0" fmla="*/ 1308697 h 1308696"/>
                <a:gd name="connsiteX1" fmla="*/ 1579864 w 1579864"/>
                <a:gd name="connsiteY1" fmla="*/ 925182 h 1308696"/>
                <a:gd name="connsiteX2" fmla="*/ 1579864 w 1579864"/>
                <a:gd name="connsiteY2" fmla="*/ 0 h 1308696"/>
                <a:gd name="connsiteX3" fmla="*/ 0 w 1579864"/>
                <a:gd name="connsiteY3" fmla="*/ 654444 h 1308696"/>
                <a:gd name="connsiteX4" fmla="*/ 654244 w 1579864"/>
                <a:gd name="connsiteY4" fmla="*/ 1308697 h 1308696"/>
                <a:gd name="connsiteX5" fmla="*/ 654244 w 1579864"/>
                <a:gd name="connsiteY5" fmla="*/ 1308697 h 13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64" h="1308696">
                  <a:moveTo>
                    <a:pt x="654244" y="1308697"/>
                  </a:moveTo>
                  <a:cubicBezTo>
                    <a:pt x="896293" y="1078125"/>
                    <a:pt x="1221239" y="933802"/>
                    <a:pt x="1579864" y="925182"/>
                  </a:cubicBezTo>
                  <a:lnTo>
                    <a:pt x="1579864" y="0"/>
                  </a:lnTo>
                  <a:cubicBezTo>
                    <a:pt x="965778" y="8868"/>
                    <a:pt x="409623" y="256556"/>
                    <a:pt x="0" y="654444"/>
                  </a:cubicBezTo>
                  <a:lnTo>
                    <a:pt x="654244" y="1308697"/>
                  </a:lnTo>
                  <a:lnTo>
                    <a:pt x="654244" y="1308697"/>
                  </a:lnTo>
                  <a:close/>
                </a:path>
              </a:pathLst>
            </a:custGeom>
            <a:solidFill>
              <a:srgbClr val="EFE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9A68DBD-40DA-4FC3-92D2-0EDD5CD512DE}"/>
                </a:ext>
              </a:extLst>
            </p:cNvPr>
            <p:cNvSpPr/>
            <p:nvPr/>
          </p:nvSpPr>
          <p:spPr>
            <a:xfrm>
              <a:off x="3586450" y="1982041"/>
              <a:ext cx="1308677" cy="1579930"/>
            </a:xfrm>
            <a:custGeom>
              <a:avLst/>
              <a:gdLst>
                <a:gd name="connsiteX0" fmla="*/ 1308678 w 1308677"/>
                <a:gd name="connsiteY0" fmla="*/ 654301 h 1579930"/>
                <a:gd name="connsiteX1" fmla="*/ 654377 w 1308677"/>
                <a:gd name="connsiteY1" fmla="*/ 0 h 1579930"/>
                <a:gd name="connsiteX2" fmla="*/ 0 w 1308677"/>
                <a:gd name="connsiteY2" fmla="*/ 1579931 h 1579930"/>
                <a:gd name="connsiteX3" fmla="*/ 925192 w 1308677"/>
                <a:gd name="connsiteY3" fmla="*/ 1579931 h 1579930"/>
                <a:gd name="connsiteX4" fmla="*/ 1308678 w 1308677"/>
                <a:gd name="connsiteY4" fmla="*/ 654301 h 1579930"/>
                <a:gd name="connsiteX5" fmla="*/ 1308678 w 1308677"/>
                <a:gd name="connsiteY5" fmla="*/ 654301 h 15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77" h="1579930">
                  <a:moveTo>
                    <a:pt x="1308678" y="654301"/>
                  </a:moveTo>
                  <a:lnTo>
                    <a:pt x="654377" y="0"/>
                  </a:lnTo>
                  <a:cubicBezTo>
                    <a:pt x="256584" y="409680"/>
                    <a:pt x="8858" y="965883"/>
                    <a:pt x="0" y="1579931"/>
                  </a:cubicBezTo>
                  <a:lnTo>
                    <a:pt x="925192" y="1579931"/>
                  </a:lnTo>
                  <a:cubicBezTo>
                    <a:pt x="933802" y="1221315"/>
                    <a:pt x="1078125" y="896369"/>
                    <a:pt x="1308678" y="654301"/>
                  </a:cubicBezTo>
                  <a:lnTo>
                    <a:pt x="1308678" y="654301"/>
                  </a:lnTo>
                  <a:close/>
                </a:path>
              </a:pathLst>
            </a:custGeom>
            <a:solidFill>
              <a:srgbClr val="EFE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DE5A0BC-FEFF-42AA-9401-8751F066FD53}"/>
                </a:ext>
              </a:extLst>
            </p:cNvPr>
            <p:cNvSpPr/>
            <p:nvPr/>
          </p:nvSpPr>
          <p:spPr>
            <a:xfrm>
              <a:off x="3586441" y="3630123"/>
              <a:ext cx="1308639" cy="1579807"/>
            </a:xfrm>
            <a:custGeom>
              <a:avLst/>
              <a:gdLst>
                <a:gd name="connsiteX0" fmla="*/ 925192 w 1308639"/>
                <a:gd name="connsiteY0" fmla="*/ 0 h 1579807"/>
                <a:gd name="connsiteX1" fmla="*/ 0 w 1308639"/>
                <a:gd name="connsiteY1" fmla="*/ 0 h 1579807"/>
                <a:gd name="connsiteX2" fmla="*/ 654510 w 1308639"/>
                <a:gd name="connsiteY2" fmla="*/ 1579807 h 1579807"/>
                <a:gd name="connsiteX3" fmla="*/ 1308640 w 1308639"/>
                <a:gd name="connsiteY3" fmla="*/ 925668 h 1579807"/>
                <a:gd name="connsiteX4" fmla="*/ 925192 w 1308639"/>
                <a:gd name="connsiteY4" fmla="*/ 0 h 1579807"/>
                <a:gd name="connsiteX5" fmla="*/ 925192 w 1308639"/>
                <a:gd name="connsiteY5" fmla="*/ 0 h 15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39" h="1579807">
                  <a:moveTo>
                    <a:pt x="925192" y="0"/>
                  </a:moveTo>
                  <a:lnTo>
                    <a:pt x="0" y="0"/>
                  </a:lnTo>
                  <a:cubicBezTo>
                    <a:pt x="8868" y="614067"/>
                    <a:pt x="256680" y="1170184"/>
                    <a:pt x="654510" y="1579807"/>
                  </a:cubicBezTo>
                  <a:lnTo>
                    <a:pt x="1308640" y="925668"/>
                  </a:lnTo>
                  <a:cubicBezTo>
                    <a:pt x="1078078" y="683600"/>
                    <a:pt x="933812" y="358616"/>
                    <a:pt x="925192" y="0"/>
                  </a:cubicBezTo>
                  <a:lnTo>
                    <a:pt x="925192" y="0"/>
                  </a:lnTo>
                  <a:close/>
                </a:path>
              </a:pathLst>
            </a:custGeom>
            <a:solidFill>
              <a:srgbClr val="EFE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DAAF4F4-8620-45F4-87BD-256DC0F316EC}"/>
                </a:ext>
              </a:extLst>
            </p:cNvPr>
            <p:cNvSpPr/>
            <p:nvPr/>
          </p:nvSpPr>
          <p:spPr>
            <a:xfrm>
              <a:off x="4289148" y="4603997"/>
              <a:ext cx="1579797" cy="1308630"/>
            </a:xfrm>
            <a:custGeom>
              <a:avLst/>
              <a:gdLst>
                <a:gd name="connsiteX0" fmla="*/ 0 w 1579797"/>
                <a:gd name="connsiteY0" fmla="*/ 654130 h 1308630"/>
                <a:gd name="connsiteX1" fmla="*/ 1579798 w 1579797"/>
                <a:gd name="connsiteY1" fmla="*/ 1308630 h 1308630"/>
                <a:gd name="connsiteX2" fmla="*/ 1579798 w 1579797"/>
                <a:gd name="connsiteY2" fmla="*/ 383448 h 1308630"/>
                <a:gd name="connsiteX3" fmla="*/ 654120 w 1579797"/>
                <a:gd name="connsiteY3" fmla="*/ 0 h 1308630"/>
                <a:gd name="connsiteX4" fmla="*/ 0 w 1579797"/>
                <a:gd name="connsiteY4" fmla="*/ 654130 h 1308630"/>
                <a:gd name="connsiteX5" fmla="*/ 0 w 1579797"/>
                <a:gd name="connsiteY5" fmla="*/ 654130 h 130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797" h="1308630">
                  <a:moveTo>
                    <a:pt x="0" y="654130"/>
                  </a:moveTo>
                  <a:cubicBezTo>
                    <a:pt x="409623" y="1051960"/>
                    <a:pt x="965740" y="1299772"/>
                    <a:pt x="1579798" y="1308630"/>
                  </a:cubicBezTo>
                  <a:lnTo>
                    <a:pt x="1579798" y="383448"/>
                  </a:lnTo>
                  <a:cubicBezTo>
                    <a:pt x="1221181" y="374838"/>
                    <a:pt x="896188" y="230553"/>
                    <a:pt x="654120" y="0"/>
                  </a:cubicBezTo>
                  <a:lnTo>
                    <a:pt x="0" y="654130"/>
                  </a:lnTo>
                  <a:lnTo>
                    <a:pt x="0" y="654130"/>
                  </a:lnTo>
                  <a:close/>
                </a:path>
              </a:pathLst>
            </a:custGeom>
            <a:blipFill>
              <a:blip r:embed="rId3" cstate="email">
                <a:alphaModFix amt="9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8C874A2-6D96-4E2A-995E-86A9B1A68057}"/>
                </a:ext>
              </a:extLst>
            </p:cNvPr>
            <p:cNvSpPr/>
            <p:nvPr/>
          </p:nvSpPr>
          <p:spPr>
            <a:xfrm>
              <a:off x="5937106" y="4603940"/>
              <a:ext cx="1579854" cy="1308696"/>
            </a:xfrm>
            <a:custGeom>
              <a:avLst/>
              <a:gdLst>
                <a:gd name="connsiteX0" fmla="*/ 925620 w 1579854"/>
                <a:gd name="connsiteY0" fmla="*/ 0 h 1308696"/>
                <a:gd name="connsiteX1" fmla="*/ 0 w 1579854"/>
                <a:gd name="connsiteY1" fmla="*/ 383515 h 1308696"/>
                <a:gd name="connsiteX2" fmla="*/ 0 w 1579854"/>
                <a:gd name="connsiteY2" fmla="*/ 1308697 h 1308696"/>
                <a:gd name="connsiteX3" fmla="*/ 1579855 w 1579854"/>
                <a:gd name="connsiteY3" fmla="*/ 654244 h 1308696"/>
                <a:gd name="connsiteX4" fmla="*/ 925620 w 1579854"/>
                <a:gd name="connsiteY4" fmla="*/ 0 h 1308696"/>
                <a:gd name="connsiteX5" fmla="*/ 925620 w 1579854"/>
                <a:gd name="connsiteY5" fmla="*/ 0 h 13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54" h="1308696">
                  <a:moveTo>
                    <a:pt x="925620" y="0"/>
                  </a:moveTo>
                  <a:cubicBezTo>
                    <a:pt x="683562" y="230572"/>
                    <a:pt x="358607" y="374885"/>
                    <a:pt x="0" y="383515"/>
                  </a:cubicBezTo>
                  <a:lnTo>
                    <a:pt x="0" y="1308697"/>
                  </a:lnTo>
                  <a:cubicBezTo>
                    <a:pt x="614077" y="1299829"/>
                    <a:pt x="1170232" y="1052131"/>
                    <a:pt x="1579855" y="654244"/>
                  </a:cubicBezTo>
                  <a:lnTo>
                    <a:pt x="925620" y="0"/>
                  </a:lnTo>
                  <a:lnTo>
                    <a:pt x="925620" y="0"/>
                  </a:lnTo>
                  <a:close/>
                </a:path>
              </a:pathLst>
            </a:custGeom>
            <a:blipFill>
              <a:blip r:embed="rId4" cstate="email">
                <a:alphaModFix amt="9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9311AB9-AED0-4DD2-9030-547F0FA7A279}"/>
                </a:ext>
              </a:extLst>
            </p:cNvPr>
            <p:cNvSpPr/>
            <p:nvPr/>
          </p:nvSpPr>
          <p:spPr>
            <a:xfrm>
              <a:off x="6910923" y="3630122"/>
              <a:ext cx="1308687" cy="1574249"/>
            </a:xfrm>
            <a:custGeom>
              <a:avLst/>
              <a:gdLst>
                <a:gd name="connsiteX0" fmla="*/ 0 w 1308687"/>
                <a:gd name="connsiteY0" fmla="*/ 925639 h 1579930"/>
                <a:gd name="connsiteX1" fmla="*/ 654301 w 1308687"/>
                <a:gd name="connsiteY1" fmla="*/ 1579931 h 1579930"/>
                <a:gd name="connsiteX2" fmla="*/ 1308688 w 1308687"/>
                <a:gd name="connsiteY2" fmla="*/ 0 h 1579930"/>
                <a:gd name="connsiteX3" fmla="*/ 383496 w 1308687"/>
                <a:gd name="connsiteY3" fmla="*/ 0 h 1579930"/>
                <a:gd name="connsiteX4" fmla="*/ 0 w 1308687"/>
                <a:gd name="connsiteY4" fmla="*/ 925639 h 1579930"/>
                <a:gd name="connsiteX5" fmla="*/ 0 w 1308687"/>
                <a:gd name="connsiteY5" fmla="*/ 925639 h 15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87" h="1579930">
                  <a:moveTo>
                    <a:pt x="0" y="925639"/>
                  </a:moveTo>
                  <a:lnTo>
                    <a:pt x="654301" y="1579931"/>
                  </a:lnTo>
                  <a:cubicBezTo>
                    <a:pt x="1052093" y="1170251"/>
                    <a:pt x="1299820" y="614048"/>
                    <a:pt x="1308688" y="0"/>
                  </a:cubicBezTo>
                  <a:lnTo>
                    <a:pt x="383496" y="0"/>
                  </a:lnTo>
                  <a:cubicBezTo>
                    <a:pt x="374875" y="358616"/>
                    <a:pt x="230553" y="683571"/>
                    <a:pt x="0" y="925639"/>
                  </a:cubicBezTo>
                  <a:lnTo>
                    <a:pt x="0" y="925639"/>
                  </a:lnTo>
                  <a:close/>
                </a:path>
              </a:pathLst>
            </a:custGeom>
            <a:blipFill dpi="0" rotWithShape="1">
              <a:blip r:embed="rId5" cstate="email">
                <a:alphaModFix amt="9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 r="215"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E86C9B6-6CB1-4135-83F9-1E5BF43E6E53}"/>
              </a:ext>
            </a:extLst>
          </p:cNvPr>
          <p:cNvGrpSpPr/>
          <p:nvPr/>
        </p:nvGrpSpPr>
        <p:grpSpPr>
          <a:xfrm>
            <a:off x="9958141" y="5879442"/>
            <a:ext cx="1989009" cy="144378"/>
            <a:chOff x="3390931" y="2934413"/>
            <a:chExt cx="3208803" cy="216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1A02049-A84B-4699-A089-DEFE20B64E56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F7A69E1-FD7F-4C16-9577-0B38D9A535FD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43663AD-6AE0-42F4-8EAB-12BDE88521D6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740E3A8-17DD-4A74-8E35-56B52A6DAEE6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E1D6D2A-7285-4102-8B4F-79064ADA7121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DDD5EFE-9858-4B42-8EBB-123F0D496362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39" name="Graphic 37">
            <a:extLst>
              <a:ext uri="{FF2B5EF4-FFF2-40B4-BE49-F238E27FC236}">
                <a16:creationId xmlns:a16="http://schemas.microsoft.com/office/drawing/2014/main" xmlns="" id="{747C690E-F1D0-4DA5-B9EA-2604A3F193DA}"/>
              </a:ext>
            </a:extLst>
          </p:cNvPr>
          <p:cNvGrpSpPr/>
          <p:nvPr/>
        </p:nvGrpSpPr>
        <p:grpSpPr>
          <a:xfrm>
            <a:off x="9975802" y="6231454"/>
            <a:ext cx="1980000" cy="360000"/>
            <a:chOff x="5281612" y="2291333"/>
            <a:chExt cx="1638899" cy="298608"/>
          </a:xfrm>
          <a:solidFill>
            <a:srgbClr val="F8AB5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870BFE9-5F7E-44A7-A9CE-8479056CABD5}"/>
                </a:ext>
              </a:extLst>
            </p:cNvPr>
            <p:cNvSpPr/>
            <p:nvPr/>
          </p:nvSpPr>
          <p:spPr>
            <a:xfrm>
              <a:off x="6172323" y="2291333"/>
              <a:ext cx="302847" cy="298608"/>
            </a:xfrm>
            <a:custGeom>
              <a:avLst/>
              <a:gdLst>
                <a:gd name="connsiteX0" fmla="*/ 214712 w 302847"/>
                <a:gd name="connsiteY0" fmla="*/ 103946 h 298608"/>
                <a:gd name="connsiteX1" fmla="*/ 234229 w 302847"/>
                <a:gd name="connsiteY1" fmla="*/ 98660 h 298608"/>
                <a:gd name="connsiteX2" fmla="*/ 217275 w 302847"/>
                <a:gd name="connsiteY2" fmla="*/ 116005 h 298608"/>
                <a:gd name="connsiteX3" fmla="*/ 217379 w 302847"/>
                <a:gd name="connsiteY3" fmla="*/ 120339 h 298608"/>
                <a:gd name="connsiteX4" fmla="*/ 120701 w 302847"/>
                <a:gd name="connsiteY4" fmla="*/ 215665 h 298608"/>
                <a:gd name="connsiteX5" fmla="*/ 68609 w 302847"/>
                <a:gd name="connsiteY5" fmla="*/ 200616 h 298608"/>
                <a:gd name="connsiteX6" fmla="*/ 76724 w 302847"/>
                <a:gd name="connsiteY6" fmla="*/ 201082 h 298608"/>
                <a:gd name="connsiteX7" fmla="*/ 118919 w 302847"/>
                <a:gd name="connsiteY7" fmla="*/ 186738 h 298608"/>
                <a:gd name="connsiteX8" fmla="*/ 87182 w 302847"/>
                <a:gd name="connsiteY8" fmla="*/ 163478 h 298608"/>
                <a:gd name="connsiteX9" fmla="*/ 93583 w 302847"/>
                <a:gd name="connsiteY9" fmla="*/ 164078 h 298608"/>
                <a:gd name="connsiteX10" fmla="*/ 102527 w 302847"/>
                <a:gd name="connsiteY10" fmla="*/ 162906 h 298608"/>
                <a:gd name="connsiteX11" fmla="*/ 75276 w 302847"/>
                <a:gd name="connsiteY11" fmla="*/ 130054 h 298608"/>
                <a:gd name="connsiteX12" fmla="*/ 75276 w 302847"/>
                <a:gd name="connsiteY12" fmla="*/ 129626 h 298608"/>
                <a:gd name="connsiteX13" fmla="*/ 90669 w 302847"/>
                <a:gd name="connsiteY13" fmla="*/ 133817 h 298608"/>
                <a:gd name="connsiteX14" fmla="*/ 75543 w 302847"/>
                <a:gd name="connsiteY14" fmla="*/ 105928 h 298608"/>
                <a:gd name="connsiteX15" fmla="*/ 80143 w 302847"/>
                <a:gd name="connsiteY15" fmla="*/ 89087 h 298608"/>
                <a:gd name="connsiteX16" fmla="*/ 150181 w 302847"/>
                <a:gd name="connsiteY16" fmla="*/ 124082 h 298608"/>
                <a:gd name="connsiteX17" fmla="*/ 149304 w 302847"/>
                <a:gd name="connsiteY17" fmla="*/ 116453 h 298608"/>
                <a:gd name="connsiteX18" fmla="*/ 183280 w 302847"/>
                <a:gd name="connsiteY18" fmla="*/ 82944 h 298608"/>
                <a:gd name="connsiteX19" fmla="*/ 208083 w 302847"/>
                <a:gd name="connsiteY19" fmla="*/ 93526 h 298608"/>
                <a:gd name="connsiteX20" fmla="*/ 229657 w 302847"/>
                <a:gd name="connsiteY20" fmla="*/ 85392 h 298608"/>
                <a:gd name="connsiteX21" fmla="*/ 214712 w 302847"/>
                <a:gd name="connsiteY21" fmla="*/ 103946 h 298608"/>
                <a:gd name="connsiteX22" fmla="*/ 302848 w 302847"/>
                <a:gd name="connsiteY22" fmla="*/ 154124 h 298608"/>
                <a:gd name="connsiteX23" fmla="*/ 151419 w 302847"/>
                <a:gd name="connsiteY23" fmla="*/ 0 h 298608"/>
                <a:gd name="connsiteX24" fmla="*/ 0 w 302847"/>
                <a:gd name="connsiteY24" fmla="*/ 154124 h 298608"/>
                <a:gd name="connsiteX25" fmla="*/ 151419 w 302847"/>
                <a:gd name="connsiteY25" fmla="*/ 298609 h 298608"/>
                <a:gd name="connsiteX26" fmla="*/ 302848 w 302847"/>
                <a:gd name="connsiteY26" fmla="*/ 154124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2847" h="298608">
                  <a:moveTo>
                    <a:pt x="214712" y="103946"/>
                  </a:moveTo>
                  <a:cubicBezTo>
                    <a:pt x="221590" y="103127"/>
                    <a:pt x="228143" y="101337"/>
                    <a:pt x="234229" y="98660"/>
                  </a:cubicBezTo>
                  <a:cubicBezTo>
                    <a:pt x="229667" y="105385"/>
                    <a:pt x="223914" y="111281"/>
                    <a:pt x="217275" y="116005"/>
                  </a:cubicBezTo>
                  <a:cubicBezTo>
                    <a:pt x="217341" y="117443"/>
                    <a:pt x="217379" y="118891"/>
                    <a:pt x="217379" y="120339"/>
                  </a:cubicBezTo>
                  <a:cubicBezTo>
                    <a:pt x="217379" y="164602"/>
                    <a:pt x="183204" y="215665"/>
                    <a:pt x="120701" y="215665"/>
                  </a:cubicBezTo>
                  <a:cubicBezTo>
                    <a:pt x="101498" y="215665"/>
                    <a:pt x="83658" y="210112"/>
                    <a:pt x="68609" y="200616"/>
                  </a:cubicBezTo>
                  <a:cubicBezTo>
                    <a:pt x="71266" y="200920"/>
                    <a:pt x="73971" y="201082"/>
                    <a:pt x="76724" y="201082"/>
                  </a:cubicBezTo>
                  <a:cubicBezTo>
                    <a:pt x="92650" y="201082"/>
                    <a:pt x="107290" y="195720"/>
                    <a:pt x="118919" y="186738"/>
                  </a:cubicBezTo>
                  <a:cubicBezTo>
                    <a:pt x="104051" y="186471"/>
                    <a:pt x="91507" y="176775"/>
                    <a:pt x="87182" y="163478"/>
                  </a:cubicBezTo>
                  <a:cubicBezTo>
                    <a:pt x="89249" y="163868"/>
                    <a:pt x="91383" y="164078"/>
                    <a:pt x="93583" y="164078"/>
                  </a:cubicBezTo>
                  <a:cubicBezTo>
                    <a:pt x="96669" y="164078"/>
                    <a:pt x="99689" y="163668"/>
                    <a:pt x="102527" y="162906"/>
                  </a:cubicBezTo>
                  <a:cubicBezTo>
                    <a:pt x="86982" y="159829"/>
                    <a:pt x="75276" y="146285"/>
                    <a:pt x="75276" y="130054"/>
                  </a:cubicBezTo>
                  <a:cubicBezTo>
                    <a:pt x="75276" y="129912"/>
                    <a:pt x="75276" y="129778"/>
                    <a:pt x="75276" y="129626"/>
                  </a:cubicBezTo>
                  <a:cubicBezTo>
                    <a:pt x="79858" y="132150"/>
                    <a:pt x="85096" y="133655"/>
                    <a:pt x="90669" y="133817"/>
                  </a:cubicBezTo>
                  <a:cubicBezTo>
                    <a:pt x="81544" y="127816"/>
                    <a:pt x="75543" y="117558"/>
                    <a:pt x="75543" y="105928"/>
                  </a:cubicBezTo>
                  <a:cubicBezTo>
                    <a:pt x="75543" y="99784"/>
                    <a:pt x="77229" y="94040"/>
                    <a:pt x="80143" y="89087"/>
                  </a:cubicBezTo>
                  <a:cubicBezTo>
                    <a:pt x="96907" y="109357"/>
                    <a:pt x="121949" y="122691"/>
                    <a:pt x="150181" y="124082"/>
                  </a:cubicBezTo>
                  <a:cubicBezTo>
                    <a:pt x="149590" y="121634"/>
                    <a:pt x="149304" y="119091"/>
                    <a:pt x="149304" y="116453"/>
                  </a:cubicBezTo>
                  <a:cubicBezTo>
                    <a:pt x="149304" y="97965"/>
                    <a:pt x="164516" y="82944"/>
                    <a:pt x="183280" y="82944"/>
                  </a:cubicBezTo>
                  <a:cubicBezTo>
                    <a:pt x="193053" y="82944"/>
                    <a:pt x="201882" y="87020"/>
                    <a:pt x="208083" y="93526"/>
                  </a:cubicBezTo>
                  <a:cubicBezTo>
                    <a:pt x="215817" y="92031"/>
                    <a:pt x="223095" y="89240"/>
                    <a:pt x="229657" y="85392"/>
                  </a:cubicBezTo>
                  <a:cubicBezTo>
                    <a:pt x="227104" y="93231"/>
                    <a:pt x="221723" y="99784"/>
                    <a:pt x="214712" y="103946"/>
                  </a:cubicBezTo>
                  <a:moveTo>
                    <a:pt x="302848" y="154124"/>
                  </a:moveTo>
                  <a:cubicBezTo>
                    <a:pt x="302848" y="51597"/>
                    <a:pt x="255403" y="0"/>
                    <a:pt x="151419" y="0"/>
                  </a:cubicBezTo>
                  <a:cubicBezTo>
                    <a:pt x="47435" y="0"/>
                    <a:pt x="0" y="51597"/>
                    <a:pt x="0" y="154124"/>
                  </a:cubicBezTo>
                  <a:cubicBezTo>
                    <a:pt x="0" y="256651"/>
                    <a:pt x="47435" y="298609"/>
                    <a:pt x="151419" y="298609"/>
                  </a:cubicBezTo>
                  <a:cubicBezTo>
                    <a:pt x="255403" y="298609"/>
                    <a:pt x="302848" y="256651"/>
                    <a:pt x="302848" y="154124"/>
                  </a:cubicBezTo>
                </a:path>
              </a:pathLst>
            </a:custGeom>
            <a:solidFill>
              <a:srgbClr val="F8A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AF73ACD-0693-4197-9808-91541E03F440}"/>
                </a:ext>
              </a:extLst>
            </p:cNvPr>
            <p:cNvSpPr/>
            <p:nvPr/>
          </p:nvSpPr>
          <p:spPr>
            <a:xfrm>
              <a:off x="6617674" y="2291333"/>
              <a:ext cx="302837" cy="298608"/>
            </a:xfrm>
            <a:custGeom>
              <a:avLst/>
              <a:gdLst>
                <a:gd name="connsiteX0" fmla="*/ 132893 w 302837"/>
                <a:gd name="connsiteY0" fmla="*/ 172241 h 298608"/>
                <a:gd name="connsiteX1" fmla="*/ 181337 w 302837"/>
                <a:gd name="connsiteY1" fmla="*/ 147485 h 298608"/>
                <a:gd name="connsiteX2" fmla="*/ 132893 w 302837"/>
                <a:gd name="connsiteY2" fmla="*/ 122577 h 298608"/>
                <a:gd name="connsiteX3" fmla="*/ 132893 w 302837"/>
                <a:gd name="connsiteY3" fmla="*/ 172241 h 298608"/>
                <a:gd name="connsiteX4" fmla="*/ 241040 w 302837"/>
                <a:gd name="connsiteY4" fmla="*/ 155991 h 298608"/>
                <a:gd name="connsiteX5" fmla="*/ 239249 w 302837"/>
                <a:gd name="connsiteY5" fmla="*/ 184595 h 298608"/>
                <a:gd name="connsiteX6" fmla="*/ 232124 w 302837"/>
                <a:gd name="connsiteY6" fmla="*/ 202140 h 298608"/>
                <a:gd name="connsiteX7" fmla="*/ 214160 w 302837"/>
                <a:gd name="connsiteY7" fmla="*/ 209626 h 298608"/>
                <a:gd name="connsiteX8" fmla="*/ 151409 w 302837"/>
                <a:gd name="connsiteY8" fmla="*/ 211465 h 298608"/>
                <a:gd name="connsiteX9" fmla="*/ 90459 w 302837"/>
                <a:gd name="connsiteY9" fmla="*/ 209683 h 298608"/>
                <a:gd name="connsiteX10" fmla="*/ 70704 w 302837"/>
                <a:gd name="connsiteY10" fmla="*/ 202130 h 298608"/>
                <a:gd name="connsiteX11" fmla="*/ 63579 w 302837"/>
                <a:gd name="connsiteY11" fmla="*/ 184585 h 298608"/>
                <a:gd name="connsiteX12" fmla="*/ 61789 w 302837"/>
                <a:gd name="connsiteY12" fmla="*/ 155981 h 298608"/>
                <a:gd name="connsiteX13" fmla="*/ 61789 w 302837"/>
                <a:gd name="connsiteY13" fmla="*/ 142570 h 298608"/>
                <a:gd name="connsiteX14" fmla="*/ 63579 w 302837"/>
                <a:gd name="connsiteY14" fmla="*/ 113967 h 298608"/>
                <a:gd name="connsiteX15" fmla="*/ 70704 w 302837"/>
                <a:gd name="connsiteY15" fmla="*/ 96431 h 298608"/>
                <a:gd name="connsiteX16" fmla="*/ 88668 w 302837"/>
                <a:gd name="connsiteY16" fmla="*/ 88944 h 298608"/>
                <a:gd name="connsiteX17" fmla="*/ 151381 w 302837"/>
                <a:gd name="connsiteY17" fmla="*/ 87154 h 298608"/>
                <a:gd name="connsiteX18" fmla="*/ 151457 w 302837"/>
                <a:gd name="connsiteY18" fmla="*/ 87154 h 298608"/>
                <a:gd name="connsiteX19" fmla="*/ 214169 w 302837"/>
                <a:gd name="connsiteY19" fmla="*/ 88944 h 298608"/>
                <a:gd name="connsiteX20" fmla="*/ 232134 w 302837"/>
                <a:gd name="connsiteY20" fmla="*/ 96431 h 298608"/>
                <a:gd name="connsiteX21" fmla="*/ 239258 w 302837"/>
                <a:gd name="connsiteY21" fmla="*/ 113967 h 298608"/>
                <a:gd name="connsiteX22" fmla="*/ 241049 w 302837"/>
                <a:gd name="connsiteY22" fmla="*/ 142570 h 298608"/>
                <a:gd name="connsiteX23" fmla="*/ 241049 w 302837"/>
                <a:gd name="connsiteY23" fmla="*/ 155991 h 298608"/>
                <a:gd name="connsiteX24" fmla="*/ 302838 w 302837"/>
                <a:gd name="connsiteY24" fmla="*/ 154124 h 298608"/>
                <a:gd name="connsiteX25" fmla="*/ 151419 w 302837"/>
                <a:gd name="connsiteY25" fmla="*/ 0 h 298608"/>
                <a:gd name="connsiteX26" fmla="*/ 0 w 302837"/>
                <a:gd name="connsiteY26" fmla="*/ 154124 h 298608"/>
                <a:gd name="connsiteX27" fmla="*/ 151419 w 302837"/>
                <a:gd name="connsiteY27" fmla="*/ 298609 h 298608"/>
                <a:gd name="connsiteX28" fmla="*/ 302838 w 302837"/>
                <a:gd name="connsiteY28" fmla="*/ 154124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2837" h="298608">
                  <a:moveTo>
                    <a:pt x="132893" y="172241"/>
                  </a:moveTo>
                  <a:lnTo>
                    <a:pt x="181337" y="147485"/>
                  </a:lnTo>
                  <a:lnTo>
                    <a:pt x="132893" y="122577"/>
                  </a:lnTo>
                  <a:lnTo>
                    <a:pt x="132893" y="172241"/>
                  </a:lnTo>
                  <a:close/>
                  <a:moveTo>
                    <a:pt x="241040" y="155991"/>
                  </a:moveTo>
                  <a:cubicBezTo>
                    <a:pt x="241040" y="170288"/>
                    <a:pt x="239249" y="184595"/>
                    <a:pt x="239249" y="184595"/>
                  </a:cubicBezTo>
                  <a:cubicBezTo>
                    <a:pt x="239249" y="184595"/>
                    <a:pt x="237487" y="196758"/>
                    <a:pt x="232124" y="202140"/>
                  </a:cubicBezTo>
                  <a:cubicBezTo>
                    <a:pt x="225304" y="209169"/>
                    <a:pt x="217665" y="209207"/>
                    <a:pt x="214160" y="209626"/>
                  </a:cubicBezTo>
                  <a:cubicBezTo>
                    <a:pt x="189071" y="211407"/>
                    <a:pt x="151409" y="211465"/>
                    <a:pt x="151409" y="211465"/>
                  </a:cubicBezTo>
                  <a:cubicBezTo>
                    <a:pt x="151409" y="211465"/>
                    <a:pt x="104794" y="211036"/>
                    <a:pt x="90459" y="209683"/>
                  </a:cubicBezTo>
                  <a:cubicBezTo>
                    <a:pt x="86477" y="208940"/>
                    <a:pt x="77524" y="209159"/>
                    <a:pt x="70704" y="202130"/>
                  </a:cubicBezTo>
                  <a:cubicBezTo>
                    <a:pt x="65332" y="196758"/>
                    <a:pt x="63579" y="184585"/>
                    <a:pt x="63579" y="184585"/>
                  </a:cubicBezTo>
                  <a:cubicBezTo>
                    <a:pt x="63579" y="184585"/>
                    <a:pt x="61789" y="170278"/>
                    <a:pt x="61789" y="155981"/>
                  </a:cubicBezTo>
                  <a:lnTo>
                    <a:pt x="61789" y="142570"/>
                  </a:lnTo>
                  <a:cubicBezTo>
                    <a:pt x="61789" y="128273"/>
                    <a:pt x="63579" y="113967"/>
                    <a:pt x="63579" y="113967"/>
                  </a:cubicBezTo>
                  <a:cubicBezTo>
                    <a:pt x="63579" y="113967"/>
                    <a:pt x="65332" y="101794"/>
                    <a:pt x="70704" y="96431"/>
                  </a:cubicBezTo>
                  <a:cubicBezTo>
                    <a:pt x="77524" y="89392"/>
                    <a:pt x="85163" y="89354"/>
                    <a:pt x="88668" y="88944"/>
                  </a:cubicBezTo>
                  <a:cubicBezTo>
                    <a:pt x="113757" y="87154"/>
                    <a:pt x="151381" y="87154"/>
                    <a:pt x="151381" y="87154"/>
                  </a:cubicBezTo>
                  <a:lnTo>
                    <a:pt x="151457" y="87154"/>
                  </a:lnTo>
                  <a:cubicBezTo>
                    <a:pt x="151457" y="87154"/>
                    <a:pt x="189081" y="87154"/>
                    <a:pt x="214169" y="88944"/>
                  </a:cubicBezTo>
                  <a:cubicBezTo>
                    <a:pt x="217675" y="89354"/>
                    <a:pt x="225314" y="89392"/>
                    <a:pt x="232134" y="96431"/>
                  </a:cubicBezTo>
                  <a:cubicBezTo>
                    <a:pt x="237496" y="101794"/>
                    <a:pt x="239258" y="113967"/>
                    <a:pt x="239258" y="113967"/>
                  </a:cubicBezTo>
                  <a:cubicBezTo>
                    <a:pt x="239258" y="113967"/>
                    <a:pt x="241049" y="128273"/>
                    <a:pt x="241049" y="142570"/>
                  </a:cubicBezTo>
                  <a:lnTo>
                    <a:pt x="241049" y="155991"/>
                  </a:lnTo>
                  <a:close/>
                  <a:moveTo>
                    <a:pt x="302838" y="154124"/>
                  </a:moveTo>
                  <a:cubicBezTo>
                    <a:pt x="302838" y="51597"/>
                    <a:pt x="255403" y="0"/>
                    <a:pt x="151419" y="0"/>
                  </a:cubicBezTo>
                  <a:cubicBezTo>
                    <a:pt x="47434" y="0"/>
                    <a:pt x="0" y="51597"/>
                    <a:pt x="0" y="154124"/>
                  </a:cubicBezTo>
                  <a:cubicBezTo>
                    <a:pt x="0" y="256651"/>
                    <a:pt x="47434" y="298609"/>
                    <a:pt x="151419" y="298609"/>
                  </a:cubicBezTo>
                  <a:cubicBezTo>
                    <a:pt x="255403" y="298609"/>
                    <a:pt x="302838" y="256651"/>
                    <a:pt x="302838" y="154124"/>
                  </a:cubicBezTo>
                </a:path>
              </a:pathLst>
            </a:custGeom>
            <a:solidFill>
              <a:srgbClr val="F8A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3F7EC25-B641-454F-8AA8-36C217C9BEA5}"/>
                </a:ext>
              </a:extLst>
            </p:cNvPr>
            <p:cNvSpPr/>
            <p:nvPr/>
          </p:nvSpPr>
          <p:spPr>
            <a:xfrm>
              <a:off x="5281612" y="2291333"/>
              <a:ext cx="302856" cy="298608"/>
            </a:xfrm>
            <a:custGeom>
              <a:avLst/>
              <a:gdLst>
                <a:gd name="connsiteX0" fmla="*/ 200444 w 302856"/>
                <a:gd name="connsiteY0" fmla="*/ 87135 h 298608"/>
                <a:gd name="connsiteX1" fmla="*/ 182671 w 302856"/>
                <a:gd name="connsiteY1" fmla="*/ 87144 h 298608"/>
                <a:gd name="connsiteX2" fmla="*/ 166040 w 302856"/>
                <a:gd name="connsiteY2" fmla="*/ 103251 h 298608"/>
                <a:gd name="connsiteX3" fmla="*/ 166040 w 302856"/>
                <a:gd name="connsiteY3" fmla="*/ 124377 h 298608"/>
                <a:gd name="connsiteX4" fmla="*/ 199272 w 302856"/>
                <a:gd name="connsiteY4" fmla="*/ 124377 h 298608"/>
                <a:gd name="connsiteX5" fmla="*/ 194948 w 302856"/>
                <a:gd name="connsiteY5" fmla="*/ 157467 h 298608"/>
                <a:gd name="connsiteX6" fmla="*/ 166040 w 302856"/>
                <a:gd name="connsiteY6" fmla="*/ 157467 h 298608"/>
                <a:gd name="connsiteX7" fmla="*/ 166040 w 302856"/>
                <a:gd name="connsiteY7" fmla="*/ 242364 h 298608"/>
                <a:gd name="connsiteX8" fmla="*/ 131388 w 302856"/>
                <a:gd name="connsiteY8" fmla="*/ 242364 h 298608"/>
                <a:gd name="connsiteX9" fmla="*/ 131388 w 302856"/>
                <a:gd name="connsiteY9" fmla="*/ 157467 h 298608"/>
                <a:gd name="connsiteX10" fmla="*/ 102413 w 302856"/>
                <a:gd name="connsiteY10" fmla="*/ 157467 h 298608"/>
                <a:gd name="connsiteX11" fmla="*/ 102413 w 302856"/>
                <a:gd name="connsiteY11" fmla="*/ 124377 h 298608"/>
                <a:gd name="connsiteX12" fmla="*/ 131388 w 302856"/>
                <a:gd name="connsiteY12" fmla="*/ 124377 h 298608"/>
                <a:gd name="connsiteX13" fmla="*/ 131388 w 302856"/>
                <a:gd name="connsiteY13" fmla="*/ 99974 h 298608"/>
                <a:gd name="connsiteX14" fmla="*/ 174555 w 302856"/>
                <a:gd name="connsiteY14" fmla="*/ 56226 h 298608"/>
                <a:gd name="connsiteX15" fmla="*/ 200444 w 302856"/>
                <a:gd name="connsiteY15" fmla="*/ 57541 h 298608"/>
                <a:gd name="connsiteX16" fmla="*/ 200444 w 302856"/>
                <a:gd name="connsiteY16" fmla="*/ 87135 h 298608"/>
                <a:gd name="connsiteX17" fmla="*/ 302857 w 302856"/>
                <a:gd name="connsiteY17" fmla="*/ 154124 h 298608"/>
                <a:gd name="connsiteX18" fmla="*/ 151429 w 302856"/>
                <a:gd name="connsiteY18" fmla="*/ 0 h 298608"/>
                <a:gd name="connsiteX19" fmla="*/ 0 w 302856"/>
                <a:gd name="connsiteY19" fmla="*/ 154124 h 298608"/>
                <a:gd name="connsiteX20" fmla="*/ 151429 w 302856"/>
                <a:gd name="connsiteY20" fmla="*/ 298609 h 298608"/>
                <a:gd name="connsiteX21" fmla="*/ 302857 w 302856"/>
                <a:gd name="connsiteY21" fmla="*/ 154124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2856" h="298608">
                  <a:moveTo>
                    <a:pt x="200444" y="87135"/>
                  </a:moveTo>
                  <a:lnTo>
                    <a:pt x="182671" y="87144"/>
                  </a:lnTo>
                  <a:cubicBezTo>
                    <a:pt x="168735" y="87144"/>
                    <a:pt x="166040" y="93688"/>
                    <a:pt x="166040" y="103251"/>
                  </a:cubicBezTo>
                  <a:lnTo>
                    <a:pt x="166040" y="124377"/>
                  </a:lnTo>
                  <a:lnTo>
                    <a:pt x="199272" y="124377"/>
                  </a:lnTo>
                  <a:lnTo>
                    <a:pt x="194948" y="157467"/>
                  </a:lnTo>
                  <a:lnTo>
                    <a:pt x="166040" y="157467"/>
                  </a:lnTo>
                  <a:lnTo>
                    <a:pt x="166040" y="242364"/>
                  </a:lnTo>
                  <a:lnTo>
                    <a:pt x="131388" y="242364"/>
                  </a:lnTo>
                  <a:lnTo>
                    <a:pt x="131388" y="157467"/>
                  </a:lnTo>
                  <a:lnTo>
                    <a:pt x="102413" y="157467"/>
                  </a:lnTo>
                  <a:lnTo>
                    <a:pt x="102413" y="124377"/>
                  </a:lnTo>
                  <a:lnTo>
                    <a:pt x="131388" y="124377"/>
                  </a:lnTo>
                  <a:lnTo>
                    <a:pt x="131388" y="99974"/>
                  </a:lnTo>
                  <a:cubicBezTo>
                    <a:pt x="131388" y="71647"/>
                    <a:pt x="148933" y="56226"/>
                    <a:pt x="174555" y="56226"/>
                  </a:cubicBezTo>
                  <a:cubicBezTo>
                    <a:pt x="186823" y="56226"/>
                    <a:pt x="197368" y="57141"/>
                    <a:pt x="200444" y="57541"/>
                  </a:cubicBezTo>
                  <a:lnTo>
                    <a:pt x="200444" y="87135"/>
                  </a:lnTo>
                  <a:close/>
                  <a:moveTo>
                    <a:pt x="302857" y="154124"/>
                  </a:moveTo>
                  <a:cubicBezTo>
                    <a:pt x="302857" y="51597"/>
                    <a:pt x="255413" y="0"/>
                    <a:pt x="151429" y="0"/>
                  </a:cubicBezTo>
                  <a:cubicBezTo>
                    <a:pt x="47444" y="0"/>
                    <a:pt x="0" y="51597"/>
                    <a:pt x="0" y="154124"/>
                  </a:cubicBezTo>
                  <a:cubicBezTo>
                    <a:pt x="0" y="256651"/>
                    <a:pt x="47444" y="298609"/>
                    <a:pt x="151429" y="298609"/>
                  </a:cubicBezTo>
                  <a:cubicBezTo>
                    <a:pt x="255413" y="298609"/>
                    <a:pt x="302857" y="256651"/>
                    <a:pt x="302857" y="154124"/>
                  </a:cubicBezTo>
                </a:path>
              </a:pathLst>
            </a:custGeom>
            <a:solidFill>
              <a:srgbClr val="F8A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09A0A044-C9FF-4570-98C1-23BE73A6702A}"/>
                </a:ext>
              </a:extLst>
            </p:cNvPr>
            <p:cNvSpPr/>
            <p:nvPr/>
          </p:nvSpPr>
          <p:spPr>
            <a:xfrm>
              <a:off x="5726963" y="2291333"/>
              <a:ext cx="302856" cy="298608"/>
            </a:xfrm>
            <a:custGeom>
              <a:avLst/>
              <a:gdLst>
                <a:gd name="connsiteX0" fmla="*/ 234382 w 302856"/>
                <a:gd name="connsiteY0" fmla="*/ 230962 h 298608"/>
                <a:gd name="connsiteX1" fmla="*/ 200034 w 302856"/>
                <a:gd name="connsiteY1" fmla="*/ 230962 h 298608"/>
                <a:gd name="connsiteX2" fmla="*/ 200034 w 302856"/>
                <a:gd name="connsiteY2" fmla="*/ 177927 h 298608"/>
                <a:gd name="connsiteX3" fmla="*/ 182156 w 302856"/>
                <a:gd name="connsiteY3" fmla="*/ 149000 h 298608"/>
                <a:gd name="connsiteX4" fmla="*/ 161534 w 302856"/>
                <a:gd name="connsiteY4" fmla="*/ 177013 h 298608"/>
                <a:gd name="connsiteX5" fmla="*/ 161534 w 302856"/>
                <a:gd name="connsiteY5" fmla="*/ 230962 h 298608"/>
                <a:gd name="connsiteX6" fmla="*/ 127197 w 302856"/>
                <a:gd name="connsiteY6" fmla="*/ 230962 h 298608"/>
                <a:gd name="connsiteX7" fmla="*/ 127197 w 302856"/>
                <a:gd name="connsiteY7" fmla="*/ 121891 h 298608"/>
                <a:gd name="connsiteX8" fmla="*/ 160163 w 302856"/>
                <a:gd name="connsiteY8" fmla="*/ 121891 h 298608"/>
                <a:gd name="connsiteX9" fmla="*/ 160163 w 302856"/>
                <a:gd name="connsiteY9" fmla="*/ 136789 h 298608"/>
                <a:gd name="connsiteX10" fmla="*/ 160629 w 302856"/>
                <a:gd name="connsiteY10" fmla="*/ 136789 h 298608"/>
                <a:gd name="connsiteX11" fmla="*/ 193157 w 302856"/>
                <a:gd name="connsiteY11" fmla="*/ 119167 h 298608"/>
                <a:gd name="connsiteX12" fmla="*/ 234382 w 302856"/>
                <a:gd name="connsiteY12" fmla="*/ 171126 h 298608"/>
                <a:gd name="connsiteX13" fmla="*/ 234382 w 302856"/>
                <a:gd name="connsiteY13" fmla="*/ 230962 h 298608"/>
                <a:gd name="connsiteX14" fmla="*/ 108347 w 302856"/>
                <a:gd name="connsiteY14" fmla="*/ 87316 h 298608"/>
                <a:gd name="connsiteX15" fmla="*/ 88420 w 302856"/>
                <a:gd name="connsiteY15" fmla="*/ 106966 h 298608"/>
                <a:gd name="connsiteX16" fmla="*/ 68475 w 302856"/>
                <a:gd name="connsiteY16" fmla="*/ 87316 h 298608"/>
                <a:gd name="connsiteX17" fmla="*/ 88420 w 302856"/>
                <a:gd name="connsiteY17" fmla="*/ 67666 h 298608"/>
                <a:gd name="connsiteX18" fmla="*/ 108347 w 302856"/>
                <a:gd name="connsiteY18" fmla="*/ 87316 h 298608"/>
                <a:gd name="connsiteX19" fmla="*/ 71209 w 302856"/>
                <a:gd name="connsiteY19" fmla="*/ 121882 h 298608"/>
                <a:gd name="connsiteX20" fmla="*/ 105623 w 302856"/>
                <a:gd name="connsiteY20" fmla="*/ 121882 h 298608"/>
                <a:gd name="connsiteX21" fmla="*/ 105623 w 302856"/>
                <a:gd name="connsiteY21" fmla="*/ 230953 h 298608"/>
                <a:gd name="connsiteX22" fmla="*/ 71209 w 302856"/>
                <a:gd name="connsiteY22" fmla="*/ 230953 h 298608"/>
                <a:gd name="connsiteX23" fmla="*/ 71209 w 302856"/>
                <a:gd name="connsiteY23" fmla="*/ 121882 h 298608"/>
                <a:gd name="connsiteX24" fmla="*/ 302857 w 302856"/>
                <a:gd name="connsiteY24" fmla="*/ 154124 h 298608"/>
                <a:gd name="connsiteX25" fmla="*/ 151428 w 302856"/>
                <a:gd name="connsiteY25" fmla="*/ 0 h 298608"/>
                <a:gd name="connsiteX26" fmla="*/ 0 w 302856"/>
                <a:gd name="connsiteY26" fmla="*/ 154124 h 298608"/>
                <a:gd name="connsiteX27" fmla="*/ 151428 w 302856"/>
                <a:gd name="connsiteY27" fmla="*/ 298609 h 298608"/>
                <a:gd name="connsiteX28" fmla="*/ 302857 w 302856"/>
                <a:gd name="connsiteY28" fmla="*/ 154124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2856" h="298608">
                  <a:moveTo>
                    <a:pt x="234382" y="230962"/>
                  </a:moveTo>
                  <a:lnTo>
                    <a:pt x="200034" y="230962"/>
                  </a:lnTo>
                  <a:lnTo>
                    <a:pt x="200034" y="177927"/>
                  </a:lnTo>
                  <a:cubicBezTo>
                    <a:pt x="200034" y="165278"/>
                    <a:pt x="199787" y="149000"/>
                    <a:pt x="182156" y="149000"/>
                  </a:cubicBezTo>
                  <a:cubicBezTo>
                    <a:pt x="164268" y="149000"/>
                    <a:pt x="161534" y="162782"/>
                    <a:pt x="161534" y="177013"/>
                  </a:cubicBezTo>
                  <a:lnTo>
                    <a:pt x="161534" y="230962"/>
                  </a:lnTo>
                  <a:lnTo>
                    <a:pt x="127197" y="230962"/>
                  </a:lnTo>
                  <a:lnTo>
                    <a:pt x="127197" y="121891"/>
                  </a:lnTo>
                  <a:lnTo>
                    <a:pt x="160163" y="121891"/>
                  </a:lnTo>
                  <a:lnTo>
                    <a:pt x="160163" y="136789"/>
                  </a:lnTo>
                  <a:lnTo>
                    <a:pt x="160629" y="136789"/>
                  </a:lnTo>
                  <a:cubicBezTo>
                    <a:pt x="165211" y="128216"/>
                    <a:pt x="176431" y="119167"/>
                    <a:pt x="193157" y="119167"/>
                  </a:cubicBezTo>
                  <a:cubicBezTo>
                    <a:pt x="227943" y="119167"/>
                    <a:pt x="234382" y="141751"/>
                    <a:pt x="234382" y="171126"/>
                  </a:cubicBezTo>
                  <a:lnTo>
                    <a:pt x="234382" y="230962"/>
                  </a:lnTo>
                  <a:close/>
                  <a:moveTo>
                    <a:pt x="108347" y="87316"/>
                  </a:moveTo>
                  <a:cubicBezTo>
                    <a:pt x="108347" y="98174"/>
                    <a:pt x="99431" y="106966"/>
                    <a:pt x="88420" y="106966"/>
                  </a:cubicBezTo>
                  <a:cubicBezTo>
                    <a:pt x="77381" y="106966"/>
                    <a:pt x="68475" y="98165"/>
                    <a:pt x="68475" y="87316"/>
                  </a:cubicBezTo>
                  <a:cubicBezTo>
                    <a:pt x="68475" y="76467"/>
                    <a:pt x="77381" y="67666"/>
                    <a:pt x="88420" y="67666"/>
                  </a:cubicBezTo>
                  <a:cubicBezTo>
                    <a:pt x="99431" y="67656"/>
                    <a:pt x="108347" y="76467"/>
                    <a:pt x="108347" y="87316"/>
                  </a:cubicBezTo>
                  <a:moveTo>
                    <a:pt x="71209" y="121882"/>
                  </a:moveTo>
                  <a:lnTo>
                    <a:pt x="105623" y="121882"/>
                  </a:lnTo>
                  <a:lnTo>
                    <a:pt x="105623" y="230953"/>
                  </a:lnTo>
                  <a:lnTo>
                    <a:pt x="71209" y="230953"/>
                  </a:lnTo>
                  <a:lnTo>
                    <a:pt x="71209" y="121882"/>
                  </a:lnTo>
                  <a:close/>
                  <a:moveTo>
                    <a:pt x="302857" y="154124"/>
                  </a:moveTo>
                  <a:cubicBezTo>
                    <a:pt x="302857" y="51597"/>
                    <a:pt x="255413" y="0"/>
                    <a:pt x="151428" y="0"/>
                  </a:cubicBezTo>
                  <a:cubicBezTo>
                    <a:pt x="47444" y="0"/>
                    <a:pt x="0" y="51597"/>
                    <a:pt x="0" y="154124"/>
                  </a:cubicBezTo>
                  <a:cubicBezTo>
                    <a:pt x="0" y="256651"/>
                    <a:pt x="47444" y="298609"/>
                    <a:pt x="151428" y="298609"/>
                  </a:cubicBezTo>
                  <a:cubicBezTo>
                    <a:pt x="255413" y="298609"/>
                    <a:pt x="302857" y="256651"/>
                    <a:pt x="302857" y="154124"/>
                  </a:cubicBezTo>
                </a:path>
              </a:pathLst>
            </a:custGeom>
            <a:solidFill>
              <a:srgbClr val="F8A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762E549-4FB3-4081-B15A-B6CD0D766B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401" y="623791"/>
            <a:ext cx="4867553" cy="175772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B17088B-4680-4B90-8FCA-B47E655A4512}"/>
              </a:ext>
            </a:extLst>
          </p:cNvPr>
          <p:cNvSpPr txBox="1"/>
          <p:nvPr/>
        </p:nvSpPr>
        <p:spPr>
          <a:xfrm>
            <a:off x="7781129" y="3130114"/>
            <a:ext cx="4259895" cy="32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ZA" sz="173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National Agricultural Marketing Council: </a:t>
            </a:r>
            <a:endParaRPr lang="id-ID" sz="173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FBF31EA-E672-4FFA-AB96-9E663B668EC0}"/>
              </a:ext>
            </a:extLst>
          </p:cNvPr>
          <p:cNvSpPr txBox="1"/>
          <p:nvPr/>
        </p:nvSpPr>
        <p:spPr>
          <a:xfrm>
            <a:off x="8657592" y="5325339"/>
            <a:ext cx="2537399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30" b="1" dirty="0">
                <a:latin typeface="Calibri" panose="020F0502020204030204" pitchFamily="34" charset="0"/>
                <a:cs typeface="Calibri" panose="020F0502020204030204" pitchFamily="34" charset="0"/>
              </a:rPr>
              <a:t>18 April 2023</a:t>
            </a:r>
            <a:endParaRPr lang="en-ZA" sz="173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4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CC98BD-1A58-AE9A-3163-4C5257DD4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39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STRATEGIC OUTCOMES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FBAB8-1A1A-43FB-AB14-A9594D2469AB}"/>
              </a:ext>
            </a:extLst>
          </p:cNvPr>
          <p:cNvSpPr txBox="1"/>
          <p:nvPr/>
        </p:nvSpPr>
        <p:spPr>
          <a:xfrm>
            <a:off x="1371830" y="785799"/>
            <a:ext cx="9684918" cy="2495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Z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PROGRAMMES 2: OUTCOME 2: A viable and efficient agricultural sector generating optimal earnings (Domestic and International).</a:t>
            </a:r>
          </a:p>
          <a:p>
            <a:pPr>
              <a:lnSpc>
                <a:spcPct val="114000"/>
              </a:lnSpc>
            </a:pPr>
            <a:endParaRPr lang="en-ZA" sz="1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ZA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Purpose:  </a:t>
            </a:r>
            <a:r>
              <a:rPr lang="en-ZA" sz="1400" dirty="0">
                <a:latin typeface="Arial" panose="020B0604020202020204" pitchFamily="34" charset="0"/>
                <a:cs typeface="Times New Roman" panose="02020603050405020304" pitchFamily="18" charset="0"/>
              </a:rPr>
              <a:t>To provide quality research outputs to stakeholders in support of agricultural marketing, trade, policy advisory and statutory measures implementation.</a:t>
            </a:r>
          </a:p>
          <a:p>
            <a:pPr>
              <a:lnSpc>
                <a:spcPct val="114000"/>
              </a:lnSpc>
            </a:pPr>
            <a:endParaRPr lang="en-ZA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ZA" sz="1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ZA" sz="1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ZA" sz="1400" b="1" dirty="0">
              <a:latin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F5BB18D-4A29-4741-9716-06A028F81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8191860"/>
              </p:ext>
            </p:extLst>
          </p:nvPr>
        </p:nvGraphicFramePr>
        <p:xfrm>
          <a:off x="1253541" y="2160494"/>
          <a:ext cx="9921496" cy="426720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60124">
                  <a:extLst>
                    <a:ext uri="{9D8B030D-6E8A-4147-A177-3AD203B41FA5}">
                      <a16:colId xmlns:a16="http://schemas.microsoft.com/office/drawing/2014/main" xmlns="" val="2868108969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xmlns="" val="1752045350"/>
                    </a:ext>
                  </a:extLst>
                </a:gridCol>
                <a:gridCol w="5136432">
                  <a:extLst>
                    <a:ext uri="{9D8B030D-6E8A-4147-A177-3AD203B41FA5}">
                      <a16:colId xmlns:a16="http://schemas.microsoft.com/office/drawing/2014/main" xmlns="" val="3618875878"/>
                    </a:ext>
                  </a:extLst>
                </a:gridCol>
              </a:tblGrid>
              <a:tr h="56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Outcome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Outputs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Output Indicators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521420"/>
                  </a:ext>
                </a:extLst>
              </a:tr>
              <a:tr h="62077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 viable and efficient agricultural sector generating optimal earnings (domestic and international);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Statutory Measures Applications 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of received Statutory Measures applications are investigated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047883"/>
                  </a:ext>
                </a:extLst>
              </a:tr>
              <a:tr h="6613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Statutory Measures Report submitted to the Minister 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Status of Statutory Measures Report submitted to the Minister each financial year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996057"/>
                  </a:ext>
                </a:extLst>
              </a:tr>
              <a:tr h="80661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Approved Trade Remedies, value chain research, advisory reports and Investigations</a:t>
                      </a:r>
                      <a:endParaRPr lang="en-ZA" sz="1400" dirty="0">
                        <a:effectLst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trade advisory briefs/commentaries produced for each financial year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314347"/>
                  </a:ext>
                </a:extLst>
              </a:tr>
              <a:tr h="4088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value chain analyses produced for each financial year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04595"/>
                  </a:ext>
                </a:extLst>
              </a:tr>
              <a:tr h="6683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report on agricultural industry trusts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status report on agricultural industry trusts submitted to the Minister to the Minister each financial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80523"/>
                  </a:ext>
                </a:extLst>
              </a:tr>
              <a:tr h="5323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Transformation report on interventions funded through trusts funds and levies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transformation report submitted to the Minister each financial.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55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907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81CABB-1B47-83A3-793A-5DFF5FD09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F5BB18D-4A29-4741-9716-06A028F81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530556"/>
              </p:ext>
            </p:extLst>
          </p:nvPr>
        </p:nvGraphicFramePr>
        <p:xfrm>
          <a:off x="1316294" y="597719"/>
          <a:ext cx="9921496" cy="55121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60124">
                  <a:extLst>
                    <a:ext uri="{9D8B030D-6E8A-4147-A177-3AD203B41FA5}">
                      <a16:colId xmlns:a16="http://schemas.microsoft.com/office/drawing/2014/main" xmlns="" val="2868108969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xmlns="" val="1752045350"/>
                    </a:ext>
                  </a:extLst>
                </a:gridCol>
                <a:gridCol w="5136432">
                  <a:extLst>
                    <a:ext uri="{9D8B030D-6E8A-4147-A177-3AD203B41FA5}">
                      <a16:colId xmlns:a16="http://schemas.microsoft.com/office/drawing/2014/main" xmlns="" val="3618875878"/>
                    </a:ext>
                  </a:extLst>
                </a:gridCol>
              </a:tblGrid>
              <a:tr h="56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Outcome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Outputs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Output Indicators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521420"/>
                  </a:ext>
                </a:extLst>
              </a:tr>
              <a:tr h="620778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 viable and efficient agricultural sector generating optimal earnings (domestic and international)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Market intelligence reports to Minister and directly affected stakeholders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Market Intelligence Reports produced each financial year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047883"/>
                  </a:ext>
                </a:extLst>
              </a:tr>
              <a:tr h="6613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Statutory Measures Report submitted to the Minister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Grain Supply and Demand Estimates Reports produced each financial year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996057"/>
                  </a:ext>
                </a:extLst>
              </a:tr>
              <a:tr h="67089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Approved Trade Remedies, value chain research, advisory reports and Investigations</a:t>
                      </a:r>
                      <a:endParaRPr lang="en-ZA" sz="1400" dirty="0">
                        <a:effectLst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Farm to Retail Price Spread Reports produced each financial year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314347"/>
                  </a:ext>
                </a:extLst>
              </a:tr>
              <a:tr h="4088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Food Price Monitor Report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04595"/>
                  </a:ext>
                </a:extLst>
              </a:tr>
              <a:tr h="45180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report on agricultural industry trusts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Trade Fruit Flow reports produced each financial year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80523"/>
                  </a:ext>
                </a:extLst>
              </a:tr>
              <a:tr h="5323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Transformation report on interventions funded through trusts funds and levies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Food Basket Price Monthly reports produced each financial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55536"/>
                  </a:ext>
                </a:extLst>
              </a:tr>
              <a:tr h="5323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Food Cost Review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975941"/>
                  </a:ext>
                </a:extLst>
              </a:tr>
              <a:tr h="5323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Macro-Digest Labour reports produced each financial year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292685"/>
                  </a:ext>
                </a:extLst>
              </a:tr>
              <a:tr h="5323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7" marR="4615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Macro-Digest Gross Domestic Product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15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880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81CABB-1B47-83A3-793A-5DFF5FD09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2952D-DA37-CE18-4F72-3E78EF93B6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612" y="672353"/>
            <a:ext cx="10524564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12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835AC-E4C6-EB35-08B0-FAA367E647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2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STRATEGIC OUTCOMES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FBAB8-1A1A-43FB-AB14-A9594D2469AB}"/>
              </a:ext>
            </a:extLst>
          </p:cNvPr>
          <p:cNvSpPr txBox="1"/>
          <p:nvPr/>
        </p:nvSpPr>
        <p:spPr>
          <a:xfrm>
            <a:off x="1253541" y="541400"/>
            <a:ext cx="9684918" cy="144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 3:  Outcome 3: Enhanced market access for the agricultural sector</a:t>
            </a:r>
          </a:p>
          <a:p>
            <a:pPr>
              <a:lnSpc>
                <a:spcPct val="114000"/>
              </a:lnSpc>
            </a:pPr>
            <a:endParaRPr lang="en-ZA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ZA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Purpose:  	</a:t>
            </a:r>
            <a:r>
              <a:rPr lang="en-ZA" sz="1400" dirty="0">
                <a:latin typeface="Arial" panose="020B0604020202020204" pitchFamily="34" charset="0"/>
                <a:cs typeface="Times New Roman" panose="02020603050405020304" pitchFamily="18" charset="0"/>
              </a:rPr>
              <a:t>To design market access models that are aimed at increasing market access, encouraging new business development and capacity building for farmers/agri-businesses.</a:t>
            </a:r>
          </a:p>
          <a:p>
            <a:pPr>
              <a:lnSpc>
                <a:spcPct val="150000"/>
              </a:lnSpc>
            </a:pPr>
            <a:endParaRPr lang="en-ZA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6F39B3C-052B-42DF-ADF8-ACD192621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108228"/>
              </p:ext>
            </p:extLst>
          </p:nvPr>
        </p:nvGraphicFramePr>
        <p:xfrm>
          <a:off x="1329006" y="1773680"/>
          <a:ext cx="9903770" cy="42956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79606">
                  <a:extLst>
                    <a:ext uri="{9D8B030D-6E8A-4147-A177-3AD203B41FA5}">
                      <a16:colId xmlns:a16="http://schemas.microsoft.com/office/drawing/2014/main" xmlns="" val="119144427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xmlns="" val="1830949106"/>
                    </a:ext>
                  </a:extLst>
                </a:gridCol>
                <a:gridCol w="4957482">
                  <a:extLst>
                    <a:ext uri="{9D8B030D-6E8A-4147-A177-3AD203B41FA5}">
                      <a16:colId xmlns:a16="http://schemas.microsoft.com/office/drawing/2014/main" xmlns="" val="4037194101"/>
                    </a:ext>
                  </a:extLst>
                </a:gridCol>
              </a:tblGrid>
              <a:tr h="6557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Outcome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Output Indicators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88595"/>
                  </a:ext>
                </a:extLst>
              </a:tr>
              <a:tr h="663389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market access for the agricultural sector participants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number of farmers accessing market opportunities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Smallholder farmers linked to market opportunities</a:t>
                      </a:r>
                      <a:endParaRPr lang="en-ZA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736379"/>
                  </a:ext>
                </a:extLst>
              </a:tr>
              <a:tr h="6364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production scheme/ transformation initiatives designed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237412"/>
                  </a:ext>
                </a:extLst>
              </a:tr>
              <a:tr h="6544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Smallholder Market Access Tracker (SMAT) to Minister and DAGs each financial year.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189453"/>
                  </a:ext>
                </a:extLst>
              </a:tr>
              <a:tr h="729435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Market Access and Smallholder Farmer Participation reports</a:t>
                      </a: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Agri-preneur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964852"/>
                  </a:ext>
                </a:extLst>
              </a:tr>
              <a:tr h="956192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29" marR="6482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Smallholder Market Access Estimates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88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226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835AC-E4C6-EB35-08B0-FAA367E647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2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STRATEGIC OUTCOMES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1D6235-2680-468D-92CD-FC7DE6C72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294" y="1057835"/>
            <a:ext cx="10704145" cy="4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94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333046-65BF-B8BA-1500-8EDB34610F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900"/>
            <a:ext cx="10515600" cy="615496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rgbClr val="F7AB51"/>
                </a:solidFill>
                <a:latin typeface="+mn-lt"/>
              </a:rPr>
              <a:t>IMPACT OF THE NAMC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ECD861-132C-477E-8C1F-73FB6F4D3C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314" y="1128712"/>
            <a:ext cx="10784815" cy="53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0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718AC-A8D1-0289-C469-A83658C19D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92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7AB51"/>
                </a:solidFill>
                <a:latin typeface="+mn-lt"/>
              </a:rPr>
              <a:t>STRATEGIC RISKS &amp; MITIGATIONS</a:t>
            </a:r>
            <a:endParaRPr lang="en-ZA" sz="3200" b="1" dirty="0">
              <a:solidFill>
                <a:srgbClr val="F7AB5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BF89CDC-0D30-D703-5EDA-CE4716C67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6300110"/>
              </p:ext>
            </p:extLst>
          </p:nvPr>
        </p:nvGraphicFramePr>
        <p:xfrm>
          <a:off x="1045029" y="823943"/>
          <a:ext cx="10795518" cy="486450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26794">
                  <a:extLst>
                    <a:ext uri="{9D8B030D-6E8A-4147-A177-3AD203B41FA5}">
                      <a16:colId xmlns:a16="http://schemas.microsoft.com/office/drawing/2014/main" xmlns="" val="827601028"/>
                    </a:ext>
                  </a:extLst>
                </a:gridCol>
                <a:gridCol w="2616770">
                  <a:extLst>
                    <a:ext uri="{9D8B030D-6E8A-4147-A177-3AD203B41FA5}">
                      <a16:colId xmlns:a16="http://schemas.microsoft.com/office/drawing/2014/main" xmlns="" val="2274303267"/>
                    </a:ext>
                  </a:extLst>
                </a:gridCol>
                <a:gridCol w="7051954">
                  <a:extLst>
                    <a:ext uri="{9D8B030D-6E8A-4147-A177-3AD203B41FA5}">
                      <a16:colId xmlns:a16="http://schemas.microsoft.com/office/drawing/2014/main" xmlns="" val="489053810"/>
                    </a:ext>
                  </a:extLst>
                </a:gridCol>
              </a:tblGrid>
              <a:tr h="2864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Risk Name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Risk Description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Control Improvement Plan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73884"/>
                  </a:ext>
                </a:extLst>
              </a:tr>
              <a:tr h="33304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Inadequate capacity to support core functions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To implement continuous training on the organisational processes; NAMC staff, oversight structures and other stakeholders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To review and ensure proper capacity (expertise) is sought and maintained;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c) To initiate a programme for reskilling officials based on budget availability;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d) To continuously ensure a safe working environment for all NAMC employees in line with the OHS Act;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e) Review Human Capital policies and procedures as and when required;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f) Facilitation of teambuilding sessions;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g) Explore models for income generation (resource mobilisation);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h) Develop a stakeholder universe (SOP).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8912"/>
                  </a:ext>
                </a:extLst>
              </a:tr>
              <a:tr h="1244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Possibility of providing incorrect/inadequate advice to the Minister and directly affected stakeholders/ groups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Develop an industry data repository;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Implement the provisions of the Agricultural Trust Policy;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c) Review and approve Research Strategy.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42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009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A7055F-B046-7FC5-7B42-AA8B4DA047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0" y="0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7AB51"/>
                </a:solidFill>
                <a:latin typeface="+mn-lt"/>
              </a:rPr>
              <a:t>STRATEGIC RISKS &amp; MITIGATIONS</a:t>
            </a:r>
            <a:endParaRPr lang="en-ZA" sz="3200" b="1" dirty="0">
              <a:solidFill>
                <a:srgbClr val="F7AB51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BF89CDC-0D30-D703-5EDA-CE4716C67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011860"/>
              </p:ext>
            </p:extLst>
          </p:nvPr>
        </p:nvGraphicFramePr>
        <p:xfrm>
          <a:off x="824753" y="615496"/>
          <a:ext cx="11053116" cy="589233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41294">
                  <a:extLst>
                    <a:ext uri="{9D8B030D-6E8A-4147-A177-3AD203B41FA5}">
                      <a16:colId xmlns:a16="http://schemas.microsoft.com/office/drawing/2014/main" xmlns="" val="827601028"/>
                    </a:ext>
                  </a:extLst>
                </a:gridCol>
                <a:gridCol w="3132523">
                  <a:extLst>
                    <a:ext uri="{9D8B030D-6E8A-4147-A177-3AD203B41FA5}">
                      <a16:colId xmlns:a16="http://schemas.microsoft.com/office/drawing/2014/main" xmlns="" val="2274303267"/>
                    </a:ext>
                  </a:extLst>
                </a:gridCol>
                <a:gridCol w="6979299">
                  <a:extLst>
                    <a:ext uri="{9D8B030D-6E8A-4147-A177-3AD203B41FA5}">
                      <a16:colId xmlns:a16="http://schemas.microsoft.com/office/drawing/2014/main" xmlns="" val="489053810"/>
                    </a:ext>
                  </a:extLst>
                </a:gridCol>
              </a:tblGrid>
              <a:tr h="2819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Risk Name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Risk Description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Control Improvement Plan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73884"/>
                  </a:ext>
                </a:extLst>
              </a:tr>
              <a:tr h="975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The expectation for the NAMC to implement programs or provide support beyond its mandate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Facilitate development support for farmers linked with the market.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Stakeholder engagements (Awareness of NAMC mandate and defining the roles and responsibilities of the NAMCs mandate.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003342"/>
                  </a:ext>
                </a:extLst>
              </a:tr>
              <a:tr h="156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Failure to adhere to good governance and poor compliance with relevant prescripts.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Review and Approve Ethics and Integrity Policy.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Awareness of Ethics and other related policies that talk to governance.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c) Develop Ethics and Anti-Fraud and Corruption Programmes.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d) Implement the approved Ethics and Anti-Fraud and Corruption Programme.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e) Engagement sessions with staff on an ethics management programme.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753954"/>
                  </a:ext>
                </a:extLst>
              </a:tr>
              <a:tr h="1289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Spread of the Coronavirus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Review and approve the Business Continuity Management Policy.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Review and approve the Business Continuity Plan.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c) Implementation of the Business Continuity Plan.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d) Testing of the Business Continuity Plan.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401560"/>
                  </a:ext>
                </a:extLst>
              </a:tr>
              <a:tr h="679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Budget constraints or limitations in financial resources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Explore models for income generation - resource mobilization</a:t>
                      </a: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400" dirty="0">
                        <a:effectLst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672851"/>
                  </a:ext>
                </a:extLst>
              </a:tr>
              <a:tr h="1093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SR 7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(New Risk)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Negative Audit Opinion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a) Regular awareness campaigns on NAMC policies and procedures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b) Consequence Management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c)Implementation of the approved delegation of Authority Framework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15" marR="1861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58169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65EC52C-EAA3-86BB-D75C-DAE57ED611C1}"/>
              </a:ext>
            </a:extLst>
          </p:cNvPr>
          <p:cNvGrpSpPr/>
          <p:nvPr/>
        </p:nvGrpSpPr>
        <p:grpSpPr>
          <a:xfrm rot="5400000">
            <a:off x="-1754415" y="2250000"/>
            <a:ext cx="4716000" cy="216000"/>
            <a:chOff x="3390931" y="2934413"/>
            <a:chExt cx="3208803" cy="216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8C89B59-A7F3-DAC9-5157-D40A8091F139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9BD40D5-0AF2-504D-6582-3DC9F7318162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0C8136F-75C6-C281-52B5-88FF4DC2C079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6B9CAFE-64D2-6471-476C-538F7D6E8EA8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7C1D63-497A-512F-20EB-BBA357A278E3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4DB183-3184-EE62-5048-E25E792F1514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64683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9A3B6D-859B-4AD6-A190-1CD31A8FCB8A}"/>
              </a:ext>
            </a:extLst>
          </p:cNvPr>
          <p:cNvGrpSpPr/>
          <p:nvPr/>
        </p:nvGrpSpPr>
        <p:grpSpPr>
          <a:xfrm>
            <a:off x="838200" y="6517786"/>
            <a:ext cx="10090000" cy="36000"/>
            <a:chOff x="3390931" y="2934413"/>
            <a:chExt cx="3078932" cy="216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D111417-BD32-4A92-9D12-D0D8F39E89AF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E3E6A16-3D36-4A60-BC81-613932E90F4E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9C81558-FA57-4AB4-ACD0-F14424CC3A08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4A113D-473C-47CF-A073-026F82209CD4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B3DEB33-21D6-4F07-BC67-B2367CB090CA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212DF97-4373-4849-B2B9-C949F3B8E4BE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1D7DFA-2E72-4CD8-8CDC-DAF38FE58A9C}"/>
              </a:ext>
            </a:extLst>
          </p:cNvPr>
          <p:cNvGrpSpPr/>
          <p:nvPr/>
        </p:nvGrpSpPr>
        <p:grpSpPr>
          <a:xfrm>
            <a:off x="10953024" y="6333714"/>
            <a:ext cx="400775" cy="400775"/>
            <a:chOff x="4959182" y="2853464"/>
            <a:chExt cx="2810727" cy="28107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D8C9106-F1E0-4C77-BAC7-02D3622AE3A8}"/>
                </a:ext>
              </a:extLst>
            </p:cNvPr>
            <p:cNvSpPr/>
            <p:nvPr/>
          </p:nvSpPr>
          <p:spPr>
            <a:xfrm>
              <a:off x="4959182" y="2853464"/>
              <a:ext cx="2810727" cy="2810728"/>
            </a:xfrm>
            <a:custGeom>
              <a:avLst/>
              <a:gdLst>
                <a:gd name="connsiteX0" fmla="*/ 2590673 w 2810727"/>
                <a:gd name="connsiteY0" fmla="*/ 1405364 h 2810728"/>
                <a:gd name="connsiteX1" fmla="*/ 1405356 w 2810727"/>
                <a:gd name="connsiteY1" fmla="*/ 2590682 h 2810728"/>
                <a:gd name="connsiteX2" fmla="*/ 220021 w 2810727"/>
                <a:gd name="connsiteY2" fmla="*/ 1405364 h 2810728"/>
                <a:gd name="connsiteX3" fmla="*/ 1405356 w 2810727"/>
                <a:gd name="connsiteY3" fmla="*/ 220038 h 2810728"/>
                <a:gd name="connsiteX4" fmla="*/ 2590673 w 2810727"/>
                <a:gd name="connsiteY4" fmla="*/ 1405364 h 2810728"/>
                <a:gd name="connsiteX5" fmla="*/ 2810728 w 2810727"/>
                <a:gd name="connsiteY5" fmla="*/ 1405364 h 2810728"/>
                <a:gd name="connsiteX6" fmla="*/ 1405364 w 2810727"/>
                <a:gd name="connsiteY6" fmla="*/ 0 h 2810728"/>
                <a:gd name="connsiteX7" fmla="*/ 0 w 2810727"/>
                <a:gd name="connsiteY7" fmla="*/ 1405364 h 2810728"/>
                <a:gd name="connsiteX8" fmla="*/ 1405364 w 2810727"/>
                <a:gd name="connsiteY8" fmla="*/ 2810728 h 2810728"/>
                <a:gd name="connsiteX9" fmla="*/ 2810728 w 2810727"/>
                <a:gd name="connsiteY9" fmla="*/ 1405364 h 28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727" h="2810728">
                  <a:moveTo>
                    <a:pt x="2590673" y="1405364"/>
                  </a:moveTo>
                  <a:cubicBezTo>
                    <a:pt x="2590673" y="2060038"/>
                    <a:pt x="2059928" y="2590682"/>
                    <a:pt x="1405356" y="2590682"/>
                  </a:cubicBezTo>
                  <a:cubicBezTo>
                    <a:pt x="750656" y="2590682"/>
                    <a:pt x="220021" y="2060038"/>
                    <a:pt x="220021" y="1405364"/>
                  </a:cubicBezTo>
                  <a:cubicBezTo>
                    <a:pt x="220021" y="750774"/>
                    <a:pt x="750656" y="220038"/>
                    <a:pt x="1405356" y="220038"/>
                  </a:cubicBezTo>
                  <a:cubicBezTo>
                    <a:pt x="2059928" y="220038"/>
                    <a:pt x="2590673" y="750774"/>
                    <a:pt x="2590673" y="1405364"/>
                  </a:cubicBezTo>
                  <a:moveTo>
                    <a:pt x="2810728" y="1405364"/>
                  </a:moveTo>
                  <a:cubicBezTo>
                    <a:pt x="2810728" y="629224"/>
                    <a:pt x="2181487" y="0"/>
                    <a:pt x="1405364" y="0"/>
                  </a:cubicBezTo>
                  <a:cubicBezTo>
                    <a:pt x="629139" y="0"/>
                    <a:pt x="0" y="629224"/>
                    <a:pt x="0" y="1405364"/>
                  </a:cubicBezTo>
                  <a:cubicBezTo>
                    <a:pt x="0" y="2181505"/>
                    <a:pt x="629139" y="2810728"/>
                    <a:pt x="1405364" y="2810728"/>
                  </a:cubicBezTo>
                  <a:cubicBezTo>
                    <a:pt x="2181479" y="2810728"/>
                    <a:pt x="2810728" y="2181505"/>
                    <a:pt x="2810728" y="1405364"/>
                  </a:cubicBezTo>
                </a:path>
              </a:pathLst>
            </a:custGeom>
            <a:solidFill>
              <a:srgbClr val="EEEDEB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3DDF81C-0061-4896-8642-F30B679FCD72}"/>
                </a:ext>
              </a:extLst>
            </p:cNvPr>
            <p:cNvSpPr/>
            <p:nvPr/>
          </p:nvSpPr>
          <p:spPr>
            <a:xfrm>
              <a:off x="4997163" y="2891546"/>
              <a:ext cx="2734756" cy="2734664"/>
            </a:xfrm>
            <a:custGeom>
              <a:avLst/>
              <a:gdLst>
                <a:gd name="connsiteX0" fmla="*/ 2267367 w 2734756"/>
                <a:gd name="connsiteY0" fmla="*/ 2238966 h 2734664"/>
                <a:gd name="connsiteX1" fmla="*/ 2348516 w 2734756"/>
                <a:gd name="connsiteY1" fmla="*/ 2319929 h 2734664"/>
                <a:gd name="connsiteX2" fmla="*/ 2734757 w 2734756"/>
                <a:gd name="connsiteY2" fmla="*/ 1387385 h 2734664"/>
                <a:gd name="connsiteX3" fmla="*/ 2620112 w 2734756"/>
                <a:gd name="connsiteY3" fmla="*/ 1387385 h 2734664"/>
                <a:gd name="connsiteX4" fmla="*/ 2267367 w 2734756"/>
                <a:gd name="connsiteY4" fmla="*/ 2238966 h 2734664"/>
                <a:gd name="connsiteX5" fmla="*/ 1387562 w 2734756"/>
                <a:gd name="connsiteY5" fmla="*/ 2619936 h 2734664"/>
                <a:gd name="connsiteX6" fmla="*/ 1387562 w 2734756"/>
                <a:gd name="connsiteY6" fmla="*/ 2734656 h 2734664"/>
                <a:gd name="connsiteX7" fmla="*/ 2319938 w 2734756"/>
                <a:gd name="connsiteY7" fmla="*/ 2348331 h 2734664"/>
                <a:gd name="connsiteX8" fmla="*/ 2238949 w 2734756"/>
                <a:gd name="connsiteY8" fmla="*/ 2267359 h 2734664"/>
                <a:gd name="connsiteX9" fmla="*/ 1387562 w 2734756"/>
                <a:gd name="connsiteY9" fmla="*/ 2619936 h 2734664"/>
                <a:gd name="connsiteX10" fmla="*/ 495774 w 2734756"/>
                <a:gd name="connsiteY10" fmla="*/ 2267376 h 2734664"/>
                <a:gd name="connsiteX11" fmla="*/ 414811 w 2734756"/>
                <a:gd name="connsiteY11" fmla="*/ 2348255 h 2734664"/>
                <a:gd name="connsiteX12" fmla="*/ 1347355 w 2734756"/>
                <a:gd name="connsiteY12" fmla="*/ 2734664 h 2734664"/>
                <a:gd name="connsiteX13" fmla="*/ 1347355 w 2734756"/>
                <a:gd name="connsiteY13" fmla="*/ 2619944 h 2734664"/>
                <a:gd name="connsiteX14" fmla="*/ 495774 w 2734756"/>
                <a:gd name="connsiteY14" fmla="*/ 2267376 h 2734664"/>
                <a:gd name="connsiteX15" fmla="*/ 114619 w 2734756"/>
                <a:gd name="connsiteY15" fmla="*/ 1387385 h 2734664"/>
                <a:gd name="connsiteX16" fmla="*/ 0 w 2734756"/>
                <a:gd name="connsiteY16" fmla="*/ 1387385 h 2734664"/>
                <a:gd name="connsiteX17" fmla="*/ 386308 w 2734756"/>
                <a:gd name="connsiteY17" fmla="*/ 2319845 h 2734664"/>
                <a:gd name="connsiteX18" fmla="*/ 467389 w 2734756"/>
                <a:gd name="connsiteY18" fmla="*/ 2238966 h 2734664"/>
                <a:gd name="connsiteX19" fmla="*/ 114619 w 2734756"/>
                <a:gd name="connsiteY19" fmla="*/ 1387385 h 2734664"/>
                <a:gd name="connsiteX20" fmla="*/ 467389 w 2734756"/>
                <a:gd name="connsiteY20" fmla="*/ 495690 h 2734664"/>
                <a:gd name="connsiteX21" fmla="*/ 386223 w 2734756"/>
                <a:gd name="connsiteY21" fmla="*/ 414625 h 2734664"/>
                <a:gd name="connsiteX22" fmla="*/ 8 w 2734756"/>
                <a:gd name="connsiteY22" fmla="*/ 1347178 h 2734664"/>
                <a:gd name="connsiteX23" fmla="*/ 114627 w 2734756"/>
                <a:gd name="connsiteY23" fmla="*/ 1347178 h 2734664"/>
                <a:gd name="connsiteX24" fmla="*/ 467389 w 2734756"/>
                <a:gd name="connsiteY24" fmla="*/ 495690 h 2734664"/>
                <a:gd name="connsiteX25" fmla="*/ 1347363 w 2734756"/>
                <a:gd name="connsiteY25" fmla="*/ 114627 h 2734664"/>
                <a:gd name="connsiteX26" fmla="*/ 1347363 w 2734756"/>
                <a:gd name="connsiteY26" fmla="*/ 0 h 2734664"/>
                <a:gd name="connsiteX27" fmla="*/ 414819 w 2734756"/>
                <a:gd name="connsiteY27" fmla="*/ 386232 h 2734664"/>
                <a:gd name="connsiteX28" fmla="*/ 495783 w 2734756"/>
                <a:gd name="connsiteY28" fmla="*/ 467204 h 2734664"/>
                <a:gd name="connsiteX29" fmla="*/ 1347363 w 2734756"/>
                <a:gd name="connsiteY29" fmla="*/ 114627 h 2734664"/>
                <a:gd name="connsiteX30" fmla="*/ 2238957 w 2734756"/>
                <a:gd name="connsiteY30" fmla="*/ 467195 h 2734664"/>
                <a:gd name="connsiteX31" fmla="*/ 2319946 w 2734756"/>
                <a:gd name="connsiteY31" fmla="*/ 386325 h 2734664"/>
                <a:gd name="connsiteX32" fmla="*/ 1387571 w 2734756"/>
                <a:gd name="connsiteY32" fmla="*/ 0 h 2734664"/>
                <a:gd name="connsiteX33" fmla="*/ 1387571 w 2734756"/>
                <a:gd name="connsiteY33" fmla="*/ 114627 h 2734664"/>
                <a:gd name="connsiteX34" fmla="*/ 2238957 w 2734756"/>
                <a:gd name="connsiteY34" fmla="*/ 467195 h 2734664"/>
                <a:gd name="connsiteX35" fmla="*/ 2620112 w 2734756"/>
                <a:gd name="connsiteY35" fmla="*/ 1347178 h 2734664"/>
                <a:gd name="connsiteX36" fmla="*/ 2734757 w 2734756"/>
                <a:gd name="connsiteY36" fmla="*/ 1347178 h 2734664"/>
                <a:gd name="connsiteX37" fmla="*/ 2348432 w 2734756"/>
                <a:gd name="connsiteY37" fmla="*/ 414718 h 2734664"/>
                <a:gd name="connsiteX38" fmla="*/ 2267367 w 2734756"/>
                <a:gd name="connsiteY38" fmla="*/ 495690 h 2734664"/>
                <a:gd name="connsiteX39" fmla="*/ 2620112 w 2734756"/>
                <a:gd name="connsiteY39" fmla="*/ 1347178 h 273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34756" h="2734664">
                  <a:moveTo>
                    <a:pt x="2267367" y="2238966"/>
                  </a:moveTo>
                  <a:lnTo>
                    <a:pt x="2348516" y="2319929"/>
                  </a:lnTo>
                  <a:cubicBezTo>
                    <a:pt x="2583312" y="2078127"/>
                    <a:pt x="2729402" y="1749820"/>
                    <a:pt x="2734757" y="1387385"/>
                  </a:cubicBezTo>
                  <a:lnTo>
                    <a:pt x="2620112" y="1387385"/>
                  </a:lnTo>
                  <a:cubicBezTo>
                    <a:pt x="2614867" y="1718180"/>
                    <a:pt x="2481502" y="2017815"/>
                    <a:pt x="2267367" y="2238966"/>
                  </a:cubicBezTo>
                  <a:moveTo>
                    <a:pt x="1387562" y="2619936"/>
                  </a:moveTo>
                  <a:lnTo>
                    <a:pt x="1387562" y="2734656"/>
                  </a:lnTo>
                  <a:cubicBezTo>
                    <a:pt x="1749997" y="2729385"/>
                    <a:pt x="2078219" y="2583211"/>
                    <a:pt x="2319938" y="2348331"/>
                  </a:cubicBezTo>
                  <a:lnTo>
                    <a:pt x="2238949" y="2267359"/>
                  </a:lnTo>
                  <a:cubicBezTo>
                    <a:pt x="2017908" y="2481410"/>
                    <a:pt x="1718272" y="2614775"/>
                    <a:pt x="1387562" y="2619936"/>
                  </a:cubicBezTo>
                  <a:moveTo>
                    <a:pt x="495774" y="2267376"/>
                  </a:moveTo>
                  <a:lnTo>
                    <a:pt x="414811" y="2348255"/>
                  </a:lnTo>
                  <a:cubicBezTo>
                    <a:pt x="656605" y="2583143"/>
                    <a:pt x="984735" y="2729394"/>
                    <a:pt x="1347355" y="2734664"/>
                  </a:cubicBezTo>
                  <a:lnTo>
                    <a:pt x="1347355" y="2619944"/>
                  </a:lnTo>
                  <a:cubicBezTo>
                    <a:pt x="1016467" y="2614775"/>
                    <a:pt x="716849" y="2481410"/>
                    <a:pt x="495774" y="2267376"/>
                  </a:cubicBezTo>
                  <a:moveTo>
                    <a:pt x="114619" y="1387385"/>
                  </a:moveTo>
                  <a:lnTo>
                    <a:pt x="0" y="1387385"/>
                  </a:lnTo>
                  <a:cubicBezTo>
                    <a:pt x="5346" y="1749820"/>
                    <a:pt x="151614" y="2078127"/>
                    <a:pt x="386308" y="2319845"/>
                  </a:cubicBezTo>
                  <a:lnTo>
                    <a:pt x="467389" y="2238966"/>
                  </a:lnTo>
                  <a:cubicBezTo>
                    <a:pt x="253238" y="2017815"/>
                    <a:pt x="119890" y="1718180"/>
                    <a:pt x="114619" y="1387385"/>
                  </a:cubicBezTo>
                  <a:moveTo>
                    <a:pt x="467389" y="495690"/>
                  </a:moveTo>
                  <a:lnTo>
                    <a:pt x="386223" y="414625"/>
                  </a:lnTo>
                  <a:cubicBezTo>
                    <a:pt x="151428" y="656428"/>
                    <a:pt x="5355" y="984743"/>
                    <a:pt x="8" y="1347178"/>
                  </a:cubicBezTo>
                  <a:lnTo>
                    <a:pt x="114627" y="1347178"/>
                  </a:lnTo>
                  <a:cubicBezTo>
                    <a:pt x="119890" y="1016383"/>
                    <a:pt x="253238" y="716756"/>
                    <a:pt x="467389" y="495690"/>
                  </a:cubicBezTo>
                  <a:moveTo>
                    <a:pt x="1347363" y="114627"/>
                  </a:moveTo>
                  <a:lnTo>
                    <a:pt x="1347363" y="0"/>
                  </a:lnTo>
                  <a:cubicBezTo>
                    <a:pt x="984743" y="5169"/>
                    <a:pt x="656529" y="151335"/>
                    <a:pt x="414819" y="386232"/>
                  </a:cubicBezTo>
                  <a:lnTo>
                    <a:pt x="495783" y="467204"/>
                  </a:lnTo>
                  <a:cubicBezTo>
                    <a:pt x="716849" y="253162"/>
                    <a:pt x="1016467" y="119797"/>
                    <a:pt x="1347363" y="114627"/>
                  </a:cubicBezTo>
                  <a:moveTo>
                    <a:pt x="2238957" y="467195"/>
                  </a:moveTo>
                  <a:lnTo>
                    <a:pt x="2319946" y="386325"/>
                  </a:lnTo>
                  <a:cubicBezTo>
                    <a:pt x="2078126" y="151437"/>
                    <a:pt x="1749997" y="5169"/>
                    <a:pt x="1387571" y="0"/>
                  </a:cubicBezTo>
                  <a:lnTo>
                    <a:pt x="1387571" y="114627"/>
                  </a:lnTo>
                  <a:cubicBezTo>
                    <a:pt x="1718272" y="119797"/>
                    <a:pt x="2017908" y="253162"/>
                    <a:pt x="2238957" y="467195"/>
                  </a:cubicBezTo>
                  <a:moveTo>
                    <a:pt x="2620112" y="1347178"/>
                  </a:moveTo>
                  <a:lnTo>
                    <a:pt x="2734757" y="1347178"/>
                  </a:lnTo>
                  <a:cubicBezTo>
                    <a:pt x="2729402" y="984743"/>
                    <a:pt x="2583312" y="656428"/>
                    <a:pt x="2348432" y="414718"/>
                  </a:cubicBezTo>
                  <a:lnTo>
                    <a:pt x="2267367" y="495690"/>
                  </a:lnTo>
                  <a:cubicBezTo>
                    <a:pt x="2481502" y="716756"/>
                    <a:pt x="2614867" y="1016383"/>
                    <a:pt x="2620112" y="1347178"/>
                  </a:cubicBezTo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5596E7-43E2-4B28-AEF1-E17DEB56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83" y="6410227"/>
            <a:ext cx="432000" cy="228600"/>
          </a:xfrm>
        </p:spPr>
        <p:txBody>
          <a:bodyPr/>
          <a:lstStyle/>
          <a:p>
            <a:pPr algn="ctr"/>
            <a:fld id="{262CEE61-2A60-4B64-A2C5-C5F54D261893}" type="slidenum">
              <a:rPr lang="en-ZA" sz="1800" smtClean="0">
                <a:solidFill>
                  <a:schemeClr val="tx1"/>
                </a:solidFill>
              </a:rPr>
              <a:pPr algn="ctr"/>
              <a:t>18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946B38-D0CE-4790-BA66-0F6EBAABD9BD}"/>
              </a:ext>
            </a:extLst>
          </p:cNvPr>
          <p:cNvSpPr/>
          <p:nvPr/>
        </p:nvSpPr>
        <p:spPr>
          <a:xfrm>
            <a:off x="1295400" y="2114550"/>
            <a:ext cx="5207000" cy="4057651"/>
          </a:xfrm>
          <a:prstGeom prst="rect">
            <a:avLst/>
          </a:prstGeom>
          <a:solidFill>
            <a:srgbClr val="F7A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E86DF1-8CE8-4C35-B205-FEA294E84199}"/>
              </a:ext>
            </a:extLst>
          </p:cNvPr>
          <p:cNvSpPr txBox="1"/>
          <p:nvPr/>
        </p:nvSpPr>
        <p:spPr>
          <a:xfrm>
            <a:off x="8158865" y="2640585"/>
            <a:ext cx="3556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spc="300" dirty="0">
                <a:solidFill>
                  <a:srgbClr val="F7AB51"/>
                </a:solidFill>
                <a:latin typeface="Bahnschrift SemiBold" panose="020B0502040204020203" pitchFamily="34" charset="0"/>
                <a:ea typeface="Kozuka Mincho Pr6N M" panose="02020600000000000000" pitchFamily="18" charset="-128"/>
              </a:rPr>
              <a:t>MEDIUM-TERM BUDGET ALLOCATION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2D4E9C6-41EE-4B99-8B76-04A7DC2E68FB}"/>
              </a:ext>
            </a:extLst>
          </p:cNvPr>
          <p:cNvSpPr/>
          <p:nvPr/>
        </p:nvSpPr>
        <p:spPr>
          <a:xfrm>
            <a:off x="8048692" y="2487656"/>
            <a:ext cx="3667058" cy="1783332"/>
          </a:xfrm>
          <a:prstGeom prst="rect">
            <a:avLst/>
          </a:prstGeom>
          <a:noFill/>
          <a:ln w="19050">
            <a:solidFill>
              <a:srgbClr val="F7A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xmlns="" id="{500280CC-EDA6-4CC9-98BD-0B6CC7900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00200" y="730658"/>
            <a:ext cx="6115050" cy="52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09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A7055F-B046-7FC5-7B42-AA8B4DA047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1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14" y="170055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7AB51"/>
                </a:solidFill>
                <a:latin typeface="+mn-lt"/>
              </a:rPr>
              <a:t>MEDIUM-TERM BUDGET</a:t>
            </a:r>
            <a:endParaRPr lang="en-ZA" sz="3200" b="1" dirty="0">
              <a:solidFill>
                <a:srgbClr val="F7AB51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65EC52C-EAA3-86BB-D75C-DAE57ED611C1}"/>
              </a:ext>
            </a:extLst>
          </p:cNvPr>
          <p:cNvGrpSpPr/>
          <p:nvPr/>
        </p:nvGrpSpPr>
        <p:grpSpPr>
          <a:xfrm rot="5400000">
            <a:off x="-1754415" y="2250000"/>
            <a:ext cx="4716000" cy="216000"/>
            <a:chOff x="3390931" y="2934413"/>
            <a:chExt cx="3208803" cy="216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8C89B59-A7F3-DAC9-5157-D40A8091F139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9BD40D5-0AF2-504D-6582-3DC9F7318162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0C8136F-75C6-C281-52B5-88FF4DC2C079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6B9CAFE-64D2-6471-476C-538F7D6E8EA8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7C1D63-497A-512F-20EB-BBA357A278E3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4DB183-3184-EE62-5048-E25E792F1514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E11831-A2D0-C34D-1DF8-C6398C910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357" r="874"/>
          <a:stretch/>
        </p:blipFill>
        <p:spPr>
          <a:xfrm>
            <a:off x="1032314" y="999305"/>
            <a:ext cx="10664101" cy="54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80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A5FF06-DF42-20E9-5D2C-149C5108C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61" y="229374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MANDATE AND OBJECTIVES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B5E61812-5B74-48B8-9347-9D85F27F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778838"/>
            <a:ext cx="10810239" cy="55243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12290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5F6220-390A-4848-A7ED-D74BD6274509}"/>
              </a:ext>
            </a:extLst>
          </p:cNvPr>
          <p:cNvGrpSpPr/>
          <p:nvPr/>
        </p:nvGrpSpPr>
        <p:grpSpPr>
          <a:xfrm>
            <a:off x="838200" y="6517786"/>
            <a:ext cx="10090000" cy="36000"/>
            <a:chOff x="3390931" y="2934413"/>
            <a:chExt cx="3078932" cy="216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12D8418-1B92-4DA9-8298-CA57011E3C2F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428B5F6-3B61-4490-8C39-7C640C2E10E8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252796A-9326-48AD-9629-4301D93CF5FB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23B9E4B-E052-4BB3-8320-C73A064FB077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B236CFD-99EB-450B-AFF9-97D98A900430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B02C43-296E-4AE1-AD9B-F9D6EBF0D10C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13FD69-D202-4EC8-B7DE-B02366CBB44A}"/>
              </a:ext>
            </a:extLst>
          </p:cNvPr>
          <p:cNvSpPr txBox="1"/>
          <p:nvPr/>
        </p:nvSpPr>
        <p:spPr>
          <a:xfrm>
            <a:off x="1366725" y="910901"/>
            <a:ext cx="10127437" cy="539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600" dirty="0">
                <a:latin typeface="Arial" panose="020B0604020202020204" pitchFamily="34" charset="0"/>
              </a:rPr>
              <a:t>The NAMC owes its existence to the Marketing of Agricultural Products (MAP) Act (Act No 47) of 1996:</a:t>
            </a:r>
          </a:p>
          <a:p>
            <a:pPr marL="0" lvl="1" indent="-2286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ZA" sz="1600" dirty="0">
                <a:latin typeface="Arial" panose="020B0604020202020204" pitchFamily="34" charset="0"/>
              </a:rPr>
              <a:t>To establish the NAMC</a:t>
            </a:r>
          </a:p>
          <a:p>
            <a:pPr marL="0" lvl="1" indent="-2286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</a:rPr>
              <a:t>To establish certain regulatory measures in the marketing of </a:t>
            </a:r>
            <a:r>
              <a:rPr lang="en-ZA" sz="1600" dirty="0">
                <a:latin typeface="Arial" panose="020B0604020202020204" pitchFamily="34" charset="0"/>
              </a:rPr>
              <a:t>agricultural products</a:t>
            </a:r>
          </a:p>
          <a:p>
            <a:pPr marL="0" lvl="1">
              <a:lnSpc>
                <a:spcPct val="170000"/>
              </a:lnSpc>
            </a:pPr>
            <a:endParaRPr lang="en-ZA" sz="1600" dirty="0">
              <a:latin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600" dirty="0">
                <a:latin typeface="Arial" panose="020B0604020202020204" pitchFamily="34" charset="0"/>
              </a:rPr>
              <a:t>The MAP Act of 1996 was amended through the Marketing of Agricultural Products Amendment Acts No 59 of 1997 &amp; No 52 of </a:t>
            </a:r>
            <a:r>
              <a:rPr lang="en-ZA" sz="1600" dirty="0">
                <a:latin typeface="Arial" panose="020B0604020202020204" pitchFamily="34" charset="0"/>
              </a:rPr>
              <a:t>2001:</a:t>
            </a:r>
          </a:p>
          <a:p>
            <a:pPr marL="0" lvl="1" indent="-2286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</a:rPr>
              <a:t>Amendments in terms of the property of Control Boards, Council, levies, finances, liquidation of Boards, consultation in relation to import &amp; </a:t>
            </a:r>
            <a:r>
              <a:rPr lang="en-ZA" sz="1600" dirty="0">
                <a:latin typeface="Arial" panose="020B0604020202020204" pitchFamily="34" charset="0"/>
              </a:rPr>
              <a:t>export control</a:t>
            </a:r>
          </a:p>
          <a:p>
            <a:pPr marL="0" lvl="1">
              <a:lnSpc>
                <a:spcPct val="170000"/>
              </a:lnSpc>
            </a:pPr>
            <a:endParaRPr lang="en-ZA" sz="1600" dirty="0">
              <a:latin typeface="Arial" panose="020B0604020202020204" pitchFamily="34" charset="0"/>
            </a:endParaRPr>
          </a:p>
          <a:p>
            <a:pPr marL="0" lvl="1">
              <a:lnSpc>
                <a:spcPct val="170000"/>
              </a:lnSpc>
            </a:pPr>
            <a:r>
              <a:rPr lang="en-US" sz="1600" dirty="0">
                <a:latin typeface="Arial" panose="020B0604020202020204" pitchFamily="34" charset="0"/>
              </a:rPr>
              <a:t>Section 9 of the MAP Act: “Functions of the Council” stipulates the mandate of the NAMC: </a:t>
            </a:r>
          </a:p>
          <a:p>
            <a:pPr marL="0" lvl="1" indent="-2286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</a:rPr>
              <a:t>Advise the Minister regarding statutory measures (1) (a) – (d) &amp; (f)</a:t>
            </a:r>
          </a:p>
          <a:p>
            <a:pPr marL="0" lvl="1" indent="-2286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</a:rPr>
              <a:t>Undertake investigations and advise the Minister on (1) (e)</a:t>
            </a:r>
            <a:endParaRPr lang="en-ZA" sz="1600" dirty="0">
              <a:latin typeface="Arial" panose="020B0604020202020204" pitchFamily="34" charset="0"/>
            </a:endParaRPr>
          </a:p>
          <a:p>
            <a:pPr algn="l"/>
            <a:endParaRPr lang="en-ZA" dirty="0">
              <a:latin typeface="CIDFont+F5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B143EE-5A13-42FB-03BD-D07C1BB89405}"/>
              </a:ext>
            </a:extLst>
          </p:cNvPr>
          <p:cNvGrpSpPr/>
          <p:nvPr/>
        </p:nvGrpSpPr>
        <p:grpSpPr>
          <a:xfrm>
            <a:off x="835200" y="6517786"/>
            <a:ext cx="10090000" cy="36000"/>
            <a:chOff x="3390931" y="2934413"/>
            <a:chExt cx="3078932" cy="216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9D805400-70B3-AB1A-3745-988655D67D5E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C0ACB05-2FC5-9E0E-478B-75B31A0DC86E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7BD3305-C71C-E005-987B-B8C13D4034DD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4EEB6FC-1C75-9538-F926-D1BF6AF14937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A1A79D5-F5E6-9B08-6631-E1FEC8496727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A94300-033A-C14E-77DA-764FD446C81E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2909400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A7055F-B046-7FC5-7B42-AA8B4DA047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72" y="297101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7AB51"/>
                </a:solidFill>
                <a:latin typeface="+mn-lt"/>
              </a:rPr>
              <a:t>MEDIUM-TERM BUDGET </a:t>
            </a:r>
            <a:endParaRPr lang="en-ZA" sz="3200" b="1" dirty="0">
              <a:solidFill>
                <a:srgbClr val="F7AB51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65EC52C-EAA3-86BB-D75C-DAE57ED611C1}"/>
              </a:ext>
            </a:extLst>
          </p:cNvPr>
          <p:cNvGrpSpPr/>
          <p:nvPr/>
        </p:nvGrpSpPr>
        <p:grpSpPr>
          <a:xfrm rot="5400000">
            <a:off x="-1754415" y="2250000"/>
            <a:ext cx="4716000" cy="216000"/>
            <a:chOff x="3390931" y="2934413"/>
            <a:chExt cx="3208803" cy="216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8C89B59-A7F3-DAC9-5157-D40A8091F139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9BD40D5-0AF2-504D-6582-3DC9F7318162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0C8136F-75C6-C281-52B5-88FF4DC2C079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6B9CAFE-64D2-6471-476C-538F7D6E8EA8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7C1D63-497A-512F-20EB-BBA357A278E3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4DB183-3184-EE62-5048-E25E792F1514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E1572-BD84-85E5-15EA-617A18BAE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917" y="1132805"/>
            <a:ext cx="10748640" cy="32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31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5F646-BB7B-7A97-D71E-B5BAB183B2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9" y="2201661"/>
            <a:ext cx="9144000" cy="1903105"/>
          </a:xfrm>
        </p:spPr>
        <p:txBody>
          <a:bodyPr/>
          <a:lstStyle/>
          <a:p>
            <a:r>
              <a:rPr lang="en-ZA" sz="9600" b="1" dirty="0">
                <a:solidFill>
                  <a:srgbClr val="F7AB51"/>
                </a:solidFill>
                <a:latin typeface="Calibri" panose="020F0502020204030204" pitchFamily="34" charset="0"/>
                <a:ea typeface="Kozuka Mincho Pr6N M" panose="02020600000000000000" pitchFamily="18" charset="-128"/>
                <a:cs typeface="Calibri" panose="020F0502020204030204" pitchFamily="34" charset="0"/>
              </a:rPr>
              <a:t>Thank</a:t>
            </a:r>
            <a:r>
              <a:rPr lang="en-ZA" b="1" dirty="0">
                <a:solidFill>
                  <a:srgbClr val="F7AB51"/>
                </a:solidFill>
                <a:latin typeface="Calibri" panose="020F0502020204030204" pitchFamily="34" charset="0"/>
                <a:ea typeface="Kozuka Mincho Pr6N M" panose="02020600000000000000" pitchFamily="18" charset="-128"/>
                <a:cs typeface="Calibri" panose="020F0502020204030204" pitchFamily="34" charset="0"/>
              </a:rPr>
              <a:t> </a:t>
            </a:r>
            <a:r>
              <a:rPr lang="en-ZA" sz="9600" b="1" dirty="0">
                <a:solidFill>
                  <a:srgbClr val="F7AB51"/>
                </a:solidFill>
                <a:latin typeface="Calibri" panose="020F0502020204030204" pitchFamily="34" charset="0"/>
                <a:ea typeface="Kozuka Mincho Pr6N M" panose="02020600000000000000" pitchFamily="18" charset="-128"/>
                <a:cs typeface="Calibri" panose="020F0502020204030204" pitchFamily="34" charset="0"/>
              </a:rPr>
              <a:t>you</a:t>
            </a:r>
            <a:endParaRPr lang="en-ZA" b="1" dirty="0">
              <a:solidFill>
                <a:srgbClr val="F7AB51"/>
              </a:solidFill>
              <a:latin typeface="Calibri" panose="020F0502020204030204" pitchFamily="34" charset="0"/>
              <a:ea typeface="Kozuka Mincho Pr6N M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40962" name="Picture 2" descr="National Agricultural Marketing Council">
            <a:extLst>
              <a:ext uri="{FF2B5EF4-FFF2-40B4-BE49-F238E27FC236}">
                <a16:creationId xmlns:a16="http://schemas.microsoft.com/office/drawing/2014/main" xmlns="" id="{A0633065-1A6D-42A1-BF04-926248F7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002986"/>
            <a:ext cx="1619250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891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E306190-8361-181F-C53A-895DDB658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90" name="Freeform 289">
            <a:extLst>
              <a:ext uri="{FF2B5EF4-FFF2-40B4-BE49-F238E27FC236}">
                <a16:creationId xmlns:a16="http://schemas.microsoft.com/office/drawing/2014/main" xmlns="" id="{61946615-EE5D-6947-AA76-940624FA1620}"/>
              </a:ext>
            </a:extLst>
          </p:cNvPr>
          <p:cNvSpPr/>
          <p:nvPr/>
        </p:nvSpPr>
        <p:spPr>
          <a:xfrm>
            <a:off x="802861" y="1518196"/>
            <a:ext cx="4791938" cy="924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4" h="1708">
                <a:moveTo>
                  <a:pt x="465" y="854"/>
                </a:moveTo>
                <a:lnTo>
                  <a:pt x="0" y="854"/>
                </a:lnTo>
                <a:cubicBezTo>
                  <a:pt x="0" y="384"/>
                  <a:pt x="385" y="0"/>
                  <a:pt x="855" y="0"/>
                </a:cubicBezTo>
                <a:lnTo>
                  <a:pt x="6841" y="0"/>
                </a:lnTo>
                <a:cubicBezTo>
                  <a:pt x="7310" y="0"/>
                  <a:pt x="7694" y="384"/>
                  <a:pt x="7694" y="854"/>
                </a:cubicBezTo>
                <a:cubicBezTo>
                  <a:pt x="7694" y="1324"/>
                  <a:pt x="7310" y="1708"/>
                  <a:pt x="6841" y="1708"/>
                </a:cubicBezTo>
                <a:lnTo>
                  <a:pt x="855" y="1708"/>
                </a:lnTo>
              </a:path>
            </a:pathLst>
          </a:custGeom>
          <a:ln w="28575">
            <a:solidFill>
              <a:srgbClr val="F7AB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9" name="Freeform 368">
            <a:extLst>
              <a:ext uri="{FF2B5EF4-FFF2-40B4-BE49-F238E27FC236}">
                <a16:creationId xmlns:a16="http://schemas.microsoft.com/office/drawing/2014/main" xmlns="" id="{492016E6-DFE2-7044-944B-3E72EA85C2DE}"/>
              </a:ext>
            </a:extLst>
          </p:cNvPr>
          <p:cNvSpPr/>
          <p:nvPr/>
        </p:nvSpPr>
        <p:spPr>
          <a:xfrm>
            <a:off x="802861" y="2766058"/>
            <a:ext cx="4791938" cy="873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4" h="1708">
                <a:moveTo>
                  <a:pt x="465" y="854"/>
                </a:moveTo>
                <a:lnTo>
                  <a:pt x="0" y="854"/>
                </a:lnTo>
                <a:cubicBezTo>
                  <a:pt x="0" y="385"/>
                  <a:pt x="385" y="0"/>
                  <a:pt x="855" y="0"/>
                </a:cubicBezTo>
                <a:lnTo>
                  <a:pt x="6841" y="0"/>
                </a:lnTo>
                <a:cubicBezTo>
                  <a:pt x="7310" y="0"/>
                  <a:pt x="7694" y="385"/>
                  <a:pt x="7694" y="854"/>
                </a:cubicBezTo>
                <a:cubicBezTo>
                  <a:pt x="7694" y="1324"/>
                  <a:pt x="7310" y="1708"/>
                  <a:pt x="6841" y="1708"/>
                </a:cubicBezTo>
                <a:lnTo>
                  <a:pt x="855" y="1708"/>
                </a:lnTo>
              </a:path>
            </a:pathLst>
          </a:custGeom>
          <a:ln w="28575">
            <a:solidFill>
              <a:srgbClr val="F7AB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8" name="Freeform 447">
            <a:extLst>
              <a:ext uri="{FF2B5EF4-FFF2-40B4-BE49-F238E27FC236}">
                <a16:creationId xmlns:a16="http://schemas.microsoft.com/office/drawing/2014/main" xmlns="" id="{00DA0E59-3557-3B47-A7CC-4FDB9BF40261}"/>
              </a:ext>
            </a:extLst>
          </p:cNvPr>
          <p:cNvSpPr/>
          <p:nvPr/>
        </p:nvSpPr>
        <p:spPr>
          <a:xfrm>
            <a:off x="762561" y="3920018"/>
            <a:ext cx="4791938" cy="873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4" h="1708">
                <a:moveTo>
                  <a:pt x="465" y="854"/>
                </a:moveTo>
                <a:lnTo>
                  <a:pt x="0" y="854"/>
                </a:lnTo>
                <a:cubicBezTo>
                  <a:pt x="0" y="384"/>
                  <a:pt x="385" y="0"/>
                  <a:pt x="855" y="0"/>
                </a:cubicBezTo>
                <a:lnTo>
                  <a:pt x="6841" y="0"/>
                </a:lnTo>
                <a:cubicBezTo>
                  <a:pt x="7310" y="0"/>
                  <a:pt x="7694" y="384"/>
                  <a:pt x="7694" y="854"/>
                </a:cubicBezTo>
                <a:cubicBezTo>
                  <a:pt x="7694" y="1324"/>
                  <a:pt x="7310" y="1708"/>
                  <a:pt x="6841" y="1708"/>
                </a:cubicBezTo>
                <a:lnTo>
                  <a:pt x="855" y="1708"/>
                </a:lnTo>
              </a:path>
            </a:pathLst>
          </a:custGeom>
          <a:ln w="28575">
            <a:solidFill>
              <a:srgbClr val="F7AB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7" name="Freeform 536">
            <a:extLst>
              <a:ext uri="{FF2B5EF4-FFF2-40B4-BE49-F238E27FC236}">
                <a16:creationId xmlns:a16="http://schemas.microsoft.com/office/drawing/2014/main" xmlns="" id="{8C1B2FAF-EBAB-6A45-842D-B272EFBC76A7}"/>
              </a:ext>
            </a:extLst>
          </p:cNvPr>
          <p:cNvSpPr/>
          <p:nvPr/>
        </p:nvSpPr>
        <p:spPr>
          <a:xfrm>
            <a:off x="762561" y="5131245"/>
            <a:ext cx="4791938" cy="9334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4" h="1708">
                <a:moveTo>
                  <a:pt x="465" y="854"/>
                </a:moveTo>
                <a:lnTo>
                  <a:pt x="0" y="854"/>
                </a:lnTo>
                <a:cubicBezTo>
                  <a:pt x="0" y="385"/>
                  <a:pt x="385" y="0"/>
                  <a:pt x="855" y="0"/>
                </a:cubicBezTo>
                <a:lnTo>
                  <a:pt x="6841" y="0"/>
                </a:lnTo>
                <a:cubicBezTo>
                  <a:pt x="7310" y="0"/>
                  <a:pt x="7694" y="385"/>
                  <a:pt x="7694" y="854"/>
                </a:cubicBezTo>
                <a:cubicBezTo>
                  <a:pt x="7694" y="1324"/>
                  <a:pt x="7310" y="1708"/>
                  <a:pt x="6841" y="1708"/>
                </a:cubicBezTo>
                <a:lnTo>
                  <a:pt x="855" y="1708"/>
                </a:lnTo>
              </a:path>
            </a:pathLst>
          </a:custGeom>
          <a:ln w="28575">
            <a:solidFill>
              <a:srgbClr val="F7AB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8" name="Freeform 537">
            <a:extLst>
              <a:ext uri="{FF2B5EF4-FFF2-40B4-BE49-F238E27FC236}">
                <a16:creationId xmlns:a16="http://schemas.microsoft.com/office/drawing/2014/main" xmlns="" id="{AEDAD3FC-795A-E346-AF95-3225A0F74677}"/>
              </a:ext>
            </a:extLst>
          </p:cNvPr>
          <p:cNvSpPr/>
          <p:nvPr/>
        </p:nvSpPr>
        <p:spPr>
          <a:xfrm>
            <a:off x="6031264" y="1590142"/>
            <a:ext cx="2679697" cy="21111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03" h="3389">
                <a:moveTo>
                  <a:pt x="1485" y="0"/>
                </a:moveTo>
                <a:lnTo>
                  <a:pt x="3965" y="0"/>
                </a:lnTo>
                <a:cubicBezTo>
                  <a:pt x="4151" y="0"/>
                  <a:pt x="4303" y="152"/>
                  <a:pt x="4303" y="338"/>
                </a:cubicBezTo>
                <a:lnTo>
                  <a:pt x="4303" y="3051"/>
                </a:lnTo>
                <a:cubicBezTo>
                  <a:pt x="4303" y="3236"/>
                  <a:pt x="4151" y="3389"/>
                  <a:pt x="3965" y="3389"/>
                </a:cubicBezTo>
                <a:lnTo>
                  <a:pt x="337" y="3389"/>
                </a:lnTo>
                <a:cubicBezTo>
                  <a:pt x="152" y="3389"/>
                  <a:pt x="0" y="3236"/>
                  <a:pt x="0" y="3051"/>
                </a:cubicBezTo>
                <a:lnTo>
                  <a:pt x="0" y="1727"/>
                </a:lnTo>
              </a:path>
            </a:pathLst>
          </a:custGeom>
          <a:noFill/>
          <a:ln w="25400" cap="flat">
            <a:solidFill>
              <a:srgbClr val="F7AB51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9" name="Freeform 538">
            <a:extLst>
              <a:ext uri="{FF2B5EF4-FFF2-40B4-BE49-F238E27FC236}">
                <a16:creationId xmlns:a16="http://schemas.microsoft.com/office/drawing/2014/main" xmlns="" id="{EBD152A2-90B6-2B45-AC10-75500136E127}"/>
              </a:ext>
            </a:extLst>
          </p:cNvPr>
          <p:cNvSpPr/>
          <p:nvPr/>
        </p:nvSpPr>
        <p:spPr>
          <a:xfrm>
            <a:off x="6038705" y="1254133"/>
            <a:ext cx="943687" cy="9440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6" h="1516">
                <a:moveTo>
                  <a:pt x="1516" y="759"/>
                </a:moveTo>
                <a:cubicBezTo>
                  <a:pt x="1516" y="1177"/>
                  <a:pt x="1176" y="1516"/>
                  <a:pt x="758" y="1516"/>
                </a:cubicBezTo>
                <a:cubicBezTo>
                  <a:pt x="339" y="1516"/>
                  <a:pt x="0" y="1177"/>
                  <a:pt x="0" y="759"/>
                </a:cubicBezTo>
                <a:cubicBezTo>
                  <a:pt x="0" y="340"/>
                  <a:pt x="339" y="0"/>
                  <a:pt x="758" y="0"/>
                </a:cubicBezTo>
                <a:cubicBezTo>
                  <a:pt x="1176" y="0"/>
                  <a:pt x="1516" y="340"/>
                  <a:pt x="1516" y="759"/>
                </a:cubicBezTo>
                <a:close/>
              </a:path>
            </a:pathLst>
          </a:custGeom>
          <a:noFill/>
          <a:ln w="25400" cap="flat">
            <a:solidFill>
              <a:srgbClr val="F7AB51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1" name="Freeform 540">
            <a:extLst>
              <a:ext uri="{FF2B5EF4-FFF2-40B4-BE49-F238E27FC236}">
                <a16:creationId xmlns:a16="http://schemas.microsoft.com/office/drawing/2014/main" xmlns="" id="{A9CA753E-79A6-874F-85B5-C92F4C885B01}"/>
              </a:ext>
            </a:extLst>
          </p:cNvPr>
          <p:cNvSpPr/>
          <p:nvPr/>
        </p:nvSpPr>
        <p:spPr>
          <a:xfrm>
            <a:off x="8859396" y="1584462"/>
            <a:ext cx="2680321" cy="21111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04" h="3389">
                <a:moveTo>
                  <a:pt x="1485" y="0"/>
                </a:moveTo>
                <a:lnTo>
                  <a:pt x="3966" y="0"/>
                </a:lnTo>
                <a:cubicBezTo>
                  <a:pt x="4152" y="0"/>
                  <a:pt x="4304" y="152"/>
                  <a:pt x="4304" y="338"/>
                </a:cubicBezTo>
                <a:lnTo>
                  <a:pt x="4304" y="3051"/>
                </a:lnTo>
                <a:cubicBezTo>
                  <a:pt x="4304" y="3236"/>
                  <a:pt x="4152" y="3389"/>
                  <a:pt x="3966" y="3389"/>
                </a:cubicBezTo>
                <a:lnTo>
                  <a:pt x="338" y="3389"/>
                </a:lnTo>
                <a:cubicBezTo>
                  <a:pt x="153" y="3389"/>
                  <a:pt x="0" y="3236"/>
                  <a:pt x="0" y="3051"/>
                </a:cubicBezTo>
                <a:lnTo>
                  <a:pt x="0" y="1727"/>
                </a:lnTo>
              </a:path>
            </a:pathLst>
          </a:custGeom>
          <a:noFill/>
          <a:ln w="25400" cap="flat">
            <a:solidFill>
              <a:srgbClr val="F7AB51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2" name="Freeform 541">
            <a:extLst>
              <a:ext uri="{FF2B5EF4-FFF2-40B4-BE49-F238E27FC236}">
                <a16:creationId xmlns:a16="http://schemas.microsoft.com/office/drawing/2014/main" xmlns="" id="{583AEE75-54AB-0C47-9271-0445C90365A1}"/>
              </a:ext>
            </a:extLst>
          </p:cNvPr>
          <p:cNvSpPr/>
          <p:nvPr/>
        </p:nvSpPr>
        <p:spPr>
          <a:xfrm>
            <a:off x="8859396" y="1204843"/>
            <a:ext cx="944310" cy="9440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7" h="1516">
                <a:moveTo>
                  <a:pt x="1517" y="759"/>
                </a:moveTo>
                <a:cubicBezTo>
                  <a:pt x="1517" y="1177"/>
                  <a:pt x="1178" y="1516"/>
                  <a:pt x="759" y="1516"/>
                </a:cubicBezTo>
                <a:cubicBezTo>
                  <a:pt x="340" y="1516"/>
                  <a:pt x="0" y="1177"/>
                  <a:pt x="0" y="759"/>
                </a:cubicBezTo>
                <a:cubicBezTo>
                  <a:pt x="0" y="340"/>
                  <a:pt x="340" y="0"/>
                  <a:pt x="759" y="0"/>
                </a:cubicBezTo>
                <a:cubicBezTo>
                  <a:pt x="1178" y="0"/>
                  <a:pt x="1517" y="340"/>
                  <a:pt x="1517" y="759"/>
                </a:cubicBezTo>
                <a:close/>
              </a:path>
            </a:pathLst>
          </a:custGeom>
          <a:noFill/>
          <a:ln w="25400" cap="flat">
            <a:solidFill>
              <a:srgbClr val="F7AB51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xmlns="" id="{775DA9F3-3F33-5E4D-8AF7-A263EC9E13BE}"/>
              </a:ext>
            </a:extLst>
          </p:cNvPr>
          <p:cNvSpPr/>
          <p:nvPr/>
        </p:nvSpPr>
        <p:spPr>
          <a:xfrm>
            <a:off x="9146163" y="1425449"/>
            <a:ext cx="503300" cy="491015"/>
          </a:xfrm>
          <a:custGeom>
            <a:avLst/>
            <a:gdLst>
              <a:gd name="connsiteX0" fmla="*/ 346230 w 1006600"/>
              <a:gd name="connsiteY0" fmla="*/ 665486 h 982029"/>
              <a:gd name="connsiteX1" fmla="*/ 488450 w 1006600"/>
              <a:gd name="connsiteY1" fmla="*/ 665486 h 982029"/>
              <a:gd name="connsiteX2" fmla="*/ 502054 w 1006600"/>
              <a:gd name="connsiteY2" fmla="*/ 678542 h 982029"/>
              <a:gd name="connsiteX3" fmla="*/ 488450 w 1006600"/>
              <a:gd name="connsiteY3" fmla="*/ 690411 h 982029"/>
              <a:gd name="connsiteX4" fmla="*/ 346230 w 1006600"/>
              <a:gd name="connsiteY4" fmla="*/ 690411 h 982029"/>
              <a:gd name="connsiteX5" fmla="*/ 332626 w 1006600"/>
              <a:gd name="connsiteY5" fmla="*/ 678542 h 982029"/>
              <a:gd name="connsiteX6" fmla="*/ 346230 w 1006600"/>
              <a:gd name="connsiteY6" fmla="*/ 665486 h 982029"/>
              <a:gd name="connsiteX7" fmla="*/ 792200 w 1006600"/>
              <a:gd name="connsiteY7" fmla="*/ 643054 h 982029"/>
              <a:gd name="connsiteX8" fmla="*/ 805782 w 1006600"/>
              <a:gd name="connsiteY8" fmla="*/ 656640 h 982029"/>
              <a:gd name="connsiteX9" fmla="*/ 805782 w 1006600"/>
              <a:gd name="connsiteY9" fmla="*/ 754213 h 982029"/>
              <a:gd name="connsiteX10" fmla="*/ 905806 w 1006600"/>
              <a:gd name="connsiteY10" fmla="*/ 754213 h 982029"/>
              <a:gd name="connsiteX11" fmla="*/ 919390 w 1006600"/>
              <a:gd name="connsiteY11" fmla="*/ 767799 h 982029"/>
              <a:gd name="connsiteX12" fmla="*/ 905806 w 1006600"/>
              <a:gd name="connsiteY12" fmla="*/ 781385 h 982029"/>
              <a:gd name="connsiteX13" fmla="*/ 804548 w 1006600"/>
              <a:gd name="connsiteY13" fmla="*/ 781385 h 982029"/>
              <a:gd name="connsiteX14" fmla="*/ 778616 w 1006600"/>
              <a:gd name="connsiteY14" fmla="*/ 756683 h 982029"/>
              <a:gd name="connsiteX15" fmla="*/ 778616 w 1006600"/>
              <a:gd name="connsiteY15" fmla="*/ 656640 h 982029"/>
              <a:gd name="connsiteX16" fmla="*/ 792200 w 1006600"/>
              <a:gd name="connsiteY16" fmla="*/ 643054 h 982029"/>
              <a:gd name="connsiteX17" fmla="*/ 792946 w 1006600"/>
              <a:gd name="connsiteY17" fmla="*/ 580743 h 982029"/>
              <a:gd name="connsiteX18" fmla="*/ 606700 w 1006600"/>
              <a:gd name="connsiteY18" fmla="*/ 768299 h 982029"/>
              <a:gd name="connsiteX19" fmla="*/ 792946 w 1006600"/>
              <a:gd name="connsiteY19" fmla="*/ 954612 h 982029"/>
              <a:gd name="connsiteX20" fmla="*/ 979192 w 1006600"/>
              <a:gd name="connsiteY20" fmla="*/ 768299 h 982029"/>
              <a:gd name="connsiteX21" fmla="*/ 792946 w 1006600"/>
              <a:gd name="connsiteY21" fmla="*/ 580743 h 982029"/>
              <a:gd name="connsiteX22" fmla="*/ 346270 w 1006600"/>
              <a:gd name="connsiteY22" fmla="*/ 549587 h 982029"/>
              <a:gd name="connsiteX23" fmla="*/ 606760 w 1006600"/>
              <a:gd name="connsiteY23" fmla="*/ 549587 h 982029"/>
              <a:gd name="connsiteX24" fmla="*/ 620404 w 1006600"/>
              <a:gd name="connsiteY24" fmla="*/ 562672 h 982029"/>
              <a:gd name="connsiteX25" fmla="*/ 606760 w 1006600"/>
              <a:gd name="connsiteY25" fmla="*/ 575758 h 982029"/>
              <a:gd name="connsiteX26" fmla="*/ 346270 w 1006600"/>
              <a:gd name="connsiteY26" fmla="*/ 575758 h 982029"/>
              <a:gd name="connsiteX27" fmla="*/ 332626 w 1006600"/>
              <a:gd name="connsiteY27" fmla="*/ 562672 h 982029"/>
              <a:gd name="connsiteX28" fmla="*/ 346270 w 1006600"/>
              <a:gd name="connsiteY28" fmla="*/ 549587 h 982029"/>
              <a:gd name="connsiteX29" fmla="*/ 346284 w 1006600"/>
              <a:gd name="connsiteY29" fmla="*/ 434934 h 982029"/>
              <a:gd name="connsiteX30" fmla="*/ 690214 w 1006600"/>
              <a:gd name="connsiteY30" fmla="*/ 434934 h 982029"/>
              <a:gd name="connsiteX31" fmla="*/ 703872 w 1006600"/>
              <a:gd name="connsiteY31" fmla="*/ 447990 h 982029"/>
              <a:gd name="connsiteX32" fmla="*/ 690214 w 1006600"/>
              <a:gd name="connsiteY32" fmla="*/ 459859 h 982029"/>
              <a:gd name="connsiteX33" fmla="*/ 346284 w 1006600"/>
              <a:gd name="connsiteY33" fmla="*/ 459859 h 982029"/>
              <a:gd name="connsiteX34" fmla="*/ 332626 w 1006600"/>
              <a:gd name="connsiteY34" fmla="*/ 447990 h 982029"/>
              <a:gd name="connsiteX35" fmla="*/ 346284 w 1006600"/>
              <a:gd name="connsiteY35" fmla="*/ 434934 h 982029"/>
              <a:gd name="connsiteX36" fmla="*/ 346284 w 1006600"/>
              <a:gd name="connsiteY36" fmla="*/ 319035 h 982029"/>
              <a:gd name="connsiteX37" fmla="*/ 690214 w 1006600"/>
              <a:gd name="connsiteY37" fmla="*/ 319035 h 982029"/>
              <a:gd name="connsiteX38" fmla="*/ 703872 w 1006600"/>
              <a:gd name="connsiteY38" fmla="*/ 332120 h 982029"/>
              <a:gd name="connsiteX39" fmla="*/ 690214 w 1006600"/>
              <a:gd name="connsiteY39" fmla="*/ 345206 h 982029"/>
              <a:gd name="connsiteX40" fmla="*/ 346284 w 1006600"/>
              <a:gd name="connsiteY40" fmla="*/ 345206 h 982029"/>
              <a:gd name="connsiteX41" fmla="*/ 332626 w 1006600"/>
              <a:gd name="connsiteY41" fmla="*/ 332120 h 982029"/>
              <a:gd name="connsiteX42" fmla="*/ 346284 w 1006600"/>
              <a:gd name="connsiteY42" fmla="*/ 319035 h 982029"/>
              <a:gd name="connsiteX43" fmla="*/ 346276 w 1006600"/>
              <a:gd name="connsiteY43" fmla="*/ 204378 h 982029"/>
              <a:gd name="connsiteX44" fmla="*/ 632916 w 1006600"/>
              <a:gd name="connsiteY44" fmla="*/ 204378 h 982029"/>
              <a:gd name="connsiteX45" fmla="*/ 646566 w 1006600"/>
              <a:gd name="connsiteY45" fmla="*/ 217434 h 982029"/>
              <a:gd name="connsiteX46" fmla="*/ 632916 w 1006600"/>
              <a:gd name="connsiteY46" fmla="*/ 229303 h 982029"/>
              <a:gd name="connsiteX47" fmla="*/ 346276 w 1006600"/>
              <a:gd name="connsiteY47" fmla="*/ 229303 h 982029"/>
              <a:gd name="connsiteX48" fmla="*/ 332626 w 1006600"/>
              <a:gd name="connsiteY48" fmla="*/ 217434 h 982029"/>
              <a:gd name="connsiteX49" fmla="*/ 346276 w 1006600"/>
              <a:gd name="connsiteY49" fmla="*/ 204378 h 982029"/>
              <a:gd name="connsiteX50" fmla="*/ 250400 w 1006600"/>
              <a:gd name="connsiteY50" fmla="*/ 117146 h 982029"/>
              <a:gd name="connsiteX51" fmla="*/ 267800 w 1006600"/>
              <a:gd name="connsiteY51" fmla="*/ 163184 h 982029"/>
              <a:gd name="connsiteX52" fmla="*/ 267800 w 1006600"/>
              <a:gd name="connsiteY52" fmla="*/ 186824 h 982029"/>
              <a:gd name="connsiteX53" fmla="*/ 267800 w 1006600"/>
              <a:gd name="connsiteY53" fmla="*/ 642221 h 982029"/>
              <a:gd name="connsiteX54" fmla="*/ 267800 w 1006600"/>
              <a:gd name="connsiteY54" fmla="*/ 879874 h 982029"/>
              <a:gd name="connsiteX55" fmla="*/ 290172 w 1006600"/>
              <a:gd name="connsiteY55" fmla="*/ 902270 h 982029"/>
              <a:gd name="connsiteX56" fmla="*/ 625744 w 1006600"/>
              <a:gd name="connsiteY56" fmla="*/ 902270 h 982029"/>
              <a:gd name="connsiteX57" fmla="*/ 577272 w 1006600"/>
              <a:gd name="connsiteY57" fmla="*/ 767891 h 982029"/>
              <a:gd name="connsiteX58" fmla="*/ 778616 w 1006600"/>
              <a:gd name="connsiteY58" fmla="*/ 553879 h 982029"/>
              <a:gd name="connsiteX59" fmla="*/ 778616 w 1006600"/>
              <a:gd name="connsiteY59" fmla="*/ 139543 h 982029"/>
              <a:gd name="connsiteX60" fmla="*/ 756244 w 1006600"/>
              <a:gd name="connsiteY60" fmla="*/ 117146 h 982029"/>
              <a:gd name="connsiteX61" fmla="*/ 193618 w 1006600"/>
              <a:gd name="connsiteY61" fmla="*/ 117146 h 982029"/>
              <a:gd name="connsiteX62" fmla="*/ 146816 w 1006600"/>
              <a:gd name="connsiteY62" fmla="*/ 164410 h 982029"/>
              <a:gd name="connsiteX63" fmla="*/ 146816 w 1006600"/>
              <a:gd name="connsiteY63" fmla="*/ 184310 h 982029"/>
              <a:gd name="connsiteX64" fmla="*/ 146816 w 1006600"/>
              <a:gd name="connsiteY64" fmla="*/ 642020 h 982029"/>
              <a:gd name="connsiteX65" fmla="*/ 146816 w 1006600"/>
              <a:gd name="connsiteY65" fmla="*/ 702965 h 982029"/>
              <a:gd name="connsiteX66" fmla="*/ 130804 w 1006600"/>
              <a:gd name="connsiteY66" fmla="*/ 748984 h 982029"/>
              <a:gd name="connsiteX67" fmla="*/ 239188 w 1006600"/>
              <a:gd name="connsiteY67" fmla="*/ 748984 h 982029"/>
              <a:gd name="connsiteX68" fmla="*/ 239188 w 1006600"/>
              <a:gd name="connsiteY68" fmla="*/ 642020 h 982029"/>
              <a:gd name="connsiteX69" fmla="*/ 239188 w 1006600"/>
              <a:gd name="connsiteY69" fmla="*/ 186798 h 982029"/>
              <a:gd name="connsiteX70" fmla="*/ 239188 w 1006600"/>
              <a:gd name="connsiteY70" fmla="*/ 164410 h 982029"/>
              <a:gd name="connsiteX71" fmla="*/ 193618 w 1006600"/>
              <a:gd name="connsiteY71" fmla="*/ 117146 h 982029"/>
              <a:gd name="connsiteX72" fmla="*/ 48538 w 1006600"/>
              <a:gd name="connsiteY72" fmla="*/ 27417 h 982029"/>
              <a:gd name="connsiteX73" fmla="*/ 27408 w 1006600"/>
              <a:gd name="connsiteY73" fmla="*/ 48567 h 982029"/>
              <a:gd name="connsiteX74" fmla="*/ 27408 w 1006600"/>
              <a:gd name="connsiteY74" fmla="*/ 702953 h 982029"/>
              <a:gd name="connsiteX75" fmla="*/ 73400 w 1006600"/>
              <a:gd name="connsiteY75" fmla="*/ 748984 h 982029"/>
              <a:gd name="connsiteX76" fmla="*/ 119392 w 1006600"/>
              <a:gd name="connsiteY76" fmla="*/ 702953 h 982029"/>
              <a:gd name="connsiteX77" fmla="*/ 119392 w 1006600"/>
              <a:gd name="connsiteY77" fmla="*/ 641993 h 982029"/>
              <a:gd name="connsiteX78" fmla="*/ 119392 w 1006600"/>
              <a:gd name="connsiteY78" fmla="*/ 184171 h 982029"/>
              <a:gd name="connsiteX79" fmla="*/ 119392 w 1006600"/>
              <a:gd name="connsiteY79" fmla="*/ 164266 h 982029"/>
              <a:gd name="connsiteX80" fmla="*/ 193976 w 1006600"/>
              <a:gd name="connsiteY80" fmla="*/ 89621 h 982029"/>
              <a:gd name="connsiteX81" fmla="*/ 592996 w 1006600"/>
              <a:gd name="connsiteY81" fmla="*/ 89621 h 982029"/>
              <a:gd name="connsiteX82" fmla="*/ 592996 w 1006600"/>
              <a:gd name="connsiteY82" fmla="*/ 48567 h 982029"/>
              <a:gd name="connsiteX83" fmla="*/ 573108 w 1006600"/>
              <a:gd name="connsiteY83" fmla="*/ 27417 h 982029"/>
              <a:gd name="connsiteX84" fmla="*/ 48526 w 1006600"/>
              <a:gd name="connsiteY84" fmla="*/ 0 h 982029"/>
              <a:gd name="connsiteX85" fmla="*/ 573600 w 1006600"/>
              <a:gd name="connsiteY85" fmla="*/ 0 h 982029"/>
              <a:gd name="connsiteX86" fmla="*/ 620882 w 1006600"/>
              <a:gd name="connsiteY86" fmla="*/ 48541 h 982029"/>
              <a:gd name="connsiteX87" fmla="*/ 620882 w 1006600"/>
              <a:gd name="connsiteY87" fmla="*/ 89615 h 982029"/>
              <a:gd name="connsiteX88" fmla="*/ 756506 w 1006600"/>
              <a:gd name="connsiteY88" fmla="*/ 89615 h 982029"/>
              <a:gd name="connsiteX89" fmla="*/ 805032 w 1006600"/>
              <a:gd name="connsiteY89" fmla="*/ 139401 h 982029"/>
              <a:gd name="connsiteX90" fmla="*/ 805032 w 1006600"/>
              <a:gd name="connsiteY90" fmla="*/ 553870 h 982029"/>
              <a:gd name="connsiteX91" fmla="*/ 1006600 w 1006600"/>
              <a:gd name="connsiteY91" fmla="*/ 767949 h 982029"/>
              <a:gd name="connsiteX92" fmla="*/ 792588 w 1006600"/>
              <a:gd name="connsiteY92" fmla="*/ 982029 h 982029"/>
              <a:gd name="connsiteX93" fmla="*/ 650744 w 1006600"/>
              <a:gd name="connsiteY93" fmla="*/ 928509 h 982029"/>
              <a:gd name="connsiteX94" fmla="*/ 289910 w 1006600"/>
              <a:gd name="connsiteY94" fmla="*/ 928509 h 982029"/>
              <a:gd name="connsiteX95" fmla="*/ 240140 w 1006600"/>
              <a:gd name="connsiteY95" fmla="*/ 879968 h 982029"/>
              <a:gd name="connsiteX96" fmla="*/ 240140 w 1006600"/>
              <a:gd name="connsiteY96" fmla="*/ 775417 h 982029"/>
              <a:gd name="connsiteX97" fmla="*/ 73410 w 1006600"/>
              <a:gd name="connsiteY97" fmla="*/ 775417 h 982029"/>
              <a:gd name="connsiteX98" fmla="*/ 0 w 1006600"/>
              <a:gd name="connsiteY98" fmla="*/ 703228 h 982029"/>
              <a:gd name="connsiteX99" fmla="*/ 0 w 1006600"/>
              <a:gd name="connsiteY99" fmla="*/ 48541 h 982029"/>
              <a:gd name="connsiteX100" fmla="*/ 48526 w 1006600"/>
              <a:gd name="connsiteY100" fmla="*/ 0 h 9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006600" h="982029">
                <a:moveTo>
                  <a:pt x="346230" y="665486"/>
                </a:moveTo>
                <a:lnTo>
                  <a:pt x="488450" y="665486"/>
                </a:lnTo>
                <a:cubicBezTo>
                  <a:pt x="495870" y="665486"/>
                  <a:pt x="502054" y="671421"/>
                  <a:pt x="502054" y="678542"/>
                </a:cubicBezTo>
                <a:cubicBezTo>
                  <a:pt x="502054" y="685664"/>
                  <a:pt x="495870" y="690411"/>
                  <a:pt x="488450" y="690411"/>
                </a:cubicBezTo>
                <a:lnTo>
                  <a:pt x="346230" y="690411"/>
                </a:lnTo>
                <a:cubicBezTo>
                  <a:pt x="337572" y="690411"/>
                  <a:pt x="332626" y="685664"/>
                  <a:pt x="332626" y="678542"/>
                </a:cubicBezTo>
                <a:cubicBezTo>
                  <a:pt x="332626" y="671421"/>
                  <a:pt x="337572" y="665486"/>
                  <a:pt x="346230" y="665486"/>
                </a:cubicBezTo>
                <a:close/>
                <a:moveTo>
                  <a:pt x="792200" y="643054"/>
                </a:moveTo>
                <a:cubicBezTo>
                  <a:pt x="799608" y="643054"/>
                  <a:pt x="805782" y="649229"/>
                  <a:pt x="805782" y="656640"/>
                </a:cubicBezTo>
                <a:lnTo>
                  <a:pt x="805782" y="754213"/>
                </a:lnTo>
                <a:lnTo>
                  <a:pt x="905806" y="754213"/>
                </a:lnTo>
                <a:cubicBezTo>
                  <a:pt x="913216" y="754213"/>
                  <a:pt x="919390" y="760389"/>
                  <a:pt x="919390" y="767799"/>
                </a:cubicBezTo>
                <a:cubicBezTo>
                  <a:pt x="919390" y="775210"/>
                  <a:pt x="913216" y="781385"/>
                  <a:pt x="905806" y="781385"/>
                </a:cubicBezTo>
                <a:lnTo>
                  <a:pt x="804548" y="781385"/>
                </a:lnTo>
                <a:cubicBezTo>
                  <a:pt x="789730" y="781385"/>
                  <a:pt x="778616" y="770269"/>
                  <a:pt x="778616" y="756683"/>
                </a:cubicBezTo>
                <a:lnTo>
                  <a:pt x="778616" y="656640"/>
                </a:lnTo>
                <a:cubicBezTo>
                  <a:pt x="778616" y="649229"/>
                  <a:pt x="784790" y="643054"/>
                  <a:pt x="792200" y="643054"/>
                </a:cubicBezTo>
                <a:close/>
                <a:moveTo>
                  <a:pt x="792946" y="580743"/>
                </a:moveTo>
                <a:cubicBezTo>
                  <a:pt x="689890" y="580743"/>
                  <a:pt x="606700" y="665205"/>
                  <a:pt x="606700" y="768299"/>
                </a:cubicBezTo>
                <a:cubicBezTo>
                  <a:pt x="606700" y="870150"/>
                  <a:pt x="689890" y="954612"/>
                  <a:pt x="792946" y="954612"/>
                </a:cubicBezTo>
                <a:cubicBezTo>
                  <a:pt x="896002" y="954612"/>
                  <a:pt x="979192" y="870150"/>
                  <a:pt x="979192" y="768299"/>
                </a:cubicBezTo>
                <a:cubicBezTo>
                  <a:pt x="979192" y="665205"/>
                  <a:pt x="896002" y="580743"/>
                  <a:pt x="792946" y="580743"/>
                </a:cubicBezTo>
                <a:close/>
                <a:moveTo>
                  <a:pt x="346270" y="549587"/>
                </a:moveTo>
                <a:lnTo>
                  <a:pt x="606760" y="549587"/>
                </a:lnTo>
                <a:cubicBezTo>
                  <a:pt x="615442" y="549587"/>
                  <a:pt x="620404" y="555535"/>
                  <a:pt x="620404" y="562672"/>
                </a:cubicBezTo>
                <a:cubicBezTo>
                  <a:pt x="620404" y="569810"/>
                  <a:pt x="615442" y="575758"/>
                  <a:pt x="606760" y="575758"/>
                </a:cubicBezTo>
                <a:lnTo>
                  <a:pt x="346270" y="575758"/>
                </a:lnTo>
                <a:cubicBezTo>
                  <a:pt x="337588" y="575758"/>
                  <a:pt x="332626" y="569810"/>
                  <a:pt x="332626" y="562672"/>
                </a:cubicBezTo>
                <a:cubicBezTo>
                  <a:pt x="332626" y="555535"/>
                  <a:pt x="337588" y="549587"/>
                  <a:pt x="346270" y="549587"/>
                </a:cubicBezTo>
                <a:close/>
                <a:moveTo>
                  <a:pt x="346284" y="434934"/>
                </a:moveTo>
                <a:lnTo>
                  <a:pt x="690214" y="434934"/>
                </a:lnTo>
                <a:cubicBezTo>
                  <a:pt x="697664" y="434934"/>
                  <a:pt x="703872" y="440868"/>
                  <a:pt x="703872" y="447990"/>
                </a:cubicBezTo>
                <a:cubicBezTo>
                  <a:pt x="703872" y="453924"/>
                  <a:pt x="697664" y="459859"/>
                  <a:pt x="690214" y="459859"/>
                </a:cubicBezTo>
                <a:lnTo>
                  <a:pt x="346284" y="459859"/>
                </a:lnTo>
                <a:cubicBezTo>
                  <a:pt x="337592" y="459859"/>
                  <a:pt x="332626" y="453924"/>
                  <a:pt x="332626" y="447990"/>
                </a:cubicBezTo>
                <a:cubicBezTo>
                  <a:pt x="332626" y="440868"/>
                  <a:pt x="337592" y="434934"/>
                  <a:pt x="346284" y="434934"/>
                </a:cubicBezTo>
                <a:close/>
                <a:moveTo>
                  <a:pt x="346284" y="319035"/>
                </a:moveTo>
                <a:lnTo>
                  <a:pt x="690214" y="319035"/>
                </a:lnTo>
                <a:cubicBezTo>
                  <a:pt x="697664" y="319035"/>
                  <a:pt x="703872" y="324983"/>
                  <a:pt x="703872" y="332120"/>
                </a:cubicBezTo>
                <a:cubicBezTo>
                  <a:pt x="703872" y="339258"/>
                  <a:pt x="697664" y="345206"/>
                  <a:pt x="690214" y="345206"/>
                </a:cubicBezTo>
                <a:lnTo>
                  <a:pt x="346284" y="345206"/>
                </a:lnTo>
                <a:cubicBezTo>
                  <a:pt x="337592" y="345206"/>
                  <a:pt x="332626" y="339258"/>
                  <a:pt x="332626" y="332120"/>
                </a:cubicBezTo>
                <a:cubicBezTo>
                  <a:pt x="332626" y="324983"/>
                  <a:pt x="337592" y="319035"/>
                  <a:pt x="346284" y="319035"/>
                </a:cubicBezTo>
                <a:close/>
                <a:moveTo>
                  <a:pt x="346276" y="204378"/>
                </a:moveTo>
                <a:lnTo>
                  <a:pt x="632916" y="204378"/>
                </a:lnTo>
                <a:cubicBezTo>
                  <a:pt x="640362" y="204378"/>
                  <a:pt x="646566" y="210312"/>
                  <a:pt x="646566" y="217434"/>
                </a:cubicBezTo>
                <a:cubicBezTo>
                  <a:pt x="646566" y="223368"/>
                  <a:pt x="640362" y="229303"/>
                  <a:pt x="632916" y="229303"/>
                </a:cubicBezTo>
                <a:lnTo>
                  <a:pt x="346276" y="229303"/>
                </a:lnTo>
                <a:cubicBezTo>
                  <a:pt x="337590" y="229303"/>
                  <a:pt x="332626" y="223368"/>
                  <a:pt x="332626" y="217434"/>
                </a:cubicBezTo>
                <a:cubicBezTo>
                  <a:pt x="332626" y="210312"/>
                  <a:pt x="337590" y="204378"/>
                  <a:pt x="346276" y="204378"/>
                </a:cubicBezTo>
                <a:close/>
                <a:moveTo>
                  <a:pt x="250400" y="117146"/>
                </a:moveTo>
                <a:cubicBezTo>
                  <a:pt x="261586" y="129589"/>
                  <a:pt x="267800" y="145764"/>
                  <a:pt x="267800" y="163184"/>
                </a:cubicBezTo>
                <a:lnTo>
                  <a:pt x="267800" y="186824"/>
                </a:lnTo>
                <a:lnTo>
                  <a:pt x="267800" y="642221"/>
                </a:lnTo>
                <a:lnTo>
                  <a:pt x="267800" y="879874"/>
                </a:lnTo>
                <a:cubicBezTo>
                  <a:pt x="267800" y="891072"/>
                  <a:pt x="277742" y="902270"/>
                  <a:pt x="290172" y="902270"/>
                </a:cubicBezTo>
                <a:lnTo>
                  <a:pt x="625744" y="902270"/>
                </a:lnTo>
                <a:cubicBezTo>
                  <a:pt x="595916" y="864943"/>
                  <a:pt x="577272" y="818905"/>
                  <a:pt x="577272" y="767891"/>
                </a:cubicBezTo>
                <a:cubicBezTo>
                  <a:pt x="577272" y="654664"/>
                  <a:pt x="666758" y="560101"/>
                  <a:pt x="778616" y="553879"/>
                </a:cubicBezTo>
                <a:lnTo>
                  <a:pt x="778616" y="139543"/>
                </a:lnTo>
                <a:cubicBezTo>
                  <a:pt x="778616" y="127100"/>
                  <a:pt x="768674" y="117146"/>
                  <a:pt x="756244" y="117146"/>
                </a:cubicBezTo>
                <a:close/>
                <a:moveTo>
                  <a:pt x="193618" y="117146"/>
                </a:moveTo>
                <a:cubicBezTo>
                  <a:pt x="167754" y="117146"/>
                  <a:pt x="146816" y="138290"/>
                  <a:pt x="146816" y="164410"/>
                </a:cubicBezTo>
                <a:lnTo>
                  <a:pt x="146816" y="184310"/>
                </a:lnTo>
                <a:lnTo>
                  <a:pt x="146816" y="642020"/>
                </a:lnTo>
                <a:lnTo>
                  <a:pt x="146816" y="702965"/>
                </a:lnTo>
                <a:cubicBezTo>
                  <a:pt x="146816" y="720377"/>
                  <a:pt x="141888" y="736546"/>
                  <a:pt x="130804" y="748984"/>
                </a:cubicBezTo>
                <a:lnTo>
                  <a:pt x="239188" y="748984"/>
                </a:lnTo>
                <a:lnTo>
                  <a:pt x="239188" y="642020"/>
                </a:lnTo>
                <a:lnTo>
                  <a:pt x="239188" y="186798"/>
                </a:lnTo>
                <a:lnTo>
                  <a:pt x="239188" y="164410"/>
                </a:lnTo>
                <a:cubicBezTo>
                  <a:pt x="239188" y="138290"/>
                  <a:pt x="218250" y="117146"/>
                  <a:pt x="193618" y="117146"/>
                </a:cubicBezTo>
                <a:close/>
                <a:moveTo>
                  <a:pt x="48538" y="27417"/>
                </a:moveTo>
                <a:cubicBezTo>
                  <a:pt x="37352" y="27417"/>
                  <a:pt x="27408" y="37370"/>
                  <a:pt x="27408" y="48567"/>
                </a:cubicBezTo>
                <a:lnTo>
                  <a:pt x="27408" y="702953"/>
                </a:lnTo>
                <a:cubicBezTo>
                  <a:pt x="27408" y="727835"/>
                  <a:pt x="48538" y="748984"/>
                  <a:pt x="73400" y="748984"/>
                </a:cubicBezTo>
                <a:cubicBezTo>
                  <a:pt x="99504" y="748984"/>
                  <a:pt x="119392" y="727835"/>
                  <a:pt x="119392" y="702953"/>
                </a:cubicBezTo>
                <a:lnTo>
                  <a:pt x="119392" y="641993"/>
                </a:lnTo>
                <a:lnTo>
                  <a:pt x="119392" y="184171"/>
                </a:lnTo>
                <a:lnTo>
                  <a:pt x="119392" y="164266"/>
                </a:lnTo>
                <a:cubicBezTo>
                  <a:pt x="119392" y="123211"/>
                  <a:pt x="152956" y="89621"/>
                  <a:pt x="193976" y="89621"/>
                </a:cubicBezTo>
                <a:lnTo>
                  <a:pt x="592996" y="89621"/>
                </a:lnTo>
                <a:lnTo>
                  <a:pt x="592996" y="48567"/>
                </a:lnTo>
                <a:cubicBezTo>
                  <a:pt x="592996" y="37370"/>
                  <a:pt x="584294" y="27417"/>
                  <a:pt x="573108" y="27417"/>
                </a:cubicBezTo>
                <a:close/>
                <a:moveTo>
                  <a:pt x="48526" y="0"/>
                </a:moveTo>
                <a:lnTo>
                  <a:pt x="573600" y="0"/>
                </a:lnTo>
                <a:cubicBezTo>
                  <a:pt x="599730" y="0"/>
                  <a:pt x="620882" y="22404"/>
                  <a:pt x="620882" y="48541"/>
                </a:cubicBezTo>
                <a:lnTo>
                  <a:pt x="620882" y="89615"/>
                </a:lnTo>
                <a:lnTo>
                  <a:pt x="756506" y="89615"/>
                </a:lnTo>
                <a:cubicBezTo>
                  <a:pt x="783878" y="89615"/>
                  <a:pt x="805032" y="112019"/>
                  <a:pt x="805032" y="139401"/>
                </a:cubicBezTo>
                <a:lnTo>
                  <a:pt x="805032" y="553870"/>
                </a:lnTo>
                <a:cubicBezTo>
                  <a:pt x="917014" y="560093"/>
                  <a:pt x="1006600" y="654686"/>
                  <a:pt x="1006600" y="767949"/>
                </a:cubicBezTo>
                <a:cubicBezTo>
                  <a:pt x="1006600" y="886191"/>
                  <a:pt x="910792" y="982029"/>
                  <a:pt x="792588" y="982029"/>
                </a:cubicBezTo>
                <a:cubicBezTo>
                  <a:pt x="737842" y="982029"/>
                  <a:pt x="688072" y="960870"/>
                  <a:pt x="650744" y="928509"/>
                </a:cubicBezTo>
                <a:lnTo>
                  <a:pt x="289910" y="928509"/>
                </a:lnTo>
                <a:cubicBezTo>
                  <a:pt x="262538" y="928509"/>
                  <a:pt x="240140" y="907350"/>
                  <a:pt x="240140" y="879968"/>
                </a:cubicBezTo>
                <a:lnTo>
                  <a:pt x="240140" y="775417"/>
                </a:lnTo>
                <a:lnTo>
                  <a:pt x="73410" y="775417"/>
                </a:lnTo>
                <a:cubicBezTo>
                  <a:pt x="33594" y="775417"/>
                  <a:pt x="0" y="743056"/>
                  <a:pt x="0" y="703228"/>
                </a:cubicBezTo>
                <a:lnTo>
                  <a:pt x="0" y="48541"/>
                </a:lnTo>
                <a:cubicBezTo>
                  <a:pt x="0" y="22404"/>
                  <a:pt x="21152" y="0"/>
                  <a:pt x="48526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x-none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FA8AB328-81F3-1547-A1B7-3181EC30108F}"/>
              </a:ext>
            </a:extLst>
          </p:cNvPr>
          <p:cNvSpPr/>
          <p:nvPr/>
        </p:nvSpPr>
        <p:spPr>
          <a:xfrm>
            <a:off x="6305303" y="1483463"/>
            <a:ext cx="410489" cy="432442"/>
          </a:xfrm>
          <a:custGeom>
            <a:avLst/>
            <a:gdLst>
              <a:gd name="connsiteX0" fmla="*/ 515670 w 820977"/>
              <a:gd name="connsiteY0" fmla="*/ 670475 h 864883"/>
              <a:gd name="connsiteX1" fmla="*/ 681536 w 820977"/>
              <a:gd name="connsiteY1" fmla="*/ 670475 h 864883"/>
              <a:gd name="connsiteX2" fmla="*/ 695152 w 820977"/>
              <a:gd name="connsiteY2" fmla="*/ 683561 h 864883"/>
              <a:gd name="connsiteX3" fmla="*/ 681536 w 820977"/>
              <a:gd name="connsiteY3" fmla="*/ 696646 h 864883"/>
              <a:gd name="connsiteX4" fmla="*/ 515670 w 820977"/>
              <a:gd name="connsiteY4" fmla="*/ 696646 h 864883"/>
              <a:gd name="connsiteX5" fmla="*/ 502054 w 820977"/>
              <a:gd name="connsiteY5" fmla="*/ 683561 h 864883"/>
              <a:gd name="connsiteX6" fmla="*/ 515670 w 820977"/>
              <a:gd name="connsiteY6" fmla="*/ 670475 h 864883"/>
              <a:gd name="connsiteX7" fmla="*/ 389688 w 820977"/>
              <a:gd name="connsiteY7" fmla="*/ 670475 h 864883"/>
              <a:gd name="connsiteX8" fmla="*/ 431289 w 820977"/>
              <a:gd name="connsiteY8" fmla="*/ 670475 h 864883"/>
              <a:gd name="connsiteX9" fmla="*/ 444748 w 820977"/>
              <a:gd name="connsiteY9" fmla="*/ 683561 h 864883"/>
              <a:gd name="connsiteX10" fmla="*/ 431289 w 820977"/>
              <a:gd name="connsiteY10" fmla="*/ 696646 h 864883"/>
              <a:gd name="connsiteX11" fmla="*/ 389688 w 820977"/>
              <a:gd name="connsiteY11" fmla="*/ 696646 h 864883"/>
              <a:gd name="connsiteX12" fmla="*/ 376229 w 820977"/>
              <a:gd name="connsiteY12" fmla="*/ 683561 h 864883"/>
              <a:gd name="connsiteX13" fmla="*/ 389688 w 820977"/>
              <a:gd name="connsiteY13" fmla="*/ 670475 h 864883"/>
              <a:gd name="connsiteX14" fmla="*/ 396754 w 820977"/>
              <a:gd name="connsiteY14" fmla="*/ 577008 h 864883"/>
              <a:gd name="connsiteX15" fmla="*/ 382455 w 820977"/>
              <a:gd name="connsiteY15" fmla="*/ 591340 h 864883"/>
              <a:gd name="connsiteX16" fmla="*/ 396754 w 820977"/>
              <a:gd name="connsiteY16" fmla="*/ 605671 h 864883"/>
              <a:gd name="connsiteX17" fmla="*/ 409862 w 820977"/>
              <a:gd name="connsiteY17" fmla="*/ 591340 h 864883"/>
              <a:gd name="connsiteX18" fmla="*/ 396754 w 820977"/>
              <a:gd name="connsiteY18" fmla="*/ 577008 h 864883"/>
              <a:gd name="connsiteX19" fmla="*/ 569922 w 820977"/>
              <a:gd name="connsiteY19" fmla="*/ 514696 h 864883"/>
              <a:gd name="connsiteX20" fmla="*/ 555623 w 820977"/>
              <a:gd name="connsiteY20" fmla="*/ 527809 h 864883"/>
              <a:gd name="connsiteX21" fmla="*/ 569922 w 820977"/>
              <a:gd name="connsiteY21" fmla="*/ 542113 h 864883"/>
              <a:gd name="connsiteX22" fmla="*/ 583030 w 820977"/>
              <a:gd name="connsiteY22" fmla="*/ 527809 h 864883"/>
              <a:gd name="connsiteX23" fmla="*/ 569922 w 820977"/>
              <a:gd name="connsiteY23" fmla="*/ 514696 h 864883"/>
              <a:gd name="connsiteX24" fmla="*/ 482772 w 820977"/>
              <a:gd name="connsiteY24" fmla="*/ 466094 h 864883"/>
              <a:gd name="connsiteX25" fmla="*/ 469664 w 820977"/>
              <a:gd name="connsiteY25" fmla="*/ 479207 h 864883"/>
              <a:gd name="connsiteX26" fmla="*/ 482772 w 820977"/>
              <a:gd name="connsiteY26" fmla="*/ 493511 h 864883"/>
              <a:gd name="connsiteX27" fmla="*/ 497071 w 820977"/>
              <a:gd name="connsiteY27" fmla="*/ 479207 h 864883"/>
              <a:gd name="connsiteX28" fmla="*/ 482772 w 820977"/>
              <a:gd name="connsiteY28" fmla="*/ 466094 h 864883"/>
              <a:gd name="connsiteX29" fmla="*/ 682068 w 820977"/>
              <a:gd name="connsiteY29" fmla="*/ 375119 h 864883"/>
              <a:gd name="connsiteX30" fmla="*/ 668987 w 820977"/>
              <a:gd name="connsiteY30" fmla="*/ 389424 h 864883"/>
              <a:gd name="connsiteX31" fmla="*/ 682068 w 820977"/>
              <a:gd name="connsiteY31" fmla="*/ 402536 h 864883"/>
              <a:gd name="connsiteX32" fmla="*/ 695149 w 820977"/>
              <a:gd name="connsiteY32" fmla="*/ 389424 h 864883"/>
              <a:gd name="connsiteX33" fmla="*/ 682068 w 820977"/>
              <a:gd name="connsiteY33" fmla="*/ 375119 h 864883"/>
              <a:gd name="connsiteX34" fmla="*/ 681591 w 820977"/>
              <a:gd name="connsiteY34" fmla="*/ 347702 h 864883"/>
              <a:gd name="connsiteX35" fmla="*/ 723805 w 820977"/>
              <a:gd name="connsiteY35" fmla="*/ 389889 h 864883"/>
              <a:gd name="connsiteX36" fmla="*/ 681591 w 820977"/>
              <a:gd name="connsiteY36" fmla="*/ 430835 h 864883"/>
              <a:gd name="connsiteX37" fmla="*/ 670416 w 820977"/>
              <a:gd name="connsiteY37" fmla="*/ 429594 h 864883"/>
              <a:gd name="connsiteX38" fmla="*/ 605853 w 820977"/>
              <a:gd name="connsiteY38" fmla="*/ 509004 h 864883"/>
              <a:gd name="connsiteX39" fmla="*/ 610820 w 820977"/>
              <a:gd name="connsiteY39" fmla="*/ 527616 h 864883"/>
              <a:gd name="connsiteX40" fmla="*/ 569847 w 820977"/>
              <a:gd name="connsiteY40" fmla="*/ 568562 h 864883"/>
              <a:gd name="connsiteX41" fmla="*/ 528874 w 820977"/>
              <a:gd name="connsiteY41" fmla="*/ 527616 h 864883"/>
              <a:gd name="connsiteX42" fmla="*/ 528874 w 820977"/>
              <a:gd name="connsiteY42" fmla="*/ 522653 h 864883"/>
              <a:gd name="connsiteX43" fmla="*/ 510250 w 820977"/>
              <a:gd name="connsiteY43" fmla="*/ 510245 h 864883"/>
              <a:gd name="connsiteX44" fmla="*/ 482935 w 820977"/>
              <a:gd name="connsiteY44" fmla="*/ 521412 h 864883"/>
              <a:gd name="connsiteX45" fmla="*/ 468036 w 820977"/>
              <a:gd name="connsiteY45" fmla="*/ 517690 h 864883"/>
              <a:gd name="connsiteX46" fmla="*/ 432030 w 820977"/>
              <a:gd name="connsiteY46" fmla="*/ 567321 h 864883"/>
              <a:gd name="connsiteX47" fmla="*/ 438238 w 820977"/>
              <a:gd name="connsiteY47" fmla="*/ 590896 h 864883"/>
              <a:gd name="connsiteX48" fmla="*/ 397265 w 820977"/>
              <a:gd name="connsiteY48" fmla="*/ 631842 h 864883"/>
              <a:gd name="connsiteX49" fmla="*/ 355051 w 820977"/>
              <a:gd name="connsiteY49" fmla="*/ 590896 h 864883"/>
              <a:gd name="connsiteX50" fmla="*/ 397265 w 820977"/>
              <a:gd name="connsiteY50" fmla="*/ 549950 h 864883"/>
              <a:gd name="connsiteX51" fmla="*/ 409681 w 820977"/>
              <a:gd name="connsiteY51" fmla="*/ 551191 h 864883"/>
              <a:gd name="connsiteX52" fmla="*/ 448171 w 820977"/>
              <a:gd name="connsiteY52" fmla="*/ 500319 h 864883"/>
              <a:gd name="connsiteX53" fmla="*/ 441963 w 820977"/>
              <a:gd name="connsiteY53" fmla="*/ 479226 h 864883"/>
              <a:gd name="connsiteX54" fmla="*/ 482935 w 820977"/>
              <a:gd name="connsiteY54" fmla="*/ 438280 h 864883"/>
              <a:gd name="connsiteX55" fmla="*/ 525150 w 820977"/>
              <a:gd name="connsiteY55" fmla="*/ 479226 h 864883"/>
              <a:gd name="connsiteX56" fmla="*/ 523908 w 820977"/>
              <a:gd name="connsiteY56" fmla="*/ 486670 h 864883"/>
              <a:gd name="connsiteX57" fmla="*/ 541290 w 820977"/>
              <a:gd name="connsiteY57" fmla="*/ 497837 h 864883"/>
              <a:gd name="connsiteX58" fmla="*/ 569847 w 820977"/>
              <a:gd name="connsiteY58" fmla="*/ 486670 h 864883"/>
              <a:gd name="connsiteX59" fmla="*/ 587229 w 820977"/>
              <a:gd name="connsiteY59" fmla="*/ 490393 h 864883"/>
              <a:gd name="connsiteX60" fmla="*/ 648068 w 820977"/>
              <a:gd name="connsiteY60" fmla="*/ 413464 h 864883"/>
              <a:gd name="connsiteX61" fmla="*/ 640618 w 820977"/>
              <a:gd name="connsiteY61" fmla="*/ 389889 h 864883"/>
              <a:gd name="connsiteX62" fmla="*/ 681591 w 820977"/>
              <a:gd name="connsiteY62" fmla="*/ 347702 h 864883"/>
              <a:gd name="connsiteX63" fmla="*/ 389879 w 820977"/>
              <a:gd name="connsiteY63" fmla="*/ 289126 h 864883"/>
              <a:gd name="connsiteX64" fmla="*/ 681502 w 820977"/>
              <a:gd name="connsiteY64" fmla="*/ 289126 h 864883"/>
              <a:gd name="connsiteX65" fmla="*/ 695152 w 820977"/>
              <a:gd name="connsiteY65" fmla="*/ 302211 h 864883"/>
              <a:gd name="connsiteX66" fmla="*/ 681502 w 820977"/>
              <a:gd name="connsiteY66" fmla="*/ 315297 h 864883"/>
              <a:gd name="connsiteX67" fmla="*/ 389879 w 820977"/>
              <a:gd name="connsiteY67" fmla="*/ 315297 h 864883"/>
              <a:gd name="connsiteX68" fmla="*/ 376229 w 820977"/>
              <a:gd name="connsiteY68" fmla="*/ 302211 h 864883"/>
              <a:gd name="connsiteX69" fmla="*/ 389879 w 820977"/>
              <a:gd name="connsiteY69" fmla="*/ 289126 h 864883"/>
              <a:gd name="connsiteX70" fmla="*/ 417282 w 820977"/>
              <a:gd name="connsiteY70" fmla="*/ 174476 h 864883"/>
              <a:gd name="connsiteX71" fmla="*/ 654106 w 820977"/>
              <a:gd name="connsiteY71" fmla="*/ 174476 h 864883"/>
              <a:gd name="connsiteX72" fmla="*/ 667745 w 820977"/>
              <a:gd name="connsiteY72" fmla="*/ 187532 h 864883"/>
              <a:gd name="connsiteX73" fmla="*/ 654106 w 820977"/>
              <a:gd name="connsiteY73" fmla="*/ 199401 h 864883"/>
              <a:gd name="connsiteX74" fmla="*/ 417282 w 820977"/>
              <a:gd name="connsiteY74" fmla="*/ 199401 h 864883"/>
              <a:gd name="connsiteX75" fmla="*/ 404883 w 820977"/>
              <a:gd name="connsiteY75" fmla="*/ 187532 h 864883"/>
              <a:gd name="connsiteX76" fmla="*/ 417282 w 820977"/>
              <a:gd name="connsiteY76" fmla="*/ 174476 h 864883"/>
              <a:gd name="connsiteX77" fmla="*/ 133296 w 820977"/>
              <a:gd name="connsiteY77" fmla="*/ 112161 h 864883"/>
              <a:gd name="connsiteX78" fmla="*/ 151784 w 820977"/>
              <a:gd name="connsiteY78" fmla="*/ 160681 h 864883"/>
              <a:gd name="connsiteX79" fmla="*/ 151784 w 820977"/>
              <a:gd name="connsiteY79" fmla="*/ 787703 h 864883"/>
              <a:gd name="connsiteX80" fmla="*/ 201086 w 820977"/>
              <a:gd name="connsiteY80" fmla="*/ 837466 h 864883"/>
              <a:gd name="connsiteX81" fmla="*/ 249155 w 820977"/>
              <a:gd name="connsiteY81" fmla="*/ 787703 h 864883"/>
              <a:gd name="connsiteX82" fmla="*/ 249155 w 820977"/>
              <a:gd name="connsiteY82" fmla="*/ 640900 h 864883"/>
              <a:gd name="connsiteX83" fmla="*/ 249155 w 820977"/>
              <a:gd name="connsiteY83" fmla="*/ 112161 h 864883"/>
              <a:gd name="connsiteX84" fmla="*/ 75371 w 820977"/>
              <a:gd name="connsiteY84" fmla="*/ 112161 h 864883"/>
              <a:gd name="connsiteX85" fmla="*/ 26162 w 820977"/>
              <a:gd name="connsiteY85" fmla="*/ 160643 h 864883"/>
              <a:gd name="connsiteX86" fmla="*/ 26162 w 820977"/>
              <a:gd name="connsiteY86" fmla="*/ 307331 h 864883"/>
              <a:gd name="connsiteX87" fmla="*/ 26162 w 820977"/>
              <a:gd name="connsiteY87" fmla="*/ 610653 h 864883"/>
              <a:gd name="connsiteX88" fmla="*/ 124580 w 820977"/>
              <a:gd name="connsiteY88" fmla="*/ 610653 h 864883"/>
              <a:gd name="connsiteX89" fmla="*/ 124580 w 820977"/>
              <a:gd name="connsiteY89" fmla="*/ 160643 h 864883"/>
              <a:gd name="connsiteX90" fmla="*/ 75371 w 820977"/>
              <a:gd name="connsiteY90" fmla="*/ 112161 h 864883"/>
              <a:gd name="connsiteX91" fmla="*/ 291440 w 820977"/>
              <a:gd name="connsiteY91" fmla="*/ 28664 h 864883"/>
              <a:gd name="connsiteX92" fmla="*/ 277768 w 820977"/>
              <a:gd name="connsiteY92" fmla="*/ 42352 h 864883"/>
              <a:gd name="connsiteX93" fmla="*/ 277768 w 820977"/>
              <a:gd name="connsiteY93" fmla="*/ 640866 h 864883"/>
              <a:gd name="connsiteX94" fmla="*/ 277768 w 820977"/>
              <a:gd name="connsiteY94" fmla="*/ 787695 h 864883"/>
              <a:gd name="connsiteX95" fmla="*/ 259125 w 820977"/>
              <a:gd name="connsiteY95" fmla="*/ 837467 h 864883"/>
              <a:gd name="connsiteX96" fmla="*/ 681709 w 820977"/>
              <a:gd name="connsiteY96" fmla="*/ 837467 h 864883"/>
              <a:gd name="connsiteX97" fmla="*/ 793570 w 820977"/>
              <a:gd name="connsiteY97" fmla="*/ 725479 h 864883"/>
              <a:gd name="connsiteX98" fmla="*/ 793570 w 820977"/>
              <a:gd name="connsiteY98" fmla="*/ 640866 h 864883"/>
              <a:gd name="connsiteX99" fmla="*/ 793570 w 820977"/>
              <a:gd name="connsiteY99" fmla="*/ 566207 h 864883"/>
              <a:gd name="connsiteX100" fmla="*/ 793570 w 820977"/>
              <a:gd name="connsiteY100" fmla="*/ 42352 h 864883"/>
              <a:gd name="connsiteX101" fmla="*/ 779898 w 820977"/>
              <a:gd name="connsiteY101" fmla="*/ 28664 h 864883"/>
              <a:gd name="connsiteX102" fmla="*/ 291074 w 820977"/>
              <a:gd name="connsiteY102" fmla="*/ 0 h 864883"/>
              <a:gd name="connsiteX103" fmla="*/ 779928 w 820977"/>
              <a:gd name="connsiteY103" fmla="*/ 0 h 864883"/>
              <a:gd name="connsiteX104" fmla="*/ 820977 w 820977"/>
              <a:gd name="connsiteY104" fmla="*/ 42311 h 864883"/>
              <a:gd name="connsiteX105" fmla="*/ 820977 w 820977"/>
              <a:gd name="connsiteY105" fmla="*/ 566219 h 864883"/>
              <a:gd name="connsiteX106" fmla="*/ 820977 w 820977"/>
              <a:gd name="connsiteY106" fmla="*/ 640885 h 864883"/>
              <a:gd name="connsiteX107" fmla="*/ 820977 w 820977"/>
              <a:gd name="connsiteY107" fmla="*/ 725506 h 864883"/>
              <a:gd name="connsiteX108" fmla="*/ 681660 w 820977"/>
              <a:gd name="connsiteY108" fmla="*/ 864883 h 864883"/>
              <a:gd name="connsiteX109" fmla="*/ 201513 w 820977"/>
              <a:gd name="connsiteY109" fmla="*/ 864883 h 864883"/>
              <a:gd name="connsiteX110" fmla="*/ 125634 w 820977"/>
              <a:gd name="connsiteY110" fmla="*/ 787728 h 864883"/>
              <a:gd name="connsiteX111" fmla="*/ 125634 w 820977"/>
              <a:gd name="connsiteY111" fmla="*/ 638396 h 864883"/>
              <a:gd name="connsiteX112" fmla="*/ 13683 w 820977"/>
              <a:gd name="connsiteY112" fmla="*/ 638396 h 864883"/>
              <a:gd name="connsiteX113" fmla="*/ 0 w 820977"/>
              <a:gd name="connsiteY113" fmla="*/ 624707 h 864883"/>
              <a:gd name="connsiteX114" fmla="*/ 0 w 820977"/>
              <a:gd name="connsiteY114" fmla="*/ 307376 h 864883"/>
              <a:gd name="connsiteX115" fmla="*/ 0 w 820977"/>
              <a:gd name="connsiteY115" fmla="*/ 160532 h 864883"/>
              <a:gd name="connsiteX116" fmla="*/ 75878 w 820977"/>
              <a:gd name="connsiteY116" fmla="*/ 84622 h 864883"/>
              <a:gd name="connsiteX117" fmla="*/ 250025 w 820977"/>
              <a:gd name="connsiteY117" fmla="*/ 84622 h 864883"/>
              <a:gd name="connsiteX118" fmla="*/ 250025 w 820977"/>
              <a:gd name="connsiteY118" fmla="*/ 42311 h 864883"/>
              <a:gd name="connsiteX119" fmla="*/ 291074 w 820977"/>
              <a:gd name="connsiteY119" fmla="*/ 0 h 86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0977" h="864883">
                <a:moveTo>
                  <a:pt x="515670" y="670475"/>
                </a:moveTo>
                <a:lnTo>
                  <a:pt x="681536" y="670475"/>
                </a:lnTo>
                <a:cubicBezTo>
                  <a:pt x="688963" y="670475"/>
                  <a:pt x="695152" y="676423"/>
                  <a:pt x="695152" y="683561"/>
                </a:cubicBezTo>
                <a:cubicBezTo>
                  <a:pt x="695152" y="690698"/>
                  <a:pt x="688963" y="696646"/>
                  <a:pt x="681536" y="696646"/>
                </a:cubicBezTo>
                <a:lnTo>
                  <a:pt x="515670" y="696646"/>
                </a:lnTo>
                <a:cubicBezTo>
                  <a:pt x="508243" y="696646"/>
                  <a:pt x="502054" y="690698"/>
                  <a:pt x="502054" y="683561"/>
                </a:cubicBezTo>
                <a:cubicBezTo>
                  <a:pt x="502054" y="676423"/>
                  <a:pt x="508243" y="670475"/>
                  <a:pt x="515670" y="670475"/>
                </a:cubicBezTo>
                <a:close/>
                <a:moveTo>
                  <a:pt x="389688" y="670475"/>
                </a:moveTo>
                <a:lnTo>
                  <a:pt x="431289" y="670475"/>
                </a:lnTo>
                <a:cubicBezTo>
                  <a:pt x="438630" y="670475"/>
                  <a:pt x="444748" y="676423"/>
                  <a:pt x="444748" y="683561"/>
                </a:cubicBezTo>
                <a:cubicBezTo>
                  <a:pt x="444748" y="690698"/>
                  <a:pt x="438630" y="696646"/>
                  <a:pt x="431289" y="696646"/>
                </a:cubicBezTo>
                <a:lnTo>
                  <a:pt x="389688" y="696646"/>
                </a:lnTo>
                <a:cubicBezTo>
                  <a:pt x="382347" y="696646"/>
                  <a:pt x="376229" y="690698"/>
                  <a:pt x="376229" y="683561"/>
                </a:cubicBezTo>
                <a:cubicBezTo>
                  <a:pt x="376229" y="676423"/>
                  <a:pt x="382347" y="670475"/>
                  <a:pt x="389688" y="670475"/>
                </a:cubicBezTo>
                <a:close/>
                <a:moveTo>
                  <a:pt x="396754" y="577008"/>
                </a:moveTo>
                <a:cubicBezTo>
                  <a:pt x="388413" y="577008"/>
                  <a:pt x="382455" y="584174"/>
                  <a:pt x="382455" y="591340"/>
                </a:cubicBezTo>
                <a:cubicBezTo>
                  <a:pt x="382455" y="598505"/>
                  <a:pt x="388413" y="605671"/>
                  <a:pt x="396754" y="605671"/>
                </a:cubicBezTo>
                <a:cubicBezTo>
                  <a:pt x="403904" y="605671"/>
                  <a:pt x="409862" y="598505"/>
                  <a:pt x="409862" y="591340"/>
                </a:cubicBezTo>
                <a:cubicBezTo>
                  <a:pt x="409862" y="584174"/>
                  <a:pt x="403904" y="577008"/>
                  <a:pt x="396754" y="577008"/>
                </a:cubicBezTo>
                <a:close/>
                <a:moveTo>
                  <a:pt x="569922" y="514696"/>
                </a:moveTo>
                <a:cubicBezTo>
                  <a:pt x="562773" y="514696"/>
                  <a:pt x="555623" y="520656"/>
                  <a:pt x="555623" y="527809"/>
                </a:cubicBezTo>
                <a:cubicBezTo>
                  <a:pt x="555623" y="534961"/>
                  <a:pt x="562773" y="542113"/>
                  <a:pt x="569922" y="542113"/>
                </a:cubicBezTo>
                <a:cubicBezTo>
                  <a:pt x="577072" y="542113"/>
                  <a:pt x="583030" y="534961"/>
                  <a:pt x="583030" y="527809"/>
                </a:cubicBezTo>
                <a:cubicBezTo>
                  <a:pt x="583030" y="520656"/>
                  <a:pt x="577072" y="514696"/>
                  <a:pt x="569922" y="514696"/>
                </a:cubicBezTo>
                <a:close/>
                <a:moveTo>
                  <a:pt x="482772" y="466094"/>
                </a:moveTo>
                <a:cubicBezTo>
                  <a:pt x="475622" y="466094"/>
                  <a:pt x="469664" y="472054"/>
                  <a:pt x="469664" y="479207"/>
                </a:cubicBezTo>
                <a:cubicBezTo>
                  <a:pt x="469664" y="487551"/>
                  <a:pt x="475622" y="493511"/>
                  <a:pt x="482772" y="493511"/>
                </a:cubicBezTo>
                <a:cubicBezTo>
                  <a:pt x="491113" y="493511"/>
                  <a:pt x="497071" y="487551"/>
                  <a:pt x="497071" y="479207"/>
                </a:cubicBezTo>
                <a:cubicBezTo>
                  <a:pt x="497071" y="472054"/>
                  <a:pt x="491113" y="466094"/>
                  <a:pt x="482772" y="466094"/>
                </a:cubicBezTo>
                <a:close/>
                <a:moveTo>
                  <a:pt x="682068" y="375119"/>
                </a:moveTo>
                <a:cubicBezTo>
                  <a:pt x="674933" y="375119"/>
                  <a:pt x="668987" y="381079"/>
                  <a:pt x="668987" y="389424"/>
                </a:cubicBezTo>
                <a:cubicBezTo>
                  <a:pt x="668987" y="396576"/>
                  <a:pt x="674933" y="402536"/>
                  <a:pt x="682068" y="402536"/>
                </a:cubicBezTo>
                <a:cubicBezTo>
                  <a:pt x="689203" y="402536"/>
                  <a:pt x="695149" y="396576"/>
                  <a:pt x="695149" y="389424"/>
                </a:cubicBezTo>
                <a:cubicBezTo>
                  <a:pt x="695149" y="381079"/>
                  <a:pt x="689203" y="375119"/>
                  <a:pt x="682068" y="375119"/>
                </a:cubicBezTo>
                <a:close/>
                <a:moveTo>
                  <a:pt x="681591" y="347702"/>
                </a:moveTo>
                <a:cubicBezTo>
                  <a:pt x="703939" y="347702"/>
                  <a:pt x="723805" y="367555"/>
                  <a:pt x="723805" y="389889"/>
                </a:cubicBezTo>
                <a:cubicBezTo>
                  <a:pt x="723805" y="412223"/>
                  <a:pt x="703939" y="430835"/>
                  <a:pt x="681591" y="430835"/>
                </a:cubicBezTo>
                <a:cubicBezTo>
                  <a:pt x="677866" y="430835"/>
                  <a:pt x="674141" y="429594"/>
                  <a:pt x="670416" y="429594"/>
                </a:cubicBezTo>
                <a:lnTo>
                  <a:pt x="605853" y="509004"/>
                </a:lnTo>
                <a:cubicBezTo>
                  <a:pt x="609578" y="515208"/>
                  <a:pt x="610820" y="521412"/>
                  <a:pt x="610820" y="527616"/>
                </a:cubicBezTo>
                <a:cubicBezTo>
                  <a:pt x="610820" y="551191"/>
                  <a:pt x="592196" y="568562"/>
                  <a:pt x="569847" y="568562"/>
                </a:cubicBezTo>
                <a:cubicBezTo>
                  <a:pt x="546257" y="568562"/>
                  <a:pt x="528874" y="551191"/>
                  <a:pt x="528874" y="527616"/>
                </a:cubicBezTo>
                <a:cubicBezTo>
                  <a:pt x="528874" y="526375"/>
                  <a:pt x="528874" y="523894"/>
                  <a:pt x="528874" y="522653"/>
                </a:cubicBezTo>
                <a:lnTo>
                  <a:pt x="510250" y="510245"/>
                </a:lnTo>
                <a:cubicBezTo>
                  <a:pt x="504043" y="516449"/>
                  <a:pt x="494110" y="521412"/>
                  <a:pt x="482935" y="521412"/>
                </a:cubicBezTo>
                <a:cubicBezTo>
                  <a:pt x="477969" y="521412"/>
                  <a:pt x="473003" y="518931"/>
                  <a:pt x="468036" y="517690"/>
                </a:cubicBezTo>
                <a:lnTo>
                  <a:pt x="432030" y="567321"/>
                </a:lnTo>
                <a:cubicBezTo>
                  <a:pt x="435755" y="573525"/>
                  <a:pt x="438238" y="582211"/>
                  <a:pt x="438238" y="590896"/>
                </a:cubicBezTo>
                <a:cubicBezTo>
                  <a:pt x="438238" y="613230"/>
                  <a:pt x="419614" y="631842"/>
                  <a:pt x="397265" y="631842"/>
                </a:cubicBezTo>
                <a:cubicBezTo>
                  <a:pt x="374917" y="631842"/>
                  <a:pt x="355051" y="613230"/>
                  <a:pt x="355051" y="590896"/>
                </a:cubicBezTo>
                <a:cubicBezTo>
                  <a:pt x="355051" y="567321"/>
                  <a:pt x="374917" y="549950"/>
                  <a:pt x="397265" y="549950"/>
                </a:cubicBezTo>
                <a:cubicBezTo>
                  <a:pt x="400990" y="549950"/>
                  <a:pt x="405956" y="551191"/>
                  <a:pt x="409681" y="551191"/>
                </a:cubicBezTo>
                <a:lnTo>
                  <a:pt x="448171" y="500319"/>
                </a:lnTo>
                <a:cubicBezTo>
                  <a:pt x="444446" y="494115"/>
                  <a:pt x="441963" y="486670"/>
                  <a:pt x="441963" y="479226"/>
                </a:cubicBezTo>
                <a:cubicBezTo>
                  <a:pt x="441963" y="456891"/>
                  <a:pt x="460587" y="438280"/>
                  <a:pt x="482935" y="438280"/>
                </a:cubicBezTo>
                <a:cubicBezTo>
                  <a:pt x="506526" y="438280"/>
                  <a:pt x="525150" y="456891"/>
                  <a:pt x="525150" y="479226"/>
                </a:cubicBezTo>
                <a:cubicBezTo>
                  <a:pt x="525150" y="481707"/>
                  <a:pt x="523908" y="484189"/>
                  <a:pt x="523908" y="486670"/>
                </a:cubicBezTo>
                <a:lnTo>
                  <a:pt x="541290" y="497837"/>
                </a:lnTo>
                <a:cubicBezTo>
                  <a:pt x="548740" y="491633"/>
                  <a:pt x="558673" y="486670"/>
                  <a:pt x="569847" y="486670"/>
                </a:cubicBezTo>
                <a:cubicBezTo>
                  <a:pt x="576055" y="486670"/>
                  <a:pt x="582263" y="487911"/>
                  <a:pt x="587229" y="490393"/>
                </a:cubicBezTo>
                <a:lnTo>
                  <a:pt x="648068" y="413464"/>
                </a:lnTo>
                <a:cubicBezTo>
                  <a:pt x="643101" y="406019"/>
                  <a:pt x="640618" y="398574"/>
                  <a:pt x="640618" y="389889"/>
                </a:cubicBezTo>
                <a:cubicBezTo>
                  <a:pt x="640618" y="367555"/>
                  <a:pt x="659242" y="347702"/>
                  <a:pt x="681591" y="347702"/>
                </a:cubicBezTo>
                <a:close/>
                <a:moveTo>
                  <a:pt x="389879" y="289126"/>
                </a:moveTo>
                <a:lnTo>
                  <a:pt x="681502" y="289126"/>
                </a:lnTo>
                <a:cubicBezTo>
                  <a:pt x="688947" y="289126"/>
                  <a:pt x="695152" y="295074"/>
                  <a:pt x="695152" y="302211"/>
                </a:cubicBezTo>
                <a:cubicBezTo>
                  <a:pt x="695152" y="309349"/>
                  <a:pt x="688947" y="315297"/>
                  <a:pt x="681502" y="315297"/>
                </a:cubicBezTo>
                <a:lnTo>
                  <a:pt x="389879" y="315297"/>
                </a:lnTo>
                <a:cubicBezTo>
                  <a:pt x="382434" y="315297"/>
                  <a:pt x="376229" y="309349"/>
                  <a:pt x="376229" y="302211"/>
                </a:cubicBezTo>
                <a:cubicBezTo>
                  <a:pt x="376229" y="295074"/>
                  <a:pt x="382434" y="289126"/>
                  <a:pt x="389879" y="289126"/>
                </a:cubicBezTo>
                <a:close/>
                <a:moveTo>
                  <a:pt x="417282" y="174476"/>
                </a:moveTo>
                <a:lnTo>
                  <a:pt x="654106" y="174476"/>
                </a:lnTo>
                <a:cubicBezTo>
                  <a:pt x="661545" y="174476"/>
                  <a:pt x="667745" y="180410"/>
                  <a:pt x="667745" y="187532"/>
                </a:cubicBezTo>
                <a:cubicBezTo>
                  <a:pt x="667745" y="193466"/>
                  <a:pt x="661545" y="199401"/>
                  <a:pt x="654106" y="199401"/>
                </a:cubicBezTo>
                <a:lnTo>
                  <a:pt x="417282" y="199401"/>
                </a:lnTo>
                <a:cubicBezTo>
                  <a:pt x="411083" y="199401"/>
                  <a:pt x="404883" y="193466"/>
                  <a:pt x="404883" y="187532"/>
                </a:cubicBezTo>
                <a:cubicBezTo>
                  <a:pt x="404883" y="180410"/>
                  <a:pt x="411083" y="174476"/>
                  <a:pt x="417282" y="174476"/>
                </a:cubicBezTo>
                <a:close/>
                <a:moveTo>
                  <a:pt x="133296" y="112161"/>
                </a:moveTo>
                <a:cubicBezTo>
                  <a:pt x="145621" y="124602"/>
                  <a:pt x="151784" y="142019"/>
                  <a:pt x="151784" y="160681"/>
                </a:cubicBezTo>
                <a:lnTo>
                  <a:pt x="151784" y="787703"/>
                </a:lnTo>
                <a:cubicBezTo>
                  <a:pt x="151784" y="815073"/>
                  <a:pt x="173970" y="837466"/>
                  <a:pt x="201086" y="837466"/>
                </a:cubicBezTo>
                <a:cubicBezTo>
                  <a:pt x="226969" y="837466"/>
                  <a:pt x="249155" y="815073"/>
                  <a:pt x="249155" y="787703"/>
                </a:cubicBezTo>
                <a:lnTo>
                  <a:pt x="249155" y="640900"/>
                </a:lnTo>
                <a:lnTo>
                  <a:pt x="249155" y="112161"/>
                </a:lnTo>
                <a:close/>
                <a:moveTo>
                  <a:pt x="75371" y="112161"/>
                </a:moveTo>
                <a:cubicBezTo>
                  <a:pt x="48306" y="112161"/>
                  <a:pt x="26162" y="133294"/>
                  <a:pt x="26162" y="160643"/>
                </a:cubicBezTo>
                <a:lnTo>
                  <a:pt x="26162" y="307331"/>
                </a:lnTo>
                <a:lnTo>
                  <a:pt x="26162" y="610653"/>
                </a:lnTo>
                <a:lnTo>
                  <a:pt x="124580" y="610653"/>
                </a:lnTo>
                <a:lnTo>
                  <a:pt x="124580" y="160643"/>
                </a:lnTo>
                <a:cubicBezTo>
                  <a:pt x="124580" y="133294"/>
                  <a:pt x="102436" y="112161"/>
                  <a:pt x="75371" y="112161"/>
                </a:cubicBezTo>
                <a:close/>
                <a:moveTo>
                  <a:pt x="291440" y="28664"/>
                </a:moveTo>
                <a:cubicBezTo>
                  <a:pt x="283983" y="28664"/>
                  <a:pt x="277768" y="33641"/>
                  <a:pt x="277768" y="42352"/>
                </a:cubicBezTo>
                <a:lnTo>
                  <a:pt x="277768" y="640866"/>
                </a:lnTo>
                <a:lnTo>
                  <a:pt x="277768" y="787695"/>
                </a:lnTo>
                <a:cubicBezTo>
                  <a:pt x="277768" y="806359"/>
                  <a:pt x="271554" y="823780"/>
                  <a:pt x="259125" y="837467"/>
                </a:cubicBezTo>
                <a:lnTo>
                  <a:pt x="681709" y="837467"/>
                </a:lnTo>
                <a:cubicBezTo>
                  <a:pt x="742611" y="837467"/>
                  <a:pt x="793570" y="786450"/>
                  <a:pt x="793570" y="725479"/>
                </a:cubicBezTo>
                <a:lnTo>
                  <a:pt x="793570" y="640866"/>
                </a:lnTo>
                <a:lnTo>
                  <a:pt x="793570" y="566207"/>
                </a:lnTo>
                <a:lnTo>
                  <a:pt x="793570" y="42352"/>
                </a:lnTo>
                <a:cubicBezTo>
                  <a:pt x="793570" y="33641"/>
                  <a:pt x="787356" y="28664"/>
                  <a:pt x="779898" y="28664"/>
                </a:cubicBezTo>
                <a:close/>
                <a:moveTo>
                  <a:pt x="291074" y="0"/>
                </a:moveTo>
                <a:lnTo>
                  <a:pt x="779928" y="0"/>
                </a:lnTo>
                <a:cubicBezTo>
                  <a:pt x="802318" y="0"/>
                  <a:pt x="820977" y="19911"/>
                  <a:pt x="820977" y="42311"/>
                </a:cubicBezTo>
                <a:lnTo>
                  <a:pt x="820977" y="566219"/>
                </a:lnTo>
                <a:lnTo>
                  <a:pt x="820977" y="640885"/>
                </a:lnTo>
                <a:lnTo>
                  <a:pt x="820977" y="725506"/>
                </a:lnTo>
                <a:cubicBezTo>
                  <a:pt x="820977" y="801417"/>
                  <a:pt x="758782" y="864883"/>
                  <a:pt x="681660" y="864883"/>
                </a:cubicBezTo>
                <a:lnTo>
                  <a:pt x="201513" y="864883"/>
                </a:lnTo>
                <a:cubicBezTo>
                  <a:pt x="159220" y="864883"/>
                  <a:pt x="125634" y="830039"/>
                  <a:pt x="125634" y="787728"/>
                </a:cubicBezTo>
                <a:lnTo>
                  <a:pt x="125634" y="638396"/>
                </a:lnTo>
                <a:lnTo>
                  <a:pt x="13683" y="638396"/>
                </a:lnTo>
                <a:cubicBezTo>
                  <a:pt x="6220" y="638396"/>
                  <a:pt x="0" y="632174"/>
                  <a:pt x="0" y="624707"/>
                </a:cubicBezTo>
                <a:lnTo>
                  <a:pt x="0" y="307376"/>
                </a:lnTo>
                <a:lnTo>
                  <a:pt x="0" y="160532"/>
                </a:lnTo>
                <a:cubicBezTo>
                  <a:pt x="0" y="118222"/>
                  <a:pt x="33585" y="84622"/>
                  <a:pt x="75878" y="84622"/>
                </a:cubicBezTo>
                <a:lnTo>
                  <a:pt x="250025" y="84622"/>
                </a:lnTo>
                <a:lnTo>
                  <a:pt x="250025" y="42311"/>
                </a:lnTo>
                <a:cubicBezTo>
                  <a:pt x="250025" y="19911"/>
                  <a:pt x="268683" y="0"/>
                  <a:pt x="291074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8" name="Freeform 567">
            <a:extLst>
              <a:ext uri="{FF2B5EF4-FFF2-40B4-BE49-F238E27FC236}">
                <a16:creationId xmlns:a16="http://schemas.microsoft.com/office/drawing/2014/main" xmlns="" id="{E10FBE45-BA8C-A04F-B8E8-26C7E1FD24A3}"/>
              </a:ext>
            </a:extLst>
          </p:cNvPr>
          <p:cNvSpPr/>
          <p:nvPr/>
        </p:nvSpPr>
        <p:spPr>
          <a:xfrm>
            <a:off x="6251634" y="4055905"/>
            <a:ext cx="5023032" cy="20176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65" h="3239">
                <a:moveTo>
                  <a:pt x="8065" y="2391"/>
                </a:moveTo>
                <a:lnTo>
                  <a:pt x="8065" y="3117"/>
                </a:lnTo>
                <a:cubicBezTo>
                  <a:pt x="8065" y="3184"/>
                  <a:pt x="8011" y="3239"/>
                  <a:pt x="7946" y="3239"/>
                </a:cubicBezTo>
                <a:lnTo>
                  <a:pt x="118" y="3239"/>
                </a:lnTo>
                <a:cubicBezTo>
                  <a:pt x="53" y="3239"/>
                  <a:pt x="0" y="3184"/>
                  <a:pt x="0" y="3117"/>
                </a:cubicBezTo>
                <a:lnTo>
                  <a:pt x="0" y="122"/>
                </a:lnTo>
                <a:cubicBezTo>
                  <a:pt x="0" y="55"/>
                  <a:pt x="53" y="0"/>
                  <a:pt x="118" y="0"/>
                </a:cubicBezTo>
                <a:lnTo>
                  <a:pt x="7946" y="0"/>
                </a:lnTo>
                <a:cubicBezTo>
                  <a:pt x="8011" y="0"/>
                  <a:pt x="8065" y="55"/>
                  <a:pt x="8065" y="122"/>
                </a:cubicBezTo>
                <a:lnTo>
                  <a:pt x="8065" y="848"/>
                </a:lnTo>
              </a:path>
            </a:pathLst>
          </a:custGeom>
          <a:noFill/>
          <a:ln w="25400" cap="flat">
            <a:solidFill>
              <a:srgbClr val="F7AB51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x-none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8DE0AD7-008D-B445-86AD-FAA1EBBAEA2D}"/>
              </a:ext>
            </a:extLst>
          </p:cNvPr>
          <p:cNvSpPr txBox="1"/>
          <p:nvPr/>
        </p:nvSpPr>
        <p:spPr>
          <a:xfrm>
            <a:off x="1848352" y="1612165"/>
            <a:ext cx="3520248" cy="7081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Increasing market access to all market participants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A51517-8196-C94F-B90E-CBB58D275B7F}"/>
              </a:ext>
            </a:extLst>
          </p:cNvPr>
          <p:cNvSpPr txBox="1"/>
          <p:nvPr/>
        </p:nvSpPr>
        <p:spPr>
          <a:xfrm>
            <a:off x="10014518" y="1738933"/>
            <a:ext cx="1225247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MISSION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955DFE7-35EF-804B-BD25-1B5BFF364178}"/>
              </a:ext>
            </a:extLst>
          </p:cNvPr>
          <p:cNvSpPr txBox="1"/>
          <p:nvPr/>
        </p:nvSpPr>
        <p:spPr>
          <a:xfrm>
            <a:off x="6073270" y="2362369"/>
            <a:ext cx="25113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Arial" panose="020B0604020202020204" pitchFamily="34" charset="0"/>
              </a:rPr>
              <a:t>The strategic positioning of agriculture in a dynamic global market.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026606C-3225-4C42-BE20-D4A4E32C29D2}"/>
              </a:ext>
            </a:extLst>
          </p:cNvPr>
          <p:cNvSpPr txBox="1"/>
          <p:nvPr/>
        </p:nvSpPr>
        <p:spPr>
          <a:xfrm>
            <a:off x="7144114" y="1770482"/>
            <a:ext cx="1181238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VISION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D8EB654-A0EA-E34C-A498-6BAB98A8A66C}"/>
              </a:ext>
            </a:extLst>
          </p:cNvPr>
          <p:cNvSpPr txBox="1"/>
          <p:nvPr/>
        </p:nvSpPr>
        <p:spPr>
          <a:xfrm>
            <a:off x="8915002" y="2308835"/>
            <a:ext cx="2545339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Arial" panose="020B0604020202020204" pitchFamily="34" charset="0"/>
              </a:rPr>
              <a:t>To provide marketing advisory and regulatory services to key stakeholders in support of a vibrant agricultural marketing system in South Africa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DAE2632-52BF-6248-BB3E-54D011BF42ED}"/>
              </a:ext>
            </a:extLst>
          </p:cNvPr>
          <p:cNvSpPr txBox="1"/>
          <p:nvPr/>
        </p:nvSpPr>
        <p:spPr>
          <a:xfrm>
            <a:off x="7473919" y="4212948"/>
            <a:ext cx="2449085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IMPACT STATEMENT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BD3C724-5982-9E48-A2A4-B6EBD6814480}"/>
              </a:ext>
            </a:extLst>
          </p:cNvPr>
          <p:cNvSpPr txBox="1"/>
          <p:nvPr/>
        </p:nvSpPr>
        <p:spPr>
          <a:xfrm>
            <a:off x="6480239" y="4708920"/>
            <a:ext cx="4738648" cy="78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000"/>
              </a:spcAft>
            </a:pPr>
            <a:r>
              <a:rPr lang="en-ZA" sz="1400" dirty="0">
                <a:latin typeface="Arial" panose="020B0604020202020204" pitchFamily="34" charset="0"/>
              </a:rPr>
              <a:t>A viable and inclusive agricultural marketing system contributing to food security, socio-economic growth and sustainable development</a:t>
            </a:r>
            <a:r>
              <a:rPr lang="en-Z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xmlns="" id="{DD7CE38F-E123-D5F7-3030-DAB7971B808D}"/>
              </a:ext>
            </a:extLst>
          </p:cNvPr>
          <p:cNvSpPr txBox="1">
            <a:spLocks/>
          </p:cNvSpPr>
          <p:nvPr/>
        </p:nvSpPr>
        <p:spPr>
          <a:xfrm>
            <a:off x="762561" y="388891"/>
            <a:ext cx="10515600" cy="79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600" b="1" dirty="0">
                <a:solidFill>
                  <a:srgbClr val="F7AB51"/>
                </a:solidFill>
                <a:latin typeface="+mn-lt"/>
              </a:rPr>
              <a:t>NAMC STRATEGIC MANDATE AND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671BB04-84B0-00F0-E495-FDE0B1A0F966}"/>
              </a:ext>
            </a:extLst>
          </p:cNvPr>
          <p:cNvGrpSpPr/>
          <p:nvPr/>
        </p:nvGrpSpPr>
        <p:grpSpPr>
          <a:xfrm>
            <a:off x="835200" y="6517786"/>
            <a:ext cx="10090000" cy="36000"/>
            <a:chOff x="3390931" y="2934413"/>
            <a:chExt cx="3078932" cy="216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5B993C8-7483-E484-E15F-FDC9B2B1C6E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DCA31D7-93C1-D7B3-1478-4ABBFAE01F83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100B34C-F70D-4C23-8384-1799A51372EA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1F340BF-BE63-0201-F3C6-117476D9C710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B4C9383-C4D9-D000-CF94-0C857724A913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27A87F1-49C0-07E9-FE99-415A2ABD2987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E64F1E-59FF-2952-97DE-757871BA8E92}"/>
              </a:ext>
            </a:extLst>
          </p:cNvPr>
          <p:cNvGrpSpPr/>
          <p:nvPr/>
        </p:nvGrpSpPr>
        <p:grpSpPr>
          <a:xfrm rot="5400000">
            <a:off x="-1909864" y="2252358"/>
            <a:ext cx="4716000" cy="216000"/>
            <a:chOff x="3390931" y="2934413"/>
            <a:chExt cx="3208803" cy="216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D5DE08F-7322-6BC2-79F0-47DE87A62154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060E2DC-0F8E-5038-0493-5B7E8602D0EC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5A56C6-447D-C64F-1F3B-0CF290165B36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C111A8E-3CFA-F817-00AB-0616C761A9B7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FDF2183-9D39-9054-7500-B9E37E74A676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F6C03C5-A2DF-F05B-7CF6-42628A925CE5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1D34AF2-051D-1E00-A54F-625070794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737" y="1690495"/>
            <a:ext cx="817965" cy="694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FCD0AF0-9988-71C4-61A9-6193B46247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737" y="2896028"/>
            <a:ext cx="817965" cy="628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2BD5562-534A-7AE6-7E7C-874206E3F1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113" y="4061483"/>
            <a:ext cx="806589" cy="656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10BC6F4-BD8E-84C8-5001-5EEFBD26C3A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02" y="5284298"/>
            <a:ext cx="842474" cy="6539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0E28BA-354E-5978-F631-207C77046FA6}"/>
              </a:ext>
            </a:extLst>
          </p:cNvPr>
          <p:cNvSpPr txBox="1"/>
          <p:nvPr/>
        </p:nvSpPr>
        <p:spPr>
          <a:xfrm>
            <a:off x="1848352" y="2805470"/>
            <a:ext cx="3520248" cy="7081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More efficient marketing of agricultural products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9A4EB0-B7B6-E554-980C-670CFAF21A96}"/>
              </a:ext>
            </a:extLst>
          </p:cNvPr>
          <p:cNvSpPr txBox="1"/>
          <p:nvPr/>
        </p:nvSpPr>
        <p:spPr>
          <a:xfrm>
            <a:off x="1848352" y="3977741"/>
            <a:ext cx="3520248" cy="7081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-15" dirty="0" err="1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Optimising</a:t>
            </a:r>
            <a:r>
              <a:rPr lang="en-US" sz="14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 export earnings from agricultural products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471A897-B60D-29B9-91EF-B888BDB11CBE}"/>
              </a:ext>
            </a:extLst>
          </p:cNvPr>
          <p:cNvSpPr txBox="1"/>
          <p:nvPr/>
        </p:nvSpPr>
        <p:spPr>
          <a:xfrm>
            <a:off x="1861276" y="5222132"/>
            <a:ext cx="3520248" cy="7081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Enhanced viability of the agricultural sector</a:t>
            </a:r>
          </a:p>
        </p:txBody>
      </p:sp>
    </p:spTree>
    <p:extLst>
      <p:ext uri="{BB962C8B-B14F-4D97-AF65-F5344CB8AC3E}">
        <p14:creationId xmlns:p14="http://schemas.microsoft.com/office/powerpoint/2010/main" xmlns="" val="8476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01AE53-FF92-EB41-AD17-BACDBC8CC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B5E61812-5B74-48B8-9347-9D85F27F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778838"/>
            <a:ext cx="10810239" cy="55243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5F6220-390A-4848-A7ED-D74BD6274509}"/>
              </a:ext>
            </a:extLst>
          </p:cNvPr>
          <p:cNvGrpSpPr/>
          <p:nvPr/>
        </p:nvGrpSpPr>
        <p:grpSpPr>
          <a:xfrm>
            <a:off x="838200" y="6517786"/>
            <a:ext cx="10090000" cy="36000"/>
            <a:chOff x="3390931" y="2934413"/>
            <a:chExt cx="3078932" cy="216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12D8418-1B92-4DA9-8298-CA57011E3C2F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428B5F6-3B61-4490-8C39-7C640C2E10E8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252796A-9326-48AD-9629-4301D93CF5FB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23B9E4B-E052-4BB3-8320-C73A064FB077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B236CFD-99EB-450B-AFF9-97D98A900430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B02C43-296E-4AE1-AD9B-F9D6EBF0D10C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21" name="Title 15">
            <a:extLst>
              <a:ext uri="{FF2B5EF4-FFF2-40B4-BE49-F238E27FC236}">
                <a16:creationId xmlns:a16="http://schemas.microsoft.com/office/drawing/2014/main" xmlns="" id="{AFD8323E-386A-4098-A463-BBF48975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61" y="409307"/>
            <a:ext cx="10515600" cy="615496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rgbClr val="F7AB51"/>
                </a:solidFill>
                <a:latin typeface="+mn-lt"/>
              </a:rPr>
              <a:t>NAMC MANDATE AND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301568-99A2-1733-4CA8-9D36132B14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1164" y="1606556"/>
            <a:ext cx="5163671" cy="9430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C6E02A8-1DF6-B7DC-6E6A-83D4ED30B6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4449" y="2799744"/>
            <a:ext cx="7277100" cy="971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AEDCBC9-5089-F8C0-4D77-8CAB5BEFDD6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164" y="3985858"/>
            <a:ext cx="5256318" cy="9810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6965930-AF1D-1997-FF84-ED1DC3EF72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9023" y="5181497"/>
            <a:ext cx="4800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80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51953C0-137B-04CA-96FA-774098336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12" y="-3571"/>
            <a:ext cx="12192000" cy="6857999"/>
          </a:xfrm>
          <a:prstGeom prst="rect">
            <a:avLst/>
          </a:prstGeom>
        </p:spPr>
      </p:pic>
      <p:sp>
        <p:nvSpPr>
          <p:cNvPr id="583" name="Freeform 185">
            <a:extLst>
              <a:ext uri="{FF2B5EF4-FFF2-40B4-BE49-F238E27FC236}">
                <a16:creationId xmlns:a16="http://schemas.microsoft.com/office/drawing/2014/main" xmlns="" id="{8DCF50CB-9BAE-4E8A-AFFD-44996FE7C5AE}"/>
              </a:ext>
            </a:extLst>
          </p:cNvPr>
          <p:cNvSpPr>
            <a:spLocks/>
          </p:cNvSpPr>
          <p:nvPr/>
        </p:nvSpPr>
        <p:spPr bwMode="auto">
          <a:xfrm>
            <a:off x="0" y="2306700"/>
            <a:ext cx="1765300" cy="3521869"/>
          </a:xfrm>
          <a:custGeom>
            <a:avLst/>
            <a:gdLst>
              <a:gd name="T0" fmla="*/ 0 w 4639"/>
              <a:gd name="T1" fmla="*/ 0 h 9279"/>
              <a:gd name="T2" fmla="*/ 4639 w 4639"/>
              <a:gd name="T3" fmla="*/ 4639 h 9279"/>
              <a:gd name="T4" fmla="*/ 0 w 4639"/>
              <a:gd name="T5" fmla="*/ 9279 h 9279"/>
              <a:gd name="T6" fmla="*/ 0 w 4639"/>
              <a:gd name="T7" fmla="*/ 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9" h="9279">
                <a:moveTo>
                  <a:pt x="0" y="0"/>
                </a:moveTo>
                <a:cubicBezTo>
                  <a:pt x="2562" y="0"/>
                  <a:pt x="4639" y="2077"/>
                  <a:pt x="4639" y="4639"/>
                </a:cubicBezTo>
                <a:cubicBezTo>
                  <a:pt x="4639" y="7202"/>
                  <a:pt x="2562" y="9279"/>
                  <a:pt x="0" y="9279"/>
                </a:cubicBezTo>
                <a:lnTo>
                  <a:pt x="0" y="0"/>
                </a:lnTo>
                <a:close/>
              </a:path>
            </a:pathLst>
          </a:cu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xmlns="" id="{FC436970-12CC-47D2-B844-54112B33DF5F}"/>
              </a:ext>
            </a:extLst>
          </p:cNvPr>
          <p:cNvSpPr>
            <a:spLocks/>
          </p:cNvSpPr>
          <p:nvPr/>
        </p:nvSpPr>
        <p:spPr bwMode="auto">
          <a:xfrm>
            <a:off x="1589" y="2190751"/>
            <a:ext cx="1874043" cy="3737769"/>
          </a:xfrm>
          <a:custGeom>
            <a:avLst/>
            <a:gdLst>
              <a:gd name="connsiteX0" fmla="*/ 150876 w 3748086"/>
              <a:gd name="connsiteY0" fmla="*/ 7435850 h 7475538"/>
              <a:gd name="connsiteX1" fmla="*/ 152400 w 3748086"/>
              <a:gd name="connsiteY1" fmla="*/ 7473292 h 7475538"/>
              <a:gd name="connsiteX2" fmla="*/ 0 w 3748086"/>
              <a:gd name="connsiteY2" fmla="*/ 7475538 h 7475538"/>
              <a:gd name="connsiteX3" fmla="*/ 0 w 3748086"/>
              <a:gd name="connsiteY3" fmla="*/ 7438096 h 7475538"/>
              <a:gd name="connsiteX4" fmla="*/ 150876 w 3748086"/>
              <a:gd name="connsiteY4" fmla="*/ 7435850 h 7475538"/>
              <a:gd name="connsiteX5" fmla="*/ 452624 w 3748086"/>
              <a:gd name="connsiteY5" fmla="*/ 7410450 h 7475538"/>
              <a:gd name="connsiteX6" fmla="*/ 457200 w 3748086"/>
              <a:gd name="connsiteY6" fmla="*/ 7447653 h 7475538"/>
              <a:gd name="connsiteX7" fmla="*/ 304675 w 3748086"/>
              <a:gd name="connsiteY7" fmla="*/ 7462838 h 7475538"/>
              <a:gd name="connsiteX8" fmla="*/ 301625 w 3748086"/>
              <a:gd name="connsiteY8" fmla="*/ 7425635 h 7475538"/>
              <a:gd name="connsiteX9" fmla="*/ 452624 w 3748086"/>
              <a:gd name="connsiteY9" fmla="*/ 7410450 h 7475538"/>
              <a:gd name="connsiteX10" fmla="*/ 751236 w 3748086"/>
              <a:gd name="connsiteY10" fmla="*/ 7361237 h 7475538"/>
              <a:gd name="connsiteX11" fmla="*/ 758825 w 3748086"/>
              <a:gd name="connsiteY11" fmla="*/ 7398322 h 7475538"/>
              <a:gd name="connsiteX12" fmla="*/ 609321 w 3748086"/>
              <a:gd name="connsiteY12" fmla="*/ 7426325 h 7475538"/>
              <a:gd name="connsiteX13" fmla="*/ 603250 w 3748086"/>
              <a:gd name="connsiteY13" fmla="*/ 7389240 h 7475538"/>
              <a:gd name="connsiteX14" fmla="*/ 751236 w 3748086"/>
              <a:gd name="connsiteY14" fmla="*/ 7361237 h 7475538"/>
              <a:gd name="connsiteX15" fmla="*/ 1045007 w 3748086"/>
              <a:gd name="connsiteY15" fmla="*/ 7288212 h 7475538"/>
              <a:gd name="connsiteX16" fmla="*/ 1055687 w 3748086"/>
              <a:gd name="connsiteY16" fmla="*/ 7325181 h 7475538"/>
              <a:gd name="connsiteX17" fmla="*/ 907680 w 3748086"/>
              <a:gd name="connsiteY17" fmla="*/ 7366000 h 7475538"/>
              <a:gd name="connsiteX18" fmla="*/ 898525 w 3748086"/>
              <a:gd name="connsiteY18" fmla="*/ 7328261 h 7475538"/>
              <a:gd name="connsiteX19" fmla="*/ 1045007 w 3748086"/>
              <a:gd name="connsiteY19" fmla="*/ 7288212 h 7475538"/>
              <a:gd name="connsiteX20" fmla="*/ 1332401 w 3748086"/>
              <a:gd name="connsiteY20" fmla="*/ 7192962 h 7475538"/>
              <a:gd name="connsiteX21" fmla="*/ 1346200 w 3748086"/>
              <a:gd name="connsiteY21" fmla="*/ 7228646 h 7475538"/>
              <a:gd name="connsiteX22" fmla="*/ 1201303 w 3748086"/>
              <a:gd name="connsiteY22" fmla="*/ 7280275 h 7475538"/>
              <a:gd name="connsiteX23" fmla="*/ 1189037 w 3748086"/>
              <a:gd name="connsiteY23" fmla="*/ 7244591 h 7475538"/>
              <a:gd name="connsiteX24" fmla="*/ 1332401 w 3748086"/>
              <a:gd name="connsiteY24" fmla="*/ 7192962 h 7475538"/>
              <a:gd name="connsiteX25" fmla="*/ 1608830 w 3748086"/>
              <a:gd name="connsiteY25" fmla="*/ 7073900 h 7475538"/>
              <a:gd name="connsiteX26" fmla="*/ 1625600 w 3748086"/>
              <a:gd name="connsiteY26" fmla="*/ 7107945 h 7475538"/>
              <a:gd name="connsiteX27" fmla="*/ 1486097 w 3748086"/>
              <a:gd name="connsiteY27" fmla="*/ 7170738 h 7475538"/>
              <a:gd name="connsiteX28" fmla="*/ 1471612 w 3748086"/>
              <a:gd name="connsiteY28" fmla="*/ 7135937 h 7475538"/>
              <a:gd name="connsiteX29" fmla="*/ 1608830 w 3748086"/>
              <a:gd name="connsiteY29" fmla="*/ 7073900 h 7475538"/>
              <a:gd name="connsiteX30" fmla="*/ 1875562 w 3748086"/>
              <a:gd name="connsiteY30" fmla="*/ 6931025 h 7475538"/>
              <a:gd name="connsiteX31" fmla="*/ 1895473 w 3748086"/>
              <a:gd name="connsiteY31" fmla="*/ 6963946 h 7475538"/>
              <a:gd name="connsiteX32" fmla="*/ 1761454 w 3748086"/>
              <a:gd name="connsiteY32" fmla="*/ 7038975 h 7475538"/>
              <a:gd name="connsiteX33" fmla="*/ 1743074 w 3748086"/>
              <a:gd name="connsiteY33" fmla="*/ 7005288 h 7475538"/>
              <a:gd name="connsiteX34" fmla="*/ 1875562 w 3748086"/>
              <a:gd name="connsiteY34" fmla="*/ 6931025 h 7475538"/>
              <a:gd name="connsiteX35" fmla="*/ 2128992 w 3748086"/>
              <a:gd name="connsiteY35" fmla="*/ 6767512 h 7475538"/>
              <a:gd name="connsiteX36" fmla="*/ 2151061 w 3748086"/>
              <a:gd name="connsiteY36" fmla="*/ 6798992 h 7475538"/>
              <a:gd name="connsiteX37" fmla="*/ 2024732 w 3748086"/>
              <a:gd name="connsiteY37" fmla="*/ 6884987 h 7475538"/>
              <a:gd name="connsiteX38" fmla="*/ 2003423 w 3748086"/>
              <a:gd name="connsiteY38" fmla="*/ 6852739 h 7475538"/>
              <a:gd name="connsiteX39" fmla="*/ 2128992 w 3748086"/>
              <a:gd name="connsiteY39" fmla="*/ 6767512 h 7475538"/>
              <a:gd name="connsiteX40" fmla="*/ 2369772 w 3748086"/>
              <a:gd name="connsiteY40" fmla="*/ 6584950 h 7475538"/>
              <a:gd name="connsiteX41" fmla="*/ 2393949 w 3748086"/>
              <a:gd name="connsiteY41" fmla="*/ 6614396 h 7475538"/>
              <a:gd name="connsiteX42" fmla="*/ 2275328 w 3748086"/>
              <a:gd name="connsiteY42" fmla="*/ 6708775 h 7475538"/>
              <a:gd name="connsiteX43" fmla="*/ 2252661 w 3748086"/>
              <a:gd name="connsiteY43" fmla="*/ 6678574 h 7475538"/>
              <a:gd name="connsiteX44" fmla="*/ 2369772 w 3748086"/>
              <a:gd name="connsiteY44" fmla="*/ 6584950 h 7475538"/>
              <a:gd name="connsiteX45" fmla="*/ 2594415 w 3748086"/>
              <a:gd name="connsiteY45" fmla="*/ 6383337 h 7475538"/>
              <a:gd name="connsiteX46" fmla="*/ 2620961 w 3748086"/>
              <a:gd name="connsiteY46" fmla="*/ 6410425 h 7475538"/>
              <a:gd name="connsiteX47" fmla="*/ 2510224 w 3748086"/>
              <a:gd name="connsiteY47" fmla="*/ 6513512 h 7475538"/>
              <a:gd name="connsiteX48" fmla="*/ 2484436 w 3748086"/>
              <a:gd name="connsiteY48" fmla="*/ 6485671 h 7475538"/>
              <a:gd name="connsiteX49" fmla="*/ 2594415 w 3748086"/>
              <a:gd name="connsiteY49" fmla="*/ 6383337 h 7475538"/>
              <a:gd name="connsiteX50" fmla="*/ 2801583 w 3748086"/>
              <a:gd name="connsiteY50" fmla="*/ 6162675 h 7475538"/>
              <a:gd name="connsiteX51" fmla="*/ 2830511 w 3748086"/>
              <a:gd name="connsiteY51" fmla="*/ 6187717 h 7475538"/>
              <a:gd name="connsiteX52" fmla="*/ 2727741 w 3748086"/>
              <a:gd name="connsiteY52" fmla="*/ 6300788 h 7475538"/>
              <a:gd name="connsiteX53" fmla="*/ 2700336 w 3748086"/>
              <a:gd name="connsiteY53" fmla="*/ 6274987 h 7475538"/>
              <a:gd name="connsiteX54" fmla="*/ 2801583 w 3748086"/>
              <a:gd name="connsiteY54" fmla="*/ 6162675 h 7475538"/>
              <a:gd name="connsiteX55" fmla="*/ 2992229 w 3748086"/>
              <a:gd name="connsiteY55" fmla="*/ 5927725 h 7475538"/>
              <a:gd name="connsiteX56" fmla="*/ 3022599 w 3748086"/>
              <a:gd name="connsiteY56" fmla="*/ 5949648 h 7475538"/>
              <a:gd name="connsiteX57" fmla="*/ 2929972 w 3748086"/>
              <a:gd name="connsiteY57" fmla="*/ 6070600 h 7475538"/>
              <a:gd name="connsiteX58" fmla="*/ 2900361 w 3748086"/>
              <a:gd name="connsiteY58" fmla="*/ 6047165 h 7475538"/>
              <a:gd name="connsiteX59" fmla="*/ 2992229 w 3748086"/>
              <a:gd name="connsiteY59" fmla="*/ 5927725 h 7475538"/>
              <a:gd name="connsiteX60" fmla="*/ 3161048 w 3748086"/>
              <a:gd name="connsiteY60" fmla="*/ 5676900 h 7475538"/>
              <a:gd name="connsiteX61" fmla="*/ 3194049 w 3748086"/>
              <a:gd name="connsiteY61" fmla="*/ 5696585 h 7475538"/>
              <a:gd name="connsiteX62" fmla="*/ 3110395 w 3748086"/>
              <a:gd name="connsiteY62" fmla="*/ 5824538 h 7475538"/>
              <a:gd name="connsiteX63" fmla="*/ 3078161 w 3748086"/>
              <a:gd name="connsiteY63" fmla="*/ 5803339 h 7475538"/>
              <a:gd name="connsiteX64" fmla="*/ 3161048 w 3748086"/>
              <a:gd name="connsiteY64" fmla="*/ 5676900 h 7475538"/>
              <a:gd name="connsiteX65" fmla="*/ 3308840 w 3748086"/>
              <a:gd name="connsiteY65" fmla="*/ 5413375 h 7475538"/>
              <a:gd name="connsiteX66" fmla="*/ 3343274 w 3748086"/>
              <a:gd name="connsiteY66" fmla="*/ 5430718 h 7475538"/>
              <a:gd name="connsiteX67" fmla="*/ 3270580 w 3748086"/>
              <a:gd name="connsiteY67" fmla="*/ 5564188 h 7475538"/>
              <a:gd name="connsiteX68" fmla="*/ 3236911 w 3748086"/>
              <a:gd name="connsiteY68" fmla="*/ 5546090 h 7475538"/>
              <a:gd name="connsiteX69" fmla="*/ 3308840 w 3748086"/>
              <a:gd name="connsiteY69" fmla="*/ 5413375 h 7475538"/>
              <a:gd name="connsiteX70" fmla="*/ 3435221 w 3748086"/>
              <a:gd name="connsiteY70" fmla="*/ 5137150 h 7475538"/>
              <a:gd name="connsiteX71" fmla="*/ 3470273 w 3748086"/>
              <a:gd name="connsiteY71" fmla="*/ 5151711 h 7475538"/>
              <a:gd name="connsiteX72" fmla="*/ 3409313 w 3748086"/>
              <a:gd name="connsiteY72" fmla="*/ 5292725 h 7475538"/>
              <a:gd name="connsiteX73" fmla="*/ 3375023 w 3748086"/>
              <a:gd name="connsiteY73" fmla="*/ 5277397 h 7475538"/>
              <a:gd name="connsiteX74" fmla="*/ 3435221 w 3748086"/>
              <a:gd name="connsiteY74" fmla="*/ 5137150 h 7475538"/>
              <a:gd name="connsiteX75" fmla="*/ 3539423 w 3748086"/>
              <a:gd name="connsiteY75" fmla="*/ 4852987 h 7475538"/>
              <a:gd name="connsiteX76" fmla="*/ 3575049 w 3748086"/>
              <a:gd name="connsiteY76" fmla="*/ 4864431 h 7475538"/>
              <a:gd name="connsiteX77" fmla="*/ 3526537 w 3748086"/>
              <a:gd name="connsiteY77" fmla="*/ 5010150 h 7475538"/>
              <a:gd name="connsiteX78" fmla="*/ 3490911 w 3748086"/>
              <a:gd name="connsiteY78" fmla="*/ 4997180 h 7475538"/>
              <a:gd name="connsiteX79" fmla="*/ 3539423 w 3748086"/>
              <a:gd name="connsiteY79" fmla="*/ 4852987 h 7475538"/>
              <a:gd name="connsiteX80" fmla="*/ 3617911 w 3748086"/>
              <a:gd name="connsiteY80" fmla="*/ 4562475 h 7475538"/>
              <a:gd name="connsiteX81" fmla="*/ 3654423 w 3748086"/>
              <a:gd name="connsiteY81" fmla="*/ 4570782 h 7475538"/>
              <a:gd name="connsiteX82" fmla="*/ 3617911 w 3748086"/>
              <a:gd name="connsiteY82" fmla="*/ 4718050 h 7475538"/>
              <a:gd name="connsiteX83" fmla="*/ 3581398 w 3748086"/>
              <a:gd name="connsiteY83" fmla="*/ 4708232 h 7475538"/>
              <a:gd name="connsiteX84" fmla="*/ 3617911 w 3748086"/>
              <a:gd name="connsiteY84" fmla="*/ 4562475 h 7475538"/>
              <a:gd name="connsiteX85" fmla="*/ 3672533 w 3748086"/>
              <a:gd name="connsiteY85" fmla="*/ 4265612 h 7475538"/>
              <a:gd name="connsiteX86" fmla="*/ 3709986 w 3748086"/>
              <a:gd name="connsiteY86" fmla="*/ 4270924 h 7475538"/>
              <a:gd name="connsiteX87" fmla="*/ 3685527 w 3748086"/>
              <a:gd name="connsiteY87" fmla="*/ 4421187 h 7475538"/>
              <a:gd name="connsiteX88" fmla="*/ 3648073 w 3748086"/>
              <a:gd name="connsiteY88" fmla="*/ 4414357 h 7475538"/>
              <a:gd name="connsiteX89" fmla="*/ 3672533 w 3748086"/>
              <a:gd name="connsiteY89" fmla="*/ 4265612 h 7475538"/>
              <a:gd name="connsiteX90" fmla="*/ 3703251 w 3748086"/>
              <a:gd name="connsiteY90" fmla="*/ 3963987 h 7475538"/>
              <a:gd name="connsiteX91" fmla="*/ 3741736 w 3748086"/>
              <a:gd name="connsiteY91" fmla="*/ 3966263 h 7475538"/>
              <a:gd name="connsiteX92" fmla="*/ 3729421 w 3748086"/>
              <a:gd name="connsiteY92" fmla="*/ 4117975 h 7475538"/>
              <a:gd name="connsiteX93" fmla="*/ 3690936 w 3748086"/>
              <a:gd name="connsiteY93" fmla="*/ 4114182 h 7475538"/>
              <a:gd name="connsiteX94" fmla="*/ 3703251 w 3748086"/>
              <a:gd name="connsiteY94" fmla="*/ 3963987 h 7475538"/>
              <a:gd name="connsiteX95" fmla="*/ 3747339 w 3748086"/>
              <a:gd name="connsiteY95" fmla="*/ 3662363 h 7475538"/>
              <a:gd name="connsiteX96" fmla="*/ 3748086 w 3748086"/>
              <a:gd name="connsiteY96" fmla="*/ 3738184 h 7475538"/>
              <a:gd name="connsiteX97" fmla="*/ 3747339 w 3748086"/>
              <a:gd name="connsiteY97" fmla="*/ 3814763 h 7475538"/>
              <a:gd name="connsiteX98" fmla="*/ 3709986 w 3748086"/>
              <a:gd name="connsiteY98" fmla="*/ 3814005 h 7475538"/>
              <a:gd name="connsiteX99" fmla="*/ 3710733 w 3748086"/>
              <a:gd name="connsiteY99" fmla="*/ 3738184 h 7475538"/>
              <a:gd name="connsiteX100" fmla="*/ 3709986 w 3748086"/>
              <a:gd name="connsiteY100" fmla="*/ 3663121 h 7475538"/>
              <a:gd name="connsiteX101" fmla="*/ 3729421 w 3748086"/>
              <a:gd name="connsiteY101" fmla="*/ 3357563 h 7475538"/>
              <a:gd name="connsiteX102" fmla="*/ 3741736 w 3748086"/>
              <a:gd name="connsiteY102" fmla="*/ 3509287 h 7475538"/>
              <a:gd name="connsiteX103" fmla="*/ 3703251 w 3748086"/>
              <a:gd name="connsiteY103" fmla="*/ 3511551 h 7475538"/>
              <a:gd name="connsiteX104" fmla="*/ 3690936 w 3748086"/>
              <a:gd name="connsiteY104" fmla="*/ 3361337 h 7475538"/>
              <a:gd name="connsiteX105" fmla="*/ 3686018 w 3748086"/>
              <a:gd name="connsiteY105" fmla="*/ 3055938 h 7475538"/>
              <a:gd name="connsiteX106" fmla="*/ 3711573 w 3748086"/>
              <a:gd name="connsiteY106" fmla="*/ 3206201 h 7475538"/>
              <a:gd name="connsiteX107" fmla="*/ 3672854 w 3748086"/>
              <a:gd name="connsiteY107" fmla="*/ 3211513 h 7475538"/>
              <a:gd name="connsiteX108" fmla="*/ 3648073 w 3748086"/>
              <a:gd name="connsiteY108" fmla="*/ 3062768 h 7475538"/>
              <a:gd name="connsiteX109" fmla="*/ 3618320 w 3748086"/>
              <a:gd name="connsiteY109" fmla="*/ 2759075 h 7475538"/>
              <a:gd name="connsiteX110" fmla="*/ 3656011 w 3748086"/>
              <a:gd name="connsiteY110" fmla="*/ 2906343 h 7475538"/>
              <a:gd name="connsiteX111" fmla="*/ 3618320 w 3748086"/>
              <a:gd name="connsiteY111" fmla="*/ 2914650 h 7475538"/>
              <a:gd name="connsiteX112" fmla="*/ 3581398 w 3748086"/>
              <a:gd name="connsiteY112" fmla="*/ 2768893 h 7475538"/>
              <a:gd name="connsiteX113" fmla="*/ 3526219 w 3748086"/>
              <a:gd name="connsiteY113" fmla="*/ 2466975 h 7475538"/>
              <a:gd name="connsiteX114" fmla="*/ 3575049 w 3748086"/>
              <a:gd name="connsiteY114" fmla="*/ 2611222 h 7475538"/>
              <a:gd name="connsiteX115" fmla="*/ 3538990 w 3748086"/>
              <a:gd name="connsiteY115" fmla="*/ 2622550 h 7475538"/>
              <a:gd name="connsiteX116" fmla="*/ 3490911 w 3748086"/>
              <a:gd name="connsiteY116" fmla="*/ 2479814 h 7475538"/>
              <a:gd name="connsiteX117" fmla="*/ 3410901 w 3748086"/>
              <a:gd name="connsiteY117" fmla="*/ 2185988 h 7475538"/>
              <a:gd name="connsiteX118" fmla="*/ 3471861 w 3748086"/>
              <a:gd name="connsiteY118" fmla="*/ 2325564 h 7475538"/>
              <a:gd name="connsiteX119" fmla="*/ 3436809 w 3748086"/>
              <a:gd name="connsiteY119" fmla="*/ 2339976 h 7475538"/>
              <a:gd name="connsiteX120" fmla="*/ 3376611 w 3748086"/>
              <a:gd name="connsiteY120" fmla="*/ 2201918 h 7475538"/>
              <a:gd name="connsiteX121" fmla="*/ 3271905 w 3748086"/>
              <a:gd name="connsiteY121" fmla="*/ 1912938 h 7475538"/>
              <a:gd name="connsiteX122" fmla="*/ 3343273 w 3748086"/>
              <a:gd name="connsiteY122" fmla="*/ 2047812 h 7475538"/>
              <a:gd name="connsiteX123" fmla="*/ 3309867 w 3748086"/>
              <a:gd name="connsiteY123" fmla="*/ 2065338 h 7475538"/>
              <a:gd name="connsiteX124" fmla="*/ 3238498 w 3748086"/>
              <a:gd name="connsiteY124" fmla="*/ 1931988 h 7475538"/>
              <a:gd name="connsiteX125" fmla="*/ 3113340 w 3748086"/>
              <a:gd name="connsiteY125" fmla="*/ 1654175 h 7475538"/>
              <a:gd name="connsiteX126" fmla="*/ 3195636 w 3748086"/>
              <a:gd name="connsiteY126" fmla="*/ 1782738 h 7475538"/>
              <a:gd name="connsiteX127" fmla="*/ 3163632 w 3748086"/>
              <a:gd name="connsiteY127" fmla="*/ 1803400 h 7475538"/>
              <a:gd name="connsiteX128" fmla="*/ 3081336 w 3748086"/>
              <a:gd name="connsiteY128" fmla="*/ 1674837 h 7475538"/>
              <a:gd name="connsiteX129" fmla="*/ 2931559 w 3748086"/>
              <a:gd name="connsiteY129" fmla="*/ 1408113 h 7475538"/>
              <a:gd name="connsiteX130" fmla="*/ 3024186 w 3748086"/>
              <a:gd name="connsiteY130" fmla="*/ 1529646 h 7475538"/>
              <a:gd name="connsiteX131" fmla="*/ 2993816 w 3748086"/>
              <a:gd name="connsiteY131" fmla="*/ 1552576 h 7475538"/>
              <a:gd name="connsiteX132" fmla="*/ 2901948 w 3748086"/>
              <a:gd name="connsiteY132" fmla="*/ 1431808 h 7475538"/>
              <a:gd name="connsiteX133" fmla="*/ 2730916 w 3748086"/>
              <a:gd name="connsiteY133" fmla="*/ 1177925 h 7475538"/>
              <a:gd name="connsiteX134" fmla="*/ 2833686 w 3748086"/>
              <a:gd name="connsiteY134" fmla="*/ 1290996 h 7475538"/>
              <a:gd name="connsiteX135" fmla="*/ 2804758 w 3748086"/>
              <a:gd name="connsiteY135" fmla="*/ 1316038 h 7475538"/>
              <a:gd name="connsiteX136" fmla="*/ 2703511 w 3748086"/>
              <a:gd name="connsiteY136" fmla="*/ 1203727 h 7475538"/>
              <a:gd name="connsiteX137" fmla="*/ 2513399 w 3748086"/>
              <a:gd name="connsiteY137" fmla="*/ 965200 h 7475538"/>
              <a:gd name="connsiteX138" fmla="*/ 2624136 w 3748086"/>
              <a:gd name="connsiteY138" fmla="*/ 1069039 h 7475538"/>
              <a:gd name="connsiteX139" fmla="*/ 2597590 w 3748086"/>
              <a:gd name="connsiteY139" fmla="*/ 1095375 h 7475538"/>
              <a:gd name="connsiteX140" fmla="*/ 2487611 w 3748086"/>
              <a:gd name="connsiteY140" fmla="*/ 993041 h 7475538"/>
              <a:gd name="connsiteX141" fmla="*/ 2278069 w 3748086"/>
              <a:gd name="connsiteY141" fmla="*/ 768350 h 7475538"/>
              <a:gd name="connsiteX142" fmla="*/ 2398711 w 3748086"/>
              <a:gd name="connsiteY142" fmla="*/ 864704 h 7475538"/>
              <a:gd name="connsiteX143" fmla="*/ 2374122 w 3748086"/>
              <a:gd name="connsiteY143" fmla="*/ 893763 h 7475538"/>
              <a:gd name="connsiteX144" fmla="*/ 2254248 w 3748086"/>
              <a:gd name="connsiteY144" fmla="*/ 798939 h 7475538"/>
              <a:gd name="connsiteX145" fmla="*/ 2028734 w 3748086"/>
              <a:gd name="connsiteY145" fmla="*/ 593725 h 7475538"/>
              <a:gd name="connsiteX146" fmla="*/ 2155824 w 3748086"/>
              <a:gd name="connsiteY146" fmla="*/ 678558 h 7475538"/>
              <a:gd name="connsiteX147" fmla="*/ 2133755 w 3748086"/>
              <a:gd name="connsiteY147" fmla="*/ 709613 h 7475538"/>
              <a:gd name="connsiteX148" fmla="*/ 2008186 w 3748086"/>
              <a:gd name="connsiteY148" fmla="*/ 625538 h 7475538"/>
              <a:gd name="connsiteX149" fmla="*/ 1764437 w 3748086"/>
              <a:gd name="connsiteY149" fmla="*/ 438150 h 7475538"/>
              <a:gd name="connsiteX150" fmla="*/ 1897061 w 3748086"/>
              <a:gd name="connsiteY150" fmla="*/ 512651 h 7475538"/>
              <a:gd name="connsiteX151" fmla="*/ 1878115 w 3748086"/>
              <a:gd name="connsiteY151" fmla="*/ 546100 h 7475538"/>
              <a:gd name="connsiteX152" fmla="*/ 1746249 w 3748086"/>
              <a:gd name="connsiteY152" fmla="*/ 471600 h 7475538"/>
              <a:gd name="connsiteX153" fmla="*/ 1487611 w 3748086"/>
              <a:gd name="connsiteY153" fmla="*/ 306388 h 7475538"/>
              <a:gd name="connsiteX154" fmla="*/ 1627186 w 3748086"/>
              <a:gd name="connsiteY154" fmla="*/ 369446 h 7475538"/>
              <a:gd name="connsiteX155" fmla="*/ 1610498 w 3748086"/>
              <a:gd name="connsiteY155" fmla="*/ 403226 h 7475538"/>
              <a:gd name="connsiteX156" fmla="*/ 1473198 w 3748086"/>
              <a:gd name="connsiteY156" fmla="*/ 340920 h 7475538"/>
              <a:gd name="connsiteX157" fmla="*/ 1201243 w 3748086"/>
              <a:gd name="connsiteY157" fmla="*/ 195263 h 7475538"/>
              <a:gd name="connsiteX158" fmla="*/ 1346199 w 3748086"/>
              <a:gd name="connsiteY158" fmla="*/ 247651 h 7475538"/>
              <a:gd name="connsiteX159" fmla="*/ 1332466 w 3748086"/>
              <a:gd name="connsiteY159" fmla="*/ 282576 h 7475538"/>
              <a:gd name="connsiteX160" fmla="*/ 1189036 w 3748086"/>
              <a:gd name="connsiteY160" fmla="*/ 231707 h 7475538"/>
              <a:gd name="connsiteX161" fmla="*/ 909174 w 3748086"/>
              <a:gd name="connsiteY161" fmla="*/ 109538 h 7475538"/>
              <a:gd name="connsiteX162" fmla="*/ 1055686 w 3748086"/>
              <a:gd name="connsiteY162" fmla="*/ 150358 h 7475538"/>
              <a:gd name="connsiteX163" fmla="*/ 1045113 w 3748086"/>
              <a:gd name="connsiteY163" fmla="*/ 187326 h 7475538"/>
              <a:gd name="connsiteX164" fmla="*/ 900111 w 3748086"/>
              <a:gd name="connsiteY164" fmla="*/ 147277 h 7475538"/>
              <a:gd name="connsiteX165" fmla="*/ 609290 w 3748086"/>
              <a:gd name="connsiteY165" fmla="*/ 49213 h 7475538"/>
              <a:gd name="connsiteX166" fmla="*/ 758823 w 3748086"/>
              <a:gd name="connsiteY166" fmla="*/ 77216 h 7475538"/>
              <a:gd name="connsiteX167" fmla="*/ 751271 w 3748086"/>
              <a:gd name="connsiteY167" fmla="*/ 114301 h 7475538"/>
              <a:gd name="connsiteX168" fmla="*/ 603248 w 3748086"/>
              <a:gd name="connsiteY168" fmla="*/ 87055 h 7475538"/>
              <a:gd name="connsiteX169" fmla="*/ 304674 w 3748086"/>
              <a:gd name="connsiteY169" fmla="*/ 12700 h 7475538"/>
              <a:gd name="connsiteX170" fmla="*/ 457198 w 3748086"/>
              <a:gd name="connsiteY170" fmla="*/ 27885 h 7475538"/>
              <a:gd name="connsiteX171" fmla="*/ 452622 w 3748086"/>
              <a:gd name="connsiteY171" fmla="*/ 65088 h 7475538"/>
              <a:gd name="connsiteX172" fmla="*/ 301623 w 3748086"/>
              <a:gd name="connsiteY172" fmla="*/ 49903 h 7475538"/>
              <a:gd name="connsiteX173" fmla="*/ 0 w 3748086"/>
              <a:gd name="connsiteY173" fmla="*/ 0 h 7475538"/>
              <a:gd name="connsiteX174" fmla="*/ 152400 w 3748086"/>
              <a:gd name="connsiteY174" fmla="*/ 2940 h 7475538"/>
              <a:gd name="connsiteX175" fmla="*/ 150883 w 3748086"/>
              <a:gd name="connsiteY175" fmla="*/ 39688 h 7475538"/>
              <a:gd name="connsiteX176" fmla="*/ 0 w 3748086"/>
              <a:gd name="connsiteY176" fmla="*/ 36748 h 74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748086" h="7475538">
                <a:moveTo>
                  <a:pt x="150876" y="7435850"/>
                </a:moveTo>
                <a:lnTo>
                  <a:pt x="152400" y="7473292"/>
                </a:lnTo>
                <a:cubicBezTo>
                  <a:pt x="102108" y="7474789"/>
                  <a:pt x="50292" y="7475538"/>
                  <a:pt x="0" y="7475538"/>
                </a:cubicBezTo>
                <a:lnTo>
                  <a:pt x="0" y="7438096"/>
                </a:lnTo>
                <a:cubicBezTo>
                  <a:pt x="50292" y="7438096"/>
                  <a:pt x="100584" y="7437348"/>
                  <a:pt x="150876" y="7435850"/>
                </a:cubicBezTo>
                <a:close/>
                <a:moveTo>
                  <a:pt x="452624" y="7410450"/>
                </a:moveTo>
                <a:lnTo>
                  <a:pt x="457200" y="7447653"/>
                </a:lnTo>
                <a:cubicBezTo>
                  <a:pt x="406104" y="7453727"/>
                  <a:pt x="355008" y="7459042"/>
                  <a:pt x="304675" y="7462838"/>
                </a:cubicBezTo>
                <a:lnTo>
                  <a:pt x="301625" y="7425635"/>
                </a:lnTo>
                <a:cubicBezTo>
                  <a:pt x="351958" y="7421079"/>
                  <a:pt x="402291" y="7416524"/>
                  <a:pt x="452624" y="7410450"/>
                </a:cubicBezTo>
                <a:close/>
                <a:moveTo>
                  <a:pt x="751236" y="7361237"/>
                </a:moveTo>
                <a:lnTo>
                  <a:pt x="758825" y="7398322"/>
                </a:lnTo>
                <a:cubicBezTo>
                  <a:pt x="709496" y="7408918"/>
                  <a:pt x="658650" y="7418000"/>
                  <a:pt x="609321" y="7426325"/>
                </a:cubicBezTo>
                <a:lnTo>
                  <a:pt x="603250" y="7389240"/>
                </a:lnTo>
                <a:cubicBezTo>
                  <a:pt x="652579" y="7380915"/>
                  <a:pt x="701907" y="7371833"/>
                  <a:pt x="751236" y="7361237"/>
                </a:cubicBezTo>
                <a:close/>
                <a:moveTo>
                  <a:pt x="1045007" y="7288212"/>
                </a:moveTo>
                <a:lnTo>
                  <a:pt x="1055687" y="7325181"/>
                </a:lnTo>
                <a:cubicBezTo>
                  <a:pt x="1006860" y="7339814"/>
                  <a:pt x="957270" y="7353677"/>
                  <a:pt x="907680" y="7366000"/>
                </a:cubicBezTo>
                <a:lnTo>
                  <a:pt x="898525" y="7328261"/>
                </a:lnTo>
                <a:cubicBezTo>
                  <a:pt x="947352" y="7316709"/>
                  <a:pt x="996942" y="7302845"/>
                  <a:pt x="1045007" y="7288212"/>
                </a:cubicBezTo>
                <a:close/>
                <a:moveTo>
                  <a:pt x="1332401" y="7192962"/>
                </a:moveTo>
                <a:lnTo>
                  <a:pt x="1346200" y="7228646"/>
                </a:lnTo>
                <a:cubicBezTo>
                  <a:pt x="1298668" y="7246868"/>
                  <a:pt x="1249602" y="7264331"/>
                  <a:pt x="1201303" y="7280275"/>
                </a:cubicBezTo>
                <a:lnTo>
                  <a:pt x="1189037" y="7244591"/>
                </a:lnTo>
                <a:cubicBezTo>
                  <a:pt x="1236569" y="7227887"/>
                  <a:pt x="1284869" y="7211184"/>
                  <a:pt x="1332401" y="7192962"/>
                </a:cubicBezTo>
                <a:close/>
                <a:moveTo>
                  <a:pt x="1608830" y="7073900"/>
                </a:moveTo>
                <a:lnTo>
                  <a:pt x="1625600" y="7107945"/>
                </a:lnTo>
                <a:cubicBezTo>
                  <a:pt x="1579862" y="7129884"/>
                  <a:pt x="1532598" y="7151068"/>
                  <a:pt x="1486097" y="7170738"/>
                </a:cubicBezTo>
                <a:lnTo>
                  <a:pt x="1471612" y="7135937"/>
                </a:lnTo>
                <a:cubicBezTo>
                  <a:pt x="1517351" y="7116267"/>
                  <a:pt x="1563853" y="7095083"/>
                  <a:pt x="1608830" y="7073900"/>
                </a:cubicBezTo>
                <a:close/>
                <a:moveTo>
                  <a:pt x="1875562" y="6931025"/>
                </a:moveTo>
                <a:lnTo>
                  <a:pt x="1895473" y="6963946"/>
                </a:lnTo>
                <a:cubicBezTo>
                  <a:pt x="1851056" y="6989976"/>
                  <a:pt x="1805872" y="7015241"/>
                  <a:pt x="1761454" y="7038975"/>
                </a:cubicBezTo>
                <a:lnTo>
                  <a:pt x="1743074" y="7005288"/>
                </a:lnTo>
                <a:cubicBezTo>
                  <a:pt x="1787492" y="6981555"/>
                  <a:pt x="1831910" y="6956290"/>
                  <a:pt x="1875562" y="6931025"/>
                </a:cubicBezTo>
                <a:close/>
                <a:moveTo>
                  <a:pt x="2128992" y="6767512"/>
                </a:moveTo>
                <a:lnTo>
                  <a:pt x="2151061" y="6798992"/>
                </a:lnTo>
                <a:cubicBezTo>
                  <a:pt x="2109205" y="6828169"/>
                  <a:pt x="2066588" y="6857346"/>
                  <a:pt x="2024732" y="6884987"/>
                </a:cubicBezTo>
                <a:lnTo>
                  <a:pt x="2003423" y="6852739"/>
                </a:lnTo>
                <a:cubicBezTo>
                  <a:pt x="2046040" y="6825098"/>
                  <a:pt x="2087896" y="6796689"/>
                  <a:pt x="2128992" y="6767512"/>
                </a:cubicBezTo>
                <a:close/>
                <a:moveTo>
                  <a:pt x="2369772" y="6584950"/>
                </a:moveTo>
                <a:lnTo>
                  <a:pt x="2393949" y="6614396"/>
                </a:lnTo>
                <a:cubicBezTo>
                  <a:pt x="2355416" y="6646863"/>
                  <a:pt x="2315372" y="6678574"/>
                  <a:pt x="2275328" y="6708775"/>
                </a:cubicBezTo>
                <a:lnTo>
                  <a:pt x="2252661" y="6678574"/>
                </a:lnTo>
                <a:cubicBezTo>
                  <a:pt x="2291950" y="6648373"/>
                  <a:pt x="2331238" y="6617416"/>
                  <a:pt x="2369772" y="6584950"/>
                </a:cubicBezTo>
                <a:close/>
                <a:moveTo>
                  <a:pt x="2594415" y="6383337"/>
                </a:moveTo>
                <a:lnTo>
                  <a:pt x="2620961" y="6410425"/>
                </a:lnTo>
                <a:cubicBezTo>
                  <a:pt x="2585313" y="6445038"/>
                  <a:pt x="2547389" y="6480404"/>
                  <a:pt x="2510224" y="6513512"/>
                </a:cubicBezTo>
                <a:lnTo>
                  <a:pt x="2484436" y="6485671"/>
                </a:lnTo>
                <a:cubicBezTo>
                  <a:pt x="2521601" y="6452563"/>
                  <a:pt x="2558766" y="6417950"/>
                  <a:pt x="2594415" y="6383337"/>
                </a:cubicBezTo>
                <a:close/>
                <a:moveTo>
                  <a:pt x="2801583" y="6162675"/>
                </a:moveTo>
                <a:lnTo>
                  <a:pt x="2830511" y="6187717"/>
                </a:lnTo>
                <a:cubicBezTo>
                  <a:pt x="2797016" y="6226419"/>
                  <a:pt x="2762759" y="6264363"/>
                  <a:pt x="2727741" y="6300788"/>
                </a:cubicBezTo>
                <a:lnTo>
                  <a:pt x="2700336" y="6274987"/>
                </a:lnTo>
                <a:cubicBezTo>
                  <a:pt x="2734593" y="6238561"/>
                  <a:pt x="2768849" y="6200618"/>
                  <a:pt x="2801583" y="6162675"/>
                </a:cubicBezTo>
                <a:close/>
                <a:moveTo>
                  <a:pt x="2992229" y="5927725"/>
                </a:moveTo>
                <a:lnTo>
                  <a:pt x="3022599" y="5949648"/>
                </a:lnTo>
                <a:cubicBezTo>
                  <a:pt x="2992989" y="5990469"/>
                  <a:pt x="2961101" y="6031290"/>
                  <a:pt x="2929972" y="6070600"/>
                </a:cubicBezTo>
                <a:lnTo>
                  <a:pt x="2900361" y="6047165"/>
                </a:lnTo>
                <a:cubicBezTo>
                  <a:pt x="2931490" y="6007856"/>
                  <a:pt x="2962619" y="5967790"/>
                  <a:pt x="2992229" y="5927725"/>
                </a:cubicBezTo>
                <a:close/>
                <a:moveTo>
                  <a:pt x="3161048" y="5676900"/>
                </a:moveTo>
                <a:lnTo>
                  <a:pt x="3194049" y="5696585"/>
                </a:lnTo>
                <a:cubicBezTo>
                  <a:pt x="3167188" y="5739741"/>
                  <a:pt x="3138791" y="5782897"/>
                  <a:pt x="3110395" y="5824538"/>
                </a:cubicBezTo>
                <a:lnTo>
                  <a:pt x="3078161" y="5803339"/>
                </a:lnTo>
                <a:cubicBezTo>
                  <a:pt x="3106558" y="5761697"/>
                  <a:pt x="3134954" y="5719299"/>
                  <a:pt x="3161048" y="5676900"/>
                </a:cubicBezTo>
                <a:close/>
                <a:moveTo>
                  <a:pt x="3308840" y="5413375"/>
                </a:moveTo>
                <a:lnTo>
                  <a:pt x="3343274" y="5430718"/>
                </a:lnTo>
                <a:cubicBezTo>
                  <a:pt x="3319553" y="5475208"/>
                  <a:pt x="3295832" y="5520452"/>
                  <a:pt x="3270580" y="5564188"/>
                </a:cubicBezTo>
                <a:lnTo>
                  <a:pt x="3236911" y="5546090"/>
                </a:lnTo>
                <a:cubicBezTo>
                  <a:pt x="3262163" y="5502355"/>
                  <a:pt x="3285884" y="5457865"/>
                  <a:pt x="3308840" y="5413375"/>
                </a:cubicBezTo>
                <a:close/>
                <a:moveTo>
                  <a:pt x="3435221" y="5137150"/>
                </a:moveTo>
                <a:lnTo>
                  <a:pt x="3470273" y="5151711"/>
                </a:lnTo>
                <a:cubicBezTo>
                  <a:pt x="3451223" y="5198460"/>
                  <a:pt x="3430649" y="5246742"/>
                  <a:pt x="3409313" y="5292725"/>
                </a:cubicBezTo>
                <a:lnTo>
                  <a:pt x="3375023" y="5277397"/>
                </a:lnTo>
                <a:cubicBezTo>
                  <a:pt x="3395597" y="5230648"/>
                  <a:pt x="3416171" y="5183899"/>
                  <a:pt x="3435221" y="5137150"/>
                </a:cubicBezTo>
                <a:close/>
                <a:moveTo>
                  <a:pt x="3539423" y="4852987"/>
                </a:moveTo>
                <a:lnTo>
                  <a:pt x="3575049" y="4864431"/>
                </a:lnTo>
                <a:cubicBezTo>
                  <a:pt x="3559889" y="4912495"/>
                  <a:pt x="3543971" y="4962086"/>
                  <a:pt x="3526537" y="5010150"/>
                </a:cubicBezTo>
                <a:lnTo>
                  <a:pt x="3490911" y="4997180"/>
                </a:lnTo>
                <a:cubicBezTo>
                  <a:pt x="3507587" y="4949116"/>
                  <a:pt x="3524263" y="4901051"/>
                  <a:pt x="3539423" y="4852987"/>
                </a:cubicBezTo>
                <a:close/>
                <a:moveTo>
                  <a:pt x="3617911" y="4562475"/>
                </a:moveTo>
                <a:lnTo>
                  <a:pt x="3654423" y="4570782"/>
                </a:lnTo>
                <a:cubicBezTo>
                  <a:pt x="3643774" y="4619872"/>
                  <a:pt x="3630842" y="4669716"/>
                  <a:pt x="3617911" y="4718050"/>
                </a:cubicBezTo>
                <a:lnTo>
                  <a:pt x="3581398" y="4708232"/>
                </a:lnTo>
                <a:cubicBezTo>
                  <a:pt x="3594330" y="4659898"/>
                  <a:pt x="3606500" y="4610809"/>
                  <a:pt x="3617911" y="4562475"/>
                </a:cubicBezTo>
                <a:close/>
                <a:moveTo>
                  <a:pt x="3672533" y="4265612"/>
                </a:moveTo>
                <a:lnTo>
                  <a:pt x="3709986" y="4270924"/>
                </a:lnTo>
                <a:cubicBezTo>
                  <a:pt x="3703107" y="4321012"/>
                  <a:pt x="3694699" y="4371858"/>
                  <a:pt x="3685527" y="4421187"/>
                </a:cubicBezTo>
                <a:lnTo>
                  <a:pt x="3648073" y="4414357"/>
                </a:lnTo>
                <a:cubicBezTo>
                  <a:pt x="3657245" y="4365028"/>
                  <a:pt x="3665653" y="4314941"/>
                  <a:pt x="3672533" y="4265612"/>
                </a:cubicBezTo>
                <a:close/>
                <a:moveTo>
                  <a:pt x="3703251" y="3963987"/>
                </a:moveTo>
                <a:lnTo>
                  <a:pt x="3741736" y="3966263"/>
                </a:lnTo>
                <a:cubicBezTo>
                  <a:pt x="3738657" y="4017086"/>
                  <a:pt x="3734039" y="4067910"/>
                  <a:pt x="3729421" y="4117975"/>
                </a:cubicBezTo>
                <a:lnTo>
                  <a:pt x="3690936" y="4114182"/>
                </a:lnTo>
                <a:cubicBezTo>
                  <a:pt x="3696324" y="4064876"/>
                  <a:pt x="3700172" y="4014052"/>
                  <a:pt x="3703251" y="3963987"/>
                </a:cubicBezTo>
                <a:close/>
                <a:moveTo>
                  <a:pt x="3747339" y="3662363"/>
                </a:moveTo>
                <a:cubicBezTo>
                  <a:pt x="3748086" y="3688142"/>
                  <a:pt x="3748086" y="3713163"/>
                  <a:pt x="3748086" y="3738184"/>
                </a:cubicBezTo>
                <a:cubicBezTo>
                  <a:pt x="3748086" y="3763963"/>
                  <a:pt x="3748086" y="3789742"/>
                  <a:pt x="3747339" y="3814763"/>
                </a:cubicBezTo>
                <a:lnTo>
                  <a:pt x="3709986" y="3814005"/>
                </a:lnTo>
                <a:cubicBezTo>
                  <a:pt x="3710733" y="3788984"/>
                  <a:pt x="3710733" y="3763963"/>
                  <a:pt x="3710733" y="3738184"/>
                </a:cubicBezTo>
                <a:cubicBezTo>
                  <a:pt x="3710733" y="3713163"/>
                  <a:pt x="3710733" y="3688142"/>
                  <a:pt x="3709986" y="3663121"/>
                </a:cubicBezTo>
                <a:close/>
                <a:moveTo>
                  <a:pt x="3729421" y="3357563"/>
                </a:moveTo>
                <a:cubicBezTo>
                  <a:pt x="3734039" y="3407383"/>
                  <a:pt x="3738657" y="3458712"/>
                  <a:pt x="3741736" y="3509287"/>
                </a:cubicBezTo>
                <a:lnTo>
                  <a:pt x="3703251" y="3511551"/>
                </a:lnTo>
                <a:cubicBezTo>
                  <a:pt x="3700172" y="3461732"/>
                  <a:pt x="3696324" y="3411157"/>
                  <a:pt x="3690936" y="3361337"/>
                </a:cubicBezTo>
                <a:close/>
                <a:moveTo>
                  <a:pt x="3686018" y="3055938"/>
                </a:moveTo>
                <a:cubicBezTo>
                  <a:pt x="3695311" y="3105267"/>
                  <a:pt x="3703829" y="3156113"/>
                  <a:pt x="3711573" y="3206201"/>
                </a:cubicBezTo>
                <a:lnTo>
                  <a:pt x="3672854" y="3211513"/>
                </a:lnTo>
                <a:cubicBezTo>
                  <a:pt x="3665884" y="3161426"/>
                  <a:pt x="3657366" y="3111338"/>
                  <a:pt x="3648073" y="3062768"/>
                </a:cubicBezTo>
                <a:close/>
                <a:moveTo>
                  <a:pt x="3618320" y="2759075"/>
                </a:moveTo>
                <a:cubicBezTo>
                  <a:pt x="3632166" y="2807409"/>
                  <a:pt x="3644473" y="2857254"/>
                  <a:pt x="3656011" y="2906343"/>
                </a:cubicBezTo>
                <a:lnTo>
                  <a:pt x="3618320" y="2914650"/>
                </a:lnTo>
                <a:cubicBezTo>
                  <a:pt x="3606782" y="2865561"/>
                  <a:pt x="3594475" y="2816472"/>
                  <a:pt x="3581398" y="2768893"/>
                </a:cubicBezTo>
                <a:close/>
                <a:moveTo>
                  <a:pt x="3526219" y="2466975"/>
                </a:moveTo>
                <a:cubicBezTo>
                  <a:pt x="3543497" y="2514554"/>
                  <a:pt x="3560024" y="2562888"/>
                  <a:pt x="3575049" y="2611222"/>
                </a:cubicBezTo>
                <a:lnTo>
                  <a:pt x="3538990" y="2622550"/>
                </a:lnTo>
                <a:cubicBezTo>
                  <a:pt x="3523965" y="2574971"/>
                  <a:pt x="3508189" y="2527393"/>
                  <a:pt x="3490911" y="2479814"/>
                </a:cubicBezTo>
                <a:close/>
                <a:moveTo>
                  <a:pt x="3410901" y="2185988"/>
                </a:moveTo>
                <a:cubicBezTo>
                  <a:pt x="3432237" y="2232261"/>
                  <a:pt x="3452811" y="2278533"/>
                  <a:pt x="3471861" y="2325564"/>
                </a:cubicBezTo>
                <a:lnTo>
                  <a:pt x="3436809" y="2339976"/>
                </a:lnTo>
                <a:cubicBezTo>
                  <a:pt x="3417759" y="2293704"/>
                  <a:pt x="3397185" y="2247432"/>
                  <a:pt x="3376611" y="2201918"/>
                </a:cubicBezTo>
                <a:close/>
                <a:moveTo>
                  <a:pt x="3271905" y="1912938"/>
                </a:moveTo>
                <a:cubicBezTo>
                  <a:pt x="3296200" y="1957134"/>
                  <a:pt x="3320496" y="2002854"/>
                  <a:pt x="3343273" y="2047812"/>
                </a:cubicBezTo>
                <a:lnTo>
                  <a:pt x="3309867" y="2065338"/>
                </a:lnTo>
                <a:cubicBezTo>
                  <a:pt x="3287089" y="2020380"/>
                  <a:pt x="3262794" y="1975422"/>
                  <a:pt x="3238498" y="1931988"/>
                </a:cubicBezTo>
                <a:close/>
                <a:moveTo>
                  <a:pt x="3113340" y="1654175"/>
                </a:moveTo>
                <a:cubicBezTo>
                  <a:pt x="3141534" y="1696264"/>
                  <a:pt x="3168966" y="1739884"/>
                  <a:pt x="3195636" y="1782738"/>
                </a:cubicBezTo>
                <a:lnTo>
                  <a:pt x="3163632" y="1803400"/>
                </a:lnTo>
                <a:cubicBezTo>
                  <a:pt x="3136962" y="1759781"/>
                  <a:pt x="3109530" y="1716926"/>
                  <a:pt x="3081336" y="1674837"/>
                </a:cubicBezTo>
                <a:close/>
                <a:moveTo>
                  <a:pt x="2931559" y="1408113"/>
                </a:moveTo>
                <a:cubicBezTo>
                  <a:pt x="2963447" y="1447860"/>
                  <a:pt x="2994576" y="1488370"/>
                  <a:pt x="3024186" y="1529646"/>
                </a:cubicBezTo>
                <a:lnTo>
                  <a:pt x="2993816" y="1552576"/>
                </a:lnTo>
                <a:cubicBezTo>
                  <a:pt x="2964206" y="1512065"/>
                  <a:pt x="2933077" y="1470790"/>
                  <a:pt x="2901948" y="1431808"/>
                </a:cubicBezTo>
                <a:close/>
                <a:moveTo>
                  <a:pt x="2730916" y="1177925"/>
                </a:moveTo>
                <a:cubicBezTo>
                  <a:pt x="2765934" y="1215110"/>
                  <a:pt x="2800191" y="1253053"/>
                  <a:pt x="2833686" y="1290996"/>
                </a:cubicBezTo>
                <a:lnTo>
                  <a:pt x="2804758" y="1316038"/>
                </a:lnTo>
                <a:cubicBezTo>
                  <a:pt x="2772024" y="1278095"/>
                  <a:pt x="2737768" y="1240152"/>
                  <a:pt x="2703511" y="1203727"/>
                </a:cubicBezTo>
                <a:close/>
                <a:moveTo>
                  <a:pt x="2513399" y="965200"/>
                </a:moveTo>
                <a:cubicBezTo>
                  <a:pt x="2550564" y="998308"/>
                  <a:pt x="2587729" y="1033674"/>
                  <a:pt x="2624136" y="1069039"/>
                </a:cubicBezTo>
                <a:lnTo>
                  <a:pt x="2597590" y="1095375"/>
                </a:lnTo>
                <a:cubicBezTo>
                  <a:pt x="2561941" y="1060762"/>
                  <a:pt x="2524776" y="1026149"/>
                  <a:pt x="2487611" y="993041"/>
                </a:cubicBezTo>
                <a:close/>
                <a:moveTo>
                  <a:pt x="2278069" y="768350"/>
                </a:moveTo>
                <a:cubicBezTo>
                  <a:pt x="2318795" y="799703"/>
                  <a:pt x="2358753" y="831821"/>
                  <a:pt x="2398711" y="864704"/>
                </a:cubicBezTo>
                <a:lnTo>
                  <a:pt x="2374122" y="893763"/>
                </a:lnTo>
                <a:cubicBezTo>
                  <a:pt x="2334932" y="861645"/>
                  <a:pt x="2294974" y="829527"/>
                  <a:pt x="2254248" y="798939"/>
                </a:cubicBezTo>
                <a:close/>
                <a:moveTo>
                  <a:pt x="2028734" y="593725"/>
                </a:moveTo>
                <a:cubicBezTo>
                  <a:pt x="2071351" y="620993"/>
                  <a:pt x="2113968" y="649776"/>
                  <a:pt x="2155824" y="678558"/>
                </a:cubicBezTo>
                <a:lnTo>
                  <a:pt x="2133755" y="709613"/>
                </a:lnTo>
                <a:cubicBezTo>
                  <a:pt x="2092659" y="680831"/>
                  <a:pt x="2050042" y="652805"/>
                  <a:pt x="2008186" y="625538"/>
                </a:cubicBezTo>
                <a:close/>
                <a:moveTo>
                  <a:pt x="1764437" y="438150"/>
                </a:moveTo>
                <a:cubicBezTo>
                  <a:pt x="1809150" y="461717"/>
                  <a:pt x="1853864" y="487564"/>
                  <a:pt x="1897061" y="512651"/>
                </a:cubicBezTo>
                <a:lnTo>
                  <a:pt x="1878115" y="546100"/>
                </a:lnTo>
                <a:cubicBezTo>
                  <a:pt x="1834918" y="520253"/>
                  <a:pt x="1790962" y="495166"/>
                  <a:pt x="1746249" y="471600"/>
                </a:cubicBezTo>
                <a:close/>
                <a:moveTo>
                  <a:pt x="1487611" y="306388"/>
                </a:moveTo>
                <a:cubicBezTo>
                  <a:pt x="1534642" y="326657"/>
                  <a:pt x="1580914" y="347676"/>
                  <a:pt x="1627186" y="369446"/>
                </a:cubicBezTo>
                <a:lnTo>
                  <a:pt x="1610498" y="403226"/>
                </a:lnTo>
                <a:cubicBezTo>
                  <a:pt x="1564984" y="381456"/>
                  <a:pt x="1518712" y="360437"/>
                  <a:pt x="1473198" y="340920"/>
                </a:cubicBezTo>
                <a:close/>
                <a:moveTo>
                  <a:pt x="1201243" y="195263"/>
                </a:moveTo>
                <a:cubicBezTo>
                  <a:pt x="1250070" y="211967"/>
                  <a:pt x="1298898" y="229429"/>
                  <a:pt x="1346199" y="247651"/>
                </a:cubicBezTo>
                <a:lnTo>
                  <a:pt x="1332466" y="282576"/>
                </a:lnTo>
                <a:cubicBezTo>
                  <a:pt x="1285165" y="265114"/>
                  <a:pt x="1237101" y="247651"/>
                  <a:pt x="1189036" y="231707"/>
                </a:cubicBezTo>
                <a:close/>
                <a:moveTo>
                  <a:pt x="909174" y="109538"/>
                </a:moveTo>
                <a:cubicBezTo>
                  <a:pt x="958263" y="121861"/>
                  <a:pt x="1007352" y="135724"/>
                  <a:pt x="1055686" y="150358"/>
                </a:cubicBezTo>
                <a:lnTo>
                  <a:pt x="1045113" y="187326"/>
                </a:lnTo>
                <a:cubicBezTo>
                  <a:pt x="996779" y="172693"/>
                  <a:pt x="948445" y="159600"/>
                  <a:pt x="900111" y="147277"/>
                </a:cubicBezTo>
                <a:close/>
                <a:moveTo>
                  <a:pt x="609290" y="49213"/>
                </a:moveTo>
                <a:cubicBezTo>
                  <a:pt x="659134" y="57538"/>
                  <a:pt x="708979" y="66621"/>
                  <a:pt x="758823" y="77216"/>
                </a:cubicBezTo>
                <a:lnTo>
                  <a:pt x="751271" y="114301"/>
                </a:lnTo>
                <a:cubicBezTo>
                  <a:pt x="702182" y="103706"/>
                  <a:pt x="652337" y="94623"/>
                  <a:pt x="603248" y="87055"/>
                </a:cubicBezTo>
                <a:close/>
                <a:moveTo>
                  <a:pt x="304674" y="12700"/>
                </a:moveTo>
                <a:cubicBezTo>
                  <a:pt x="355769" y="16496"/>
                  <a:pt x="406865" y="21811"/>
                  <a:pt x="457198" y="27885"/>
                </a:cubicBezTo>
                <a:lnTo>
                  <a:pt x="452622" y="65088"/>
                </a:lnTo>
                <a:cubicBezTo>
                  <a:pt x="403052" y="59014"/>
                  <a:pt x="351956" y="54459"/>
                  <a:pt x="301623" y="49903"/>
                </a:cubicBezTo>
                <a:close/>
                <a:moveTo>
                  <a:pt x="0" y="0"/>
                </a:moveTo>
                <a:cubicBezTo>
                  <a:pt x="50800" y="0"/>
                  <a:pt x="101600" y="1470"/>
                  <a:pt x="152400" y="2940"/>
                </a:cubicBezTo>
                <a:lnTo>
                  <a:pt x="150883" y="39688"/>
                </a:lnTo>
                <a:cubicBezTo>
                  <a:pt x="100842" y="38218"/>
                  <a:pt x="50042" y="36748"/>
                  <a:pt x="0" y="3674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F7AB51"/>
            </a:solidFill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295" name="Freeform 298">
            <a:extLst>
              <a:ext uri="{FF2B5EF4-FFF2-40B4-BE49-F238E27FC236}">
                <a16:creationId xmlns:a16="http://schemas.microsoft.com/office/drawing/2014/main" xmlns="" id="{5623E753-DCBE-45DC-9391-667918CA8998}"/>
              </a:ext>
            </a:extLst>
          </p:cNvPr>
          <p:cNvSpPr>
            <a:spLocks noEditPoints="1"/>
          </p:cNvSpPr>
          <p:nvPr/>
        </p:nvSpPr>
        <p:spPr bwMode="auto">
          <a:xfrm>
            <a:off x="3346450" y="2785270"/>
            <a:ext cx="346075" cy="344488"/>
          </a:xfrm>
          <a:custGeom>
            <a:avLst/>
            <a:gdLst>
              <a:gd name="T0" fmla="*/ 475 w 909"/>
              <a:gd name="T1" fmla="*/ 744 h 909"/>
              <a:gd name="T2" fmla="*/ 496 w 909"/>
              <a:gd name="T3" fmla="*/ 724 h 909"/>
              <a:gd name="T4" fmla="*/ 475 w 909"/>
              <a:gd name="T5" fmla="*/ 703 h 909"/>
              <a:gd name="T6" fmla="*/ 454 w 909"/>
              <a:gd name="T7" fmla="*/ 724 h 909"/>
              <a:gd name="T8" fmla="*/ 475 w 909"/>
              <a:gd name="T9" fmla="*/ 744 h 909"/>
              <a:gd name="T10" fmla="*/ 743 w 909"/>
              <a:gd name="T11" fmla="*/ 786 h 909"/>
              <a:gd name="T12" fmla="*/ 578 w 909"/>
              <a:gd name="T13" fmla="*/ 786 h 909"/>
              <a:gd name="T14" fmla="*/ 578 w 909"/>
              <a:gd name="T15" fmla="*/ 517 h 909"/>
              <a:gd name="T16" fmla="*/ 558 w 909"/>
              <a:gd name="T17" fmla="*/ 496 h 909"/>
              <a:gd name="T18" fmla="*/ 351 w 909"/>
              <a:gd name="T19" fmla="*/ 496 h 909"/>
              <a:gd name="T20" fmla="*/ 330 w 909"/>
              <a:gd name="T21" fmla="*/ 517 h 909"/>
              <a:gd name="T22" fmla="*/ 330 w 909"/>
              <a:gd name="T23" fmla="*/ 786 h 909"/>
              <a:gd name="T24" fmla="*/ 165 w 909"/>
              <a:gd name="T25" fmla="*/ 786 h 909"/>
              <a:gd name="T26" fmla="*/ 165 w 909"/>
              <a:gd name="T27" fmla="*/ 340 h 909"/>
              <a:gd name="T28" fmla="*/ 454 w 909"/>
              <a:gd name="T29" fmla="*/ 50 h 909"/>
              <a:gd name="T30" fmla="*/ 743 w 909"/>
              <a:gd name="T31" fmla="*/ 340 h 909"/>
              <a:gd name="T32" fmla="*/ 743 w 909"/>
              <a:gd name="T33" fmla="*/ 786 h 909"/>
              <a:gd name="T34" fmla="*/ 743 w 909"/>
              <a:gd name="T35" fmla="*/ 868 h 909"/>
              <a:gd name="T36" fmla="*/ 578 w 909"/>
              <a:gd name="T37" fmla="*/ 868 h 909"/>
              <a:gd name="T38" fmla="*/ 578 w 909"/>
              <a:gd name="T39" fmla="*/ 827 h 909"/>
              <a:gd name="T40" fmla="*/ 743 w 909"/>
              <a:gd name="T41" fmla="*/ 827 h 909"/>
              <a:gd name="T42" fmla="*/ 743 w 909"/>
              <a:gd name="T43" fmla="*/ 868 h 909"/>
              <a:gd name="T44" fmla="*/ 537 w 909"/>
              <a:gd name="T45" fmla="*/ 868 h 909"/>
              <a:gd name="T46" fmla="*/ 372 w 909"/>
              <a:gd name="T47" fmla="*/ 868 h 909"/>
              <a:gd name="T48" fmla="*/ 372 w 909"/>
              <a:gd name="T49" fmla="*/ 538 h 909"/>
              <a:gd name="T50" fmla="*/ 537 w 909"/>
              <a:gd name="T51" fmla="*/ 538 h 909"/>
              <a:gd name="T52" fmla="*/ 537 w 909"/>
              <a:gd name="T53" fmla="*/ 868 h 909"/>
              <a:gd name="T54" fmla="*/ 330 w 909"/>
              <a:gd name="T55" fmla="*/ 868 h 909"/>
              <a:gd name="T56" fmla="*/ 165 w 909"/>
              <a:gd name="T57" fmla="*/ 868 h 909"/>
              <a:gd name="T58" fmla="*/ 165 w 909"/>
              <a:gd name="T59" fmla="*/ 827 h 909"/>
              <a:gd name="T60" fmla="*/ 330 w 909"/>
              <a:gd name="T61" fmla="*/ 827 h 909"/>
              <a:gd name="T62" fmla="*/ 330 w 909"/>
              <a:gd name="T63" fmla="*/ 868 h 909"/>
              <a:gd name="T64" fmla="*/ 620 w 909"/>
              <a:gd name="T65" fmla="*/ 83 h 909"/>
              <a:gd name="T66" fmla="*/ 702 w 909"/>
              <a:gd name="T67" fmla="*/ 83 h 909"/>
              <a:gd name="T68" fmla="*/ 702 w 909"/>
              <a:gd name="T69" fmla="*/ 240 h 909"/>
              <a:gd name="T70" fmla="*/ 620 w 909"/>
              <a:gd name="T71" fmla="*/ 157 h 909"/>
              <a:gd name="T72" fmla="*/ 620 w 909"/>
              <a:gd name="T73" fmla="*/ 83 h 909"/>
              <a:gd name="T74" fmla="*/ 903 w 909"/>
              <a:gd name="T75" fmla="*/ 440 h 909"/>
              <a:gd name="T76" fmla="*/ 743 w 909"/>
              <a:gd name="T77" fmla="*/ 281 h 909"/>
              <a:gd name="T78" fmla="*/ 743 w 909"/>
              <a:gd name="T79" fmla="*/ 62 h 909"/>
              <a:gd name="T80" fmla="*/ 723 w 909"/>
              <a:gd name="T81" fmla="*/ 42 h 909"/>
              <a:gd name="T82" fmla="*/ 599 w 909"/>
              <a:gd name="T83" fmla="*/ 42 h 909"/>
              <a:gd name="T84" fmla="*/ 578 w 909"/>
              <a:gd name="T85" fmla="*/ 62 h 909"/>
              <a:gd name="T86" fmla="*/ 578 w 909"/>
              <a:gd name="T87" fmla="*/ 116 h 909"/>
              <a:gd name="T88" fmla="*/ 469 w 909"/>
              <a:gd name="T89" fmla="*/ 7 h 909"/>
              <a:gd name="T90" fmla="*/ 454 w 909"/>
              <a:gd name="T91" fmla="*/ 0 h 909"/>
              <a:gd name="T92" fmla="*/ 440 w 909"/>
              <a:gd name="T93" fmla="*/ 7 h 909"/>
              <a:gd name="T94" fmla="*/ 6 w 909"/>
              <a:gd name="T95" fmla="*/ 440 h 909"/>
              <a:gd name="T96" fmla="*/ 0 w 909"/>
              <a:gd name="T97" fmla="*/ 455 h 909"/>
              <a:gd name="T98" fmla="*/ 20 w 909"/>
              <a:gd name="T99" fmla="*/ 476 h 909"/>
              <a:gd name="T100" fmla="*/ 35 w 909"/>
              <a:gd name="T101" fmla="*/ 470 h 909"/>
              <a:gd name="T102" fmla="*/ 124 w 909"/>
              <a:gd name="T103" fmla="*/ 381 h 909"/>
              <a:gd name="T104" fmla="*/ 124 w 909"/>
              <a:gd name="T105" fmla="*/ 889 h 909"/>
              <a:gd name="T106" fmla="*/ 144 w 909"/>
              <a:gd name="T107" fmla="*/ 909 h 909"/>
              <a:gd name="T108" fmla="*/ 764 w 909"/>
              <a:gd name="T109" fmla="*/ 909 h 909"/>
              <a:gd name="T110" fmla="*/ 785 w 909"/>
              <a:gd name="T111" fmla="*/ 889 h 909"/>
              <a:gd name="T112" fmla="*/ 785 w 909"/>
              <a:gd name="T113" fmla="*/ 381 h 909"/>
              <a:gd name="T114" fmla="*/ 873 w 909"/>
              <a:gd name="T115" fmla="*/ 470 h 909"/>
              <a:gd name="T116" fmla="*/ 888 w 909"/>
              <a:gd name="T117" fmla="*/ 476 h 909"/>
              <a:gd name="T118" fmla="*/ 909 w 909"/>
              <a:gd name="T119" fmla="*/ 455 h 909"/>
              <a:gd name="T120" fmla="*/ 903 w 909"/>
              <a:gd name="T121" fmla="*/ 440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9" h="909">
                <a:moveTo>
                  <a:pt x="475" y="744"/>
                </a:moveTo>
                <a:cubicBezTo>
                  <a:pt x="486" y="744"/>
                  <a:pt x="496" y="735"/>
                  <a:pt x="496" y="724"/>
                </a:cubicBezTo>
                <a:cubicBezTo>
                  <a:pt x="496" y="712"/>
                  <a:pt x="486" y="703"/>
                  <a:pt x="475" y="703"/>
                </a:cubicBezTo>
                <a:cubicBezTo>
                  <a:pt x="463" y="703"/>
                  <a:pt x="454" y="712"/>
                  <a:pt x="454" y="724"/>
                </a:cubicBezTo>
                <a:cubicBezTo>
                  <a:pt x="454" y="735"/>
                  <a:pt x="463" y="744"/>
                  <a:pt x="475" y="744"/>
                </a:cubicBezTo>
                <a:close/>
                <a:moveTo>
                  <a:pt x="743" y="786"/>
                </a:moveTo>
                <a:lnTo>
                  <a:pt x="578" y="786"/>
                </a:lnTo>
                <a:lnTo>
                  <a:pt x="578" y="517"/>
                </a:lnTo>
                <a:cubicBezTo>
                  <a:pt x="578" y="506"/>
                  <a:pt x="569" y="496"/>
                  <a:pt x="558" y="496"/>
                </a:cubicBezTo>
                <a:lnTo>
                  <a:pt x="351" y="496"/>
                </a:lnTo>
                <a:cubicBezTo>
                  <a:pt x="340" y="496"/>
                  <a:pt x="330" y="506"/>
                  <a:pt x="330" y="517"/>
                </a:cubicBezTo>
                <a:lnTo>
                  <a:pt x="330" y="786"/>
                </a:lnTo>
                <a:lnTo>
                  <a:pt x="165" y="786"/>
                </a:lnTo>
                <a:lnTo>
                  <a:pt x="165" y="340"/>
                </a:lnTo>
                <a:lnTo>
                  <a:pt x="454" y="50"/>
                </a:lnTo>
                <a:lnTo>
                  <a:pt x="743" y="340"/>
                </a:lnTo>
                <a:lnTo>
                  <a:pt x="743" y="786"/>
                </a:lnTo>
                <a:close/>
                <a:moveTo>
                  <a:pt x="743" y="868"/>
                </a:moveTo>
                <a:lnTo>
                  <a:pt x="578" y="868"/>
                </a:lnTo>
                <a:lnTo>
                  <a:pt x="578" y="827"/>
                </a:lnTo>
                <a:lnTo>
                  <a:pt x="743" y="827"/>
                </a:lnTo>
                <a:lnTo>
                  <a:pt x="743" y="868"/>
                </a:lnTo>
                <a:close/>
                <a:moveTo>
                  <a:pt x="537" y="868"/>
                </a:moveTo>
                <a:lnTo>
                  <a:pt x="372" y="868"/>
                </a:lnTo>
                <a:lnTo>
                  <a:pt x="372" y="538"/>
                </a:lnTo>
                <a:lnTo>
                  <a:pt x="537" y="538"/>
                </a:lnTo>
                <a:lnTo>
                  <a:pt x="537" y="868"/>
                </a:lnTo>
                <a:close/>
                <a:moveTo>
                  <a:pt x="330" y="868"/>
                </a:moveTo>
                <a:lnTo>
                  <a:pt x="165" y="868"/>
                </a:lnTo>
                <a:lnTo>
                  <a:pt x="165" y="827"/>
                </a:lnTo>
                <a:lnTo>
                  <a:pt x="330" y="827"/>
                </a:lnTo>
                <a:lnTo>
                  <a:pt x="330" y="868"/>
                </a:lnTo>
                <a:close/>
                <a:moveTo>
                  <a:pt x="620" y="83"/>
                </a:moveTo>
                <a:lnTo>
                  <a:pt x="702" y="83"/>
                </a:lnTo>
                <a:lnTo>
                  <a:pt x="702" y="240"/>
                </a:lnTo>
                <a:lnTo>
                  <a:pt x="620" y="157"/>
                </a:lnTo>
                <a:lnTo>
                  <a:pt x="620" y="83"/>
                </a:lnTo>
                <a:close/>
                <a:moveTo>
                  <a:pt x="903" y="440"/>
                </a:moveTo>
                <a:lnTo>
                  <a:pt x="743" y="281"/>
                </a:lnTo>
                <a:lnTo>
                  <a:pt x="743" y="62"/>
                </a:lnTo>
                <a:cubicBezTo>
                  <a:pt x="743" y="51"/>
                  <a:pt x="734" y="42"/>
                  <a:pt x="723" y="42"/>
                </a:cubicBezTo>
                <a:lnTo>
                  <a:pt x="599" y="42"/>
                </a:lnTo>
                <a:cubicBezTo>
                  <a:pt x="587" y="42"/>
                  <a:pt x="578" y="51"/>
                  <a:pt x="578" y="62"/>
                </a:cubicBezTo>
                <a:lnTo>
                  <a:pt x="578" y="116"/>
                </a:lnTo>
                <a:lnTo>
                  <a:pt x="469" y="7"/>
                </a:lnTo>
                <a:cubicBezTo>
                  <a:pt x="465" y="3"/>
                  <a:pt x="460" y="0"/>
                  <a:pt x="454" y="0"/>
                </a:cubicBezTo>
                <a:cubicBezTo>
                  <a:pt x="449" y="0"/>
                  <a:pt x="443" y="3"/>
                  <a:pt x="440" y="7"/>
                </a:cubicBezTo>
                <a:lnTo>
                  <a:pt x="6" y="440"/>
                </a:lnTo>
                <a:cubicBezTo>
                  <a:pt x="2" y="444"/>
                  <a:pt x="0" y="449"/>
                  <a:pt x="0" y="455"/>
                </a:cubicBezTo>
                <a:cubicBezTo>
                  <a:pt x="0" y="466"/>
                  <a:pt x="9" y="476"/>
                  <a:pt x="20" y="476"/>
                </a:cubicBezTo>
                <a:cubicBezTo>
                  <a:pt x="26" y="476"/>
                  <a:pt x="31" y="473"/>
                  <a:pt x="35" y="470"/>
                </a:cubicBezTo>
                <a:lnTo>
                  <a:pt x="124" y="381"/>
                </a:lnTo>
                <a:lnTo>
                  <a:pt x="124" y="889"/>
                </a:lnTo>
                <a:cubicBezTo>
                  <a:pt x="124" y="900"/>
                  <a:pt x="133" y="909"/>
                  <a:pt x="144" y="909"/>
                </a:cubicBezTo>
                <a:lnTo>
                  <a:pt x="764" y="909"/>
                </a:lnTo>
                <a:cubicBezTo>
                  <a:pt x="776" y="909"/>
                  <a:pt x="785" y="900"/>
                  <a:pt x="785" y="889"/>
                </a:cubicBezTo>
                <a:lnTo>
                  <a:pt x="785" y="381"/>
                </a:lnTo>
                <a:lnTo>
                  <a:pt x="873" y="470"/>
                </a:lnTo>
                <a:cubicBezTo>
                  <a:pt x="877" y="473"/>
                  <a:pt x="882" y="476"/>
                  <a:pt x="888" y="476"/>
                </a:cubicBezTo>
                <a:cubicBezTo>
                  <a:pt x="899" y="476"/>
                  <a:pt x="909" y="466"/>
                  <a:pt x="909" y="455"/>
                </a:cubicBezTo>
                <a:cubicBezTo>
                  <a:pt x="909" y="449"/>
                  <a:pt x="906" y="444"/>
                  <a:pt x="903" y="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68" name="Freeform 371">
            <a:extLst>
              <a:ext uri="{FF2B5EF4-FFF2-40B4-BE49-F238E27FC236}">
                <a16:creationId xmlns:a16="http://schemas.microsoft.com/office/drawing/2014/main" xmlns="" id="{F08FBCC8-7148-4019-BC7E-57563B9EFE7D}"/>
              </a:ext>
            </a:extLst>
          </p:cNvPr>
          <p:cNvSpPr>
            <a:spLocks noEditPoints="1"/>
          </p:cNvSpPr>
          <p:nvPr/>
        </p:nvSpPr>
        <p:spPr bwMode="auto">
          <a:xfrm>
            <a:off x="7627144" y="1896270"/>
            <a:ext cx="352425" cy="351632"/>
          </a:xfrm>
          <a:custGeom>
            <a:avLst/>
            <a:gdLst>
              <a:gd name="T0" fmla="*/ 462 w 925"/>
              <a:gd name="T1" fmla="*/ 883 h 925"/>
              <a:gd name="T2" fmla="*/ 42 w 925"/>
              <a:gd name="T3" fmla="*/ 463 h 925"/>
              <a:gd name="T4" fmla="*/ 462 w 925"/>
              <a:gd name="T5" fmla="*/ 43 h 925"/>
              <a:gd name="T6" fmla="*/ 883 w 925"/>
              <a:gd name="T7" fmla="*/ 463 h 925"/>
              <a:gd name="T8" fmla="*/ 462 w 925"/>
              <a:gd name="T9" fmla="*/ 883 h 925"/>
              <a:gd name="T10" fmla="*/ 462 w 925"/>
              <a:gd name="T11" fmla="*/ 0 h 925"/>
              <a:gd name="T12" fmla="*/ 0 w 925"/>
              <a:gd name="T13" fmla="*/ 463 h 925"/>
              <a:gd name="T14" fmla="*/ 462 w 925"/>
              <a:gd name="T15" fmla="*/ 925 h 925"/>
              <a:gd name="T16" fmla="*/ 925 w 925"/>
              <a:gd name="T17" fmla="*/ 463 h 925"/>
              <a:gd name="T18" fmla="*/ 462 w 925"/>
              <a:gd name="T19" fmla="*/ 0 h 925"/>
              <a:gd name="T20" fmla="*/ 462 w 925"/>
              <a:gd name="T21" fmla="*/ 799 h 925"/>
              <a:gd name="T22" fmla="*/ 126 w 925"/>
              <a:gd name="T23" fmla="*/ 463 h 925"/>
              <a:gd name="T24" fmla="*/ 462 w 925"/>
              <a:gd name="T25" fmla="*/ 127 h 925"/>
              <a:gd name="T26" fmla="*/ 799 w 925"/>
              <a:gd name="T27" fmla="*/ 463 h 925"/>
              <a:gd name="T28" fmla="*/ 462 w 925"/>
              <a:gd name="T29" fmla="*/ 799 h 925"/>
              <a:gd name="T30" fmla="*/ 462 w 925"/>
              <a:gd name="T31" fmla="*/ 85 h 925"/>
              <a:gd name="T32" fmla="*/ 84 w 925"/>
              <a:gd name="T33" fmla="*/ 463 h 925"/>
              <a:gd name="T34" fmla="*/ 462 w 925"/>
              <a:gd name="T35" fmla="*/ 841 h 925"/>
              <a:gd name="T36" fmla="*/ 841 w 925"/>
              <a:gd name="T37" fmla="*/ 463 h 925"/>
              <a:gd name="T38" fmla="*/ 462 w 925"/>
              <a:gd name="T39" fmla="*/ 85 h 925"/>
              <a:gd name="T40" fmla="*/ 462 w 925"/>
              <a:gd name="T41" fmla="*/ 505 h 925"/>
              <a:gd name="T42" fmla="*/ 420 w 925"/>
              <a:gd name="T43" fmla="*/ 463 h 925"/>
              <a:gd name="T44" fmla="*/ 462 w 925"/>
              <a:gd name="T45" fmla="*/ 421 h 925"/>
              <a:gd name="T46" fmla="*/ 504 w 925"/>
              <a:gd name="T47" fmla="*/ 463 h 925"/>
              <a:gd name="T48" fmla="*/ 462 w 925"/>
              <a:gd name="T49" fmla="*/ 505 h 925"/>
              <a:gd name="T50" fmla="*/ 610 w 925"/>
              <a:gd name="T51" fmla="*/ 442 h 925"/>
              <a:gd name="T52" fmla="*/ 543 w 925"/>
              <a:gd name="T53" fmla="*/ 442 h 925"/>
              <a:gd name="T54" fmla="*/ 483 w 925"/>
              <a:gd name="T55" fmla="*/ 382 h 925"/>
              <a:gd name="T56" fmla="*/ 483 w 925"/>
              <a:gd name="T57" fmla="*/ 232 h 925"/>
              <a:gd name="T58" fmla="*/ 462 w 925"/>
              <a:gd name="T59" fmla="*/ 211 h 925"/>
              <a:gd name="T60" fmla="*/ 441 w 925"/>
              <a:gd name="T61" fmla="*/ 232 h 925"/>
              <a:gd name="T62" fmla="*/ 441 w 925"/>
              <a:gd name="T63" fmla="*/ 382 h 925"/>
              <a:gd name="T64" fmla="*/ 378 w 925"/>
              <a:gd name="T65" fmla="*/ 463 h 925"/>
              <a:gd name="T66" fmla="*/ 462 w 925"/>
              <a:gd name="T67" fmla="*/ 547 h 925"/>
              <a:gd name="T68" fmla="*/ 543 w 925"/>
              <a:gd name="T69" fmla="*/ 484 h 925"/>
              <a:gd name="T70" fmla="*/ 610 w 925"/>
              <a:gd name="T71" fmla="*/ 484 h 925"/>
              <a:gd name="T72" fmla="*/ 631 w 925"/>
              <a:gd name="T73" fmla="*/ 463 h 925"/>
              <a:gd name="T74" fmla="*/ 610 w 925"/>
              <a:gd name="T75" fmla="*/ 44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25" h="925">
                <a:moveTo>
                  <a:pt x="462" y="883"/>
                </a:moveTo>
                <a:cubicBezTo>
                  <a:pt x="230" y="883"/>
                  <a:pt x="42" y="695"/>
                  <a:pt x="42" y="463"/>
                </a:cubicBezTo>
                <a:cubicBezTo>
                  <a:pt x="42" y="231"/>
                  <a:pt x="230" y="43"/>
                  <a:pt x="462" y="43"/>
                </a:cubicBezTo>
                <a:cubicBezTo>
                  <a:pt x="695" y="43"/>
                  <a:pt x="883" y="231"/>
                  <a:pt x="883" y="463"/>
                </a:cubicBezTo>
                <a:cubicBezTo>
                  <a:pt x="883" y="695"/>
                  <a:pt x="695" y="883"/>
                  <a:pt x="462" y="883"/>
                </a:cubicBezTo>
                <a:close/>
                <a:moveTo>
                  <a:pt x="462" y="0"/>
                </a:moveTo>
                <a:cubicBezTo>
                  <a:pt x="207" y="0"/>
                  <a:pt x="0" y="208"/>
                  <a:pt x="0" y="463"/>
                </a:cubicBezTo>
                <a:cubicBezTo>
                  <a:pt x="0" y="718"/>
                  <a:pt x="207" y="925"/>
                  <a:pt x="462" y="925"/>
                </a:cubicBezTo>
                <a:cubicBezTo>
                  <a:pt x="718" y="925"/>
                  <a:pt x="925" y="718"/>
                  <a:pt x="925" y="463"/>
                </a:cubicBezTo>
                <a:cubicBezTo>
                  <a:pt x="925" y="208"/>
                  <a:pt x="718" y="0"/>
                  <a:pt x="462" y="0"/>
                </a:cubicBezTo>
                <a:close/>
                <a:moveTo>
                  <a:pt x="462" y="799"/>
                </a:moveTo>
                <a:cubicBezTo>
                  <a:pt x="277" y="799"/>
                  <a:pt x="126" y="649"/>
                  <a:pt x="126" y="463"/>
                </a:cubicBezTo>
                <a:cubicBezTo>
                  <a:pt x="126" y="277"/>
                  <a:pt x="277" y="127"/>
                  <a:pt x="462" y="127"/>
                </a:cubicBezTo>
                <a:cubicBezTo>
                  <a:pt x="648" y="127"/>
                  <a:pt x="799" y="277"/>
                  <a:pt x="799" y="463"/>
                </a:cubicBezTo>
                <a:cubicBezTo>
                  <a:pt x="799" y="649"/>
                  <a:pt x="648" y="799"/>
                  <a:pt x="462" y="799"/>
                </a:cubicBezTo>
                <a:close/>
                <a:moveTo>
                  <a:pt x="462" y="85"/>
                </a:moveTo>
                <a:cubicBezTo>
                  <a:pt x="253" y="85"/>
                  <a:pt x="84" y="254"/>
                  <a:pt x="84" y="463"/>
                </a:cubicBezTo>
                <a:cubicBezTo>
                  <a:pt x="84" y="672"/>
                  <a:pt x="253" y="841"/>
                  <a:pt x="462" y="841"/>
                </a:cubicBezTo>
                <a:cubicBezTo>
                  <a:pt x="671" y="841"/>
                  <a:pt x="841" y="672"/>
                  <a:pt x="841" y="463"/>
                </a:cubicBezTo>
                <a:cubicBezTo>
                  <a:pt x="841" y="254"/>
                  <a:pt x="671" y="85"/>
                  <a:pt x="462" y="85"/>
                </a:cubicBezTo>
                <a:close/>
                <a:moveTo>
                  <a:pt x="462" y="505"/>
                </a:moveTo>
                <a:cubicBezTo>
                  <a:pt x="439" y="505"/>
                  <a:pt x="420" y="486"/>
                  <a:pt x="420" y="463"/>
                </a:cubicBezTo>
                <a:cubicBezTo>
                  <a:pt x="420" y="440"/>
                  <a:pt x="439" y="421"/>
                  <a:pt x="462" y="421"/>
                </a:cubicBezTo>
                <a:cubicBezTo>
                  <a:pt x="486" y="421"/>
                  <a:pt x="504" y="440"/>
                  <a:pt x="504" y="463"/>
                </a:cubicBezTo>
                <a:cubicBezTo>
                  <a:pt x="504" y="486"/>
                  <a:pt x="486" y="505"/>
                  <a:pt x="462" y="505"/>
                </a:cubicBezTo>
                <a:close/>
                <a:moveTo>
                  <a:pt x="610" y="442"/>
                </a:moveTo>
                <a:lnTo>
                  <a:pt x="543" y="442"/>
                </a:lnTo>
                <a:cubicBezTo>
                  <a:pt x="536" y="412"/>
                  <a:pt x="513" y="389"/>
                  <a:pt x="483" y="382"/>
                </a:cubicBezTo>
                <a:lnTo>
                  <a:pt x="483" y="232"/>
                </a:lnTo>
                <a:cubicBezTo>
                  <a:pt x="483" y="220"/>
                  <a:pt x="474" y="211"/>
                  <a:pt x="462" y="211"/>
                </a:cubicBezTo>
                <a:cubicBezTo>
                  <a:pt x="451" y="211"/>
                  <a:pt x="441" y="220"/>
                  <a:pt x="441" y="232"/>
                </a:cubicBezTo>
                <a:lnTo>
                  <a:pt x="441" y="382"/>
                </a:lnTo>
                <a:cubicBezTo>
                  <a:pt x="405" y="391"/>
                  <a:pt x="378" y="424"/>
                  <a:pt x="378" y="463"/>
                </a:cubicBezTo>
                <a:cubicBezTo>
                  <a:pt x="378" y="509"/>
                  <a:pt x="416" y="547"/>
                  <a:pt x="462" y="547"/>
                </a:cubicBezTo>
                <a:cubicBezTo>
                  <a:pt x="502" y="547"/>
                  <a:pt x="534" y="520"/>
                  <a:pt x="543" y="484"/>
                </a:cubicBezTo>
                <a:lnTo>
                  <a:pt x="610" y="484"/>
                </a:lnTo>
                <a:cubicBezTo>
                  <a:pt x="621" y="484"/>
                  <a:pt x="631" y="475"/>
                  <a:pt x="631" y="463"/>
                </a:cubicBezTo>
                <a:cubicBezTo>
                  <a:pt x="631" y="451"/>
                  <a:pt x="621" y="442"/>
                  <a:pt x="610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56" name="Freeform 444">
            <a:extLst>
              <a:ext uri="{FF2B5EF4-FFF2-40B4-BE49-F238E27FC236}">
                <a16:creationId xmlns:a16="http://schemas.microsoft.com/office/drawing/2014/main" xmlns="" id="{14BD4F2F-D4DC-449C-BF7D-42D15C2F6F87}"/>
              </a:ext>
            </a:extLst>
          </p:cNvPr>
          <p:cNvSpPr>
            <a:spLocks noEditPoints="1"/>
          </p:cNvSpPr>
          <p:nvPr/>
        </p:nvSpPr>
        <p:spPr bwMode="auto">
          <a:xfrm>
            <a:off x="3343275" y="4558507"/>
            <a:ext cx="352425" cy="319088"/>
          </a:xfrm>
          <a:custGeom>
            <a:avLst/>
            <a:gdLst>
              <a:gd name="T0" fmla="*/ 462 w 925"/>
              <a:gd name="T1" fmla="*/ 715 h 841"/>
              <a:gd name="T2" fmla="*/ 342 w 925"/>
              <a:gd name="T3" fmla="*/ 700 h 841"/>
              <a:gd name="T4" fmla="*/ 333 w 925"/>
              <a:gd name="T5" fmla="*/ 699 h 841"/>
              <a:gd name="T6" fmla="*/ 317 w 925"/>
              <a:gd name="T7" fmla="*/ 702 h 841"/>
              <a:gd name="T8" fmla="*/ 143 w 925"/>
              <a:gd name="T9" fmla="*/ 772 h 841"/>
              <a:gd name="T10" fmla="*/ 172 w 925"/>
              <a:gd name="T11" fmla="*/ 651 h 841"/>
              <a:gd name="T12" fmla="*/ 158 w 925"/>
              <a:gd name="T13" fmla="*/ 610 h 841"/>
              <a:gd name="T14" fmla="*/ 42 w 925"/>
              <a:gd name="T15" fmla="*/ 378 h 841"/>
              <a:gd name="T16" fmla="*/ 462 w 925"/>
              <a:gd name="T17" fmla="*/ 42 h 841"/>
              <a:gd name="T18" fmla="*/ 883 w 925"/>
              <a:gd name="T19" fmla="*/ 378 h 841"/>
              <a:gd name="T20" fmla="*/ 462 w 925"/>
              <a:gd name="T21" fmla="*/ 715 h 841"/>
              <a:gd name="T22" fmla="*/ 462 w 925"/>
              <a:gd name="T23" fmla="*/ 0 h 841"/>
              <a:gd name="T24" fmla="*/ 0 w 925"/>
              <a:gd name="T25" fmla="*/ 378 h 841"/>
              <a:gd name="T26" fmla="*/ 131 w 925"/>
              <a:gd name="T27" fmla="*/ 642 h 841"/>
              <a:gd name="T28" fmla="*/ 84 w 925"/>
              <a:gd name="T29" fmla="*/ 841 h 841"/>
              <a:gd name="T30" fmla="*/ 333 w 925"/>
              <a:gd name="T31" fmla="*/ 741 h 841"/>
              <a:gd name="T32" fmla="*/ 462 w 925"/>
              <a:gd name="T33" fmla="*/ 757 h 841"/>
              <a:gd name="T34" fmla="*/ 925 w 925"/>
              <a:gd name="T35" fmla="*/ 378 h 841"/>
              <a:gd name="T36" fmla="*/ 462 w 925"/>
              <a:gd name="T37" fmla="*/ 0 h 841"/>
              <a:gd name="T38" fmla="*/ 672 w 925"/>
              <a:gd name="T39" fmla="*/ 315 h 841"/>
              <a:gd name="T40" fmla="*/ 609 w 925"/>
              <a:gd name="T41" fmla="*/ 378 h 841"/>
              <a:gd name="T42" fmla="*/ 672 w 925"/>
              <a:gd name="T43" fmla="*/ 441 h 841"/>
              <a:gd name="T44" fmla="*/ 735 w 925"/>
              <a:gd name="T45" fmla="*/ 378 h 841"/>
              <a:gd name="T46" fmla="*/ 672 w 925"/>
              <a:gd name="T47" fmla="*/ 315 h 841"/>
              <a:gd name="T48" fmla="*/ 252 w 925"/>
              <a:gd name="T49" fmla="*/ 315 h 841"/>
              <a:gd name="T50" fmla="*/ 189 w 925"/>
              <a:gd name="T51" fmla="*/ 378 h 841"/>
              <a:gd name="T52" fmla="*/ 252 w 925"/>
              <a:gd name="T53" fmla="*/ 441 h 841"/>
              <a:gd name="T54" fmla="*/ 315 w 925"/>
              <a:gd name="T55" fmla="*/ 378 h 841"/>
              <a:gd name="T56" fmla="*/ 252 w 925"/>
              <a:gd name="T57" fmla="*/ 315 h 841"/>
              <a:gd name="T58" fmla="*/ 462 w 925"/>
              <a:gd name="T59" fmla="*/ 315 h 841"/>
              <a:gd name="T60" fmla="*/ 399 w 925"/>
              <a:gd name="T61" fmla="*/ 378 h 841"/>
              <a:gd name="T62" fmla="*/ 462 w 925"/>
              <a:gd name="T63" fmla="*/ 441 h 841"/>
              <a:gd name="T64" fmla="*/ 525 w 925"/>
              <a:gd name="T65" fmla="*/ 378 h 841"/>
              <a:gd name="T66" fmla="*/ 462 w 925"/>
              <a:gd name="T67" fmla="*/ 315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5" h="841">
                <a:moveTo>
                  <a:pt x="462" y="715"/>
                </a:moveTo>
                <a:cubicBezTo>
                  <a:pt x="422" y="715"/>
                  <a:pt x="382" y="710"/>
                  <a:pt x="342" y="700"/>
                </a:cubicBezTo>
                <a:cubicBezTo>
                  <a:pt x="339" y="700"/>
                  <a:pt x="336" y="699"/>
                  <a:pt x="333" y="699"/>
                </a:cubicBezTo>
                <a:cubicBezTo>
                  <a:pt x="327" y="699"/>
                  <a:pt x="322" y="700"/>
                  <a:pt x="317" y="702"/>
                </a:cubicBezTo>
                <a:lnTo>
                  <a:pt x="143" y="772"/>
                </a:lnTo>
                <a:lnTo>
                  <a:pt x="172" y="651"/>
                </a:lnTo>
                <a:cubicBezTo>
                  <a:pt x="175" y="636"/>
                  <a:pt x="170" y="620"/>
                  <a:pt x="158" y="610"/>
                </a:cubicBezTo>
                <a:cubicBezTo>
                  <a:pt x="83" y="547"/>
                  <a:pt x="42" y="465"/>
                  <a:pt x="42" y="378"/>
                </a:cubicBezTo>
                <a:cubicBezTo>
                  <a:pt x="42" y="193"/>
                  <a:pt x="230" y="42"/>
                  <a:pt x="462" y="42"/>
                </a:cubicBezTo>
                <a:cubicBezTo>
                  <a:pt x="694" y="42"/>
                  <a:pt x="883" y="193"/>
                  <a:pt x="883" y="378"/>
                </a:cubicBezTo>
                <a:cubicBezTo>
                  <a:pt x="883" y="564"/>
                  <a:pt x="694" y="715"/>
                  <a:pt x="462" y="715"/>
                </a:cubicBezTo>
                <a:close/>
                <a:moveTo>
                  <a:pt x="462" y="0"/>
                </a:moveTo>
                <a:cubicBezTo>
                  <a:pt x="207" y="0"/>
                  <a:pt x="0" y="169"/>
                  <a:pt x="0" y="378"/>
                </a:cubicBezTo>
                <a:cubicBezTo>
                  <a:pt x="0" y="481"/>
                  <a:pt x="50" y="574"/>
                  <a:pt x="131" y="642"/>
                </a:cubicBezTo>
                <a:lnTo>
                  <a:pt x="84" y="841"/>
                </a:lnTo>
                <a:lnTo>
                  <a:pt x="333" y="741"/>
                </a:lnTo>
                <a:cubicBezTo>
                  <a:pt x="374" y="751"/>
                  <a:pt x="417" y="757"/>
                  <a:pt x="462" y="757"/>
                </a:cubicBezTo>
                <a:cubicBezTo>
                  <a:pt x="718" y="757"/>
                  <a:pt x="925" y="587"/>
                  <a:pt x="925" y="378"/>
                </a:cubicBezTo>
                <a:cubicBezTo>
                  <a:pt x="925" y="169"/>
                  <a:pt x="718" y="0"/>
                  <a:pt x="462" y="0"/>
                </a:cubicBezTo>
                <a:close/>
                <a:moveTo>
                  <a:pt x="672" y="315"/>
                </a:moveTo>
                <a:cubicBezTo>
                  <a:pt x="638" y="315"/>
                  <a:pt x="609" y="344"/>
                  <a:pt x="609" y="378"/>
                </a:cubicBezTo>
                <a:cubicBezTo>
                  <a:pt x="609" y="413"/>
                  <a:pt x="638" y="441"/>
                  <a:pt x="672" y="441"/>
                </a:cubicBezTo>
                <a:cubicBezTo>
                  <a:pt x="707" y="441"/>
                  <a:pt x="735" y="413"/>
                  <a:pt x="735" y="378"/>
                </a:cubicBezTo>
                <a:cubicBezTo>
                  <a:pt x="735" y="344"/>
                  <a:pt x="707" y="315"/>
                  <a:pt x="672" y="315"/>
                </a:cubicBezTo>
                <a:close/>
                <a:moveTo>
                  <a:pt x="252" y="315"/>
                </a:moveTo>
                <a:cubicBezTo>
                  <a:pt x="217" y="315"/>
                  <a:pt x="189" y="344"/>
                  <a:pt x="189" y="378"/>
                </a:cubicBezTo>
                <a:cubicBezTo>
                  <a:pt x="189" y="413"/>
                  <a:pt x="217" y="441"/>
                  <a:pt x="252" y="441"/>
                </a:cubicBezTo>
                <a:cubicBezTo>
                  <a:pt x="287" y="441"/>
                  <a:pt x="315" y="413"/>
                  <a:pt x="315" y="378"/>
                </a:cubicBezTo>
                <a:cubicBezTo>
                  <a:pt x="315" y="344"/>
                  <a:pt x="287" y="315"/>
                  <a:pt x="252" y="315"/>
                </a:cubicBezTo>
                <a:close/>
                <a:moveTo>
                  <a:pt x="462" y="315"/>
                </a:moveTo>
                <a:cubicBezTo>
                  <a:pt x="427" y="315"/>
                  <a:pt x="399" y="344"/>
                  <a:pt x="399" y="378"/>
                </a:cubicBezTo>
                <a:cubicBezTo>
                  <a:pt x="399" y="413"/>
                  <a:pt x="427" y="441"/>
                  <a:pt x="462" y="441"/>
                </a:cubicBezTo>
                <a:cubicBezTo>
                  <a:pt x="497" y="441"/>
                  <a:pt x="525" y="413"/>
                  <a:pt x="525" y="378"/>
                </a:cubicBezTo>
                <a:cubicBezTo>
                  <a:pt x="525" y="344"/>
                  <a:pt x="497" y="315"/>
                  <a:pt x="462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3" name="Freeform 451">
            <a:extLst>
              <a:ext uri="{FF2B5EF4-FFF2-40B4-BE49-F238E27FC236}">
                <a16:creationId xmlns:a16="http://schemas.microsoft.com/office/drawing/2014/main" xmlns="" id="{39547238-F701-4F21-B2DB-723F8238ABB2}"/>
              </a:ext>
            </a:extLst>
          </p:cNvPr>
          <p:cNvSpPr>
            <a:spLocks noEditPoints="1"/>
          </p:cNvSpPr>
          <p:nvPr/>
        </p:nvSpPr>
        <p:spPr bwMode="auto">
          <a:xfrm>
            <a:off x="7627144" y="5444332"/>
            <a:ext cx="352425" cy="319088"/>
          </a:xfrm>
          <a:custGeom>
            <a:avLst/>
            <a:gdLst>
              <a:gd name="T0" fmla="*/ 42 w 925"/>
              <a:gd name="T1" fmla="*/ 799 h 841"/>
              <a:gd name="T2" fmla="*/ 883 w 925"/>
              <a:gd name="T3" fmla="*/ 42 h 841"/>
              <a:gd name="T4" fmla="*/ 883 w 925"/>
              <a:gd name="T5" fmla="*/ 0 h 841"/>
              <a:gd name="T6" fmla="*/ 0 w 925"/>
              <a:gd name="T7" fmla="*/ 42 h 841"/>
              <a:gd name="T8" fmla="*/ 42 w 925"/>
              <a:gd name="T9" fmla="*/ 841 h 841"/>
              <a:gd name="T10" fmla="*/ 925 w 925"/>
              <a:gd name="T11" fmla="*/ 799 h 841"/>
              <a:gd name="T12" fmla="*/ 883 w 925"/>
              <a:gd name="T13" fmla="*/ 0 h 841"/>
              <a:gd name="T14" fmla="*/ 273 w 925"/>
              <a:gd name="T15" fmla="*/ 210 h 841"/>
              <a:gd name="T16" fmla="*/ 378 w 925"/>
              <a:gd name="T17" fmla="*/ 526 h 841"/>
              <a:gd name="T18" fmla="*/ 168 w 925"/>
              <a:gd name="T19" fmla="*/ 526 h 841"/>
              <a:gd name="T20" fmla="*/ 126 w 925"/>
              <a:gd name="T21" fmla="*/ 526 h 841"/>
              <a:gd name="T22" fmla="*/ 420 w 925"/>
              <a:gd name="T23" fmla="*/ 526 h 841"/>
              <a:gd name="T24" fmla="*/ 273 w 925"/>
              <a:gd name="T25" fmla="*/ 168 h 841"/>
              <a:gd name="T26" fmla="*/ 126 w 925"/>
              <a:gd name="T27" fmla="*/ 526 h 841"/>
              <a:gd name="T28" fmla="*/ 126 w 925"/>
              <a:gd name="T29" fmla="*/ 105 h 841"/>
              <a:gd name="T30" fmla="*/ 84 w 925"/>
              <a:gd name="T31" fmla="*/ 105 h 841"/>
              <a:gd name="T32" fmla="*/ 273 w 925"/>
              <a:gd name="T33" fmla="*/ 589 h 841"/>
              <a:gd name="T34" fmla="*/ 273 w 925"/>
              <a:gd name="T35" fmla="*/ 463 h 841"/>
              <a:gd name="T36" fmla="*/ 273 w 925"/>
              <a:gd name="T37" fmla="*/ 589 h 841"/>
              <a:gd name="T38" fmla="*/ 841 w 925"/>
              <a:gd name="T39" fmla="*/ 105 h 841"/>
              <a:gd name="T40" fmla="*/ 799 w 925"/>
              <a:gd name="T41" fmla="*/ 105 h 841"/>
              <a:gd name="T42" fmla="*/ 105 w 925"/>
              <a:gd name="T43" fmla="*/ 757 h 841"/>
              <a:gd name="T44" fmla="*/ 105 w 925"/>
              <a:gd name="T45" fmla="*/ 715 h 841"/>
              <a:gd name="T46" fmla="*/ 105 w 925"/>
              <a:gd name="T47" fmla="*/ 757 h 841"/>
              <a:gd name="T48" fmla="*/ 799 w 925"/>
              <a:gd name="T49" fmla="*/ 736 h 841"/>
              <a:gd name="T50" fmla="*/ 841 w 925"/>
              <a:gd name="T51" fmla="*/ 736 h 841"/>
              <a:gd name="T52" fmla="*/ 546 w 925"/>
              <a:gd name="T53" fmla="*/ 315 h 841"/>
              <a:gd name="T54" fmla="*/ 757 w 925"/>
              <a:gd name="T55" fmla="*/ 315 h 841"/>
              <a:gd name="T56" fmla="*/ 652 w 925"/>
              <a:gd name="T57" fmla="*/ 631 h 841"/>
              <a:gd name="T58" fmla="*/ 546 w 925"/>
              <a:gd name="T59" fmla="*/ 315 h 841"/>
              <a:gd name="T60" fmla="*/ 799 w 925"/>
              <a:gd name="T61" fmla="*/ 526 h 841"/>
              <a:gd name="T62" fmla="*/ 652 w 925"/>
              <a:gd name="T63" fmla="*/ 168 h 841"/>
              <a:gd name="T64" fmla="*/ 504 w 925"/>
              <a:gd name="T65" fmla="*/ 526 h 841"/>
              <a:gd name="T66" fmla="*/ 652 w 925"/>
              <a:gd name="T67" fmla="*/ 379 h 841"/>
              <a:gd name="T68" fmla="*/ 652 w 925"/>
              <a:gd name="T69" fmla="*/ 252 h 841"/>
              <a:gd name="T70" fmla="*/ 652 w 925"/>
              <a:gd name="T71" fmla="*/ 37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25" h="841">
                <a:moveTo>
                  <a:pt x="883" y="799"/>
                </a:moveTo>
                <a:lnTo>
                  <a:pt x="42" y="799"/>
                </a:lnTo>
                <a:lnTo>
                  <a:pt x="42" y="42"/>
                </a:lnTo>
                <a:lnTo>
                  <a:pt x="883" y="42"/>
                </a:lnTo>
                <a:lnTo>
                  <a:pt x="883" y="799"/>
                </a:lnTo>
                <a:close/>
                <a:moveTo>
                  <a:pt x="883" y="0"/>
                </a:moveTo>
                <a:lnTo>
                  <a:pt x="42" y="0"/>
                </a:lnTo>
                <a:cubicBezTo>
                  <a:pt x="19" y="0"/>
                  <a:pt x="0" y="19"/>
                  <a:pt x="0" y="42"/>
                </a:cubicBezTo>
                <a:lnTo>
                  <a:pt x="0" y="799"/>
                </a:lnTo>
                <a:cubicBezTo>
                  <a:pt x="0" y="822"/>
                  <a:pt x="19" y="841"/>
                  <a:pt x="42" y="841"/>
                </a:cubicBezTo>
                <a:lnTo>
                  <a:pt x="883" y="841"/>
                </a:lnTo>
                <a:cubicBezTo>
                  <a:pt x="906" y="841"/>
                  <a:pt x="925" y="822"/>
                  <a:pt x="925" y="799"/>
                </a:cubicBezTo>
                <a:lnTo>
                  <a:pt x="925" y="42"/>
                </a:lnTo>
                <a:cubicBezTo>
                  <a:pt x="925" y="19"/>
                  <a:pt x="906" y="0"/>
                  <a:pt x="883" y="0"/>
                </a:cubicBezTo>
                <a:close/>
                <a:moveTo>
                  <a:pt x="168" y="315"/>
                </a:moveTo>
                <a:cubicBezTo>
                  <a:pt x="168" y="257"/>
                  <a:pt x="215" y="210"/>
                  <a:pt x="273" y="210"/>
                </a:cubicBezTo>
                <a:cubicBezTo>
                  <a:pt x="331" y="210"/>
                  <a:pt x="378" y="257"/>
                  <a:pt x="378" y="315"/>
                </a:cubicBezTo>
                <a:lnTo>
                  <a:pt x="378" y="526"/>
                </a:lnTo>
                <a:cubicBezTo>
                  <a:pt x="378" y="584"/>
                  <a:pt x="331" y="631"/>
                  <a:pt x="273" y="631"/>
                </a:cubicBezTo>
                <a:cubicBezTo>
                  <a:pt x="215" y="631"/>
                  <a:pt x="168" y="584"/>
                  <a:pt x="168" y="526"/>
                </a:cubicBezTo>
                <a:lnTo>
                  <a:pt x="168" y="315"/>
                </a:lnTo>
                <a:close/>
                <a:moveTo>
                  <a:pt x="126" y="526"/>
                </a:moveTo>
                <a:cubicBezTo>
                  <a:pt x="126" y="607"/>
                  <a:pt x="192" y="673"/>
                  <a:pt x="273" y="673"/>
                </a:cubicBezTo>
                <a:cubicBezTo>
                  <a:pt x="354" y="673"/>
                  <a:pt x="420" y="607"/>
                  <a:pt x="420" y="526"/>
                </a:cubicBezTo>
                <a:lnTo>
                  <a:pt x="420" y="315"/>
                </a:lnTo>
                <a:cubicBezTo>
                  <a:pt x="420" y="234"/>
                  <a:pt x="354" y="168"/>
                  <a:pt x="273" y="168"/>
                </a:cubicBezTo>
                <a:cubicBezTo>
                  <a:pt x="192" y="168"/>
                  <a:pt x="126" y="234"/>
                  <a:pt x="126" y="315"/>
                </a:cubicBezTo>
                <a:lnTo>
                  <a:pt x="126" y="526"/>
                </a:lnTo>
                <a:close/>
                <a:moveTo>
                  <a:pt x="105" y="126"/>
                </a:moveTo>
                <a:cubicBezTo>
                  <a:pt x="117" y="126"/>
                  <a:pt x="126" y="117"/>
                  <a:pt x="126" y="105"/>
                </a:cubicBezTo>
                <a:cubicBezTo>
                  <a:pt x="126" y="94"/>
                  <a:pt x="117" y="84"/>
                  <a:pt x="105" y="84"/>
                </a:cubicBezTo>
                <a:cubicBezTo>
                  <a:pt x="93" y="84"/>
                  <a:pt x="84" y="94"/>
                  <a:pt x="84" y="105"/>
                </a:cubicBezTo>
                <a:cubicBezTo>
                  <a:pt x="84" y="117"/>
                  <a:pt x="93" y="126"/>
                  <a:pt x="105" y="126"/>
                </a:cubicBezTo>
                <a:close/>
                <a:moveTo>
                  <a:pt x="273" y="589"/>
                </a:moveTo>
                <a:cubicBezTo>
                  <a:pt x="308" y="589"/>
                  <a:pt x="336" y="560"/>
                  <a:pt x="336" y="526"/>
                </a:cubicBezTo>
                <a:cubicBezTo>
                  <a:pt x="336" y="491"/>
                  <a:pt x="308" y="463"/>
                  <a:pt x="273" y="463"/>
                </a:cubicBezTo>
                <a:cubicBezTo>
                  <a:pt x="238" y="463"/>
                  <a:pt x="210" y="491"/>
                  <a:pt x="210" y="526"/>
                </a:cubicBezTo>
                <a:cubicBezTo>
                  <a:pt x="210" y="560"/>
                  <a:pt x="238" y="589"/>
                  <a:pt x="273" y="589"/>
                </a:cubicBezTo>
                <a:close/>
                <a:moveTo>
                  <a:pt x="820" y="126"/>
                </a:moveTo>
                <a:cubicBezTo>
                  <a:pt x="831" y="126"/>
                  <a:pt x="841" y="117"/>
                  <a:pt x="841" y="105"/>
                </a:cubicBezTo>
                <a:cubicBezTo>
                  <a:pt x="841" y="94"/>
                  <a:pt x="831" y="84"/>
                  <a:pt x="820" y="84"/>
                </a:cubicBezTo>
                <a:cubicBezTo>
                  <a:pt x="808" y="84"/>
                  <a:pt x="799" y="94"/>
                  <a:pt x="799" y="105"/>
                </a:cubicBezTo>
                <a:cubicBezTo>
                  <a:pt x="799" y="117"/>
                  <a:pt x="808" y="126"/>
                  <a:pt x="820" y="126"/>
                </a:cubicBezTo>
                <a:close/>
                <a:moveTo>
                  <a:pt x="105" y="757"/>
                </a:moveTo>
                <a:cubicBezTo>
                  <a:pt x="117" y="757"/>
                  <a:pt x="126" y="747"/>
                  <a:pt x="126" y="736"/>
                </a:cubicBezTo>
                <a:cubicBezTo>
                  <a:pt x="126" y="724"/>
                  <a:pt x="117" y="715"/>
                  <a:pt x="105" y="715"/>
                </a:cubicBezTo>
                <a:cubicBezTo>
                  <a:pt x="93" y="715"/>
                  <a:pt x="84" y="724"/>
                  <a:pt x="84" y="736"/>
                </a:cubicBezTo>
                <a:cubicBezTo>
                  <a:pt x="84" y="747"/>
                  <a:pt x="93" y="757"/>
                  <a:pt x="105" y="757"/>
                </a:cubicBezTo>
                <a:close/>
                <a:moveTo>
                  <a:pt x="820" y="715"/>
                </a:moveTo>
                <a:cubicBezTo>
                  <a:pt x="808" y="715"/>
                  <a:pt x="799" y="724"/>
                  <a:pt x="799" y="736"/>
                </a:cubicBezTo>
                <a:cubicBezTo>
                  <a:pt x="799" y="747"/>
                  <a:pt x="808" y="757"/>
                  <a:pt x="820" y="757"/>
                </a:cubicBezTo>
                <a:cubicBezTo>
                  <a:pt x="831" y="757"/>
                  <a:pt x="841" y="747"/>
                  <a:pt x="841" y="736"/>
                </a:cubicBezTo>
                <a:cubicBezTo>
                  <a:pt x="841" y="724"/>
                  <a:pt x="831" y="715"/>
                  <a:pt x="820" y="715"/>
                </a:cubicBezTo>
                <a:close/>
                <a:moveTo>
                  <a:pt x="546" y="315"/>
                </a:moveTo>
                <a:cubicBezTo>
                  <a:pt x="546" y="257"/>
                  <a:pt x="594" y="210"/>
                  <a:pt x="652" y="210"/>
                </a:cubicBezTo>
                <a:cubicBezTo>
                  <a:pt x="710" y="210"/>
                  <a:pt x="757" y="257"/>
                  <a:pt x="757" y="315"/>
                </a:cubicBezTo>
                <a:lnTo>
                  <a:pt x="757" y="526"/>
                </a:lnTo>
                <a:cubicBezTo>
                  <a:pt x="757" y="584"/>
                  <a:pt x="710" y="631"/>
                  <a:pt x="652" y="631"/>
                </a:cubicBezTo>
                <a:cubicBezTo>
                  <a:pt x="594" y="631"/>
                  <a:pt x="546" y="584"/>
                  <a:pt x="546" y="526"/>
                </a:cubicBezTo>
                <a:lnTo>
                  <a:pt x="546" y="315"/>
                </a:lnTo>
                <a:close/>
                <a:moveTo>
                  <a:pt x="652" y="673"/>
                </a:moveTo>
                <a:cubicBezTo>
                  <a:pt x="733" y="673"/>
                  <a:pt x="799" y="607"/>
                  <a:pt x="799" y="526"/>
                </a:cubicBezTo>
                <a:lnTo>
                  <a:pt x="799" y="315"/>
                </a:lnTo>
                <a:cubicBezTo>
                  <a:pt x="799" y="234"/>
                  <a:pt x="733" y="168"/>
                  <a:pt x="652" y="168"/>
                </a:cubicBezTo>
                <a:cubicBezTo>
                  <a:pt x="570" y="168"/>
                  <a:pt x="504" y="234"/>
                  <a:pt x="504" y="315"/>
                </a:cubicBezTo>
                <a:lnTo>
                  <a:pt x="504" y="526"/>
                </a:lnTo>
                <a:cubicBezTo>
                  <a:pt x="504" y="607"/>
                  <a:pt x="570" y="673"/>
                  <a:pt x="652" y="673"/>
                </a:cubicBezTo>
                <a:close/>
                <a:moveTo>
                  <a:pt x="652" y="379"/>
                </a:moveTo>
                <a:cubicBezTo>
                  <a:pt x="686" y="379"/>
                  <a:pt x="715" y="350"/>
                  <a:pt x="715" y="315"/>
                </a:cubicBezTo>
                <a:cubicBezTo>
                  <a:pt x="715" y="281"/>
                  <a:pt x="686" y="252"/>
                  <a:pt x="652" y="252"/>
                </a:cubicBezTo>
                <a:cubicBezTo>
                  <a:pt x="617" y="252"/>
                  <a:pt x="588" y="281"/>
                  <a:pt x="588" y="315"/>
                </a:cubicBezTo>
                <a:cubicBezTo>
                  <a:pt x="588" y="350"/>
                  <a:pt x="617" y="379"/>
                  <a:pt x="652" y="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xmlns="" id="{4983F1EA-B4F7-4378-BE7D-424CD976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382" y="2286794"/>
            <a:ext cx="5520530" cy="528638"/>
          </a:xfrm>
          <a:custGeom>
            <a:avLst/>
            <a:gdLst>
              <a:gd name="connsiteX0" fmla="*/ 89262 w 11041060"/>
              <a:gd name="connsiteY0" fmla="*/ 957263 h 1057276"/>
              <a:gd name="connsiteX1" fmla="*/ 112713 w 11041060"/>
              <a:gd name="connsiteY1" fmla="*/ 987267 h 1057276"/>
              <a:gd name="connsiteX2" fmla="*/ 23450 w 11041060"/>
              <a:gd name="connsiteY2" fmla="*/ 1057276 h 1057276"/>
              <a:gd name="connsiteX3" fmla="*/ 0 w 11041060"/>
              <a:gd name="connsiteY3" fmla="*/ 1026503 h 1057276"/>
              <a:gd name="connsiteX4" fmla="*/ 331337 w 11041060"/>
              <a:gd name="connsiteY4" fmla="*/ 773113 h 1057276"/>
              <a:gd name="connsiteX5" fmla="*/ 354014 w 11041060"/>
              <a:gd name="connsiteY5" fmla="*/ 803295 h 1057276"/>
              <a:gd name="connsiteX6" fmla="*/ 233817 w 11041060"/>
              <a:gd name="connsiteY6" fmla="*/ 895351 h 1057276"/>
              <a:gd name="connsiteX7" fmla="*/ 211140 w 11041060"/>
              <a:gd name="connsiteY7" fmla="*/ 865169 h 1057276"/>
              <a:gd name="connsiteX8" fmla="*/ 573970 w 11041060"/>
              <a:gd name="connsiteY8" fmla="*/ 588963 h 1057276"/>
              <a:gd name="connsiteX9" fmla="*/ 596903 w 11041060"/>
              <a:gd name="connsiteY9" fmla="*/ 619145 h 1057276"/>
              <a:gd name="connsiteX10" fmla="*/ 475369 w 11041060"/>
              <a:gd name="connsiteY10" fmla="*/ 711201 h 1057276"/>
              <a:gd name="connsiteX11" fmla="*/ 452437 w 11041060"/>
              <a:gd name="connsiteY11" fmla="*/ 681019 h 1057276"/>
              <a:gd name="connsiteX12" fmla="*/ 814632 w 11041060"/>
              <a:gd name="connsiteY12" fmla="*/ 403225 h 1057276"/>
              <a:gd name="connsiteX13" fmla="*/ 838200 w 11041060"/>
              <a:gd name="connsiteY13" fmla="*/ 433595 h 1057276"/>
              <a:gd name="connsiteX14" fmla="*/ 717307 w 11041060"/>
              <a:gd name="connsiteY14" fmla="*/ 525463 h 1057276"/>
              <a:gd name="connsiteX15" fmla="*/ 693738 w 11041060"/>
              <a:gd name="connsiteY15" fmla="*/ 495853 h 1057276"/>
              <a:gd name="connsiteX16" fmla="*/ 1056823 w 11041060"/>
              <a:gd name="connsiteY16" fmla="*/ 219075 h 1057276"/>
              <a:gd name="connsiteX17" fmla="*/ 1079501 w 11041060"/>
              <a:gd name="connsiteY17" fmla="*/ 249445 h 1057276"/>
              <a:gd name="connsiteX18" fmla="*/ 959304 w 11041060"/>
              <a:gd name="connsiteY18" fmla="*/ 341313 h 1057276"/>
              <a:gd name="connsiteX19" fmla="*/ 936627 w 11041060"/>
              <a:gd name="connsiteY19" fmla="*/ 311703 h 1057276"/>
              <a:gd name="connsiteX20" fmla="*/ 1298691 w 11041060"/>
              <a:gd name="connsiteY20" fmla="*/ 34925 h 1057276"/>
              <a:gd name="connsiteX21" fmla="*/ 1322386 w 11041060"/>
              <a:gd name="connsiteY21" fmla="*/ 65295 h 1057276"/>
              <a:gd name="connsiteX22" fmla="*/ 1200853 w 11041060"/>
              <a:gd name="connsiteY22" fmla="*/ 157163 h 1057276"/>
              <a:gd name="connsiteX23" fmla="*/ 1177923 w 11041060"/>
              <a:gd name="connsiteY23" fmla="*/ 127553 h 1057276"/>
              <a:gd name="connsiteX24" fmla="*/ 10888660 w 11041060"/>
              <a:gd name="connsiteY24" fmla="*/ 0 h 1057276"/>
              <a:gd name="connsiteX25" fmla="*/ 11041060 w 11041060"/>
              <a:gd name="connsiteY25" fmla="*/ 0 h 1057276"/>
              <a:gd name="connsiteX26" fmla="*/ 11041060 w 11041060"/>
              <a:gd name="connsiteY26" fmla="*/ 36513 h 1057276"/>
              <a:gd name="connsiteX27" fmla="*/ 10888660 w 11041060"/>
              <a:gd name="connsiteY27" fmla="*/ 36513 h 1057276"/>
              <a:gd name="connsiteX28" fmla="*/ 10583860 w 11041060"/>
              <a:gd name="connsiteY28" fmla="*/ 0 h 1057276"/>
              <a:gd name="connsiteX29" fmla="*/ 10736260 w 11041060"/>
              <a:gd name="connsiteY29" fmla="*/ 0 h 1057276"/>
              <a:gd name="connsiteX30" fmla="*/ 10736260 w 11041060"/>
              <a:gd name="connsiteY30" fmla="*/ 36513 h 1057276"/>
              <a:gd name="connsiteX31" fmla="*/ 10583860 w 11041060"/>
              <a:gd name="connsiteY31" fmla="*/ 36513 h 1057276"/>
              <a:gd name="connsiteX32" fmla="*/ 10279060 w 11041060"/>
              <a:gd name="connsiteY32" fmla="*/ 0 h 1057276"/>
              <a:gd name="connsiteX33" fmla="*/ 10431460 w 11041060"/>
              <a:gd name="connsiteY33" fmla="*/ 0 h 1057276"/>
              <a:gd name="connsiteX34" fmla="*/ 10431460 w 11041060"/>
              <a:gd name="connsiteY34" fmla="*/ 36513 h 1057276"/>
              <a:gd name="connsiteX35" fmla="*/ 10279060 w 11041060"/>
              <a:gd name="connsiteY35" fmla="*/ 36513 h 1057276"/>
              <a:gd name="connsiteX36" fmla="*/ 9974260 w 11041060"/>
              <a:gd name="connsiteY36" fmla="*/ 0 h 1057276"/>
              <a:gd name="connsiteX37" fmla="*/ 10126660 w 11041060"/>
              <a:gd name="connsiteY37" fmla="*/ 0 h 1057276"/>
              <a:gd name="connsiteX38" fmla="*/ 10126660 w 11041060"/>
              <a:gd name="connsiteY38" fmla="*/ 36513 h 1057276"/>
              <a:gd name="connsiteX39" fmla="*/ 9974260 w 11041060"/>
              <a:gd name="connsiteY39" fmla="*/ 36513 h 1057276"/>
              <a:gd name="connsiteX40" fmla="*/ 9671048 w 11041060"/>
              <a:gd name="connsiteY40" fmla="*/ 0 h 1057276"/>
              <a:gd name="connsiteX41" fmla="*/ 9823448 w 11041060"/>
              <a:gd name="connsiteY41" fmla="*/ 0 h 1057276"/>
              <a:gd name="connsiteX42" fmla="*/ 9823448 w 11041060"/>
              <a:gd name="connsiteY42" fmla="*/ 36513 h 1057276"/>
              <a:gd name="connsiteX43" fmla="*/ 9671048 w 11041060"/>
              <a:gd name="connsiteY43" fmla="*/ 36513 h 1057276"/>
              <a:gd name="connsiteX44" fmla="*/ 9366248 w 11041060"/>
              <a:gd name="connsiteY44" fmla="*/ 0 h 1057276"/>
              <a:gd name="connsiteX45" fmla="*/ 9518648 w 11041060"/>
              <a:gd name="connsiteY45" fmla="*/ 0 h 1057276"/>
              <a:gd name="connsiteX46" fmla="*/ 9518648 w 11041060"/>
              <a:gd name="connsiteY46" fmla="*/ 36513 h 1057276"/>
              <a:gd name="connsiteX47" fmla="*/ 9366248 w 11041060"/>
              <a:gd name="connsiteY47" fmla="*/ 36513 h 1057276"/>
              <a:gd name="connsiteX48" fmla="*/ 9061448 w 11041060"/>
              <a:gd name="connsiteY48" fmla="*/ 0 h 1057276"/>
              <a:gd name="connsiteX49" fmla="*/ 9213848 w 11041060"/>
              <a:gd name="connsiteY49" fmla="*/ 0 h 1057276"/>
              <a:gd name="connsiteX50" fmla="*/ 9213848 w 11041060"/>
              <a:gd name="connsiteY50" fmla="*/ 36513 h 1057276"/>
              <a:gd name="connsiteX51" fmla="*/ 9061448 w 11041060"/>
              <a:gd name="connsiteY51" fmla="*/ 36513 h 1057276"/>
              <a:gd name="connsiteX52" fmla="*/ 8756648 w 11041060"/>
              <a:gd name="connsiteY52" fmla="*/ 0 h 1057276"/>
              <a:gd name="connsiteX53" fmla="*/ 8909048 w 11041060"/>
              <a:gd name="connsiteY53" fmla="*/ 0 h 1057276"/>
              <a:gd name="connsiteX54" fmla="*/ 8909048 w 11041060"/>
              <a:gd name="connsiteY54" fmla="*/ 36513 h 1057276"/>
              <a:gd name="connsiteX55" fmla="*/ 8756648 w 11041060"/>
              <a:gd name="connsiteY55" fmla="*/ 36513 h 1057276"/>
              <a:gd name="connsiteX56" fmla="*/ 8453435 w 11041060"/>
              <a:gd name="connsiteY56" fmla="*/ 0 h 1057276"/>
              <a:gd name="connsiteX57" fmla="*/ 8604248 w 11041060"/>
              <a:gd name="connsiteY57" fmla="*/ 0 h 1057276"/>
              <a:gd name="connsiteX58" fmla="*/ 8604248 w 11041060"/>
              <a:gd name="connsiteY58" fmla="*/ 36513 h 1057276"/>
              <a:gd name="connsiteX59" fmla="*/ 8453435 w 11041060"/>
              <a:gd name="connsiteY59" fmla="*/ 36513 h 1057276"/>
              <a:gd name="connsiteX60" fmla="*/ 8148635 w 11041060"/>
              <a:gd name="connsiteY60" fmla="*/ 0 h 1057276"/>
              <a:gd name="connsiteX61" fmla="*/ 8301035 w 11041060"/>
              <a:gd name="connsiteY61" fmla="*/ 0 h 1057276"/>
              <a:gd name="connsiteX62" fmla="*/ 8301035 w 11041060"/>
              <a:gd name="connsiteY62" fmla="*/ 36513 h 1057276"/>
              <a:gd name="connsiteX63" fmla="*/ 8148635 w 11041060"/>
              <a:gd name="connsiteY63" fmla="*/ 36513 h 1057276"/>
              <a:gd name="connsiteX64" fmla="*/ 7843835 w 11041060"/>
              <a:gd name="connsiteY64" fmla="*/ 0 h 1057276"/>
              <a:gd name="connsiteX65" fmla="*/ 7996235 w 11041060"/>
              <a:gd name="connsiteY65" fmla="*/ 0 h 1057276"/>
              <a:gd name="connsiteX66" fmla="*/ 7996235 w 11041060"/>
              <a:gd name="connsiteY66" fmla="*/ 36513 h 1057276"/>
              <a:gd name="connsiteX67" fmla="*/ 7843835 w 11041060"/>
              <a:gd name="connsiteY67" fmla="*/ 36513 h 1057276"/>
              <a:gd name="connsiteX68" fmla="*/ 7539035 w 11041060"/>
              <a:gd name="connsiteY68" fmla="*/ 0 h 1057276"/>
              <a:gd name="connsiteX69" fmla="*/ 7691435 w 11041060"/>
              <a:gd name="connsiteY69" fmla="*/ 0 h 1057276"/>
              <a:gd name="connsiteX70" fmla="*/ 7691435 w 11041060"/>
              <a:gd name="connsiteY70" fmla="*/ 36513 h 1057276"/>
              <a:gd name="connsiteX71" fmla="*/ 7539035 w 11041060"/>
              <a:gd name="connsiteY71" fmla="*/ 36513 h 1057276"/>
              <a:gd name="connsiteX72" fmla="*/ 7235823 w 11041060"/>
              <a:gd name="connsiteY72" fmla="*/ 0 h 1057276"/>
              <a:gd name="connsiteX73" fmla="*/ 7386636 w 11041060"/>
              <a:gd name="connsiteY73" fmla="*/ 0 h 1057276"/>
              <a:gd name="connsiteX74" fmla="*/ 7386636 w 11041060"/>
              <a:gd name="connsiteY74" fmla="*/ 36513 h 1057276"/>
              <a:gd name="connsiteX75" fmla="*/ 7235823 w 11041060"/>
              <a:gd name="connsiteY75" fmla="*/ 36513 h 1057276"/>
              <a:gd name="connsiteX76" fmla="*/ 6931023 w 11041060"/>
              <a:gd name="connsiteY76" fmla="*/ 0 h 1057276"/>
              <a:gd name="connsiteX77" fmla="*/ 7083423 w 11041060"/>
              <a:gd name="connsiteY77" fmla="*/ 0 h 1057276"/>
              <a:gd name="connsiteX78" fmla="*/ 7083423 w 11041060"/>
              <a:gd name="connsiteY78" fmla="*/ 36513 h 1057276"/>
              <a:gd name="connsiteX79" fmla="*/ 6931023 w 11041060"/>
              <a:gd name="connsiteY79" fmla="*/ 36513 h 1057276"/>
              <a:gd name="connsiteX80" fmla="*/ 6626223 w 11041060"/>
              <a:gd name="connsiteY80" fmla="*/ 0 h 1057276"/>
              <a:gd name="connsiteX81" fmla="*/ 6778623 w 11041060"/>
              <a:gd name="connsiteY81" fmla="*/ 0 h 1057276"/>
              <a:gd name="connsiteX82" fmla="*/ 6778623 w 11041060"/>
              <a:gd name="connsiteY82" fmla="*/ 36513 h 1057276"/>
              <a:gd name="connsiteX83" fmla="*/ 6626223 w 11041060"/>
              <a:gd name="connsiteY83" fmla="*/ 36513 h 1057276"/>
              <a:gd name="connsiteX84" fmla="*/ 6321423 w 11041060"/>
              <a:gd name="connsiteY84" fmla="*/ 0 h 1057276"/>
              <a:gd name="connsiteX85" fmla="*/ 6473823 w 11041060"/>
              <a:gd name="connsiteY85" fmla="*/ 0 h 1057276"/>
              <a:gd name="connsiteX86" fmla="*/ 6473823 w 11041060"/>
              <a:gd name="connsiteY86" fmla="*/ 36513 h 1057276"/>
              <a:gd name="connsiteX87" fmla="*/ 6321423 w 11041060"/>
              <a:gd name="connsiteY87" fmla="*/ 36513 h 1057276"/>
              <a:gd name="connsiteX88" fmla="*/ 6018210 w 11041060"/>
              <a:gd name="connsiteY88" fmla="*/ 0 h 1057276"/>
              <a:gd name="connsiteX89" fmla="*/ 6169023 w 11041060"/>
              <a:gd name="connsiteY89" fmla="*/ 0 h 1057276"/>
              <a:gd name="connsiteX90" fmla="*/ 6169023 w 11041060"/>
              <a:gd name="connsiteY90" fmla="*/ 36513 h 1057276"/>
              <a:gd name="connsiteX91" fmla="*/ 6018210 w 11041060"/>
              <a:gd name="connsiteY91" fmla="*/ 36513 h 1057276"/>
              <a:gd name="connsiteX92" fmla="*/ 5713410 w 11041060"/>
              <a:gd name="connsiteY92" fmla="*/ 0 h 1057276"/>
              <a:gd name="connsiteX93" fmla="*/ 5865810 w 11041060"/>
              <a:gd name="connsiteY93" fmla="*/ 0 h 1057276"/>
              <a:gd name="connsiteX94" fmla="*/ 5865810 w 11041060"/>
              <a:gd name="connsiteY94" fmla="*/ 36513 h 1057276"/>
              <a:gd name="connsiteX95" fmla="*/ 5713410 w 11041060"/>
              <a:gd name="connsiteY95" fmla="*/ 36513 h 1057276"/>
              <a:gd name="connsiteX96" fmla="*/ 5408610 w 11041060"/>
              <a:gd name="connsiteY96" fmla="*/ 0 h 1057276"/>
              <a:gd name="connsiteX97" fmla="*/ 5561010 w 11041060"/>
              <a:gd name="connsiteY97" fmla="*/ 0 h 1057276"/>
              <a:gd name="connsiteX98" fmla="*/ 5561010 w 11041060"/>
              <a:gd name="connsiteY98" fmla="*/ 36513 h 1057276"/>
              <a:gd name="connsiteX99" fmla="*/ 5408610 w 11041060"/>
              <a:gd name="connsiteY99" fmla="*/ 36513 h 1057276"/>
              <a:gd name="connsiteX100" fmla="*/ 5103810 w 11041060"/>
              <a:gd name="connsiteY100" fmla="*/ 0 h 1057276"/>
              <a:gd name="connsiteX101" fmla="*/ 5256210 w 11041060"/>
              <a:gd name="connsiteY101" fmla="*/ 0 h 1057276"/>
              <a:gd name="connsiteX102" fmla="*/ 5256210 w 11041060"/>
              <a:gd name="connsiteY102" fmla="*/ 36513 h 1057276"/>
              <a:gd name="connsiteX103" fmla="*/ 5103810 w 11041060"/>
              <a:gd name="connsiteY103" fmla="*/ 36513 h 1057276"/>
              <a:gd name="connsiteX104" fmla="*/ 4800598 w 11041060"/>
              <a:gd name="connsiteY104" fmla="*/ 0 h 1057276"/>
              <a:gd name="connsiteX105" fmla="*/ 4951411 w 11041060"/>
              <a:gd name="connsiteY105" fmla="*/ 0 h 1057276"/>
              <a:gd name="connsiteX106" fmla="*/ 4951411 w 11041060"/>
              <a:gd name="connsiteY106" fmla="*/ 36513 h 1057276"/>
              <a:gd name="connsiteX107" fmla="*/ 4800598 w 11041060"/>
              <a:gd name="connsiteY107" fmla="*/ 36513 h 1057276"/>
              <a:gd name="connsiteX108" fmla="*/ 4495798 w 11041060"/>
              <a:gd name="connsiteY108" fmla="*/ 0 h 1057276"/>
              <a:gd name="connsiteX109" fmla="*/ 4648198 w 11041060"/>
              <a:gd name="connsiteY109" fmla="*/ 0 h 1057276"/>
              <a:gd name="connsiteX110" fmla="*/ 4648198 w 11041060"/>
              <a:gd name="connsiteY110" fmla="*/ 36513 h 1057276"/>
              <a:gd name="connsiteX111" fmla="*/ 4495798 w 11041060"/>
              <a:gd name="connsiteY111" fmla="*/ 36513 h 1057276"/>
              <a:gd name="connsiteX112" fmla="*/ 4190998 w 11041060"/>
              <a:gd name="connsiteY112" fmla="*/ 0 h 1057276"/>
              <a:gd name="connsiteX113" fmla="*/ 4343398 w 11041060"/>
              <a:gd name="connsiteY113" fmla="*/ 0 h 1057276"/>
              <a:gd name="connsiteX114" fmla="*/ 4343398 w 11041060"/>
              <a:gd name="connsiteY114" fmla="*/ 36513 h 1057276"/>
              <a:gd name="connsiteX115" fmla="*/ 4190998 w 11041060"/>
              <a:gd name="connsiteY115" fmla="*/ 36513 h 1057276"/>
              <a:gd name="connsiteX116" fmla="*/ 3886198 w 11041060"/>
              <a:gd name="connsiteY116" fmla="*/ 0 h 1057276"/>
              <a:gd name="connsiteX117" fmla="*/ 4038598 w 11041060"/>
              <a:gd name="connsiteY117" fmla="*/ 0 h 1057276"/>
              <a:gd name="connsiteX118" fmla="*/ 4038598 w 11041060"/>
              <a:gd name="connsiteY118" fmla="*/ 36513 h 1057276"/>
              <a:gd name="connsiteX119" fmla="*/ 3886198 w 11041060"/>
              <a:gd name="connsiteY119" fmla="*/ 36513 h 1057276"/>
              <a:gd name="connsiteX120" fmla="*/ 3581398 w 11041060"/>
              <a:gd name="connsiteY120" fmla="*/ 0 h 1057276"/>
              <a:gd name="connsiteX121" fmla="*/ 3733798 w 11041060"/>
              <a:gd name="connsiteY121" fmla="*/ 0 h 1057276"/>
              <a:gd name="connsiteX122" fmla="*/ 3733798 w 11041060"/>
              <a:gd name="connsiteY122" fmla="*/ 36513 h 1057276"/>
              <a:gd name="connsiteX123" fmla="*/ 3581398 w 11041060"/>
              <a:gd name="connsiteY123" fmla="*/ 36513 h 1057276"/>
              <a:gd name="connsiteX124" fmla="*/ 3278185 w 11041060"/>
              <a:gd name="connsiteY124" fmla="*/ 0 h 1057276"/>
              <a:gd name="connsiteX125" fmla="*/ 3430585 w 11041060"/>
              <a:gd name="connsiteY125" fmla="*/ 0 h 1057276"/>
              <a:gd name="connsiteX126" fmla="*/ 3430585 w 11041060"/>
              <a:gd name="connsiteY126" fmla="*/ 36513 h 1057276"/>
              <a:gd name="connsiteX127" fmla="*/ 3278185 w 11041060"/>
              <a:gd name="connsiteY127" fmla="*/ 36513 h 1057276"/>
              <a:gd name="connsiteX128" fmla="*/ 2973385 w 11041060"/>
              <a:gd name="connsiteY128" fmla="*/ 0 h 1057276"/>
              <a:gd name="connsiteX129" fmla="*/ 3125785 w 11041060"/>
              <a:gd name="connsiteY129" fmla="*/ 0 h 1057276"/>
              <a:gd name="connsiteX130" fmla="*/ 3125785 w 11041060"/>
              <a:gd name="connsiteY130" fmla="*/ 36513 h 1057276"/>
              <a:gd name="connsiteX131" fmla="*/ 2973385 w 11041060"/>
              <a:gd name="connsiteY131" fmla="*/ 36513 h 1057276"/>
              <a:gd name="connsiteX132" fmla="*/ 2668585 w 11041060"/>
              <a:gd name="connsiteY132" fmla="*/ 0 h 1057276"/>
              <a:gd name="connsiteX133" fmla="*/ 2820985 w 11041060"/>
              <a:gd name="connsiteY133" fmla="*/ 0 h 1057276"/>
              <a:gd name="connsiteX134" fmla="*/ 2820985 w 11041060"/>
              <a:gd name="connsiteY134" fmla="*/ 36513 h 1057276"/>
              <a:gd name="connsiteX135" fmla="*/ 2668585 w 11041060"/>
              <a:gd name="connsiteY135" fmla="*/ 36513 h 1057276"/>
              <a:gd name="connsiteX136" fmla="*/ 2363785 w 11041060"/>
              <a:gd name="connsiteY136" fmla="*/ 0 h 1057276"/>
              <a:gd name="connsiteX137" fmla="*/ 2516185 w 11041060"/>
              <a:gd name="connsiteY137" fmla="*/ 0 h 1057276"/>
              <a:gd name="connsiteX138" fmla="*/ 2516185 w 11041060"/>
              <a:gd name="connsiteY138" fmla="*/ 36513 h 1057276"/>
              <a:gd name="connsiteX139" fmla="*/ 2363785 w 11041060"/>
              <a:gd name="connsiteY139" fmla="*/ 36513 h 1057276"/>
              <a:gd name="connsiteX140" fmla="*/ 2060573 w 11041060"/>
              <a:gd name="connsiteY140" fmla="*/ 0 h 1057276"/>
              <a:gd name="connsiteX141" fmla="*/ 2212973 w 11041060"/>
              <a:gd name="connsiteY141" fmla="*/ 0 h 1057276"/>
              <a:gd name="connsiteX142" fmla="*/ 2212973 w 11041060"/>
              <a:gd name="connsiteY142" fmla="*/ 36513 h 1057276"/>
              <a:gd name="connsiteX143" fmla="*/ 2060573 w 11041060"/>
              <a:gd name="connsiteY143" fmla="*/ 36513 h 1057276"/>
              <a:gd name="connsiteX144" fmla="*/ 1755773 w 11041060"/>
              <a:gd name="connsiteY144" fmla="*/ 0 h 1057276"/>
              <a:gd name="connsiteX145" fmla="*/ 1908173 w 11041060"/>
              <a:gd name="connsiteY145" fmla="*/ 0 h 1057276"/>
              <a:gd name="connsiteX146" fmla="*/ 1908173 w 11041060"/>
              <a:gd name="connsiteY146" fmla="*/ 36513 h 1057276"/>
              <a:gd name="connsiteX147" fmla="*/ 1755773 w 11041060"/>
              <a:gd name="connsiteY147" fmla="*/ 36513 h 1057276"/>
              <a:gd name="connsiteX148" fmla="*/ 1450973 w 11041060"/>
              <a:gd name="connsiteY148" fmla="*/ 0 h 1057276"/>
              <a:gd name="connsiteX149" fmla="*/ 1603373 w 11041060"/>
              <a:gd name="connsiteY149" fmla="*/ 0 h 1057276"/>
              <a:gd name="connsiteX150" fmla="*/ 1603373 w 11041060"/>
              <a:gd name="connsiteY150" fmla="*/ 36513 h 1057276"/>
              <a:gd name="connsiteX151" fmla="*/ 1450973 w 11041060"/>
              <a:gd name="connsiteY151" fmla="*/ 36513 h 105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1041060" h="1057276">
                <a:moveTo>
                  <a:pt x="89262" y="957263"/>
                </a:moveTo>
                <a:lnTo>
                  <a:pt x="112713" y="987267"/>
                </a:lnTo>
                <a:lnTo>
                  <a:pt x="23450" y="1057276"/>
                </a:lnTo>
                <a:lnTo>
                  <a:pt x="0" y="1026503"/>
                </a:lnTo>
                <a:close/>
                <a:moveTo>
                  <a:pt x="331337" y="773113"/>
                </a:moveTo>
                <a:lnTo>
                  <a:pt x="354014" y="803295"/>
                </a:lnTo>
                <a:lnTo>
                  <a:pt x="233817" y="895351"/>
                </a:lnTo>
                <a:lnTo>
                  <a:pt x="211140" y="865169"/>
                </a:lnTo>
                <a:close/>
                <a:moveTo>
                  <a:pt x="573970" y="588963"/>
                </a:moveTo>
                <a:lnTo>
                  <a:pt x="596903" y="619145"/>
                </a:lnTo>
                <a:lnTo>
                  <a:pt x="475369" y="711201"/>
                </a:lnTo>
                <a:lnTo>
                  <a:pt x="452437" y="681019"/>
                </a:lnTo>
                <a:close/>
                <a:moveTo>
                  <a:pt x="814632" y="403225"/>
                </a:moveTo>
                <a:lnTo>
                  <a:pt x="838200" y="433595"/>
                </a:lnTo>
                <a:lnTo>
                  <a:pt x="717307" y="525463"/>
                </a:lnTo>
                <a:lnTo>
                  <a:pt x="693738" y="495853"/>
                </a:lnTo>
                <a:close/>
                <a:moveTo>
                  <a:pt x="1056823" y="219075"/>
                </a:moveTo>
                <a:lnTo>
                  <a:pt x="1079501" y="249445"/>
                </a:lnTo>
                <a:lnTo>
                  <a:pt x="959304" y="341313"/>
                </a:lnTo>
                <a:lnTo>
                  <a:pt x="936627" y="311703"/>
                </a:lnTo>
                <a:close/>
                <a:moveTo>
                  <a:pt x="1298691" y="34925"/>
                </a:moveTo>
                <a:lnTo>
                  <a:pt x="1322386" y="65295"/>
                </a:lnTo>
                <a:lnTo>
                  <a:pt x="1200853" y="157163"/>
                </a:lnTo>
                <a:lnTo>
                  <a:pt x="1177923" y="127553"/>
                </a:lnTo>
                <a:close/>
                <a:moveTo>
                  <a:pt x="10888660" y="0"/>
                </a:moveTo>
                <a:lnTo>
                  <a:pt x="11041060" y="0"/>
                </a:lnTo>
                <a:lnTo>
                  <a:pt x="11041060" y="36513"/>
                </a:lnTo>
                <a:lnTo>
                  <a:pt x="10888660" y="36513"/>
                </a:lnTo>
                <a:close/>
                <a:moveTo>
                  <a:pt x="10583860" y="0"/>
                </a:moveTo>
                <a:lnTo>
                  <a:pt x="10736260" y="0"/>
                </a:lnTo>
                <a:lnTo>
                  <a:pt x="10736260" y="36513"/>
                </a:lnTo>
                <a:lnTo>
                  <a:pt x="10583860" y="36513"/>
                </a:lnTo>
                <a:close/>
                <a:moveTo>
                  <a:pt x="10279060" y="0"/>
                </a:moveTo>
                <a:lnTo>
                  <a:pt x="10431460" y="0"/>
                </a:lnTo>
                <a:lnTo>
                  <a:pt x="10431460" y="36513"/>
                </a:lnTo>
                <a:lnTo>
                  <a:pt x="10279060" y="36513"/>
                </a:lnTo>
                <a:close/>
                <a:moveTo>
                  <a:pt x="9974260" y="0"/>
                </a:moveTo>
                <a:lnTo>
                  <a:pt x="10126660" y="0"/>
                </a:lnTo>
                <a:lnTo>
                  <a:pt x="10126660" y="36513"/>
                </a:lnTo>
                <a:lnTo>
                  <a:pt x="9974260" y="36513"/>
                </a:lnTo>
                <a:close/>
                <a:moveTo>
                  <a:pt x="9671048" y="0"/>
                </a:moveTo>
                <a:lnTo>
                  <a:pt x="9823448" y="0"/>
                </a:lnTo>
                <a:lnTo>
                  <a:pt x="9823448" y="36513"/>
                </a:lnTo>
                <a:lnTo>
                  <a:pt x="9671048" y="36513"/>
                </a:lnTo>
                <a:close/>
                <a:moveTo>
                  <a:pt x="9366248" y="0"/>
                </a:moveTo>
                <a:lnTo>
                  <a:pt x="9518648" y="0"/>
                </a:lnTo>
                <a:lnTo>
                  <a:pt x="9518648" y="36513"/>
                </a:lnTo>
                <a:lnTo>
                  <a:pt x="9366248" y="36513"/>
                </a:lnTo>
                <a:close/>
                <a:moveTo>
                  <a:pt x="9061448" y="0"/>
                </a:moveTo>
                <a:lnTo>
                  <a:pt x="9213848" y="0"/>
                </a:lnTo>
                <a:lnTo>
                  <a:pt x="9213848" y="36513"/>
                </a:lnTo>
                <a:lnTo>
                  <a:pt x="9061448" y="36513"/>
                </a:lnTo>
                <a:close/>
                <a:moveTo>
                  <a:pt x="8756648" y="0"/>
                </a:moveTo>
                <a:lnTo>
                  <a:pt x="8909048" y="0"/>
                </a:lnTo>
                <a:lnTo>
                  <a:pt x="8909048" y="36513"/>
                </a:lnTo>
                <a:lnTo>
                  <a:pt x="8756648" y="36513"/>
                </a:lnTo>
                <a:close/>
                <a:moveTo>
                  <a:pt x="8453435" y="0"/>
                </a:moveTo>
                <a:lnTo>
                  <a:pt x="8604248" y="0"/>
                </a:lnTo>
                <a:lnTo>
                  <a:pt x="8604248" y="36513"/>
                </a:lnTo>
                <a:lnTo>
                  <a:pt x="8453435" y="36513"/>
                </a:lnTo>
                <a:close/>
                <a:moveTo>
                  <a:pt x="8148635" y="0"/>
                </a:moveTo>
                <a:lnTo>
                  <a:pt x="8301035" y="0"/>
                </a:lnTo>
                <a:lnTo>
                  <a:pt x="8301035" y="36513"/>
                </a:lnTo>
                <a:lnTo>
                  <a:pt x="8148635" y="36513"/>
                </a:lnTo>
                <a:close/>
                <a:moveTo>
                  <a:pt x="7843835" y="0"/>
                </a:moveTo>
                <a:lnTo>
                  <a:pt x="7996235" y="0"/>
                </a:lnTo>
                <a:lnTo>
                  <a:pt x="7996235" y="36513"/>
                </a:lnTo>
                <a:lnTo>
                  <a:pt x="7843835" y="36513"/>
                </a:lnTo>
                <a:close/>
                <a:moveTo>
                  <a:pt x="7539035" y="0"/>
                </a:moveTo>
                <a:lnTo>
                  <a:pt x="7691435" y="0"/>
                </a:lnTo>
                <a:lnTo>
                  <a:pt x="7691435" y="36513"/>
                </a:lnTo>
                <a:lnTo>
                  <a:pt x="7539035" y="36513"/>
                </a:lnTo>
                <a:close/>
                <a:moveTo>
                  <a:pt x="7235823" y="0"/>
                </a:moveTo>
                <a:lnTo>
                  <a:pt x="7386636" y="0"/>
                </a:lnTo>
                <a:lnTo>
                  <a:pt x="7386636" y="36513"/>
                </a:lnTo>
                <a:lnTo>
                  <a:pt x="7235823" y="36513"/>
                </a:lnTo>
                <a:close/>
                <a:moveTo>
                  <a:pt x="6931023" y="0"/>
                </a:moveTo>
                <a:lnTo>
                  <a:pt x="7083423" y="0"/>
                </a:lnTo>
                <a:lnTo>
                  <a:pt x="7083423" y="36513"/>
                </a:lnTo>
                <a:lnTo>
                  <a:pt x="6931023" y="36513"/>
                </a:lnTo>
                <a:close/>
                <a:moveTo>
                  <a:pt x="6626223" y="0"/>
                </a:moveTo>
                <a:lnTo>
                  <a:pt x="6778623" y="0"/>
                </a:lnTo>
                <a:lnTo>
                  <a:pt x="6778623" y="36513"/>
                </a:lnTo>
                <a:lnTo>
                  <a:pt x="6626223" y="36513"/>
                </a:lnTo>
                <a:close/>
                <a:moveTo>
                  <a:pt x="6321423" y="0"/>
                </a:moveTo>
                <a:lnTo>
                  <a:pt x="6473823" y="0"/>
                </a:lnTo>
                <a:lnTo>
                  <a:pt x="6473823" y="36513"/>
                </a:lnTo>
                <a:lnTo>
                  <a:pt x="6321423" y="36513"/>
                </a:lnTo>
                <a:close/>
                <a:moveTo>
                  <a:pt x="6018210" y="0"/>
                </a:moveTo>
                <a:lnTo>
                  <a:pt x="6169023" y="0"/>
                </a:lnTo>
                <a:lnTo>
                  <a:pt x="6169023" y="36513"/>
                </a:lnTo>
                <a:lnTo>
                  <a:pt x="6018210" y="36513"/>
                </a:lnTo>
                <a:close/>
                <a:moveTo>
                  <a:pt x="5713410" y="0"/>
                </a:moveTo>
                <a:lnTo>
                  <a:pt x="5865810" y="0"/>
                </a:lnTo>
                <a:lnTo>
                  <a:pt x="5865810" y="36513"/>
                </a:lnTo>
                <a:lnTo>
                  <a:pt x="5713410" y="36513"/>
                </a:lnTo>
                <a:close/>
                <a:moveTo>
                  <a:pt x="5408610" y="0"/>
                </a:moveTo>
                <a:lnTo>
                  <a:pt x="5561010" y="0"/>
                </a:lnTo>
                <a:lnTo>
                  <a:pt x="5561010" y="36513"/>
                </a:lnTo>
                <a:lnTo>
                  <a:pt x="5408610" y="36513"/>
                </a:lnTo>
                <a:close/>
                <a:moveTo>
                  <a:pt x="5103810" y="0"/>
                </a:moveTo>
                <a:lnTo>
                  <a:pt x="5256210" y="0"/>
                </a:lnTo>
                <a:lnTo>
                  <a:pt x="5256210" y="36513"/>
                </a:lnTo>
                <a:lnTo>
                  <a:pt x="5103810" y="36513"/>
                </a:lnTo>
                <a:close/>
                <a:moveTo>
                  <a:pt x="4800598" y="0"/>
                </a:moveTo>
                <a:lnTo>
                  <a:pt x="4951411" y="0"/>
                </a:lnTo>
                <a:lnTo>
                  <a:pt x="4951411" y="36513"/>
                </a:lnTo>
                <a:lnTo>
                  <a:pt x="4800598" y="36513"/>
                </a:lnTo>
                <a:close/>
                <a:moveTo>
                  <a:pt x="4495798" y="0"/>
                </a:moveTo>
                <a:lnTo>
                  <a:pt x="4648198" y="0"/>
                </a:lnTo>
                <a:lnTo>
                  <a:pt x="4648198" y="36513"/>
                </a:lnTo>
                <a:lnTo>
                  <a:pt x="4495798" y="36513"/>
                </a:lnTo>
                <a:close/>
                <a:moveTo>
                  <a:pt x="4190998" y="0"/>
                </a:moveTo>
                <a:lnTo>
                  <a:pt x="4343398" y="0"/>
                </a:lnTo>
                <a:lnTo>
                  <a:pt x="4343398" y="36513"/>
                </a:lnTo>
                <a:lnTo>
                  <a:pt x="4190998" y="36513"/>
                </a:lnTo>
                <a:close/>
                <a:moveTo>
                  <a:pt x="3886198" y="0"/>
                </a:moveTo>
                <a:lnTo>
                  <a:pt x="4038598" y="0"/>
                </a:lnTo>
                <a:lnTo>
                  <a:pt x="4038598" y="36513"/>
                </a:lnTo>
                <a:lnTo>
                  <a:pt x="3886198" y="36513"/>
                </a:lnTo>
                <a:close/>
                <a:moveTo>
                  <a:pt x="3581398" y="0"/>
                </a:moveTo>
                <a:lnTo>
                  <a:pt x="3733798" y="0"/>
                </a:lnTo>
                <a:lnTo>
                  <a:pt x="3733798" y="36513"/>
                </a:lnTo>
                <a:lnTo>
                  <a:pt x="3581398" y="36513"/>
                </a:lnTo>
                <a:close/>
                <a:moveTo>
                  <a:pt x="3278185" y="0"/>
                </a:moveTo>
                <a:lnTo>
                  <a:pt x="3430585" y="0"/>
                </a:lnTo>
                <a:lnTo>
                  <a:pt x="3430585" y="36513"/>
                </a:lnTo>
                <a:lnTo>
                  <a:pt x="3278185" y="36513"/>
                </a:lnTo>
                <a:close/>
                <a:moveTo>
                  <a:pt x="2973385" y="0"/>
                </a:moveTo>
                <a:lnTo>
                  <a:pt x="3125785" y="0"/>
                </a:lnTo>
                <a:lnTo>
                  <a:pt x="3125785" y="36513"/>
                </a:lnTo>
                <a:lnTo>
                  <a:pt x="2973385" y="36513"/>
                </a:lnTo>
                <a:close/>
                <a:moveTo>
                  <a:pt x="2668585" y="0"/>
                </a:moveTo>
                <a:lnTo>
                  <a:pt x="2820985" y="0"/>
                </a:lnTo>
                <a:lnTo>
                  <a:pt x="2820985" y="36513"/>
                </a:lnTo>
                <a:lnTo>
                  <a:pt x="2668585" y="36513"/>
                </a:lnTo>
                <a:close/>
                <a:moveTo>
                  <a:pt x="2363785" y="0"/>
                </a:moveTo>
                <a:lnTo>
                  <a:pt x="2516185" y="0"/>
                </a:lnTo>
                <a:lnTo>
                  <a:pt x="2516185" y="36513"/>
                </a:lnTo>
                <a:lnTo>
                  <a:pt x="2363785" y="36513"/>
                </a:lnTo>
                <a:close/>
                <a:moveTo>
                  <a:pt x="2060573" y="0"/>
                </a:moveTo>
                <a:lnTo>
                  <a:pt x="2212973" y="0"/>
                </a:lnTo>
                <a:lnTo>
                  <a:pt x="2212973" y="36513"/>
                </a:lnTo>
                <a:lnTo>
                  <a:pt x="2060573" y="36513"/>
                </a:lnTo>
                <a:close/>
                <a:moveTo>
                  <a:pt x="1755773" y="0"/>
                </a:moveTo>
                <a:lnTo>
                  <a:pt x="1908173" y="0"/>
                </a:lnTo>
                <a:lnTo>
                  <a:pt x="1908173" y="36513"/>
                </a:lnTo>
                <a:lnTo>
                  <a:pt x="1755773" y="36513"/>
                </a:lnTo>
                <a:close/>
                <a:moveTo>
                  <a:pt x="1450973" y="0"/>
                </a:moveTo>
                <a:lnTo>
                  <a:pt x="1603373" y="0"/>
                </a:lnTo>
                <a:lnTo>
                  <a:pt x="1603373" y="36513"/>
                </a:lnTo>
                <a:lnTo>
                  <a:pt x="1450973" y="3651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F7AB51"/>
            </a:solidFill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15" name="Freeform 503">
            <a:extLst>
              <a:ext uri="{FF2B5EF4-FFF2-40B4-BE49-F238E27FC236}">
                <a16:creationId xmlns:a16="http://schemas.microsoft.com/office/drawing/2014/main" xmlns="" id="{7F61FC7A-46F6-44DB-8DAA-E742B3E15780}"/>
              </a:ext>
            </a:extLst>
          </p:cNvPr>
          <p:cNvSpPr>
            <a:spLocks/>
          </p:cNvSpPr>
          <p:nvPr/>
        </p:nvSpPr>
        <p:spPr bwMode="auto">
          <a:xfrm>
            <a:off x="6920707" y="2169319"/>
            <a:ext cx="251619" cy="250032"/>
          </a:xfrm>
          <a:custGeom>
            <a:avLst/>
            <a:gdLst>
              <a:gd name="T0" fmla="*/ 186 w 660"/>
              <a:gd name="T1" fmla="*/ 80 h 660"/>
              <a:gd name="T2" fmla="*/ 581 w 660"/>
              <a:gd name="T3" fmla="*/ 185 h 660"/>
              <a:gd name="T4" fmla="*/ 475 w 660"/>
              <a:gd name="T5" fmla="*/ 580 h 660"/>
              <a:gd name="T6" fmla="*/ 80 w 660"/>
              <a:gd name="T7" fmla="*/ 474 h 660"/>
              <a:gd name="T8" fmla="*/ 186 w 660"/>
              <a:gd name="T9" fmla="*/ 8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6" y="80"/>
                </a:moveTo>
                <a:cubicBezTo>
                  <a:pt x="324" y="0"/>
                  <a:pt x="501" y="47"/>
                  <a:pt x="581" y="185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7" y="660"/>
                  <a:pt x="160" y="613"/>
                  <a:pt x="80" y="474"/>
                </a:cubicBezTo>
                <a:cubicBezTo>
                  <a:pt x="0" y="336"/>
                  <a:pt x="48" y="159"/>
                  <a:pt x="186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16" name="Freeform 504">
            <a:extLst>
              <a:ext uri="{FF2B5EF4-FFF2-40B4-BE49-F238E27FC236}">
                <a16:creationId xmlns:a16="http://schemas.microsoft.com/office/drawing/2014/main" xmlns="" id="{6318D9A1-47C3-4FF9-B8E5-A9BEE3CEBCE2}"/>
              </a:ext>
            </a:extLst>
          </p:cNvPr>
          <p:cNvSpPr>
            <a:spLocks/>
          </p:cNvSpPr>
          <p:nvPr/>
        </p:nvSpPr>
        <p:spPr bwMode="auto">
          <a:xfrm>
            <a:off x="1406525" y="2681685"/>
            <a:ext cx="251619" cy="250825"/>
          </a:xfrm>
          <a:custGeom>
            <a:avLst/>
            <a:gdLst>
              <a:gd name="T0" fmla="*/ 185 w 660"/>
              <a:gd name="T1" fmla="*/ 79 h 660"/>
              <a:gd name="T2" fmla="*/ 580 w 660"/>
              <a:gd name="T3" fmla="*/ 185 h 660"/>
              <a:gd name="T4" fmla="*/ 474 w 660"/>
              <a:gd name="T5" fmla="*/ 580 h 660"/>
              <a:gd name="T6" fmla="*/ 79 w 660"/>
              <a:gd name="T7" fmla="*/ 474 h 660"/>
              <a:gd name="T8" fmla="*/ 185 w 660"/>
              <a:gd name="T9" fmla="*/ 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5" y="79"/>
                </a:moveTo>
                <a:cubicBezTo>
                  <a:pt x="323" y="0"/>
                  <a:pt x="500" y="47"/>
                  <a:pt x="580" y="185"/>
                </a:cubicBezTo>
                <a:cubicBezTo>
                  <a:pt x="660" y="323"/>
                  <a:pt x="612" y="500"/>
                  <a:pt x="474" y="580"/>
                </a:cubicBezTo>
                <a:cubicBezTo>
                  <a:pt x="336" y="660"/>
                  <a:pt x="159" y="612"/>
                  <a:pt x="79" y="474"/>
                </a:cubicBezTo>
                <a:cubicBezTo>
                  <a:pt x="0" y="336"/>
                  <a:pt x="47" y="159"/>
                  <a:pt x="185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5" name="Freeform 543">
            <a:extLst>
              <a:ext uri="{FF2B5EF4-FFF2-40B4-BE49-F238E27FC236}">
                <a16:creationId xmlns:a16="http://schemas.microsoft.com/office/drawing/2014/main" xmlns="" id="{93D55351-3C3C-40AB-870A-2A13C7DEEA43}"/>
              </a:ext>
            </a:extLst>
          </p:cNvPr>
          <p:cNvSpPr>
            <a:spLocks/>
          </p:cNvSpPr>
          <p:nvPr/>
        </p:nvSpPr>
        <p:spPr bwMode="auto">
          <a:xfrm>
            <a:off x="2693643" y="5531348"/>
            <a:ext cx="251619" cy="250825"/>
          </a:xfrm>
          <a:custGeom>
            <a:avLst/>
            <a:gdLst>
              <a:gd name="T0" fmla="*/ 186 w 660"/>
              <a:gd name="T1" fmla="*/ 580 h 660"/>
              <a:gd name="T2" fmla="*/ 581 w 660"/>
              <a:gd name="T3" fmla="*/ 475 h 660"/>
              <a:gd name="T4" fmla="*/ 475 w 660"/>
              <a:gd name="T5" fmla="*/ 80 h 660"/>
              <a:gd name="T6" fmla="*/ 80 w 660"/>
              <a:gd name="T7" fmla="*/ 186 h 660"/>
              <a:gd name="T8" fmla="*/ 186 w 660"/>
              <a:gd name="T9" fmla="*/ 58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6" y="580"/>
                </a:moveTo>
                <a:cubicBezTo>
                  <a:pt x="324" y="660"/>
                  <a:pt x="501" y="613"/>
                  <a:pt x="581" y="475"/>
                </a:cubicBezTo>
                <a:cubicBezTo>
                  <a:pt x="660" y="336"/>
                  <a:pt x="613" y="160"/>
                  <a:pt x="475" y="80"/>
                </a:cubicBezTo>
                <a:cubicBezTo>
                  <a:pt x="337" y="0"/>
                  <a:pt x="160" y="48"/>
                  <a:pt x="80" y="186"/>
                </a:cubicBezTo>
                <a:cubicBezTo>
                  <a:pt x="0" y="324"/>
                  <a:pt x="48" y="501"/>
                  <a:pt x="186" y="5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6" name="Freeform 544">
            <a:extLst>
              <a:ext uri="{FF2B5EF4-FFF2-40B4-BE49-F238E27FC236}">
                <a16:creationId xmlns:a16="http://schemas.microsoft.com/office/drawing/2014/main" xmlns="" id="{2D725EE0-5976-4958-8F29-C38EC8063CFC}"/>
              </a:ext>
            </a:extLst>
          </p:cNvPr>
          <p:cNvSpPr>
            <a:spLocks/>
          </p:cNvSpPr>
          <p:nvPr/>
        </p:nvSpPr>
        <p:spPr bwMode="auto">
          <a:xfrm>
            <a:off x="1433069" y="5109176"/>
            <a:ext cx="251619" cy="250032"/>
          </a:xfrm>
          <a:custGeom>
            <a:avLst/>
            <a:gdLst>
              <a:gd name="T0" fmla="*/ 185 w 660"/>
              <a:gd name="T1" fmla="*/ 581 h 660"/>
              <a:gd name="T2" fmla="*/ 580 w 660"/>
              <a:gd name="T3" fmla="*/ 475 h 660"/>
              <a:gd name="T4" fmla="*/ 474 w 660"/>
              <a:gd name="T5" fmla="*/ 80 h 660"/>
              <a:gd name="T6" fmla="*/ 79 w 660"/>
              <a:gd name="T7" fmla="*/ 186 h 660"/>
              <a:gd name="T8" fmla="*/ 185 w 660"/>
              <a:gd name="T9" fmla="*/ 58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5" y="581"/>
                </a:moveTo>
                <a:cubicBezTo>
                  <a:pt x="323" y="660"/>
                  <a:pt x="500" y="613"/>
                  <a:pt x="580" y="475"/>
                </a:cubicBezTo>
                <a:cubicBezTo>
                  <a:pt x="660" y="337"/>
                  <a:pt x="612" y="160"/>
                  <a:pt x="474" y="80"/>
                </a:cubicBezTo>
                <a:cubicBezTo>
                  <a:pt x="336" y="0"/>
                  <a:pt x="159" y="48"/>
                  <a:pt x="79" y="186"/>
                </a:cubicBezTo>
                <a:cubicBezTo>
                  <a:pt x="0" y="324"/>
                  <a:pt x="47" y="501"/>
                  <a:pt x="185" y="5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xmlns="" id="{753FCF32-15DC-4D22-B250-4222D017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632" y="3169444"/>
            <a:ext cx="887413" cy="261938"/>
          </a:xfrm>
          <a:custGeom>
            <a:avLst/>
            <a:gdLst>
              <a:gd name="connsiteX0" fmla="*/ 81831 w 1774825"/>
              <a:gd name="connsiteY0" fmla="*/ 431800 h 523875"/>
              <a:gd name="connsiteX1" fmla="*/ 104775 w 1774825"/>
              <a:gd name="connsiteY1" fmla="*/ 461477 h 523875"/>
              <a:gd name="connsiteX2" fmla="*/ 22943 w 1774825"/>
              <a:gd name="connsiteY2" fmla="*/ 523875 h 523875"/>
              <a:gd name="connsiteX3" fmla="*/ 0 w 1774825"/>
              <a:gd name="connsiteY3" fmla="*/ 493437 h 523875"/>
              <a:gd name="connsiteX4" fmla="*/ 322640 w 1774825"/>
              <a:gd name="connsiteY4" fmla="*/ 246063 h 523875"/>
              <a:gd name="connsiteX5" fmla="*/ 346075 w 1774825"/>
              <a:gd name="connsiteY5" fmla="*/ 276637 h 523875"/>
              <a:gd name="connsiteX6" fmla="*/ 225878 w 1774825"/>
              <a:gd name="connsiteY6" fmla="*/ 369888 h 523875"/>
              <a:gd name="connsiteX7" fmla="*/ 203200 w 1774825"/>
              <a:gd name="connsiteY7" fmla="*/ 339314 h 523875"/>
              <a:gd name="connsiteX8" fmla="*/ 565392 w 1774825"/>
              <a:gd name="connsiteY8" fmla="*/ 61913 h 523875"/>
              <a:gd name="connsiteX9" fmla="*/ 588963 w 1774825"/>
              <a:gd name="connsiteY9" fmla="*/ 92487 h 523875"/>
              <a:gd name="connsiteX10" fmla="*/ 468070 w 1774825"/>
              <a:gd name="connsiteY10" fmla="*/ 185738 h 523875"/>
              <a:gd name="connsiteX11" fmla="*/ 444500 w 1774825"/>
              <a:gd name="connsiteY11" fmla="*/ 155164 h 523875"/>
              <a:gd name="connsiteX12" fmla="*/ 1622425 w 1774825"/>
              <a:gd name="connsiteY12" fmla="*/ 0 h 523875"/>
              <a:gd name="connsiteX13" fmla="*/ 1774825 w 1774825"/>
              <a:gd name="connsiteY13" fmla="*/ 0 h 523875"/>
              <a:gd name="connsiteX14" fmla="*/ 1774825 w 1774825"/>
              <a:gd name="connsiteY14" fmla="*/ 38100 h 523875"/>
              <a:gd name="connsiteX15" fmla="*/ 1622425 w 1774825"/>
              <a:gd name="connsiteY15" fmla="*/ 38100 h 523875"/>
              <a:gd name="connsiteX16" fmla="*/ 1317625 w 1774825"/>
              <a:gd name="connsiteY16" fmla="*/ 0 h 523875"/>
              <a:gd name="connsiteX17" fmla="*/ 1470025 w 1774825"/>
              <a:gd name="connsiteY17" fmla="*/ 0 h 523875"/>
              <a:gd name="connsiteX18" fmla="*/ 1470025 w 1774825"/>
              <a:gd name="connsiteY18" fmla="*/ 38100 h 523875"/>
              <a:gd name="connsiteX19" fmla="*/ 1317625 w 1774825"/>
              <a:gd name="connsiteY19" fmla="*/ 38100 h 523875"/>
              <a:gd name="connsiteX20" fmla="*/ 1012825 w 1774825"/>
              <a:gd name="connsiteY20" fmla="*/ 0 h 523875"/>
              <a:gd name="connsiteX21" fmla="*/ 1165225 w 1774825"/>
              <a:gd name="connsiteY21" fmla="*/ 0 h 523875"/>
              <a:gd name="connsiteX22" fmla="*/ 1165225 w 1774825"/>
              <a:gd name="connsiteY22" fmla="*/ 38100 h 523875"/>
              <a:gd name="connsiteX23" fmla="*/ 1012825 w 1774825"/>
              <a:gd name="connsiteY23" fmla="*/ 38100 h 523875"/>
              <a:gd name="connsiteX24" fmla="*/ 708025 w 1774825"/>
              <a:gd name="connsiteY24" fmla="*/ 0 h 523875"/>
              <a:gd name="connsiteX25" fmla="*/ 860425 w 1774825"/>
              <a:gd name="connsiteY25" fmla="*/ 0 h 523875"/>
              <a:gd name="connsiteX26" fmla="*/ 860425 w 1774825"/>
              <a:gd name="connsiteY26" fmla="*/ 38100 h 523875"/>
              <a:gd name="connsiteX27" fmla="*/ 708025 w 1774825"/>
              <a:gd name="connsiteY27" fmla="*/ 3810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825" h="523875">
                <a:moveTo>
                  <a:pt x="81831" y="431800"/>
                </a:moveTo>
                <a:lnTo>
                  <a:pt x="104775" y="461477"/>
                </a:lnTo>
                <a:lnTo>
                  <a:pt x="22943" y="523875"/>
                </a:lnTo>
                <a:lnTo>
                  <a:pt x="0" y="493437"/>
                </a:lnTo>
                <a:close/>
                <a:moveTo>
                  <a:pt x="322640" y="246063"/>
                </a:moveTo>
                <a:lnTo>
                  <a:pt x="346075" y="276637"/>
                </a:lnTo>
                <a:lnTo>
                  <a:pt x="225878" y="369888"/>
                </a:lnTo>
                <a:lnTo>
                  <a:pt x="203200" y="339314"/>
                </a:lnTo>
                <a:close/>
                <a:moveTo>
                  <a:pt x="565392" y="61913"/>
                </a:moveTo>
                <a:lnTo>
                  <a:pt x="588963" y="92487"/>
                </a:lnTo>
                <a:lnTo>
                  <a:pt x="468070" y="185738"/>
                </a:lnTo>
                <a:lnTo>
                  <a:pt x="444500" y="155164"/>
                </a:lnTo>
                <a:close/>
                <a:moveTo>
                  <a:pt x="1622425" y="0"/>
                </a:moveTo>
                <a:lnTo>
                  <a:pt x="1774825" y="0"/>
                </a:lnTo>
                <a:lnTo>
                  <a:pt x="1774825" y="38100"/>
                </a:lnTo>
                <a:lnTo>
                  <a:pt x="1622425" y="38100"/>
                </a:lnTo>
                <a:close/>
                <a:moveTo>
                  <a:pt x="1317625" y="0"/>
                </a:moveTo>
                <a:lnTo>
                  <a:pt x="1470025" y="0"/>
                </a:lnTo>
                <a:lnTo>
                  <a:pt x="1470025" y="38100"/>
                </a:lnTo>
                <a:lnTo>
                  <a:pt x="1317625" y="38100"/>
                </a:lnTo>
                <a:close/>
                <a:moveTo>
                  <a:pt x="1012825" y="0"/>
                </a:moveTo>
                <a:lnTo>
                  <a:pt x="1165225" y="0"/>
                </a:lnTo>
                <a:lnTo>
                  <a:pt x="1165225" y="38100"/>
                </a:lnTo>
                <a:lnTo>
                  <a:pt x="1012825" y="38100"/>
                </a:lnTo>
                <a:close/>
                <a:moveTo>
                  <a:pt x="708025" y="0"/>
                </a:moveTo>
                <a:lnTo>
                  <a:pt x="860425" y="0"/>
                </a:lnTo>
                <a:lnTo>
                  <a:pt x="860425" y="38100"/>
                </a:lnTo>
                <a:lnTo>
                  <a:pt x="708025" y="381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2"/>
            </a:solidFill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5" name="Freeform 553">
            <a:extLst>
              <a:ext uri="{FF2B5EF4-FFF2-40B4-BE49-F238E27FC236}">
                <a16:creationId xmlns:a16="http://schemas.microsoft.com/office/drawing/2014/main" xmlns="" id="{D8970BF6-E09C-4C81-B5E7-9DE558876297}"/>
              </a:ext>
            </a:extLst>
          </p:cNvPr>
          <p:cNvSpPr>
            <a:spLocks/>
          </p:cNvSpPr>
          <p:nvPr/>
        </p:nvSpPr>
        <p:spPr bwMode="auto">
          <a:xfrm>
            <a:off x="2636838" y="3053557"/>
            <a:ext cx="251619" cy="250825"/>
          </a:xfrm>
          <a:custGeom>
            <a:avLst/>
            <a:gdLst>
              <a:gd name="T0" fmla="*/ 186 w 660"/>
              <a:gd name="T1" fmla="*/ 80 h 660"/>
              <a:gd name="T2" fmla="*/ 580 w 660"/>
              <a:gd name="T3" fmla="*/ 186 h 660"/>
              <a:gd name="T4" fmla="*/ 475 w 660"/>
              <a:gd name="T5" fmla="*/ 580 h 660"/>
              <a:gd name="T6" fmla="*/ 80 w 660"/>
              <a:gd name="T7" fmla="*/ 475 h 660"/>
              <a:gd name="T8" fmla="*/ 186 w 660"/>
              <a:gd name="T9" fmla="*/ 8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6" y="80"/>
                </a:moveTo>
                <a:cubicBezTo>
                  <a:pt x="324" y="0"/>
                  <a:pt x="501" y="47"/>
                  <a:pt x="580" y="186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6" y="660"/>
                  <a:pt x="160" y="613"/>
                  <a:pt x="80" y="475"/>
                </a:cubicBezTo>
                <a:cubicBezTo>
                  <a:pt x="0" y="336"/>
                  <a:pt x="48" y="160"/>
                  <a:pt x="186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6" name="Freeform 554">
            <a:extLst>
              <a:ext uri="{FF2B5EF4-FFF2-40B4-BE49-F238E27FC236}">
                <a16:creationId xmlns:a16="http://schemas.microsoft.com/office/drawing/2014/main" xmlns="" id="{B41C1B17-FD7C-4F39-8679-2C55E98F2865}"/>
              </a:ext>
            </a:extLst>
          </p:cNvPr>
          <p:cNvSpPr>
            <a:spLocks/>
          </p:cNvSpPr>
          <p:nvPr/>
        </p:nvSpPr>
        <p:spPr bwMode="auto">
          <a:xfrm>
            <a:off x="1755775" y="3300413"/>
            <a:ext cx="250825" cy="250032"/>
          </a:xfrm>
          <a:custGeom>
            <a:avLst/>
            <a:gdLst>
              <a:gd name="T0" fmla="*/ 186 w 660"/>
              <a:gd name="T1" fmla="*/ 80 h 660"/>
              <a:gd name="T2" fmla="*/ 580 w 660"/>
              <a:gd name="T3" fmla="*/ 186 h 660"/>
              <a:gd name="T4" fmla="*/ 475 w 660"/>
              <a:gd name="T5" fmla="*/ 580 h 660"/>
              <a:gd name="T6" fmla="*/ 80 w 660"/>
              <a:gd name="T7" fmla="*/ 474 h 660"/>
              <a:gd name="T8" fmla="*/ 186 w 660"/>
              <a:gd name="T9" fmla="*/ 8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6" y="80"/>
                </a:moveTo>
                <a:cubicBezTo>
                  <a:pt x="324" y="0"/>
                  <a:pt x="501" y="47"/>
                  <a:pt x="580" y="186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7" y="660"/>
                  <a:pt x="160" y="613"/>
                  <a:pt x="80" y="474"/>
                </a:cubicBezTo>
                <a:cubicBezTo>
                  <a:pt x="0" y="336"/>
                  <a:pt x="48" y="160"/>
                  <a:pt x="186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75" name="Freeform 563">
            <a:extLst>
              <a:ext uri="{FF2B5EF4-FFF2-40B4-BE49-F238E27FC236}">
                <a16:creationId xmlns:a16="http://schemas.microsoft.com/office/drawing/2014/main" xmlns="" id="{EF956058-C08F-4220-A2B8-251CEE103406}"/>
              </a:ext>
            </a:extLst>
          </p:cNvPr>
          <p:cNvSpPr>
            <a:spLocks/>
          </p:cNvSpPr>
          <p:nvPr/>
        </p:nvSpPr>
        <p:spPr bwMode="auto">
          <a:xfrm>
            <a:off x="1758530" y="4112141"/>
            <a:ext cx="250825" cy="250032"/>
          </a:xfrm>
          <a:custGeom>
            <a:avLst/>
            <a:gdLst>
              <a:gd name="T0" fmla="*/ 186 w 660"/>
              <a:gd name="T1" fmla="*/ 580 h 659"/>
              <a:gd name="T2" fmla="*/ 580 w 660"/>
              <a:gd name="T3" fmla="*/ 474 h 659"/>
              <a:gd name="T4" fmla="*/ 475 w 660"/>
              <a:gd name="T5" fmla="*/ 79 h 659"/>
              <a:gd name="T6" fmla="*/ 80 w 660"/>
              <a:gd name="T7" fmla="*/ 185 h 659"/>
              <a:gd name="T8" fmla="*/ 186 w 660"/>
              <a:gd name="T9" fmla="*/ 58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59">
                <a:moveTo>
                  <a:pt x="186" y="580"/>
                </a:moveTo>
                <a:cubicBezTo>
                  <a:pt x="324" y="659"/>
                  <a:pt x="501" y="612"/>
                  <a:pt x="580" y="474"/>
                </a:cubicBezTo>
                <a:cubicBezTo>
                  <a:pt x="660" y="336"/>
                  <a:pt x="613" y="159"/>
                  <a:pt x="475" y="79"/>
                </a:cubicBezTo>
                <a:cubicBezTo>
                  <a:pt x="337" y="0"/>
                  <a:pt x="160" y="47"/>
                  <a:pt x="80" y="185"/>
                </a:cubicBezTo>
                <a:cubicBezTo>
                  <a:pt x="0" y="323"/>
                  <a:pt x="48" y="500"/>
                  <a:pt x="186" y="5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xmlns="" id="{53009E94-BC09-48BB-A67D-D06BE32B46CD}"/>
              </a:ext>
            </a:extLst>
          </p:cNvPr>
          <p:cNvSpPr txBox="1"/>
          <p:nvPr/>
        </p:nvSpPr>
        <p:spPr>
          <a:xfrm>
            <a:off x="3249835" y="4897305"/>
            <a:ext cx="538610" cy="336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900" b="1" spc="-15" dirty="0">
                <a:solidFill>
                  <a:schemeClr val="bg1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xmlns="" id="{248E5118-E76B-4980-BBDC-A80D62EF618D}"/>
              </a:ext>
            </a:extLst>
          </p:cNvPr>
          <p:cNvSpPr txBox="1"/>
          <p:nvPr/>
        </p:nvSpPr>
        <p:spPr>
          <a:xfrm>
            <a:off x="3205217" y="3132729"/>
            <a:ext cx="639278" cy="336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900" b="1" spc="-15" dirty="0">
                <a:solidFill>
                  <a:schemeClr val="bg1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xmlns="" id="{C2C6B581-8432-463D-BA55-F8D57902AEB3}"/>
              </a:ext>
            </a:extLst>
          </p:cNvPr>
          <p:cNvSpPr txBox="1"/>
          <p:nvPr/>
        </p:nvSpPr>
        <p:spPr>
          <a:xfrm>
            <a:off x="7515623" y="2245051"/>
            <a:ext cx="592791" cy="336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900" b="1" spc="-15" dirty="0">
                <a:solidFill>
                  <a:schemeClr val="bg1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xmlns="" id="{70230617-31E5-420A-824A-D9D38B9FD66A}"/>
              </a:ext>
            </a:extLst>
          </p:cNvPr>
          <p:cNvSpPr txBox="1"/>
          <p:nvPr/>
        </p:nvSpPr>
        <p:spPr>
          <a:xfrm>
            <a:off x="7576217" y="5783945"/>
            <a:ext cx="471604" cy="336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900" b="1" spc="-15" dirty="0">
                <a:solidFill>
                  <a:schemeClr val="bg1"/>
                </a:solidFill>
                <a:latin typeface="DM Sans" pitchFamily="2" charset="77"/>
              </a:rPr>
              <a:t>Sales</a:t>
            </a:r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xmlns="" id="{11BF9621-F053-21C0-05E0-1D432A624439}"/>
              </a:ext>
            </a:extLst>
          </p:cNvPr>
          <p:cNvSpPr txBox="1">
            <a:spLocks/>
          </p:cNvSpPr>
          <p:nvPr/>
        </p:nvSpPr>
        <p:spPr>
          <a:xfrm>
            <a:off x="876488" y="323837"/>
            <a:ext cx="10515600" cy="1042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200" b="1">
                <a:solidFill>
                  <a:srgbClr val="F7AB51"/>
                </a:solidFill>
                <a:latin typeface="+mn-lt"/>
              </a:rPr>
              <a:t>ALIGNMENT TO THE AGRICULTURE AGRO-PROCESSING MASTER PLAN (AAMP)</a:t>
            </a:r>
            <a:endParaRPr lang="en-ZA" sz="3200" b="1" dirty="0">
              <a:solidFill>
                <a:srgbClr val="F7AB5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B4018D-68FE-217E-0A4C-AB58B5DBE21D}"/>
              </a:ext>
            </a:extLst>
          </p:cNvPr>
          <p:cNvSpPr txBox="1"/>
          <p:nvPr/>
        </p:nvSpPr>
        <p:spPr>
          <a:xfrm>
            <a:off x="29543" y="3356595"/>
            <a:ext cx="1577490" cy="14003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anose="00000500000000000000" pitchFamily="2" charset="0"/>
              </a:rPr>
              <a:t>AAMP PILLARS ALIGNED TO NAMC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82C582-B93B-415D-4E0F-22A50FAF78DD}"/>
              </a:ext>
            </a:extLst>
          </p:cNvPr>
          <p:cNvSpPr/>
          <p:nvPr/>
        </p:nvSpPr>
        <p:spPr>
          <a:xfrm rot="5400000">
            <a:off x="7782008" y="1300273"/>
            <a:ext cx="684000" cy="19144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CEDBF5-64CE-7700-A4FB-BF7086BCCA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2936"/>
          <a:stretch/>
        </p:blipFill>
        <p:spPr>
          <a:xfrm>
            <a:off x="7277503" y="1922305"/>
            <a:ext cx="684000" cy="659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6ECEFB-F51D-9D1E-8F61-4CEB1E3DED76}"/>
              </a:ext>
            </a:extLst>
          </p:cNvPr>
          <p:cNvSpPr txBox="1"/>
          <p:nvPr/>
        </p:nvSpPr>
        <p:spPr>
          <a:xfrm>
            <a:off x="7075821" y="2616143"/>
            <a:ext cx="21040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Resolving policy ambiguities and creating investment-friendly climate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34BF88-64BF-716F-453D-A2CA14CD5B40}"/>
              </a:ext>
            </a:extLst>
          </p:cNvPr>
          <p:cNvSpPr/>
          <p:nvPr/>
        </p:nvSpPr>
        <p:spPr>
          <a:xfrm rot="5400000">
            <a:off x="3531663" y="2245777"/>
            <a:ext cx="684000" cy="19883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3AAE3F-0CC3-A37D-C0C0-C8B45B993D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127" y="2953218"/>
            <a:ext cx="648000" cy="62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0157BB-5581-B033-9A4E-9F43E6DFC892}"/>
              </a:ext>
            </a:extLst>
          </p:cNvPr>
          <p:cNvSpPr txBox="1"/>
          <p:nvPr/>
        </p:nvSpPr>
        <p:spPr>
          <a:xfrm>
            <a:off x="2636838" y="3674646"/>
            <a:ext cx="2547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Ensuring food security, expanded production and employment creation, decency and inclusivity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CA1E2B-29AB-1C92-7334-DDC766E35F1B}"/>
              </a:ext>
            </a:extLst>
          </p:cNvPr>
          <p:cNvSpPr>
            <a:spLocks/>
          </p:cNvSpPr>
          <p:nvPr/>
        </p:nvSpPr>
        <p:spPr bwMode="auto">
          <a:xfrm>
            <a:off x="1855694" y="4213404"/>
            <a:ext cx="5220127" cy="535922"/>
          </a:xfrm>
          <a:custGeom>
            <a:avLst/>
            <a:gdLst>
              <a:gd name="connsiteX0" fmla="*/ 10888660 w 11041060"/>
              <a:gd name="connsiteY0" fmla="*/ 1019175 h 1057275"/>
              <a:gd name="connsiteX1" fmla="*/ 11041060 w 11041060"/>
              <a:gd name="connsiteY1" fmla="*/ 1019175 h 1057275"/>
              <a:gd name="connsiteX2" fmla="*/ 11041060 w 11041060"/>
              <a:gd name="connsiteY2" fmla="*/ 1057275 h 1057275"/>
              <a:gd name="connsiteX3" fmla="*/ 10888660 w 11041060"/>
              <a:gd name="connsiteY3" fmla="*/ 1057275 h 1057275"/>
              <a:gd name="connsiteX4" fmla="*/ 10583860 w 11041060"/>
              <a:gd name="connsiteY4" fmla="*/ 1019175 h 1057275"/>
              <a:gd name="connsiteX5" fmla="*/ 10736260 w 11041060"/>
              <a:gd name="connsiteY5" fmla="*/ 1019175 h 1057275"/>
              <a:gd name="connsiteX6" fmla="*/ 10736260 w 11041060"/>
              <a:gd name="connsiteY6" fmla="*/ 1057275 h 1057275"/>
              <a:gd name="connsiteX7" fmla="*/ 10583860 w 11041060"/>
              <a:gd name="connsiteY7" fmla="*/ 1057275 h 1057275"/>
              <a:gd name="connsiteX8" fmla="*/ 10279060 w 11041060"/>
              <a:gd name="connsiteY8" fmla="*/ 1019175 h 1057275"/>
              <a:gd name="connsiteX9" fmla="*/ 10431460 w 11041060"/>
              <a:gd name="connsiteY9" fmla="*/ 1019175 h 1057275"/>
              <a:gd name="connsiteX10" fmla="*/ 10431460 w 11041060"/>
              <a:gd name="connsiteY10" fmla="*/ 1057275 h 1057275"/>
              <a:gd name="connsiteX11" fmla="*/ 10279060 w 11041060"/>
              <a:gd name="connsiteY11" fmla="*/ 1057275 h 1057275"/>
              <a:gd name="connsiteX12" fmla="*/ 9974260 w 11041060"/>
              <a:gd name="connsiteY12" fmla="*/ 1019175 h 1057275"/>
              <a:gd name="connsiteX13" fmla="*/ 10126660 w 11041060"/>
              <a:gd name="connsiteY13" fmla="*/ 1019175 h 1057275"/>
              <a:gd name="connsiteX14" fmla="*/ 10126660 w 11041060"/>
              <a:gd name="connsiteY14" fmla="*/ 1057275 h 1057275"/>
              <a:gd name="connsiteX15" fmla="*/ 9974260 w 11041060"/>
              <a:gd name="connsiteY15" fmla="*/ 1057275 h 1057275"/>
              <a:gd name="connsiteX16" fmla="*/ 9671048 w 11041060"/>
              <a:gd name="connsiteY16" fmla="*/ 1019175 h 1057275"/>
              <a:gd name="connsiteX17" fmla="*/ 9823448 w 11041060"/>
              <a:gd name="connsiteY17" fmla="*/ 1019175 h 1057275"/>
              <a:gd name="connsiteX18" fmla="*/ 9823448 w 11041060"/>
              <a:gd name="connsiteY18" fmla="*/ 1057275 h 1057275"/>
              <a:gd name="connsiteX19" fmla="*/ 9671048 w 11041060"/>
              <a:gd name="connsiteY19" fmla="*/ 1057275 h 1057275"/>
              <a:gd name="connsiteX20" fmla="*/ 9366248 w 11041060"/>
              <a:gd name="connsiteY20" fmla="*/ 1019175 h 1057275"/>
              <a:gd name="connsiteX21" fmla="*/ 9518648 w 11041060"/>
              <a:gd name="connsiteY21" fmla="*/ 1019175 h 1057275"/>
              <a:gd name="connsiteX22" fmla="*/ 9518648 w 11041060"/>
              <a:gd name="connsiteY22" fmla="*/ 1057275 h 1057275"/>
              <a:gd name="connsiteX23" fmla="*/ 9366248 w 11041060"/>
              <a:gd name="connsiteY23" fmla="*/ 1057275 h 1057275"/>
              <a:gd name="connsiteX24" fmla="*/ 9061448 w 11041060"/>
              <a:gd name="connsiteY24" fmla="*/ 1019175 h 1057275"/>
              <a:gd name="connsiteX25" fmla="*/ 9213848 w 11041060"/>
              <a:gd name="connsiteY25" fmla="*/ 1019175 h 1057275"/>
              <a:gd name="connsiteX26" fmla="*/ 9213848 w 11041060"/>
              <a:gd name="connsiteY26" fmla="*/ 1057275 h 1057275"/>
              <a:gd name="connsiteX27" fmla="*/ 9061448 w 11041060"/>
              <a:gd name="connsiteY27" fmla="*/ 1057275 h 1057275"/>
              <a:gd name="connsiteX28" fmla="*/ 8756648 w 11041060"/>
              <a:gd name="connsiteY28" fmla="*/ 1019175 h 1057275"/>
              <a:gd name="connsiteX29" fmla="*/ 8909048 w 11041060"/>
              <a:gd name="connsiteY29" fmla="*/ 1019175 h 1057275"/>
              <a:gd name="connsiteX30" fmla="*/ 8909048 w 11041060"/>
              <a:gd name="connsiteY30" fmla="*/ 1057275 h 1057275"/>
              <a:gd name="connsiteX31" fmla="*/ 8756648 w 11041060"/>
              <a:gd name="connsiteY31" fmla="*/ 1057275 h 1057275"/>
              <a:gd name="connsiteX32" fmla="*/ 8453435 w 11041060"/>
              <a:gd name="connsiteY32" fmla="*/ 1019175 h 1057275"/>
              <a:gd name="connsiteX33" fmla="*/ 8604248 w 11041060"/>
              <a:gd name="connsiteY33" fmla="*/ 1019175 h 1057275"/>
              <a:gd name="connsiteX34" fmla="*/ 8604248 w 11041060"/>
              <a:gd name="connsiteY34" fmla="*/ 1057275 h 1057275"/>
              <a:gd name="connsiteX35" fmla="*/ 8453435 w 11041060"/>
              <a:gd name="connsiteY35" fmla="*/ 1057275 h 1057275"/>
              <a:gd name="connsiteX36" fmla="*/ 8148635 w 11041060"/>
              <a:gd name="connsiteY36" fmla="*/ 1019175 h 1057275"/>
              <a:gd name="connsiteX37" fmla="*/ 8301035 w 11041060"/>
              <a:gd name="connsiteY37" fmla="*/ 1019175 h 1057275"/>
              <a:gd name="connsiteX38" fmla="*/ 8301035 w 11041060"/>
              <a:gd name="connsiteY38" fmla="*/ 1057275 h 1057275"/>
              <a:gd name="connsiteX39" fmla="*/ 8148635 w 11041060"/>
              <a:gd name="connsiteY39" fmla="*/ 1057275 h 1057275"/>
              <a:gd name="connsiteX40" fmla="*/ 7843835 w 11041060"/>
              <a:gd name="connsiteY40" fmla="*/ 1019175 h 1057275"/>
              <a:gd name="connsiteX41" fmla="*/ 7996235 w 11041060"/>
              <a:gd name="connsiteY41" fmla="*/ 1019175 h 1057275"/>
              <a:gd name="connsiteX42" fmla="*/ 7996235 w 11041060"/>
              <a:gd name="connsiteY42" fmla="*/ 1057275 h 1057275"/>
              <a:gd name="connsiteX43" fmla="*/ 7843835 w 11041060"/>
              <a:gd name="connsiteY43" fmla="*/ 1057275 h 1057275"/>
              <a:gd name="connsiteX44" fmla="*/ 7539035 w 11041060"/>
              <a:gd name="connsiteY44" fmla="*/ 1019175 h 1057275"/>
              <a:gd name="connsiteX45" fmla="*/ 7691435 w 11041060"/>
              <a:gd name="connsiteY45" fmla="*/ 1019175 h 1057275"/>
              <a:gd name="connsiteX46" fmla="*/ 7691435 w 11041060"/>
              <a:gd name="connsiteY46" fmla="*/ 1057275 h 1057275"/>
              <a:gd name="connsiteX47" fmla="*/ 7539035 w 11041060"/>
              <a:gd name="connsiteY47" fmla="*/ 1057275 h 1057275"/>
              <a:gd name="connsiteX48" fmla="*/ 7235823 w 11041060"/>
              <a:gd name="connsiteY48" fmla="*/ 1019175 h 1057275"/>
              <a:gd name="connsiteX49" fmla="*/ 7386636 w 11041060"/>
              <a:gd name="connsiteY49" fmla="*/ 1019175 h 1057275"/>
              <a:gd name="connsiteX50" fmla="*/ 7386636 w 11041060"/>
              <a:gd name="connsiteY50" fmla="*/ 1057275 h 1057275"/>
              <a:gd name="connsiteX51" fmla="*/ 7235823 w 11041060"/>
              <a:gd name="connsiteY51" fmla="*/ 1057275 h 1057275"/>
              <a:gd name="connsiteX52" fmla="*/ 6931023 w 11041060"/>
              <a:gd name="connsiteY52" fmla="*/ 1019175 h 1057275"/>
              <a:gd name="connsiteX53" fmla="*/ 7083423 w 11041060"/>
              <a:gd name="connsiteY53" fmla="*/ 1019175 h 1057275"/>
              <a:gd name="connsiteX54" fmla="*/ 7083423 w 11041060"/>
              <a:gd name="connsiteY54" fmla="*/ 1057275 h 1057275"/>
              <a:gd name="connsiteX55" fmla="*/ 6931023 w 11041060"/>
              <a:gd name="connsiteY55" fmla="*/ 1057275 h 1057275"/>
              <a:gd name="connsiteX56" fmla="*/ 6626223 w 11041060"/>
              <a:gd name="connsiteY56" fmla="*/ 1019175 h 1057275"/>
              <a:gd name="connsiteX57" fmla="*/ 6778623 w 11041060"/>
              <a:gd name="connsiteY57" fmla="*/ 1019175 h 1057275"/>
              <a:gd name="connsiteX58" fmla="*/ 6778623 w 11041060"/>
              <a:gd name="connsiteY58" fmla="*/ 1057275 h 1057275"/>
              <a:gd name="connsiteX59" fmla="*/ 6626223 w 11041060"/>
              <a:gd name="connsiteY59" fmla="*/ 1057275 h 1057275"/>
              <a:gd name="connsiteX60" fmla="*/ 6321423 w 11041060"/>
              <a:gd name="connsiteY60" fmla="*/ 1019175 h 1057275"/>
              <a:gd name="connsiteX61" fmla="*/ 6473823 w 11041060"/>
              <a:gd name="connsiteY61" fmla="*/ 1019175 h 1057275"/>
              <a:gd name="connsiteX62" fmla="*/ 6473823 w 11041060"/>
              <a:gd name="connsiteY62" fmla="*/ 1057275 h 1057275"/>
              <a:gd name="connsiteX63" fmla="*/ 6321423 w 11041060"/>
              <a:gd name="connsiteY63" fmla="*/ 1057275 h 1057275"/>
              <a:gd name="connsiteX64" fmla="*/ 6018210 w 11041060"/>
              <a:gd name="connsiteY64" fmla="*/ 1019175 h 1057275"/>
              <a:gd name="connsiteX65" fmla="*/ 6169023 w 11041060"/>
              <a:gd name="connsiteY65" fmla="*/ 1019175 h 1057275"/>
              <a:gd name="connsiteX66" fmla="*/ 6169023 w 11041060"/>
              <a:gd name="connsiteY66" fmla="*/ 1057275 h 1057275"/>
              <a:gd name="connsiteX67" fmla="*/ 6018210 w 11041060"/>
              <a:gd name="connsiteY67" fmla="*/ 1057275 h 1057275"/>
              <a:gd name="connsiteX68" fmla="*/ 5713410 w 11041060"/>
              <a:gd name="connsiteY68" fmla="*/ 1019175 h 1057275"/>
              <a:gd name="connsiteX69" fmla="*/ 5865810 w 11041060"/>
              <a:gd name="connsiteY69" fmla="*/ 1019175 h 1057275"/>
              <a:gd name="connsiteX70" fmla="*/ 5865810 w 11041060"/>
              <a:gd name="connsiteY70" fmla="*/ 1057275 h 1057275"/>
              <a:gd name="connsiteX71" fmla="*/ 5713410 w 11041060"/>
              <a:gd name="connsiteY71" fmla="*/ 1057275 h 1057275"/>
              <a:gd name="connsiteX72" fmla="*/ 5408610 w 11041060"/>
              <a:gd name="connsiteY72" fmla="*/ 1019175 h 1057275"/>
              <a:gd name="connsiteX73" fmla="*/ 5561010 w 11041060"/>
              <a:gd name="connsiteY73" fmla="*/ 1019175 h 1057275"/>
              <a:gd name="connsiteX74" fmla="*/ 5561010 w 11041060"/>
              <a:gd name="connsiteY74" fmla="*/ 1057275 h 1057275"/>
              <a:gd name="connsiteX75" fmla="*/ 5408610 w 11041060"/>
              <a:gd name="connsiteY75" fmla="*/ 1057275 h 1057275"/>
              <a:gd name="connsiteX76" fmla="*/ 5103810 w 11041060"/>
              <a:gd name="connsiteY76" fmla="*/ 1019175 h 1057275"/>
              <a:gd name="connsiteX77" fmla="*/ 5256210 w 11041060"/>
              <a:gd name="connsiteY77" fmla="*/ 1019175 h 1057275"/>
              <a:gd name="connsiteX78" fmla="*/ 5256210 w 11041060"/>
              <a:gd name="connsiteY78" fmla="*/ 1057275 h 1057275"/>
              <a:gd name="connsiteX79" fmla="*/ 5103810 w 11041060"/>
              <a:gd name="connsiteY79" fmla="*/ 1057275 h 1057275"/>
              <a:gd name="connsiteX80" fmla="*/ 4800598 w 11041060"/>
              <a:gd name="connsiteY80" fmla="*/ 1019175 h 1057275"/>
              <a:gd name="connsiteX81" fmla="*/ 4951411 w 11041060"/>
              <a:gd name="connsiteY81" fmla="*/ 1019175 h 1057275"/>
              <a:gd name="connsiteX82" fmla="*/ 4951411 w 11041060"/>
              <a:gd name="connsiteY82" fmla="*/ 1057275 h 1057275"/>
              <a:gd name="connsiteX83" fmla="*/ 4800598 w 11041060"/>
              <a:gd name="connsiteY83" fmla="*/ 1057275 h 1057275"/>
              <a:gd name="connsiteX84" fmla="*/ 4495798 w 11041060"/>
              <a:gd name="connsiteY84" fmla="*/ 1019175 h 1057275"/>
              <a:gd name="connsiteX85" fmla="*/ 4648198 w 11041060"/>
              <a:gd name="connsiteY85" fmla="*/ 1019175 h 1057275"/>
              <a:gd name="connsiteX86" fmla="*/ 4648198 w 11041060"/>
              <a:gd name="connsiteY86" fmla="*/ 1057275 h 1057275"/>
              <a:gd name="connsiteX87" fmla="*/ 4495798 w 11041060"/>
              <a:gd name="connsiteY87" fmla="*/ 1057275 h 1057275"/>
              <a:gd name="connsiteX88" fmla="*/ 4190998 w 11041060"/>
              <a:gd name="connsiteY88" fmla="*/ 1019175 h 1057275"/>
              <a:gd name="connsiteX89" fmla="*/ 4343398 w 11041060"/>
              <a:gd name="connsiteY89" fmla="*/ 1019175 h 1057275"/>
              <a:gd name="connsiteX90" fmla="*/ 4343398 w 11041060"/>
              <a:gd name="connsiteY90" fmla="*/ 1057275 h 1057275"/>
              <a:gd name="connsiteX91" fmla="*/ 4190998 w 11041060"/>
              <a:gd name="connsiteY91" fmla="*/ 1057275 h 1057275"/>
              <a:gd name="connsiteX92" fmla="*/ 3886198 w 11041060"/>
              <a:gd name="connsiteY92" fmla="*/ 1019175 h 1057275"/>
              <a:gd name="connsiteX93" fmla="*/ 4038598 w 11041060"/>
              <a:gd name="connsiteY93" fmla="*/ 1019175 h 1057275"/>
              <a:gd name="connsiteX94" fmla="*/ 4038598 w 11041060"/>
              <a:gd name="connsiteY94" fmla="*/ 1057275 h 1057275"/>
              <a:gd name="connsiteX95" fmla="*/ 3886198 w 11041060"/>
              <a:gd name="connsiteY95" fmla="*/ 1057275 h 1057275"/>
              <a:gd name="connsiteX96" fmla="*/ 3581398 w 11041060"/>
              <a:gd name="connsiteY96" fmla="*/ 1019175 h 1057275"/>
              <a:gd name="connsiteX97" fmla="*/ 3733798 w 11041060"/>
              <a:gd name="connsiteY97" fmla="*/ 1019175 h 1057275"/>
              <a:gd name="connsiteX98" fmla="*/ 3733798 w 11041060"/>
              <a:gd name="connsiteY98" fmla="*/ 1057275 h 1057275"/>
              <a:gd name="connsiteX99" fmla="*/ 3581398 w 11041060"/>
              <a:gd name="connsiteY99" fmla="*/ 1057275 h 1057275"/>
              <a:gd name="connsiteX100" fmla="*/ 3278185 w 11041060"/>
              <a:gd name="connsiteY100" fmla="*/ 1019175 h 1057275"/>
              <a:gd name="connsiteX101" fmla="*/ 3430585 w 11041060"/>
              <a:gd name="connsiteY101" fmla="*/ 1019175 h 1057275"/>
              <a:gd name="connsiteX102" fmla="*/ 3430585 w 11041060"/>
              <a:gd name="connsiteY102" fmla="*/ 1057275 h 1057275"/>
              <a:gd name="connsiteX103" fmla="*/ 3278185 w 11041060"/>
              <a:gd name="connsiteY103" fmla="*/ 1057275 h 1057275"/>
              <a:gd name="connsiteX104" fmla="*/ 2973385 w 11041060"/>
              <a:gd name="connsiteY104" fmla="*/ 1019175 h 1057275"/>
              <a:gd name="connsiteX105" fmla="*/ 3125785 w 11041060"/>
              <a:gd name="connsiteY105" fmla="*/ 1019175 h 1057275"/>
              <a:gd name="connsiteX106" fmla="*/ 3125785 w 11041060"/>
              <a:gd name="connsiteY106" fmla="*/ 1057275 h 1057275"/>
              <a:gd name="connsiteX107" fmla="*/ 2973385 w 11041060"/>
              <a:gd name="connsiteY107" fmla="*/ 1057275 h 1057275"/>
              <a:gd name="connsiteX108" fmla="*/ 2668585 w 11041060"/>
              <a:gd name="connsiteY108" fmla="*/ 1019175 h 1057275"/>
              <a:gd name="connsiteX109" fmla="*/ 2820985 w 11041060"/>
              <a:gd name="connsiteY109" fmla="*/ 1019175 h 1057275"/>
              <a:gd name="connsiteX110" fmla="*/ 2820985 w 11041060"/>
              <a:gd name="connsiteY110" fmla="*/ 1057275 h 1057275"/>
              <a:gd name="connsiteX111" fmla="*/ 2668585 w 11041060"/>
              <a:gd name="connsiteY111" fmla="*/ 1057275 h 1057275"/>
              <a:gd name="connsiteX112" fmla="*/ 2363785 w 11041060"/>
              <a:gd name="connsiteY112" fmla="*/ 1019175 h 1057275"/>
              <a:gd name="connsiteX113" fmla="*/ 2516185 w 11041060"/>
              <a:gd name="connsiteY113" fmla="*/ 1019175 h 1057275"/>
              <a:gd name="connsiteX114" fmla="*/ 2516185 w 11041060"/>
              <a:gd name="connsiteY114" fmla="*/ 1057275 h 1057275"/>
              <a:gd name="connsiteX115" fmla="*/ 2363785 w 11041060"/>
              <a:gd name="connsiteY115" fmla="*/ 1057275 h 1057275"/>
              <a:gd name="connsiteX116" fmla="*/ 2060573 w 11041060"/>
              <a:gd name="connsiteY116" fmla="*/ 1019175 h 1057275"/>
              <a:gd name="connsiteX117" fmla="*/ 2212973 w 11041060"/>
              <a:gd name="connsiteY117" fmla="*/ 1019175 h 1057275"/>
              <a:gd name="connsiteX118" fmla="*/ 2212973 w 11041060"/>
              <a:gd name="connsiteY118" fmla="*/ 1057275 h 1057275"/>
              <a:gd name="connsiteX119" fmla="*/ 2060573 w 11041060"/>
              <a:gd name="connsiteY119" fmla="*/ 1057275 h 1057275"/>
              <a:gd name="connsiteX120" fmla="*/ 1755773 w 11041060"/>
              <a:gd name="connsiteY120" fmla="*/ 1019175 h 1057275"/>
              <a:gd name="connsiteX121" fmla="*/ 1908173 w 11041060"/>
              <a:gd name="connsiteY121" fmla="*/ 1019175 h 1057275"/>
              <a:gd name="connsiteX122" fmla="*/ 1908173 w 11041060"/>
              <a:gd name="connsiteY122" fmla="*/ 1057275 h 1057275"/>
              <a:gd name="connsiteX123" fmla="*/ 1755773 w 11041060"/>
              <a:gd name="connsiteY123" fmla="*/ 1057275 h 1057275"/>
              <a:gd name="connsiteX124" fmla="*/ 1450973 w 11041060"/>
              <a:gd name="connsiteY124" fmla="*/ 1019175 h 1057275"/>
              <a:gd name="connsiteX125" fmla="*/ 1603373 w 11041060"/>
              <a:gd name="connsiteY125" fmla="*/ 1019175 h 1057275"/>
              <a:gd name="connsiteX126" fmla="*/ 1603373 w 11041060"/>
              <a:gd name="connsiteY126" fmla="*/ 1057275 h 1057275"/>
              <a:gd name="connsiteX127" fmla="*/ 1450973 w 11041060"/>
              <a:gd name="connsiteY127" fmla="*/ 1057275 h 1057275"/>
              <a:gd name="connsiteX128" fmla="*/ 1200854 w 11041060"/>
              <a:gd name="connsiteY128" fmla="*/ 900112 h 1057275"/>
              <a:gd name="connsiteX129" fmla="*/ 1322386 w 11041060"/>
              <a:gd name="connsiteY129" fmla="*/ 991980 h 1057275"/>
              <a:gd name="connsiteX130" fmla="*/ 1298691 w 11041060"/>
              <a:gd name="connsiteY130" fmla="*/ 1022350 h 1057275"/>
              <a:gd name="connsiteX131" fmla="*/ 1177923 w 11041060"/>
              <a:gd name="connsiteY131" fmla="*/ 930482 h 1057275"/>
              <a:gd name="connsiteX132" fmla="*/ 959303 w 11041060"/>
              <a:gd name="connsiteY132" fmla="*/ 714375 h 1057275"/>
              <a:gd name="connsiteX133" fmla="*/ 1079499 w 11041060"/>
              <a:gd name="connsiteY133" fmla="*/ 806243 h 1057275"/>
              <a:gd name="connsiteX134" fmla="*/ 1056820 w 11041060"/>
              <a:gd name="connsiteY134" fmla="*/ 836613 h 1057275"/>
              <a:gd name="connsiteX135" fmla="*/ 936623 w 11041060"/>
              <a:gd name="connsiteY135" fmla="*/ 743985 h 1057275"/>
              <a:gd name="connsiteX136" fmla="*/ 717305 w 11041060"/>
              <a:gd name="connsiteY136" fmla="*/ 530225 h 1057275"/>
              <a:gd name="connsiteX137" fmla="*/ 838199 w 11041060"/>
              <a:gd name="connsiteY137" fmla="*/ 622093 h 1057275"/>
              <a:gd name="connsiteX138" fmla="*/ 814628 w 11041060"/>
              <a:gd name="connsiteY138" fmla="*/ 652463 h 1057275"/>
              <a:gd name="connsiteX139" fmla="*/ 693736 w 11041060"/>
              <a:gd name="connsiteY139" fmla="*/ 559835 h 1057275"/>
              <a:gd name="connsiteX140" fmla="*/ 475366 w 11041060"/>
              <a:gd name="connsiteY140" fmla="*/ 346075 h 1057275"/>
              <a:gd name="connsiteX141" fmla="*/ 596898 w 11041060"/>
              <a:gd name="connsiteY141" fmla="*/ 438131 h 1057275"/>
              <a:gd name="connsiteX142" fmla="*/ 573203 w 11041060"/>
              <a:gd name="connsiteY142" fmla="*/ 468313 h 1057275"/>
              <a:gd name="connsiteX143" fmla="*/ 452436 w 11041060"/>
              <a:gd name="connsiteY143" fmla="*/ 376257 h 1057275"/>
              <a:gd name="connsiteX144" fmla="*/ 233814 w 11041060"/>
              <a:gd name="connsiteY144" fmla="*/ 160337 h 1057275"/>
              <a:gd name="connsiteX145" fmla="*/ 354010 w 11041060"/>
              <a:gd name="connsiteY145" fmla="*/ 253588 h 1057275"/>
              <a:gd name="connsiteX146" fmla="*/ 331332 w 11041060"/>
              <a:gd name="connsiteY146" fmla="*/ 284162 h 1057275"/>
              <a:gd name="connsiteX147" fmla="*/ 211135 w 11041060"/>
              <a:gd name="connsiteY147" fmla="*/ 190911 h 1057275"/>
              <a:gd name="connsiteX148" fmla="*/ 23450 w 11041060"/>
              <a:gd name="connsiteY148" fmla="*/ 0 h 1057275"/>
              <a:gd name="connsiteX149" fmla="*/ 112713 w 11041060"/>
              <a:gd name="connsiteY149" fmla="*/ 68669 h 1057275"/>
              <a:gd name="connsiteX150" fmla="*/ 89263 w 11041060"/>
              <a:gd name="connsiteY150" fmla="*/ 98425 h 1057275"/>
              <a:gd name="connsiteX151" fmla="*/ 0 w 11041060"/>
              <a:gd name="connsiteY151" fmla="*/ 2975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1041060" h="1057275">
                <a:moveTo>
                  <a:pt x="10888660" y="1019175"/>
                </a:moveTo>
                <a:lnTo>
                  <a:pt x="11041060" y="1019175"/>
                </a:lnTo>
                <a:lnTo>
                  <a:pt x="11041060" y="1057275"/>
                </a:lnTo>
                <a:lnTo>
                  <a:pt x="10888660" y="1057275"/>
                </a:lnTo>
                <a:close/>
                <a:moveTo>
                  <a:pt x="10583860" y="1019175"/>
                </a:moveTo>
                <a:lnTo>
                  <a:pt x="10736260" y="1019175"/>
                </a:lnTo>
                <a:lnTo>
                  <a:pt x="10736260" y="1057275"/>
                </a:lnTo>
                <a:lnTo>
                  <a:pt x="10583860" y="1057275"/>
                </a:lnTo>
                <a:close/>
                <a:moveTo>
                  <a:pt x="10279060" y="1019175"/>
                </a:moveTo>
                <a:lnTo>
                  <a:pt x="10431460" y="1019175"/>
                </a:lnTo>
                <a:lnTo>
                  <a:pt x="10431460" y="1057275"/>
                </a:lnTo>
                <a:lnTo>
                  <a:pt x="10279060" y="1057275"/>
                </a:lnTo>
                <a:close/>
                <a:moveTo>
                  <a:pt x="9974260" y="1019175"/>
                </a:moveTo>
                <a:lnTo>
                  <a:pt x="10126660" y="1019175"/>
                </a:lnTo>
                <a:lnTo>
                  <a:pt x="10126660" y="1057275"/>
                </a:lnTo>
                <a:lnTo>
                  <a:pt x="9974260" y="1057275"/>
                </a:lnTo>
                <a:close/>
                <a:moveTo>
                  <a:pt x="9671048" y="1019175"/>
                </a:moveTo>
                <a:lnTo>
                  <a:pt x="9823448" y="1019175"/>
                </a:lnTo>
                <a:lnTo>
                  <a:pt x="9823448" y="1057275"/>
                </a:lnTo>
                <a:lnTo>
                  <a:pt x="9671048" y="1057275"/>
                </a:lnTo>
                <a:close/>
                <a:moveTo>
                  <a:pt x="9366248" y="1019175"/>
                </a:moveTo>
                <a:lnTo>
                  <a:pt x="9518648" y="1019175"/>
                </a:lnTo>
                <a:lnTo>
                  <a:pt x="9518648" y="1057275"/>
                </a:lnTo>
                <a:lnTo>
                  <a:pt x="9366248" y="1057275"/>
                </a:lnTo>
                <a:close/>
                <a:moveTo>
                  <a:pt x="9061448" y="1019175"/>
                </a:moveTo>
                <a:lnTo>
                  <a:pt x="9213848" y="1019175"/>
                </a:lnTo>
                <a:lnTo>
                  <a:pt x="9213848" y="1057275"/>
                </a:lnTo>
                <a:lnTo>
                  <a:pt x="9061448" y="1057275"/>
                </a:lnTo>
                <a:close/>
                <a:moveTo>
                  <a:pt x="8756648" y="1019175"/>
                </a:moveTo>
                <a:lnTo>
                  <a:pt x="8909048" y="1019175"/>
                </a:lnTo>
                <a:lnTo>
                  <a:pt x="8909048" y="1057275"/>
                </a:lnTo>
                <a:lnTo>
                  <a:pt x="8756648" y="1057275"/>
                </a:lnTo>
                <a:close/>
                <a:moveTo>
                  <a:pt x="8453435" y="1019175"/>
                </a:moveTo>
                <a:lnTo>
                  <a:pt x="8604248" y="1019175"/>
                </a:lnTo>
                <a:lnTo>
                  <a:pt x="8604248" y="1057275"/>
                </a:lnTo>
                <a:lnTo>
                  <a:pt x="8453435" y="1057275"/>
                </a:lnTo>
                <a:close/>
                <a:moveTo>
                  <a:pt x="8148635" y="1019175"/>
                </a:moveTo>
                <a:lnTo>
                  <a:pt x="8301035" y="1019175"/>
                </a:lnTo>
                <a:lnTo>
                  <a:pt x="8301035" y="1057275"/>
                </a:lnTo>
                <a:lnTo>
                  <a:pt x="8148635" y="1057275"/>
                </a:lnTo>
                <a:close/>
                <a:moveTo>
                  <a:pt x="7843835" y="1019175"/>
                </a:moveTo>
                <a:lnTo>
                  <a:pt x="7996235" y="1019175"/>
                </a:lnTo>
                <a:lnTo>
                  <a:pt x="7996235" y="1057275"/>
                </a:lnTo>
                <a:lnTo>
                  <a:pt x="7843835" y="1057275"/>
                </a:lnTo>
                <a:close/>
                <a:moveTo>
                  <a:pt x="7539035" y="1019175"/>
                </a:moveTo>
                <a:lnTo>
                  <a:pt x="7691435" y="1019175"/>
                </a:lnTo>
                <a:lnTo>
                  <a:pt x="7691435" y="1057275"/>
                </a:lnTo>
                <a:lnTo>
                  <a:pt x="7539035" y="1057275"/>
                </a:lnTo>
                <a:close/>
                <a:moveTo>
                  <a:pt x="7235823" y="1019175"/>
                </a:moveTo>
                <a:lnTo>
                  <a:pt x="7386636" y="1019175"/>
                </a:lnTo>
                <a:lnTo>
                  <a:pt x="7386636" y="1057275"/>
                </a:lnTo>
                <a:lnTo>
                  <a:pt x="7235823" y="1057275"/>
                </a:lnTo>
                <a:close/>
                <a:moveTo>
                  <a:pt x="6931023" y="1019175"/>
                </a:moveTo>
                <a:lnTo>
                  <a:pt x="7083423" y="1019175"/>
                </a:lnTo>
                <a:lnTo>
                  <a:pt x="7083423" y="1057275"/>
                </a:lnTo>
                <a:lnTo>
                  <a:pt x="6931023" y="1057275"/>
                </a:lnTo>
                <a:close/>
                <a:moveTo>
                  <a:pt x="6626223" y="1019175"/>
                </a:moveTo>
                <a:lnTo>
                  <a:pt x="6778623" y="1019175"/>
                </a:lnTo>
                <a:lnTo>
                  <a:pt x="6778623" y="1057275"/>
                </a:lnTo>
                <a:lnTo>
                  <a:pt x="6626223" y="1057275"/>
                </a:lnTo>
                <a:close/>
                <a:moveTo>
                  <a:pt x="6321423" y="1019175"/>
                </a:moveTo>
                <a:lnTo>
                  <a:pt x="6473823" y="1019175"/>
                </a:lnTo>
                <a:lnTo>
                  <a:pt x="6473823" y="1057275"/>
                </a:lnTo>
                <a:lnTo>
                  <a:pt x="6321423" y="1057275"/>
                </a:lnTo>
                <a:close/>
                <a:moveTo>
                  <a:pt x="6018210" y="1019175"/>
                </a:moveTo>
                <a:lnTo>
                  <a:pt x="6169023" y="1019175"/>
                </a:lnTo>
                <a:lnTo>
                  <a:pt x="6169023" y="1057275"/>
                </a:lnTo>
                <a:lnTo>
                  <a:pt x="6018210" y="1057275"/>
                </a:lnTo>
                <a:close/>
                <a:moveTo>
                  <a:pt x="5713410" y="1019175"/>
                </a:moveTo>
                <a:lnTo>
                  <a:pt x="5865810" y="1019175"/>
                </a:lnTo>
                <a:lnTo>
                  <a:pt x="5865810" y="1057275"/>
                </a:lnTo>
                <a:lnTo>
                  <a:pt x="5713410" y="1057275"/>
                </a:lnTo>
                <a:close/>
                <a:moveTo>
                  <a:pt x="5408610" y="1019175"/>
                </a:moveTo>
                <a:lnTo>
                  <a:pt x="5561010" y="1019175"/>
                </a:lnTo>
                <a:lnTo>
                  <a:pt x="5561010" y="1057275"/>
                </a:lnTo>
                <a:lnTo>
                  <a:pt x="5408610" y="1057275"/>
                </a:lnTo>
                <a:close/>
                <a:moveTo>
                  <a:pt x="5103810" y="1019175"/>
                </a:moveTo>
                <a:lnTo>
                  <a:pt x="5256210" y="1019175"/>
                </a:lnTo>
                <a:lnTo>
                  <a:pt x="5256210" y="1057275"/>
                </a:lnTo>
                <a:lnTo>
                  <a:pt x="5103810" y="1057275"/>
                </a:lnTo>
                <a:close/>
                <a:moveTo>
                  <a:pt x="4800598" y="1019175"/>
                </a:moveTo>
                <a:lnTo>
                  <a:pt x="4951411" y="1019175"/>
                </a:lnTo>
                <a:lnTo>
                  <a:pt x="4951411" y="1057275"/>
                </a:lnTo>
                <a:lnTo>
                  <a:pt x="4800598" y="1057275"/>
                </a:lnTo>
                <a:close/>
                <a:moveTo>
                  <a:pt x="4495798" y="1019175"/>
                </a:moveTo>
                <a:lnTo>
                  <a:pt x="4648198" y="1019175"/>
                </a:lnTo>
                <a:lnTo>
                  <a:pt x="4648198" y="1057275"/>
                </a:lnTo>
                <a:lnTo>
                  <a:pt x="4495798" y="1057275"/>
                </a:lnTo>
                <a:close/>
                <a:moveTo>
                  <a:pt x="4190998" y="1019175"/>
                </a:moveTo>
                <a:lnTo>
                  <a:pt x="4343398" y="1019175"/>
                </a:lnTo>
                <a:lnTo>
                  <a:pt x="4343398" y="1057275"/>
                </a:lnTo>
                <a:lnTo>
                  <a:pt x="4190998" y="1057275"/>
                </a:lnTo>
                <a:close/>
                <a:moveTo>
                  <a:pt x="3886198" y="1019175"/>
                </a:moveTo>
                <a:lnTo>
                  <a:pt x="4038598" y="1019175"/>
                </a:lnTo>
                <a:lnTo>
                  <a:pt x="4038598" y="1057275"/>
                </a:lnTo>
                <a:lnTo>
                  <a:pt x="3886198" y="1057275"/>
                </a:lnTo>
                <a:close/>
                <a:moveTo>
                  <a:pt x="3581398" y="1019175"/>
                </a:moveTo>
                <a:lnTo>
                  <a:pt x="3733798" y="1019175"/>
                </a:lnTo>
                <a:lnTo>
                  <a:pt x="3733798" y="1057275"/>
                </a:lnTo>
                <a:lnTo>
                  <a:pt x="3581398" y="1057275"/>
                </a:lnTo>
                <a:close/>
                <a:moveTo>
                  <a:pt x="3278185" y="1019175"/>
                </a:moveTo>
                <a:lnTo>
                  <a:pt x="3430585" y="1019175"/>
                </a:lnTo>
                <a:lnTo>
                  <a:pt x="3430585" y="1057275"/>
                </a:lnTo>
                <a:lnTo>
                  <a:pt x="3278185" y="1057275"/>
                </a:lnTo>
                <a:close/>
                <a:moveTo>
                  <a:pt x="2973385" y="1019175"/>
                </a:moveTo>
                <a:lnTo>
                  <a:pt x="3125785" y="1019175"/>
                </a:lnTo>
                <a:lnTo>
                  <a:pt x="3125785" y="1057275"/>
                </a:lnTo>
                <a:lnTo>
                  <a:pt x="2973385" y="1057275"/>
                </a:lnTo>
                <a:close/>
                <a:moveTo>
                  <a:pt x="2668585" y="1019175"/>
                </a:moveTo>
                <a:lnTo>
                  <a:pt x="2820985" y="1019175"/>
                </a:lnTo>
                <a:lnTo>
                  <a:pt x="2820985" y="1057275"/>
                </a:lnTo>
                <a:lnTo>
                  <a:pt x="2668585" y="1057275"/>
                </a:lnTo>
                <a:close/>
                <a:moveTo>
                  <a:pt x="2363785" y="1019175"/>
                </a:moveTo>
                <a:lnTo>
                  <a:pt x="2516185" y="1019175"/>
                </a:lnTo>
                <a:lnTo>
                  <a:pt x="2516185" y="1057275"/>
                </a:lnTo>
                <a:lnTo>
                  <a:pt x="2363785" y="1057275"/>
                </a:lnTo>
                <a:close/>
                <a:moveTo>
                  <a:pt x="2060573" y="1019175"/>
                </a:moveTo>
                <a:lnTo>
                  <a:pt x="2212973" y="1019175"/>
                </a:lnTo>
                <a:lnTo>
                  <a:pt x="2212973" y="1057275"/>
                </a:lnTo>
                <a:lnTo>
                  <a:pt x="2060573" y="1057275"/>
                </a:lnTo>
                <a:close/>
                <a:moveTo>
                  <a:pt x="1755773" y="1019175"/>
                </a:moveTo>
                <a:lnTo>
                  <a:pt x="1908173" y="1019175"/>
                </a:lnTo>
                <a:lnTo>
                  <a:pt x="1908173" y="1057275"/>
                </a:lnTo>
                <a:lnTo>
                  <a:pt x="1755773" y="1057275"/>
                </a:lnTo>
                <a:close/>
                <a:moveTo>
                  <a:pt x="1450973" y="1019175"/>
                </a:moveTo>
                <a:lnTo>
                  <a:pt x="1603373" y="1019175"/>
                </a:lnTo>
                <a:lnTo>
                  <a:pt x="1603373" y="1057275"/>
                </a:lnTo>
                <a:lnTo>
                  <a:pt x="1450973" y="1057275"/>
                </a:lnTo>
                <a:close/>
                <a:moveTo>
                  <a:pt x="1200854" y="900112"/>
                </a:moveTo>
                <a:lnTo>
                  <a:pt x="1322386" y="991980"/>
                </a:lnTo>
                <a:lnTo>
                  <a:pt x="1298691" y="1022350"/>
                </a:lnTo>
                <a:lnTo>
                  <a:pt x="1177923" y="930482"/>
                </a:lnTo>
                <a:close/>
                <a:moveTo>
                  <a:pt x="959303" y="714375"/>
                </a:moveTo>
                <a:lnTo>
                  <a:pt x="1079499" y="806243"/>
                </a:lnTo>
                <a:lnTo>
                  <a:pt x="1056820" y="836613"/>
                </a:lnTo>
                <a:lnTo>
                  <a:pt x="936623" y="743985"/>
                </a:lnTo>
                <a:close/>
                <a:moveTo>
                  <a:pt x="717305" y="530225"/>
                </a:moveTo>
                <a:lnTo>
                  <a:pt x="838199" y="622093"/>
                </a:lnTo>
                <a:lnTo>
                  <a:pt x="814628" y="652463"/>
                </a:lnTo>
                <a:lnTo>
                  <a:pt x="693736" y="559835"/>
                </a:lnTo>
                <a:close/>
                <a:moveTo>
                  <a:pt x="475366" y="346075"/>
                </a:moveTo>
                <a:lnTo>
                  <a:pt x="596898" y="438131"/>
                </a:lnTo>
                <a:lnTo>
                  <a:pt x="573203" y="468313"/>
                </a:lnTo>
                <a:lnTo>
                  <a:pt x="452436" y="376257"/>
                </a:lnTo>
                <a:close/>
                <a:moveTo>
                  <a:pt x="233814" y="160337"/>
                </a:moveTo>
                <a:lnTo>
                  <a:pt x="354010" y="253588"/>
                </a:lnTo>
                <a:lnTo>
                  <a:pt x="331332" y="284162"/>
                </a:lnTo>
                <a:lnTo>
                  <a:pt x="211135" y="190911"/>
                </a:lnTo>
                <a:close/>
                <a:moveTo>
                  <a:pt x="23450" y="0"/>
                </a:moveTo>
                <a:lnTo>
                  <a:pt x="112713" y="68669"/>
                </a:lnTo>
                <a:lnTo>
                  <a:pt x="89263" y="98425"/>
                </a:lnTo>
                <a:lnTo>
                  <a:pt x="0" y="297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2C48A6-F435-50D4-8469-8E9482A889B4}"/>
              </a:ext>
            </a:extLst>
          </p:cNvPr>
          <p:cNvSpPr/>
          <p:nvPr/>
        </p:nvSpPr>
        <p:spPr>
          <a:xfrm rot="5400000">
            <a:off x="7860551" y="3757331"/>
            <a:ext cx="684000" cy="183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10079A-95B0-1843-5506-5DAC622B7C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7238" y="4365715"/>
            <a:ext cx="720000" cy="6342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1899B4-4FEA-152D-CFB7-A12A96390BAF}"/>
              </a:ext>
            </a:extLst>
          </p:cNvPr>
          <p:cNvSpPr txBox="1"/>
          <p:nvPr/>
        </p:nvSpPr>
        <p:spPr>
          <a:xfrm>
            <a:off x="7294332" y="5078048"/>
            <a:ext cx="188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</a:rPr>
              <a:t>Enabling markets expansion, improving market access and trade facilitation</a:t>
            </a:r>
            <a:endParaRPr lang="en-ZA" sz="1200" dirty="0">
              <a:latin typeface="Arial" panose="020B0604020202020204" pitchFamily="34" charset="0"/>
            </a:endParaRPr>
          </a:p>
        </p:txBody>
      </p:sp>
      <p:sp>
        <p:nvSpPr>
          <p:cNvPr id="15" name="Freeform 543">
            <a:extLst>
              <a:ext uri="{FF2B5EF4-FFF2-40B4-BE49-F238E27FC236}">
                <a16:creationId xmlns:a16="http://schemas.microsoft.com/office/drawing/2014/main" xmlns="" id="{F33425A3-9C67-D34A-6677-706094EC22F3}"/>
              </a:ext>
            </a:extLst>
          </p:cNvPr>
          <p:cNvSpPr>
            <a:spLocks/>
          </p:cNvSpPr>
          <p:nvPr/>
        </p:nvSpPr>
        <p:spPr bwMode="auto">
          <a:xfrm>
            <a:off x="7077930" y="4586855"/>
            <a:ext cx="251619" cy="250825"/>
          </a:xfrm>
          <a:custGeom>
            <a:avLst/>
            <a:gdLst>
              <a:gd name="T0" fmla="*/ 186 w 660"/>
              <a:gd name="T1" fmla="*/ 580 h 660"/>
              <a:gd name="T2" fmla="*/ 581 w 660"/>
              <a:gd name="T3" fmla="*/ 475 h 660"/>
              <a:gd name="T4" fmla="*/ 475 w 660"/>
              <a:gd name="T5" fmla="*/ 80 h 660"/>
              <a:gd name="T6" fmla="*/ 80 w 660"/>
              <a:gd name="T7" fmla="*/ 186 h 660"/>
              <a:gd name="T8" fmla="*/ 186 w 660"/>
              <a:gd name="T9" fmla="*/ 58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660">
                <a:moveTo>
                  <a:pt x="186" y="580"/>
                </a:moveTo>
                <a:cubicBezTo>
                  <a:pt x="324" y="660"/>
                  <a:pt x="501" y="613"/>
                  <a:pt x="581" y="475"/>
                </a:cubicBezTo>
                <a:cubicBezTo>
                  <a:pt x="660" y="336"/>
                  <a:pt x="613" y="160"/>
                  <a:pt x="475" y="80"/>
                </a:cubicBezTo>
                <a:cubicBezTo>
                  <a:pt x="337" y="0"/>
                  <a:pt x="160" y="48"/>
                  <a:pt x="80" y="186"/>
                </a:cubicBezTo>
                <a:cubicBezTo>
                  <a:pt x="0" y="324"/>
                  <a:pt x="48" y="501"/>
                  <a:pt x="186" y="5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2FD620-BC91-445B-783A-9509AD733B2D}"/>
              </a:ext>
            </a:extLst>
          </p:cNvPr>
          <p:cNvSpPr/>
          <p:nvPr/>
        </p:nvSpPr>
        <p:spPr>
          <a:xfrm rot="5400000">
            <a:off x="3540386" y="4582787"/>
            <a:ext cx="666553" cy="183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6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63B69E7-6AD7-F541-EC4F-D8E4B2618B58}"/>
              </a:ext>
            </a:extLst>
          </p:cNvPr>
          <p:cNvSpPr>
            <a:spLocks/>
          </p:cNvSpPr>
          <p:nvPr/>
        </p:nvSpPr>
        <p:spPr bwMode="auto">
          <a:xfrm>
            <a:off x="1500694" y="5167511"/>
            <a:ext cx="1262352" cy="522287"/>
          </a:xfrm>
          <a:custGeom>
            <a:avLst/>
            <a:gdLst>
              <a:gd name="connsiteX0" fmla="*/ 1622425 w 1774825"/>
              <a:gd name="connsiteY0" fmla="*/ 484187 h 522287"/>
              <a:gd name="connsiteX1" fmla="*/ 1774825 w 1774825"/>
              <a:gd name="connsiteY1" fmla="*/ 484187 h 522287"/>
              <a:gd name="connsiteX2" fmla="*/ 1774825 w 1774825"/>
              <a:gd name="connsiteY2" fmla="*/ 522287 h 522287"/>
              <a:gd name="connsiteX3" fmla="*/ 1622425 w 1774825"/>
              <a:gd name="connsiteY3" fmla="*/ 522287 h 522287"/>
              <a:gd name="connsiteX4" fmla="*/ 1317625 w 1774825"/>
              <a:gd name="connsiteY4" fmla="*/ 484187 h 522287"/>
              <a:gd name="connsiteX5" fmla="*/ 1470025 w 1774825"/>
              <a:gd name="connsiteY5" fmla="*/ 484187 h 522287"/>
              <a:gd name="connsiteX6" fmla="*/ 1470025 w 1774825"/>
              <a:gd name="connsiteY6" fmla="*/ 522287 h 522287"/>
              <a:gd name="connsiteX7" fmla="*/ 1317625 w 1774825"/>
              <a:gd name="connsiteY7" fmla="*/ 522287 h 522287"/>
              <a:gd name="connsiteX8" fmla="*/ 1012825 w 1774825"/>
              <a:gd name="connsiteY8" fmla="*/ 484187 h 522287"/>
              <a:gd name="connsiteX9" fmla="*/ 1165225 w 1774825"/>
              <a:gd name="connsiteY9" fmla="*/ 484187 h 522287"/>
              <a:gd name="connsiteX10" fmla="*/ 1165225 w 1774825"/>
              <a:gd name="connsiteY10" fmla="*/ 522287 h 522287"/>
              <a:gd name="connsiteX11" fmla="*/ 1012825 w 1774825"/>
              <a:gd name="connsiteY11" fmla="*/ 522287 h 522287"/>
              <a:gd name="connsiteX12" fmla="*/ 708025 w 1774825"/>
              <a:gd name="connsiteY12" fmla="*/ 484187 h 522287"/>
              <a:gd name="connsiteX13" fmla="*/ 860425 w 1774825"/>
              <a:gd name="connsiteY13" fmla="*/ 484187 h 522287"/>
              <a:gd name="connsiteX14" fmla="*/ 860425 w 1774825"/>
              <a:gd name="connsiteY14" fmla="*/ 522287 h 522287"/>
              <a:gd name="connsiteX15" fmla="*/ 708025 w 1774825"/>
              <a:gd name="connsiteY15" fmla="*/ 522287 h 522287"/>
              <a:gd name="connsiteX16" fmla="*/ 468071 w 1774825"/>
              <a:gd name="connsiteY16" fmla="*/ 338137 h 522287"/>
              <a:gd name="connsiteX17" fmla="*/ 588963 w 1774825"/>
              <a:gd name="connsiteY17" fmla="*/ 430005 h 522287"/>
              <a:gd name="connsiteX18" fmla="*/ 565393 w 1774825"/>
              <a:gd name="connsiteY18" fmla="*/ 460375 h 522287"/>
              <a:gd name="connsiteX19" fmla="*/ 444500 w 1774825"/>
              <a:gd name="connsiteY19" fmla="*/ 368507 h 522287"/>
              <a:gd name="connsiteX20" fmla="*/ 225879 w 1774825"/>
              <a:gd name="connsiteY20" fmla="*/ 153987 h 522287"/>
              <a:gd name="connsiteX21" fmla="*/ 346075 w 1774825"/>
              <a:gd name="connsiteY21" fmla="*/ 245855 h 522287"/>
              <a:gd name="connsiteX22" fmla="*/ 322641 w 1774825"/>
              <a:gd name="connsiteY22" fmla="*/ 276225 h 522287"/>
              <a:gd name="connsiteX23" fmla="*/ 203200 w 1774825"/>
              <a:gd name="connsiteY23" fmla="*/ 183597 h 522287"/>
              <a:gd name="connsiteX24" fmla="*/ 22944 w 1774825"/>
              <a:gd name="connsiteY24" fmla="*/ 0 h 522287"/>
              <a:gd name="connsiteX25" fmla="*/ 104775 w 1774825"/>
              <a:gd name="connsiteY25" fmla="*/ 60575 h 522287"/>
              <a:gd name="connsiteX26" fmla="*/ 81832 w 1774825"/>
              <a:gd name="connsiteY26" fmla="*/ 90488 h 522287"/>
              <a:gd name="connsiteX27" fmla="*/ 0 w 1774825"/>
              <a:gd name="connsiteY27" fmla="*/ 29166 h 52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825" h="522287">
                <a:moveTo>
                  <a:pt x="1622425" y="484187"/>
                </a:moveTo>
                <a:lnTo>
                  <a:pt x="1774825" y="484187"/>
                </a:lnTo>
                <a:lnTo>
                  <a:pt x="1774825" y="522287"/>
                </a:lnTo>
                <a:lnTo>
                  <a:pt x="1622425" y="522287"/>
                </a:lnTo>
                <a:close/>
                <a:moveTo>
                  <a:pt x="1317625" y="484187"/>
                </a:moveTo>
                <a:lnTo>
                  <a:pt x="1470025" y="484187"/>
                </a:lnTo>
                <a:lnTo>
                  <a:pt x="1470025" y="522287"/>
                </a:lnTo>
                <a:lnTo>
                  <a:pt x="1317625" y="522287"/>
                </a:lnTo>
                <a:close/>
                <a:moveTo>
                  <a:pt x="1012825" y="484187"/>
                </a:moveTo>
                <a:lnTo>
                  <a:pt x="1165225" y="484187"/>
                </a:lnTo>
                <a:lnTo>
                  <a:pt x="1165225" y="522287"/>
                </a:lnTo>
                <a:lnTo>
                  <a:pt x="1012825" y="522287"/>
                </a:lnTo>
                <a:close/>
                <a:moveTo>
                  <a:pt x="708025" y="484187"/>
                </a:moveTo>
                <a:lnTo>
                  <a:pt x="860425" y="484187"/>
                </a:lnTo>
                <a:lnTo>
                  <a:pt x="860425" y="522287"/>
                </a:lnTo>
                <a:lnTo>
                  <a:pt x="708025" y="522287"/>
                </a:lnTo>
                <a:close/>
                <a:moveTo>
                  <a:pt x="468071" y="338137"/>
                </a:moveTo>
                <a:lnTo>
                  <a:pt x="588963" y="430005"/>
                </a:lnTo>
                <a:lnTo>
                  <a:pt x="565393" y="460375"/>
                </a:lnTo>
                <a:lnTo>
                  <a:pt x="444500" y="368507"/>
                </a:lnTo>
                <a:close/>
                <a:moveTo>
                  <a:pt x="225879" y="153987"/>
                </a:moveTo>
                <a:lnTo>
                  <a:pt x="346075" y="245855"/>
                </a:lnTo>
                <a:lnTo>
                  <a:pt x="322641" y="276225"/>
                </a:lnTo>
                <a:lnTo>
                  <a:pt x="203200" y="183597"/>
                </a:lnTo>
                <a:close/>
                <a:moveTo>
                  <a:pt x="22944" y="0"/>
                </a:moveTo>
                <a:lnTo>
                  <a:pt x="104775" y="60575"/>
                </a:lnTo>
                <a:lnTo>
                  <a:pt x="81832" y="90488"/>
                </a:lnTo>
                <a:lnTo>
                  <a:pt x="0" y="29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DM Sa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6455BD-02F0-27B8-8637-BA05422F6BFB}"/>
              </a:ext>
            </a:extLst>
          </p:cNvPr>
          <p:cNvGrpSpPr/>
          <p:nvPr/>
        </p:nvGrpSpPr>
        <p:grpSpPr>
          <a:xfrm>
            <a:off x="876488" y="6606597"/>
            <a:ext cx="10090000" cy="36000"/>
            <a:chOff x="3390931" y="2934413"/>
            <a:chExt cx="3078932" cy="216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92DEAFB-9758-9A35-4C43-5043BEB97F8C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4CD8173-153E-DA4A-DA86-3B411010A8AD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C133347-1C35-2C6B-7056-BB200881D805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F9B98EE-2CA5-3008-E001-BDB592CD42EB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41E0181-E89A-989A-604D-C7025B6A2709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CA386AE-AEC3-F1E0-DFCD-EBA3291F048A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6D3EE99-7903-A6B7-C468-E3F90A6FCF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2141" y="5179912"/>
            <a:ext cx="756000" cy="6400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C0E21A-7F36-BF6D-2305-8C732FACD7B0}"/>
              </a:ext>
            </a:extLst>
          </p:cNvPr>
          <p:cNvSpPr txBox="1"/>
          <p:nvPr/>
        </p:nvSpPr>
        <p:spPr>
          <a:xfrm>
            <a:off x="2930617" y="5861614"/>
            <a:ext cx="1959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Developing localized food, import replacement and expanded agro-processing exports</a:t>
            </a:r>
            <a:endParaRPr lang="en-ZA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71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652DA6F-2B8E-2368-F6DA-97AE0A96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2"/>
            <a:ext cx="10515600" cy="615496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rgbClr val="F7AB51"/>
                </a:solidFill>
                <a:latin typeface="+mn-lt"/>
              </a:rPr>
              <a:t>NAMC STRATEGIC FOCUS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538F45-D7FA-45CC-BE7C-AC7C7CD0C34B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0C3469-434B-47D8-B72E-3D46D977590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14693BD-8638-4174-BA3F-47B9D068C736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7A8D9D-05DF-463A-909B-AF7A9C9DD690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05D17D2-C319-4AA0-9BB6-9431DEB094F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9376FB-3355-4CFD-91FD-381D464AD56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17752E-BCD0-4F8A-B367-969279822916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07B3754-11FC-4AEA-B23A-32640756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539" y="2027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FBD641DA-40B1-4929-8BDC-C087952FE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6877922"/>
              </p:ext>
            </p:extLst>
          </p:nvPr>
        </p:nvGraphicFramePr>
        <p:xfrm>
          <a:off x="1233471" y="663190"/>
          <a:ext cx="10515600" cy="57925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06293">
                  <a:extLst>
                    <a:ext uri="{9D8B030D-6E8A-4147-A177-3AD203B41FA5}">
                      <a16:colId xmlns:a16="http://schemas.microsoft.com/office/drawing/2014/main" xmlns="" val="2109592760"/>
                    </a:ext>
                  </a:extLst>
                </a:gridCol>
                <a:gridCol w="2670955">
                  <a:extLst>
                    <a:ext uri="{9D8B030D-6E8A-4147-A177-3AD203B41FA5}">
                      <a16:colId xmlns:a16="http://schemas.microsoft.com/office/drawing/2014/main" xmlns="" val="2525137092"/>
                    </a:ext>
                  </a:extLst>
                </a:gridCol>
                <a:gridCol w="2653030">
                  <a:extLst>
                    <a:ext uri="{9D8B030D-6E8A-4147-A177-3AD203B41FA5}">
                      <a16:colId xmlns:a16="http://schemas.microsoft.com/office/drawing/2014/main" xmlns="" val="484457440"/>
                    </a:ext>
                  </a:extLst>
                </a:gridCol>
                <a:gridCol w="3085322">
                  <a:extLst>
                    <a:ext uri="{9D8B030D-6E8A-4147-A177-3AD203B41FA5}">
                      <a16:colId xmlns:a16="http://schemas.microsoft.com/office/drawing/2014/main" xmlns="" val="912026524"/>
                    </a:ext>
                  </a:extLst>
                </a:gridCol>
              </a:tblGrid>
              <a:tr h="723139">
                <a:tc>
                  <a:txBody>
                    <a:bodyPr/>
                    <a:lstStyle/>
                    <a:p>
                      <a:pPr marL="0" marR="850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MTSF Priority/ DALRRD Outcome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850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8509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Improved governance and service excellence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8509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Increased Market Access and maintenance of existing market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8509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Growth of inclusivity within agricultural value chains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391328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marL="0" marR="850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F7A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Outcome Indicators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F7A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en-ZA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F7A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Five-year target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F7A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974386"/>
                  </a:ext>
                </a:extLst>
              </a:tr>
              <a:tr h="13793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delivers on its mandate and core functions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Compliant management and good governance of the entity, throughout the current term of governance.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achieved three clean audits and two unqualified audit opinions over the past five years.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functions at optimal levels deliver on its core-function indicators and receive unqualified audit opinions for each financial year of the 5 years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Achievement of ICT services targets in operational plans of each financial year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5390399"/>
                  </a:ext>
                </a:extLst>
              </a:tr>
              <a:tr h="688176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viable and efficient agricultural sector generating optimal earnings (domestic and international);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policy advisory that facilitates the marketing of agricultural products, throughout the term of governance.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787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provided 100% policy of scheduled advisory notes to policymaking institutions.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NAMC approved policy advisory and statutory measures of each financial year of the 5 years are adopted by the Minister and implemented by all directly affected stakeholders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36602291"/>
                  </a:ext>
                </a:extLst>
              </a:tr>
              <a:tr h="6198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630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statutory measures recommendations submitted to the Minister.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evaluated statutory measures about 80% of agricultural industries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0678243"/>
                  </a:ext>
                </a:extLst>
              </a:tr>
              <a:tr h="6198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630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NAMC annual reports reflect the transformation of the sector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annual average of 20% of statutory levies is spent on transformation activities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average of 20% of levies is spent towards the funding of transformation activities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16972040"/>
                  </a:ext>
                </a:extLst>
              </a:tr>
              <a:tr h="830608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market access for agricultural sector participants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NAMC annual reports reflect increased market access 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Smallholder farmers hold a 3% share in the agricultural market 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NAMC will contribute to increasing the smallholder farmers’ market share, by linking 360 farmers to market opportunities by the end of the 5 - year period.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25386685"/>
                  </a:ext>
                </a:extLst>
              </a:tr>
              <a:tr h="6198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NAMC annual reports reflect increased export growth of agricultural products 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marR="787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agricultural exports growth rate fluctuated between 1.9% and 3.5% over the past five years.</a:t>
                      </a:r>
                      <a:endParaRPr lang="en-ZA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876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Contribute to the 2% average growth in agricultural exports, through research initiatives.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4535009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8DDDF6-3168-59B5-7697-659AE46C1562}"/>
              </a:ext>
            </a:extLst>
          </p:cNvPr>
          <p:cNvGrpSpPr/>
          <p:nvPr/>
        </p:nvGrpSpPr>
        <p:grpSpPr>
          <a:xfrm>
            <a:off x="876488" y="6606597"/>
            <a:ext cx="10090000" cy="36000"/>
            <a:chOff x="3390931" y="2934413"/>
            <a:chExt cx="3078932" cy="216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7D310F1-FA41-711D-2C17-3863FD07D8B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C12B270-3252-B027-AEAE-581CD2DCC637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A2D654B-60FE-8364-4FD9-A2BCB845A382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9E6E913-11D2-322C-1BAE-82C1606DC75E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8E26219-83C0-082B-E6DA-C8776D023F5C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EBA5E09-88FD-A693-0AB9-19B903A9FB8C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254116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9A3B6D-859B-4AD6-A190-1CD31A8FCB8A}"/>
              </a:ext>
            </a:extLst>
          </p:cNvPr>
          <p:cNvGrpSpPr/>
          <p:nvPr/>
        </p:nvGrpSpPr>
        <p:grpSpPr>
          <a:xfrm>
            <a:off x="838200" y="6517786"/>
            <a:ext cx="10090000" cy="36000"/>
            <a:chOff x="3390931" y="2934413"/>
            <a:chExt cx="3078932" cy="216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D111417-BD32-4A92-9D12-D0D8F39E89AF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E3E6A16-3D36-4A60-BC81-613932E90F4E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9C81558-FA57-4AB4-ACD0-F14424CC3A08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4A113D-473C-47CF-A073-026F82209CD4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B3DEB33-21D6-4F07-BC67-B2367CB090CA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212DF97-4373-4849-B2B9-C949F3B8E4BE}"/>
                </a:ext>
              </a:extLst>
            </p:cNvPr>
            <p:cNvSpPr/>
            <p:nvPr/>
          </p:nvSpPr>
          <p:spPr>
            <a:xfrm>
              <a:off x="6063407" y="2934413"/>
              <a:ext cx="406456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1D7DFA-2E72-4CD8-8CDC-DAF38FE58A9C}"/>
              </a:ext>
            </a:extLst>
          </p:cNvPr>
          <p:cNvGrpSpPr/>
          <p:nvPr/>
        </p:nvGrpSpPr>
        <p:grpSpPr>
          <a:xfrm>
            <a:off x="10953024" y="6333714"/>
            <a:ext cx="400775" cy="400775"/>
            <a:chOff x="4959182" y="2853464"/>
            <a:chExt cx="2810727" cy="28107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D8C9106-F1E0-4C77-BAC7-02D3622AE3A8}"/>
                </a:ext>
              </a:extLst>
            </p:cNvPr>
            <p:cNvSpPr/>
            <p:nvPr/>
          </p:nvSpPr>
          <p:spPr>
            <a:xfrm>
              <a:off x="4959182" y="2853464"/>
              <a:ext cx="2810727" cy="2810728"/>
            </a:xfrm>
            <a:custGeom>
              <a:avLst/>
              <a:gdLst>
                <a:gd name="connsiteX0" fmla="*/ 2590673 w 2810727"/>
                <a:gd name="connsiteY0" fmla="*/ 1405364 h 2810728"/>
                <a:gd name="connsiteX1" fmla="*/ 1405356 w 2810727"/>
                <a:gd name="connsiteY1" fmla="*/ 2590682 h 2810728"/>
                <a:gd name="connsiteX2" fmla="*/ 220021 w 2810727"/>
                <a:gd name="connsiteY2" fmla="*/ 1405364 h 2810728"/>
                <a:gd name="connsiteX3" fmla="*/ 1405356 w 2810727"/>
                <a:gd name="connsiteY3" fmla="*/ 220038 h 2810728"/>
                <a:gd name="connsiteX4" fmla="*/ 2590673 w 2810727"/>
                <a:gd name="connsiteY4" fmla="*/ 1405364 h 2810728"/>
                <a:gd name="connsiteX5" fmla="*/ 2810728 w 2810727"/>
                <a:gd name="connsiteY5" fmla="*/ 1405364 h 2810728"/>
                <a:gd name="connsiteX6" fmla="*/ 1405364 w 2810727"/>
                <a:gd name="connsiteY6" fmla="*/ 0 h 2810728"/>
                <a:gd name="connsiteX7" fmla="*/ 0 w 2810727"/>
                <a:gd name="connsiteY7" fmla="*/ 1405364 h 2810728"/>
                <a:gd name="connsiteX8" fmla="*/ 1405364 w 2810727"/>
                <a:gd name="connsiteY8" fmla="*/ 2810728 h 2810728"/>
                <a:gd name="connsiteX9" fmla="*/ 2810728 w 2810727"/>
                <a:gd name="connsiteY9" fmla="*/ 1405364 h 28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727" h="2810728">
                  <a:moveTo>
                    <a:pt x="2590673" y="1405364"/>
                  </a:moveTo>
                  <a:cubicBezTo>
                    <a:pt x="2590673" y="2060038"/>
                    <a:pt x="2059928" y="2590682"/>
                    <a:pt x="1405356" y="2590682"/>
                  </a:cubicBezTo>
                  <a:cubicBezTo>
                    <a:pt x="750656" y="2590682"/>
                    <a:pt x="220021" y="2060038"/>
                    <a:pt x="220021" y="1405364"/>
                  </a:cubicBezTo>
                  <a:cubicBezTo>
                    <a:pt x="220021" y="750774"/>
                    <a:pt x="750656" y="220038"/>
                    <a:pt x="1405356" y="220038"/>
                  </a:cubicBezTo>
                  <a:cubicBezTo>
                    <a:pt x="2059928" y="220038"/>
                    <a:pt x="2590673" y="750774"/>
                    <a:pt x="2590673" y="1405364"/>
                  </a:cubicBezTo>
                  <a:moveTo>
                    <a:pt x="2810728" y="1405364"/>
                  </a:moveTo>
                  <a:cubicBezTo>
                    <a:pt x="2810728" y="629224"/>
                    <a:pt x="2181487" y="0"/>
                    <a:pt x="1405364" y="0"/>
                  </a:cubicBezTo>
                  <a:cubicBezTo>
                    <a:pt x="629139" y="0"/>
                    <a:pt x="0" y="629224"/>
                    <a:pt x="0" y="1405364"/>
                  </a:cubicBezTo>
                  <a:cubicBezTo>
                    <a:pt x="0" y="2181505"/>
                    <a:pt x="629139" y="2810728"/>
                    <a:pt x="1405364" y="2810728"/>
                  </a:cubicBezTo>
                  <a:cubicBezTo>
                    <a:pt x="2181479" y="2810728"/>
                    <a:pt x="2810728" y="2181505"/>
                    <a:pt x="2810728" y="1405364"/>
                  </a:cubicBezTo>
                </a:path>
              </a:pathLst>
            </a:custGeom>
            <a:solidFill>
              <a:srgbClr val="EEEDEB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3DDF81C-0061-4896-8642-F30B679FCD72}"/>
                </a:ext>
              </a:extLst>
            </p:cNvPr>
            <p:cNvSpPr/>
            <p:nvPr/>
          </p:nvSpPr>
          <p:spPr>
            <a:xfrm>
              <a:off x="4997163" y="2891546"/>
              <a:ext cx="2734756" cy="2734664"/>
            </a:xfrm>
            <a:custGeom>
              <a:avLst/>
              <a:gdLst>
                <a:gd name="connsiteX0" fmla="*/ 2267367 w 2734756"/>
                <a:gd name="connsiteY0" fmla="*/ 2238966 h 2734664"/>
                <a:gd name="connsiteX1" fmla="*/ 2348516 w 2734756"/>
                <a:gd name="connsiteY1" fmla="*/ 2319929 h 2734664"/>
                <a:gd name="connsiteX2" fmla="*/ 2734757 w 2734756"/>
                <a:gd name="connsiteY2" fmla="*/ 1387385 h 2734664"/>
                <a:gd name="connsiteX3" fmla="*/ 2620112 w 2734756"/>
                <a:gd name="connsiteY3" fmla="*/ 1387385 h 2734664"/>
                <a:gd name="connsiteX4" fmla="*/ 2267367 w 2734756"/>
                <a:gd name="connsiteY4" fmla="*/ 2238966 h 2734664"/>
                <a:gd name="connsiteX5" fmla="*/ 1387562 w 2734756"/>
                <a:gd name="connsiteY5" fmla="*/ 2619936 h 2734664"/>
                <a:gd name="connsiteX6" fmla="*/ 1387562 w 2734756"/>
                <a:gd name="connsiteY6" fmla="*/ 2734656 h 2734664"/>
                <a:gd name="connsiteX7" fmla="*/ 2319938 w 2734756"/>
                <a:gd name="connsiteY7" fmla="*/ 2348331 h 2734664"/>
                <a:gd name="connsiteX8" fmla="*/ 2238949 w 2734756"/>
                <a:gd name="connsiteY8" fmla="*/ 2267359 h 2734664"/>
                <a:gd name="connsiteX9" fmla="*/ 1387562 w 2734756"/>
                <a:gd name="connsiteY9" fmla="*/ 2619936 h 2734664"/>
                <a:gd name="connsiteX10" fmla="*/ 495774 w 2734756"/>
                <a:gd name="connsiteY10" fmla="*/ 2267376 h 2734664"/>
                <a:gd name="connsiteX11" fmla="*/ 414811 w 2734756"/>
                <a:gd name="connsiteY11" fmla="*/ 2348255 h 2734664"/>
                <a:gd name="connsiteX12" fmla="*/ 1347355 w 2734756"/>
                <a:gd name="connsiteY12" fmla="*/ 2734664 h 2734664"/>
                <a:gd name="connsiteX13" fmla="*/ 1347355 w 2734756"/>
                <a:gd name="connsiteY13" fmla="*/ 2619944 h 2734664"/>
                <a:gd name="connsiteX14" fmla="*/ 495774 w 2734756"/>
                <a:gd name="connsiteY14" fmla="*/ 2267376 h 2734664"/>
                <a:gd name="connsiteX15" fmla="*/ 114619 w 2734756"/>
                <a:gd name="connsiteY15" fmla="*/ 1387385 h 2734664"/>
                <a:gd name="connsiteX16" fmla="*/ 0 w 2734756"/>
                <a:gd name="connsiteY16" fmla="*/ 1387385 h 2734664"/>
                <a:gd name="connsiteX17" fmla="*/ 386308 w 2734756"/>
                <a:gd name="connsiteY17" fmla="*/ 2319845 h 2734664"/>
                <a:gd name="connsiteX18" fmla="*/ 467389 w 2734756"/>
                <a:gd name="connsiteY18" fmla="*/ 2238966 h 2734664"/>
                <a:gd name="connsiteX19" fmla="*/ 114619 w 2734756"/>
                <a:gd name="connsiteY19" fmla="*/ 1387385 h 2734664"/>
                <a:gd name="connsiteX20" fmla="*/ 467389 w 2734756"/>
                <a:gd name="connsiteY20" fmla="*/ 495690 h 2734664"/>
                <a:gd name="connsiteX21" fmla="*/ 386223 w 2734756"/>
                <a:gd name="connsiteY21" fmla="*/ 414625 h 2734664"/>
                <a:gd name="connsiteX22" fmla="*/ 8 w 2734756"/>
                <a:gd name="connsiteY22" fmla="*/ 1347178 h 2734664"/>
                <a:gd name="connsiteX23" fmla="*/ 114627 w 2734756"/>
                <a:gd name="connsiteY23" fmla="*/ 1347178 h 2734664"/>
                <a:gd name="connsiteX24" fmla="*/ 467389 w 2734756"/>
                <a:gd name="connsiteY24" fmla="*/ 495690 h 2734664"/>
                <a:gd name="connsiteX25" fmla="*/ 1347363 w 2734756"/>
                <a:gd name="connsiteY25" fmla="*/ 114627 h 2734664"/>
                <a:gd name="connsiteX26" fmla="*/ 1347363 w 2734756"/>
                <a:gd name="connsiteY26" fmla="*/ 0 h 2734664"/>
                <a:gd name="connsiteX27" fmla="*/ 414819 w 2734756"/>
                <a:gd name="connsiteY27" fmla="*/ 386232 h 2734664"/>
                <a:gd name="connsiteX28" fmla="*/ 495783 w 2734756"/>
                <a:gd name="connsiteY28" fmla="*/ 467204 h 2734664"/>
                <a:gd name="connsiteX29" fmla="*/ 1347363 w 2734756"/>
                <a:gd name="connsiteY29" fmla="*/ 114627 h 2734664"/>
                <a:gd name="connsiteX30" fmla="*/ 2238957 w 2734756"/>
                <a:gd name="connsiteY30" fmla="*/ 467195 h 2734664"/>
                <a:gd name="connsiteX31" fmla="*/ 2319946 w 2734756"/>
                <a:gd name="connsiteY31" fmla="*/ 386325 h 2734664"/>
                <a:gd name="connsiteX32" fmla="*/ 1387571 w 2734756"/>
                <a:gd name="connsiteY32" fmla="*/ 0 h 2734664"/>
                <a:gd name="connsiteX33" fmla="*/ 1387571 w 2734756"/>
                <a:gd name="connsiteY33" fmla="*/ 114627 h 2734664"/>
                <a:gd name="connsiteX34" fmla="*/ 2238957 w 2734756"/>
                <a:gd name="connsiteY34" fmla="*/ 467195 h 2734664"/>
                <a:gd name="connsiteX35" fmla="*/ 2620112 w 2734756"/>
                <a:gd name="connsiteY35" fmla="*/ 1347178 h 2734664"/>
                <a:gd name="connsiteX36" fmla="*/ 2734757 w 2734756"/>
                <a:gd name="connsiteY36" fmla="*/ 1347178 h 2734664"/>
                <a:gd name="connsiteX37" fmla="*/ 2348432 w 2734756"/>
                <a:gd name="connsiteY37" fmla="*/ 414718 h 2734664"/>
                <a:gd name="connsiteX38" fmla="*/ 2267367 w 2734756"/>
                <a:gd name="connsiteY38" fmla="*/ 495690 h 2734664"/>
                <a:gd name="connsiteX39" fmla="*/ 2620112 w 2734756"/>
                <a:gd name="connsiteY39" fmla="*/ 1347178 h 273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34756" h="2734664">
                  <a:moveTo>
                    <a:pt x="2267367" y="2238966"/>
                  </a:moveTo>
                  <a:lnTo>
                    <a:pt x="2348516" y="2319929"/>
                  </a:lnTo>
                  <a:cubicBezTo>
                    <a:pt x="2583312" y="2078127"/>
                    <a:pt x="2729402" y="1749820"/>
                    <a:pt x="2734757" y="1387385"/>
                  </a:cubicBezTo>
                  <a:lnTo>
                    <a:pt x="2620112" y="1387385"/>
                  </a:lnTo>
                  <a:cubicBezTo>
                    <a:pt x="2614867" y="1718180"/>
                    <a:pt x="2481502" y="2017815"/>
                    <a:pt x="2267367" y="2238966"/>
                  </a:cubicBezTo>
                  <a:moveTo>
                    <a:pt x="1387562" y="2619936"/>
                  </a:moveTo>
                  <a:lnTo>
                    <a:pt x="1387562" y="2734656"/>
                  </a:lnTo>
                  <a:cubicBezTo>
                    <a:pt x="1749997" y="2729385"/>
                    <a:pt x="2078219" y="2583211"/>
                    <a:pt x="2319938" y="2348331"/>
                  </a:cubicBezTo>
                  <a:lnTo>
                    <a:pt x="2238949" y="2267359"/>
                  </a:lnTo>
                  <a:cubicBezTo>
                    <a:pt x="2017908" y="2481410"/>
                    <a:pt x="1718272" y="2614775"/>
                    <a:pt x="1387562" y="2619936"/>
                  </a:cubicBezTo>
                  <a:moveTo>
                    <a:pt x="495774" y="2267376"/>
                  </a:moveTo>
                  <a:lnTo>
                    <a:pt x="414811" y="2348255"/>
                  </a:lnTo>
                  <a:cubicBezTo>
                    <a:pt x="656605" y="2583143"/>
                    <a:pt x="984735" y="2729394"/>
                    <a:pt x="1347355" y="2734664"/>
                  </a:cubicBezTo>
                  <a:lnTo>
                    <a:pt x="1347355" y="2619944"/>
                  </a:lnTo>
                  <a:cubicBezTo>
                    <a:pt x="1016467" y="2614775"/>
                    <a:pt x="716849" y="2481410"/>
                    <a:pt x="495774" y="2267376"/>
                  </a:cubicBezTo>
                  <a:moveTo>
                    <a:pt x="114619" y="1387385"/>
                  </a:moveTo>
                  <a:lnTo>
                    <a:pt x="0" y="1387385"/>
                  </a:lnTo>
                  <a:cubicBezTo>
                    <a:pt x="5346" y="1749820"/>
                    <a:pt x="151614" y="2078127"/>
                    <a:pt x="386308" y="2319845"/>
                  </a:cubicBezTo>
                  <a:lnTo>
                    <a:pt x="467389" y="2238966"/>
                  </a:lnTo>
                  <a:cubicBezTo>
                    <a:pt x="253238" y="2017815"/>
                    <a:pt x="119890" y="1718180"/>
                    <a:pt x="114619" y="1387385"/>
                  </a:cubicBezTo>
                  <a:moveTo>
                    <a:pt x="467389" y="495690"/>
                  </a:moveTo>
                  <a:lnTo>
                    <a:pt x="386223" y="414625"/>
                  </a:lnTo>
                  <a:cubicBezTo>
                    <a:pt x="151428" y="656428"/>
                    <a:pt x="5355" y="984743"/>
                    <a:pt x="8" y="1347178"/>
                  </a:cubicBezTo>
                  <a:lnTo>
                    <a:pt x="114627" y="1347178"/>
                  </a:lnTo>
                  <a:cubicBezTo>
                    <a:pt x="119890" y="1016383"/>
                    <a:pt x="253238" y="716756"/>
                    <a:pt x="467389" y="495690"/>
                  </a:cubicBezTo>
                  <a:moveTo>
                    <a:pt x="1347363" y="114627"/>
                  </a:moveTo>
                  <a:lnTo>
                    <a:pt x="1347363" y="0"/>
                  </a:lnTo>
                  <a:cubicBezTo>
                    <a:pt x="984743" y="5169"/>
                    <a:pt x="656529" y="151335"/>
                    <a:pt x="414819" y="386232"/>
                  </a:cubicBezTo>
                  <a:lnTo>
                    <a:pt x="495783" y="467204"/>
                  </a:lnTo>
                  <a:cubicBezTo>
                    <a:pt x="716849" y="253162"/>
                    <a:pt x="1016467" y="119797"/>
                    <a:pt x="1347363" y="114627"/>
                  </a:cubicBezTo>
                  <a:moveTo>
                    <a:pt x="2238957" y="467195"/>
                  </a:moveTo>
                  <a:lnTo>
                    <a:pt x="2319946" y="386325"/>
                  </a:lnTo>
                  <a:cubicBezTo>
                    <a:pt x="2078126" y="151437"/>
                    <a:pt x="1749997" y="5169"/>
                    <a:pt x="1387571" y="0"/>
                  </a:cubicBezTo>
                  <a:lnTo>
                    <a:pt x="1387571" y="114627"/>
                  </a:lnTo>
                  <a:cubicBezTo>
                    <a:pt x="1718272" y="119797"/>
                    <a:pt x="2017908" y="253162"/>
                    <a:pt x="2238957" y="467195"/>
                  </a:cubicBezTo>
                  <a:moveTo>
                    <a:pt x="2620112" y="1347178"/>
                  </a:moveTo>
                  <a:lnTo>
                    <a:pt x="2734757" y="1347178"/>
                  </a:lnTo>
                  <a:cubicBezTo>
                    <a:pt x="2729402" y="984743"/>
                    <a:pt x="2583312" y="656428"/>
                    <a:pt x="2348432" y="414718"/>
                  </a:cubicBezTo>
                  <a:lnTo>
                    <a:pt x="2267367" y="495690"/>
                  </a:lnTo>
                  <a:cubicBezTo>
                    <a:pt x="2481502" y="716756"/>
                    <a:pt x="2614867" y="1016383"/>
                    <a:pt x="2620112" y="1347178"/>
                  </a:cubicBezTo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5596E7-43E2-4B28-AEF1-E17DEB56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83" y="6410227"/>
            <a:ext cx="432000" cy="228600"/>
          </a:xfrm>
        </p:spPr>
        <p:txBody>
          <a:bodyPr/>
          <a:lstStyle/>
          <a:p>
            <a:pPr algn="ctr"/>
            <a:fld id="{262CEE61-2A60-4B64-A2C5-C5F54D261893}" type="slidenum">
              <a:rPr lang="en-ZA" sz="1800" smtClean="0">
                <a:solidFill>
                  <a:schemeClr val="tx1"/>
                </a:solidFill>
              </a:rPr>
              <a:pPr algn="ctr"/>
              <a:t>7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946B38-D0CE-4790-BA66-0F6EBAABD9BD}"/>
              </a:ext>
            </a:extLst>
          </p:cNvPr>
          <p:cNvSpPr/>
          <p:nvPr/>
        </p:nvSpPr>
        <p:spPr>
          <a:xfrm>
            <a:off x="1295400" y="2114550"/>
            <a:ext cx="5207000" cy="4057651"/>
          </a:xfrm>
          <a:prstGeom prst="rect">
            <a:avLst/>
          </a:prstGeom>
          <a:solidFill>
            <a:srgbClr val="F7A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E86DF1-8CE8-4C35-B205-FEA294E84199}"/>
              </a:ext>
            </a:extLst>
          </p:cNvPr>
          <p:cNvSpPr txBox="1"/>
          <p:nvPr/>
        </p:nvSpPr>
        <p:spPr>
          <a:xfrm>
            <a:off x="8158865" y="2640585"/>
            <a:ext cx="3556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spc="300" dirty="0">
                <a:solidFill>
                  <a:srgbClr val="F7AB51"/>
                </a:solidFill>
                <a:latin typeface="Bahnschrift SemiBold" panose="020B0502040204020203" pitchFamily="34" charset="0"/>
                <a:ea typeface="Kozuka Mincho Pr6N M" panose="02020600000000000000" pitchFamily="18" charset="-128"/>
              </a:rPr>
              <a:t>NAMC STRATEGIC OUTS FOR 2023-24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2D4E9C6-41EE-4B99-8B76-04A7DC2E68FB}"/>
              </a:ext>
            </a:extLst>
          </p:cNvPr>
          <p:cNvSpPr/>
          <p:nvPr/>
        </p:nvSpPr>
        <p:spPr>
          <a:xfrm>
            <a:off x="8048692" y="2487656"/>
            <a:ext cx="3667058" cy="1783332"/>
          </a:xfrm>
          <a:prstGeom prst="rect">
            <a:avLst/>
          </a:prstGeom>
          <a:noFill/>
          <a:ln w="19050">
            <a:solidFill>
              <a:srgbClr val="F7A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xmlns="" id="{500280CC-EDA6-4CC9-98BD-0B6CC7900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00200" y="730658"/>
            <a:ext cx="6115050" cy="52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3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AFCF87-5354-F5C4-D7CA-81E1CF7B0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816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STRATEGIC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FBAB8-1A1A-43FB-AB14-A9594D2469AB}"/>
              </a:ext>
            </a:extLst>
          </p:cNvPr>
          <p:cNvSpPr txBox="1"/>
          <p:nvPr/>
        </p:nvSpPr>
        <p:spPr>
          <a:xfrm>
            <a:off x="1371830" y="536816"/>
            <a:ext cx="9684918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Z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PROGRAMMES 1: OUTCOME 1: </a:t>
            </a:r>
            <a:r>
              <a:rPr lang="en-ZA" sz="1400" b="1" dirty="0">
                <a:latin typeface="Arial" panose="020B0604020202020204" pitchFamily="34" charset="0"/>
              </a:rPr>
              <a:t>NAMC Delivers on its mandate and core functions</a:t>
            </a:r>
          </a:p>
          <a:p>
            <a:pPr algn="just">
              <a:lnSpc>
                <a:spcPct val="114000"/>
              </a:lnSpc>
            </a:pPr>
            <a:endParaRPr lang="en-ZA" sz="1400" b="1" dirty="0">
              <a:latin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ZA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Purpose:  </a:t>
            </a:r>
            <a:r>
              <a:rPr lang="en-ZA" sz="1400" dirty="0">
                <a:latin typeface="Arial" panose="020B0604020202020204" pitchFamily="34" charset="0"/>
                <a:cs typeface="Times New Roman" panose="02020603050405020304" pitchFamily="18" charset="0"/>
              </a:rPr>
              <a:t>This programme aims to ensure that the NAMC functions optimally through effective business processes, corporate governance and resource support services</a:t>
            </a:r>
            <a:endParaRPr lang="en-ZA" sz="1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3772EA3-189D-52F9-4440-7081D1AF1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126123"/>
              </p:ext>
            </p:extLst>
          </p:nvPr>
        </p:nvGraphicFramePr>
        <p:xfrm>
          <a:off x="1084728" y="1734384"/>
          <a:ext cx="10515599" cy="478892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28290">
                  <a:extLst>
                    <a:ext uri="{9D8B030D-6E8A-4147-A177-3AD203B41FA5}">
                      <a16:colId xmlns:a16="http://schemas.microsoft.com/office/drawing/2014/main" xmlns="" val="3427593147"/>
                    </a:ext>
                  </a:extLst>
                </a:gridCol>
                <a:gridCol w="3749620">
                  <a:extLst>
                    <a:ext uri="{9D8B030D-6E8A-4147-A177-3AD203B41FA5}">
                      <a16:colId xmlns:a16="http://schemas.microsoft.com/office/drawing/2014/main" xmlns="" val="3841480323"/>
                    </a:ext>
                  </a:extLst>
                </a:gridCol>
                <a:gridCol w="4537689">
                  <a:extLst>
                    <a:ext uri="{9D8B030D-6E8A-4147-A177-3AD203B41FA5}">
                      <a16:colId xmlns:a16="http://schemas.microsoft.com/office/drawing/2014/main" xmlns="" val="4018768125"/>
                    </a:ext>
                  </a:extLst>
                </a:gridCol>
              </a:tblGrid>
              <a:tr h="5975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Outcome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Outputs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Output Indicators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204005"/>
                  </a:ext>
                </a:extLst>
              </a:tr>
              <a:tr h="34268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The NAMC delivers on its mandate and core functions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Unqualified Audit Report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Unqualified audit report per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626192"/>
                  </a:ext>
                </a:extLst>
              </a:tr>
              <a:tr h="4430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Budget spend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budget spent each financial year 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334077"/>
                  </a:ext>
                </a:extLst>
              </a:tr>
              <a:tr h="6902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Achievement of Human Capital targets in operational plans of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Human Capital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920528"/>
                  </a:ext>
                </a:extLst>
              </a:tr>
              <a:tr h="70483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Achievement of Corporate Communications targets in operational plans of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86" marR="317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Corporate Communications reports produced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86" marR="3178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508275"/>
                  </a:ext>
                </a:extLst>
              </a:tr>
              <a:tr h="94467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9" marR="345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Achievement of ICT services targets in operational plans of each financial year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86" marR="317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ICT reports produced each financial year on the following: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874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 Security enhances;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874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 Continuity support;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874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WAN/LAN availability monitoring; and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874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improvement in ICT.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86" marR="3178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86216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3544ED-D09B-CCA4-2FF5-4E3CE542DEAE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D1F4F90-342A-C9C9-2918-75B0CAF3B8A0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4416174-9E27-BE5E-6EA0-67C358089B81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A5BD4AC-7FD2-07C2-6D56-9C4259043DE4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9F40DB8-5A36-CD5B-F6FA-8C452B685B85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0BDAFD6-2B07-B830-14AF-CC267AF97990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22A251F-8737-9C25-23D6-8FA9A272CD48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128452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AFCF87-5354-F5C4-D7CA-81E1CF7B0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5506DC0-C4BD-4D95-AABA-2477516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73"/>
            <a:ext cx="10515600" cy="61549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7AB51"/>
                </a:solidFill>
                <a:latin typeface="+mn-lt"/>
              </a:rPr>
              <a:t>NAMC STRATEGIC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8309AA-4D0C-39C5-DFBF-84598860DA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941" y="1447402"/>
            <a:ext cx="10587318" cy="39631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22769D5-9E9A-FC76-2CE9-71C7590309D9}"/>
              </a:ext>
            </a:extLst>
          </p:cNvPr>
          <p:cNvGrpSpPr/>
          <p:nvPr/>
        </p:nvGrpSpPr>
        <p:grpSpPr>
          <a:xfrm rot="5400000">
            <a:off x="-1703439" y="2239184"/>
            <a:ext cx="4716000" cy="216000"/>
            <a:chOff x="3390931" y="2934413"/>
            <a:chExt cx="3208803" cy="216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B5BEB49-B8B2-B237-522F-DAFC64A4F4B2}"/>
                </a:ext>
              </a:extLst>
            </p:cNvPr>
            <p:cNvSpPr/>
            <p:nvPr/>
          </p:nvSpPr>
          <p:spPr>
            <a:xfrm>
              <a:off x="3390931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F8AB51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3891118-69B1-C034-193B-E10B45D2E957}"/>
                </a:ext>
              </a:extLst>
            </p:cNvPr>
            <p:cNvSpPr/>
            <p:nvPr/>
          </p:nvSpPr>
          <p:spPr>
            <a:xfrm>
              <a:off x="3925426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62000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7310199-519F-ADE7-D54E-9AD2745BAE63}"/>
                </a:ext>
              </a:extLst>
            </p:cNvPr>
            <p:cNvSpPr/>
            <p:nvPr/>
          </p:nvSpPr>
          <p:spPr>
            <a:xfrm>
              <a:off x="4459922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01862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DC59194-28CC-9CE8-7E42-CAB7FA780B33}"/>
                </a:ext>
              </a:extLst>
            </p:cNvPr>
            <p:cNvSpPr/>
            <p:nvPr/>
          </p:nvSpPr>
          <p:spPr>
            <a:xfrm>
              <a:off x="4994417" y="2934413"/>
              <a:ext cx="534495" cy="216000"/>
            </a:xfrm>
            <a:custGeom>
              <a:avLst/>
              <a:gdLst>
                <a:gd name="connsiteX0" fmla="*/ 0 w 534495"/>
                <a:gd name="connsiteY0" fmla="*/ 0 h 27003"/>
                <a:gd name="connsiteX1" fmla="*/ 534495 w 534495"/>
                <a:gd name="connsiteY1" fmla="*/ 0 h 27003"/>
                <a:gd name="connsiteX2" fmla="*/ 534495 w 534495"/>
                <a:gd name="connsiteY2" fmla="*/ 27003 h 27003"/>
                <a:gd name="connsiteX3" fmla="*/ 0 w 534495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95" h="27003">
                  <a:moveTo>
                    <a:pt x="0" y="0"/>
                  </a:moveTo>
                  <a:lnTo>
                    <a:pt x="534495" y="0"/>
                  </a:lnTo>
                  <a:lnTo>
                    <a:pt x="534495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231F20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47E72A9-45E0-F233-8836-2A48242998C2}"/>
                </a:ext>
              </a:extLst>
            </p:cNvPr>
            <p:cNvSpPr/>
            <p:nvPr/>
          </p:nvSpPr>
          <p:spPr>
            <a:xfrm>
              <a:off x="5528912" y="2934413"/>
              <a:ext cx="534501" cy="216000"/>
            </a:xfrm>
            <a:custGeom>
              <a:avLst/>
              <a:gdLst>
                <a:gd name="connsiteX0" fmla="*/ 0 w 534501"/>
                <a:gd name="connsiteY0" fmla="*/ 0 h 27003"/>
                <a:gd name="connsiteX1" fmla="*/ 534501 w 534501"/>
                <a:gd name="connsiteY1" fmla="*/ 0 h 27003"/>
                <a:gd name="connsiteX2" fmla="*/ 534501 w 534501"/>
                <a:gd name="connsiteY2" fmla="*/ 27003 h 27003"/>
                <a:gd name="connsiteX3" fmla="*/ 0 w 534501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01" h="27003">
                  <a:moveTo>
                    <a:pt x="0" y="0"/>
                  </a:moveTo>
                  <a:lnTo>
                    <a:pt x="534501" y="0"/>
                  </a:lnTo>
                  <a:lnTo>
                    <a:pt x="534501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9D763D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3AA4385-399F-907A-4787-8E09F30055AA}"/>
                </a:ext>
              </a:extLst>
            </p:cNvPr>
            <p:cNvSpPr/>
            <p:nvPr/>
          </p:nvSpPr>
          <p:spPr>
            <a:xfrm>
              <a:off x="6063407" y="2934413"/>
              <a:ext cx="536327" cy="216000"/>
            </a:xfrm>
            <a:custGeom>
              <a:avLst/>
              <a:gdLst>
                <a:gd name="connsiteX0" fmla="*/ 0 w 536327"/>
                <a:gd name="connsiteY0" fmla="*/ 0 h 27003"/>
                <a:gd name="connsiteX1" fmla="*/ 536328 w 536327"/>
                <a:gd name="connsiteY1" fmla="*/ 0 h 27003"/>
                <a:gd name="connsiteX2" fmla="*/ 536328 w 536327"/>
                <a:gd name="connsiteY2" fmla="*/ 27003 h 27003"/>
                <a:gd name="connsiteX3" fmla="*/ 0 w 536327"/>
                <a:gd name="connsiteY3" fmla="*/ 27003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327" h="27003">
                  <a:moveTo>
                    <a:pt x="0" y="0"/>
                  </a:moveTo>
                  <a:lnTo>
                    <a:pt x="536328" y="0"/>
                  </a:lnTo>
                  <a:lnTo>
                    <a:pt x="536328" y="27003"/>
                  </a:lnTo>
                  <a:lnTo>
                    <a:pt x="0" y="27003"/>
                  </a:lnTo>
                  <a:close/>
                </a:path>
              </a:pathLst>
            </a:custGeom>
            <a:solidFill>
              <a:srgbClr val="E7E7E9"/>
            </a:solidFill>
            <a:ln w="6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105449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25120</TotalTime>
  <Words>1642</Words>
  <Application>Microsoft Office PowerPoint</Application>
  <PresentationFormat>Custom</PresentationFormat>
  <Paragraphs>221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NAMC MANDATE AND OBJECTIVES</vt:lpstr>
      <vt:lpstr>Slide 3</vt:lpstr>
      <vt:lpstr>NAMC MANDATE AND OBJECTIVES</vt:lpstr>
      <vt:lpstr>Slide 5</vt:lpstr>
      <vt:lpstr>NAMC STRATEGIC FOCUS</vt:lpstr>
      <vt:lpstr>Slide 7</vt:lpstr>
      <vt:lpstr>NAMC STRATEGIC OUTCOMES</vt:lpstr>
      <vt:lpstr>NAMC STRATEGIC OUTCOMES</vt:lpstr>
      <vt:lpstr>NAMC STRATEGIC OUTCOMES</vt:lpstr>
      <vt:lpstr>Slide 11</vt:lpstr>
      <vt:lpstr>Slide 12</vt:lpstr>
      <vt:lpstr>NAMC STRATEGIC OUTCOMES</vt:lpstr>
      <vt:lpstr>NAMC STRATEGIC OUTCOMES</vt:lpstr>
      <vt:lpstr>IMPACT OF THE NAMC</vt:lpstr>
      <vt:lpstr>STRATEGIC RISKS &amp; MITIGATIONS</vt:lpstr>
      <vt:lpstr>STRATEGIC RISKS &amp; MITIGATIONS</vt:lpstr>
      <vt:lpstr>Slide 18</vt:lpstr>
      <vt:lpstr>MEDIUM-TERM BUDGET</vt:lpstr>
      <vt:lpstr>MEDIUM-TERM BUDGET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Rambau</dc:creator>
  <cp:lastModifiedBy>USER</cp:lastModifiedBy>
  <cp:revision>184</cp:revision>
  <cp:lastPrinted>2022-02-09T18:57:39Z</cp:lastPrinted>
  <dcterms:created xsi:type="dcterms:W3CDTF">2020-11-11T09:51:24Z</dcterms:created>
  <dcterms:modified xsi:type="dcterms:W3CDTF">2023-04-19T08:27:29Z</dcterms:modified>
</cp:coreProperties>
</file>