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880" r:id="rId2"/>
    <p:sldMasterId id="2147484886" r:id="rId3"/>
  </p:sldMasterIdLst>
  <p:notesMasterIdLst>
    <p:notesMasterId r:id="rId38"/>
  </p:notesMasterIdLst>
  <p:sldIdLst>
    <p:sldId id="374" r:id="rId4"/>
    <p:sldId id="492" r:id="rId5"/>
    <p:sldId id="513" r:id="rId6"/>
    <p:sldId id="483" r:id="rId7"/>
    <p:sldId id="510" r:id="rId8"/>
    <p:sldId id="511" r:id="rId9"/>
    <p:sldId id="512" r:id="rId10"/>
    <p:sldId id="484" r:id="rId11"/>
    <p:sldId id="485" r:id="rId12"/>
    <p:sldId id="486" r:id="rId13"/>
    <p:sldId id="487" r:id="rId14"/>
    <p:sldId id="488" r:id="rId15"/>
    <p:sldId id="489" r:id="rId16"/>
    <p:sldId id="490" r:id="rId17"/>
    <p:sldId id="491" r:id="rId18"/>
    <p:sldId id="493" r:id="rId19"/>
    <p:sldId id="508" r:id="rId20"/>
    <p:sldId id="509" r:id="rId21"/>
    <p:sldId id="494" r:id="rId22"/>
    <p:sldId id="495" r:id="rId23"/>
    <p:sldId id="496" r:id="rId24"/>
    <p:sldId id="497" r:id="rId25"/>
    <p:sldId id="498" r:id="rId26"/>
    <p:sldId id="499" r:id="rId27"/>
    <p:sldId id="500" r:id="rId28"/>
    <p:sldId id="501" r:id="rId29"/>
    <p:sldId id="507" r:id="rId30"/>
    <p:sldId id="506" r:id="rId31"/>
    <p:sldId id="502" r:id="rId32"/>
    <p:sldId id="503" r:id="rId33"/>
    <p:sldId id="505" r:id="rId34"/>
    <p:sldId id="504" r:id="rId35"/>
    <p:sldId id="514" r:id="rId36"/>
    <p:sldId id="515" r:id="rId37"/>
  </p:sldIdLst>
  <p:sldSz cx="9144000" cy="6858000" type="screen4x3"/>
  <p:notesSz cx="7099300" cy="10234613"/>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stafsson, Martin [mgustafsson@sun.ac.za]"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91" autoAdjust="0"/>
    <p:restoredTop sz="94291" autoAdjust="0"/>
  </p:normalViewPr>
  <p:slideViewPr>
    <p:cSldViewPr>
      <p:cViewPr varScale="1">
        <p:scale>
          <a:sx n="66" d="100"/>
          <a:sy n="66" d="100"/>
        </p:scale>
        <p:origin x="112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52B2D4-2FB7-4552-A51A-132474DCB0B1}"/>
              </a:ext>
            </a:extLst>
          </p:cNvPr>
          <p:cNvSpPr>
            <a:spLocks noGrp="1"/>
          </p:cNvSpPr>
          <p:nvPr>
            <p:ph type="hdr" sz="quarter"/>
          </p:nvPr>
        </p:nvSpPr>
        <p:spPr>
          <a:xfrm>
            <a:off x="0" y="0"/>
            <a:ext cx="3076575" cy="512763"/>
          </a:xfrm>
          <a:prstGeom prst="rect">
            <a:avLst/>
          </a:prstGeom>
        </p:spPr>
        <p:txBody>
          <a:bodyPr vert="horz" lIns="99048" tIns="49524" rIns="99048" bIns="49524" rtlCol="0"/>
          <a:lstStyle>
            <a:lvl1pPr algn="l" eaLnBrk="1" fontAlgn="auto" hangingPunct="1">
              <a:spcBef>
                <a:spcPts val="0"/>
              </a:spcBef>
              <a:spcAft>
                <a:spcPts val="0"/>
              </a:spcAft>
              <a:defRPr sz="1300">
                <a:latin typeface="+mn-lt"/>
              </a:defRPr>
            </a:lvl1pPr>
          </a:lstStyle>
          <a:p>
            <a:pPr>
              <a:defRPr/>
            </a:pPr>
            <a:endParaRPr lang="en-ZA"/>
          </a:p>
        </p:txBody>
      </p:sp>
      <p:sp>
        <p:nvSpPr>
          <p:cNvPr id="3" name="Date Placeholder 2">
            <a:extLst>
              <a:ext uri="{FF2B5EF4-FFF2-40B4-BE49-F238E27FC236}">
                <a16:creationId xmlns:a16="http://schemas.microsoft.com/office/drawing/2014/main" id="{7E63369B-5308-411F-BDD3-86B465DB49CA}"/>
              </a:ext>
            </a:extLst>
          </p:cNvPr>
          <p:cNvSpPr>
            <a:spLocks noGrp="1"/>
          </p:cNvSpPr>
          <p:nvPr>
            <p:ph type="dt" idx="1"/>
          </p:nvPr>
        </p:nvSpPr>
        <p:spPr>
          <a:xfrm>
            <a:off x="4021138" y="0"/>
            <a:ext cx="3076575" cy="512763"/>
          </a:xfrm>
          <a:prstGeom prst="rect">
            <a:avLst/>
          </a:prstGeom>
        </p:spPr>
        <p:txBody>
          <a:bodyPr vert="horz" lIns="99048" tIns="49524" rIns="99048" bIns="49524" rtlCol="0"/>
          <a:lstStyle>
            <a:lvl1pPr algn="r" eaLnBrk="1" fontAlgn="auto" hangingPunct="1">
              <a:spcBef>
                <a:spcPts val="0"/>
              </a:spcBef>
              <a:spcAft>
                <a:spcPts val="0"/>
              </a:spcAft>
              <a:defRPr sz="1300">
                <a:latin typeface="+mn-lt"/>
              </a:defRPr>
            </a:lvl1pPr>
          </a:lstStyle>
          <a:p>
            <a:pPr>
              <a:defRPr/>
            </a:pPr>
            <a:fld id="{7098BFA8-70F1-40DA-B344-B6BF796BB3F4}" type="datetimeFigureOut">
              <a:rPr lang="en-ZA"/>
              <a:pPr>
                <a:defRPr/>
              </a:pPr>
              <a:t>2023/04/18</a:t>
            </a:fld>
            <a:endParaRPr lang="en-ZA"/>
          </a:p>
        </p:txBody>
      </p:sp>
      <p:sp>
        <p:nvSpPr>
          <p:cNvPr id="4" name="Slide Image Placeholder 3">
            <a:extLst>
              <a:ext uri="{FF2B5EF4-FFF2-40B4-BE49-F238E27FC236}">
                <a16:creationId xmlns:a16="http://schemas.microsoft.com/office/drawing/2014/main" id="{630D79A1-7AF8-4913-B39E-80E0C59E6C17}"/>
              </a:ext>
            </a:extLst>
          </p:cNvPr>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pPr lvl="0"/>
            <a:endParaRPr lang="en-ZA" noProof="0"/>
          </a:p>
        </p:txBody>
      </p:sp>
      <p:sp>
        <p:nvSpPr>
          <p:cNvPr id="5" name="Notes Placeholder 4">
            <a:extLst>
              <a:ext uri="{FF2B5EF4-FFF2-40B4-BE49-F238E27FC236}">
                <a16:creationId xmlns:a16="http://schemas.microsoft.com/office/drawing/2014/main" id="{ED574B15-7439-48EC-AAFF-CE7E79FD793E}"/>
              </a:ext>
            </a:extLst>
          </p:cNvPr>
          <p:cNvSpPr>
            <a:spLocks noGrp="1"/>
          </p:cNvSpPr>
          <p:nvPr>
            <p:ph type="body" sz="quarter" idx="3"/>
          </p:nvPr>
        </p:nvSpPr>
        <p:spPr>
          <a:xfrm>
            <a:off x="709613" y="4926013"/>
            <a:ext cx="5680075" cy="4029075"/>
          </a:xfrm>
          <a:prstGeom prst="rect">
            <a:avLst/>
          </a:prstGeom>
        </p:spPr>
        <p:txBody>
          <a:bodyPr vert="horz" lIns="99048" tIns="49524" rIns="99048" bIns="4952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a:extLst>
              <a:ext uri="{FF2B5EF4-FFF2-40B4-BE49-F238E27FC236}">
                <a16:creationId xmlns:a16="http://schemas.microsoft.com/office/drawing/2014/main" id="{2EFAD369-9097-42A3-BB30-35CFA268DCB8}"/>
              </a:ext>
            </a:extLst>
          </p:cNvPr>
          <p:cNvSpPr>
            <a:spLocks noGrp="1"/>
          </p:cNvSpPr>
          <p:nvPr>
            <p:ph type="ftr" sz="quarter" idx="4"/>
          </p:nvPr>
        </p:nvSpPr>
        <p:spPr>
          <a:xfrm>
            <a:off x="0" y="9721850"/>
            <a:ext cx="3076575" cy="512763"/>
          </a:xfrm>
          <a:prstGeom prst="rect">
            <a:avLst/>
          </a:prstGeom>
        </p:spPr>
        <p:txBody>
          <a:bodyPr vert="horz" lIns="99048" tIns="49524" rIns="99048" bIns="49524" rtlCol="0" anchor="b"/>
          <a:lstStyle>
            <a:lvl1pPr algn="l" eaLnBrk="1" fontAlgn="auto" hangingPunct="1">
              <a:spcBef>
                <a:spcPts val="0"/>
              </a:spcBef>
              <a:spcAft>
                <a:spcPts val="0"/>
              </a:spcAft>
              <a:defRPr sz="1300">
                <a:latin typeface="+mn-lt"/>
              </a:defRPr>
            </a:lvl1pPr>
          </a:lstStyle>
          <a:p>
            <a:pPr>
              <a:defRPr/>
            </a:pPr>
            <a:endParaRPr lang="en-ZA"/>
          </a:p>
        </p:txBody>
      </p:sp>
      <p:sp>
        <p:nvSpPr>
          <p:cNvPr id="7" name="Slide Number Placeholder 6">
            <a:extLst>
              <a:ext uri="{FF2B5EF4-FFF2-40B4-BE49-F238E27FC236}">
                <a16:creationId xmlns:a16="http://schemas.microsoft.com/office/drawing/2014/main" id="{6B4F4D5D-CECE-4832-8937-2C29F7782ED2}"/>
              </a:ext>
            </a:extLst>
          </p:cNvPr>
          <p:cNvSpPr>
            <a:spLocks noGrp="1"/>
          </p:cNvSpPr>
          <p:nvPr>
            <p:ph type="sldNum" sz="quarter" idx="5"/>
          </p:nvPr>
        </p:nvSpPr>
        <p:spPr>
          <a:xfrm>
            <a:off x="4021138" y="9721850"/>
            <a:ext cx="3076575" cy="512763"/>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a:lvl1pPr>
          </a:lstStyle>
          <a:p>
            <a:pPr>
              <a:defRPr/>
            </a:pPr>
            <a:fld id="{189A75D7-0F98-469A-88FC-257FE8F059CC}" type="slidenum">
              <a:rPr lang="en-ZA" altLang="en-US"/>
              <a:pPr>
                <a:defRPr/>
              </a:pPr>
              <a:t>‹#›</a:t>
            </a:fld>
            <a:endParaRPr lang="en-Z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val="1472876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0BD6851-D319-4F96-B0A5-604D6A4AEAEC}"/>
              </a:ext>
            </a:extLst>
          </p:cNvPr>
          <p:cNvSpPr>
            <a:spLocks noGrp="1"/>
          </p:cNvSpPr>
          <p:nvPr>
            <p:ph type="dt" sz="half" idx="10"/>
          </p:nvPr>
        </p:nvSpPr>
        <p:spPr/>
        <p:txBody>
          <a:bodyPr/>
          <a:lstStyle>
            <a:lvl1pPr>
              <a:defRPr/>
            </a:lvl1pPr>
          </a:lstStyle>
          <a:p>
            <a:pPr>
              <a:defRPr/>
            </a:pPr>
            <a:endParaRPr lang="en-ZA"/>
          </a:p>
        </p:txBody>
      </p:sp>
      <p:sp>
        <p:nvSpPr>
          <p:cNvPr id="5" name="Footer Placeholder 4">
            <a:extLst>
              <a:ext uri="{FF2B5EF4-FFF2-40B4-BE49-F238E27FC236}">
                <a16:creationId xmlns:a16="http://schemas.microsoft.com/office/drawing/2014/main" id="{1AF70669-B5A2-4DFC-BA28-D24BB0C05DCC}"/>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A0B1CA59-AEAD-47C6-AF20-F186B696F84A}"/>
              </a:ext>
            </a:extLst>
          </p:cNvPr>
          <p:cNvSpPr>
            <a:spLocks noGrp="1"/>
          </p:cNvSpPr>
          <p:nvPr>
            <p:ph type="sldNum" sz="quarter" idx="12"/>
          </p:nvPr>
        </p:nvSpPr>
        <p:spPr/>
        <p:txBody>
          <a:bodyPr/>
          <a:lstStyle>
            <a:lvl1pPr>
              <a:defRPr/>
            </a:lvl1pPr>
          </a:lstStyle>
          <a:p>
            <a:pPr>
              <a:defRPr/>
            </a:pPr>
            <a:fld id="{B99BD81B-F7D8-4894-A119-54C5F98849D0}" type="slidenum">
              <a:rPr lang="en-ZA" altLang="en-US"/>
              <a:pPr>
                <a:defRPr/>
              </a:pPr>
              <a:t>‹#›</a:t>
            </a:fld>
            <a:endParaRPr lang="en-ZA" altLang="en-US"/>
          </a:p>
        </p:txBody>
      </p:sp>
    </p:spTree>
    <p:extLst>
      <p:ext uri="{BB962C8B-B14F-4D97-AF65-F5344CB8AC3E}">
        <p14:creationId xmlns:p14="http://schemas.microsoft.com/office/powerpoint/2010/main" val="197970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A7A1E6C-A546-4CF8-A0C8-9E0836DC3271}"/>
              </a:ext>
            </a:extLst>
          </p:cNvPr>
          <p:cNvSpPr>
            <a:spLocks noGrp="1"/>
          </p:cNvSpPr>
          <p:nvPr>
            <p:ph type="dt" sz="half" idx="10"/>
          </p:nvPr>
        </p:nvSpPr>
        <p:spPr/>
        <p:txBody>
          <a:bodyPr/>
          <a:lstStyle>
            <a:lvl1pPr>
              <a:defRPr/>
            </a:lvl1pPr>
          </a:lstStyle>
          <a:p>
            <a:pPr>
              <a:defRPr/>
            </a:pPr>
            <a:endParaRPr lang="en-ZA"/>
          </a:p>
        </p:txBody>
      </p:sp>
      <p:sp>
        <p:nvSpPr>
          <p:cNvPr id="5" name="Footer Placeholder 4">
            <a:extLst>
              <a:ext uri="{FF2B5EF4-FFF2-40B4-BE49-F238E27FC236}">
                <a16:creationId xmlns:a16="http://schemas.microsoft.com/office/drawing/2014/main" id="{2ACDF638-E5F6-42A1-BFEF-626EEF954A27}"/>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05B7AB44-040B-4A7B-A042-A8AEA002FD41}"/>
              </a:ext>
            </a:extLst>
          </p:cNvPr>
          <p:cNvSpPr>
            <a:spLocks noGrp="1"/>
          </p:cNvSpPr>
          <p:nvPr>
            <p:ph type="sldNum" sz="quarter" idx="12"/>
          </p:nvPr>
        </p:nvSpPr>
        <p:spPr/>
        <p:txBody>
          <a:bodyPr/>
          <a:lstStyle>
            <a:lvl1pPr>
              <a:defRPr/>
            </a:lvl1pPr>
          </a:lstStyle>
          <a:p>
            <a:pPr>
              <a:defRPr/>
            </a:pPr>
            <a:fld id="{6438BC1B-DFDA-4329-B114-78E1B18D87B9}" type="slidenum">
              <a:rPr lang="en-ZA" altLang="en-US"/>
              <a:pPr>
                <a:defRPr/>
              </a:pPr>
              <a:t>‹#›</a:t>
            </a:fld>
            <a:endParaRPr lang="en-ZA" altLang="en-US"/>
          </a:p>
        </p:txBody>
      </p:sp>
    </p:spTree>
    <p:extLst>
      <p:ext uri="{BB962C8B-B14F-4D97-AF65-F5344CB8AC3E}">
        <p14:creationId xmlns:p14="http://schemas.microsoft.com/office/powerpoint/2010/main" val="1741773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411560" y="3573016"/>
            <a:ext cx="64008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ZA" sz="2400" b="1" dirty="0">
                <a:solidFill>
                  <a:srgbClr val="DB6D29"/>
                </a:solidFill>
                <a:latin typeface="Arial" panose="020B0604020202020204" pitchFamily="34" charset="0"/>
                <a:cs typeface="Arial" panose="020B0604020202020204" pitchFamily="34" charset="0"/>
              </a:rPr>
              <a:t>CLICK TO ADD SUBTITLE OF THE PRESENTATION</a:t>
            </a:r>
          </a:p>
        </p:txBody>
      </p:sp>
      <p:grpSp>
        <p:nvGrpSpPr>
          <p:cNvPr id="4" name="Group 3"/>
          <p:cNvGrpSpPr/>
          <p:nvPr userDrawn="1"/>
        </p:nvGrpSpPr>
        <p:grpSpPr>
          <a:xfrm>
            <a:off x="0" y="5562600"/>
            <a:ext cx="9144000" cy="1264494"/>
            <a:chOff x="0" y="5562600"/>
            <a:chExt cx="9144000" cy="1264494"/>
          </a:xfrm>
        </p:grpSpPr>
        <p:pic>
          <p:nvPicPr>
            <p:cNvPr id="10"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448"/>
            <a:stretch/>
          </p:blipFill>
          <p:spPr bwMode="auto">
            <a:xfrm>
              <a:off x="76200" y="5992639"/>
              <a:ext cx="2057400" cy="834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3585" t="18717" r="12842" b="24479"/>
            <a:stretch/>
          </p:blipFill>
          <p:spPr bwMode="auto">
            <a:xfrm>
              <a:off x="8305801" y="5950586"/>
              <a:ext cx="761999" cy="831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userDrawn="1"/>
          </p:nvGrpSpPr>
          <p:grpSpPr>
            <a:xfrm>
              <a:off x="0" y="5562600"/>
              <a:ext cx="9144000" cy="228600"/>
              <a:chOff x="0" y="5334000"/>
              <a:chExt cx="9144000" cy="228600"/>
            </a:xfrm>
          </p:grpSpPr>
          <p:sp>
            <p:nvSpPr>
              <p:cNvPr id="13" name="Rectangle 12"/>
              <p:cNvSpPr/>
              <p:nvPr/>
            </p:nvSpPr>
            <p:spPr>
              <a:xfrm>
                <a:off x="0" y="5334000"/>
                <a:ext cx="8991599"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sp>
            <p:nvSpPr>
              <p:cNvPr id="14" name="Rectangle 13"/>
              <p:cNvSpPr/>
              <p:nvPr/>
            </p:nvSpPr>
            <p:spPr>
              <a:xfrm>
                <a:off x="1143000" y="5334000"/>
                <a:ext cx="1143000" cy="228600"/>
              </a:xfrm>
              <a:prstGeom prst="rect">
                <a:avLst/>
              </a:prstGeom>
              <a:solidFill>
                <a:schemeClr val="accent2">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sp>
            <p:nvSpPr>
              <p:cNvPr id="15" name="Rectangle 14"/>
              <p:cNvSpPr/>
              <p:nvPr/>
            </p:nvSpPr>
            <p:spPr>
              <a:xfrm>
                <a:off x="8077201" y="5334000"/>
                <a:ext cx="1066799"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sp>
            <p:nvSpPr>
              <p:cNvPr id="16" name="Rectangle 15"/>
              <p:cNvSpPr/>
              <p:nvPr/>
            </p:nvSpPr>
            <p:spPr>
              <a:xfrm>
                <a:off x="2286000" y="5334000"/>
                <a:ext cx="1143000"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sp>
            <p:nvSpPr>
              <p:cNvPr id="17" name="Rectangle 16"/>
              <p:cNvSpPr/>
              <p:nvPr/>
            </p:nvSpPr>
            <p:spPr>
              <a:xfrm>
                <a:off x="3505200" y="5334000"/>
                <a:ext cx="11430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sp>
            <p:nvSpPr>
              <p:cNvPr id="18" name="Rectangle 17"/>
              <p:cNvSpPr/>
              <p:nvPr/>
            </p:nvSpPr>
            <p:spPr>
              <a:xfrm>
                <a:off x="4610100" y="5334000"/>
                <a:ext cx="1143000" cy="228600"/>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sp>
            <p:nvSpPr>
              <p:cNvPr id="19" name="Rectangle 18"/>
              <p:cNvSpPr/>
              <p:nvPr/>
            </p:nvSpPr>
            <p:spPr>
              <a:xfrm>
                <a:off x="5753100" y="5334000"/>
                <a:ext cx="11430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grpSp>
      </p:grpSp>
      <p:grpSp>
        <p:nvGrpSpPr>
          <p:cNvPr id="2" name="Group 1"/>
          <p:cNvGrpSpPr/>
          <p:nvPr userDrawn="1"/>
        </p:nvGrpSpPr>
        <p:grpSpPr>
          <a:xfrm>
            <a:off x="1" y="3"/>
            <a:ext cx="9144001" cy="1303651"/>
            <a:chOff x="0" y="1"/>
            <a:chExt cx="9144001" cy="1303651"/>
          </a:xfrm>
        </p:grpSpPr>
        <p:pic>
          <p:nvPicPr>
            <p:cNvPr id="7"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935" r="819"/>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Connector 19"/>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8" name="Title 7"/>
          <p:cNvSpPr>
            <a:spLocks noGrp="1"/>
          </p:cNvSpPr>
          <p:nvPr>
            <p:ph type="title" hasCustomPrompt="1"/>
          </p:nvPr>
        </p:nvSpPr>
        <p:spPr>
          <a:xfrm>
            <a:off x="323528" y="1916832"/>
            <a:ext cx="82296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dirty="0"/>
              <a:t>CLICK TO ADD TITLE OF PRESENTATION</a:t>
            </a:r>
            <a:endParaRPr lang="en-ZA" dirty="0"/>
          </a:p>
        </p:txBody>
      </p:sp>
    </p:spTree>
    <p:extLst>
      <p:ext uri="{BB962C8B-B14F-4D97-AF65-F5344CB8AC3E}">
        <p14:creationId xmlns:p14="http://schemas.microsoft.com/office/powerpoint/2010/main" val="1401766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dirty="0"/>
              <a:t>Title of slide</a:t>
            </a:r>
            <a:endParaRPr lang="en-ZA" dirty="0"/>
          </a:p>
        </p:txBody>
      </p:sp>
      <p:sp>
        <p:nvSpPr>
          <p:cNvPr id="3" name="Content Placeholder 2"/>
          <p:cNvSpPr>
            <a:spLocks noGrp="1"/>
          </p:cNvSpPr>
          <p:nvPr>
            <p:ph idx="1"/>
          </p:nvPr>
        </p:nvSpPr>
        <p:spPr>
          <a:xfrm>
            <a:off x="457200" y="1124744"/>
            <a:ext cx="8229600" cy="4968552"/>
          </a:xfrm>
        </p:spPr>
        <p:txBody>
          <a:bodyPr/>
          <a:lstStyle>
            <a:lvl1pPr>
              <a:defRPr>
                <a:latin typeface="Arial" panose="020B0604020202020204" pitchFamily="34" charset="0"/>
                <a:cs typeface="Arial" panose="020B0604020202020204" pitchFamily="34" charset="0"/>
              </a:defRPr>
            </a:lvl1pPr>
            <a:lvl2pPr>
              <a:buClr>
                <a:schemeClr val="accent2">
                  <a:lumMod val="50000"/>
                </a:schemeClr>
              </a:buCl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7" name="Rectangle 6"/>
          <p:cNvSpPr/>
          <p:nvPr userDrawn="1"/>
        </p:nvSpPr>
        <p:spPr>
          <a:xfrm>
            <a:off x="609600" y="838204"/>
            <a:ext cx="8534400" cy="45719"/>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448"/>
          <a:stretch/>
        </p:blipFill>
        <p:spPr bwMode="auto">
          <a:xfrm>
            <a:off x="35496" y="6237314"/>
            <a:ext cx="1471464" cy="596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3585" t="18717" r="12842" b="24479"/>
          <a:stretch/>
        </p:blipFill>
        <p:spPr bwMode="auto">
          <a:xfrm>
            <a:off x="8544985" y="6268991"/>
            <a:ext cx="539552" cy="589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5015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609600" y="838204"/>
            <a:ext cx="8534400" cy="45719"/>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448"/>
          <a:stretch/>
        </p:blipFill>
        <p:spPr bwMode="auto">
          <a:xfrm>
            <a:off x="35496" y="6237314"/>
            <a:ext cx="1471464" cy="596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3585" t="18717" r="12842" b="24479"/>
          <a:stretch/>
        </p:blipFill>
        <p:spPr bwMode="auto">
          <a:xfrm>
            <a:off x="8544985" y="6268991"/>
            <a:ext cx="539552" cy="589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hasCustomPrompt="1"/>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dirty="0"/>
              <a:t>Title of slide</a:t>
            </a:r>
            <a:endParaRPr lang="en-ZA" dirty="0"/>
          </a:p>
        </p:txBody>
      </p:sp>
    </p:spTree>
    <p:extLst>
      <p:ext uri="{BB962C8B-B14F-4D97-AF65-F5344CB8AC3E}">
        <p14:creationId xmlns:p14="http://schemas.microsoft.com/office/powerpoint/2010/main" val="1598322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p:cNvSpPr/>
          <p:nvPr userDrawn="1"/>
        </p:nvSpPr>
        <p:spPr>
          <a:xfrm>
            <a:off x="0" y="5229200"/>
            <a:ext cx="9144000" cy="1628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sp>
        <p:nvSpPr>
          <p:cNvPr id="2" name="TextBox 1"/>
          <p:cNvSpPr txBox="1"/>
          <p:nvPr userDrawn="1"/>
        </p:nvSpPr>
        <p:spPr>
          <a:xfrm>
            <a:off x="1115617" y="5470192"/>
            <a:ext cx="7200800" cy="1631216"/>
          </a:xfrm>
          <a:prstGeom prst="rect">
            <a:avLst/>
          </a:prstGeom>
          <a:noFill/>
        </p:spPr>
        <p:txBody>
          <a:bodyPr wrap="square" rtlCol="0">
            <a:spAutoFit/>
          </a:bodyPr>
          <a:lstStyle/>
          <a:p>
            <a:pPr algn="ctr"/>
            <a:r>
              <a:rPr lang="en-ZA" sz="2000" b="1" dirty="0">
                <a:solidFill>
                  <a:schemeClr val="bg1"/>
                </a:solidFill>
                <a:latin typeface="Arial" panose="020B0604020202020204" pitchFamily="34" charset="0"/>
                <a:cs typeface="Arial" panose="020B0604020202020204" pitchFamily="34" charset="0"/>
              </a:rPr>
              <a:t>Website: www.education.gov.za</a:t>
            </a:r>
          </a:p>
          <a:p>
            <a:pPr algn="ctr"/>
            <a:r>
              <a:rPr lang="en-ZA" sz="2000" b="1" dirty="0">
                <a:solidFill>
                  <a:schemeClr val="bg1"/>
                </a:solidFill>
                <a:latin typeface="Arial" panose="020B0604020202020204" pitchFamily="34" charset="0"/>
                <a:cs typeface="Arial" panose="020B0604020202020204" pitchFamily="34" charset="0"/>
              </a:rPr>
              <a:t>Call Centre: 0800 202 933 | callcentre@dbe.gov.za</a:t>
            </a:r>
          </a:p>
          <a:p>
            <a:pPr algn="ctr"/>
            <a:r>
              <a:rPr lang="en-ZA" sz="2000" b="1" dirty="0">
                <a:solidFill>
                  <a:schemeClr val="bg1"/>
                </a:solidFill>
                <a:latin typeface="Arial" panose="020B0604020202020204" pitchFamily="34" charset="0"/>
                <a:cs typeface="Arial" panose="020B0604020202020204" pitchFamily="34" charset="0"/>
              </a:rPr>
              <a:t>Twitter: @DBE_SA | Facebook: DBE SA</a:t>
            </a:r>
          </a:p>
          <a:p>
            <a:pPr algn="ctr"/>
            <a:endParaRPr lang="en-ZA" sz="2000" b="1" dirty="0">
              <a:solidFill>
                <a:schemeClr val="bg1"/>
              </a:solidFill>
              <a:latin typeface="Arial" panose="020B0604020202020204" pitchFamily="34" charset="0"/>
              <a:cs typeface="Arial" panose="020B0604020202020204" pitchFamily="34" charset="0"/>
            </a:endParaRPr>
          </a:p>
          <a:p>
            <a:endParaRPr lang="en-ZA" sz="2000" b="1" dirty="0">
              <a:solidFill>
                <a:schemeClr val="bg1"/>
              </a:solidFill>
              <a:latin typeface="Arial" panose="020B0604020202020204" pitchFamily="34" charset="0"/>
              <a:cs typeface="Arial" panose="020B0604020202020204" pitchFamily="34" charset="0"/>
            </a:endParaRPr>
          </a:p>
        </p:txBody>
      </p:sp>
      <p:grpSp>
        <p:nvGrpSpPr>
          <p:cNvPr id="7" name="Group 6"/>
          <p:cNvGrpSpPr/>
          <p:nvPr userDrawn="1"/>
        </p:nvGrpSpPr>
        <p:grpSpPr>
          <a:xfrm>
            <a:off x="1" y="3"/>
            <a:ext cx="9144001" cy="1303651"/>
            <a:chOff x="0" y="1"/>
            <a:chExt cx="9144001" cy="1303651"/>
          </a:xfrm>
        </p:grpSpPr>
        <p:pic>
          <p:nvPicPr>
            <p:cNvPr id="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35" r="819"/>
            <a:stretch/>
          </p:blipFill>
          <p:spPr bwMode="auto">
            <a:xfrm>
              <a:off x="1" y="1"/>
              <a:ext cx="9144000" cy="1303651"/>
            </a:xfrm>
            <a:prstGeom prst="rect">
              <a:avLst/>
            </a:prstGeom>
            <a:noFill/>
            <a:ln w="63500" cmpd="tri">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userDrawn="1"/>
          </p:nvCxnSpPr>
          <p:spPr>
            <a:xfrm>
              <a:off x="0" y="1303652"/>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6" name="Title 5"/>
          <p:cNvSpPr>
            <a:spLocks noGrp="1"/>
          </p:cNvSpPr>
          <p:nvPr>
            <p:ph type="title" hasCustomPrompt="1"/>
          </p:nvPr>
        </p:nvSpPr>
        <p:spPr>
          <a:xfrm>
            <a:off x="457200" y="2502024"/>
            <a:ext cx="82296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dirty="0"/>
              <a:t>CLICK TO ADD ENDING MESSAGE</a:t>
            </a:r>
            <a:endParaRPr lang="en-ZA" dirty="0"/>
          </a:p>
        </p:txBody>
      </p:sp>
    </p:spTree>
    <p:extLst>
      <p:ext uri="{BB962C8B-B14F-4D97-AF65-F5344CB8AC3E}">
        <p14:creationId xmlns:p14="http://schemas.microsoft.com/office/powerpoint/2010/main" val="37813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5"/>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8" y="1535115"/>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126848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l">
              <a:defRPr sz="1200" b="1">
                <a:solidFill>
                  <a:sysClr val="windowText" lastClr="000000"/>
                </a:solidFill>
              </a:defRPr>
            </a:lvl1pPr>
          </a:lstStyle>
          <a:p>
            <a:fld id="{28A3B54F-4D6D-439C-9A2C-B6799378E1A1}" type="slidenum">
              <a:rPr lang="en-ZA" smtClean="0"/>
              <a:pPr/>
              <a:t>‹#›</a:t>
            </a:fld>
            <a:endParaRPr lang="en-ZA" dirty="0"/>
          </a:p>
        </p:txBody>
      </p:sp>
    </p:spTree>
    <p:extLst>
      <p:ext uri="{BB962C8B-B14F-4D97-AF65-F5344CB8AC3E}">
        <p14:creationId xmlns:p14="http://schemas.microsoft.com/office/powerpoint/2010/main" val="2269232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7596336" cy="1143000"/>
          </a:xfrm>
        </p:spPr>
        <p:txBody>
          <a:bodyPr>
            <a:normAutofit/>
          </a:bodyPr>
          <a:lstStyle>
            <a:lvl1pPr>
              <a:defRPr sz="2800" b="1">
                <a:solidFill>
                  <a:schemeClr val="accent2"/>
                </a:solidFill>
              </a:defRPr>
            </a:lvl1pPr>
          </a:lstStyle>
          <a:p>
            <a:r>
              <a:rPr lang="en-US" dirty="0"/>
              <a:t>CLICK TO EDIT MASTER TITLE STYLE</a:t>
            </a:r>
            <a:endParaRPr lang="en-ZA" dirty="0"/>
          </a:p>
        </p:txBody>
      </p:sp>
      <p:sp>
        <p:nvSpPr>
          <p:cNvPr id="3" name="Content Placeholder 2"/>
          <p:cNvSpPr>
            <a:spLocks noGrp="1"/>
          </p:cNvSpPr>
          <p:nvPr>
            <p:ph idx="1"/>
          </p:nvPr>
        </p:nvSpPr>
        <p:spPr>
          <a:xfrm>
            <a:off x="0" y="1143000"/>
            <a:ext cx="9144000" cy="4950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l">
              <a:defRPr sz="1200" b="1">
                <a:solidFill>
                  <a:sysClr val="windowText" lastClr="000000"/>
                </a:solidFill>
              </a:defRPr>
            </a:lvl1pPr>
          </a:lstStyle>
          <a:p>
            <a:fld id="{28A3B54F-4D6D-439C-9A2C-B6799378E1A1}" type="slidenum">
              <a:rPr lang="en-ZA" smtClean="0"/>
              <a:pPr/>
              <a:t>‹#›</a:t>
            </a:fld>
            <a:endParaRPr lang="en-ZA" dirty="0"/>
          </a:p>
        </p:txBody>
      </p:sp>
    </p:spTree>
    <p:extLst>
      <p:ext uri="{BB962C8B-B14F-4D97-AF65-F5344CB8AC3E}">
        <p14:creationId xmlns:p14="http://schemas.microsoft.com/office/powerpoint/2010/main" val="885895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l">
              <a:defRPr sz="1200" b="1">
                <a:solidFill>
                  <a:sysClr val="windowText" lastClr="000000"/>
                </a:solidFill>
              </a:defRPr>
            </a:lvl1pPr>
          </a:lstStyle>
          <a:p>
            <a:fld id="{28A3B54F-4D6D-439C-9A2C-B6799378E1A1}" type="slidenum">
              <a:rPr lang="en-ZA" smtClean="0"/>
              <a:pPr/>
              <a:t>‹#›</a:t>
            </a:fld>
            <a:endParaRPr lang="en-ZA" dirty="0"/>
          </a:p>
        </p:txBody>
      </p:sp>
    </p:spTree>
    <p:extLst>
      <p:ext uri="{BB962C8B-B14F-4D97-AF65-F5344CB8AC3E}">
        <p14:creationId xmlns:p14="http://schemas.microsoft.com/office/powerpoint/2010/main" val="368360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F32F630-DBBD-4559-9C99-F724898937C9}"/>
              </a:ext>
            </a:extLst>
          </p:cNvPr>
          <p:cNvSpPr txBox="1">
            <a:spLocks/>
          </p:cNvSpPr>
          <p:nvPr userDrawn="1"/>
        </p:nvSpPr>
        <p:spPr>
          <a:xfrm>
            <a:off x="19050" y="6475413"/>
            <a:ext cx="520700" cy="365125"/>
          </a:xfrm>
          <a:prstGeom prst="rect">
            <a:avLst/>
          </a:prstGeo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fld id="{095BD5AD-675E-4426-A65A-D31DCF38A6C1}" type="slidenum">
              <a:rPr lang="en-ZA" altLang="en-US" smtClean="0"/>
              <a:pPr eaLnBrk="1" hangingPunct="1">
                <a:defRPr/>
              </a:pPr>
              <a:t>‹#›</a:t>
            </a:fld>
            <a:endParaRPr lang="en-ZA" altLang="en-US"/>
          </a:p>
        </p:txBody>
      </p:sp>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861431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Comparis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7"/>
            <a:ext cx="4040188" cy="639763"/>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9" y="1535117"/>
            <a:ext cx="4041775" cy="639763"/>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pic>
        <p:nvPicPr>
          <p:cNvPr id="7" name="Picture 6">
            <a:extLst>
              <a:ext uri="{FF2B5EF4-FFF2-40B4-BE49-F238E27FC236}">
                <a16:creationId xmlns:a16="http://schemas.microsoft.com/office/drawing/2014/main" id="{9FF7A69B-12E0-4122-B15B-DDFCF5E9CE30}"/>
              </a:ext>
            </a:extLst>
          </p:cNvPr>
          <p:cNvPicPr>
            <a:picLocks noChangeAspect="1"/>
          </p:cNvPicPr>
          <p:nvPr userDrawn="1"/>
        </p:nvPicPr>
        <p:blipFill>
          <a:blip r:embed="rId3" cstate="print"/>
          <a:stretch>
            <a:fillRect/>
          </a:stretch>
        </p:blipFill>
        <p:spPr>
          <a:xfrm>
            <a:off x="1655676" y="6254568"/>
            <a:ext cx="1026114" cy="511036"/>
          </a:xfrm>
          <a:prstGeom prst="rect">
            <a:avLst/>
          </a:prstGeom>
        </p:spPr>
      </p:pic>
      <p:sp>
        <p:nvSpPr>
          <p:cNvPr id="9" name="Date Placeholder 3">
            <a:extLst>
              <a:ext uri="{FF2B5EF4-FFF2-40B4-BE49-F238E27FC236}">
                <a16:creationId xmlns:a16="http://schemas.microsoft.com/office/drawing/2014/main" id="{11BBC500-BB70-47DA-9C20-F28483686D76}"/>
              </a:ext>
            </a:extLst>
          </p:cNvPr>
          <p:cNvSpPr>
            <a:spLocks noGrp="1"/>
          </p:cNvSpPr>
          <p:nvPr>
            <p:ph type="dt" sz="half" idx="10"/>
          </p:nvPr>
        </p:nvSpPr>
        <p:spPr>
          <a:xfrm>
            <a:off x="457200" y="6356354"/>
            <a:ext cx="2133600" cy="365125"/>
          </a:xfrm>
        </p:spPr>
        <p:txBody>
          <a:bodyPr/>
          <a:lstStyle/>
          <a:p>
            <a:pPr defTabSz="685800">
              <a:defRPr/>
            </a:pPr>
            <a:endParaRPr lang="en-ZA" dirty="0">
              <a:solidFill>
                <a:prstClr val="black">
                  <a:tint val="75000"/>
                </a:prstClr>
              </a:solidFill>
            </a:endParaRPr>
          </a:p>
        </p:txBody>
      </p:sp>
      <p:sp>
        <p:nvSpPr>
          <p:cNvPr id="10" name="Footer Placeholder 7">
            <a:extLst>
              <a:ext uri="{FF2B5EF4-FFF2-40B4-BE49-F238E27FC236}">
                <a16:creationId xmlns:a16="http://schemas.microsoft.com/office/drawing/2014/main" id="{23C1DCE5-503E-4196-A5BA-3D7A65CAC21F}"/>
              </a:ext>
            </a:extLst>
          </p:cNvPr>
          <p:cNvSpPr>
            <a:spLocks noGrp="1"/>
          </p:cNvSpPr>
          <p:nvPr>
            <p:ph type="ftr" sz="quarter" idx="11"/>
          </p:nvPr>
        </p:nvSpPr>
        <p:spPr>
          <a:xfrm>
            <a:off x="3124200" y="6356354"/>
            <a:ext cx="2895600" cy="365125"/>
          </a:xfrm>
        </p:spPr>
        <p:txBody>
          <a:bodyPr/>
          <a:lstStyle/>
          <a:p>
            <a:pPr defTabSz="685800">
              <a:defRPr/>
            </a:pPr>
            <a:endParaRPr lang="en-ZA" dirty="0">
              <a:solidFill>
                <a:prstClr val="black">
                  <a:tint val="75000"/>
                </a:prstClr>
              </a:solidFill>
            </a:endParaRPr>
          </a:p>
        </p:txBody>
      </p:sp>
      <p:sp>
        <p:nvSpPr>
          <p:cNvPr id="11" name="Slide Number Placeholder 8">
            <a:extLst>
              <a:ext uri="{FF2B5EF4-FFF2-40B4-BE49-F238E27FC236}">
                <a16:creationId xmlns:a16="http://schemas.microsoft.com/office/drawing/2014/main" id="{AFCAD94E-BB47-4959-AB15-04AD0022DAFA}"/>
              </a:ext>
            </a:extLst>
          </p:cNvPr>
          <p:cNvSpPr>
            <a:spLocks noGrp="1"/>
          </p:cNvSpPr>
          <p:nvPr>
            <p:ph type="sldNum" sz="quarter" idx="12"/>
          </p:nvPr>
        </p:nvSpPr>
        <p:spPr>
          <a:xfrm>
            <a:off x="6553200" y="6356354"/>
            <a:ext cx="2133600" cy="365125"/>
          </a:xfrm>
        </p:spPr>
        <p:txBody>
          <a:bodyPr/>
          <a:lstStyle/>
          <a:p>
            <a:pPr defTabSz="685800" fontAlgn="base">
              <a:spcBef>
                <a:spcPct val="0"/>
              </a:spcBef>
              <a:spcAft>
                <a:spcPct val="0"/>
              </a:spcAft>
              <a:defRPr/>
            </a:pPr>
            <a:fld id="{9281EBB6-D164-4A7A-83B0-06A5CFC35E17}" type="slidenum">
              <a:rPr lang="en-ZA" altLang="en-US" smtClean="0">
                <a:cs typeface="Arial" panose="020B0604020202020204" pitchFamily="34" charset="0"/>
              </a:rPr>
              <a:pPr defTabSz="685800" fontAlgn="base">
                <a:spcBef>
                  <a:spcPct val="0"/>
                </a:spcBef>
                <a:spcAft>
                  <a:spcPct val="0"/>
                </a:spcAft>
                <a:defRPr/>
              </a:pPr>
              <a:t>‹#›</a:t>
            </a:fld>
            <a:endParaRPr lang="en-ZA" altLang="en-US" dirty="0">
              <a:cs typeface="Arial" panose="020B0604020202020204" pitchFamily="34" charset="0"/>
            </a:endParaRPr>
          </a:p>
        </p:txBody>
      </p:sp>
    </p:spTree>
    <p:extLst>
      <p:ext uri="{BB962C8B-B14F-4D97-AF65-F5344CB8AC3E}">
        <p14:creationId xmlns:p14="http://schemas.microsoft.com/office/powerpoint/2010/main" val="36531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5" name="Picture 4" descr="A picture containing indoor, blur&#10;&#10;Description automatically generated">
            <a:extLst>
              <a:ext uri="{FF2B5EF4-FFF2-40B4-BE49-F238E27FC236}">
                <a16:creationId xmlns:a16="http://schemas.microsoft.com/office/drawing/2014/main" id="{4456F403-169A-4AF7-86A3-A9BFCE12129B}"/>
              </a:ext>
            </a:extLst>
          </p:cNvPr>
          <p:cNvPicPr>
            <a:picLocks noChangeAspect="1"/>
          </p:cNvPicPr>
          <p:nvPr userDrawn="1"/>
        </p:nvPicPr>
        <p:blipFill>
          <a:blip r:embed="rId2" cstate="print">
            <a:alphaModFix am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3"/>
          <p:cNvSpPr>
            <a:spLocks noGrp="1"/>
          </p:cNvSpPr>
          <p:nvPr>
            <p:ph type="dt" sz="half" idx="10"/>
          </p:nvPr>
        </p:nvSpPr>
        <p:spPr/>
        <p:txBody>
          <a:bodyPr/>
          <a:lstStyle>
            <a:lvl1pPr>
              <a:defRPr/>
            </a:lvl1pPr>
          </a:lstStyle>
          <a:p>
            <a:pPr defTabSz="685800">
              <a:defRPr/>
            </a:pPr>
            <a:endParaRPr lang="en-ZA"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defTabSz="685800">
              <a:defRPr/>
            </a:pPr>
            <a:endParaRPr lang="en-ZA"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defRPr/>
            </a:pPr>
            <a:fld id="{0798A1A8-AE14-4394-B33F-4D0BF747916C}" type="slidenum">
              <a:rPr lang="en-ZA" altLang="en-US" smtClean="0">
                <a:cs typeface="Arial" panose="020B0604020202020204" pitchFamily="34" charset="0"/>
              </a:rPr>
              <a:pPr defTabSz="685800" fontAlgn="base">
                <a:spcBef>
                  <a:spcPct val="0"/>
                </a:spcBef>
                <a:spcAft>
                  <a:spcPct val="0"/>
                </a:spcAft>
                <a:defRPr/>
              </a:pPr>
              <a:t>‹#›</a:t>
            </a:fld>
            <a:endParaRPr lang="en-ZA" altLang="en-US" dirty="0">
              <a:cs typeface="Arial" panose="020B0604020202020204" pitchFamily="34" charset="0"/>
            </a:endParaRPr>
          </a:p>
        </p:txBody>
      </p:sp>
      <p:pic>
        <p:nvPicPr>
          <p:cNvPr id="6" name="Picture 5">
            <a:extLst>
              <a:ext uri="{FF2B5EF4-FFF2-40B4-BE49-F238E27FC236}">
                <a16:creationId xmlns:a16="http://schemas.microsoft.com/office/drawing/2014/main" id="{6B044380-999D-4B7F-A2A8-5ACB4EBFF6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31641" y="6211886"/>
            <a:ext cx="1214753" cy="646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9658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325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142058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738707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3">
            <a:extLst>
              <a:ext uri="{FF2B5EF4-FFF2-40B4-BE49-F238E27FC236}">
                <a16:creationId xmlns:a16="http://schemas.microsoft.com/office/drawing/2014/main" id="{EB93741A-2BD1-4DCA-8065-4D2675C5D304}"/>
              </a:ext>
            </a:extLst>
          </p:cNvPr>
          <p:cNvSpPr>
            <a:spLocks noGrp="1"/>
          </p:cNvSpPr>
          <p:nvPr>
            <p:ph type="dt" sz="half" idx="10"/>
          </p:nvPr>
        </p:nvSpPr>
        <p:spPr/>
        <p:txBody>
          <a:bodyPr/>
          <a:lstStyle>
            <a:lvl1pPr>
              <a:defRPr/>
            </a:lvl1pPr>
          </a:lstStyle>
          <a:p>
            <a:pPr>
              <a:defRPr/>
            </a:pPr>
            <a:endParaRPr lang="en-ZA"/>
          </a:p>
        </p:txBody>
      </p:sp>
      <p:sp>
        <p:nvSpPr>
          <p:cNvPr id="4" name="Footer Placeholder 4">
            <a:extLst>
              <a:ext uri="{FF2B5EF4-FFF2-40B4-BE49-F238E27FC236}">
                <a16:creationId xmlns:a16="http://schemas.microsoft.com/office/drawing/2014/main" id="{291C0A2F-E413-4559-BCD6-6535A695616E}"/>
              </a:ext>
            </a:extLst>
          </p:cNvPr>
          <p:cNvSpPr>
            <a:spLocks noGrp="1"/>
          </p:cNvSpPr>
          <p:nvPr>
            <p:ph type="ftr" sz="quarter" idx="11"/>
          </p:nvPr>
        </p:nvSpPr>
        <p:spPr/>
        <p:txBody>
          <a:bodyPr/>
          <a:lstStyle>
            <a:lvl1pPr>
              <a:defRPr/>
            </a:lvl1pPr>
          </a:lstStyle>
          <a:p>
            <a:pPr>
              <a:defRPr/>
            </a:pPr>
            <a:endParaRPr lang="en-ZA"/>
          </a:p>
        </p:txBody>
      </p:sp>
      <p:sp>
        <p:nvSpPr>
          <p:cNvPr id="5" name="Slide Number Placeholder 5">
            <a:extLst>
              <a:ext uri="{FF2B5EF4-FFF2-40B4-BE49-F238E27FC236}">
                <a16:creationId xmlns:a16="http://schemas.microsoft.com/office/drawing/2014/main" id="{DAA7A735-2226-4F4A-ADDC-5AAB76948B74}"/>
              </a:ext>
            </a:extLst>
          </p:cNvPr>
          <p:cNvSpPr>
            <a:spLocks noGrp="1"/>
          </p:cNvSpPr>
          <p:nvPr>
            <p:ph type="sldNum" sz="quarter" idx="12"/>
          </p:nvPr>
        </p:nvSpPr>
        <p:spPr/>
        <p:txBody>
          <a:bodyPr/>
          <a:lstStyle>
            <a:lvl1pPr>
              <a:defRPr/>
            </a:lvl1pPr>
          </a:lstStyle>
          <a:p>
            <a:pPr>
              <a:defRPr/>
            </a:pPr>
            <a:fld id="{5B5D36F3-FB9A-4293-A275-AFA4E92587D6}" type="slidenum">
              <a:rPr lang="en-ZA" altLang="en-US"/>
              <a:pPr>
                <a:defRPr/>
              </a:pPr>
              <a:t>‹#›</a:t>
            </a:fld>
            <a:endParaRPr lang="en-ZA" altLang="en-US"/>
          </a:p>
        </p:txBody>
      </p:sp>
    </p:spTree>
    <p:extLst>
      <p:ext uri="{BB962C8B-B14F-4D97-AF65-F5344CB8AC3E}">
        <p14:creationId xmlns:p14="http://schemas.microsoft.com/office/powerpoint/2010/main" val="1700202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A5F1A06-1477-4C4F-BC20-10DE92ADED7F}"/>
              </a:ext>
            </a:extLst>
          </p:cNvPr>
          <p:cNvSpPr>
            <a:spLocks noGrp="1"/>
          </p:cNvSpPr>
          <p:nvPr>
            <p:ph type="dt" sz="half" idx="10"/>
          </p:nvPr>
        </p:nvSpPr>
        <p:spPr/>
        <p:txBody>
          <a:bodyPr/>
          <a:lstStyle>
            <a:lvl1pPr>
              <a:defRPr/>
            </a:lvl1pPr>
          </a:lstStyle>
          <a:p>
            <a:pPr>
              <a:defRPr/>
            </a:pPr>
            <a:endParaRPr lang="en-ZA"/>
          </a:p>
        </p:txBody>
      </p:sp>
      <p:sp>
        <p:nvSpPr>
          <p:cNvPr id="3" name="Footer Placeholder 4">
            <a:extLst>
              <a:ext uri="{FF2B5EF4-FFF2-40B4-BE49-F238E27FC236}">
                <a16:creationId xmlns:a16="http://schemas.microsoft.com/office/drawing/2014/main" id="{EAEBBC21-1BD9-47A7-96A6-C43500428085}"/>
              </a:ext>
            </a:extLst>
          </p:cNvPr>
          <p:cNvSpPr>
            <a:spLocks noGrp="1"/>
          </p:cNvSpPr>
          <p:nvPr>
            <p:ph type="ftr" sz="quarter" idx="11"/>
          </p:nvPr>
        </p:nvSpPr>
        <p:spPr/>
        <p:txBody>
          <a:bodyPr/>
          <a:lstStyle>
            <a:lvl1pPr>
              <a:defRPr/>
            </a:lvl1pPr>
          </a:lstStyle>
          <a:p>
            <a:pPr>
              <a:defRPr/>
            </a:pPr>
            <a:endParaRPr lang="en-ZA"/>
          </a:p>
        </p:txBody>
      </p:sp>
      <p:sp>
        <p:nvSpPr>
          <p:cNvPr id="4" name="Slide Number Placeholder 5">
            <a:extLst>
              <a:ext uri="{FF2B5EF4-FFF2-40B4-BE49-F238E27FC236}">
                <a16:creationId xmlns:a16="http://schemas.microsoft.com/office/drawing/2014/main" id="{5F05ACB5-93C1-4030-8DCC-87C7F718A25E}"/>
              </a:ext>
            </a:extLst>
          </p:cNvPr>
          <p:cNvSpPr>
            <a:spLocks noGrp="1"/>
          </p:cNvSpPr>
          <p:nvPr>
            <p:ph type="sldNum" sz="quarter" idx="12"/>
          </p:nvPr>
        </p:nvSpPr>
        <p:spPr/>
        <p:txBody>
          <a:bodyPr/>
          <a:lstStyle>
            <a:lvl1pPr>
              <a:defRPr/>
            </a:lvl1pPr>
          </a:lstStyle>
          <a:p>
            <a:pPr>
              <a:defRPr/>
            </a:pPr>
            <a:fld id="{9792CE96-F648-44DA-AF73-C21B2A039C2A}" type="slidenum">
              <a:rPr lang="en-ZA" altLang="en-US"/>
              <a:pPr>
                <a:defRPr/>
              </a:pPr>
              <a:t>‹#›</a:t>
            </a:fld>
            <a:endParaRPr lang="en-ZA" altLang="en-US"/>
          </a:p>
        </p:txBody>
      </p:sp>
    </p:spTree>
    <p:extLst>
      <p:ext uri="{BB962C8B-B14F-4D97-AF65-F5344CB8AC3E}">
        <p14:creationId xmlns:p14="http://schemas.microsoft.com/office/powerpoint/2010/main" val="2777789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46DB8F6-4FC1-4D6C-B9A1-5CF2D2A1CFF8}"/>
              </a:ext>
            </a:extLst>
          </p:cNvPr>
          <p:cNvSpPr>
            <a:spLocks noGrp="1"/>
          </p:cNvSpPr>
          <p:nvPr>
            <p:ph type="dt" sz="half" idx="10"/>
          </p:nvPr>
        </p:nvSpPr>
        <p:spPr/>
        <p:txBody>
          <a:bodyPr/>
          <a:lstStyle>
            <a:lvl1pPr>
              <a:defRPr/>
            </a:lvl1pPr>
          </a:lstStyle>
          <a:p>
            <a:pPr>
              <a:defRPr/>
            </a:pPr>
            <a:endParaRPr lang="en-ZA"/>
          </a:p>
        </p:txBody>
      </p:sp>
      <p:sp>
        <p:nvSpPr>
          <p:cNvPr id="6" name="Footer Placeholder 4">
            <a:extLst>
              <a:ext uri="{FF2B5EF4-FFF2-40B4-BE49-F238E27FC236}">
                <a16:creationId xmlns:a16="http://schemas.microsoft.com/office/drawing/2014/main" id="{89365B8B-5AD9-4E4D-BECF-4461C640BFF9}"/>
              </a:ext>
            </a:extLst>
          </p:cNvPr>
          <p:cNvSpPr>
            <a:spLocks noGrp="1"/>
          </p:cNvSpPr>
          <p:nvPr>
            <p:ph type="ftr" sz="quarter" idx="11"/>
          </p:nvPr>
        </p:nvSpPr>
        <p:spPr/>
        <p:txBody>
          <a:bodyPr/>
          <a:lstStyle>
            <a:lvl1pPr>
              <a:defRPr/>
            </a:lvl1pPr>
          </a:lstStyle>
          <a:p>
            <a:pPr>
              <a:defRPr/>
            </a:pPr>
            <a:endParaRPr lang="en-ZA"/>
          </a:p>
        </p:txBody>
      </p:sp>
      <p:sp>
        <p:nvSpPr>
          <p:cNvPr id="7" name="Slide Number Placeholder 5">
            <a:extLst>
              <a:ext uri="{FF2B5EF4-FFF2-40B4-BE49-F238E27FC236}">
                <a16:creationId xmlns:a16="http://schemas.microsoft.com/office/drawing/2014/main" id="{1A5B64AA-7DAB-46CA-A870-C0C29F0E0FDC}"/>
              </a:ext>
            </a:extLst>
          </p:cNvPr>
          <p:cNvSpPr>
            <a:spLocks noGrp="1"/>
          </p:cNvSpPr>
          <p:nvPr>
            <p:ph type="sldNum" sz="quarter" idx="12"/>
          </p:nvPr>
        </p:nvSpPr>
        <p:spPr/>
        <p:txBody>
          <a:bodyPr/>
          <a:lstStyle>
            <a:lvl1pPr>
              <a:defRPr/>
            </a:lvl1pPr>
          </a:lstStyle>
          <a:p>
            <a:pPr>
              <a:defRPr/>
            </a:pPr>
            <a:fld id="{8793189D-2765-48E9-A047-5263E49C4FD0}" type="slidenum">
              <a:rPr lang="en-ZA" altLang="en-US"/>
              <a:pPr>
                <a:defRPr/>
              </a:pPr>
              <a:t>‹#›</a:t>
            </a:fld>
            <a:endParaRPr lang="en-ZA" altLang="en-US"/>
          </a:p>
        </p:txBody>
      </p:sp>
    </p:spTree>
    <p:extLst>
      <p:ext uri="{BB962C8B-B14F-4D97-AF65-F5344CB8AC3E}">
        <p14:creationId xmlns:p14="http://schemas.microsoft.com/office/powerpoint/2010/main" val="3061980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4D8D92D-30F2-4F93-9720-7F769E11D7C4}"/>
              </a:ext>
            </a:extLst>
          </p:cNvPr>
          <p:cNvSpPr>
            <a:spLocks noGrp="1"/>
          </p:cNvSpPr>
          <p:nvPr>
            <p:ph type="dt" sz="half" idx="10"/>
          </p:nvPr>
        </p:nvSpPr>
        <p:spPr/>
        <p:txBody>
          <a:bodyPr/>
          <a:lstStyle>
            <a:lvl1pPr>
              <a:defRPr/>
            </a:lvl1pPr>
          </a:lstStyle>
          <a:p>
            <a:pPr>
              <a:defRPr/>
            </a:pPr>
            <a:endParaRPr lang="en-ZA"/>
          </a:p>
        </p:txBody>
      </p:sp>
      <p:sp>
        <p:nvSpPr>
          <p:cNvPr id="6" name="Footer Placeholder 4">
            <a:extLst>
              <a:ext uri="{FF2B5EF4-FFF2-40B4-BE49-F238E27FC236}">
                <a16:creationId xmlns:a16="http://schemas.microsoft.com/office/drawing/2014/main" id="{EF7E903D-BA45-4B6C-91E2-C657CE489BA0}"/>
              </a:ext>
            </a:extLst>
          </p:cNvPr>
          <p:cNvSpPr>
            <a:spLocks noGrp="1"/>
          </p:cNvSpPr>
          <p:nvPr>
            <p:ph type="ftr" sz="quarter" idx="11"/>
          </p:nvPr>
        </p:nvSpPr>
        <p:spPr/>
        <p:txBody>
          <a:bodyPr/>
          <a:lstStyle>
            <a:lvl1pPr>
              <a:defRPr/>
            </a:lvl1pPr>
          </a:lstStyle>
          <a:p>
            <a:pPr>
              <a:defRPr/>
            </a:pPr>
            <a:endParaRPr lang="en-ZA"/>
          </a:p>
        </p:txBody>
      </p:sp>
      <p:sp>
        <p:nvSpPr>
          <p:cNvPr id="7" name="Slide Number Placeholder 5">
            <a:extLst>
              <a:ext uri="{FF2B5EF4-FFF2-40B4-BE49-F238E27FC236}">
                <a16:creationId xmlns:a16="http://schemas.microsoft.com/office/drawing/2014/main" id="{885C5DDA-13F4-4E37-B7F8-915ECC1B4AEF}"/>
              </a:ext>
            </a:extLst>
          </p:cNvPr>
          <p:cNvSpPr>
            <a:spLocks noGrp="1"/>
          </p:cNvSpPr>
          <p:nvPr>
            <p:ph type="sldNum" sz="quarter" idx="12"/>
          </p:nvPr>
        </p:nvSpPr>
        <p:spPr/>
        <p:txBody>
          <a:bodyPr/>
          <a:lstStyle>
            <a:lvl1pPr>
              <a:defRPr/>
            </a:lvl1pPr>
          </a:lstStyle>
          <a:p>
            <a:pPr>
              <a:defRPr/>
            </a:pPr>
            <a:fld id="{DC1833BF-748C-45DA-BC56-CE7CD884297F}" type="slidenum">
              <a:rPr lang="en-ZA" altLang="en-US"/>
              <a:pPr>
                <a:defRPr/>
              </a:pPr>
              <a:t>‹#›</a:t>
            </a:fld>
            <a:endParaRPr lang="en-ZA" altLang="en-US"/>
          </a:p>
        </p:txBody>
      </p:sp>
    </p:spTree>
    <p:extLst>
      <p:ext uri="{BB962C8B-B14F-4D97-AF65-F5344CB8AC3E}">
        <p14:creationId xmlns:p14="http://schemas.microsoft.com/office/powerpoint/2010/main" val="2811083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A0A897A-0E09-4EB8-AC89-E426EC2D132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ZA" altLang="en-US"/>
          </a:p>
        </p:txBody>
      </p:sp>
      <p:sp>
        <p:nvSpPr>
          <p:cNvPr id="1027" name="Text Placeholder 2">
            <a:extLst>
              <a:ext uri="{FF2B5EF4-FFF2-40B4-BE49-F238E27FC236}">
                <a16:creationId xmlns:a16="http://schemas.microsoft.com/office/drawing/2014/main" id="{60E678EE-766B-4570-AAE6-B6C91466AE6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4" name="Date Placeholder 3">
            <a:extLst>
              <a:ext uri="{FF2B5EF4-FFF2-40B4-BE49-F238E27FC236}">
                <a16:creationId xmlns:a16="http://schemas.microsoft.com/office/drawing/2014/main" id="{1A1EE1AE-45A5-4E74-8048-1D29A179413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ZA"/>
          </a:p>
        </p:txBody>
      </p:sp>
      <p:sp>
        <p:nvSpPr>
          <p:cNvPr id="5" name="Footer Placeholder 4">
            <a:extLst>
              <a:ext uri="{FF2B5EF4-FFF2-40B4-BE49-F238E27FC236}">
                <a16:creationId xmlns:a16="http://schemas.microsoft.com/office/drawing/2014/main" id="{8295D736-CA47-4E7C-9BC8-19057BCDEBE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ZA"/>
          </a:p>
        </p:txBody>
      </p:sp>
      <p:sp>
        <p:nvSpPr>
          <p:cNvPr id="6" name="Slide Number Placeholder 5">
            <a:extLst>
              <a:ext uri="{FF2B5EF4-FFF2-40B4-BE49-F238E27FC236}">
                <a16:creationId xmlns:a16="http://schemas.microsoft.com/office/drawing/2014/main" id="{ADBAC9B6-D27A-486A-A4A6-346AFBFF262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1540686-56F0-4F2A-A94D-FF83A16895E5}" type="slidenum">
              <a:rPr lang="en-ZA" altLang="en-US"/>
              <a:pPr>
                <a:defRPr/>
              </a:pPr>
              <a:t>‹#›</a:t>
            </a:fld>
            <a:endParaRPr lang="en-ZA" altLang="en-US"/>
          </a:p>
        </p:txBody>
      </p:sp>
    </p:spTree>
  </p:cSld>
  <p:clrMap bg1="lt1" tx1="dk1" bg2="lt2" tx2="dk2" accent1="accent1" accent2="accent2" accent3="accent3" accent4="accent4" accent5="accent5" accent6="accent6" hlink="hlink" folHlink="folHlink"/>
  <p:sldLayoutIdLst>
    <p:sldLayoutId id="2147484875" r:id="rId1"/>
    <p:sldLayoutId id="2147484876" r:id="rId2"/>
    <p:sldLayoutId id="2147484877" r:id="rId3"/>
    <p:sldLayoutId id="2147484878" r:id="rId4"/>
    <p:sldLayoutId id="2147484879" r:id="rId5"/>
    <p:sldLayoutId id="2147484869" r:id="rId6"/>
    <p:sldLayoutId id="2147484870" r:id="rId7"/>
    <p:sldLayoutId id="2147484871" r:id="rId8"/>
    <p:sldLayoutId id="2147484872" r:id="rId9"/>
    <p:sldLayoutId id="2147484873" r:id="rId10"/>
    <p:sldLayoutId id="2147484874"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AF019-4F7B-4D31-9D1A-762E4322E3E6}" type="datetimeFigureOut">
              <a:rPr lang="en-ZA" smtClean="0"/>
              <a:pPr/>
              <a:t>2023/04/18</a:t>
            </a:fld>
            <a:endParaRPr lang="en-ZA"/>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B53F8B-4788-43D9-B19C-7CDD71F53993}" type="slidenum">
              <a:rPr lang="en-ZA" smtClean="0"/>
              <a:pPr/>
              <a:t>‹#›</a:t>
            </a:fld>
            <a:endParaRPr lang="en-ZA"/>
          </a:p>
        </p:txBody>
      </p:sp>
    </p:spTree>
    <p:extLst>
      <p:ext uri="{BB962C8B-B14F-4D97-AF65-F5344CB8AC3E}">
        <p14:creationId xmlns:p14="http://schemas.microsoft.com/office/powerpoint/2010/main" val="2911818119"/>
      </p:ext>
    </p:extLst>
  </p:cSld>
  <p:clrMap bg1="lt1" tx1="dk1" bg2="lt2" tx2="dk2" accent1="accent1" accent2="accent2" accent3="accent3" accent4="accent4" accent5="accent5" accent6="accent6" hlink="hlink" folHlink="folHlink"/>
  <p:sldLayoutIdLst>
    <p:sldLayoutId id="2147484881" r:id="rId1"/>
    <p:sldLayoutId id="2147484882" r:id="rId2"/>
    <p:sldLayoutId id="2147484883" r:id="rId3"/>
    <p:sldLayoutId id="2147484884" r:id="rId4"/>
    <p:sldLayoutId id="2147484885"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l">
              <a:defRPr sz="1200">
                <a:solidFill>
                  <a:sysClr val="windowText" lastClr="000000"/>
                </a:solidFill>
              </a:defRPr>
            </a:lvl1pPr>
          </a:lstStyle>
          <a:p>
            <a:fld id="{28A3B54F-4D6D-439C-9A2C-B6799378E1A1}" type="slidenum">
              <a:rPr lang="en-ZA" smtClean="0"/>
              <a:pPr/>
              <a:t>‹#›</a:t>
            </a:fld>
            <a:endParaRPr lang="en-ZA" dirty="0"/>
          </a:p>
        </p:txBody>
      </p:sp>
    </p:spTree>
    <p:extLst>
      <p:ext uri="{BB962C8B-B14F-4D97-AF65-F5344CB8AC3E}">
        <p14:creationId xmlns:p14="http://schemas.microsoft.com/office/powerpoint/2010/main" val="447549077"/>
      </p:ext>
    </p:extLst>
  </p:cSld>
  <p:clrMap bg1="lt1" tx1="dk1" bg2="lt2" tx2="dk2" accent1="accent1" accent2="accent2" accent3="accent3" accent4="accent4" accent5="accent5" accent6="accent6" hlink="hlink" folHlink="folHlink"/>
  <p:sldLayoutIdLst>
    <p:sldLayoutId id="2147484887" r:id="rId1"/>
    <p:sldLayoutId id="2147484888" r:id="rId2"/>
    <p:sldLayoutId id="2147484889" r:id="rId3"/>
    <p:sldLayoutId id="2147484890" r:id="rId4"/>
    <p:sldLayoutId id="2147484891"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4">
            <a:extLst>
              <a:ext uri="{FF2B5EF4-FFF2-40B4-BE49-F238E27FC236}">
                <a16:creationId xmlns:a16="http://schemas.microsoft.com/office/drawing/2014/main" id="{840967E6-E754-4E62-9D9D-8853D53AC3A6}"/>
              </a:ext>
            </a:extLst>
          </p:cNvPr>
          <p:cNvSpPr txBox="1">
            <a:spLocks/>
          </p:cNvSpPr>
          <p:nvPr/>
        </p:nvSpPr>
        <p:spPr bwMode="auto">
          <a:xfrm>
            <a:off x="611560" y="1340768"/>
            <a:ext cx="7488237" cy="31683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3600" b="1" dirty="0">
                <a:solidFill>
                  <a:schemeClr val="accent6">
                    <a:lumMod val="50000"/>
                  </a:schemeClr>
                </a:solidFill>
              </a:rPr>
              <a:t>Dropping out of learners</a:t>
            </a:r>
          </a:p>
          <a:p>
            <a:pPr algn="ctr" eaLnBrk="1" hangingPunct="1">
              <a:spcBef>
                <a:spcPct val="0"/>
              </a:spcBef>
              <a:buFont typeface="Arial" panose="020B0604020202020204" pitchFamily="34" charset="0"/>
              <a:buNone/>
            </a:pPr>
            <a:r>
              <a:rPr lang="en-US" altLang="en-US" sz="3600" b="1" dirty="0">
                <a:solidFill>
                  <a:schemeClr val="accent6">
                    <a:lumMod val="50000"/>
                  </a:schemeClr>
                </a:solidFill>
              </a:rPr>
              <a:t>Statistics, trends, tracking and tracing</a:t>
            </a:r>
          </a:p>
          <a:p>
            <a:pPr algn="ctr" eaLnBrk="1" hangingPunct="1">
              <a:spcBef>
                <a:spcPct val="0"/>
              </a:spcBef>
              <a:buFont typeface="Arial" panose="020B0604020202020204" pitchFamily="34" charset="0"/>
              <a:buNone/>
            </a:pPr>
            <a:endParaRPr lang="en-US" altLang="en-US" sz="3600" i="1" dirty="0"/>
          </a:p>
          <a:p>
            <a:pPr algn="ctr" eaLnBrk="1" hangingPunct="1">
              <a:spcBef>
                <a:spcPct val="0"/>
              </a:spcBef>
              <a:buFont typeface="Arial" panose="020B0604020202020204" pitchFamily="34" charset="0"/>
              <a:buNone/>
            </a:pPr>
            <a:r>
              <a:rPr lang="en-US" altLang="en-US" dirty="0"/>
              <a:t>Department of Basic Education</a:t>
            </a:r>
          </a:p>
          <a:p>
            <a:pPr algn="ctr" eaLnBrk="1" hangingPunct="1">
              <a:spcBef>
                <a:spcPct val="0"/>
              </a:spcBef>
              <a:buFont typeface="Arial" panose="020B0604020202020204" pitchFamily="34" charset="0"/>
              <a:buNone/>
            </a:pPr>
            <a:r>
              <a:rPr lang="en-US" altLang="en-US" dirty="0"/>
              <a:t>Martin Gustafsson</a:t>
            </a:r>
          </a:p>
          <a:p>
            <a:pPr algn="ctr" eaLnBrk="1" hangingPunct="1">
              <a:spcBef>
                <a:spcPct val="0"/>
              </a:spcBef>
              <a:buFont typeface="Arial" panose="020B0604020202020204" pitchFamily="34" charset="0"/>
              <a:buNone/>
            </a:pPr>
            <a:endParaRPr lang="en-US" altLang="en-US" dirty="0"/>
          </a:p>
          <a:p>
            <a:pPr algn="ctr" eaLnBrk="1" hangingPunct="1">
              <a:spcBef>
                <a:spcPct val="0"/>
              </a:spcBef>
              <a:buFont typeface="Arial" panose="020B0604020202020204" pitchFamily="34" charset="0"/>
              <a:buNone/>
            </a:pPr>
            <a:r>
              <a:rPr lang="en-US" altLang="en-US"/>
              <a:t>18 </a:t>
            </a:r>
            <a:r>
              <a:rPr lang="en-US" altLang="en-US" dirty="0"/>
              <a:t>April 2023</a:t>
            </a:r>
            <a:endParaRPr lang="en-US" altLang="en-US" b="1" dirty="0"/>
          </a:p>
          <a:p>
            <a:pPr algn="ctr" eaLnBrk="1" hangingPunct="1">
              <a:spcBef>
                <a:spcPct val="0"/>
              </a:spcBef>
              <a:buFont typeface="Arial" panose="020B0604020202020204" pitchFamily="34" charset="0"/>
              <a:buNone/>
            </a:pPr>
            <a:endParaRPr lang="en-ZA" altLang="en-US" dirty="0"/>
          </a:p>
          <a:p>
            <a:pPr algn="ctr" eaLnBrk="1" hangingPunct="1">
              <a:spcBef>
                <a:spcPct val="0"/>
              </a:spcBef>
              <a:buFont typeface="Arial" panose="020B0604020202020204" pitchFamily="34" charset="0"/>
              <a:buNone/>
            </a:pPr>
            <a:fld id="{67C85360-1A06-4E08-B1BC-A3D9AB8FAE08}" type="slidenum">
              <a:rPr lang="en-ZA" altLang="en-US" smtClean="0"/>
              <a:t>1</a:t>
            </a:fld>
            <a:endParaRPr lang="en-ZA"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23528" y="109283"/>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sz="2400" b="1" dirty="0">
                <a:solidFill>
                  <a:schemeClr val="accent6">
                    <a:lumMod val="50000"/>
                  </a:schemeClr>
                </a:solidFill>
              </a:rPr>
              <a:t>The impact of COVID (contd.)</a:t>
            </a:r>
          </a:p>
          <a:p>
            <a:pPr eaLnBrk="1" hangingPunct="1">
              <a:spcBef>
                <a:spcPct val="0"/>
              </a:spcBef>
              <a:defRPr/>
            </a:pPr>
            <a:endParaRPr lang="en-ZA" altLang="en-US" sz="2400" dirty="0">
              <a:solidFill>
                <a:srgbClr val="00B050"/>
              </a:solidFill>
            </a:endParaRPr>
          </a:p>
        </p:txBody>
      </p:sp>
      <p:pic>
        <p:nvPicPr>
          <p:cNvPr id="3" name="Picture 2">
            <a:extLst>
              <a:ext uri="{FF2B5EF4-FFF2-40B4-BE49-F238E27FC236}">
                <a16:creationId xmlns:a16="http://schemas.microsoft.com/office/drawing/2014/main" id="{86459660-33DC-7BB9-1316-68C4282E9D67}"/>
              </a:ext>
            </a:extLst>
          </p:cNvPr>
          <p:cNvPicPr>
            <a:picLocks noChangeAspect="1"/>
          </p:cNvPicPr>
          <p:nvPr/>
        </p:nvPicPr>
        <p:blipFill>
          <a:blip r:embed="rId2"/>
          <a:stretch>
            <a:fillRect/>
          </a:stretch>
        </p:blipFill>
        <p:spPr>
          <a:xfrm>
            <a:off x="772673" y="2008459"/>
            <a:ext cx="4744112" cy="2495898"/>
          </a:xfrm>
          <a:prstGeom prst="rect">
            <a:avLst/>
          </a:prstGeom>
          <a:ln>
            <a:solidFill>
              <a:srgbClr val="FF0000"/>
            </a:solidFill>
          </a:ln>
        </p:spPr>
      </p:pic>
      <p:pic>
        <p:nvPicPr>
          <p:cNvPr id="4" name="Picture 3">
            <a:extLst>
              <a:ext uri="{FF2B5EF4-FFF2-40B4-BE49-F238E27FC236}">
                <a16:creationId xmlns:a16="http://schemas.microsoft.com/office/drawing/2014/main" id="{99AAC32D-01E9-413C-FAEE-8D3C332950DB}"/>
              </a:ext>
            </a:extLst>
          </p:cNvPr>
          <p:cNvPicPr>
            <a:picLocks noChangeAspect="1"/>
          </p:cNvPicPr>
          <p:nvPr/>
        </p:nvPicPr>
        <p:blipFill>
          <a:blip r:embed="rId3"/>
          <a:stretch>
            <a:fillRect/>
          </a:stretch>
        </p:blipFill>
        <p:spPr>
          <a:xfrm>
            <a:off x="467544" y="1386445"/>
            <a:ext cx="3155308" cy="622014"/>
          </a:xfrm>
          <a:prstGeom prst="rect">
            <a:avLst/>
          </a:prstGeom>
          <a:ln>
            <a:solidFill>
              <a:srgbClr val="FF0000"/>
            </a:solidFill>
          </a:ln>
        </p:spPr>
      </p:pic>
      <p:cxnSp>
        <p:nvCxnSpPr>
          <p:cNvPr id="5" name="Straight Connector 4">
            <a:extLst>
              <a:ext uri="{FF2B5EF4-FFF2-40B4-BE49-F238E27FC236}">
                <a16:creationId xmlns:a16="http://schemas.microsoft.com/office/drawing/2014/main" id="{40C2D2C3-C8EB-CB8A-43A8-5F5D4A155ED9}"/>
              </a:ext>
            </a:extLst>
          </p:cNvPr>
          <p:cNvCxnSpPr/>
          <p:nvPr/>
        </p:nvCxnSpPr>
        <p:spPr>
          <a:xfrm>
            <a:off x="3491880" y="4236389"/>
            <a:ext cx="172819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81E8B90A-3F5A-0F22-9B57-11FE6E18B1CA}"/>
              </a:ext>
            </a:extLst>
          </p:cNvPr>
          <p:cNvSpPr/>
          <p:nvPr/>
        </p:nvSpPr>
        <p:spPr>
          <a:xfrm>
            <a:off x="3584240" y="1402006"/>
            <a:ext cx="1537956" cy="534450"/>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8 Jul 2021</a:t>
            </a:r>
            <a:endParaRPr lang="en-ZA" sz="2400" dirty="0">
              <a:solidFill>
                <a:schemeClr val="tx1"/>
              </a:solidFill>
            </a:endParaRPr>
          </a:p>
        </p:txBody>
      </p:sp>
      <p:pic>
        <p:nvPicPr>
          <p:cNvPr id="7" name="Picture 6">
            <a:extLst>
              <a:ext uri="{FF2B5EF4-FFF2-40B4-BE49-F238E27FC236}">
                <a16:creationId xmlns:a16="http://schemas.microsoft.com/office/drawing/2014/main" id="{681A3EBF-DB1E-EF0A-6C04-072EF3675C67}"/>
              </a:ext>
            </a:extLst>
          </p:cNvPr>
          <p:cNvPicPr>
            <a:picLocks noChangeAspect="1"/>
          </p:cNvPicPr>
          <p:nvPr/>
        </p:nvPicPr>
        <p:blipFill>
          <a:blip r:embed="rId4"/>
          <a:stretch>
            <a:fillRect/>
          </a:stretch>
        </p:blipFill>
        <p:spPr>
          <a:xfrm>
            <a:off x="766555" y="5534338"/>
            <a:ext cx="7173326" cy="1257475"/>
          </a:xfrm>
          <a:prstGeom prst="rect">
            <a:avLst/>
          </a:prstGeom>
          <a:ln>
            <a:solidFill>
              <a:srgbClr val="FF0000"/>
            </a:solidFill>
          </a:ln>
        </p:spPr>
      </p:pic>
      <p:pic>
        <p:nvPicPr>
          <p:cNvPr id="8" name="Picture 7">
            <a:extLst>
              <a:ext uri="{FF2B5EF4-FFF2-40B4-BE49-F238E27FC236}">
                <a16:creationId xmlns:a16="http://schemas.microsoft.com/office/drawing/2014/main" id="{3365E020-04E0-AFF5-E779-566DD2AD1374}"/>
              </a:ext>
            </a:extLst>
          </p:cNvPr>
          <p:cNvPicPr>
            <a:picLocks noChangeAspect="1"/>
          </p:cNvPicPr>
          <p:nvPr/>
        </p:nvPicPr>
        <p:blipFill>
          <a:blip r:embed="rId5"/>
          <a:stretch>
            <a:fillRect/>
          </a:stretch>
        </p:blipFill>
        <p:spPr>
          <a:xfrm>
            <a:off x="611560" y="4719766"/>
            <a:ext cx="3237776" cy="813209"/>
          </a:xfrm>
          <a:prstGeom prst="rect">
            <a:avLst/>
          </a:prstGeom>
        </p:spPr>
      </p:pic>
      <p:sp>
        <p:nvSpPr>
          <p:cNvPr id="9" name="Rectangle 8">
            <a:extLst>
              <a:ext uri="{FF2B5EF4-FFF2-40B4-BE49-F238E27FC236}">
                <a16:creationId xmlns:a16="http://schemas.microsoft.com/office/drawing/2014/main" id="{C194180A-1DF6-7F97-17C8-DE75137F91C3}"/>
              </a:ext>
            </a:extLst>
          </p:cNvPr>
          <p:cNvSpPr/>
          <p:nvPr/>
        </p:nvSpPr>
        <p:spPr>
          <a:xfrm>
            <a:off x="4139952" y="4859145"/>
            <a:ext cx="1537956" cy="534450"/>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9 Jul 2021</a:t>
            </a:r>
            <a:endParaRPr lang="en-ZA" sz="2400" dirty="0">
              <a:solidFill>
                <a:schemeClr val="tx1"/>
              </a:solidFill>
            </a:endParaRPr>
          </a:p>
        </p:txBody>
      </p:sp>
      <p:cxnSp>
        <p:nvCxnSpPr>
          <p:cNvPr id="10" name="Straight Connector 9">
            <a:extLst>
              <a:ext uri="{FF2B5EF4-FFF2-40B4-BE49-F238E27FC236}">
                <a16:creationId xmlns:a16="http://schemas.microsoft.com/office/drawing/2014/main" id="{E9746EB7-9644-738F-84A2-7AD4512A1EA0}"/>
              </a:ext>
            </a:extLst>
          </p:cNvPr>
          <p:cNvCxnSpPr>
            <a:cxnSpLocks/>
          </p:cNvCxnSpPr>
          <p:nvPr/>
        </p:nvCxnSpPr>
        <p:spPr>
          <a:xfrm>
            <a:off x="971600" y="5964581"/>
            <a:ext cx="316835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Google Shape;441;p30">
            <a:extLst>
              <a:ext uri="{FF2B5EF4-FFF2-40B4-BE49-F238E27FC236}">
                <a16:creationId xmlns:a16="http://schemas.microsoft.com/office/drawing/2014/main" id="{C1D661AF-2C8D-97A8-A243-2E89193AF29D}"/>
              </a:ext>
            </a:extLst>
          </p:cNvPr>
          <p:cNvSpPr txBox="1">
            <a:spLocks noChangeArrowheads="1"/>
          </p:cNvSpPr>
          <p:nvPr/>
        </p:nvSpPr>
        <p:spPr bwMode="auto">
          <a:xfrm>
            <a:off x="296582" y="476672"/>
            <a:ext cx="8523890" cy="792088"/>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SzPct val="100000"/>
              <a:buNone/>
              <a:defRPr/>
            </a:pPr>
            <a:r>
              <a:rPr lang="en-US" altLang="en-US" sz="2800" dirty="0">
                <a:latin typeface="Helvetica" panose="020B0604020202020204" pitchFamily="34" charset="0"/>
              </a:rPr>
              <a:t>Concerns in following turned out to be largely unfounded.</a:t>
            </a:r>
          </a:p>
          <a:p>
            <a:pPr marL="0" indent="0">
              <a:spcBef>
                <a:spcPct val="0"/>
              </a:spcBef>
              <a:buSzPct val="100000"/>
              <a:buNone/>
              <a:defRPr/>
            </a:pPr>
            <a:endParaRPr lang="en-US" altLang="en-US" sz="2800" dirty="0">
              <a:latin typeface="Helvetica" panose="020B0604020202020204" pitchFamily="34" charset="0"/>
            </a:endParaRPr>
          </a:p>
        </p:txBody>
      </p:sp>
    </p:spTree>
    <p:extLst>
      <p:ext uri="{BB962C8B-B14F-4D97-AF65-F5344CB8AC3E}">
        <p14:creationId xmlns:p14="http://schemas.microsoft.com/office/powerpoint/2010/main" val="3480793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23528" y="109283"/>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b="1" dirty="0">
                <a:solidFill>
                  <a:schemeClr val="accent6">
                    <a:lumMod val="50000"/>
                  </a:schemeClr>
                </a:solidFill>
              </a:rPr>
              <a:t>The impact of COVID (contd.)</a:t>
            </a:r>
            <a:endParaRPr lang="en-US" altLang="en-US" sz="2400" b="1" dirty="0">
              <a:solidFill>
                <a:schemeClr val="accent6">
                  <a:lumMod val="50000"/>
                </a:schemeClr>
              </a:solidFill>
            </a:endParaRPr>
          </a:p>
          <a:p>
            <a:pPr eaLnBrk="1" hangingPunct="1">
              <a:spcBef>
                <a:spcPct val="0"/>
              </a:spcBef>
              <a:defRPr/>
            </a:pPr>
            <a:endParaRPr lang="en-ZA" altLang="en-US" sz="2400" dirty="0">
              <a:solidFill>
                <a:srgbClr val="00B050"/>
              </a:solidFill>
            </a:endParaRPr>
          </a:p>
        </p:txBody>
      </p:sp>
      <p:sp>
        <p:nvSpPr>
          <p:cNvPr id="11" name="Google Shape;441;p30">
            <a:extLst>
              <a:ext uri="{FF2B5EF4-FFF2-40B4-BE49-F238E27FC236}">
                <a16:creationId xmlns:a16="http://schemas.microsoft.com/office/drawing/2014/main" id="{C1D661AF-2C8D-97A8-A243-2E89193AF29D}"/>
              </a:ext>
            </a:extLst>
          </p:cNvPr>
          <p:cNvSpPr txBox="1">
            <a:spLocks noChangeArrowheads="1"/>
          </p:cNvSpPr>
          <p:nvPr/>
        </p:nvSpPr>
        <p:spPr bwMode="auto">
          <a:xfrm>
            <a:off x="310055" y="980728"/>
            <a:ext cx="8523890" cy="792088"/>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SzPct val="100000"/>
              <a:buNone/>
              <a:defRPr/>
            </a:pPr>
            <a:r>
              <a:rPr lang="en-US" altLang="en-US" sz="2800" dirty="0">
                <a:latin typeface="Helvetica" panose="020B0604020202020204" pitchFamily="34" charset="0"/>
              </a:rPr>
              <a:t>Unsurprising problems that were found at the time:</a:t>
            </a:r>
          </a:p>
          <a:p>
            <a:pPr>
              <a:spcBef>
                <a:spcPct val="0"/>
              </a:spcBef>
              <a:buSzPct val="100000"/>
              <a:defRPr/>
            </a:pPr>
            <a:r>
              <a:rPr lang="en-US" altLang="en-US" sz="2800" b="1" dirty="0">
                <a:solidFill>
                  <a:srgbClr val="FF0000"/>
                </a:solidFill>
                <a:latin typeface="Helvetica" panose="020B0604020202020204" pitchFamily="34" charset="0"/>
              </a:rPr>
              <a:t>19,000</a:t>
            </a:r>
            <a:r>
              <a:rPr lang="en-US" altLang="en-US" sz="2800" dirty="0">
                <a:latin typeface="Helvetica" panose="020B0604020202020204" pitchFamily="34" charset="0"/>
              </a:rPr>
              <a:t> children of compulsory school-going age had dropped out when 2020 and 2021 enrolment data compared.</a:t>
            </a:r>
          </a:p>
          <a:p>
            <a:pPr>
              <a:spcBef>
                <a:spcPct val="0"/>
              </a:spcBef>
              <a:buSzPct val="100000"/>
              <a:defRPr/>
            </a:pPr>
            <a:r>
              <a:rPr lang="en-US" altLang="en-US" sz="2800" dirty="0">
                <a:latin typeface="Helvetica" panose="020B0604020202020204" pitchFamily="34" charset="0"/>
              </a:rPr>
              <a:t>Delayed enrolment for around </a:t>
            </a:r>
            <a:r>
              <a:rPr lang="en-US" altLang="en-US" sz="2800" b="1" dirty="0">
                <a:solidFill>
                  <a:srgbClr val="FF0000"/>
                </a:solidFill>
                <a:latin typeface="Helvetica" panose="020B0604020202020204" pitchFamily="34" charset="0"/>
              </a:rPr>
              <a:t>27,000</a:t>
            </a:r>
            <a:r>
              <a:rPr lang="en-US" altLang="en-US" sz="2800" dirty="0">
                <a:latin typeface="Helvetica" panose="020B0604020202020204" pitchFamily="34" charset="0"/>
              </a:rPr>
              <a:t> grades R and 1 learners in 2021.</a:t>
            </a:r>
          </a:p>
          <a:p>
            <a:pPr marL="0" indent="0">
              <a:spcBef>
                <a:spcPct val="0"/>
              </a:spcBef>
              <a:buSzPct val="100000"/>
              <a:buNone/>
              <a:defRPr/>
            </a:pPr>
            <a:endParaRPr lang="en-US" altLang="en-US" sz="2800" dirty="0">
              <a:latin typeface="Helvetica" panose="020B0604020202020204" pitchFamily="34" charset="0"/>
            </a:endParaRPr>
          </a:p>
          <a:p>
            <a:pPr marL="0" indent="0">
              <a:spcBef>
                <a:spcPct val="0"/>
              </a:spcBef>
              <a:buSzPct val="100000"/>
              <a:buNone/>
              <a:defRPr/>
            </a:pPr>
            <a:r>
              <a:rPr lang="en-US" altLang="en-US" sz="2800" dirty="0">
                <a:latin typeface="Helvetica" panose="020B0604020202020204" pitchFamily="34" charset="0"/>
              </a:rPr>
              <a:t>Analysis still to be published suggests the above two problems have been fully or partially resolved. </a:t>
            </a:r>
          </a:p>
          <a:p>
            <a:pPr marL="0" indent="0">
              <a:spcBef>
                <a:spcPct val="0"/>
              </a:spcBef>
              <a:buSzPct val="100000"/>
              <a:buNone/>
              <a:defRPr/>
            </a:pPr>
            <a:endParaRPr lang="en-US" altLang="en-US" sz="2800" dirty="0">
              <a:latin typeface="Helvetica" panose="020B0604020202020204" pitchFamily="34" charset="0"/>
            </a:endParaRPr>
          </a:p>
        </p:txBody>
      </p:sp>
      <p:pic>
        <p:nvPicPr>
          <p:cNvPr id="12" name="Picture 11">
            <a:extLst>
              <a:ext uri="{FF2B5EF4-FFF2-40B4-BE49-F238E27FC236}">
                <a16:creationId xmlns:a16="http://schemas.microsoft.com/office/drawing/2014/main" id="{DBA2CD6C-C539-B576-FCBD-61797FA2916A}"/>
              </a:ext>
            </a:extLst>
          </p:cNvPr>
          <p:cNvPicPr>
            <a:picLocks noChangeAspect="1"/>
          </p:cNvPicPr>
          <p:nvPr/>
        </p:nvPicPr>
        <p:blipFill>
          <a:blip r:embed="rId2"/>
          <a:stretch>
            <a:fillRect/>
          </a:stretch>
        </p:blipFill>
        <p:spPr>
          <a:xfrm>
            <a:off x="785284" y="5229200"/>
            <a:ext cx="7573432" cy="914528"/>
          </a:xfrm>
          <a:prstGeom prst="rect">
            <a:avLst/>
          </a:prstGeom>
          <a:ln>
            <a:solidFill>
              <a:srgbClr val="FF0000"/>
            </a:solidFill>
          </a:ln>
        </p:spPr>
      </p:pic>
      <p:sp>
        <p:nvSpPr>
          <p:cNvPr id="13" name="Rectangle 12">
            <a:extLst>
              <a:ext uri="{FF2B5EF4-FFF2-40B4-BE49-F238E27FC236}">
                <a16:creationId xmlns:a16="http://schemas.microsoft.com/office/drawing/2014/main" id="{F01A7409-327A-81D2-C7A0-B1400547967F}"/>
              </a:ext>
            </a:extLst>
          </p:cNvPr>
          <p:cNvSpPr/>
          <p:nvPr/>
        </p:nvSpPr>
        <p:spPr>
          <a:xfrm>
            <a:off x="5580112" y="5876503"/>
            <a:ext cx="2304256" cy="534450"/>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Available online</a:t>
            </a:r>
            <a:endParaRPr lang="en-ZA" sz="2400" dirty="0">
              <a:solidFill>
                <a:schemeClr val="tx1"/>
              </a:solidFill>
            </a:endParaRPr>
          </a:p>
        </p:txBody>
      </p:sp>
    </p:spTree>
    <p:extLst>
      <p:ext uri="{BB962C8B-B14F-4D97-AF65-F5344CB8AC3E}">
        <p14:creationId xmlns:p14="http://schemas.microsoft.com/office/powerpoint/2010/main" val="1239718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23528" y="109282"/>
            <a:ext cx="8523890" cy="583413"/>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b="1" dirty="0">
                <a:solidFill>
                  <a:schemeClr val="accent6">
                    <a:lumMod val="50000"/>
                  </a:schemeClr>
                </a:solidFill>
              </a:rPr>
              <a:t>The impact of COVID (contd.)</a:t>
            </a:r>
          </a:p>
          <a:p>
            <a:pPr eaLnBrk="1" hangingPunct="1">
              <a:spcBef>
                <a:spcPct val="0"/>
              </a:spcBef>
              <a:defRPr/>
            </a:pPr>
            <a:endParaRPr lang="en-ZA" altLang="en-US" sz="2400" dirty="0">
              <a:solidFill>
                <a:srgbClr val="00B050"/>
              </a:solidFill>
            </a:endParaRPr>
          </a:p>
        </p:txBody>
      </p:sp>
      <p:sp>
        <p:nvSpPr>
          <p:cNvPr id="11" name="Google Shape;441;p30">
            <a:extLst>
              <a:ext uri="{FF2B5EF4-FFF2-40B4-BE49-F238E27FC236}">
                <a16:creationId xmlns:a16="http://schemas.microsoft.com/office/drawing/2014/main" id="{C1D661AF-2C8D-97A8-A243-2E89193AF29D}"/>
              </a:ext>
            </a:extLst>
          </p:cNvPr>
          <p:cNvSpPr txBox="1">
            <a:spLocks noChangeArrowheads="1"/>
          </p:cNvSpPr>
          <p:nvPr/>
        </p:nvSpPr>
        <p:spPr bwMode="auto">
          <a:xfrm>
            <a:off x="251520" y="548680"/>
            <a:ext cx="8568952" cy="750706"/>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SzPct val="100000"/>
              <a:buNone/>
              <a:defRPr/>
            </a:pPr>
            <a:r>
              <a:rPr lang="en-US" altLang="en-US" sz="2800" dirty="0">
                <a:latin typeface="Helvetica" panose="020B0604020202020204" pitchFamily="34" charset="0"/>
              </a:rPr>
              <a:t>Surprising phenomenon: </a:t>
            </a:r>
          </a:p>
          <a:p>
            <a:pPr>
              <a:spcBef>
                <a:spcPct val="0"/>
              </a:spcBef>
              <a:buSzPct val="100000"/>
              <a:defRPr/>
            </a:pPr>
            <a:r>
              <a:rPr lang="en-US" altLang="en-US" sz="2800" dirty="0">
                <a:latin typeface="Helvetica" panose="020B0604020202020204" pitchFamily="34" charset="0"/>
              </a:rPr>
              <a:t>Participation beyond age 15 increased.</a:t>
            </a:r>
          </a:p>
          <a:p>
            <a:pPr>
              <a:spcBef>
                <a:spcPct val="0"/>
              </a:spcBef>
              <a:buSzPct val="100000"/>
              <a:defRPr/>
            </a:pPr>
            <a:r>
              <a:rPr lang="en-US" altLang="en-US" sz="2800" dirty="0">
                <a:latin typeface="Helvetica" panose="020B0604020202020204" pitchFamily="34" charset="0"/>
              </a:rPr>
              <a:t>Candidates and passes in Grade 12 examinations end of 2021 highest to date. Again in 2022, both previous records broken.</a:t>
            </a:r>
          </a:p>
          <a:p>
            <a:pPr>
              <a:spcBef>
                <a:spcPct val="0"/>
              </a:spcBef>
              <a:buSzPct val="100000"/>
              <a:defRPr/>
            </a:pPr>
            <a:endParaRPr lang="en-US" altLang="en-US" sz="2800" dirty="0">
              <a:latin typeface="Helvetica" panose="020B0604020202020204" pitchFamily="34" charset="0"/>
            </a:endParaRPr>
          </a:p>
          <a:p>
            <a:pPr marL="0" indent="0">
              <a:spcBef>
                <a:spcPct val="0"/>
              </a:spcBef>
              <a:buSzPct val="100000"/>
              <a:buNone/>
              <a:defRPr/>
            </a:pPr>
            <a:endParaRPr lang="en-US" altLang="en-US" sz="2800" dirty="0">
              <a:latin typeface="Helvetica" panose="020B0604020202020204" pitchFamily="34" charset="0"/>
            </a:endParaRPr>
          </a:p>
        </p:txBody>
      </p:sp>
      <p:pic>
        <p:nvPicPr>
          <p:cNvPr id="3" name="Picture 2">
            <a:extLst>
              <a:ext uri="{FF2B5EF4-FFF2-40B4-BE49-F238E27FC236}">
                <a16:creationId xmlns:a16="http://schemas.microsoft.com/office/drawing/2014/main" id="{B6D922AF-3DFE-0B46-7805-117A1EF103AA}"/>
              </a:ext>
            </a:extLst>
          </p:cNvPr>
          <p:cNvPicPr>
            <a:picLocks noChangeAspect="1"/>
          </p:cNvPicPr>
          <p:nvPr/>
        </p:nvPicPr>
        <p:blipFill>
          <a:blip r:embed="rId2"/>
          <a:stretch>
            <a:fillRect/>
          </a:stretch>
        </p:blipFill>
        <p:spPr>
          <a:xfrm>
            <a:off x="539552" y="2735478"/>
            <a:ext cx="5909417" cy="4122522"/>
          </a:xfrm>
          <a:prstGeom prst="rect">
            <a:avLst/>
          </a:prstGeom>
        </p:spPr>
      </p:pic>
      <p:pic>
        <p:nvPicPr>
          <p:cNvPr id="5" name="Picture 4">
            <a:extLst>
              <a:ext uri="{FF2B5EF4-FFF2-40B4-BE49-F238E27FC236}">
                <a16:creationId xmlns:a16="http://schemas.microsoft.com/office/drawing/2014/main" id="{CF6E0B06-17A2-5143-C96F-27C4D36817AA}"/>
              </a:ext>
            </a:extLst>
          </p:cNvPr>
          <p:cNvPicPr>
            <a:picLocks noChangeAspect="1"/>
          </p:cNvPicPr>
          <p:nvPr/>
        </p:nvPicPr>
        <p:blipFill>
          <a:blip r:embed="rId3"/>
          <a:stretch>
            <a:fillRect/>
          </a:stretch>
        </p:blipFill>
        <p:spPr>
          <a:xfrm>
            <a:off x="5148064" y="2443908"/>
            <a:ext cx="3899123" cy="583139"/>
          </a:xfrm>
          <a:prstGeom prst="rect">
            <a:avLst/>
          </a:prstGeom>
          <a:ln>
            <a:solidFill>
              <a:srgbClr val="FF0000"/>
            </a:solidFill>
          </a:ln>
        </p:spPr>
      </p:pic>
      <p:sp>
        <p:nvSpPr>
          <p:cNvPr id="6" name="Rectangle 5">
            <a:extLst>
              <a:ext uri="{FF2B5EF4-FFF2-40B4-BE49-F238E27FC236}">
                <a16:creationId xmlns:a16="http://schemas.microsoft.com/office/drawing/2014/main" id="{4A75F333-50E7-3EE7-1F85-3AA4CC4FE9F4}"/>
              </a:ext>
            </a:extLst>
          </p:cNvPr>
          <p:cNvSpPr/>
          <p:nvPr/>
        </p:nvSpPr>
        <p:spPr>
          <a:xfrm>
            <a:off x="6625487" y="3061800"/>
            <a:ext cx="2304256" cy="534450"/>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Available online</a:t>
            </a:r>
            <a:endParaRPr lang="en-ZA" sz="2400" dirty="0">
              <a:solidFill>
                <a:schemeClr val="tx1"/>
              </a:solidFill>
            </a:endParaRPr>
          </a:p>
        </p:txBody>
      </p:sp>
    </p:spTree>
    <p:extLst>
      <p:ext uri="{BB962C8B-B14F-4D97-AF65-F5344CB8AC3E}">
        <p14:creationId xmlns:p14="http://schemas.microsoft.com/office/powerpoint/2010/main" val="1189413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23528" y="109283"/>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sz="4000" b="1" dirty="0">
                <a:solidFill>
                  <a:schemeClr val="accent6">
                    <a:lumMod val="50000"/>
                  </a:schemeClr>
                </a:solidFill>
              </a:rPr>
              <a:t>The impact of COVID (contd.)</a:t>
            </a:r>
          </a:p>
          <a:p>
            <a:pPr eaLnBrk="1" hangingPunct="1">
              <a:spcBef>
                <a:spcPct val="0"/>
              </a:spcBef>
              <a:defRPr/>
            </a:pPr>
            <a:endParaRPr lang="en-ZA" altLang="en-US" sz="2400" dirty="0">
              <a:solidFill>
                <a:srgbClr val="00B050"/>
              </a:solidFill>
            </a:endParaRPr>
          </a:p>
        </p:txBody>
      </p:sp>
      <p:sp>
        <p:nvSpPr>
          <p:cNvPr id="2" name="Google Shape;441;p30">
            <a:extLst>
              <a:ext uri="{FF2B5EF4-FFF2-40B4-BE49-F238E27FC236}">
                <a16:creationId xmlns:a16="http://schemas.microsoft.com/office/drawing/2014/main" id="{B65EE97D-3E28-AE3B-9D8E-F87C13FC21DD}"/>
              </a:ext>
            </a:extLst>
          </p:cNvPr>
          <p:cNvSpPr txBox="1">
            <a:spLocks noChangeArrowheads="1"/>
          </p:cNvSpPr>
          <p:nvPr/>
        </p:nvSpPr>
        <p:spPr bwMode="auto">
          <a:xfrm>
            <a:off x="107504" y="980728"/>
            <a:ext cx="8706033" cy="4968552"/>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SzPct val="100000"/>
              <a:defRPr/>
            </a:pPr>
            <a:r>
              <a:rPr lang="en-US" altLang="en-US" sz="3600" dirty="0">
                <a:latin typeface="Helvetica" panose="020B0604020202020204" pitchFamily="34" charset="0"/>
              </a:rPr>
              <a:t>Thus, via more flexible grades 10 and 11 promotion rules during the pandemic, the system may have moved abruptly to a new NSC trajectory.</a:t>
            </a:r>
          </a:p>
          <a:p>
            <a:pPr>
              <a:spcBef>
                <a:spcPct val="0"/>
              </a:spcBef>
              <a:buSzPct val="100000"/>
              <a:defRPr/>
            </a:pPr>
            <a:r>
              <a:rPr lang="en-US" altLang="en-US" sz="3600" dirty="0">
                <a:latin typeface="Helvetica" panose="020B0604020202020204" pitchFamily="34" charset="0"/>
              </a:rPr>
              <a:t>This is not all good. In the current budget climate, educator numbers have remained static, pushing up the learner-educator ratio and class sizes. </a:t>
            </a:r>
            <a:endParaRPr lang="en-US" altLang="en-US" sz="2800" dirty="0">
              <a:latin typeface="Helvetica" panose="020B0604020202020204" pitchFamily="34" charset="0"/>
            </a:endParaRPr>
          </a:p>
          <a:p>
            <a:pPr marL="0" indent="0">
              <a:spcBef>
                <a:spcPct val="0"/>
              </a:spcBef>
              <a:buSzPct val="100000"/>
              <a:buNone/>
              <a:defRPr/>
            </a:pPr>
            <a:endParaRPr lang="en-US" altLang="en-US" sz="2800" dirty="0">
              <a:latin typeface="Helvetica" panose="020B0604020202020204" pitchFamily="34" charset="0"/>
            </a:endParaRPr>
          </a:p>
        </p:txBody>
      </p:sp>
    </p:spTree>
    <p:extLst>
      <p:ext uri="{BB962C8B-B14F-4D97-AF65-F5344CB8AC3E}">
        <p14:creationId xmlns:p14="http://schemas.microsoft.com/office/powerpoint/2010/main" val="2941473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41;p30">
            <a:extLst>
              <a:ext uri="{FF2B5EF4-FFF2-40B4-BE49-F238E27FC236}">
                <a16:creationId xmlns:a16="http://schemas.microsoft.com/office/drawing/2014/main" id="{7B153E13-A3CE-CF2B-5117-B7C39F2458FA}"/>
              </a:ext>
            </a:extLst>
          </p:cNvPr>
          <p:cNvSpPr txBox="1">
            <a:spLocks noChangeArrowheads="1"/>
          </p:cNvSpPr>
          <p:nvPr/>
        </p:nvSpPr>
        <p:spPr bwMode="auto">
          <a:xfrm>
            <a:off x="267903" y="626305"/>
            <a:ext cx="8523890" cy="4464496"/>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SzPct val="100000"/>
              <a:buNone/>
              <a:defRPr/>
            </a:pPr>
            <a:r>
              <a:rPr lang="en-US" altLang="en-US" sz="2800" dirty="0">
                <a:latin typeface="Helvetica" panose="020B0604020202020204" pitchFamily="34" charset="0"/>
              </a:rPr>
              <a:t>This is multi-faceted and includes:</a:t>
            </a:r>
          </a:p>
          <a:p>
            <a:pPr>
              <a:spcBef>
                <a:spcPct val="0"/>
              </a:spcBef>
              <a:buSzPct val="100000"/>
              <a:defRPr/>
            </a:pPr>
            <a:r>
              <a:rPr lang="en-US" altLang="en-US" sz="2800" dirty="0">
                <a:latin typeface="Helvetica" panose="020B0604020202020204" pitchFamily="34" charset="0"/>
              </a:rPr>
              <a:t>School nutrition</a:t>
            </a:r>
          </a:p>
          <a:p>
            <a:pPr>
              <a:spcBef>
                <a:spcPct val="0"/>
              </a:spcBef>
              <a:buSzPct val="100000"/>
              <a:defRPr/>
            </a:pPr>
            <a:r>
              <a:rPr lang="en-US" altLang="en-US" sz="2800" dirty="0">
                <a:latin typeface="Helvetica" panose="020B0604020202020204" pitchFamily="34" charset="0"/>
              </a:rPr>
              <a:t>Enforcing no fee schools</a:t>
            </a:r>
          </a:p>
          <a:p>
            <a:pPr>
              <a:spcBef>
                <a:spcPct val="0"/>
              </a:spcBef>
              <a:buSzPct val="100000"/>
              <a:defRPr/>
            </a:pPr>
            <a:r>
              <a:rPr lang="en-US" altLang="en-US" sz="2800" dirty="0">
                <a:latin typeface="Helvetica" panose="020B0604020202020204" pitchFamily="34" charset="0"/>
              </a:rPr>
              <a:t>Implementing and enforcing Government Notice 704 of 2021 regarding protection of </a:t>
            </a:r>
            <a:r>
              <a:rPr lang="en-US" altLang="en-US" sz="2800" u="sng" dirty="0">
                <a:latin typeface="Helvetica" panose="020B0604020202020204" pitchFamily="34" charset="0"/>
              </a:rPr>
              <a:t>pregnant teenagers</a:t>
            </a:r>
            <a:r>
              <a:rPr lang="en-US" altLang="en-US" sz="2800" dirty="0">
                <a:latin typeface="Helvetica" panose="020B0604020202020204" pitchFamily="34" charset="0"/>
              </a:rPr>
              <a:t>.</a:t>
            </a:r>
          </a:p>
          <a:p>
            <a:pPr>
              <a:spcBef>
                <a:spcPct val="0"/>
              </a:spcBef>
              <a:buSzPct val="100000"/>
              <a:defRPr/>
            </a:pPr>
            <a:r>
              <a:rPr lang="en-US" altLang="en-US" sz="2800" dirty="0">
                <a:latin typeface="Helvetica" panose="020B0604020202020204" pitchFamily="34" charset="0"/>
              </a:rPr>
              <a:t>Ongoing strengthening and streamlining of </a:t>
            </a:r>
            <a:r>
              <a:rPr lang="en-US" altLang="en-US" sz="2800" u="sng" dirty="0">
                <a:latin typeface="Helvetica" panose="020B0604020202020204" pitchFamily="34" charset="0"/>
              </a:rPr>
              <a:t>CAPS</a:t>
            </a:r>
            <a:r>
              <a:rPr lang="en-US" altLang="en-US" sz="2800" dirty="0">
                <a:latin typeface="Helvetica" panose="020B0604020202020204" pitchFamily="34" charset="0"/>
              </a:rPr>
              <a:t>.</a:t>
            </a:r>
          </a:p>
          <a:p>
            <a:pPr>
              <a:spcBef>
                <a:spcPct val="0"/>
              </a:spcBef>
              <a:buSzPct val="100000"/>
              <a:defRPr/>
            </a:pPr>
            <a:r>
              <a:rPr lang="en-US" altLang="en-US" sz="2800" dirty="0">
                <a:latin typeface="Helvetica" panose="020B0604020202020204" pitchFamily="34" charset="0"/>
              </a:rPr>
              <a:t>Improving </a:t>
            </a:r>
            <a:r>
              <a:rPr lang="en-US" altLang="en-US" sz="2800" u="sng" dirty="0">
                <a:latin typeface="Helvetica" panose="020B0604020202020204" pitchFamily="34" charset="0"/>
              </a:rPr>
              <a:t>reading in the early grades</a:t>
            </a:r>
            <a:r>
              <a:rPr lang="en-US" altLang="en-US" sz="2800" dirty="0">
                <a:latin typeface="Helvetica" panose="020B0604020202020204" pitchFamily="34" charset="0"/>
              </a:rPr>
              <a:t>.</a:t>
            </a:r>
          </a:p>
          <a:p>
            <a:pPr>
              <a:spcBef>
                <a:spcPct val="0"/>
              </a:spcBef>
              <a:buSzPct val="100000"/>
              <a:defRPr/>
            </a:pPr>
            <a:r>
              <a:rPr lang="en-US" altLang="en-US" sz="2800" dirty="0">
                <a:latin typeface="Helvetica" panose="020B0604020202020204" pitchFamily="34" charset="0"/>
              </a:rPr>
              <a:t>Support to </a:t>
            </a:r>
            <a:r>
              <a:rPr lang="en-US" altLang="en-US" sz="2800" u="sng" dirty="0">
                <a:latin typeface="Helvetica" panose="020B0604020202020204" pitchFamily="34" charset="0"/>
              </a:rPr>
              <a:t>Grade 12 examination candidates</a:t>
            </a:r>
            <a:r>
              <a:rPr lang="en-US" altLang="en-US" sz="2800" dirty="0">
                <a:latin typeface="Helvetica" panose="020B0604020202020204" pitchFamily="34" charset="0"/>
              </a:rPr>
              <a:t>.</a:t>
            </a:r>
          </a:p>
          <a:p>
            <a:pPr>
              <a:spcBef>
                <a:spcPct val="0"/>
              </a:spcBef>
              <a:buSzPct val="100000"/>
              <a:defRPr/>
            </a:pPr>
            <a:r>
              <a:rPr lang="en-US" altLang="en-US" sz="2800" dirty="0">
                <a:latin typeface="Helvetica" panose="020B0604020202020204" pitchFamily="34" charset="0"/>
              </a:rPr>
              <a:t>Expansion of learner-level enrolment and attendance </a:t>
            </a:r>
            <a:r>
              <a:rPr lang="en-US" altLang="en-US" sz="2800" u="sng" dirty="0">
                <a:latin typeface="Helvetica" panose="020B0604020202020204" pitchFamily="34" charset="0"/>
              </a:rPr>
              <a:t>monitoring systems</a:t>
            </a:r>
            <a:r>
              <a:rPr lang="en-US" altLang="en-US" sz="2800" dirty="0">
                <a:latin typeface="Helvetica" panose="020B0604020202020204" pitchFamily="34" charset="0"/>
              </a:rPr>
              <a:t>.</a:t>
            </a:r>
          </a:p>
          <a:p>
            <a:pPr marL="0" indent="0">
              <a:spcBef>
                <a:spcPct val="0"/>
              </a:spcBef>
              <a:buSzPct val="100000"/>
              <a:buNone/>
              <a:defRPr/>
            </a:pPr>
            <a:endParaRPr lang="en-US" altLang="en-US" sz="2800" dirty="0">
              <a:latin typeface="Helvetica" panose="020B0604020202020204" pitchFamily="34" charset="0"/>
            </a:endParaRPr>
          </a:p>
        </p:txBody>
      </p:sp>
      <p:pic>
        <p:nvPicPr>
          <p:cNvPr id="5" name="Picture 4">
            <a:extLst>
              <a:ext uri="{FF2B5EF4-FFF2-40B4-BE49-F238E27FC236}">
                <a16:creationId xmlns:a16="http://schemas.microsoft.com/office/drawing/2014/main" id="{A260F9CB-4CA2-E923-92C0-F700C6A8A33E}"/>
              </a:ext>
            </a:extLst>
          </p:cNvPr>
          <p:cNvPicPr>
            <a:picLocks noChangeAspect="1"/>
          </p:cNvPicPr>
          <p:nvPr/>
        </p:nvPicPr>
        <p:blipFill>
          <a:blip r:embed="rId2"/>
          <a:stretch>
            <a:fillRect/>
          </a:stretch>
        </p:blipFill>
        <p:spPr>
          <a:xfrm>
            <a:off x="4835026" y="5373216"/>
            <a:ext cx="3956767" cy="1401111"/>
          </a:xfrm>
          <a:prstGeom prst="rect">
            <a:avLst/>
          </a:prstGeom>
          <a:ln>
            <a:solidFill>
              <a:srgbClr val="FF0000"/>
            </a:solidFill>
          </a:ln>
        </p:spPr>
      </p:pic>
      <p:sp>
        <p:nvSpPr>
          <p:cNvPr id="6" name="Rectangle 5">
            <a:extLst>
              <a:ext uri="{FF2B5EF4-FFF2-40B4-BE49-F238E27FC236}">
                <a16:creationId xmlns:a16="http://schemas.microsoft.com/office/drawing/2014/main" id="{31E6E3FB-BF0F-6403-1795-D1C7F955E4BD}"/>
              </a:ext>
            </a:extLst>
          </p:cNvPr>
          <p:cNvSpPr/>
          <p:nvPr/>
        </p:nvSpPr>
        <p:spPr>
          <a:xfrm>
            <a:off x="2530770" y="5806546"/>
            <a:ext cx="2304256" cy="534450"/>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Available online</a:t>
            </a:r>
            <a:endParaRPr lang="en-ZA" sz="2400" dirty="0">
              <a:solidFill>
                <a:schemeClr val="tx1"/>
              </a:solidFill>
            </a:endParaRPr>
          </a:p>
        </p:txBody>
      </p:sp>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23528" y="109283"/>
            <a:ext cx="8820472"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b="1" dirty="0">
                <a:solidFill>
                  <a:schemeClr val="accent6">
                    <a:lumMod val="50000"/>
                  </a:schemeClr>
                </a:solidFill>
              </a:rPr>
              <a:t>Efforts to </a:t>
            </a:r>
            <a:r>
              <a:rPr lang="en-US" altLang="en-US" b="1" dirty="0" err="1">
                <a:solidFill>
                  <a:schemeClr val="accent6">
                    <a:lumMod val="50000"/>
                  </a:schemeClr>
                </a:solidFill>
              </a:rPr>
              <a:t>normalise</a:t>
            </a:r>
            <a:r>
              <a:rPr lang="en-US" altLang="en-US" b="1" dirty="0">
                <a:solidFill>
                  <a:schemeClr val="accent6">
                    <a:lumMod val="50000"/>
                  </a:schemeClr>
                </a:solidFill>
              </a:rPr>
              <a:t> enrolments age 15 and below</a:t>
            </a:r>
          </a:p>
          <a:p>
            <a:pPr eaLnBrk="1" hangingPunct="1">
              <a:spcBef>
                <a:spcPct val="0"/>
              </a:spcBef>
              <a:defRPr/>
            </a:pPr>
            <a:endParaRPr lang="en-ZA" altLang="en-US" sz="3000" dirty="0">
              <a:solidFill>
                <a:srgbClr val="00B050"/>
              </a:solidFill>
            </a:endParaRPr>
          </a:p>
        </p:txBody>
      </p:sp>
    </p:spTree>
    <p:extLst>
      <p:ext uri="{BB962C8B-B14F-4D97-AF65-F5344CB8AC3E}">
        <p14:creationId xmlns:p14="http://schemas.microsoft.com/office/powerpoint/2010/main" val="1574161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23528" y="109283"/>
            <a:ext cx="8820472"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sz="2400" b="1" dirty="0">
                <a:solidFill>
                  <a:schemeClr val="accent6">
                    <a:lumMod val="50000"/>
                  </a:schemeClr>
                </a:solidFill>
              </a:rPr>
              <a:t>Efforts to </a:t>
            </a:r>
            <a:r>
              <a:rPr lang="en-US" altLang="en-US" sz="2400" b="1" dirty="0" err="1">
                <a:solidFill>
                  <a:schemeClr val="accent6">
                    <a:lumMod val="50000"/>
                  </a:schemeClr>
                </a:solidFill>
              </a:rPr>
              <a:t>normalise</a:t>
            </a:r>
            <a:r>
              <a:rPr lang="en-US" altLang="en-US" sz="2400" b="1" dirty="0">
                <a:solidFill>
                  <a:schemeClr val="accent6">
                    <a:lumMod val="50000"/>
                  </a:schemeClr>
                </a:solidFill>
              </a:rPr>
              <a:t> enrolments age 15 and below (contd.)</a:t>
            </a:r>
          </a:p>
          <a:p>
            <a:pPr eaLnBrk="1" hangingPunct="1">
              <a:spcBef>
                <a:spcPct val="0"/>
              </a:spcBef>
              <a:defRPr/>
            </a:pPr>
            <a:endParaRPr lang="en-ZA" altLang="en-US" sz="2400" dirty="0">
              <a:solidFill>
                <a:srgbClr val="00B050"/>
              </a:solidFill>
            </a:endParaRPr>
          </a:p>
        </p:txBody>
      </p:sp>
      <p:sp>
        <p:nvSpPr>
          <p:cNvPr id="3" name="Google Shape;441;p30">
            <a:extLst>
              <a:ext uri="{FF2B5EF4-FFF2-40B4-BE49-F238E27FC236}">
                <a16:creationId xmlns:a16="http://schemas.microsoft.com/office/drawing/2014/main" id="{7B153E13-A3CE-CF2B-5117-B7C39F2458FA}"/>
              </a:ext>
            </a:extLst>
          </p:cNvPr>
          <p:cNvSpPr txBox="1">
            <a:spLocks noChangeArrowheads="1"/>
          </p:cNvSpPr>
          <p:nvPr/>
        </p:nvSpPr>
        <p:spPr bwMode="auto">
          <a:xfrm>
            <a:off x="247036" y="782051"/>
            <a:ext cx="8523890" cy="4464496"/>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SzPct val="100000"/>
              <a:buNone/>
              <a:defRPr/>
            </a:pPr>
            <a:r>
              <a:rPr lang="en-US" altLang="en-US" sz="2800" dirty="0">
                <a:latin typeface="Helvetica" panose="020B0604020202020204" pitchFamily="34" charset="0"/>
              </a:rPr>
              <a:t>The DBE has engaged with the NGO Zero Dropout and disagrees with much of their analysis, but also their proposals around an Excel-based ‘Early Warning System’. </a:t>
            </a:r>
          </a:p>
          <a:p>
            <a:pPr marL="0" indent="0">
              <a:spcBef>
                <a:spcPct val="0"/>
              </a:spcBef>
              <a:buSzPct val="100000"/>
              <a:buNone/>
              <a:defRPr/>
            </a:pPr>
            <a:endParaRPr lang="en-US" altLang="en-US" sz="2800" dirty="0">
              <a:latin typeface="Helvetica" panose="020B0604020202020204" pitchFamily="34" charset="0"/>
            </a:endParaRPr>
          </a:p>
        </p:txBody>
      </p:sp>
      <p:pic>
        <p:nvPicPr>
          <p:cNvPr id="4" name="Picture 3">
            <a:extLst>
              <a:ext uri="{FF2B5EF4-FFF2-40B4-BE49-F238E27FC236}">
                <a16:creationId xmlns:a16="http://schemas.microsoft.com/office/drawing/2014/main" id="{BD637FB8-DDEB-D882-5D96-4CFFABC56DE8}"/>
              </a:ext>
            </a:extLst>
          </p:cNvPr>
          <p:cNvPicPr>
            <a:picLocks noChangeAspect="1"/>
          </p:cNvPicPr>
          <p:nvPr/>
        </p:nvPicPr>
        <p:blipFill>
          <a:blip r:embed="rId2"/>
          <a:stretch>
            <a:fillRect/>
          </a:stretch>
        </p:blipFill>
        <p:spPr>
          <a:xfrm>
            <a:off x="399940" y="2780928"/>
            <a:ext cx="6602636" cy="1779745"/>
          </a:xfrm>
          <a:prstGeom prst="rect">
            <a:avLst/>
          </a:prstGeom>
          <a:ln>
            <a:solidFill>
              <a:srgbClr val="FF0000"/>
            </a:solidFill>
          </a:ln>
        </p:spPr>
      </p:pic>
      <p:pic>
        <p:nvPicPr>
          <p:cNvPr id="8" name="Picture 7">
            <a:extLst>
              <a:ext uri="{FF2B5EF4-FFF2-40B4-BE49-F238E27FC236}">
                <a16:creationId xmlns:a16="http://schemas.microsoft.com/office/drawing/2014/main" id="{76DA09F7-8FB7-EF1E-FE2D-F8014F697A9A}"/>
              </a:ext>
            </a:extLst>
          </p:cNvPr>
          <p:cNvPicPr>
            <a:picLocks noChangeAspect="1"/>
          </p:cNvPicPr>
          <p:nvPr/>
        </p:nvPicPr>
        <p:blipFill>
          <a:blip r:embed="rId3"/>
          <a:stretch>
            <a:fillRect/>
          </a:stretch>
        </p:blipFill>
        <p:spPr>
          <a:xfrm>
            <a:off x="698097" y="4931653"/>
            <a:ext cx="8198867" cy="883123"/>
          </a:xfrm>
          <a:prstGeom prst="rect">
            <a:avLst/>
          </a:prstGeom>
          <a:ln>
            <a:solidFill>
              <a:srgbClr val="FF0000"/>
            </a:solidFill>
          </a:ln>
        </p:spPr>
      </p:pic>
      <p:sp>
        <p:nvSpPr>
          <p:cNvPr id="9" name="Rectangle 8">
            <a:extLst>
              <a:ext uri="{FF2B5EF4-FFF2-40B4-BE49-F238E27FC236}">
                <a16:creationId xmlns:a16="http://schemas.microsoft.com/office/drawing/2014/main" id="{ABA1F627-0149-AF73-D5D7-12EDDE6EE0B9}"/>
              </a:ext>
            </a:extLst>
          </p:cNvPr>
          <p:cNvSpPr/>
          <p:nvPr/>
        </p:nvSpPr>
        <p:spPr>
          <a:xfrm>
            <a:off x="3419872" y="4478938"/>
            <a:ext cx="2304256" cy="534450"/>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Available online</a:t>
            </a:r>
            <a:endParaRPr lang="en-ZA" sz="2400" dirty="0">
              <a:solidFill>
                <a:schemeClr val="tx1"/>
              </a:solidFill>
            </a:endParaRPr>
          </a:p>
        </p:txBody>
      </p:sp>
    </p:spTree>
    <p:extLst>
      <p:ext uri="{BB962C8B-B14F-4D97-AF65-F5344CB8AC3E}">
        <p14:creationId xmlns:p14="http://schemas.microsoft.com/office/powerpoint/2010/main" val="2571360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23528" y="109283"/>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b="1" dirty="0">
                <a:solidFill>
                  <a:schemeClr val="accent6">
                    <a:lumMod val="50000"/>
                  </a:schemeClr>
                </a:solidFill>
              </a:rPr>
              <a:t>Current survival to an </a:t>
            </a:r>
            <a:r>
              <a:rPr lang="en-US" altLang="en-US" b="1" dirty="0" err="1">
                <a:solidFill>
                  <a:schemeClr val="accent6">
                    <a:lumMod val="50000"/>
                  </a:schemeClr>
                </a:solidFill>
              </a:rPr>
              <a:t>NSC</a:t>
            </a:r>
            <a:r>
              <a:rPr lang="en-US" altLang="en-US" b="1" dirty="0">
                <a:solidFill>
                  <a:schemeClr val="accent6">
                    <a:lumMod val="50000"/>
                  </a:schemeClr>
                </a:solidFill>
              </a:rPr>
              <a:t> pass</a:t>
            </a:r>
          </a:p>
          <a:p>
            <a:pPr eaLnBrk="1" hangingPunct="1">
              <a:spcBef>
                <a:spcPct val="0"/>
              </a:spcBef>
              <a:defRPr/>
            </a:pPr>
            <a:endParaRPr lang="en-ZA" altLang="en-US" sz="3000" dirty="0">
              <a:solidFill>
                <a:srgbClr val="00B050"/>
              </a:solidFill>
            </a:endParaRPr>
          </a:p>
        </p:txBody>
      </p:sp>
      <p:sp>
        <p:nvSpPr>
          <p:cNvPr id="2" name="Google Shape;441;p30">
            <a:extLst>
              <a:ext uri="{FF2B5EF4-FFF2-40B4-BE49-F238E27FC236}">
                <a16:creationId xmlns:a16="http://schemas.microsoft.com/office/drawing/2014/main" id="{FE2F4C8D-BC5E-752A-B670-FCFA553A78C7}"/>
              </a:ext>
            </a:extLst>
          </p:cNvPr>
          <p:cNvSpPr txBox="1">
            <a:spLocks noChangeArrowheads="1"/>
          </p:cNvSpPr>
          <p:nvPr/>
        </p:nvSpPr>
        <p:spPr bwMode="auto">
          <a:xfrm>
            <a:off x="323528" y="735595"/>
            <a:ext cx="8523890" cy="792088"/>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SzPct val="100000"/>
              <a:buNone/>
              <a:defRPr/>
            </a:pPr>
            <a:r>
              <a:rPr lang="en-US" altLang="en-US" sz="2400" dirty="0">
                <a:latin typeface="Helvetica" panose="020B0604020202020204" pitchFamily="34" charset="0"/>
              </a:rPr>
              <a:t>2022 </a:t>
            </a:r>
            <a:r>
              <a:rPr lang="en-US" altLang="en-US" sz="2400" dirty="0" err="1">
                <a:latin typeface="Helvetica" panose="020B0604020202020204" pitchFamily="34" charset="0"/>
              </a:rPr>
              <a:t>NSC</a:t>
            </a:r>
            <a:r>
              <a:rPr lang="en-US" altLang="en-US" sz="2400" dirty="0">
                <a:latin typeface="Helvetica" panose="020B0604020202020204" pitchFamily="34" charset="0"/>
              </a:rPr>
              <a:t> report reflects a ‘survival rate’ (in South Africa the term </a:t>
            </a:r>
            <a:r>
              <a:rPr lang="en-US" altLang="en-US" sz="2400" b="1" dirty="0">
                <a:latin typeface="Helvetica" panose="020B0604020202020204" pitchFamily="34" charset="0"/>
              </a:rPr>
              <a:t>‘throughput rate’</a:t>
            </a:r>
            <a:r>
              <a:rPr lang="en-US" altLang="en-US" sz="2400" dirty="0">
                <a:latin typeface="Helvetica" panose="020B0604020202020204" pitchFamily="34" charset="0"/>
              </a:rPr>
              <a:t> frequently used) of </a:t>
            </a:r>
            <a:r>
              <a:rPr lang="en-US" altLang="en-US" sz="2400" b="1" dirty="0">
                <a:solidFill>
                  <a:srgbClr val="FF0000"/>
                </a:solidFill>
                <a:latin typeface="Helvetica" panose="020B0604020202020204" pitchFamily="34" charset="0"/>
              </a:rPr>
              <a:t>62%</a:t>
            </a:r>
            <a:r>
              <a:rPr lang="en-US" altLang="en-US" sz="2400" dirty="0">
                <a:latin typeface="Helvetica" panose="020B0604020202020204" pitchFamily="34" charset="0"/>
              </a:rPr>
              <a:t>. Based on Stats SA household data, confirmed via cohort analysis using DBE EMIS data. </a:t>
            </a:r>
            <a:endParaRPr lang="en-US" altLang="en-US" sz="2400" b="1" dirty="0">
              <a:latin typeface="Helvetica" panose="020B0604020202020204" pitchFamily="34" charset="0"/>
            </a:endParaRPr>
          </a:p>
          <a:p>
            <a:pPr marL="0" indent="0">
              <a:spcBef>
                <a:spcPct val="0"/>
              </a:spcBef>
              <a:buSzPct val="100000"/>
              <a:buNone/>
              <a:defRPr/>
            </a:pPr>
            <a:endParaRPr lang="en-US" altLang="en-US" sz="2400" dirty="0">
              <a:latin typeface="Helvetica" panose="020B0604020202020204" pitchFamily="34" charset="0"/>
            </a:endParaRPr>
          </a:p>
          <a:p>
            <a:pPr marL="0" indent="0">
              <a:spcBef>
                <a:spcPct val="0"/>
              </a:spcBef>
              <a:buSzPct val="100000"/>
              <a:buNone/>
              <a:defRPr/>
            </a:pPr>
            <a:r>
              <a:rPr lang="en-US" altLang="en-US" sz="2400" dirty="0">
                <a:latin typeface="Helvetica" panose="020B0604020202020204" pitchFamily="34" charset="0"/>
              </a:rPr>
              <a:t>What one should </a:t>
            </a:r>
            <a:r>
              <a:rPr lang="en-US" altLang="en-US" sz="2400" b="1" dirty="0">
                <a:solidFill>
                  <a:srgbClr val="FF0000"/>
                </a:solidFill>
                <a:latin typeface="Helvetica" panose="020B0604020202020204" pitchFamily="34" charset="0"/>
              </a:rPr>
              <a:t>not</a:t>
            </a:r>
            <a:r>
              <a:rPr lang="en-US" altLang="en-US" sz="2400" dirty="0">
                <a:latin typeface="Helvetica" panose="020B0604020202020204" pitchFamily="34" charset="0"/>
              </a:rPr>
              <a:t> do: divide full-time </a:t>
            </a:r>
            <a:r>
              <a:rPr lang="en-US" altLang="en-US" sz="2400" dirty="0" err="1">
                <a:latin typeface="Helvetica" panose="020B0604020202020204" pitchFamily="34" charset="0"/>
              </a:rPr>
              <a:t>NSC</a:t>
            </a:r>
            <a:r>
              <a:rPr lang="en-US" altLang="en-US" sz="2400" dirty="0">
                <a:latin typeface="Helvetica" panose="020B0604020202020204" pitchFamily="34" charset="0"/>
              </a:rPr>
              <a:t> passes by either earlier Grade 1 enrolment or Stats SA mid-year population estimates. </a:t>
            </a:r>
          </a:p>
          <a:p>
            <a:pPr marL="0" indent="0">
              <a:spcBef>
                <a:spcPct val="0"/>
              </a:spcBef>
              <a:buSzPct val="100000"/>
              <a:buNone/>
              <a:defRPr/>
            </a:pPr>
            <a:endParaRPr lang="en-US" altLang="en-US" sz="2400" dirty="0">
              <a:latin typeface="Helvetica" panose="020B0604020202020204" pitchFamily="34" charset="0"/>
            </a:endParaRPr>
          </a:p>
          <a:p>
            <a:pPr marL="0" indent="0">
              <a:spcBef>
                <a:spcPct val="0"/>
              </a:spcBef>
              <a:buSzPct val="100000"/>
              <a:buNone/>
              <a:defRPr/>
            </a:pPr>
            <a:endParaRPr lang="en-US" altLang="en-US" sz="2400" dirty="0">
              <a:latin typeface="Helvetica" panose="020B0604020202020204" pitchFamily="34" charset="0"/>
            </a:endParaRPr>
          </a:p>
          <a:p>
            <a:pPr marL="0" indent="0">
              <a:spcBef>
                <a:spcPct val="0"/>
              </a:spcBef>
              <a:buSzPct val="100000"/>
              <a:buNone/>
              <a:defRPr/>
            </a:pPr>
            <a:endParaRPr lang="en-US" altLang="en-US" sz="2400" dirty="0">
              <a:latin typeface="Helvetica" panose="020B0604020202020204" pitchFamily="34" charset="0"/>
            </a:endParaRPr>
          </a:p>
          <a:p>
            <a:pPr marL="0" indent="0">
              <a:spcBef>
                <a:spcPct val="0"/>
              </a:spcBef>
              <a:buSzPct val="100000"/>
              <a:buNone/>
              <a:defRPr/>
            </a:pPr>
            <a:r>
              <a:rPr lang="en-US" altLang="en-US" sz="2400" dirty="0">
                <a:latin typeface="Helvetica" panose="020B0604020202020204" pitchFamily="34" charset="0"/>
              </a:rPr>
              <a:t>Africa Check has weighed in on the debate and agrees with the methodology the DBE has used. </a:t>
            </a:r>
          </a:p>
          <a:p>
            <a:pPr marL="0" indent="0">
              <a:spcBef>
                <a:spcPct val="0"/>
              </a:spcBef>
              <a:buSzPct val="100000"/>
              <a:buNone/>
              <a:defRPr/>
            </a:pPr>
            <a:endParaRPr lang="en-US" altLang="en-US" sz="2400" dirty="0">
              <a:latin typeface="Helvetica" panose="020B0604020202020204" pitchFamily="34" charset="0"/>
            </a:endParaRPr>
          </a:p>
          <a:p>
            <a:pPr>
              <a:spcBef>
                <a:spcPct val="0"/>
              </a:spcBef>
              <a:buSzPct val="100000"/>
              <a:defRPr/>
            </a:pPr>
            <a:endParaRPr lang="en-US" altLang="en-US" sz="2400" dirty="0">
              <a:latin typeface="Helvetica" panose="020B0604020202020204" pitchFamily="34" charset="0"/>
            </a:endParaRPr>
          </a:p>
          <a:p>
            <a:pPr>
              <a:spcBef>
                <a:spcPct val="0"/>
              </a:spcBef>
              <a:buSzPct val="100000"/>
              <a:defRPr/>
            </a:pPr>
            <a:endParaRPr lang="en-US" altLang="en-US" sz="2400" dirty="0">
              <a:latin typeface="Helvetica" panose="020B0604020202020204" pitchFamily="34" charset="0"/>
            </a:endParaRPr>
          </a:p>
          <a:p>
            <a:pPr marL="0" indent="0">
              <a:spcBef>
                <a:spcPct val="0"/>
              </a:spcBef>
              <a:buSzPct val="100000"/>
              <a:buNone/>
              <a:defRPr/>
            </a:pPr>
            <a:endParaRPr lang="en-US" altLang="en-US" sz="2400" dirty="0">
              <a:latin typeface="Helvetica" panose="020B0604020202020204" pitchFamily="34" charset="0"/>
            </a:endParaRPr>
          </a:p>
        </p:txBody>
      </p:sp>
      <p:pic>
        <p:nvPicPr>
          <p:cNvPr id="24" name="Picture 23">
            <a:extLst>
              <a:ext uri="{FF2B5EF4-FFF2-40B4-BE49-F238E27FC236}">
                <a16:creationId xmlns:a16="http://schemas.microsoft.com/office/drawing/2014/main" id="{AEA6A846-1EEF-DFC6-2D0B-959F12093258}"/>
              </a:ext>
            </a:extLst>
          </p:cNvPr>
          <p:cNvPicPr>
            <a:picLocks noChangeAspect="1"/>
          </p:cNvPicPr>
          <p:nvPr/>
        </p:nvPicPr>
        <p:blipFill>
          <a:blip r:embed="rId2"/>
          <a:stretch>
            <a:fillRect/>
          </a:stretch>
        </p:blipFill>
        <p:spPr>
          <a:xfrm>
            <a:off x="323528" y="4149080"/>
            <a:ext cx="1581371" cy="628738"/>
          </a:xfrm>
          <a:prstGeom prst="rect">
            <a:avLst/>
          </a:prstGeom>
          <a:ln>
            <a:solidFill>
              <a:srgbClr val="FF0000"/>
            </a:solidFill>
          </a:ln>
        </p:spPr>
      </p:pic>
    </p:spTree>
    <p:extLst>
      <p:ext uri="{BB962C8B-B14F-4D97-AF65-F5344CB8AC3E}">
        <p14:creationId xmlns:p14="http://schemas.microsoft.com/office/powerpoint/2010/main" val="3991539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23528" y="109283"/>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sz="2400" b="1" dirty="0">
                <a:solidFill>
                  <a:schemeClr val="accent6">
                    <a:lumMod val="50000"/>
                  </a:schemeClr>
                </a:solidFill>
              </a:rPr>
              <a:t>Current survival to an </a:t>
            </a:r>
            <a:r>
              <a:rPr lang="en-US" altLang="en-US" sz="2400" b="1" dirty="0" err="1">
                <a:solidFill>
                  <a:schemeClr val="accent6">
                    <a:lumMod val="50000"/>
                  </a:schemeClr>
                </a:solidFill>
              </a:rPr>
              <a:t>NSC</a:t>
            </a:r>
            <a:r>
              <a:rPr lang="en-US" altLang="en-US" sz="2400" b="1" dirty="0">
                <a:solidFill>
                  <a:schemeClr val="accent6">
                    <a:lumMod val="50000"/>
                  </a:schemeClr>
                </a:solidFill>
              </a:rPr>
              <a:t> pass (contd.)</a:t>
            </a:r>
          </a:p>
          <a:p>
            <a:pPr eaLnBrk="1" hangingPunct="1">
              <a:spcBef>
                <a:spcPct val="0"/>
              </a:spcBef>
              <a:defRPr/>
            </a:pPr>
            <a:endParaRPr lang="en-ZA" altLang="en-US" sz="2400" dirty="0">
              <a:solidFill>
                <a:srgbClr val="00B050"/>
              </a:solidFill>
            </a:endParaRPr>
          </a:p>
        </p:txBody>
      </p:sp>
      <p:pic>
        <p:nvPicPr>
          <p:cNvPr id="3" name="Picture 2">
            <a:extLst>
              <a:ext uri="{FF2B5EF4-FFF2-40B4-BE49-F238E27FC236}">
                <a16:creationId xmlns:a16="http://schemas.microsoft.com/office/drawing/2014/main" id="{69820FD2-B011-C182-18AF-B0D871C321E2}"/>
              </a:ext>
            </a:extLst>
          </p:cNvPr>
          <p:cNvPicPr>
            <a:picLocks noChangeAspect="1"/>
          </p:cNvPicPr>
          <p:nvPr/>
        </p:nvPicPr>
        <p:blipFill>
          <a:blip r:embed="rId2"/>
          <a:stretch>
            <a:fillRect/>
          </a:stretch>
        </p:blipFill>
        <p:spPr>
          <a:xfrm>
            <a:off x="58994" y="836712"/>
            <a:ext cx="7191396" cy="3816424"/>
          </a:xfrm>
          <a:prstGeom prst="rect">
            <a:avLst/>
          </a:prstGeom>
        </p:spPr>
      </p:pic>
      <p:sp>
        <p:nvSpPr>
          <p:cNvPr id="4" name="Oval 3">
            <a:extLst>
              <a:ext uri="{FF2B5EF4-FFF2-40B4-BE49-F238E27FC236}">
                <a16:creationId xmlns:a16="http://schemas.microsoft.com/office/drawing/2014/main" id="{431CDFC3-2B80-1D34-F939-53306CFE9E1D}"/>
              </a:ext>
            </a:extLst>
          </p:cNvPr>
          <p:cNvSpPr/>
          <p:nvPr/>
        </p:nvSpPr>
        <p:spPr>
          <a:xfrm>
            <a:off x="683568" y="1556792"/>
            <a:ext cx="72008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Oval 4">
            <a:extLst>
              <a:ext uri="{FF2B5EF4-FFF2-40B4-BE49-F238E27FC236}">
                <a16:creationId xmlns:a16="http://schemas.microsoft.com/office/drawing/2014/main" id="{2E9CF80F-3538-22A7-CB5F-860FEBD233E5}"/>
              </a:ext>
            </a:extLst>
          </p:cNvPr>
          <p:cNvSpPr/>
          <p:nvPr/>
        </p:nvSpPr>
        <p:spPr>
          <a:xfrm>
            <a:off x="6530310" y="4341230"/>
            <a:ext cx="72008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11">
            <a:extLst>
              <a:ext uri="{FF2B5EF4-FFF2-40B4-BE49-F238E27FC236}">
                <a16:creationId xmlns:a16="http://schemas.microsoft.com/office/drawing/2014/main" id="{4087D7F6-15C6-3A7F-020A-BC4BA67BBF10}"/>
              </a:ext>
            </a:extLst>
          </p:cNvPr>
          <p:cNvSpPr/>
          <p:nvPr/>
        </p:nvSpPr>
        <p:spPr>
          <a:xfrm>
            <a:off x="323528" y="4879629"/>
            <a:ext cx="8280920" cy="1922984"/>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To illustrate the problem: Why can’t we say that e.g. 100,000 learners drop out between grades 1 and 2, or that 400,000 youths did not reach Grade 12? Because </a:t>
            </a:r>
            <a:r>
              <a:rPr lang="en-US" sz="2000" b="1" dirty="0">
                <a:solidFill>
                  <a:schemeClr val="tx1"/>
                </a:solidFill>
              </a:rPr>
              <a:t>repetition</a:t>
            </a:r>
            <a:r>
              <a:rPr lang="en-US" sz="2000" i="1" dirty="0">
                <a:solidFill>
                  <a:schemeClr val="tx1"/>
                </a:solidFill>
              </a:rPr>
              <a:t>, </a:t>
            </a:r>
            <a:r>
              <a:rPr lang="en-US" sz="2000" dirty="0">
                <a:solidFill>
                  <a:schemeClr val="tx1"/>
                </a:solidFill>
              </a:rPr>
              <a:t>which is especially high in Grade 1, inflates the denominator. Imagine if all Grade 1 learners repeated that grade, and no-one repeated Grade 2. Then Grade 1 enrolment would be twice Grade 2 enrolment, </a:t>
            </a:r>
            <a:r>
              <a:rPr lang="en-US" sz="2000" u="sng" dirty="0">
                <a:solidFill>
                  <a:schemeClr val="tx1"/>
                </a:solidFill>
              </a:rPr>
              <a:t>even if no-one was dropping out</a:t>
            </a:r>
            <a:r>
              <a:rPr lang="en-US" sz="2000" dirty="0">
                <a:solidFill>
                  <a:schemeClr val="tx1"/>
                </a:solidFill>
              </a:rPr>
              <a:t>. </a:t>
            </a:r>
            <a:endParaRPr lang="en-ZA" sz="2000" dirty="0">
              <a:solidFill>
                <a:schemeClr val="tx1"/>
              </a:solidFill>
            </a:endParaRPr>
          </a:p>
        </p:txBody>
      </p:sp>
      <p:sp>
        <p:nvSpPr>
          <p:cNvPr id="13" name="Oval 12">
            <a:extLst>
              <a:ext uri="{FF2B5EF4-FFF2-40B4-BE49-F238E27FC236}">
                <a16:creationId xmlns:a16="http://schemas.microsoft.com/office/drawing/2014/main" id="{81859DE3-0FE0-E3F0-D8F1-B7EFBE31B1B6}"/>
              </a:ext>
            </a:extLst>
          </p:cNvPr>
          <p:cNvSpPr/>
          <p:nvPr/>
        </p:nvSpPr>
        <p:spPr>
          <a:xfrm>
            <a:off x="1302326" y="1837010"/>
            <a:ext cx="59128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4" name="Straight Arrow Connector 13">
            <a:extLst>
              <a:ext uri="{FF2B5EF4-FFF2-40B4-BE49-F238E27FC236}">
                <a16:creationId xmlns:a16="http://schemas.microsoft.com/office/drawing/2014/main" id="{A4EE97C8-FCE1-5D3D-9A82-2EB80CCFDF8B}"/>
              </a:ext>
            </a:extLst>
          </p:cNvPr>
          <p:cNvCxnSpPr>
            <a:cxnSpLocks/>
          </p:cNvCxnSpPr>
          <p:nvPr/>
        </p:nvCxnSpPr>
        <p:spPr>
          <a:xfrm flipH="1">
            <a:off x="1403648" y="1700808"/>
            <a:ext cx="5846742" cy="0"/>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9B5A471-8FE2-4F14-EFEE-D3909C783D91}"/>
              </a:ext>
            </a:extLst>
          </p:cNvPr>
          <p:cNvCxnSpPr>
            <a:cxnSpLocks/>
          </p:cNvCxnSpPr>
          <p:nvPr/>
        </p:nvCxnSpPr>
        <p:spPr>
          <a:xfrm flipV="1">
            <a:off x="1043608" y="1916832"/>
            <a:ext cx="0" cy="1800200"/>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A288DB23-7F44-F893-1FAE-BA6C796EC05F}"/>
              </a:ext>
            </a:extLst>
          </p:cNvPr>
          <p:cNvSpPr/>
          <p:nvPr/>
        </p:nvSpPr>
        <p:spPr>
          <a:xfrm>
            <a:off x="7284806" y="1447852"/>
            <a:ext cx="1800200" cy="801891"/>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Difference of ±100,000.</a:t>
            </a:r>
            <a:endParaRPr lang="en-ZA" sz="2400" dirty="0">
              <a:solidFill>
                <a:schemeClr val="tx1"/>
              </a:solidFill>
            </a:endParaRPr>
          </a:p>
        </p:txBody>
      </p:sp>
      <p:cxnSp>
        <p:nvCxnSpPr>
          <p:cNvPr id="22" name="Straight Arrow Connector 21">
            <a:extLst>
              <a:ext uri="{FF2B5EF4-FFF2-40B4-BE49-F238E27FC236}">
                <a16:creationId xmlns:a16="http://schemas.microsoft.com/office/drawing/2014/main" id="{CE1F98E4-A202-C5F8-6F47-65F202666C57}"/>
              </a:ext>
            </a:extLst>
          </p:cNvPr>
          <p:cNvCxnSpPr>
            <a:cxnSpLocks/>
            <a:stCxn id="21" idx="1"/>
            <a:endCxn id="13" idx="6"/>
          </p:cNvCxnSpPr>
          <p:nvPr/>
        </p:nvCxnSpPr>
        <p:spPr>
          <a:xfrm flipH="1">
            <a:off x="1893610" y="1848798"/>
            <a:ext cx="5391196" cy="168232"/>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CD9134B-C4D7-B091-85B2-507C166C1282}"/>
              </a:ext>
            </a:extLst>
          </p:cNvPr>
          <p:cNvCxnSpPr>
            <a:cxnSpLocks/>
            <a:endCxn id="5" idx="2"/>
          </p:cNvCxnSpPr>
          <p:nvPr/>
        </p:nvCxnSpPr>
        <p:spPr>
          <a:xfrm>
            <a:off x="2195736" y="4077072"/>
            <a:ext cx="4334574" cy="444178"/>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014B866F-337E-D039-1E2F-411BC44266EB}"/>
              </a:ext>
            </a:extLst>
          </p:cNvPr>
          <p:cNvSpPr/>
          <p:nvPr/>
        </p:nvSpPr>
        <p:spPr>
          <a:xfrm>
            <a:off x="819832" y="3735588"/>
            <a:ext cx="1800200" cy="801891"/>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Difference of ±400,000.</a:t>
            </a:r>
            <a:endParaRPr lang="en-ZA" sz="2400" dirty="0">
              <a:solidFill>
                <a:schemeClr val="tx1"/>
              </a:solidFill>
            </a:endParaRPr>
          </a:p>
        </p:txBody>
      </p:sp>
    </p:spTree>
    <p:extLst>
      <p:ext uri="{BB962C8B-B14F-4D97-AF65-F5344CB8AC3E}">
        <p14:creationId xmlns:p14="http://schemas.microsoft.com/office/powerpoint/2010/main" val="3239720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23528" y="109283"/>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sz="2400" b="1" dirty="0">
                <a:solidFill>
                  <a:schemeClr val="accent6">
                    <a:lumMod val="50000"/>
                  </a:schemeClr>
                </a:solidFill>
              </a:rPr>
              <a:t>Current survival to an </a:t>
            </a:r>
            <a:r>
              <a:rPr lang="en-US" altLang="en-US" sz="2400" b="1" dirty="0" err="1">
                <a:solidFill>
                  <a:schemeClr val="accent6">
                    <a:lumMod val="50000"/>
                  </a:schemeClr>
                </a:solidFill>
              </a:rPr>
              <a:t>NSC</a:t>
            </a:r>
            <a:r>
              <a:rPr lang="en-US" altLang="en-US" sz="2400" b="1" dirty="0">
                <a:solidFill>
                  <a:schemeClr val="accent6">
                    <a:lumMod val="50000"/>
                  </a:schemeClr>
                </a:solidFill>
              </a:rPr>
              <a:t> pass (contd.)</a:t>
            </a:r>
          </a:p>
          <a:p>
            <a:pPr eaLnBrk="1" hangingPunct="1">
              <a:spcBef>
                <a:spcPct val="0"/>
              </a:spcBef>
              <a:defRPr/>
            </a:pPr>
            <a:endParaRPr lang="en-ZA" altLang="en-US" sz="2400" dirty="0">
              <a:solidFill>
                <a:srgbClr val="00B050"/>
              </a:solidFill>
            </a:endParaRPr>
          </a:p>
        </p:txBody>
      </p:sp>
      <p:pic>
        <p:nvPicPr>
          <p:cNvPr id="6" name="Picture 5">
            <a:extLst>
              <a:ext uri="{FF2B5EF4-FFF2-40B4-BE49-F238E27FC236}">
                <a16:creationId xmlns:a16="http://schemas.microsoft.com/office/drawing/2014/main" id="{9390A3D0-A064-99BE-2115-807F47085DE5}"/>
              </a:ext>
            </a:extLst>
          </p:cNvPr>
          <p:cNvPicPr>
            <a:picLocks noChangeAspect="1"/>
          </p:cNvPicPr>
          <p:nvPr/>
        </p:nvPicPr>
        <p:blipFill>
          <a:blip r:embed="rId2"/>
          <a:stretch>
            <a:fillRect/>
          </a:stretch>
        </p:blipFill>
        <p:spPr>
          <a:xfrm>
            <a:off x="349557" y="2276872"/>
            <a:ext cx="8388749" cy="4320480"/>
          </a:xfrm>
          <a:prstGeom prst="rect">
            <a:avLst/>
          </a:prstGeom>
        </p:spPr>
      </p:pic>
      <p:sp>
        <p:nvSpPr>
          <p:cNvPr id="7" name="Google Shape;441;p30">
            <a:extLst>
              <a:ext uri="{FF2B5EF4-FFF2-40B4-BE49-F238E27FC236}">
                <a16:creationId xmlns:a16="http://schemas.microsoft.com/office/drawing/2014/main" id="{BFB191DB-DD57-DF02-6629-6AA13236E064}"/>
              </a:ext>
            </a:extLst>
          </p:cNvPr>
          <p:cNvSpPr txBox="1">
            <a:spLocks noChangeArrowheads="1"/>
          </p:cNvSpPr>
          <p:nvPr/>
        </p:nvSpPr>
        <p:spPr bwMode="auto">
          <a:xfrm>
            <a:off x="323528" y="735595"/>
            <a:ext cx="8523890" cy="792088"/>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SzPct val="100000"/>
              <a:buNone/>
              <a:defRPr/>
            </a:pPr>
            <a:r>
              <a:rPr lang="en-US" altLang="en-US" sz="2400" dirty="0">
                <a:latin typeface="Helvetica" panose="020B0604020202020204" pitchFamily="34" charset="0"/>
              </a:rPr>
              <a:t>How should we then calculate survival (or ‘throughput’)? In using EMIS data, we must take into account e.g. grade repetition. And we should verify using household data, as in the following...</a:t>
            </a:r>
          </a:p>
          <a:p>
            <a:pPr marL="0" indent="0">
              <a:spcBef>
                <a:spcPct val="0"/>
              </a:spcBef>
              <a:buSzPct val="100000"/>
              <a:buNone/>
              <a:defRPr/>
            </a:pPr>
            <a:endParaRPr lang="en-US" altLang="en-US" sz="2400" dirty="0">
              <a:latin typeface="Helvetica" panose="020B0604020202020204" pitchFamily="34" charset="0"/>
            </a:endParaRPr>
          </a:p>
          <a:p>
            <a:pPr>
              <a:spcBef>
                <a:spcPct val="0"/>
              </a:spcBef>
              <a:buSzPct val="100000"/>
              <a:defRPr/>
            </a:pPr>
            <a:endParaRPr lang="en-US" altLang="en-US" sz="2400" dirty="0">
              <a:latin typeface="Helvetica" panose="020B0604020202020204" pitchFamily="34" charset="0"/>
            </a:endParaRPr>
          </a:p>
          <a:p>
            <a:pPr>
              <a:spcBef>
                <a:spcPct val="0"/>
              </a:spcBef>
              <a:buSzPct val="100000"/>
              <a:defRPr/>
            </a:pPr>
            <a:endParaRPr lang="en-US" altLang="en-US" sz="2400" dirty="0">
              <a:latin typeface="Helvetica" panose="020B0604020202020204" pitchFamily="34" charset="0"/>
            </a:endParaRPr>
          </a:p>
          <a:p>
            <a:pPr marL="0" indent="0">
              <a:spcBef>
                <a:spcPct val="0"/>
              </a:spcBef>
              <a:buSzPct val="100000"/>
              <a:buNone/>
              <a:defRPr/>
            </a:pPr>
            <a:endParaRPr lang="en-US" altLang="en-US" sz="2400" dirty="0">
              <a:latin typeface="Helvetica" panose="020B0604020202020204" pitchFamily="34" charset="0"/>
            </a:endParaRPr>
          </a:p>
        </p:txBody>
      </p:sp>
    </p:spTree>
    <p:extLst>
      <p:ext uri="{BB962C8B-B14F-4D97-AF65-F5344CB8AC3E}">
        <p14:creationId xmlns:p14="http://schemas.microsoft.com/office/powerpoint/2010/main" val="4038050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00070" y="264505"/>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b="1" dirty="0">
                <a:solidFill>
                  <a:schemeClr val="accent6">
                    <a:lumMod val="50000"/>
                  </a:schemeClr>
                </a:solidFill>
              </a:rPr>
              <a:t>School-college movements</a:t>
            </a:r>
          </a:p>
          <a:p>
            <a:pPr eaLnBrk="1" hangingPunct="1">
              <a:spcBef>
                <a:spcPct val="0"/>
              </a:spcBef>
              <a:defRPr/>
            </a:pPr>
            <a:endParaRPr lang="en-ZA" altLang="en-US" dirty="0">
              <a:solidFill>
                <a:srgbClr val="00B050"/>
              </a:solidFill>
            </a:endParaRPr>
          </a:p>
        </p:txBody>
      </p:sp>
      <p:sp>
        <p:nvSpPr>
          <p:cNvPr id="3" name="Google Shape;441;p30">
            <a:extLst>
              <a:ext uri="{FF2B5EF4-FFF2-40B4-BE49-F238E27FC236}">
                <a16:creationId xmlns:a16="http://schemas.microsoft.com/office/drawing/2014/main" id="{3B85BEEA-F3D2-2BA0-CF06-B01AECBD6C09}"/>
              </a:ext>
            </a:extLst>
          </p:cNvPr>
          <p:cNvSpPr txBox="1">
            <a:spLocks noChangeArrowheads="1"/>
          </p:cNvSpPr>
          <p:nvPr/>
        </p:nvSpPr>
        <p:spPr bwMode="auto">
          <a:xfrm>
            <a:off x="310055" y="1052736"/>
            <a:ext cx="8523890" cy="792088"/>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SzPct val="100000"/>
              <a:buNone/>
              <a:defRPr/>
            </a:pPr>
            <a:r>
              <a:rPr lang="en-US" altLang="en-US" sz="2400" dirty="0">
                <a:latin typeface="Helvetica" panose="020B0604020202020204" pitchFamily="34" charset="0"/>
              </a:rPr>
              <a:t>Vital question: if 62% of youths were were obtaining the </a:t>
            </a:r>
            <a:r>
              <a:rPr lang="en-US" altLang="en-US" sz="2400" dirty="0" err="1">
                <a:latin typeface="Helvetica" panose="020B0604020202020204" pitchFamily="34" charset="0"/>
              </a:rPr>
              <a:t>NSC</a:t>
            </a:r>
            <a:r>
              <a:rPr lang="en-US" altLang="en-US" sz="2400" dirty="0">
                <a:latin typeface="Helvetica" panose="020B0604020202020204" pitchFamily="34" charset="0"/>
              </a:rPr>
              <a:t> by 2021, how many were </a:t>
            </a:r>
            <a:r>
              <a:rPr lang="en-US" altLang="en-US" sz="2400" b="1" dirty="0">
                <a:latin typeface="Helvetica" panose="020B0604020202020204" pitchFamily="34" charset="0"/>
              </a:rPr>
              <a:t>successfully completing 12 years of schooling? </a:t>
            </a:r>
            <a:r>
              <a:rPr lang="en-US" altLang="en-US" sz="2400" dirty="0">
                <a:latin typeface="Helvetica" panose="020B0604020202020204" pitchFamily="34" charset="0"/>
              </a:rPr>
              <a:t>This requires looking at TVET colleges, in particular </a:t>
            </a:r>
            <a:r>
              <a:rPr lang="en-US" altLang="en-US" sz="2400" b="1" dirty="0">
                <a:latin typeface="Helvetica" panose="020B0604020202020204" pitchFamily="34" charset="0"/>
              </a:rPr>
              <a:t>youths who obtain a 12-year TVET certificate without also having the </a:t>
            </a:r>
            <a:r>
              <a:rPr lang="en-US" altLang="en-US" sz="2400" b="1" dirty="0" err="1">
                <a:latin typeface="Helvetica" panose="020B0604020202020204" pitchFamily="34" charset="0"/>
              </a:rPr>
              <a:t>NSC</a:t>
            </a:r>
            <a:r>
              <a:rPr lang="en-US" altLang="en-US" sz="2400" b="1" dirty="0">
                <a:latin typeface="Helvetica" panose="020B0604020202020204" pitchFamily="34" charset="0"/>
              </a:rPr>
              <a:t> </a:t>
            </a:r>
            <a:r>
              <a:rPr lang="en-US" altLang="en-US" sz="2400" dirty="0">
                <a:latin typeface="Helvetica" panose="020B0604020202020204" pitchFamily="34" charset="0"/>
              </a:rPr>
              <a:t>(we should not double-count).</a:t>
            </a:r>
            <a:endParaRPr lang="en-US" altLang="en-US" sz="2400" b="1" dirty="0">
              <a:latin typeface="Helvetica" panose="020B0604020202020204" pitchFamily="34" charset="0"/>
            </a:endParaRPr>
          </a:p>
          <a:p>
            <a:pPr marL="0" indent="0">
              <a:spcBef>
                <a:spcPct val="0"/>
              </a:spcBef>
              <a:buSzPct val="100000"/>
              <a:buNone/>
              <a:defRPr/>
            </a:pPr>
            <a:endParaRPr lang="en-US" altLang="en-US" sz="2400" dirty="0">
              <a:latin typeface="Helvetica" panose="020B0604020202020204" pitchFamily="34" charset="0"/>
            </a:endParaRPr>
          </a:p>
          <a:p>
            <a:pPr marL="0" indent="0">
              <a:spcBef>
                <a:spcPct val="0"/>
              </a:spcBef>
              <a:buSzPct val="100000"/>
              <a:buNone/>
              <a:defRPr/>
            </a:pPr>
            <a:r>
              <a:rPr lang="en-US" altLang="en-US" sz="2400" dirty="0">
                <a:latin typeface="Helvetica" panose="020B0604020202020204" pitchFamily="34" charset="0"/>
              </a:rPr>
              <a:t>Individual-level analysis of school-</a:t>
            </a:r>
            <a:r>
              <a:rPr lang="en-US" altLang="en-US" sz="2400" b="1" dirty="0">
                <a:solidFill>
                  <a:srgbClr val="FF0000"/>
                </a:solidFill>
                <a:latin typeface="Helvetica" panose="020B0604020202020204" pitchFamily="34" charset="0"/>
              </a:rPr>
              <a:t>university</a:t>
            </a:r>
            <a:r>
              <a:rPr lang="en-US" altLang="en-US" sz="2400" dirty="0">
                <a:latin typeface="Helvetica" panose="020B0604020202020204" pitchFamily="34" charset="0"/>
              </a:rPr>
              <a:t> movements exist, but to date nothing similar for school-</a:t>
            </a:r>
            <a:r>
              <a:rPr lang="en-US" altLang="en-US" sz="2400" b="1" dirty="0">
                <a:solidFill>
                  <a:srgbClr val="FF0000"/>
                </a:solidFill>
                <a:latin typeface="Helvetica" panose="020B0604020202020204" pitchFamily="34" charset="0"/>
              </a:rPr>
              <a:t>college</a:t>
            </a:r>
            <a:r>
              <a:rPr lang="en-US" altLang="en-US" sz="2400" dirty="0">
                <a:latin typeface="Helvetica" panose="020B0604020202020204" pitchFamily="34" charset="0"/>
              </a:rPr>
              <a:t> movements. Largely a college data problem. </a:t>
            </a:r>
          </a:p>
          <a:p>
            <a:pPr marL="0" indent="0">
              <a:spcBef>
                <a:spcPct val="0"/>
              </a:spcBef>
              <a:buSzPct val="100000"/>
              <a:buNone/>
              <a:defRPr/>
            </a:pPr>
            <a:endParaRPr lang="en-US" altLang="en-US" sz="2400" dirty="0">
              <a:latin typeface="Helvetica" panose="020B0604020202020204" pitchFamily="34" charset="0"/>
            </a:endParaRPr>
          </a:p>
          <a:p>
            <a:pPr>
              <a:spcBef>
                <a:spcPct val="0"/>
              </a:spcBef>
              <a:buSzPct val="100000"/>
              <a:defRPr/>
            </a:pPr>
            <a:endParaRPr lang="en-US" altLang="en-US" sz="2400" dirty="0">
              <a:latin typeface="Helvetica" panose="020B0604020202020204" pitchFamily="34" charset="0"/>
            </a:endParaRPr>
          </a:p>
          <a:p>
            <a:pPr>
              <a:spcBef>
                <a:spcPct val="0"/>
              </a:spcBef>
              <a:buSzPct val="100000"/>
              <a:defRPr/>
            </a:pPr>
            <a:endParaRPr lang="en-US" altLang="en-US" sz="2400" dirty="0">
              <a:latin typeface="Helvetica" panose="020B0604020202020204" pitchFamily="34" charset="0"/>
            </a:endParaRPr>
          </a:p>
          <a:p>
            <a:pPr marL="0" indent="0">
              <a:spcBef>
                <a:spcPct val="0"/>
              </a:spcBef>
              <a:buSzPct val="100000"/>
              <a:buNone/>
              <a:defRPr/>
            </a:pPr>
            <a:endParaRPr lang="en-US" altLang="en-US" sz="2400" dirty="0">
              <a:latin typeface="Helvetica" panose="020B0604020202020204" pitchFamily="34" charset="0"/>
            </a:endParaRPr>
          </a:p>
        </p:txBody>
      </p:sp>
      <p:pic>
        <p:nvPicPr>
          <p:cNvPr id="7" name="Picture 6">
            <a:extLst>
              <a:ext uri="{FF2B5EF4-FFF2-40B4-BE49-F238E27FC236}">
                <a16:creationId xmlns:a16="http://schemas.microsoft.com/office/drawing/2014/main" id="{949C0EB4-BC93-404C-70EE-161F661015BF}"/>
              </a:ext>
            </a:extLst>
          </p:cNvPr>
          <p:cNvPicPr>
            <a:picLocks noChangeAspect="1"/>
          </p:cNvPicPr>
          <p:nvPr/>
        </p:nvPicPr>
        <p:blipFill>
          <a:blip r:embed="rId2"/>
          <a:stretch>
            <a:fillRect/>
          </a:stretch>
        </p:blipFill>
        <p:spPr>
          <a:xfrm>
            <a:off x="1031632" y="4643975"/>
            <a:ext cx="7080736" cy="1664209"/>
          </a:xfrm>
          <a:prstGeom prst="rect">
            <a:avLst/>
          </a:prstGeom>
          <a:ln>
            <a:solidFill>
              <a:srgbClr val="FF0000"/>
            </a:solidFill>
          </a:ln>
        </p:spPr>
      </p:pic>
      <p:sp>
        <p:nvSpPr>
          <p:cNvPr id="8" name="Oval 7">
            <a:extLst>
              <a:ext uri="{FF2B5EF4-FFF2-40B4-BE49-F238E27FC236}">
                <a16:creationId xmlns:a16="http://schemas.microsoft.com/office/drawing/2014/main" id="{EC95C171-A24A-70DB-4C83-3C018B51A71E}"/>
              </a:ext>
            </a:extLst>
          </p:cNvPr>
          <p:cNvSpPr/>
          <p:nvPr/>
        </p:nvSpPr>
        <p:spPr>
          <a:xfrm>
            <a:off x="5796136" y="4983680"/>
            <a:ext cx="72008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581306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23528" y="109283"/>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b="1" dirty="0">
                <a:solidFill>
                  <a:schemeClr val="accent6">
                    <a:lumMod val="50000"/>
                  </a:schemeClr>
                </a:solidFill>
              </a:rPr>
              <a:t>Contents</a:t>
            </a:r>
          </a:p>
          <a:p>
            <a:pPr eaLnBrk="1" hangingPunct="1">
              <a:spcBef>
                <a:spcPct val="0"/>
              </a:spcBef>
              <a:defRPr/>
            </a:pPr>
            <a:endParaRPr lang="en-ZA" altLang="en-US" sz="3000" dirty="0">
              <a:solidFill>
                <a:srgbClr val="00B050"/>
              </a:solidFill>
            </a:endParaRPr>
          </a:p>
        </p:txBody>
      </p:sp>
      <p:sp>
        <p:nvSpPr>
          <p:cNvPr id="8" name="Google Shape;441;p30">
            <a:extLst>
              <a:ext uri="{FF2B5EF4-FFF2-40B4-BE49-F238E27FC236}">
                <a16:creationId xmlns:a16="http://schemas.microsoft.com/office/drawing/2014/main" id="{4A3FE8C7-C984-46F8-B8D9-09AD43EED179}"/>
              </a:ext>
            </a:extLst>
          </p:cNvPr>
          <p:cNvSpPr txBox="1">
            <a:spLocks noChangeArrowheads="1"/>
          </p:cNvSpPr>
          <p:nvPr/>
        </p:nvSpPr>
        <p:spPr bwMode="auto">
          <a:xfrm>
            <a:off x="323528" y="764704"/>
            <a:ext cx="8523890" cy="5760640"/>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SzPct val="100000"/>
              <a:defRPr/>
            </a:pPr>
            <a:r>
              <a:rPr lang="en-US" altLang="en-US" sz="2800" dirty="0">
                <a:latin typeface="Helvetica" panose="020B0604020202020204" pitchFamily="34" charset="0"/>
              </a:rPr>
              <a:t>Introduction</a:t>
            </a:r>
          </a:p>
          <a:p>
            <a:pPr>
              <a:spcBef>
                <a:spcPct val="0"/>
              </a:spcBef>
              <a:buSzPct val="100000"/>
              <a:defRPr/>
            </a:pPr>
            <a:r>
              <a:rPr lang="en-US" altLang="en-US" sz="2800" dirty="0">
                <a:latin typeface="Helvetica" panose="020B0604020202020204" pitchFamily="34" charset="0"/>
              </a:rPr>
              <a:t>Definitions and data</a:t>
            </a:r>
          </a:p>
          <a:p>
            <a:pPr>
              <a:spcBef>
                <a:spcPct val="0"/>
              </a:spcBef>
              <a:buSzPct val="100000"/>
              <a:defRPr/>
            </a:pPr>
            <a:r>
              <a:rPr lang="en-US" altLang="en-US" sz="2800" dirty="0">
                <a:latin typeface="Helvetica" panose="020B0604020202020204" pitchFamily="34" charset="0"/>
              </a:rPr>
              <a:t>Why learners drop out in South Africa</a:t>
            </a:r>
          </a:p>
          <a:p>
            <a:pPr>
              <a:spcBef>
                <a:spcPct val="0"/>
              </a:spcBef>
              <a:buSzPct val="100000"/>
              <a:defRPr/>
            </a:pPr>
            <a:r>
              <a:rPr lang="en-US" altLang="en-US" sz="2800" dirty="0">
                <a:latin typeface="Helvetica" panose="020B0604020202020204" pitchFamily="34" charset="0"/>
              </a:rPr>
              <a:t>Levels of dropping out without COVID</a:t>
            </a:r>
          </a:p>
          <a:p>
            <a:pPr>
              <a:spcBef>
                <a:spcPct val="0"/>
              </a:spcBef>
              <a:buSzPct val="100000"/>
              <a:defRPr/>
            </a:pPr>
            <a:r>
              <a:rPr lang="en-US" altLang="en-US" sz="2800" dirty="0">
                <a:latin typeface="Helvetica" panose="020B0604020202020204" pitchFamily="34" charset="0"/>
              </a:rPr>
              <a:t>The impact of COVID</a:t>
            </a:r>
          </a:p>
          <a:p>
            <a:pPr>
              <a:spcBef>
                <a:spcPct val="0"/>
              </a:spcBef>
              <a:buSzPct val="100000"/>
              <a:defRPr/>
            </a:pPr>
            <a:r>
              <a:rPr lang="en-US" altLang="en-US" sz="2800" dirty="0">
                <a:latin typeface="Helvetica" panose="020B0604020202020204" pitchFamily="34" charset="0"/>
              </a:rPr>
              <a:t>Efforts to </a:t>
            </a:r>
            <a:r>
              <a:rPr lang="en-US" altLang="en-US" sz="2800" dirty="0" err="1">
                <a:latin typeface="Helvetica" panose="020B0604020202020204" pitchFamily="34" charset="0"/>
              </a:rPr>
              <a:t>normalise</a:t>
            </a:r>
            <a:r>
              <a:rPr lang="en-US" altLang="en-US" sz="2800" dirty="0">
                <a:latin typeface="Helvetica" panose="020B0604020202020204" pitchFamily="34" charset="0"/>
              </a:rPr>
              <a:t> enrolments age 15 and below</a:t>
            </a:r>
          </a:p>
          <a:p>
            <a:pPr>
              <a:spcBef>
                <a:spcPct val="0"/>
              </a:spcBef>
              <a:buSzPct val="100000"/>
              <a:defRPr/>
            </a:pPr>
            <a:r>
              <a:rPr lang="en-US" altLang="en-US" sz="2800" dirty="0">
                <a:latin typeface="Helvetica" panose="020B0604020202020204" pitchFamily="34" charset="0"/>
              </a:rPr>
              <a:t>Current survival to an </a:t>
            </a:r>
            <a:r>
              <a:rPr lang="en-US" altLang="en-US" sz="2800" dirty="0" err="1">
                <a:latin typeface="Helvetica" panose="020B0604020202020204" pitchFamily="34" charset="0"/>
              </a:rPr>
              <a:t>NSC</a:t>
            </a:r>
            <a:r>
              <a:rPr lang="en-US" altLang="en-US" sz="2800" dirty="0">
                <a:latin typeface="Helvetica" panose="020B0604020202020204" pitchFamily="34" charset="0"/>
              </a:rPr>
              <a:t> pass</a:t>
            </a:r>
          </a:p>
          <a:p>
            <a:pPr>
              <a:spcBef>
                <a:spcPct val="0"/>
              </a:spcBef>
              <a:buSzPct val="100000"/>
              <a:defRPr/>
            </a:pPr>
            <a:r>
              <a:rPr lang="en-US" altLang="en-US" sz="2800" dirty="0">
                <a:latin typeface="Helvetica" panose="020B0604020202020204" pitchFamily="34" charset="0"/>
              </a:rPr>
              <a:t>What do we know about school-college movements?</a:t>
            </a:r>
          </a:p>
          <a:p>
            <a:pPr>
              <a:spcBef>
                <a:spcPct val="0"/>
              </a:spcBef>
              <a:buSzPct val="100000"/>
              <a:defRPr/>
            </a:pPr>
            <a:r>
              <a:rPr lang="en-US" altLang="en-US" sz="2800" dirty="0">
                <a:latin typeface="Helvetica" panose="020B0604020202020204" pitchFamily="34" charset="0"/>
              </a:rPr>
              <a:t>How our 65% 12-year ‘survival rate’ compares internationally</a:t>
            </a:r>
          </a:p>
          <a:p>
            <a:pPr>
              <a:spcBef>
                <a:spcPct val="0"/>
              </a:spcBef>
              <a:buSzPct val="100000"/>
              <a:defRPr/>
            </a:pPr>
            <a:r>
              <a:rPr lang="en-US" altLang="en-US" sz="2800" dirty="0">
                <a:latin typeface="Helvetica" panose="020B0604020202020204" pitchFamily="34" charset="0"/>
              </a:rPr>
              <a:t>Dropping out and other challenges in the sector</a:t>
            </a:r>
          </a:p>
          <a:p>
            <a:pPr>
              <a:spcBef>
                <a:spcPct val="0"/>
              </a:spcBef>
              <a:buSzPct val="100000"/>
              <a:defRPr/>
            </a:pPr>
            <a:r>
              <a:rPr lang="en-US" altLang="en-US" sz="2800" dirty="0">
                <a:latin typeface="Helvetica" panose="020B0604020202020204" pitchFamily="34" charset="0"/>
              </a:rPr>
              <a:t>Conclusion</a:t>
            </a:r>
          </a:p>
          <a:p>
            <a:pPr marL="0" indent="0">
              <a:spcBef>
                <a:spcPct val="0"/>
              </a:spcBef>
              <a:buSzPct val="100000"/>
              <a:buNone/>
              <a:defRPr/>
            </a:pPr>
            <a:r>
              <a:rPr lang="en-US" altLang="en-US" sz="2800" dirty="0">
                <a:latin typeface="Helvetica" panose="020B0604020202020204" pitchFamily="34" charset="0"/>
              </a:rPr>
              <a:t>								</a:t>
            </a:r>
            <a:fld id="{F33625F4-A8E2-4A9F-B9C3-D7471AE3084A}" type="slidenum">
              <a:rPr lang="en-US" altLang="en-US" sz="2800" smtClean="0">
                <a:latin typeface="Helvetica" panose="020B0604020202020204" pitchFamily="34" charset="0"/>
              </a:rPr>
              <a:pPr marL="0" indent="0">
                <a:spcBef>
                  <a:spcPct val="0"/>
                </a:spcBef>
                <a:buSzPct val="100000"/>
                <a:buNone/>
                <a:defRPr/>
              </a:pPr>
              <a:t>2</a:t>
            </a:fld>
            <a:endParaRPr lang="en-US" altLang="en-US" sz="2800" dirty="0">
              <a:latin typeface="Helvetica" panose="020B0604020202020204" pitchFamily="34" charset="0"/>
            </a:endParaRPr>
          </a:p>
          <a:p>
            <a:pPr>
              <a:spcBef>
                <a:spcPct val="0"/>
              </a:spcBef>
              <a:buSzPct val="100000"/>
              <a:defRPr/>
            </a:pPr>
            <a:endParaRPr lang="en-US" altLang="en-US" sz="2800" dirty="0">
              <a:latin typeface="Helvetica" panose="020B0604020202020204" pitchFamily="34" charset="0"/>
            </a:endParaRPr>
          </a:p>
        </p:txBody>
      </p:sp>
    </p:spTree>
    <p:extLst>
      <p:ext uri="{BB962C8B-B14F-4D97-AF65-F5344CB8AC3E}">
        <p14:creationId xmlns:p14="http://schemas.microsoft.com/office/powerpoint/2010/main" val="4080359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294390" y="111113"/>
            <a:ext cx="8523890" cy="89317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sz="4000" b="1" dirty="0">
                <a:solidFill>
                  <a:schemeClr val="accent6">
                    <a:lumMod val="50000"/>
                  </a:schemeClr>
                </a:solidFill>
              </a:rPr>
              <a:t>School-college movements (contd.)</a:t>
            </a:r>
          </a:p>
          <a:p>
            <a:pPr eaLnBrk="1" hangingPunct="1">
              <a:spcBef>
                <a:spcPct val="0"/>
              </a:spcBef>
              <a:defRPr/>
            </a:pPr>
            <a:endParaRPr lang="en-ZA" altLang="en-US" sz="4000" dirty="0">
              <a:solidFill>
                <a:schemeClr val="accent6">
                  <a:lumMod val="50000"/>
                </a:schemeClr>
              </a:solidFill>
            </a:endParaRPr>
          </a:p>
        </p:txBody>
      </p:sp>
      <p:sp>
        <p:nvSpPr>
          <p:cNvPr id="3" name="Google Shape;441;p30">
            <a:extLst>
              <a:ext uri="{FF2B5EF4-FFF2-40B4-BE49-F238E27FC236}">
                <a16:creationId xmlns:a16="http://schemas.microsoft.com/office/drawing/2014/main" id="{3B85BEEA-F3D2-2BA0-CF06-B01AECBD6C09}"/>
              </a:ext>
            </a:extLst>
          </p:cNvPr>
          <p:cNvSpPr txBox="1">
            <a:spLocks noChangeArrowheads="1"/>
          </p:cNvSpPr>
          <p:nvPr/>
        </p:nvSpPr>
        <p:spPr bwMode="auto">
          <a:xfrm>
            <a:off x="300070" y="752964"/>
            <a:ext cx="8523890" cy="1667924"/>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SzPct val="100000"/>
              <a:buNone/>
              <a:defRPr/>
            </a:pPr>
            <a:r>
              <a:rPr lang="en-US" altLang="en-US" sz="2400" dirty="0">
                <a:latin typeface="Helvetica" panose="020B0604020202020204" pitchFamily="34" charset="0"/>
              </a:rPr>
              <a:t>What we know about school-college movements is based largely on (a) household survey data and (b) aggregate enrolment numbers. </a:t>
            </a:r>
          </a:p>
          <a:p>
            <a:pPr marL="0" indent="0">
              <a:spcBef>
                <a:spcPct val="0"/>
              </a:spcBef>
              <a:buSzPct val="100000"/>
              <a:buNone/>
              <a:defRPr/>
            </a:pPr>
            <a:endParaRPr lang="en-US" altLang="en-US" sz="2400" dirty="0">
              <a:latin typeface="Helvetica" panose="020B0604020202020204" pitchFamily="34" charset="0"/>
            </a:endParaRPr>
          </a:p>
          <a:p>
            <a:pPr>
              <a:spcBef>
                <a:spcPct val="0"/>
              </a:spcBef>
              <a:buSzPct val="100000"/>
              <a:defRPr/>
            </a:pPr>
            <a:endParaRPr lang="en-US" altLang="en-US" sz="2400" dirty="0">
              <a:latin typeface="Helvetica" panose="020B0604020202020204" pitchFamily="34" charset="0"/>
            </a:endParaRPr>
          </a:p>
          <a:p>
            <a:pPr>
              <a:spcBef>
                <a:spcPct val="0"/>
              </a:spcBef>
              <a:buSzPct val="100000"/>
              <a:defRPr/>
            </a:pPr>
            <a:endParaRPr lang="en-US" altLang="en-US" sz="2400" dirty="0">
              <a:latin typeface="Helvetica" panose="020B0604020202020204" pitchFamily="34" charset="0"/>
            </a:endParaRPr>
          </a:p>
          <a:p>
            <a:pPr marL="0" indent="0">
              <a:spcBef>
                <a:spcPct val="0"/>
              </a:spcBef>
              <a:buSzPct val="100000"/>
              <a:buNone/>
              <a:defRPr/>
            </a:pPr>
            <a:endParaRPr lang="en-US" altLang="en-US" sz="2400" dirty="0">
              <a:latin typeface="Helvetica" panose="020B0604020202020204" pitchFamily="34" charset="0"/>
            </a:endParaRPr>
          </a:p>
        </p:txBody>
      </p:sp>
      <p:pic>
        <p:nvPicPr>
          <p:cNvPr id="4" name="Picture 3">
            <a:extLst>
              <a:ext uri="{FF2B5EF4-FFF2-40B4-BE49-F238E27FC236}">
                <a16:creationId xmlns:a16="http://schemas.microsoft.com/office/drawing/2014/main" id="{EE0F4DC6-948D-EEE2-AA4C-B54C96C244AC}"/>
              </a:ext>
            </a:extLst>
          </p:cNvPr>
          <p:cNvPicPr>
            <a:picLocks noChangeAspect="1"/>
          </p:cNvPicPr>
          <p:nvPr/>
        </p:nvPicPr>
        <p:blipFill>
          <a:blip r:embed="rId2"/>
          <a:stretch>
            <a:fillRect/>
          </a:stretch>
        </p:blipFill>
        <p:spPr>
          <a:xfrm>
            <a:off x="539552" y="2175384"/>
            <a:ext cx="4934639" cy="3896269"/>
          </a:xfrm>
          <a:prstGeom prst="rect">
            <a:avLst/>
          </a:prstGeom>
        </p:spPr>
      </p:pic>
      <p:sp>
        <p:nvSpPr>
          <p:cNvPr id="5" name="Rectangle 4">
            <a:extLst>
              <a:ext uri="{FF2B5EF4-FFF2-40B4-BE49-F238E27FC236}">
                <a16:creationId xmlns:a16="http://schemas.microsoft.com/office/drawing/2014/main" id="{8359712F-39A2-8EBA-2504-1849FA48E13F}"/>
              </a:ext>
            </a:extLst>
          </p:cNvPr>
          <p:cNvSpPr/>
          <p:nvPr/>
        </p:nvSpPr>
        <p:spPr>
          <a:xfrm>
            <a:off x="300070" y="6095311"/>
            <a:ext cx="8304378" cy="462230"/>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From DBE’s ‘Action Plan to 2024’, using 2016 Community Survey</a:t>
            </a:r>
            <a:endParaRPr lang="en-ZA" sz="2400" dirty="0">
              <a:solidFill>
                <a:schemeClr val="tx1"/>
              </a:solidFill>
            </a:endParaRPr>
          </a:p>
        </p:txBody>
      </p:sp>
      <p:sp>
        <p:nvSpPr>
          <p:cNvPr id="6" name="Rectangle 5">
            <a:extLst>
              <a:ext uri="{FF2B5EF4-FFF2-40B4-BE49-F238E27FC236}">
                <a16:creationId xmlns:a16="http://schemas.microsoft.com/office/drawing/2014/main" id="{69CE6D24-29D7-232A-D6F2-9F991F1CAA73}"/>
              </a:ext>
            </a:extLst>
          </p:cNvPr>
          <p:cNvSpPr/>
          <p:nvPr/>
        </p:nvSpPr>
        <p:spPr>
          <a:xfrm>
            <a:off x="5924939" y="2534691"/>
            <a:ext cx="2448272" cy="2365861"/>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The question is whether this </a:t>
            </a:r>
            <a:r>
              <a:rPr lang="en-US" sz="2400" b="1" dirty="0">
                <a:solidFill>
                  <a:srgbClr val="00B050"/>
                </a:solidFill>
              </a:rPr>
              <a:t>green</a:t>
            </a:r>
            <a:r>
              <a:rPr lang="en-US" sz="2400" dirty="0">
                <a:solidFill>
                  <a:schemeClr val="tx1"/>
                </a:solidFill>
              </a:rPr>
              <a:t> segment (‘With less than Grade 12’) has become larger.</a:t>
            </a:r>
            <a:endParaRPr lang="en-ZA" sz="2400" dirty="0">
              <a:solidFill>
                <a:schemeClr val="tx1"/>
              </a:solidFill>
            </a:endParaRPr>
          </a:p>
        </p:txBody>
      </p:sp>
      <p:cxnSp>
        <p:nvCxnSpPr>
          <p:cNvPr id="9" name="Straight Arrow Connector 8">
            <a:extLst>
              <a:ext uri="{FF2B5EF4-FFF2-40B4-BE49-F238E27FC236}">
                <a16:creationId xmlns:a16="http://schemas.microsoft.com/office/drawing/2014/main" id="{85AFDB37-F6F5-B5FF-DD0C-AEB6AEFC0F40}"/>
              </a:ext>
            </a:extLst>
          </p:cNvPr>
          <p:cNvCxnSpPr>
            <a:cxnSpLocks/>
            <a:stCxn id="6" idx="1"/>
          </p:cNvCxnSpPr>
          <p:nvPr/>
        </p:nvCxnSpPr>
        <p:spPr>
          <a:xfrm flipH="1">
            <a:off x="3491880" y="3717622"/>
            <a:ext cx="2433059" cy="118293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2136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00070" y="264505"/>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sz="3600" b="1" dirty="0">
                <a:solidFill>
                  <a:schemeClr val="accent6">
                    <a:lumMod val="50000"/>
                  </a:schemeClr>
                </a:solidFill>
              </a:rPr>
              <a:t>School-college movements (contd.)</a:t>
            </a:r>
          </a:p>
          <a:p>
            <a:pPr eaLnBrk="1" hangingPunct="1">
              <a:spcBef>
                <a:spcPct val="0"/>
              </a:spcBef>
              <a:defRPr/>
            </a:pPr>
            <a:endParaRPr lang="en-ZA" altLang="en-US" sz="2400" dirty="0">
              <a:solidFill>
                <a:srgbClr val="00B050"/>
              </a:solidFill>
            </a:endParaRPr>
          </a:p>
        </p:txBody>
      </p:sp>
      <p:sp>
        <p:nvSpPr>
          <p:cNvPr id="3" name="Google Shape;441;p30">
            <a:extLst>
              <a:ext uri="{FF2B5EF4-FFF2-40B4-BE49-F238E27FC236}">
                <a16:creationId xmlns:a16="http://schemas.microsoft.com/office/drawing/2014/main" id="{3B85BEEA-F3D2-2BA0-CF06-B01AECBD6C09}"/>
              </a:ext>
            </a:extLst>
          </p:cNvPr>
          <p:cNvSpPr txBox="1">
            <a:spLocks noChangeArrowheads="1"/>
          </p:cNvSpPr>
          <p:nvPr/>
        </p:nvSpPr>
        <p:spPr bwMode="auto">
          <a:xfrm>
            <a:off x="300070" y="752964"/>
            <a:ext cx="8523890" cy="1667924"/>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SzPct val="100000"/>
              <a:buNone/>
              <a:defRPr/>
            </a:pPr>
            <a:r>
              <a:rPr lang="en-US" altLang="en-US" sz="2400" dirty="0">
                <a:latin typeface="Helvetica" panose="020B0604020202020204" pitchFamily="34" charset="0"/>
              </a:rPr>
              <a:t>What we know about school-college movements is based largely on (a) household survey data and (b) aggregate enrolment numbers. </a:t>
            </a:r>
          </a:p>
          <a:p>
            <a:pPr marL="0" indent="0">
              <a:spcBef>
                <a:spcPct val="0"/>
              </a:spcBef>
              <a:buSzPct val="100000"/>
              <a:buNone/>
              <a:defRPr/>
            </a:pPr>
            <a:endParaRPr lang="en-US" altLang="en-US" sz="2400" dirty="0">
              <a:latin typeface="Helvetica" panose="020B0604020202020204" pitchFamily="34" charset="0"/>
            </a:endParaRPr>
          </a:p>
          <a:p>
            <a:pPr>
              <a:spcBef>
                <a:spcPct val="0"/>
              </a:spcBef>
              <a:buSzPct val="100000"/>
              <a:defRPr/>
            </a:pPr>
            <a:endParaRPr lang="en-US" altLang="en-US" sz="2400" dirty="0">
              <a:latin typeface="Helvetica" panose="020B0604020202020204" pitchFamily="34" charset="0"/>
            </a:endParaRPr>
          </a:p>
          <a:p>
            <a:pPr>
              <a:spcBef>
                <a:spcPct val="0"/>
              </a:spcBef>
              <a:buSzPct val="100000"/>
              <a:defRPr/>
            </a:pPr>
            <a:endParaRPr lang="en-US" altLang="en-US" sz="2400" dirty="0">
              <a:latin typeface="Helvetica" panose="020B0604020202020204" pitchFamily="34" charset="0"/>
            </a:endParaRPr>
          </a:p>
          <a:p>
            <a:pPr marL="0" indent="0">
              <a:spcBef>
                <a:spcPct val="0"/>
              </a:spcBef>
              <a:buSzPct val="100000"/>
              <a:buNone/>
              <a:defRPr/>
            </a:pPr>
            <a:endParaRPr lang="en-US" altLang="en-US" sz="2400" dirty="0">
              <a:latin typeface="Helvetica" panose="020B0604020202020204" pitchFamily="34" charset="0"/>
            </a:endParaRPr>
          </a:p>
        </p:txBody>
      </p:sp>
      <p:pic>
        <p:nvPicPr>
          <p:cNvPr id="8" name="Picture 7">
            <a:extLst>
              <a:ext uri="{FF2B5EF4-FFF2-40B4-BE49-F238E27FC236}">
                <a16:creationId xmlns:a16="http://schemas.microsoft.com/office/drawing/2014/main" id="{A5051651-FBE1-1111-5FA8-525F75545704}"/>
              </a:ext>
            </a:extLst>
          </p:cNvPr>
          <p:cNvPicPr>
            <a:picLocks noChangeAspect="1"/>
          </p:cNvPicPr>
          <p:nvPr/>
        </p:nvPicPr>
        <p:blipFill>
          <a:blip r:embed="rId2"/>
          <a:stretch>
            <a:fillRect/>
          </a:stretch>
        </p:blipFill>
        <p:spPr>
          <a:xfrm>
            <a:off x="348620" y="1916832"/>
            <a:ext cx="6490214" cy="3900172"/>
          </a:xfrm>
          <a:prstGeom prst="rect">
            <a:avLst/>
          </a:prstGeom>
        </p:spPr>
      </p:pic>
      <p:pic>
        <p:nvPicPr>
          <p:cNvPr id="11" name="Picture 10">
            <a:extLst>
              <a:ext uri="{FF2B5EF4-FFF2-40B4-BE49-F238E27FC236}">
                <a16:creationId xmlns:a16="http://schemas.microsoft.com/office/drawing/2014/main" id="{F0BAFAB1-0845-96B0-37FB-A3560D71F828}"/>
              </a:ext>
            </a:extLst>
          </p:cNvPr>
          <p:cNvPicPr>
            <a:picLocks noChangeAspect="1"/>
          </p:cNvPicPr>
          <p:nvPr/>
        </p:nvPicPr>
        <p:blipFill>
          <a:blip r:embed="rId3"/>
          <a:stretch>
            <a:fillRect/>
          </a:stretch>
        </p:blipFill>
        <p:spPr>
          <a:xfrm>
            <a:off x="683568" y="5564651"/>
            <a:ext cx="1586134" cy="1028844"/>
          </a:xfrm>
          <a:prstGeom prst="rect">
            <a:avLst/>
          </a:prstGeom>
          <a:ln>
            <a:solidFill>
              <a:srgbClr val="FF0000"/>
            </a:solidFill>
          </a:ln>
        </p:spPr>
      </p:pic>
      <p:pic>
        <p:nvPicPr>
          <p:cNvPr id="13" name="Picture 12">
            <a:extLst>
              <a:ext uri="{FF2B5EF4-FFF2-40B4-BE49-F238E27FC236}">
                <a16:creationId xmlns:a16="http://schemas.microsoft.com/office/drawing/2014/main" id="{6EC63CB9-1EF0-7620-3DB5-3406353CACB7}"/>
              </a:ext>
            </a:extLst>
          </p:cNvPr>
          <p:cNvPicPr>
            <a:picLocks noChangeAspect="1"/>
          </p:cNvPicPr>
          <p:nvPr/>
        </p:nvPicPr>
        <p:blipFill>
          <a:blip r:embed="rId4"/>
          <a:stretch>
            <a:fillRect/>
          </a:stretch>
        </p:blipFill>
        <p:spPr>
          <a:xfrm>
            <a:off x="3890717" y="5669775"/>
            <a:ext cx="2603416" cy="1002509"/>
          </a:xfrm>
          <a:prstGeom prst="rect">
            <a:avLst/>
          </a:prstGeom>
          <a:ln>
            <a:solidFill>
              <a:srgbClr val="FF0000"/>
            </a:solidFill>
          </a:ln>
        </p:spPr>
      </p:pic>
      <p:pic>
        <p:nvPicPr>
          <p:cNvPr id="15" name="Picture 14">
            <a:extLst>
              <a:ext uri="{FF2B5EF4-FFF2-40B4-BE49-F238E27FC236}">
                <a16:creationId xmlns:a16="http://schemas.microsoft.com/office/drawing/2014/main" id="{283EBA02-ED51-B631-39A2-A0507D36053C}"/>
              </a:ext>
            </a:extLst>
          </p:cNvPr>
          <p:cNvPicPr>
            <a:picLocks noChangeAspect="1"/>
          </p:cNvPicPr>
          <p:nvPr/>
        </p:nvPicPr>
        <p:blipFill>
          <a:blip r:embed="rId5"/>
          <a:stretch>
            <a:fillRect/>
          </a:stretch>
        </p:blipFill>
        <p:spPr>
          <a:xfrm>
            <a:off x="2269702" y="5862794"/>
            <a:ext cx="1700732" cy="684910"/>
          </a:xfrm>
          <a:prstGeom prst="rect">
            <a:avLst/>
          </a:prstGeom>
          <a:ln>
            <a:solidFill>
              <a:srgbClr val="FF0000"/>
            </a:solidFill>
          </a:ln>
        </p:spPr>
      </p:pic>
      <p:sp>
        <p:nvSpPr>
          <p:cNvPr id="16" name="Rectangle 15">
            <a:extLst>
              <a:ext uri="{FF2B5EF4-FFF2-40B4-BE49-F238E27FC236}">
                <a16:creationId xmlns:a16="http://schemas.microsoft.com/office/drawing/2014/main" id="{4CBBB1D4-68D7-E09B-99B1-06649185433D}"/>
              </a:ext>
            </a:extLst>
          </p:cNvPr>
          <p:cNvSpPr/>
          <p:nvPr/>
        </p:nvSpPr>
        <p:spPr>
          <a:xfrm>
            <a:off x="6686780" y="1615984"/>
            <a:ext cx="2378376" cy="4089978"/>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This would be in line with household evidence that colleges raise the 62% to around </a:t>
            </a:r>
            <a:r>
              <a:rPr lang="en-US" sz="2400" b="1" dirty="0">
                <a:solidFill>
                  <a:srgbClr val="FF0000"/>
                </a:solidFill>
              </a:rPr>
              <a:t>65%</a:t>
            </a:r>
            <a:r>
              <a:rPr lang="en-US" sz="2400" dirty="0">
                <a:solidFill>
                  <a:schemeClr val="tx1"/>
                </a:solidFill>
              </a:rPr>
              <a:t> only. Ideally, the 71,000 NC(V) Level 2 students would all be here.</a:t>
            </a:r>
            <a:endParaRPr lang="en-ZA" sz="2400" dirty="0">
              <a:solidFill>
                <a:schemeClr val="tx1"/>
              </a:solidFill>
            </a:endParaRPr>
          </a:p>
        </p:txBody>
      </p:sp>
      <p:cxnSp>
        <p:nvCxnSpPr>
          <p:cNvPr id="18" name="Straight Arrow Connector 17">
            <a:extLst>
              <a:ext uri="{FF2B5EF4-FFF2-40B4-BE49-F238E27FC236}">
                <a16:creationId xmlns:a16="http://schemas.microsoft.com/office/drawing/2014/main" id="{51F01912-14B7-A562-2DFC-892071B0FAC8}"/>
              </a:ext>
            </a:extLst>
          </p:cNvPr>
          <p:cNvCxnSpPr>
            <a:cxnSpLocks/>
          </p:cNvCxnSpPr>
          <p:nvPr/>
        </p:nvCxnSpPr>
        <p:spPr>
          <a:xfrm flipH="1" flipV="1">
            <a:off x="2051720" y="4869160"/>
            <a:ext cx="5472608" cy="576064"/>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C8A41F9B-F3E5-7B5C-1A14-243CFA27627D}"/>
              </a:ext>
            </a:extLst>
          </p:cNvPr>
          <p:cNvSpPr/>
          <p:nvPr/>
        </p:nvSpPr>
        <p:spPr>
          <a:xfrm>
            <a:off x="2496283" y="5055688"/>
            <a:ext cx="72008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456678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00070" y="264505"/>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sz="3600" b="1" dirty="0">
                <a:solidFill>
                  <a:schemeClr val="accent6">
                    <a:lumMod val="50000"/>
                  </a:schemeClr>
                </a:solidFill>
              </a:rPr>
              <a:t>School-college movements (contd.)</a:t>
            </a:r>
          </a:p>
          <a:p>
            <a:pPr eaLnBrk="1" hangingPunct="1">
              <a:spcBef>
                <a:spcPct val="0"/>
              </a:spcBef>
              <a:defRPr/>
            </a:pPr>
            <a:endParaRPr lang="en-ZA" altLang="en-US" sz="2400" dirty="0">
              <a:solidFill>
                <a:srgbClr val="00B050"/>
              </a:solidFill>
            </a:endParaRPr>
          </a:p>
        </p:txBody>
      </p:sp>
      <p:sp>
        <p:nvSpPr>
          <p:cNvPr id="3" name="Google Shape;441;p30">
            <a:extLst>
              <a:ext uri="{FF2B5EF4-FFF2-40B4-BE49-F238E27FC236}">
                <a16:creationId xmlns:a16="http://schemas.microsoft.com/office/drawing/2014/main" id="{3B85BEEA-F3D2-2BA0-CF06-B01AECBD6C09}"/>
              </a:ext>
            </a:extLst>
          </p:cNvPr>
          <p:cNvSpPr txBox="1">
            <a:spLocks noChangeArrowheads="1"/>
          </p:cNvSpPr>
          <p:nvPr/>
        </p:nvSpPr>
        <p:spPr bwMode="auto">
          <a:xfrm>
            <a:off x="145042" y="1340768"/>
            <a:ext cx="8833945" cy="4968552"/>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SzPct val="100000"/>
              <a:buNone/>
              <a:defRPr/>
            </a:pPr>
            <a:r>
              <a:rPr lang="en-US" altLang="en-US" dirty="0" err="1">
                <a:latin typeface="Helvetica" panose="020B0604020202020204" pitchFamily="34" charset="0"/>
              </a:rPr>
              <a:t>DHET</a:t>
            </a:r>
            <a:r>
              <a:rPr lang="en-US" altLang="en-US" dirty="0">
                <a:latin typeface="Helvetica" panose="020B0604020202020204" pitchFamily="34" charset="0"/>
              </a:rPr>
              <a:t> and colleges acknowledge the under-representation of younger pre-</a:t>
            </a:r>
            <a:r>
              <a:rPr lang="en-US" altLang="en-US" dirty="0" err="1">
                <a:latin typeface="Helvetica" panose="020B0604020202020204" pitchFamily="34" charset="0"/>
              </a:rPr>
              <a:t>NSC</a:t>
            </a:r>
            <a:r>
              <a:rPr lang="en-US" altLang="en-US" dirty="0">
                <a:latin typeface="Helvetica" panose="020B0604020202020204" pitchFamily="34" charset="0"/>
              </a:rPr>
              <a:t> students at TVET colleges and having committed to taking action to bring in younger NC(V) students. </a:t>
            </a:r>
          </a:p>
          <a:p>
            <a:pPr marL="0" indent="0">
              <a:spcBef>
                <a:spcPct val="0"/>
              </a:spcBef>
              <a:buSzPct val="100000"/>
              <a:buNone/>
              <a:defRPr/>
            </a:pPr>
            <a:endParaRPr lang="en-US" altLang="en-US" dirty="0">
              <a:latin typeface="Helvetica" panose="020B0604020202020204" pitchFamily="34" charset="0"/>
            </a:endParaRPr>
          </a:p>
          <a:p>
            <a:pPr marL="0" indent="0">
              <a:spcBef>
                <a:spcPct val="0"/>
              </a:spcBef>
              <a:buSzPct val="100000"/>
              <a:buNone/>
              <a:defRPr/>
            </a:pPr>
            <a:r>
              <a:rPr lang="en-US" altLang="en-US" dirty="0">
                <a:latin typeface="Helvetica" panose="020B0604020202020204" pitchFamily="34" charset="0"/>
              </a:rPr>
              <a:t>However, it is not easy to change historical admissions patterns, especially if this means </a:t>
            </a:r>
            <a:r>
              <a:rPr lang="en-US" altLang="en-US" b="1" i="1" dirty="0">
                <a:latin typeface="Helvetica" panose="020B0604020202020204" pitchFamily="34" charset="0"/>
              </a:rPr>
              <a:t>replacing</a:t>
            </a:r>
            <a:r>
              <a:rPr lang="en-US" altLang="en-US" dirty="0">
                <a:latin typeface="Helvetica" panose="020B0604020202020204" pitchFamily="34" charset="0"/>
              </a:rPr>
              <a:t> older entrants with younger entrants. </a:t>
            </a:r>
          </a:p>
          <a:p>
            <a:pPr marL="0" indent="0">
              <a:spcBef>
                <a:spcPct val="0"/>
              </a:spcBef>
              <a:buSzPct val="100000"/>
              <a:buNone/>
              <a:defRPr/>
            </a:pPr>
            <a:endParaRPr lang="en-US" altLang="en-US" dirty="0">
              <a:latin typeface="Helvetica" panose="020B0604020202020204" pitchFamily="34" charset="0"/>
            </a:endParaRPr>
          </a:p>
          <a:p>
            <a:pPr>
              <a:spcBef>
                <a:spcPct val="0"/>
              </a:spcBef>
              <a:buSzPct val="100000"/>
              <a:defRPr/>
            </a:pPr>
            <a:endParaRPr lang="en-US" altLang="en-US" dirty="0">
              <a:latin typeface="Helvetica" panose="020B0604020202020204" pitchFamily="34" charset="0"/>
            </a:endParaRPr>
          </a:p>
          <a:p>
            <a:pPr>
              <a:spcBef>
                <a:spcPct val="0"/>
              </a:spcBef>
              <a:buSzPct val="100000"/>
              <a:defRPr/>
            </a:pPr>
            <a:endParaRPr lang="en-US" altLang="en-US" dirty="0">
              <a:latin typeface="Helvetica" panose="020B0604020202020204" pitchFamily="34" charset="0"/>
            </a:endParaRPr>
          </a:p>
          <a:p>
            <a:pPr marL="0" indent="0">
              <a:spcBef>
                <a:spcPct val="0"/>
              </a:spcBef>
              <a:buSzPct val="100000"/>
              <a:buNone/>
              <a:defRPr/>
            </a:pPr>
            <a:endParaRPr lang="en-US" altLang="en-US" dirty="0">
              <a:latin typeface="Helvetica" panose="020B0604020202020204" pitchFamily="34" charset="0"/>
            </a:endParaRPr>
          </a:p>
        </p:txBody>
      </p:sp>
    </p:spTree>
    <p:extLst>
      <p:ext uri="{BB962C8B-B14F-4D97-AF65-F5344CB8AC3E}">
        <p14:creationId xmlns:p14="http://schemas.microsoft.com/office/powerpoint/2010/main" val="3251570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00070" y="264505"/>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b="1" dirty="0">
                <a:solidFill>
                  <a:schemeClr val="accent6">
                    <a:lumMod val="50000"/>
                  </a:schemeClr>
                </a:solidFill>
              </a:rPr>
              <a:t>How our 65% compares internationally</a:t>
            </a:r>
          </a:p>
          <a:p>
            <a:pPr eaLnBrk="1" hangingPunct="1">
              <a:spcBef>
                <a:spcPct val="0"/>
              </a:spcBef>
              <a:defRPr/>
            </a:pPr>
            <a:endParaRPr lang="en-ZA" altLang="en-US" dirty="0">
              <a:solidFill>
                <a:srgbClr val="00B050"/>
              </a:solidFill>
            </a:endParaRPr>
          </a:p>
        </p:txBody>
      </p:sp>
      <p:pic>
        <p:nvPicPr>
          <p:cNvPr id="6" name="Picture 5">
            <a:extLst>
              <a:ext uri="{FF2B5EF4-FFF2-40B4-BE49-F238E27FC236}">
                <a16:creationId xmlns:a16="http://schemas.microsoft.com/office/drawing/2014/main" id="{A11A1838-5C9C-B522-4039-7DC70EC23457}"/>
              </a:ext>
            </a:extLst>
          </p:cNvPr>
          <p:cNvPicPr>
            <a:picLocks noChangeAspect="1"/>
          </p:cNvPicPr>
          <p:nvPr/>
        </p:nvPicPr>
        <p:blipFill>
          <a:blip r:embed="rId2"/>
          <a:stretch>
            <a:fillRect/>
          </a:stretch>
        </p:blipFill>
        <p:spPr>
          <a:xfrm>
            <a:off x="0" y="1595715"/>
            <a:ext cx="9144000" cy="1358348"/>
          </a:xfrm>
          <a:prstGeom prst="rect">
            <a:avLst/>
          </a:prstGeom>
          <a:ln>
            <a:solidFill>
              <a:srgbClr val="FF0000"/>
            </a:solidFill>
          </a:ln>
        </p:spPr>
      </p:pic>
      <p:sp>
        <p:nvSpPr>
          <p:cNvPr id="9" name="Rectangle 8">
            <a:extLst>
              <a:ext uri="{FF2B5EF4-FFF2-40B4-BE49-F238E27FC236}">
                <a16:creationId xmlns:a16="http://schemas.microsoft.com/office/drawing/2014/main" id="{9CF4C190-0E5F-2AC8-BFB4-0C1B5E087600}"/>
              </a:ext>
            </a:extLst>
          </p:cNvPr>
          <p:cNvSpPr/>
          <p:nvPr/>
        </p:nvSpPr>
        <p:spPr>
          <a:xfrm>
            <a:off x="307903" y="980728"/>
            <a:ext cx="4061108" cy="444864"/>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From the 2022 </a:t>
            </a:r>
            <a:r>
              <a:rPr lang="en-US" sz="2400" dirty="0" err="1">
                <a:solidFill>
                  <a:schemeClr val="tx1"/>
                </a:solidFill>
              </a:rPr>
              <a:t>NSC</a:t>
            </a:r>
            <a:r>
              <a:rPr lang="en-US" sz="2400" dirty="0">
                <a:solidFill>
                  <a:schemeClr val="tx1"/>
                </a:solidFill>
              </a:rPr>
              <a:t> report...</a:t>
            </a:r>
            <a:endParaRPr lang="en-ZA" sz="2400" dirty="0">
              <a:solidFill>
                <a:schemeClr val="tx1"/>
              </a:solidFill>
            </a:endParaRPr>
          </a:p>
        </p:txBody>
      </p:sp>
      <p:pic>
        <p:nvPicPr>
          <p:cNvPr id="13" name="Picture 12">
            <a:extLst>
              <a:ext uri="{FF2B5EF4-FFF2-40B4-BE49-F238E27FC236}">
                <a16:creationId xmlns:a16="http://schemas.microsoft.com/office/drawing/2014/main" id="{05FC0EAE-1423-1D9C-9506-4526C597DEA7}"/>
              </a:ext>
            </a:extLst>
          </p:cNvPr>
          <p:cNvPicPr>
            <a:picLocks noChangeAspect="1"/>
          </p:cNvPicPr>
          <p:nvPr/>
        </p:nvPicPr>
        <p:blipFill>
          <a:blip r:embed="rId3"/>
          <a:stretch>
            <a:fillRect/>
          </a:stretch>
        </p:blipFill>
        <p:spPr>
          <a:xfrm>
            <a:off x="300070" y="3124186"/>
            <a:ext cx="5886155" cy="3537174"/>
          </a:xfrm>
          <a:prstGeom prst="rect">
            <a:avLst/>
          </a:prstGeom>
        </p:spPr>
      </p:pic>
      <p:sp>
        <p:nvSpPr>
          <p:cNvPr id="12" name="Rectangle 11">
            <a:extLst>
              <a:ext uri="{FF2B5EF4-FFF2-40B4-BE49-F238E27FC236}">
                <a16:creationId xmlns:a16="http://schemas.microsoft.com/office/drawing/2014/main" id="{0F951C4F-F2D4-0C98-8696-06B9D252D450}"/>
              </a:ext>
            </a:extLst>
          </p:cNvPr>
          <p:cNvSpPr/>
          <p:nvPr/>
        </p:nvSpPr>
        <p:spPr>
          <a:xfrm>
            <a:off x="5220072" y="6147208"/>
            <a:ext cx="3824197" cy="514152"/>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UNESCO statistics for 2020</a:t>
            </a:r>
            <a:endParaRPr lang="en-ZA" sz="2400" dirty="0">
              <a:solidFill>
                <a:schemeClr val="tx1"/>
              </a:solidFill>
            </a:endParaRPr>
          </a:p>
        </p:txBody>
      </p:sp>
      <p:sp>
        <p:nvSpPr>
          <p:cNvPr id="14" name="Rectangle 13">
            <a:extLst>
              <a:ext uri="{FF2B5EF4-FFF2-40B4-BE49-F238E27FC236}">
                <a16:creationId xmlns:a16="http://schemas.microsoft.com/office/drawing/2014/main" id="{241AF656-CADB-68D5-A0E7-9EDB4BA84874}"/>
              </a:ext>
            </a:extLst>
          </p:cNvPr>
          <p:cNvSpPr/>
          <p:nvPr/>
        </p:nvSpPr>
        <p:spPr>
          <a:xfrm>
            <a:off x="6483810" y="3225186"/>
            <a:ext cx="2378376" cy="2751899"/>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Likely reason for South Africa under-estimate in UNESCO source explained in 2022 </a:t>
            </a:r>
            <a:r>
              <a:rPr lang="en-US" sz="2400" dirty="0" err="1">
                <a:solidFill>
                  <a:schemeClr val="tx1"/>
                </a:solidFill>
              </a:rPr>
              <a:t>NSC</a:t>
            </a:r>
            <a:r>
              <a:rPr lang="en-US" sz="2400" dirty="0">
                <a:solidFill>
                  <a:schemeClr val="tx1"/>
                </a:solidFill>
              </a:rPr>
              <a:t> report. </a:t>
            </a:r>
            <a:endParaRPr lang="en-ZA" sz="2400" dirty="0">
              <a:solidFill>
                <a:schemeClr val="tx1"/>
              </a:solidFill>
            </a:endParaRPr>
          </a:p>
        </p:txBody>
      </p:sp>
      <p:cxnSp>
        <p:nvCxnSpPr>
          <p:cNvPr id="15" name="Straight Arrow Connector 14">
            <a:extLst>
              <a:ext uri="{FF2B5EF4-FFF2-40B4-BE49-F238E27FC236}">
                <a16:creationId xmlns:a16="http://schemas.microsoft.com/office/drawing/2014/main" id="{78D1AB32-AAFA-33F7-BD1F-F2AB48A19853}"/>
              </a:ext>
            </a:extLst>
          </p:cNvPr>
          <p:cNvCxnSpPr>
            <a:cxnSpLocks/>
          </p:cNvCxnSpPr>
          <p:nvPr/>
        </p:nvCxnSpPr>
        <p:spPr>
          <a:xfrm flipH="1">
            <a:off x="2843808" y="3573016"/>
            <a:ext cx="3640002" cy="648072"/>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192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00070" y="264505"/>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sz="2400" b="1" dirty="0">
                <a:solidFill>
                  <a:schemeClr val="accent6">
                    <a:lumMod val="50000"/>
                  </a:schemeClr>
                </a:solidFill>
              </a:rPr>
              <a:t>How our 65% compares internationally (contd.)</a:t>
            </a:r>
          </a:p>
          <a:p>
            <a:pPr eaLnBrk="1" hangingPunct="1">
              <a:spcBef>
                <a:spcPct val="0"/>
              </a:spcBef>
              <a:defRPr/>
            </a:pPr>
            <a:endParaRPr lang="en-ZA" altLang="en-US" sz="2400" dirty="0">
              <a:solidFill>
                <a:srgbClr val="00B050"/>
              </a:solidFill>
            </a:endParaRPr>
          </a:p>
        </p:txBody>
      </p:sp>
      <p:pic>
        <p:nvPicPr>
          <p:cNvPr id="3" name="Picture 2">
            <a:extLst>
              <a:ext uri="{FF2B5EF4-FFF2-40B4-BE49-F238E27FC236}">
                <a16:creationId xmlns:a16="http://schemas.microsoft.com/office/drawing/2014/main" id="{5F07019D-DAC0-13C6-4AA2-7F832F963459}"/>
              </a:ext>
            </a:extLst>
          </p:cNvPr>
          <p:cNvPicPr>
            <a:picLocks noChangeAspect="1"/>
          </p:cNvPicPr>
          <p:nvPr/>
        </p:nvPicPr>
        <p:blipFill>
          <a:blip r:embed="rId2"/>
          <a:stretch>
            <a:fillRect/>
          </a:stretch>
        </p:blipFill>
        <p:spPr>
          <a:xfrm>
            <a:off x="4055174" y="3206178"/>
            <a:ext cx="4984951" cy="1246237"/>
          </a:xfrm>
          <a:prstGeom prst="rect">
            <a:avLst/>
          </a:prstGeom>
          <a:ln>
            <a:solidFill>
              <a:srgbClr val="FF0000"/>
            </a:solidFill>
          </a:ln>
        </p:spPr>
      </p:pic>
      <p:sp>
        <p:nvSpPr>
          <p:cNvPr id="4" name="Google Shape;441;p30">
            <a:extLst>
              <a:ext uri="{FF2B5EF4-FFF2-40B4-BE49-F238E27FC236}">
                <a16:creationId xmlns:a16="http://schemas.microsoft.com/office/drawing/2014/main" id="{BBCE38B5-B0C3-2423-B153-B8BD53B5DE1A}"/>
              </a:ext>
            </a:extLst>
          </p:cNvPr>
          <p:cNvSpPr txBox="1">
            <a:spLocks noChangeArrowheads="1"/>
          </p:cNvSpPr>
          <p:nvPr/>
        </p:nvSpPr>
        <p:spPr bwMode="auto">
          <a:xfrm>
            <a:off x="320040" y="810605"/>
            <a:ext cx="8523890" cy="1667924"/>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SzPct val="100000"/>
              <a:buNone/>
              <a:defRPr/>
            </a:pPr>
            <a:r>
              <a:rPr lang="en-US" altLang="en-US" sz="2800" dirty="0">
                <a:latin typeface="Helvetica" panose="020B0604020202020204" pitchFamily="34" charset="0"/>
              </a:rPr>
              <a:t>2022 article in The Economist essentially argues China should be more like South Africa when it comes to secondary completion.</a:t>
            </a:r>
          </a:p>
        </p:txBody>
      </p:sp>
      <p:pic>
        <p:nvPicPr>
          <p:cNvPr id="7" name="Picture 6">
            <a:extLst>
              <a:ext uri="{FF2B5EF4-FFF2-40B4-BE49-F238E27FC236}">
                <a16:creationId xmlns:a16="http://schemas.microsoft.com/office/drawing/2014/main" id="{906AB413-0550-CE94-2B41-7C4552174E18}"/>
              </a:ext>
            </a:extLst>
          </p:cNvPr>
          <p:cNvPicPr>
            <a:picLocks noChangeAspect="1"/>
          </p:cNvPicPr>
          <p:nvPr/>
        </p:nvPicPr>
        <p:blipFill>
          <a:blip r:embed="rId3"/>
          <a:stretch>
            <a:fillRect/>
          </a:stretch>
        </p:blipFill>
        <p:spPr>
          <a:xfrm>
            <a:off x="539552" y="2296684"/>
            <a:ext cx="3296110" cy="3315163"/>
          </a:xfrm>
          <a:prstGeom prst="rect">
            <a:avLst/>
          </a:prstGeom>
        </p:spPr>
      </p:pic>
      <p:pic>
        <p:nvPicPr>
          <p:cNvPr id="10" name="Picture 9">
            <a:extLst>
              <a:ext uri="{FF2B5EF4-FFF2-40B4-BE49-F238E27FC236}">
                <a16:creationId xmlns:a16="http://schemas.microsoft.com/office/drawing/2014/main" id="{C6E3AC24-EC52-4174-19CA-9149A6AB7395}"/>
              </a:ext>
            </a:extLst>
          </p:cNvPr>
          <p:cNvPicPr>
            <a:picLocks noChangeAspect="1"/>
          </p:cNvPicPr>
          <p:nvPr/>
        </p:nvPicPr>
        <p:blipFill>
          <a:blip r:embed="rId4"/>
          <a:stretch>
            <a:fillRect/>
          </a:stretch>
        </p:blipFill>
        <p:spPr>
          <a:xfrm>
            <a:off x="6763890" y="2277133"/>
            <a:ext cx="1630437" cy="808899"/>
          </a:xfrm>
          <a:prstGeom prst="rect">
            <a:avLst/>
          </a:prstGeom>
        </p:spPr>
      </p:pic>
      <p:sp>
        <p:nvSpPr>
          <p:cNvPr id="11" name="Oval 10">
            <a:extLst>
              <a:ext uri="{FF2B5EF4-FFF2-40B4-BE49-F238E27FC236}">
                <a16:creationId xmlns:a16="http://schemas.microsoft.com/office/drawing/2014/main" id="{6E878B1C-F2EF-C8CB-0BC5-D4E0CB0B2D51}"/>
              </a:ext>
            </a:extLst>
          </p:cNvPr>
          <p:cNvSpPr/>
          <p:nvPr/>
        </p:nvSpPr>
        <p:spPr>
          <a:xfrm>
            <a:off x="539552" y="4452415"/>
            <a:ext cx="93610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Oval 15">
            <a:extLst>
              <a:ext uri="{FF2B5EF4-FFF2-40B4-BE49-F238E27FC236}">
                <a16:creationId xmlns:a16="http://schemas.microsoft.com/office/drawing/2014/main" id="{8976BDEF-8B4E-BBAD-5358-AE9616D2E126}"/>
              </a:ext>
            </a:extLst>
          </p:cNvPr>
          <p:cNvSpPr/>
          <p:nvPr/>
        </p:nvSpPr>
        <p:spPr>
          <a:xfrm>
            <a:off x="1115616" y="2698205"/>
            <a:ext cx="172819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349189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00070" y="264505"/>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sz="2400" b="1" dirty="0">
                <a:solidFill>
                  <a:schemeClr val="accent6">
                    <a:lumMod val="50000"/>
                  </a:schemeClr>
                </a:solidFill>
              </a:rPr>
              <a:t>How our 65% compares internationally (contd.)</a:t>
            </a:r>
          </a:p>
          <a:p>
            <a:pPr eaLnBrk="1" hangingPunct="1">
              <a:spcBef>
                <a:spcPct val="0"/>
              </a:spcBef>
              <a:defRPr/>
            </a:pPr>
            <a:endParaRPr lang="en-ZA" altLang="en-US" sz="2400" dirty="0">
              <a:solidFill>
                <a:srgbClr val="00B050"/>
              </a:solidFill>
            </a:endParaRPr>
          </a:p>
        </p:txBody>
      </p:sp>
      <p:pic>
        <p:nvPicPr>
          <p:cNvPr id="5" name="Picture 4">
            <a:extLst>
              <a:ext uri="{FF2B5EF4-FFF2-40B4-BE49-F238E27FC236}">
                <a16:creationId xmlns:a16="http://schemas.microsoft.com/office/drawing/2014/main" id="{80387AF8-691E-9BF0-6790-B172EFFBE956}"/>
              </a:ext>
            </a:extLst>
          </p:cNvPr>
          <p:cNvPicPr>
            <a:picLocks noChangeAspect="1"/>
          </p:cNvPicPr>
          <p:nvPr/>
        </p:nvPicPr>
        <p:blipFill>
          <a:blip r:embed="rId2"/>
          <a:stretch>
            <a:fillRect/>
          </a:stretch>
        </p:blipFill>
        <p:spPr>
          <a:xfrm>
            <a:off x="3347864" y="2649106"/>
            <a:ext cx="5340353" cy="4216856"/>
          </a:xfrm>
          <a:prstGeom prst="rect">
            <a:avLst/>
          </a:prstGeom>
        </p:spPr>
      </p:pic>
      <p:sp>
        <p:nvSpPr>
          <p:cNvPr id="6" name="Google Shape;441;p30">
            <a:extLst>
              <a:ext uri="{FF2B5EF4-FFF2-40B4-BE49-F238E27FC236}">
                <a16:creationId xmlns:a16="http://schemas.microsoft.com/office/drawing/2014/main" id="{8C1379F8-F06D-6341-0B49-AD3447054277}"/>
              </a:ext>
            </a:extLst>
          </p:cNvPr>
          <p:cNvSpPr txBox="1">
            <a:spLocks noChangeArrowheads="1"/>
          </p:cNvSpPr>
          <p:nvPr/>
        </p:nvSpPr>
        <p:spPr bwMode="auto">
          <a:xfrm>
            <a:off x="320040" y="810605"/>
            <a:ext cx="8523890" cy="1667924"/>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SzPct val="100000"/>
              <a:buNone/>
              <a:defRPr/>
            </a:pPr>
            <a:r>
              <a:rPr lang="en-US" altLang="en-US" sz="2800" dirty="0">
                <a:latin typeface="Helvetica" panose="020B0604020202020204" pitchFamily="34" charset="0"/>
              </a:rPr>
              <a:t>If we continue at current rates, we would reach a 12-year survival rate </a:t>
            </a:r>
            <a:r>
              <a:rPr lang="en-US" altLang="en-US" sz="2800" b="1" dirty="0">
                <a:latin typeface="Helvetica" panose="020B0604020202020204" pitchFamily="34" charset="0"/>
              </a:rPr>
              <a:t>for schools alone of 83% by 2050</a:t>
            </a:r>
            <a:r>
              <a:rPr lang="en-US" altLang="en-US" sz="2800" dirty="0">
                <a:latin typeface="Helvetica" panose="020B0604020202020204" pitchFamily="34" charset="0"/>
              </a:rPr>
              <a:t>. That’s easily comparable to a rich country such as the United States.</a:t>
            </a:r>
          </a:p>
        </p:txBody>
      </p:sp>
      <p:sp>
        <p:nvSpPr>
          <p:cNvPr id="8" name="Rectangle 7">
            <a:extLst>
              <a:ext uri="{FF2B5EF4-FFF2-40B4-BE49-F238E27FC236}">
                <a16:creationId xmlns:a16="http://schemas.microsoft.com/office/drawing/2014/main" id="{A938E873-999C-2BD6-BAE2-06F3D4D553B1}"/>
              </a:ext>
            </a:extLst>
          </p:cNvPr>
          <p:cNvSpPr/>
          <p:nvPr/>
        </p:nvSpPr>
        <p:spPr>
          <a:xfrm>
            <a:off x="1043608" y="5533243"/>
            <a:ext cx="2736304" cy="514152"/>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2022 </a:t>
            </a:r>
            <a:r>
              <a:rPr lang="en-US" sz="2400" dirty="0" err="1">
                <a:solidFill>
                  <a:schemeClr val="tx1"/>
                </a:solidFill>
              </a:rPr>
              <a:t>NSC</a:t>
            </a:r>
            <a:r>
              <a:rPr lang="en-US" sz="2400" dirty="0">
                <a:solidFill>
                  <a:schemeClr val="tx1"/>
                </a:solidFill>
              </a:rPr>
              <a:t> report</a:t>
            </a:r>
            <a:endParaRPr lang="en-ZA" sz="2400" dirty="0">
              <a:solidFill>
                <a:schemeClr val="tx1"/>
              </a:solidFill>
            </a:endParaRPr>
          </a:p>
        </p:txBody>
      </p:sp>
    </p:spTree>
    <p:extLst>
      <p:ext uri="{BB962C8B-B14F-4D97-AF65-F5344CB8AC3E}">
        <p14:creationId xmlns:p14="http://schemas.microsoft.com/office/powerpoint/2010/main" val="3167090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00070" y="264505"/>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b="1" dirty="0">
                <a:solidFill>
                  <a:schemeClr val="accent6">
                    <a:lumMod val="50000"/>
                  </a:schemeClr>
                </a:solidFill>
              </a:rPr>
              <a:t>Dropping out and other challenges in the sector</a:t>
            </a:r>
          </a:p>
          <a:p>
            <a:pPr eaLnBrk="1" hangingPunct="1">
              <a:spcBef>
                <a:spcPct val="0"/>
              </a:spcBef>
              <a:defRPr/>
            </a:pPr>
            <a:endParaRPr lang="en-ZA" altLang="en-US" dirty="0">
              <a:solidFill>
                <a:srgbClr val="00B050"/>
              </a:solidFill>
            </a:endParaRPr>
          </a:p>
        </p:txBody>
      </p:sp>
      <p:cxnSp>
        <p:nvCxnSpPr>
          <p:cNvPr id="7" name="Straight Arrow Connector 6">
            <a:extLst>
              <a:ext uri="{FF2B5EF4-FFF2-40B4-BE49-F238E27FC236}">
                <a16:creationId xmlns:a16="http://schemas.microsoft.com/office/drawing/2014/main" id="{79730584-AEF8-5BA4-6E59-C1D9C408BED1}"/>
              </a:ext>
            </a:extLst>
          </p:cNvPr>
          <p:cNvCxnSpPr>
            <a:cxnSpLocks/>
          </p:cNvCxnSpPr>
          <p:nvPr/>
        </p:nvCxnSpPr>
        <p:spPr>
          <a:xfrm>
            <a:off x="4110456" y="2996952"/>
            <a:ext cx="0" cy="288032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2C7AA5E-8839-276A-8062-1E69B3C7FAD7}"/>
              </a:ext>
            </a:extLst>
          </p:cNvPr>
          <p:cNvSpPr/>
          <p:nvPr/>
        </p:nvSpPr>
        <p:spPr>
          <a:xfrm>
            <a:off x="2771800" y="5243568"/>
            <a:ext cx="1338651" cy="1137760"/>
          </a:xfrm>
          <a:prstGeom prst="rect">
            <a:avLst/>
          </a:prstGeom>
          <a:solidFill>
            <a:srgbClr val="FF99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11">
            <a:extLst>
              <a:ext uri="{FF2B5EF4-FFF2-40B4-BE49-F238E27FC236}">
                <a16:creationId xmlns:a16="http://schemas.microsoft.com/office/drawing/2014/main" id="{C669BDDB-A37D-FA0F-E996-292BFAA55859}"/>
              </a:ext>
            </a:extLst>
          </p:cNvPr>
          <p:cNvSpPr/>
          <p:nvPr/>
        </p:nvSpPr>
        <p:spPr>
          <a:xfrm>
            <a:off x="1542107" y="4604086"/>
            <a:ext cx="2237795" cy="1273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Dropping out here low but very worrying.</a:t>
            </a:r>
            <a:endParaRPr lang="en-ZA" sz="2400" dirty="0">
              <a:solidFill>
                <a:schemeClr val="tx1"/>
              </a:solidFill>
            </a:endParaRPr>
          </a:p>
        </p:txBody>
      </p:sp>
      <p:pic>
        <p:nvPicPr>
          <p:cNvPr id="14" name="Picture 13">
            <a:extLst>
              <a:ext uri="{FF2B5EF4-FFF2-40B4-BE49-F238E27FC236}">
                <a16:creationId xmlns:a16="http://schemas.microsoft.com/office/drawing/2014/main" id="{B3906860-AAB4-A429-E643-3B57CC0CA77D}"/>
              </a:ext>
            </a:extLst>
          </p:cNvPr>
          <p:cNvPicPr>
            <a:picLocks noChangeAspect="1"/>
          </p:cNvPicPr>
          <p:nvPr/>
        </p:nvPicPr>
        <p:blipFill>
          <a:blip r:embed="rId2"/>
          <a:stretch>
            <a:fillRect/>
          </a:stretch>
        </p:blipFill>
        <p:spPr>
          <a:xfrm>
            <a:off x="179512" y="1817791"/>
            <a:ext cx="7422381" cy="4883782"/>
          </a:xfrm>
          <a:prstGeom prst="rect">
            <a:avLst/>
          </a:prstGeom>
        </p:spPr>
      </p:pic>
      <p:sp>
        <p:nvSpPr>
          <p:cNvPr id="15" name="Google Shape;441;p30">
            <a:extLst>
              <a:ext uri="{FF2B5EF4-FFF2-40B4-BE49-F238E27FC236}">
                <a16:creationId xmlns:a16="http://schemas.microsoft.com/office/drawing/2014/main" id="{1D3B998E-8A45-CDF5-A0F8-FA6AE941A930}"/>
              </a:ext>
            </a:extLst>
          </p:cNvPr>
          <p:cNvSpPr txBox="1">
            <a:spLocks noChangeArrowheads="1"/>
          </p:cNvSpPr>
          <p:nvPr/>
        </p:nvSpPr>
        <p:spPr bwMode="auto">
          <a:xfrm>
            <a:off x="320040" y="810605"/>
            <a:ext cx="8523890" cy="890203"/>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SzPct val="100000"/>
              <a:buNone/>
              <a:defRPr/>
            </a:pPr>
            <a:r>
              <a:rPr lang="en-US" altLang="en-US" sz="2400" dirty="0">
                <a:latin typeface="Helvetica" panose="020B0604020202020204" pitchFamily="34" charset="0"/>
              </a:rPr>
              <a:t>For many years, DBE has monitored school participation, and dropping out, through Stats SA household data.</a:t>
            </a:r>
          </a:p>
        </p:txBody>
      </p:sp>
      <p:sp>
        <p:nvSpPr>
          <p:cNvPr id="17" name="Rectangle 16">
            <a:extLst>
              <a:ext uri="{FF2B5EF4-FFF2-40B4-BE49-F238E27FC236}">
                <a16:creationId xmlns:a16="http://schemas.microsoft.com/office/drawing/2014/main" id="{681AAE4C-69BD-BA29-04E1-5E3EEE7B062A}"/>
              </a:ext>
            </a:extLst>
          </p:cNvPr>
          <p:cNvSpPr/>
          <p:nvPr/>
        </p:nvSpPr>
        <p:spPr>
          <a:xfrm>
            <a:off x="3491881" y="5733256"/>
            <a:ext cx="936102" cy="9683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9" name="Picture 18">
            <a:extLst>
              <a:ext uri="{FF2B5EF4-FFF2-40B4-BE49-F238E27FC236}">
                <a16:creationId xmlns:a16="http://schemas.microsoft.com/office/drawing/2014/main" id="{997A60C2-6A94-8F0E-A8D2-10CDBAD1BAC3}"/>
              </a:ext>
            </a:extLst>
          </p:cNvPr>
          <p:cNvPicPr>
            <a:picLocks noChangeAspect="1"/>
          </p:cNvPicPr>
          <p:nvPr/>
        </p:nvPicPr>
        <p:blipFill>
          <a:blip r:embed="rId3"/>
          <a:stretch>
            <a:fillRect/>
          </a:stretch>
        </p:blipFill>
        <p:spPr>
          <a:xfrm>
            <a:off x="5935375" y="1556644"/>
            <a:ext cx="2866941" cy="522294"/>
          </a:xfrm>
          <a:prstGeom prst="rect">
            <a:avLst/>
          </a:prstGeom>
          <a:ln>
            <a:solidFill>
              <a:srgbClr val="FF0000"/>
            </a:solidFill>
          </a:ln>
        </p:spPr>
      </p:pic>
    </p:spTree>
    <p:extLst>
      <p:ext uri="{BB962C8B-B14F-4D97-AF65-F5344CB8AC3E}">
        <p14:creationId xmlns:p14="http://schemas.microsoft.com/office/powerpoint/2010/main" val="2142712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B00F31-C2DD-898D-8525-23CDBC91CF6C}"/>
              </a:ext>
            </a:extLst>
          </p:cNvPr>
          <p:cNvPicPr>
            <a:picLocks noChangeAspect="1"/>
          </p:cNvPicPr>
          <p:nvPr/>
        </p:nvPicPr>
        <p:blipFill>
          <a:blip r:embed="rId2"/>
          <a:stretch>
            <a:fillRect/>
          </a:stretch>
        </p:blipFill>
        <p:spPr>
          <a:xfrm>
            <a:off x="467544" y="2325353"/>
            <a:ext cx="6549396" cy="4532647"/>
          </a:xfrm>
          <a:prstGeom prst="rect">
            <a:avLst/>
          </a:prstGeom>
        </p:spPr>
      </p:pic>
      <p:sp>
        <p:nvSpPr>
          <p:cNvPr id="3" name="Google Shape;441;p30">
            <a:extLst>
              <a:ext uri="{FF2B5EF4-FFF2-40B4-BE49-F238E27FC236}">
                <a16:creationId xmlns:a16="http://schemas.microsoft.com/office/drawing/2014/main" id="{A6030059-65F7-CA22-D1E9-EAA93CA1D32D}"/>
              </a:ext>
            </a:extLst>
          </p:cNvPr>
          <p:cNvSpPr txBox="1">
            <a:spLocks noChangeArrowheads="1"/>
          </p:cNvSpPr>
          <p:nvPr/>
        </p:nvSpPr>
        <p:spPr bwMode="auto">
          <a:xfrm>
            <a:off x="320040" y="810605"/>
            <a:ext cx="8523890" cy="1667924"/>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SzPct val="100000"/>
              <a:buNone/>
              <a:defRPr/>
            </a:pPr>
            <a:r>
              <a:rPr lang="en-US" altLang="en-US" sz="2400" dirty="0">
                <a:latin typeface="Helvetica" panose="020B0604020202020204" pitchFamily="34" charset="0"/>
              </a:rPr>
              <a:t>The DBE has begun calculating grade-specific dropout rates from using its </a:t>
            </a:r>
            <a:r>
              <a:rPr lang="en-US" altLang="en-US" sz="2400" dirty="0" err="1">
                <a:latin typeface="Helvetica" panose="020B0604020202020204" pitchFamily="34" charset="0"/>
              </a:rPr>
              <a:t>LURITS</a:t>
            </a:r>
            <a:r>
              <a:rPr lang="en-US" altLang="en-US" sz="2400" dirty="0">
                <a:latin typeface="Helvetica" panose="020B0604020202020204" pitchFamily="34" charset="0"/>
              </a:rPr>
              <a:t> system. While dropout rates are low below age 17, these are still worrying as they violate compulsory schooling policy. </a:t>
            </a:r>
          </a:p>
        </p:txBody>
      </p:sp>
      <p:sp>
        <p:nvSpPr>
          <p:cNvPr id="4" name="Rectangle 3">
            <a:extLst>
              <a:ext uri="{FF2B5EF4-FFF2-40B4-BE49-F238E27FC236}">
                <a16:creationId xmlns:a16="http://schemas.microsoft.com/office/drawing/2014/main" id="{E206C41E-4D5B-E551-1069-BF489640F116}"/>
              </a:ext>
            </a:extLst>
          </p:cNvPr>
          <p:cNvSpPr/>
          <p:nvPr/>
        </p:nvSpPr>
        <p:spPr>
          <a:xfrm>
            <a:off x="6516216" y="4379472"/>
            <a:ext cx="1886148" cy="864096"/>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Unpublished DBE report</a:t>
            </a:r>
            <a:endParaRPr lang="en-ZA" sz="2400" dirty="0">
              <a:solidFill>
                <a:schemeClr val="tx1"/>
              </a:solidFill>
            </a:endParaRPr>
          </a:p>
        </p:txBody>
      </p:sp>
      <p:cxnSp>
        <p:nvCxnSpPr>
          <p:cNvPr id="7" name="Straight Arrow Connector 6">
            <a:extLst>
              <a:ext uri="{FF2B5EF4-FFF2-40B4-BE49-F238E27FC236}">
                <a16:creationId xmlns:a16="http://schemas.microsoft.com/office/drawing/2014/main" id="{79730584-AEF8-5BA4-6E59-C1D9C408BED1}"/>
              </a:ext>
            </a:extLst>
          </p:cNvPr>
          <p:cNvCxnSpPr>
            <a:cxnSpLocks/>
          </p:cNvCxnSpPr>
          <p:nvPr/>
        </p:nvCxnSpPr>
        <p:spPr>
          <a:xfrm>
            <a:off x="4110456" y="2996952"/>
            <a:ext cx="0" cy="288032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0482639-C0F9-8C44-4D69-99FE493BFB44}"/>
              </a:ext>
            </a:extLst>
          </p:cNvPr>
          <p:cNvSpPr/>
          <p:nvPr/>
        </p:nvSpPr>
        <p:spPr>
          <a:xfrm>
            <a:off x="3275856" y="2609761"/>
            <a:ext cx="1886148" cy="414868"/>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SASA</a:t>
            </a:r>
            <a:r>
              <a:rPr lang="en-US" sz="2400" dirty="0">
                <a:solidFill>
                  <a:schemeClr val="tx1"/>
                </a:solidFill>
              </a:rPr>
              <a:t> cut-off</a:t>
            </a:r>
            <a:endParaRPr lang="en-ZA" sz="2400" dirty="0">
              <a:solidFill>
                <a:schemeClr val="tx1"/>
              </a:solidFill>
            </a:endParaRPr>
          </a:p>
        </p:txBody>
      </p:sp>
      <p:sp>
        <p:nvSpPr>
          <p:cNvPr id="11" name="Rectangle 10">
            <a:extLst>
              <a:ext uri="{FF2B5EF4-FFF2-40B4-BE49-F238E27FC236}">
                <a16:creationId xmlns:a16="http://schemas.microsoft.com/office/drawing/2014/main" id="{12C7AA5E-8839-276A-8062-1E69B3C7FAD7}"/>
              </a:ext>
            </a:extLst>
          </p:cNvPr>
          <p:cNvSpPr/>
          <p:nvPr/>
        </p:nvSpPr>
        <p:spPr>
          <a:xfrm>
            <a:off x="2771800" y="5243568"/>
            <a:ext cx="1338651" cy="1137760"/>
          </a:xfrm>
          <a:prstGeom prst="rect">
            <a:avLst/>
          </a:prstGeom>
          <a:solidFill>
            <a:srgbClr val="FF99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11">
            <a:extLst>
              <a:ext uri="{FF2B5EF4-FFF2-40B4-BE49-F238E27FC236}">
                <a16:creationId xmlns:a16="http://schemas.microsoft.com/office/drawing/2014/main" id="{C669BDDB-A37D-FA0F-E996-292BFAA55859}"/>
              </a:ext>
            </a:extLst>
          </p:cNvPr>
          <p:cNvSpPr/>
          <p:nvPr/>
        </p:nvSpPr>
        <p:spPr>
          <a:xfrm>
            <a:off x="1542107" y="4604086"/>
            <a:ext cx="2237795" cy="1273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Dropping out here low but very worrying.</a:t>
            </a:r>
            <a:endParaRPr lang="en-ZA" sz="2400" dirty="0">
              <a:solidFill>
                <a:schemeClr val="tx1"/>
              </a:solidFill>
            </a:endParaRPr>
          </a:p>
        </p:txBody>
      </p:sp>
      <p:sp>
        <p:nvSpPr>
          <p:cNvPr id="5" name="Content Placeholder 14">
            <a:extLst>
              <a:ext uri="{FF2B5EF4-FFF2-40B4-BE49-F238E27FC236}">
                <a16:creationId xmlns:a16="http://schemas.microsoft.com/office/drawing/2014/main" id="{9C3800DC-0DDD-2D83-5289-3263A2D3958E}"/>
              </a:ext>
            </a:extLst>
          </p:cNvPr>
          <p:cNvSpPr txBox="1">
            <a:spLocks/>
          </p:cNvSpPr>
          <p:nvPr/>
        </p:nvSpPr>
        <p:spPr bwMode="auto">
          <a:xfrm>
            <a:off x="300070" y="264505"/>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sz="2400" b="1" dirty="0">
                <a:solidFill>
                  <a:schemeClr val="accent6">
                    <a:lumMod val="50000"/>
                  </a:schemeClr>
                </a:solidFill>
              </a:rPr>
              <a:t>Dropping out and other challenges in the sector (contd.)</a:t>
            </a:r>
          </a:p>
          <a:p>
            <a:pPr eaLnBrk="1" hangingPunct="1">
              <a:spcBef>
                <a:spcPct val="0"/>
              </a:spcBef>
              <a:defRPr/>
            </a:pPr>
            <a:endParaRPr lang="en-ZA" altLang="en-US" sz="2400" dirty="0">
              <a:solidFill>
                <a:srgbClr val="00B050"/>
              </a:solidFill>
            </a:endParaRPr>
          </a:p>
        </p:txBody>
      </p:sp>
    </p:spTree>
    <p:extLst>
      <p:ext uri="{BB962C8B-B14F-4D97-AF65-F5344CB8AC3E}">
        <p14:creationId xmlns:p14="http://schemas.microsoft.com/office/powerpoint/2010/main" val="2218238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00070" y="264505"/>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sz="2400" b="1" dirty="0">
                <a:solidFill>
                  <a:schemeClr val="accent6">
                    <a:lumMod val="50000"/>
                  </a:schemeClr>
                </a:solidFill>
              </a:rPr>
              <a:t>Dropping out and other challenges in the sector (contd.)</a:t>
            </a:r>
          </a:p>
          <a:p>
            <a:pPr eaLnBrk="1" hangingPunct="1">
              <a:spcBef>
                <a:spcPct val="0"/>
              </a:spcBef>
              <a:defRPr/>
            </a:pPr>
            <a:endParaRPr lang="en-ZA" altLang="en-US" sz="2400" dirty="0">
              <a:solidFill>
                <a:srgbClr val="00B050"/>
              </a:solidFill>
            </a:endParaRPr>
          </a:p>
        </p:txBody>
      </p:sp>
      <p:pic>
        <p:nvPicPr>
          <p:cNvPr id="2" name="Picture 1">
            <a:extLst>
              <a:ext uri="{FF2B5EF4-FFF2-40B4-BE49-F238E27FC236}">
                <a16:creationId xmlns:a16="http://schemas.microsoft.com/office/drawing/2014/main" id="{FC25D060-06F0-62FF-B81C-699A03143534}"/>
              </a:ext>
            </a:extLst>
          </p:cNvPr>
          <p:cNvPicPr>
            <a:picLocks noChangeAspect="1"/>
          </p:cNvPicPr>
          <p:nvPr/>
        </p:nvPicPr>
        <p:blipFill>
          <a:blip r:embed="rId2"/>
          <a:stretch>
            <a:fillRect/>
          </a:stretch>
        </p:blipFill>
        <p:spPr>
          <a:xfrm>
            <a:off x="899592" y="1628800"/>
            <a:ext cx="6799855" cy="4708307"/>
          </a:xfrm>
          <a:prstGeom prst="rect">
            <a:avLst/>
          </a:prstGeom>
        </p:spPr>
      </p:pic>
      <p:cxnSp>
        <p:nvCxnSpPr>
          <p:cNvPr id="3" name="Straight Arrow Connector 2">
            <a:extLst>
              <a:ext uri="{FF2B5EF4-FFF2-40B4-BE49-F238E27FC236}">
                <a16:creationId xmlns:a16="http://schemas.microsoft.com/office/drawing/2014/main" id="{525C6CAA-F8CF-AABD-E774-1262F3A1D2DF}"/>
              </a:ext>
            </a:extLst>
          </p:cNvPr>
          <p:cNvCxnSpPr>
            <a:cxnSpLocks/>
          </p:cNvCxnSpPr>
          <p:nvPr/>
        </p:nvCxnSpPr>
        <p:spPr>
          <a:xfrm>
            <a:off x="5076056" y="2564904"/>
            <a:ext cx="720080" cy="1728193"/>
          </a:xfrm>
          <a:prstGeom prst="straightConnector1">
            <a:avLst/>
          </a:prstGeom>
          <a:ln>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E392769-373E-A664-18B6-4EF041276730}"/>
              </a:ext>
            </a:extLst>
          </p:cNvPr>
          <p:cNvSpPr/>
          <p:nvPr/>
        </p:nvSpPr>
        <p:spPr>
          <a:xfrm>
            <a:off x="3131840" y="1412776"/>
            <a:ext cx="2880319" cy="1224136"/>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Grades 7 and 8 most recent dropping out ±3%</a:t>
            </a:r>
            <a:endParaRPr lang="en-ZA" sz="2400" dirty="0">
              <a:solidFill>
                <a:schemeClr val="tx1"/>
              </a:solidFill>
            </a:endParaRPr>
          </a:p>
        </p:txBody>
      </p:sp>
      <p:sp>
        <p:nvSpPr>
          <p:cNvPr id="9" name="Rectangle 8">
            <a:extLst>
              <a:ext uri="{FF2B5EF4-FFF2-40B4-BE49-F238E27FC236}">
                <a16:creationId xmlns:a16="http://schemas.microsoft.com/office/drawing/2014/main" id="{6413990E-5250-2D33-AA89-0A702894A557}"/>
              </a:ext>
            </a:extLst>
          </p:cNvPr>
          <p:cNvSpPr/>
          <p:nvPr/>
        </p:nvSpPr>
        <p:spPr>
          <a:xfrm>
            <a:off x="6586480" y="3789040"/>
            <a:ext cx="2307744" cy="1224136"/>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Grade 9: 5%</a:t>
            </a:r>
          </a:p>
          <a:p>
            <a:pPr algn="ctr"/>
            <a:r>
              <a:rPr lang="en-US" sz="2400" dirty="0">
                <a:solidFill>
                  <a:schemeClr val="tx1"/>
                </a:solidFill>
              </a:rPr>
              <a:t>Grade 10: 8%</a:t>
            </a:r>
          </a:p>
          <a:p>
            <a:pPr algn="ctr"/>
            <a:r>
              <a:rPr lang="en-US" sz="2400" dirty="0">
                <a:solidFill>
                  <a:schemeClr val="tx1"/>
                </a:solidFill>
              </a:rPr>
              <a:t>Grade 11: 9%</a:t>
            </a:r>
            <a:endParaRPr lang="en-ZA" sz="2400" dirty="0">
              <a:solidFill>
                <a:schemeClr val="tx1"/>
              </a:solidFill>
            </a:endParaRPr>
          </a:p>
        </p:txBody>
      </p:sp>
    </p:spTree>
    <p:extLst>
      <p:ext uri="{BB962C8B-B14F-4D97-AF65-F5344CB8AC3E}">
        <p14:creationId xmlns:p14="http://schemas.microsoft.com/office/powerpoint/2010/main" val="2019715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00070" y="264505"/>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sz="2400" b="1" dirty="0">
                <a:solidFill>
                  <a:schemeClr val="accent6">
                    <a:lumMod val="50000"/>
                  </a:schemeClr>
                </a:solidFill>
              </a:rPr>
              <a:t>Dropping out and other challenges in the sector (contd.)</a:t>
            </a:r>
          </a:p>
          <a:p>
            <a:pPr eaLnBrk="1" hangingPunct="1">
              <a:spcBef>
                <a:spcPct val="0"/>
              </a:spcBef>
              <a:defRPr/>
            </a:pPr>
            <a:endParaRPr lang="en-ZA" altLang="en-US" sz="2400" dirty="0">
              <a:solidFill>
                <a:srgbClr val="00B050"/>
              </a:solidFill>
            </a:endParaRPr>
          </a:p>
        </p:txBody>
      </p:sp>
      <p:sp>
        <p:nvSpPr>
          <p:cNvPr id="5" name="Google Shape;441;p30">
            <a:extLst>
              <a:ext uri="{FF2B5EF4-FFF2-40B4-BE49-F238E27FC236}">
                <a16:creationId xmlns:a16="http://schemas.microsoft.com/office/drawing/2014/main" id="{8DDC4DE3-7C8C-EE4C-B04F-206279BD49FA}"/>
              </a:ext>
            </a:extLst>
          </p:cNvPr>
          <p:cNvSpPr txBox="1">
            <a:spLocks noChangeArrowheads="1"/>
          </p:cNvSpPr>
          <p:nvPr/>
        </p:nvSpPr>
        <p:spPr bwMode="auto">
          <a:xfrm>
            <a:off x="35496" y="810605"/>
            <a:ext cx="9027946" cy="5354699"/>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SzPct val="100000"/>
              <a:buNone/>
              <a:defRPr/>
            </a:pPr>
            <a:r>
              <a:rPr lang="en-US" altLang="en-US" sz="3600" dirty="0">
                <a:latin typeface="Helvetica" panose="020B0604020202020204" pitchFamily="34" charset="0"/>
              </a:rPr>
              <a:t>DBE priorities with respect to the monitoring of dropping out:</a:t>
            </a:r>
          </a:p>
          <a:p>
            <a:pPr>
              <a:spcBef>
                <a:spcPct val="0"/>
              </a:spcBef>
              <a:buSzPct val="100000"/>
              <a:defRPr/>
            </a:pPr>
            <a:r>
              <a:rPr lang="en-US" altLang="en-US" sz="3600" dirty="0">
                <a:latin typeface="Helvetica" panose="020B0604020202020204" pitchFamily="34" charset="0"/>
              </a:rPr>
              <a:t>Continue strengthening </a:t>
            </a:r>
            <a:r>
              <a:rPr lang="en-US" altLang="en-US" sz="3600" b="1" dirty="0" err="1">
                <a:latin typeface="Helvetica" panose="020B0604020202020204" pitchFamily="34" charset="0"/>
              </a:rPr>
              <a:t>LURITS</a:t>
            </a:r>
            <a:r>
              <a:rPr lang="en-US" altLang="en-US" sz="3600" dirty="0">
                <a:latin typeface="Helvetica" panose="020B0604020202020204" pitchFamily="34" charset="0"/>
              </a:rPr>
              <a:t>, produce more local-level monitoring of ‘dropout hotspots’, especially age 15 and below.</a:t>
            </a:r>
          </a:p>
          <a:p>
            <a:pPr>
              <a:spcBef>
                <a:spcPct val="0"/>
              </a:spcBef>
              <a:buSzPct val="100000"/>
              <a:defRPr/>
            </a:pPr>
            <a:r>
              <a:rPr lang="en-US" altLang="en-US" sz="3600" dirty="0">
                <a:latin typeface="Helvetica" panose="020B0604020202020204" pitchFamily="34" charset="0"/>
              </a:rPr>
              <a:t>Closer collaboration with </a:t>
            </a:r>
            <a:r>
              <a:rPr lang="en-US" altLang="en-US" sz="3600" dirty="0" err="1">
                <a:latin typeface="Helvetica" panose="020B0604020202020204" pitchFamily="34" charset="0"/>
              </a:rPr>
              <a:t>DHET</a:t>
            </a:r>
            <a:r>
              <a:rPr lang="en-US" altLang="en-US" sz="3600" dirty="0">
                <a:latin typeface="Helvetica" panose="020B0604020202020204" pitchFamily="34" charset="0"/>
              </a:rPr>
              <a:t> to resolve data issues in the way of monitoring </a:t>
            </a:r>
            <a:r>
              <a:rPr lang="en-US" altLang="en-US" sz="3600" b="1" dirty="0">
                <a:latin typeface="Helvetica" panose="020B0604020202020204" pitchFamily="34" charset="0"/>
              </a:rPr>
              <a:t>school-college movements</a:t>
            </a:r>
            <a:r>
              <a:rPr lang="en-US" altLang="en-US" sz="3600" dirty="0">
                <a:latin typeface="Helvetica" panose="020B0604020202020204" pitchFamily="34" charset="0"/>
              </a:rPr>
              <a:t>.</a:t>
            </a:r>
          </a:p>
          <a:p>
            <a:pPr marL="0" indent="0">
              <a:spcBef>
                <a:spcPct val="0"/>
              </a:spcBef>
              <a:buSzPct val="100000"/>
              <a:buNone/>
              <a:defRPr/>
            </a:pPr>
            <a:endParaRPr lang="en-US" altLang="en-US" sz="2800" dirty="0">
              <a:latin typeface="Helvetica" panose="020B0604020202020204" pitchFamily="34" charset="0"/>
            </a:endParaRPr>
          </a:p>
        </p:txBody>
      </p:sp>
    </p:spTree>
    <p:extLst>
      <p:ext uri="{BB962C8B-B14F-4D97-AF65-F5344CB8AC3E}">
        <p14:creationId xmlns:p14="http://schemas.microsoft.com/office/powerpoint/2010/main" val="3604854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596336" cy="764702"/>
          </a:xfrm>
        </p:spPr>
        <p:txBody>
          <a:bodyPr>
            <a:noAutofit/>
          </a:bodyPr>
          <a:lstStyle/>
          <a:p>
            <a:r>
              <a:rPr lang="en-ZA" sz="4800" dirty="0"/>
              <a:t>PURPOSE</a:t>
            </a:r>
          </a:p>
        </p:txBody>
      </p:sp>
      <p:sp>
        <p:nvSpPr>
          <p:cNvPr id="3" name="Content Placeholder 2"/>
          <p:cNvSpPr>
            <a:spLocks noGrp="1"/>
          </p:cNvSpPr>
          <p:nvPr>
            <p:ph idx="1"/>
          </p:nvPr>
        </p:nvSpPr>
        <p:spPr>
          <a:xfrm>
            <a:off x="0" y="650595"/>
            <a:ext cx="9100038" cy="5591647"/>
          </a:xfrm>
        </p:spPr>
        <p:txBody>
          <a:bodyPr>
            <a:noAutofit/>
          </a:bodyPr>
          <a:lstStyle/>
          <a:p>
            <a:pPr marL="0" indent="0">
              <a:buNone/>
            </a:pPr>
            <a:r>
              <a:rPr lang="en-ZA" sz="8000" dirty="0"/>
              <a:t>To present </a:t>
            </a:r>
            <a:r>
              <a:rPr lang="en-ZA" sz="8000" dirty="0" smtClean="0"/>
              <a:t>on drop out, throughput </a:t>
            </a:r>
            <a:r>
              <a:rPr lang="en-ZA" sz="8000" dirty="0"/>
              <a:t>and Learner </a:t>
            </a:r>
            <a:r>
              <a:rPr lang="en-ZA" sz="8000" dirty="0" smtClean="0"/>
              <a:t>drop-out Prevention</a:t>
            </a:r>
            <a:r>
              <a:rPr lang="en-ZA" sz="8000" dirty="0"/>
              <a:t/>
            </a:r>
            <a:br>
              <a:rPr lang="en-ZA" sz="8000" dirty="0"/>
            </a:br>
            <a:r>
              <a:rPr lang="en-ZA" sz="6600" dirty="0"/>
              <a:t> </a:t>
            </a:r>
            <a:endParaRPr lang="en-US" sz="5400" dirty="0"/>
          </a:p>
          <a:p>
            <a:pPr lvl="1" algn="just">
              <a:buFont typeface="Calibri" panose="020F0502020204030204" pitchFamily="34" charset="0"/>
              <a:buChar char="―"/>
            </a:pPr>
            <a:endParaRPr lang="en-ZA" sz="2400" dirty="0"/>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A3B54F-4D6D-439C-9A2C-B6799378E1A1}" type="slidenum">
              <a:rPr kumimoji="0" lang="en-ZA" sz="1200" b="1" i="0" u="none" strike="noStrike" kern="1200" cap="none" spc="0" normalizeH="0" baseline="0" noProof="0" smtClean="0">
                <a:ln>
                  <a:noFill/>
                </a:ln>
                <a:solidFill>
                  <a:sysClr val="windowText" lastClr="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ZA" sz="1200" b="1"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5" name="Picture 4"/>
          <p:cNvPicPr>
            <a:picLocks noChangeAspect="1"/>
          </p:cNvPicPr>
          <p:nvPr/>
        </p:nvPicPr>
        <p:blipFill>
          <a:blip r:embed="rId2"/>
          <a:stretch>
            <a:fillRect/>
          </a:stretch>
        </p:blipFill>
        <p:spPr>
          <a:xfrm>
            <a:off x="0" y="6128134"/>
            <a:ext cx="1619672" cy="729866"/>
          </a:xfrm>
          <a:prstGeom prst="rect">
            <a:avLst/>
          </a:prstGeom>
        </p:spPr>
      </p:pic>
    </p:spTree>
    <p:extLst>
      <p:ext uri="{BB962C8B-B14F-4D97-AF65-F5344CB8AC3E}">
        <p14:creationId xmlns:p14="http://schemas.microsoft.com/office/powerpoint/2010/main" val="19687359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00070" y="264505"/>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sz="2400" b="1" dirty="0">
                <a:solidFill>
                  <a:schemeClr val="accent6">
                    <a:lumMod val="50000"/>
                  </a:schemeClr>
                </a:solidFill>
              </a:rPr>
              <a:t>Dropping out and other challenges in the sector (contd.)</a:t>
            </a:r>
          </a:p>
          <a:p>
            <a:pPr eaLnBrk="1" hangingPunct="1">
              <a:spcBef>
                <a:spcPct val="0"/>
              </a:spcBef>
              <a:defRPr/>
            </a:pPr>
            <a:endParaRPr lang="en-ZA" altLang="en-US" sz="2400" dirty="0">
              <a:solidFill>
                <a:srgbClr val="00B050"/>
              </a:solidFill>
            </a:endParaRPr>
          </a:p>
        </p:txBody>
      </p:sp>
      <p:sp>
        <p:nvSpPr>
          <p:cNvPr id="5" name="Google Shape;441;p30">
            <a:extLst>
              <a:ext uri="{FF2B5EF4-FFF2-40B4-BE49-F238E27FC236}">
                <a16:creationId xmlns:a16="http://schemas.microsoft.com/office/drawing/2014/main" id="{8DDC4DE3-7C8C-EE4C-B04F-206279BD49FA}"/>
              </a:ext>
            </a:extLst>
          </p:cNvPr>
          <p:cNvSpPr txBox="1">
            <a:spLocks noChangeArrowheads="1"/>
          </p:cNvSpPr>
          <p:nvPr/>
        </p:nvSpPr>
        <p:spPr bwMode="auto">
          <a:xfrm>
            <a:off x="300070" y="785852"/>
            <a:ext cx="8523890" cy="792088"/>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SzPct val="100000"/>
              <a:buNone/>
              <a:defRPr/>
            </a:pPr>
            <a:r>
              <a:rPr lang="en-US" altLang="en-US" sz="2800" dirty="0">
                <a:latin typeface="Helvetica" panose="020B0604020202020204" pitchFamily="34" charset="0"/>
              </a:rPr>
              <a:t>Related work:</a:t>
            </a:r>
          </a:p>
          <a:p>
            <a:pPr>
              <a:spcBef>
                <a:spcPct val="0"/>
              </a:spcBef>
              <a:buSzPct val="100000"/>
              <a:defRPr/>
            </a:pPr>
            <a:r>
              <a:rPr lang="en-US" altLang="en-US" sz="2800" dirty="0">
                <a:latin typeface="Helvetica" panose="020B0604020202020204" pitchFamily="34" charset="0"/>
              </a:rPr>
              <a:t>Absolute priority must be to improve </a:t>
            </a:r>
            <a:r>
              <a:rPr lang="en-US" altLang="en-US" sz="2800" b="1" dirty="0">
                <a:latin typeface="Helvetica" panose="020B0604020202020204" pitchFamily="34" charset="0"/>
              </a:rPr>
              <a:t>quality of learning and teaching</a:t>
            </a:r>
            <a:r>
              <a:rPr lang="en-US" altLang="en-US" sz="2800" dirty="0">
                <a:latin typeface="Helvetica" panose="020B0604020202020204" pitchFamily="34" charset="0"/>
              </a:rPr>
              <a:t>, which is </a:t>
            </a:r>
            <a:r>
              <a:rPr lang="en-US" altLang="en-US" sz="2800" b="1" dirty="0">
                <a:solidFill>
                  <a:srgbClr val="FF0000"/>
                </a:solidFill>
                <a:latin typeface="Helvetica" panose="020B0604020202020204" pitchFamily="34" charset="0"/>
              </a:rPr>
              <a:t>the main lever to keep more learners in school</a:t>
            </a:r>
            <a:r>
              <a:rPr lang="en-US" altLang="en-US" sz="2800" dirty="0">
                <a:latin typeface="Helvetica" panose="020B0604020202020204" pitchFamily="34" charset="0"/>
              </a:rPr>
              <a:t>.</a:t>
            </a:r>
          </a:p>
          <a:p>
            <a:pPr>
              <a:spcBef>
                <a:spcPct val="0"/>
              </a:spcBef>
              <a:buSzPct val="100000"/>
              <a:defRPr/>
            </a:pPr>
            <a:r>
              <a:rPr lang="en-US" altLang="en-US" sz="2800" dirty="0">
                <a:latin typeface="Helvetica" panose="020B0604020202020204" pitchFamily="34" charset="0"/>
              </a:rPr>
              <a:t>General Education Certificate in Grade 9. From the DBE’s 2023 APP:</a:t>
            </a:r>
          </a:p>
          <a:p>
            <a:pPr marL="0" indent="0">
              <a:spcBef>
                <a:spcPct val="0"/>
              </a:spcBef>
              <a:buSzPct val="100000"/>
              <a:buNone/>
              <a:defRPr/>
            </a:pPr>
            <a:endParaRPr lang="en-US" altLang="en-US" sz="2800" dirty="0">
              <a:latin typeface="Helvetica" panose="020B0604020202020204" pitchFamily="34" charset="0"/>
            </a:endParaRPr>
          </a:p>
          <a:p>
            <a:pPr marL="0" indent="0">
              <a:spcBef>
                <a:spcPct val="0"/>
              </a:spcBef>
              <a:buSzPct val="100000"/>
              <a:buNone/>
              <a:defRPr/>
            </a:pPr>
            <a:endParaRPr lang="en-US" altLang="en-US" sz="2800" dirty="0">
              <a:latin typeface="Helvetica" panose="020B0604020202020204" pitchFamily="34" charset="0"/>
            </a:endParaRPr>
          </a:p>
        </p:txBody>
      </p:sp>
      <p:sp>
        <p:nvSpPr>
          <p:cNvPr id="2" name="Rectangle 1">
            <a:extLst>
              <a:ext uri="{FF2B5EF4-FFF2-40B4-BE49-F238E27FC236}">
                <a16:creationId xmlns:a16="http://schemas.microsoft.com/office/drawing/2014/main" id="{43934554-1972-3026-5F52-77886A4F20DE}"/>
              </a:ext>
            </a:extLst>
          </p:cNvPr>
          <p:cNvSpPr/>
          <p:nvPr/>
        </p:nvSpPr>
        <p:spPr>
          <a:xfrm>
            <a:off x="683568" y="3681614"/>
            <a:ext cx="7776864" cy="2376264"/>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A credible GEC would increase the willingness of TVET colleges to take in younger learners and avoid duplication of youths studying for an </a:t>
            </a:r>
            <a:r>
              <a:rPr lang="en-US" sz="2800" dirty="0" err="1">
                <a:solidFill>
                  <a:schemeClr val="tx1"/>
                </a:solidFill>
              </a:rPr>
              <a:t>NSC</a:t>
            </a:r>
            <a:r>
              <a:rPr lang="en-US" sz="2800" dirty="0">
                <a:solidFill>
                  <a:schemeClr val="tx1"/>
                </a:solidFill>
              </a:rPr>
              <a:t> and then again for another </a:t>
            </a:r>
            <a:r>
              <a:rPr lang="en-US" sz="2800" dirty="0" err="1">
                <a:solidFill>
                  <a:schemeClr val="tx1"/>
                </a:solidFill>
              </a:rPr>
              <a:t>NQF4</a:t>
            </a:r>
            <a:r>
              <a:rPr lang="en-US" sz="2800" dirty="0">
                <a:solidFill>
                  <a:schemeClr val="tx1"/>
                </a:solidFill>
              </a:rPr>
              <a:t> qualification at a TVET college.</a:t>
            </a:r>
            <a:endParaRPr lang="en-ZA" sz="2800" dirty="0">
              <a:solidFill>
                <a:schemeClr val="tx1"/>
              </a:solidFill>
            </a:endParaRPr>
          </a:p>
        </p:txBody>
      </p:sp>
    </p:spTree>
    <p:extLst>
      <p:ext uri="{BB962C8B-B14F-4D97-AF65-F5344CB8AC3E}">
        <p14:creationId xmlns:p14="http://schemas.microsoft.com/office/powerpoint/2010/main" val="26554545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FEFD3-CF41-F784-169B-CA5E8A111594}"/>
              </a:ext>
            </a:extLst>
          </p:cNvPr>
          <p:cNvSpPr>
            <a:spLocks noGrp="1"/>
          </p:cNvSpPr>
          <p:nvPr>
            <p:ph type="title"/>
          </p:nvPr>
        </p:nvSpPr>
        <p:spPr>
          <a:xfrm>
            <a:off x="323528" y="116633"/>
            <a:ext cx="8712968" cy="807927"/>
          </a:xfrm>
        </p:spPr>
        <p:txBody>
          <a:bodyPr>
            <a:normAutofit fontScale="90000"/>
          </a:bodyPr>
          <a:lstStyle/>
          <a:p>
            <a:r>
              <a:rPr lang="en-ZA" dirty="0">
                <a:solidFill>
                  <a:schemeClr val="accent6">
                    <a:lumMod val="75000"/>
                  </a:schemeClr>
                </a:solidFill>
              </a:rPr>
              <a:t/>
            </a:r>
            <a:br>
              <a:rPr lang="en-ZA" dirty="0">
                <a:solidFill>
                  <a:schemeClr val="accent6">
                    <a:lumMod val="75000"/>
                  </a:schemeClr>
                </a:solidFill>
              </a:rPr>
            </a:br>
            <a:r>
              <a:rPr lang="en-US" sz="3600" dirty="0">
                <a:solidFill>
                  <a:schemeClr val="accent6">
                    <a:lumMod val="50000"/>
                  </a:schemeClr>
                </a:solidFill>
              </a:rPr>
              <a:t>Learner drop-out Prevention</a:t>
            </a:r>
            <a:r>
              <a:rPr lang="en-US" dirty="0">
                <a:solidFill>
                  <a:schemeClr val="accent6">
                    <a:lumMod val="50000"/>
                  </a:schemeClr>
                </a:solidFill>
              </a:rPr>
              <a:t/>
            </a:r>
            <a:br>
              <a:rPr lang="en-US" dirty="0">
                <a:solidFill>
                  <a:schemeClr val="accent6">
                    <a:lumMod val="50000"/>
                  </a:schemeClr>
                </a:solidFill>
              </a:rPr>
            </a:br>
            <a:r>
              <a:rPr lang="en-ZA" dirty="0">
                <a:solidFill>
                  <a:schemeClr val="accent6">
                    <a:lumMod val="75000"/>
                  </a:schemeClr>
                </a:solidFill>
              </a:rPr>
              <a:t> </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BEE51B43-7415-5FE7-EDA9-B8BEC24CB249}"/>
              </a:ext>
            </a:extLst>
          </p:cNvPr>
          <p:cNvSpPr>
            <a:spLocks noGrp="1"/>
          </p:cNvSpPr>
          <p:nvPr>
            <p:ph idx="1"/>
          </p:nvPr>
        </p:nvSpPr>
        <p:spPr>
          <a:xfrm>
            <a:off x="0" y="924561"/>
            <a:ext cx="8892480" cy="5933440"/>
          </a:xfrm>
        </p:spPr>
        <p:txBody>
          <a:bodyPr>
            <a:normAutofit fontScale="92500" lnSpcReduction="20000"/>
          </a:bodyPr>
          <a:lstStyle/>
          <a:p>
            <a:pPr algn="just"/>
            <a:r>
              <a:rPr lang="en-US" sz="2400" dirty="0"/>
              <a:t>DBE continues to implement activities that build resilient schools to nurture the wellbeing and build resilience among high-risk learners:</a:t>
            </a:r>
          </a:p>
          <a:p>
            <a:pPr lvl="1" algn="just"/>
            <a:r>
              <a:rPr lang="en-US" sz="2000" dirty="0"/>
              <a:t>having just one caring adult (Educator or Learner Support Agent) to support a learner through school dramatically improves their chances of finishing matric</a:t>
            </a:r>
          </a:p>
          <a:p>
            <a:pPr lvl="1" algn="just"/>
            <a:r>
              <a:rPr lang="en-US" sz="2000" dirty="0"/>
              <a:t>tracking learner attendance, behaviors and academic performance can signal at-risk learners and trigger the right support at the right time</a:t>
            </a:r>
          </a:p>
          <a:p>
            <a:pPr lvl="1" algn="just"/>
            <a:r>
              <a:rPr lang="en-US" sz="2000" dirty="0"/>
              <a:t>ensuring school curricula includes violence prevention, psychosocial support, and emotional learning activities</a:t>
            </a:r>
          </a:p>
          <a:p>
            <a:pPr lvl="1" algn="just"/>
            <a:r>
              <a:rPr lang="en-US" sz="2000" dirty="0"/>
              <a:t>Schools remain access points for meals, psychosocial support, and sexual and reproductive health (SRH) services</a:t>
            </a:r>
          </a:p>
          <a:p>
            <a:pPr algn="just"/>
            <a:endParaRPr lang="en-US" sz="2400" dirty="0"/>
          </a:p>
          <a:p>
            <a:pPr algn="just"/>
            <a:r>
              <a:rPr lang="en-US" sz="2400" dirty="0"/>
              <a:t>DBE to develop a National Gender Responsive  Learner Dropout Prevention Strategy - Reimagining a schooling culture of care</a:t>
            </a:r>
          </a:p>
          <a:p>
            <a:pPr algn="just"/>
            <a:endParaRPr lang="en-US" sz="2400" dirty="0"/>
          </a:p>
          <a:p>
            <a:pPr algn="just"/>
            <a:r>
              <a:rPr lang="en-US" sz="2400" dirty="0"/>
              <a:t>Piloting a Monitoring process for measuring the impact of PSS interventions towards learner retention - Johannesburg South District starting in Quarter 2 2023/24.</a:t>
            </a:r>
          </a:p>
          <a:p>
            <a:pPr marL="0" indent="0" algn="just">
              <a:buNone/>
            </a:pPr>
            <a:endParaRPr lang="en-US" sz="2400" dirty="0"/>
          </a:p>
          <a:p>
            <a:pPr marL="0" indent="0" algn="just">
              <a:buNone/>
            </a:pPr>
            <a:r>
              <a:rPr lang="en-US" sz="2400" dirty="0"/>
              <a:t>23</a:t>
            </a:r>
          </a:p>
        </p:txBody>
      </p:sp>
    </p:spTree>
    <p:extLst>
      <p:ext uri="{BB962C8B-B14F-4D97-AF65-F5344CB8AC3E}">
        <p14:creationId xmlns:p14="http://schemas.microsoft.com/office/powerpoint/2010/main" val="3498126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00070" y="264505"/>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b="1" dirty="0">
                <a:solidFill>
                  <a:schemeClr val="accent6">
                    <a:lumMod val="50000"/>
                  </a:schemeClr>
                </a:solidFill>
              </a:rPr>
              <a:t>Conclusion</a:t>
            </a:r>
          </a:p>
          <a:p>
            <a:pPr eaLnBrk="1" hangingPunct="1">
              <a:spcBef>
                <a:spcPct val="0"/>
              </a:spcBef>
              <a:defRPr/>
            </a:pPr>
            <a:endParaRPr lang="en-ZA" altLang="en-US" dirty="0">
              <a:solidFill>
                <a:srgbClr val="00B050"/>
              </a:solidFill>
            </a:endParaRPr>
          </a:p>
        </p:txBody>
      </p:sp>
      <p:sp>
        <p:nvSpPr>
          <p:cNvPr id="3" name="Google Shape;441;p30">
            <a:extLst>
              <a:ext uri="{FF2B5EF4-FFF2-40B4-BE49-F238E27FC236}">
                <a16:creationId xmlns:a16="http://schemas.microsoft.com/office/drawing/2014/main" id="{A6030059-65F7-CA22-D1E9-EAA93CA1D32D}"/>
              </a:ext>
            </a:extLst>
          </p:cNvPr>
          <p:cNvSpPr txBox="1">
            <a:spLocks noChangeArrowheads="1"/>
          </p:cNvSpPr>
          <p:nvPr/>
        </p:nvSpPr>
        <p:spPr bwMode="auto">
          <a:xfrm>
            <a:off x="320040" y="788442"/>
            <a:ext cx="8523890" cy="6069557"/>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65113" indent="-265113">
              <a:spcBef>
                <a:spcPct val="0"/>
              </a:spcBef>
              <a:buSzPct val="100000"/>
              <a:defRPr/>
            </a:pPr>
            <a:r>
              <a:rPr lang="en-US" altLang="en-US" sz="2400" dirty="0">
                <a:latin typeface="Helvetica" panose="020B0604020202020204" pitchFamily="34" charset="0"/>
              </a:rPr>
              <a:t>The percentage of youths surviving to the </a:t>
            </a:r>
            <a:r>
              <a:rPr lang="en-US" altLang="en-US" sz="2400" dirty="0" err="1">
                <a:latin typeface="Helvetica" panose="020B0604020202020204" pitchFamily="34" charset="0"/>
              </a:rPr>
              <a:t>NSC</a:t>
            </a:r>
            <a:r>
              <a:rPr lang="en-US" altLang="en-US" sz="2400" dirty="0">
                <a:latin typeface="Helvetica" panose="020B0604020202020204" pitchFamily="34" charset="0"/>
              </a:rPr>
              <a:t> – i.e. the </a:t>
            </a:r>
            <a:r>
              <a:rPr lang="en-US" altLang="en-US" sz="2400" u="sng" dirty="0" err="1">
                <a:latin typeface="Helvetica" panose="020B0604020202020204" pitchFamily="34" charset="0"/>
              </a:rPr>
              <a:t>NSC</a:t>
            </a:r>
            <a:r>
              <a:rPr lang="en-US" altLang="en-US" sz="2400" u="sng" dirty="0">
                <a:latin typeface="Helvetica" panose="020B0604020202020204" pitchFamily="34" charset="0"/>
              </a:rPr>
              <a:t> ‘throughput rate’</a:t>
            </a:r>
            <a:r>
              <a:rPr lang="en-US" altLang="en-US" sz="2400" dirty="0">
                <a:latin typeface="Helvetica" panose="020B0604020202020204" pitchFamily="34" charset="0"/>
              </a:rPr>
              <a:t> - was 55% in 2019, </a:t>
            </a:r>
            <a:r>
              <a:rPr lang="en-US" altLang="en-US" sz="2400" b="1" dirty="0">
                <a:solidFill>
                  <a:srgbClr val="FF0000"/>
                </a:solidFill>
                <a:latin typeface="Helvetica" panose="020B0604020202020204" pitchFamily="34" charset="0"/>
              </a:rPr>
              <a:t>62%</a:t>
            </a:r>
            <a:r>
              <a:rPr lang="en-US" altLang="en-US" sz="2400" dirty="0">
                <a:latin typeface="Helvetica" panose="020B0604020202020204" pitchFamily="34" charset="0"/>
              </a:rPr>
              <a:t> in 2022. </a:t>
            </a:r>
          </a:p>
          <a:p>
            <a:pPr marL="265113" indent="-265113">
              <a:spcBef>
                <a:spcPct val="0"/>
              </a:spcBef>
              <a:buSzPct val="100000"/>
              <a:defRPr/>
            </a:pPr>
            <a:r>
              <a:rPr lang="en-US" altLang="en-US" sz="2400" dirty="0">
                <a:latin typeface="Helvetica" panose="020B0604020202020204" pitchFamily="34" charset="0"/>
              </a:rPr>
              <a:t>If attainment of NC(V) Level 4 in a college is counted, the figure rises to </a:t>
            </a:r>
            <a:r>
              <a:rPr lang="en-US" altLang="en-US" sz="2400" b="1" dirty="0">
                <a:solidFill>
                  <a:srgbClr val="FF0000"/>
                </a:solidFill>
                <a:latin typeface="Helvetica" panose="020B0604020202020204" pitchFamily="34" charset="0"/>
              </a:rPr>
              <a:t>65%. </a:t>
            </a:r>
            <a:r>
              <a:rPr lang="en-US" altLang="en-US" sz="2400" u="sng" dirty="0">
                <a:latin typeface="Helvetica" panose="020B0604020202020204" pitchFamily="34" charset="0"/>
              </a:rPr>
              <a:t>This is what we can call the correct overall ‘throughput rate’ currently</a:t>
            </a:r>
            <a:r>
              <a:rPr lang="en-US" altLang="en-US" sz="2400" dirty="0">
                <a:latin typeface="Helvetica" panose="020B0604020202020204" pitchFamily="34" charset="0"/>
              </a:rPr>
              <a:t>.</a:t>
            </a:r>
            <a:r>
              <a:rPr lang="en-US" altLang="en-US" sz="2400" b="1" dirty="0">
                <a:solidFill>
                  <a:srgbClr val="FF0000"/>
                </a:solidFill>
                <a:latin typeface="Helvetica" panose="020B0604020202020204" pitchFamily="34" charset="0"/>
              </a:rPr>
              <a:t> </a:t>
            </a:r>
            <a:endParaRPr lang="en-US" altLang="en-US" sz="2400" dirty="0">
              <a:latin typeface="Helvetica" panose="020B0604020202020204" pitchFamily="34" charset="0"/>
            </a:endParaRPr>
          </a:p>
          <a:p>
            <a:pPr marL="265113" indent="-265113">
              <a:spcBef>
                <a:spcPct val="0"/>
              </a:spcBef>
              <a:buSzPct val="100000"/>
              <a:defRPr/>
            </a:pPr>
            <a:r>
              <a:rPr lang="en-US" altLang="en-US" sz="2400" u="sng" dirty="0">
                <a:latin typeface="Helvetica" panose="020B0604020202020204" pitchFamily="34" charset="0"/>
              </a:rPr>
              <a:t>Grade-specific</a:t>
            </a:r>
            <a:r>
              <a:rPr lang="en-US" altLang="en-US" sz="2400" dirty="0">
                <a:latin typeface="Helvetica" panose="020B0604020202020204" pitchFamily="34" charset="0"/>
              </a:rPr>
              <a:t> dropout rates of interest range from </a:t>
            </a:r>
            <a:r>
              <a:rPr lang="en-US" altLang="en-US" sz="2400" b="1" dirty="0">
                <a:solidFill>
                  <a:srgbClr val="FF0000"/>
                </a:solidFill>
                <a:latin typeface="Helvetica" panose="020B0604020202020204" pitchFamily="34" charset="0"/>
              </a:rPr>
              <a:t>3%</a:t>
            </a:r>
            <a:r>
              <a:rPr lang="en-US" altLang="en-US" sz="2400" dirty="0">
                <a:latin typeface="Helvetica" panose="020B0604020202020204" pitchFamily="34" charset="0"/>
              </a:rPr>
              <a:t> in Grade 7 to </a:t>
            </a:r>
            <a:r>
              <a:rPr lang="en-US" altLang="en-US" sz="2400" b="1" dirty="0">
                <a:solidFill>
                  <a:srgbClr val="FF0000"/>
                </a:solidFill>
                <a:latin typeface="Helvetica" panose="020B0604020202020204" pitchFamily="34" charset="0"/>
              </a:rPr>
              <a:t>9%</a:t>
            </a:r>
            <a:r>
              <a:rPr lang="en-US" altLang="en-US" sz="2400" dirty="0">
                <a:latin typeface="Helvetica" panose="020B0604020202020204" pitchFamily="34" charset="0"/>
              </a:rPr>
              <a:t> in Grade 11. </a:t>
            </a:r>
          </a:p>
          <a:p>
            <a:pPr marL="265113" indent="-265113">
              <a:spcBef>
                <a:spcPct val="0"/>
              </a:spcBef>
              <a:buSzPct val="100000"/>
              <a:defRPr/>
            </a:pPr>
            <a:r>
              <a:rPr lang="en-US" altLang="en-US" sz="2400" dirty="0">
                <a:latin typeface="Helvetica" panose="020B0604020202020204" pitchFamily="34" charset="0"/>
              </a:rPr>
              <a:t>The above figures </a:t>
            </a:r>
            <a:r>
              <a:rPr lang="en-US" altLang="en-US" sz="2400" u="sng" dirty="0">
                <a:latin typeface="Helvetica" panose="020B0604020202020204" pitchFamily="34" charset="0"/>
              </a:rPr>
              <a:t>have improved over 20 years</a:t>
            </a:r>
            <a:r>
              <a:rPr lang="en-US" altLang="en-US" sz="2400" dirty="0">
                <a:latin typeface="Helvetica" panose="020B0604020202020204" pitchFamily="34" charset="0"/>
              </a:rPr>
              <a:t>, and can be expected to improve further. They are not unusual by developing country standards. </a:t>
            </a:r>
          </a:p>
          <a:p>
            <a:pPr marL="265113" indent="-265113">
              <a:spcBef>
                <a:spcPct val="0"/>
              </a:spcBef>
              <a:buSzPct val="100000"/>
              <a:defRPr/>
            </a:pPr>
            <a:r>
              <a:rPr lang="en-US" altLang="en-US" sz="2400" dirty="0">
                <a:latin typeface="Helvetica" panose="020B0604020202020204" pitchFamily="34" charset="0"/>
              </a:rPr>
              <a:t>Contrary to expectations, the </a:t>
            </a:r>
            <a:r>
              <a:rPr lang="en-US" altLang="en-US" sz="2400" u="sng" dirty="0">
                <a:latin typeface="Helvetica" panose="020B0604020202020204" pitchFamily="34" charset="0"/>
              </a:rPr>
              <a:t>pandemic pushed survival to Grade 12 up</a:t>
            </a:r>
            <a:r>
              <a:rPr lang="en-US" altLang="en-US" sz="2400" dirty="0">
                <a:latin typeface="Helvetica" panose="020B0604020202020204" pitchFamily="34" charset="0"/>
              </a:rPr>
              <a:t>. </a:t>
            </a:r>
          </a:p>
          <a:p>
            <a:pPr marL="265113" indent="-265113">
              <a:spcBef>
                <a:spcPct val="0"/>
              </a:spcBef>
              <a:buSzPct val="100000"/>
              <a:defRPr/>
            </a:pPr>
            <a:r>
              <a:rPr lang="en-US" altLang="en-US" sz="2400" dirty="0">
                <a:latin typeface="Helvetica" panose="020B0604020202020204" pitchFamily="34" charset="0"/>
              </a:rPr>
              <a:t>Key initiatives to improve the prospects for youths include: (a) a range of </a:t>
            </a:r>
            <a:r>
              <a:rPr lang="en-US" altLang="en-US" sz="2400" u="sng" dirty="0">
                <a:latin typeface="Helvetica" panose="020B0604020202020204" pitchFamily="34" charset="0"/>
              </a:rPr>
              <a:t>teaching and learning</a:t>
            </a:r>
            <a:r>
              <a:rPr lang="en-US" altLang="en-US" sz="2400" dirty="0">
                <a:latin typeface="Helvetica" panose="020B0604020202020204" pitchFamily="34" charset="0"/>
              </a:rPr>
              <a:t> interventions; (b) </a:t>
            </a:r>
            <a:r>
              <a:rPr lang="en-US" altLang="en-US" sz="2400" u="sng" dirty="0">
                <a:latin typeface="Helvetica" panose="020B0604020202020204" pitchFamily="34" charset="0"/>
              </a:rPr>
              <a:t>psycho-social</a:t>
            </a:r>
            <a:r>
              <a:rPr lang="en-US" altLang="en-US" sz="2400" dirty="0">
                <a:latin typeface="Helvetica" panose="020B0604020202020204" pitchFamily="34" charset="0"/>
              </a:rPr>
              <a:t> support; (c) the </a:t>
            </a:r>
            <a:r>
              <a:rPr lang="en-US" altLang="en-US" sz="2400" u="sng" dirty="0">
                <a:latin typeface="Helvetica" panose="020B0604020202020204" pitchFamily="34" charset="0"/>
              </a:rPr>
              <a:t>GEC</a:t>
            </a:r>
            <a:r>
              <a:rPr lang="en-US" altLang="en-US" sz="2400" dirty="0">
                <a:latin typeface="Helvetica" panose="020B0604020202020204" pitchFamily="34" charset="0"/>
              </a:rPr>
              <a:t>; (d) tighter </a:t>
            </a:r>
            <a:r>
              <a:rPr lang="en-US" altLang="en-US" sz="2400" u="sng" dirty="0">
                <a:latin typeface="Helvetica" panose="020B0604020202020204" pitchFamily="34" charset="0"/>
              </a:rPr>
              <a:t>monitoring</a:t>
            </a:r>
            <a:r>
              <a:rPr lang="en-US" altLang="en-US" sz="2400" dirty="0">
                <a:latin typeface="Helvetica" panose="020B0604020202020204" pitchFamily="34" charset="0"/>
              </a:rPr>
              <a:t> of school participation.</a:t>
            </a:r>
          </a:p>
          <a:p>
            <a:pPr marL="265113" indent="-265113">
              <a:spcBef>
                <a:spcPct val="0"/>
              </a:spcBef>
              <a:buSzPct val="100000"/>
              <a:defRPr/>
            </a:pPr>
            <a:endParaRPr lang="en-US" altLang="en-US" sz="2400" dirty="0">
              <a:latin typeface="Helvetica" panose="020B0604020202020204" pitchFamily="34" charset="0"/>
            </a:endParaRPr>
          </a:p>
          <a:p>
            <a:pPr marL="265113" indent="-265113">
              <a:spcBef>
                <a:spcPct val="0"/>
              </a:spcBef>
              <a:buSzPct val="100000"/>
              <a:defRPr/>
            </a:pPr>
            <a:endParaRPr lang="en-US" altLang="en-US" sz="2400" dirty="0">
              <a:latin typeface="Helvetica" panose="020B0604020202020204" pitchFamily="34" charset="0"/>
            </a:endParaRPr>
          </a:p>
        </p:txBody>
      </p:sp>
    </p:spTree>
    <p:extLst>
      <p:ext uri="{BB962C8B-B14F-4D97-AF65-F5344CB8AC3E}">
        <p14:creationId xmlns:p14="http://schemas.microsoft.com/office/powerpoint/2010/main" val="1156967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400" dirty="0">
                <a:solidFill>
                  <a:schemeClr val="accent2">
                    <a:lumMod val="75000"/>
                  </a:schemeClr>
                </a:solidFill>
              </a:rPr>
              <a:t>RECOMMENDATION</a:t>
            </a:r>
          </a:p>
        </p:txBody>
      </p:sp>
      <p:sp>
        <p:nvSpPr>
          <p:cNvPr id="3" name="Content Placeholder 2"/>
          <p:cNvSpPr>
            <a:spLocks noGrp="1"/>
          </p:cNvSpPr>
          <p:nvPr>
            <p:ph idx="1"/>
          </p:nvPr>
        </p:nvSpPr>
        <p:spPr/>
        <p:txBody>
          <a:bodyPr>
            <a:normAutofit/>
          </a:bodyPr>
          <a:lstStyle/>
          <a:p>
            <a:pPr marL="0" indent="0" algn="just">
              <a:buNone/>
            </a:pPr>
            <a:r>
              <a:rPr lang="en-ZA" sz="5400" dirty="0"/>
              <a:t>It is </a:t>
            </a:r>
            <a:r>
              <a:rPr lang="en-ZA" sz="5400" b="1" dirty="0"/>
              <a:t>recommended</a:t>
            </a:r>
            <a:r>
              <a:rPr lang="en-ZA" sz="5400" dirty="0"/>
              <a:t> that the </a:t>
            </a:r>
            <a:r>
              <a:rPr lang="en-US" sz="5400" dirty="0"/>
              <a:t>Portfolio Committee on Basic Education </a:t>
            </a:r>
            <a:r>
              <a:rPr lang="en-US" sz="5400" b="1" dirty="0"/>
              <a:t>notes </a:t>
            </a:r>
            <a:r>
              <a:rPr lang="en-US" sz="5400" dirty="0"/>
              <a:t>and</a:t>
            </a:r>
            <a:r>
              <a:rPr lang="en-US" sz="5400" b="1" dirty="0"/>
              <a:t> discusses </a:t>
            </a:r>
            <a:r>
              <a:rPr lang="en-US" sz="5400" dirty="0" smtClean="0"/>
              <a:t>the </a:t>
            </a:r>
            <a:r>
              <a:rPr lang="en-GB" sz="5400" dirty="0" smtClean="0"/>
              <a:t>drop </a:t>
            </a:r>
            <a:r>
              <a:rPr lang="en-GB" sz="5400" dirty="0"/>
              <a:t>out, throughput and Learner drop-out Prevention</a:t>
            </a:r>
            <a:r>
              <a:rPr lang="en-ZA" sz="5400" dirty="0" smtClean="0"/>
              <a:t>.</a:t>
            </a:r>
            <a:endParaRPr lang="en-ZA" sz="5400" dirty="0"/>
          </a:p>
          <a:p>
            <a:pPr marL="0" indent="0">
              <a:buNone/>
            </a:pPr>
            <a:endParaRPr lang="en-ZA" dirty="0"/>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A3B54F-4D6D-439C-9A2C-B6799378E1A1}" type="slidenum">
              <a:rPr kumimoji="0" lang="en-ZA" sz="1200" b="1" i="0" u="none" strike="noStrike" kern="1200" cap="none" spc="0" normalizeH="0" baseline="0" noProof="0" smtClean="0">
                <a:ln>
                  <a:noFill/>
                </a:ln>
                <a:solidFill>
                  <a:sysClr val="windowText" lastClr="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ZA" sz="1200" b="1"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5" name="Picture 4"/>
          <p:cNvPicPr>
            <a:picLocks noChangeAspect="1"/>
          </p:cNvPicPr>
          <p:nvPr/>
        </p:nvPicPr>
        <p:blipFill>
          <a:blip r:embed="rId2"/>
          <a:stretch>
            <a:fillRect/>
          </a:stretch>
        </p:blipFill>
        <p:spPr>
          <a:xfrm>
            <a:off x="0" y="6021288"/>
            <a:ext cx="1691680" cy="836712"/>
          </a:xfrm>
          <a:prstGeom prst="rect">
            <a:avLst/>
          </a:prstGeom>
        </p:spPr>
      </p:pic>
    </p:spTree>
    <p:extLst>
      <p:ext uri="{BB962C8B-B14F-4D97-AF65-F5344CB8AC3E}">
        <p14:creationId xmlns:p14="http://schemas.microsoft.com/office/powerpoint/2010/main" val="29339434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A3B54F-4D6D-439C-9A2C-B6799378E1A1}" type="slidenum">
              <a:rPr kumimoji="0" lang="en-ZA" sz="1200" b="1" i="0" u="none" strike="noStrike" kern="1200" cap="none" spc="0" normalizeH="0" baseline="0" noProof="0" smtClean="0">
                <a:ln>
                  <a:noFill/>
                </a:ln>
                <a:solidFill>
                  <a:sysClr val="windowText" lastClr="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ZA" sz="1200" b="1"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3" name="Picture 2"/>
          <p:cNvPicPr>
            <a:picLocks noChangeAspect="1"/>
          </p:cNvPicPr>
          <p:nvPr/>
        </p:nvPicPr>
        <p:blipFill>
          <a:blip r:embed="rId2"/>
          <a:stretch>
            <a:fillRect/>
          </a:stretch>
        </p:blipFill>
        <p:spPr>
          <a:xfrm>
            <a:off x="0" y="6128133"/>
            <a:ext cx="1619672" cy="729866"/>
          </a:xfrm>
          <a:prstGeom prst="rect">
            <a:avLst/>
          </a:prstGeom>
        </p:spPr>
      </p:pic>
    </p:spTree>
    <p:extLst>
      <p:ext uri="{BB962C8B-B14F-4D97-AF65-F5344CB8AC3E}">
        <p14:creationId xmlns:p14="http://schemas.microsoft.com/office/powerpoint/2010/main" val="3684149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23528" y="109283"/>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b="1" dirty="0">
                <a:solidFill>
                  <a:schemeClr val="accent6">
                    <a:lumMod val="50000"/>
                  </a:schemeClr>
                </a:solidFill>
              </a:rPr>
              <a:t>Definitions and data</a:t>
            </a:r>
          </a:p>
          <a:p>
            <a:pPr eaLnBrk="1" hangingPunct="1">
              <a:spcBef>
                <a:spcPct val="0"/>
              </a:spcBef>
              <a:defRPr/>
            </a:pPr>
            <a:endParaRPr lang="en-ZA" altLang="en-US" sz="3000" dirty="0">
              <a:solidFill>
                <a:srgbClr val="00B050"/>
              </a:solidFill>
            </a:endParaRPr>
          </a:p>
        </p:txBody>
      </p:sp>
      <p:sp>
        <p:nvSpPr>
          <p:cNvPr id="2" name="Google Shape;441;p30">
            <a:extLst>
              <a:ext uri="{FF2B5EF4-FFF2-40B4-BE49-F238E27FC236}">
                <a16:creationId xmlns:a16="http://schemas.microsoft.com/office/drawing/2014/main" id="{FE2F4C8D-BC5E-752A-B670-FCFA553A78C7}"/>
              </a:ext>
            </a:extLst>
          </p:cNvPr>
          <p:cNvSpPr txBox="1">
            <a:spLocks noChangeArrowheads="1"/>
          </p:cNvSpPr>
          <p:nvPr/>
        </p:nvSpPr>
        <p:spPr bwMode="auto">
          <a:xfrm>
            <a:off x="107504" y="908720"/>
            <a:ext cx="9217024" cy="5509921"/>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SzPct val="100000"/>
              <a:defRPr/>
            </a:pPr>
            <a:r>
              <a:rPr lang="en-US" altLang="en-US" dirty="0">
                <a:latin typeface="Helvetica" panose="020B0604020202020204" pitchFamily="34" charset="0"/>
              </a:rPr>
              <a:t>‘Dropping out’ ideally understood as undesirable departure from schooling system. This should thus exclude, in particular, movement to a TVET college.</a:t>
            </a:r>
          </a:p>
          <a:p>
            <a:pPr algn="just">
              <a:spcBef>
                <a:spcPct val="0"/>
              </a:spcBef>
              <a:buSzPct val="100000"/>
              <a:defRPr/>
            </a:pPr>
            <a:r>
              <a:rPr lang="en-US" altLang="en-US" dirty="0">
                <a:latin typeface="Helvetica" panose="020B0604020202020204" pitchFamily="34" charset="0"/>
              </a:rPr>
              <a:t>Somewhat difficult to measure, a large gap being lack of synergy between DBE and </a:t>
            </a:r>
            <a:r>
              <a:rPr lang="en-US" altLang="en-US" dirty="0" err="1">
                <a:latin typeface="Helvetica" panose="020B0604020202020204" pitchFamily="34" charset="0"/>
              </a:rPr>
              <a:t>DHET</a:t>
            </a:r>
            <a:r>
              <a:rPr lang="en-US" altLang="en-US" dirty="0">
                <a:latin typeface="Helvetica" panose="020B0604020202020204" pitchFamily="34" charset="0"/>
              </a:rPr>
              <a:t> systems, meaning school-college movements not properly tracked. Plans exist to address this.</a:t>
            </a:r>
          </a:p>
          <a:p>
            <a:pPr algn="just">
              <a:spcBef>
                <a:spcPct val="0"/>
              </a:spcBef>
              <a:buSzPct val="100000"/>
              <a:defRPr/>
            </a:pPr>
            <a:r>
              <a:rPr lang="en-US" altLang="en-US" dirty="0">
                <a:latin typeface="Helvetica" panose="020B0604020202020204" pitchFamily="34" charset="0"/>
              </a:rPr>
              <a:t>Despite this, SA has relatively good data to quantify the phenomenon.  </a:t>
            </a:r>
          </a:p>
          <a:p>
            <a:pPr marL="0" indent="0">
              <a:spcBef>
                <a:spcPct val="0"/>
              </a:spcBef>
              <a:buSzPct val="100000"/>
              <a:buNone/>
              <a:defRPr/>
            </a:pPr>
            <a:endParaRPr lang="en-US" altLang="en-US" sz="2800" dirty="0">
              <a:latin typeface="Helvetica" panose="020B0604020202020204" pitchFamily="34" charset="0"/>
            </a:endParaRPr>
          </a:p>
        </p:txBody>
      </p:sp>
    </p:spTree>
    <p:extLst>
      <p:ext uri="{BB962C8B-B14F-4D97-AF65-F5344CB8AC3E}">
        <p14:creationId xmlns:p14="http://schemas.microsoft.com/office/powerpoint/2010/main" val="208124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23528" y="109283"/>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b="1" dirty="0">
                <a:solidFill>
                  <a:schemeClr val="accent6">
                    <a:lumMod val="50000"/>
                  </a:schemeClr>
                </a:solidFill>
              </a:rPr>
              <a:t>Why learners drop out in South Africa</a:t>
            </a:r>
          </a:p>
          <a:p>
            <a:pPr eaLnBrk="1" hangingPunct="1">
              <a:spcBef>
                <a:spcPct val="0"/>
              </a:spcBef>
              <a:defRPr/>
            </a:pPr>
            <a:endParaRPr lang="en-ZA" altLang="en-US" sz="3000" dirty="0">
              <a:solidFill>
                <a:srgbClr val="00B050"/>
              </a:solidFill>
            </a:endParaRPr>
          </a:p>
        </p:txBody>
      </p:sp>
      <p:sp>
        <p:nvSpPr>
          <p:cNvPr id="2" name="Google Shape;441;p30">
            <a:extLst>
              <a:ext uri="{FF2B5EF4-FFF2-40B4-BE49-F238E27FC236}">
                <a16:creationId xmlns:a16="http://schemas.microsoft.com/office/drawing/2014/main" id="{FE2F4C8D-BC5E-752A-B670-FCFA553A78C7}"/>
              </a:ext>
            </a:extLst>
          </p:cNvPr>
          <p:cNvSpPr txBox="1">
            <a:spLocks noChangeArrowheads="1"/>
          </p:cNvSpPr>
          <p:nvPr/>
        </p:nvSpPr>
        <p:spPr bwMode="auto">
          <a:xfrm>
            <a:off x="323528" y="2755972"/>
            <a:ext cx="8712968" cy="4102028"/>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SzPct val="100000"/>
              <a:buNone/>
              <a:defRPr/>
            </a:pPr>
            <a:r>
              <a:rPr lang="en-US" altLang="en-US" sz="3000" dirty="0">
                <a:latin typeface="Helvetica" panose="020B0604020202020204" pitchFamily="34" charset="0"/>
              </a:rPr>
              <a:t>Major 2008 review identified the following key reasons, which remain relevant now:</a:t>
            </a:r>
          </a:p>
          <a:p>
            <a:pPr>
              <a:spcBef>
                <a:spcPct val="0"/>
              </a:spcBef>
              <a:buSzPct val="100000"/>
              <a:defRPr/>
            </a:pPr>
            <a:r>
              <a:rPr lang="en-US" altLang="en-US" sz="3000" dirty="0">
                <a:latin typeface="Helvetica" panose="020B0604020202020204" pitchFamily="34" charset="0"/>
              </a:rPr>
              <a:t>The closely related problems of (a) </a:t>
            </a:r>
            <a:r>
              <a:rPr lang="en-US" altLang="en-US" sz="3000" b="1" dirty="0">
                <a:latin typeface="Helvetica" panose="020B0604020202020204" pitchFamily="34" charset="0"/>
              </a:rPr>
              <a:t>academic under-achievement </a:t>
            </a:r>
            <a:r>
              <a:rPr lang="en-US" altLang="en-US" sz="3000" dirty="0">
                <a:latin typeface="Helvetica" panose="020B0604020202020204" pitchFamily="34" charset="0"/>
              </a:rPr>
              <a:t>and (b) </a:t>
            </a:r>
            <a:r>
              <a:rPr lang="en-US" altLang="en-US" sz="3000" b="1" dirty="0">
                <a:latin typeface="Helvetica" panose="020B0604020202020204" pitchFamily="34" charset="0"/>
              </a:rPr>
              <a:t>grade repetition</a:t>
            </a:r>
            <a:r>
              <a:rPr lang="en-US" altLang="en-US" sz="3000" dirty="0">
                <a:latin typeface="Helvetica" panose="020B0604020202020204" pitchFamily="34" charset="0"/>
              </a:rPr>
              <a:t>.</a:t>
            </a:r>
          </a:p>
          <a:p>
            <a:pPr>
              <a:spcBef>
                <a:spcPct val="0"/>
              </a:spcBef>
              <a:buSzPct val="100000"/>
              <a:defRPr/>
            </a:pPr>
            <a:r>
              <a:rPr lang="en-US" altLang="en-US" sz="3000" b="1" dirty="0">
                <a:latin typeface="Helvetica" panose="020B0604020202020204" pitchFamily="34" charset="0"/>
              </a:rPr>
              <a:t>Home disadvantage</a:t>
            </a:r>
            <a:r>
              <a:rPr lang="en-US" altLang="en-US" sz="3000" dirty="0">
                <a:latin typeface="Helvetica" panose="020B0604020202020204" pitchFamily="34" charset="0"/>
              </a:rPr>
              <a:t>, including parents with a relatively low level of educational achievement.</a:t>
            </a:r>
          </a:p>
          <a:p>
            <a:pPr>
              <a:spcBef>
                <a:spcPct val="0"/>
              </a:spcBef>
              <a:buSzPct val="100000"/>
              <a:defRPr/>
            </a:pPr>
            <a:r>
              <a:rPr lang="en-US" altLang="en-US" sz="3000" dirty="0">
                <a:latin typeface="Helvetica" panose="020B0604020202020204" pitchFamily="34" charset="0"/>
              </a:rPr>
              <a:t>Males more likely to drop out.</a:t>
            </a:r>
          </a:p>
          <a:p>
            <a:pPr marL="0" indent="0">
              <a:spcBef>
                <a:spcPct val="0"/>
              </a:spcBef>
              <a:buSzPct val="100000"/>
              <a:buNone/>
              <a:defRPr/>
            </a:pPr>
            <a:endParaRPr lang="en-US" altLang="en-US" sz="3000" dirty="0">
              <a:latin typeface="Helvetica" panose="020B0604020202020204" pitchFamily="34" charset="0"/>
            </a:endParaRPr>
          </a:p>
        </p:txBody>
      </p:sp>
      <p:pic>
        <p:nvPicPr>
          <p:cNvPr id="4" name="Picture 3">
            <a:extLst>
              <a:ext uri="{FF2B5EF4-FFF2-40B4-BE49-F238E27FC236}">
                <a16:creationId xmlns:a16="http://schemas.microsoft.com/office/drawing/2014/main" id="{00809B1F-2967-E1E0-34FB-D1A8736BE03A}"/>
              </a:ext>
            </a:extLst>
          </p:cNvPr>
          <p:cNvPicPr>
            <a:picLocks noChangeAspect="1"/>
          </p:cNvPicPr>
          <p:nvPr/>
        </p:nvPicPr>
        <p:blipFill>
          <a:blip r:embed="rId2"/>
          <a:stretch>
            <a:fillRect/>
          </a:stretch>
        </p:blipFill>
        <p:spPr>
          <a:xfrm>
            <a:off x="467544" y="910683"/>
            <a:ext cx="5010849" cy="1724266"/>
          </a:xfrm>
          <a:prstGeom prst="rect">
            <a:avLst/>
          </a:prstGeom>
        </p:spPr>
      </p:pic>
    </p:spTree>
    <p:extLst>
      <p:ext uri="{BB962C8B-B14F-4D97-AF65-F5344CB8AC3E}">
        <p14:creationId xmlns:p14="http://schemas.microsoft.com/office/powerpoint/2010/main" val="1947857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23528" y="109283"/>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sz="2400" b="1" dirty="0">
                <a:solidFill>
                  <a:schemeClr val="accent6">
                    <a:lumMod val="50000"/>
                  </a:schemeClr>
                </a:solidFill>
              </a:rPr>
              <a:t>Why learners drop out in South Africa (contd.)</a:t>
            </a:r>
          </a:p>
          <a:p>
            <a:pPr eaLnBrk="1" hangingPunct="1">
              <a:spcBef>
                <a:spcPct val="0"/>
              </a:spcBef>
              <a:defRPr/>
            </a:pPr>
            <a:endParaRPr lang="en-ZA" altLang="en-US" sz="2400" dirty="0">
              <a:solidFill>
                <a:srgbClr val="00B050"/>
              </a:solidFill>
            </a:endParaRPr>
          </a:p>
        </p:txBody>
      </p:sp>
      <p:pic>
        <p:nvPicPr>
          <p:cNvPr id="5" name="Picture 4">
            <a:extLst>
              <a:ext uri="{FF2B5EF4-FFF2-40B4-BE49-F238E27FC236}">
                <a16:creationId xmlns:a16="http://schemas.microsoft.com/office/drawing/2014/main" id="{078793D4-A6F7-2CDD-6C89-E7A21EE37AF8}"/>
              </a:ext>
            </a:extLst>
          </p:cNvPr>
          <p:cNvPicPr>
            <a:picLocks noChangeAspect="1"/>
          </p:cNvPicPr>
          <p:nvPr/>
        </p:nvPicPr>
        <p:blipFill>
          <a:blip r:embed="rId2"/>
          <a:stretch>
            <a:fillRect/>
          </a:stretch>
        </p:blipFill>
        <p:spPr>
          <a:xfrm>
            <a:off x="346966" y="1318623"/>
            <a:ext cx="8523890" cy="583138"/>
          </a:xfrm>
          <a:prstGeom prst="rect">
            <a:avLst/>
          </a:prstGeom>
        </p:spPr>
      </p:pic>
      <p:pic>
        <p:nvPicPr>
          <p:cNvPr id="7" name="Picture 6">
            <a:extLst>
              <a:ext uri="{FF2B5EF4-FFF2-40B4-BE49-F238E27FC236}">
                <a16:creationId xmlns:a16="http://schemas.microsoft.com/office/drawing/2014/main" id="{D8659464-BB45-F0F7-2488-3BAD1D076B54}"/>
              </a:ext>
            </a:extLst>
          </p:cNvPr>
          <p:cNvPicPr>
            <a:picLocks noChangeAspect="1"/>
          </p:cNvPicPr>
          <p:nvPr/>
        </p:nvPicPr>
        <p:blipFill>
          <a:blip r:embed="rId3"/>
          <a:stretch>
            <a:fillRect/>
          </a:stretch>
        </p:blipFill>
        <p:spPr>
          <a:xfrm>
            <a:off x="493536" y="1901761"/>
            <a:ext cx="8230749" cy="1181265"/>
          </a:xfrm>
          <a:prstGeom prst="rect">
            <a:avLst/>
          </a:prstGeom>
        </p:spPr>
      </p:pic>
      <p:pic>
        <p:nvPicPr>
          <p:cNvPr id="9" name="Picture 8">
            <a:extLst>
              <a:ext uri="{FF2B5EF4-FFF2-40B4-BE49-F238E27FC236}">
                <a16:creationId xmlns:a16="http://schemas.microsoft.com/office/drawing/2014/main" id="{38FB1701-E4ED-8EBC-63B6-636BD6803DA9}"/>
              </a:ext>
            </a:extLst>
          </p:cNvPr>
          <p:cNvPicPr>
            <a:picLocks noChangeAspect="1"/>
          </p:cNvPicPr>
          <p:nvPr/>
        </p:nvPicPr>
        <p:blipFill>
          <a:blip r:embed="rId4"/>
          <a:stretch>
            <a:fillRect/>
          </a:stretch>
        </p:blipFill>
        <p:spPr>
          <a:xfrm>
            <a:off x="1187624" y="3060903"/>
            <a:ext cx="6592220" cy="543001"/>
          </a:xfrm>
          <a:prstGeom prst="rect">
            <a:avLst/>
          </a:prstGeom>
        </p:spPr>
      </p:pic>
      <p:sp>
        <p:nvSpPr>
          <p:cNvPr id="10" name="Google Shape;441;p30">
            <a:extLst>
              <a:ext uri="{FF2B5EF4-FFF2-40B4-BE49-F238E27FC236}">
                <a16:creationId xmlns:a16="http://schemas.microsoft.com/office/drawing/2014/main" id="{29007846-3CB3-718B-CD1F-7F2C455CA37E}"/>
              </a:ext>
            </a:extLst>
          </p:cNvPr>
          <p:cNvSpPr txBox="1">
            <a:spLocks noChangeArrowheads="1"/>
          </p:cNvSpPr>
          <p:nvPr/>
        </p:nvSpPr>
        <p:spPr bwMode="auto">
          <a:xfrm>
            <a:off x="310055" y="3931953"/>
            <a:ext cx="8523890" cy="1297247"/>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SzPct val="100000"/>
              <a:buNone/>
              <a:defRPr/>
            </a:pPr>
            <a:r>
              <a:rPr lang="en-US" altLang="en-US" sz="3000" dirty="0">
                <a:latin typeface="Helvetica" panose="020B0604020202020204" pitchFamily="34" charset="0"/>
              </a:rPr>
              <a:t>This important study </a:t>
            </a:r>
            <a:r>
              <a:rPr lang="en-US" altLang="en-US" sz="3000" dirty="0" err="1">
                <a:latin typeface="Helvetica" panose="020B0604020202020204" pitchFamily="34" charset="0"/>
              </a:rPr>
              <a:t>emphasises</a:t>
            </a:r>
            <a:r>
              <a:rPr lang="en-US" altLang="en-US" sz="3000" dirty="0">
                <a:latin typeface="Helvetica" panose="020B0604020202020204" pitchFamily="34" charset="0"/>
              </a:rPr>
              <a:t> the problem of </a:t>
            </a:r>
            <a:r>
              <a:rPr lang="en-US" altLang="en-US" sz="3000" b="1" dirty="0">
                <a:solidFill>
                  <a:srgbClr val="FF0000"/>
                </a:solidFill>
                <a:latin typeface="Helvetica" panose="020B0604020202020204" pitchFamily="34" charset="0"/>
              </a:rPr>
              <a:t>falling behind academically</a:t>
            </a:r>
            <a:r>
              <a:rPr lang="en-US" altLang="en-US" sz="3000" dirty="0">
                <a:latin typeface="Helvetica" panose="020B0604020202020204" pitchFamily="34" charset="0"/>
              </a:rPr>
              <a:t>. </a:t>
            </a:r>
          </a:p>
          <a:p>
            <a:pPr marL="0" indent="0">
              <a:spcBef>
                <a:spcPct val="0"/>
              </a:spcBef>
              <a:buSzPct val="100000"/>
              <a:buNone/>
              <a:defRPr/>
            </a:pPr>
            <a:endParaRPr lang="en-US" altLang="en-US" sz="3000" dirty="0">
              <a:latin typeface="Helvetica" panose="020B0604020202020204" pitchFamily="34" charset="0"/>
            </a:endParaRPr>
          </a:p>
        </p:txBody>
      </p:sp>
      <p:sp>
        <p:nvSpPr>
          <p:cNvPr id="11" name="Rectangle 10">
            <a:extLst>
              <a:ext uri="{FF2B5EF4-FFF2-40B4-BE49-F238E27FC236}">
                <a16:creationId xmlns:a16="http://schemas.microsoft.com/office/drawing/2014/main" id="{F31DC814-F48C-A715-6403-8F6479982C16}"/>
              </a:ext>
            </a:extLst>
          </p:cNvPr>
          <p:cNvSpPr/>
          <p:nvPr/>
        </p:nvSpPr>
        <p:spPr>
          <a:xfrm>
            <a:off x="310055" y="1124744"/>
            <a:ext cx="8560801" cy="26642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002167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23528" y="109283"/>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sz="2400" b="1" dirty="0">
                <a:solidFill>
                  <a:schemeClr val="accent6">
                    <a:lumMod val="50000"/>
                  </a:schemeClr>
                </a:solidFill>
              </a:rPr>
              <a:t>Why learners drop out in South Africa (contd.)</a:t>
            </a:r>
          </a:p>
          <a:p>
            <a:pPr eaLnBrk="1" hangingPunct="1">
              <a:spcBef>
                <a:spcPct val="0"/>
              </a:spcBef>
              <a:defRPr/>
            </a:pPr>
            <a:endParaRPr lang="en-ZA" altLang="en-US" sz="2400" dirty="0">
              <a:solidFill>
                <a:srgbClr val="00B050"/>
              </a:solidFill>
            </a:endParaRPr>
          </a:p>
        </p:txBody>
      </p:sp>
      <p:sp>
        <p:nvSpPr>
          <p:cNvPr id="10" name="Google Shape;441;p30">
            <a:extLst>
              <a:ext uri="{FF2B5EF4-FFF2-40B4-BE49-F238E27FC236}">
                <a16:creationId xmlns:a16="http://schemas.microsoft.com/office/drawing/2014/main" id="{29007846-3CB3-718B-CD1F-7F2C455CA37E}"/>
              </a:ext>
            </a:extLst>
          </p:cNvPr>
          <p:cNvSpPr txBox="1">
            <a:spLocks noChangeArrowheads="1"/>
          </p:cNvSpPr>
          <p:nvPr/>
        </p:nvSpPr>
        <p:spPr bwMode="auto">
          <a:xfrm>
            <a:off x="288707" y="520291"/>
            <a:ext cx="8523890" cy="688414"/>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SzPct val="100000"/>
              <a:buNone/>
              <a:defRPr/>
            </a:pPr>
            <a:r>
              <a:rPr lang="en-US" altLang="en-US" sz="3000" dirty="0">
                <a:latin typeface="Helvetica" panose="020B0604020202020204" pitchFamily="34" charset="0"/>
              </a:rPr>
              <a:t>From Stats SA General Household Survey, 2019.</a:t>
            </a:r>
          </a:p>
          <a:p>
            <a:pPr marL="0" indent="0">
              <a:spcBef>
                <a:spcPct val="0"/>
              </a:spcBef>
              <a:buSzPct val="100000"/>
              <a:buNone/>
              <a:defRPr/>
            </a:pPr>
            <a:endParaRPr lang="en-US" altLang="en-US" sz="3000" dirty="0">
              <a:latin typeface="Helvetica" panose="020B0604020202020204" pitchFamily="34" charset="0"/>
            </a:endParaRPr>
          </a:p>
        </p:txBody>
      </p:sp>
      <p:pic>
        <p:nvPicPr>
          <p:cNvPr id="3" name="Picture 2">
            <a:extLst>
              <a:ext uri="{FF2B5EF4-FFF2-40B4-BE49-F238E27FC236}">
                <a16:creationId xmlns:a16="http://schemas.microsoft.com/office/drawing/2014/main" id="{6C30D553-583C-6D04-53D4-5BFC5EF4BF9A}"/>
              </a:ext>
            </a:extLst>
          </p:cNvPr>
          <p:cNvPicPr>
            <a:picLocks noChangeAspect="1"/>
          </p:cNvPicPr>
          <p:nvPr/>
        </p:nvPicPr>
        <p:blipFill>
          <a:blip r:embed="rId2"/>
          <a:stretch>
            <a:fillRect/>
          </a:stretch>
        </p:blipFill>
        <p:spPr>
          <a:xfrm>
            <a:off x="263618" y="1275932"/>
            <a:ext cx="8877741" cy="5457452"/>
          </a:xfrm>
          <a:prstGeom prst="rect">
            <a:avLst/>
          </a:prstGeom>
        </p:spPr>
      </p:pic>
      <p:pic>
        <p:nvPicPr>
          <p:cNvPr id="6" name="Picture 5">
            <a:extLst>
              <a:ext uri="{FF2B5EF4-FFF2-40B4-BE49-F238E27FC236}">
                <a16:creationId xmlns:a16="http://schemas.microsoft.com/office/drawing/2014/main" id="{134E2BAA-6236-E095-212C-B2822CDAA822}"/>
              </a:ext>
            </a:extLst>
          </p:cNvPr>
          <p:cNvPicPr>
            <a:picLocks noChangeAspect="1"/>
          </p:cNvPicPr>
          <p:nvPr/>
        </p:nvPicPr>
        <p:blipFill>
          <a:blip r:embed="rId3"/>
          <a:stretch>
            <a:fillRect/>
          </a:stretch>
        </p:blipFill>
        <p:spPr>
          <a:xfrm>
            <a:off x="6146240" y="1123188"/>
            <a:ext cx="2866941" cy="522294"/>
          </a:xfrm>
          <a:prstGeom prst="rect">
            <a:avLst/>
          </a:prstGeom>
          <a:ln>
            <a:solidFill>
              <a:srgbClr val="FF0000"/>
            </a:solidFill>
          </a:ln>
        </p:spPr>
      </p:pic>
      <p:sp>
        <p:nvSpPr>
          <p:cNvPr id="8" name="Rectangle 7">
            <a:extLst>
              <a:ext uri="{FF2B5EF4-FFF2-40B4-BE49-F238E27FC236}">
                <a16:creationId xmlns:a16="http://schemas.microsoft.com/office/drawing/2014/main" id="{1B954B56-54BA-4691-82C5-0A67FB23B9CB}"/>
              </a:ext>
            </a:extLst>
          </p:cNvPr>
          <p:cNvSpPr/>
          <p:nvPr/>
        </p:nvSpPr>
        <p:spPr>
          <a:xfrm>
            <a:off x="3245307" y="1039694"/>
            <a:ext cx="2545861" cy="308225"/>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Very few dropouts here.</a:t>
            </a:r>
            <a:endParaRPr lang="en-ZA" sz="1600" dirty="0">
              <a:solidFill>
                <a:schemeClr val="tx1"/>
              </a:solidFill>
            </a:endParaRPr>
          </a:p>
        </p:txBody>
      </p:sp>
      <p:sp>
        <p:nvSpPr>
          <p:cNvPr id="12" name="Oval 11">
            <a:extLst>
              <a:ext uri="{FF2B5EF4-FFF2-40B4-BE49-F238E27FC236}">
                <a16:creationId xmlns:a16="http://schemas.microsoft.com/office/drawing/2014/main" id="{9F23CFF9-06C4-2391-2743-F8A204A1FD08}"/>
              </a:ext>
            </a:extLst>
          </p:cNvPr>
          <p:cNvSpPr/>
          <p:nvPr/>
        </p:nvSpPr>
        <p:spPr>
          <a:xfrm>
            <a:off x="5436096" y="1605835"/>
            <a:ext cx="1584176" cy="4105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ectangle 18">
            <a:extLst>
              <a:ext uri="{FF2B5EF4-FFF2-40B4-BE49-F238E27FC236}">
                <a16:creationId xmlns:a16="http://schemas.microsoft.com/office/drawing/2014/main" id="{8169695B-E3F8-22A4-30F3-D4335C5A70B1}"/>
              </a:ext>
            </a:extLst>
          </p:cNvPr>
          <p:cNvSpPr/>
          <p:nvPr/>
        </p:nvSpPr>
        <p:spPr>
          <a:xfrm>
            <a:off x="467544" y="2708920"/>
            <a:ext cx="7823393" cy="12241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Rectangle 19">
            <a:extLst>
              <a:ext uri="{FF2B5EF4-FFF2-40B4-BE49-F238E27FC236}">
                <a16:creationId xmlns:a16="http://schemas.microsoft.com/office/drawing/2014/main" id="{F9452313-AA34-501A-F9D9-68048B4D8F2C}"/>
              </a:ext>
            </a:extLst>
          </p:cNvPr>
          <p:cNvSpPr/>
          <p:nvPr/>
        </p:nvSpPr>
        <p:spPr>
          <a:xfrm>
            <a:off x="467544" y="5170208"/>
            <a:ext cx="7823393" cy="3084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Rectangle 20">
            <a:extLst>
              <a:ext uri="{FF2B5EF4-FFF2-40B4-BE49-F238E27FC236}">
                <a16:creationId xmlns:a16="http://schemas.microsoft.com/office/drawing/2014/main" id="{8AA8EF93-4552-C7DF-D647-80DCC2C5C75C}"/>
              </a:ext>
            </a:extLst>
          </p:cNvPr>
          <p:cNvSpPr/>
          <p:nvPr/>
        </p:nvSpPr>
        <p:spPr>
          <a:xfrm>
            <a:off x="6544745" y="2969162"/>
            <a:ext cx="1339623" cy="21880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dirty="0">
                <a:solidFill>
                  <a:schemeClr val="tx1"/>
                </a:solidFill>
              </a:rPr>
              <a:t>Add up to </a:t>
            </a:r>
            <a:r>
              <a:rPr lang="en-US" b="1" dirty="0">
                <a:solidFill>
                  <a:srgbClr val="FF0000"/>
                </a:solidFill>
              </a:rPr>
              <a:t>39%</a:t>
            </a:r>
            <a:r>
              <a:rPr lang="en-US" dirty="0">
                <a:solidFill>
                  <a:schemeClr val="tx1"/>
                </a:solidFill>
              </a:rPr>
              <a:t>, all relate somehow to poor academic achievement.</a:t>
            </a:r>
            <a:endParaRPr lang="en-ZA" dirty="0">
              <a:solidFill>
                <a:schemeClr val="tx1"/>
              </a:solidFill>
            </a:endParaRPr>
          </a:p>
        </p:txBody>
      </p:sp>
      <p:sp>
        <p:nvSpPr>
          <p:cNvPr id="28" name="Rectangle 27">
            <a:extLst>
              <a:ext uri="{FF2B5EF4-FFF2-40B4-BE49-F238E27FC236}">
                <a16:creationId xmlns:a16="http://schemas.microsoft.com/office/drawing/2014/main" id="{86D46759-9087-C701-94CD-ABD12904AC32}"/>
              </a:ext>
            </a:extLst>
          </p:cNvPr>
          <p:cNvSpPr/>
          <p:nvPr/>
        </p:nvSpPr>
        <p:spPr>
          <a:xfrm>
            <a:off x="2083302" y="1701838"/>
            <a:ext cx="3236796" cy="949944"/>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Fee problem difficult to explain properly in the context of no fee schools. </a:t>
            </a:r>
            <a:endParaRPr lang="en-ZA" dirty="0">
              <a:solidFill>
                <a:schemeClr val="tx1"/>
              </a:solidFill>
            </a:endParaRPr>
          </a:p>
        </p:txBody>
      </p:sp>
      <p:cxnSp>
        <p:nvCxnSpPr>
          <p:cNvPr id="29" name="Straight Arrow Connector 28">
            <a:extLst>
              <a:ext uri="{FF2B5EF4-FFF2-40B4-BE49-F238E27FC236}">
                <a16:creationId xmlns:a16="http://schemas.microsoft.com/office/drawing/2014/main" id="{A56FA0CF-7005-8CAA-54E2-3383D3C2952C}"/>
              </a:ext>
            </a:extLst>
          </p:cNvPr>
          <p:cNvCxnSpPr>
            <a:cxnSpLocks/>
            <a:stCxn id="28" idx="1"/>
          </p:cNvCxnSpPr>
          <p:nvPr/>
        </p:nvCxnSpPr>
        <p:spPr>
          <a:xfrm flipH="1">
            <a:off x="1763688" y="2176810"/>
            <a:ext cx="319614" cy="266055"/>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34C05F9-4D0B-609F-4F80-823A623CF278}"/>
              </a:ext>
            </a:extLst>
          </p:cNvPr>
          <p:cNvCxnSpPr>
            <a:cxnSpLocks/>
          </p:cNvCxnSpPr>
          <p:nvPr/>
        </p:nvCxnSpPr>
        <p:spPr>
          <a:xfrm>
            <a:off x="5791168" y="1218794"/>
            <a:ext cx="226894" cy="387041"/>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FF48DB58-C473-C664-085B-6B545516D08B}"/>
              </a:ext>
            </a:extLst>
          </p:cNvPr>
          <p:cNvSpPr/>
          <p:nvPr/>
        </p:nvSpPr>
        <p:spPr>
          <a:xfrm>
            <a:off x="7755100" y="2708920"/>
            <a:ext cx="610495" cy="1224136"/>
          </a:xfrm>
          <a:prstGeom prst="rect">
            <a:avLst/>
          </a:prstGeom>
          <a:solidFill>
            <a:srgbClr val="FF99FF">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ZA" dirty="0">
              <a:solidFill>
                <a:schemeClr val="tx1"/>
              </a:solidFill>
            </a:endParaRPr>
          </a:p>
        </p:txBody>
      </p:sp>
      <p:sp>
        <p:nvSpPr>
          <p:cNvPr id="44" name="Rectangle 43">
            <a:extLst>
              <a:ext uri="{FF2B5EF4-FFF2-40B4-BE49-F238E27FC236}">
                <a16:creationId xmlns:a16="http://schemas.microsoft.com/office/drawing/2014/main" id="{6F170CD2-3FDA-C20D-749E-977727095CB6}"/>
              </a:ext>
            </a:extLst>
          </p:cNvPr>
          <p:cNvSpPr/>
          <p:nvPr/>
        </p:nvSpPr>
        <p:spPr>
          <a:xfrm>
            <a:off x="7778024" y="5170208"/>
            <a:ext cx="610495" cy="308496"/>
          </a:xfrm>
          <a:prstGeom prst="rect">
            <a:avLst/>
          </a:prstGeom>
          <a:solidFill>
            <a:srgbClr val="FF99FF">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ZA" dirty="0">
              <a:solidFill>
                <a:schemeClr val="tx1"/>
              </a:solidFill>
            </a:endParaRPr>
          </a:p>
        </p:txBody>
      </p:sp>
    </p:spTree>
    <p:extLst>
      <p:ext uri="{BB962C8B-B14F-4D97-AF65-F5344CB8AC3E}">
        <p14:creationId xmlns:p14="http://schemas.microsoft.com/office/powerpoint/2010/main" val="21993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23528" y="109283"/>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b="1" dirty="0">
                <a:solidFill>
                  <a:schemeClr val="accent6">
                    <a:lumMod val="50000"/>
                  </a:schemeClr>
                </a:solidFill>
              </a:rPr>
              <a:t>Levels of dropping out without COVID</a:t>
            </a:r>
          </a:p>
          <a:p>
            <a:pPr eaLnBrk="1" hangingPunct="1">
              <a:spcBef>
                <a:spcPct val="0"/>
              </a:spcBef>
              <a:defRPr/>
            </a:pPr>
            <a:endParaRPr lang="en-ZA" altLang="en-US" sz="3000" dirty="0">
              <a:solidFill>
                <a:srgbClr val="00B050"/>
              </a:solidFill>
            </a:endParaRPr>
          </a:p>
        </p:txBody>
      </p:sp>
      <p:sp>
        <p:nvSpPr>
          <p:cNvPr id="2" name="Google Shape;441;p30">
            <a:extLst>
              <a:ext uri="{FF2B5EF4-FFF2-40B4-BE49-F238E27FC236}">
                <a16:creationId xmlns:a16="http://schemas.microsoft.com/office/drawing/2014/main" id="{FE2F4C8D-BC5E-752A-B670-FCFA553A78C7}"/>
              </a:ext>
            </a:extLst>
          </p:cNvPr>
          <p:cNvSpPr txBox="1">
            <a:spLocks noChangeArrowheads="1"/>
          </p:cNvSpPr>
          <p:nvPr/>
        </p:nvSpPr>
        <p:spPr bwMode="auto">
          <a:xfrm>
            <a:off x="323528" y="836712"/>
            <a:ext cx="8523890" cy="792088"/>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SzPct val="100000"/>
              <a:buNone/>
              <a:defRPr/>
            </a:pPr>
            <a:r>
              <a:rPr lang="en-US" altLang="en-US" sz="2800" dirty="0">
                <a:latin typeface="Helvetica" panose="020B0604020202020204" pitchFamily="34" charset="0"/>
              </a:rPr>
              <a:t>From the DBE’s 2019 </a:t>
            </a:r>
            <a:r>
              <a:rPr lang="en-US" altLang="en-US" sz="2800" dirty="0" err="1">
                <a:latin typeface="Helvetica" panose="020B0604020202020204" pitchFamily="34" charset="0"/>
              </a:rPr>
              <a:t>NSC</a:t>
            </a:r>
            <a:r>
              <a:rPr lang="en-US" altLang="en-US" sz="2800" dirty="0">
                <a:latin typeface="Helvetica" panose="020B0604020202020204" pitchFamily="34" charset="0"/>
              </a:rPr>
              <a:t> (‘Matric’) report:</a:t>
            </a:r>
          </a:p>
          <a:p>
            <a:pPr marL="0" indent="0">
              <a:spcBef>
                <a:spcPct val="0"/>
              </a:spcBef>
              <a:buSzPct val="100000"/>
              <a:buNone/>
              <a:defRPr/>
            </a:pPr>
            <a:endParaRPr lang="en-US" altLang="en-US" sz="2800" dirty="0">
              <a:latin typeface="Helvetica" panose="020B0604020202020204" pitchFamily="34" charset="0"/>
            </a:endParaRPr>
          </a:p>
        </p:txBody>
      </p:sp>
      <p:pic>
        <p:nvPicPr>
          <p:cNvPr id="4" name="Picture 3">
            <a:extLst>
              <a:ext uri="{FF2B5EF4-FFF2-40B4-BE49-F238E27FC236}">
                <a16:creationId xmlns:a16="http://schemas.microsoft.com/office/drawing/2014/main" id="{AAD51B50-303D-BC37-27E4-7C2283447860}"/>
              </a:ext>
            </a:extLst>
          </p:cNvPr>
          <p:cNvPicPr>
            <a:picLocks noChangeAspect="1"/>
          </p:cNvPicPr>
          <p:nvPr/>
        </p:nvPicPr>
        <p:blipFill>
          <a:blip r:embed="rId2"/>
          <a:stretch>
            <a:fillRect/>
          </a:stretch>
        </p:blipFill>
        <p:spPr>
          <a:xfrm>
            <a:off x="104891" y="1620139"/>
            <a:ext cx="8934217" cy="1224136"/>
          </a:xfrm>
          <a:prstGeom prst="rect">
            <a:avLst/>
          </a:prstGeom>
          <a:ln>
            <a:solidFill>
              <a:srgbClr val="FF0000"/>
            </a:solidFill>
          </a:ln>
        </p:spPr>
      </p:pic>
      <p:pic>
        <p:nvPicPr>
          <p:cNvPr id="6" name="Picture 5">
            <a:extLst>
              <a:ext uri="{FF2B5EF4-FFF2-40B4-BE49-F238E27FC236}">
                <a16:creationId xmlns:a16="http://schemas.microsoft.com/office/drawing/2014/main" id="{C7C6D8D9-F224-CD21-3C5A-DB0C793052A5}"/>
              </a:ext>
            </a:extLst>
          </p:cNvPr>
          <p:cNvPicPr>
            <a:picLocks noChangeAspect="1"/>
          </p:cNvPicPr>
          <p:nvPr/>
        </p:nvPicPr>
        <p:blipFill>
          <a:blip r:embed="rId3"/>
          <a:stretch>
            <a:fillRect/>
          </a:stretch>
        </p:blipFill>
        <p:spPr>
          <a:xfrm>
            <a:off x="144834" y="3060945"/>
            <a:ext cx="8847418" cy="1446871"/>
          </a:xfrm>
          <a:prstGeom prst="rect">
            <a:avLst/>
          </a:prstGeom>
          <a:ln>
            <a:solidFill>
              <a:srgbClr val="FF0000"/>
            </a:solidFill>
          </a:ln>
        </p:spPr>
      </p:pic>
      <p:pic>
        <p:nvPicPr>
          <p:cNvPr id="8" name="Picture 7">
            <a:extLst>
              <a:ext uri="{FF2B5EF4-FFF2-40B4-BE49-F238E27FC236}">
                <a16:creationId xmlns:a16="http://schemas.microsoft.com/office/drawing/2014/main" id="{A05D9EA6-DFDF-D08E-92B4-EBDB3F247704}"/>
              </a:ext>
            </a:extLst>
          </p:cNvPr>
          <p:cNvPicPr>
            <a:picLocks noChangeAspect="1"/>
          </p:cNvPicPr>
          <p:nvPr/>
        </p:nvPicPr>
        <p:blipFill>
          <a:blip r:embed="rId4"/>
          <a:stretch>
            <a:fillRect/>
          </a:stretch>
        </p:blipFill>
        <p:spPr>
          <a:xfrm>
            <a:off x="179512" y="4671044"/>
            <a:ext cx="8702584" cy="1145583"/>
          </a:xfrm>
          <a:prstGeom prst="rect">
            <a:avLst/>
          </a:prstGeom>
          <a:ln>
            <a:solidFill>
              <a:srgbClr val="FF0000"/>
            </a:solidFill>
          </a:ln>
        </p:spPr>
      </p:pic>
      <p:sp>
        <p:nvSpPr>
          <p:cNvPr id="9" name="Oval 8">
            <a:extLst>
              <a:ext uri="{FF2B5EF4-FFF2-40B4-BE49-F238E27FC236}">
                <a16:creationId xmlns:a16="http://schemas.microsoft.com/office/drawing/2014/main" id="{08EC9939-9B7E-3D49-24D8-FE1CDF1FE449}"/>
              </a:ext>
            </a:extLst>
          </p:cNvPr>
          <p:cNvSpPr/>
          <p:nvPr/>
        </p:nvSpPr>
        <p:spPr>
          <a:xfrm>
            <a:off x="1371501" y="2253885"/>
            <a:ext cx="360040" cy="3166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Oval 9">
            <a:extLst>
              <a:ext uri="{FF2B5EF4-FFF2-40B4-BE49-F238E27FC236}">
                <a16:creationId xmlns:a16="http://schemas.microsoft.com/office/drawing/2014/main" id="{11A5D1EF-E093-31BA-4A78-9075976B7868}"/>
              </a:ext>
            </a:extLst>
          </p:cNvPr>
          <p:cNvSpPr/>
          <p:nvPr/>
        </p:nvSpPr>
        <p:spPr>
          <a:xfrm>
            <a:off x="7308304" y="5237861"/>
            <a:ext cx="360040" cy="3166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Oval 10">
            <a:extLst>
              <a:ext uri="{FF2B5EF4-FFF2-40B4-BE49-F238E27FC236}">
                <a16:creationId xmlns:a16="http://schemas.microsoft.com/office/drawing/2014/main" id="{48F8818C-EC9B-9024-9C2E-2E78521F72F3}"/>
              </a:ext>
            </a:extLst>
          </p:cNvPr>
          <p:cNvSpPr/>
          <p:nvPr/>
        </p:nvSpPr>
        <p:spPr>
          <a:xfrm>
            <a:off x="3995936" y="5509094"/>
            <a:ext cx="360040" cy="3166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5" name="Straight Arrow Connector 4">
            <a:extLst>
              <a:ext uri="{FF2B5EF4-FFF2-40B4-BE49-F238E27FC236}">
                <a16:creationId xmlns:a16="http://schemas.microsoft.com/office/drawing/2014/main" id="{B614ACC2-309C-89F5-4BCE-B3FD94304322}"/>
              </a:ext>
            </a:extLst>
          </p:cNvPr>
          <p:cNvCxnSpPr>
            <a:cxnSpLocks/>
            <a:stCxn id="12" idx="1"/>
            <a:endCxn id="9" idx="7"/>
          </p:cNvCxnSpPr>
          <p:nvPr/>
        </p:nvCxnSpPr>
        <p:spPr>
          <a:xfrm flipH="1">
            <a:off x="1678814" y="803684"/>
            <a:ext cx="5629490" cy="1496578"/>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3BEBB2C-D68C-09AC-A27B-2498FB0FA327}"/>
              </a:ext>
            </a:extLst>
          </p:cNvPr>
          <p:cNvSpPr/>
          <p:nvPr/>
        </p:nvSpPr>
        <p:spPr>
          <a:xfrm>
            <a:off x="7308304" y="227936"/>
            <a:ext cx="1816415" cy="1151495"/>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rPr>
              <a:t>55%</a:t>
            </a:r>
            <a:r>
              <a:rPr lang="en-US" sz="2000" dirty="0">
                <a:solidFill>
                  <a:schemeClr val="tx1"/>
                </a:solidFill>
              </a:rPr>
              <a:t> </a:t>
            </a:r>
            <a:r>
              <a:rPr lang="en-US" sz="2000" dirty="0" err="1">
                <a:solidFill>
                  <a:schemeClr val="tx1"/>
                </a:solidFill>
              </a:rPr>
              <a:t>NSC</a:t>
            </a:r>
            <a:r>
              <a:rPr lang="en-US" sz="2000" dirty="0">
                <a:solidFill>
                  <a:schemeClr val="tx1"/>
                </a:solidFill>
              </a:rPr>
              <a:t> survival before pandemic</a:t>
            </a:r>
            <a:endParaRPr lang="en-ZA" sz="2000" dirty="0">
              <a:solidFill>
                <a:schemeClr val="tx1"/>
              </a:solidFill>
            </a:endParaRPr>
          </a:p>
        </p:txBody>
      </p:sp>
      <p:sp>
        <p:nvSpPr>
          <p:cNvPr id="14" name="Rectangle 13">
            <a:extLst>
              <a:ext uri="{FF2B5EF4-FFF2-40B4-BE49-F238E27FC236}">
                <a16:creationId xmlns:a16="http://schemas.microsoft.com/office/drawing/2014/main" id="{D8A9BD4F-0D56-F794-9845-2DCEA6968FC5}"/>
              </a:ext>
            </a:extLst>
          </p:cNvPr>
          <p:cNvSpPr/>
          <p:nvPr/>
        </p:nvSpPr>
        <p:spPr>
          <a:xfrm>
            <a:off x="3995936" y="6257773"/>
            <a:ext cx="3888432" cy="490944"/>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Grades 10 and 11 survival rates</a:t>
            </a:r>
            <a:endParaRPr lang="en-ZA" sz="2000" dirty="0">
              <a:solidFill>
                <a:schemeClr val="tx1"/>
              </a:solidFill>
            </a:endParaRPr>
          </a:p>
        </p:txBody>
      </p:sp>
      <p:cxnSp>
        <p:nvCxnSpPr>
          <p:cNvPr id="15" name="Straight Arrow Connector 14">
            <a:extLst>
              <a:ext uri="{FF2B5EF4-FFF2-40B4-BE49-F238E27FC236}">
                <a16:creationId xmlns:a16="http://schemas.microsoft.com/office/drawing/2014/main" id="{2BC04609-5DF7-C09F-CED6-54989A34CE90}"/>
              </a:ext>
            </a:extLst>
          </p:cNvPr>
          <p:cNvCxnSpPr>
            <a:cxnSpLocks/>
            <a:endCxn id="10" idx="4"/>
          </p:cNvCxnSpPr>
          <p:nvPr/>
        </p:nvCxnSpPr>
        <p:spPr>
          <a:xfrm flipV="1">
            <a:off x="7488324" y="5554545"/>
            <a:ext cx="0" cy="703228"/>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6ABA06F-AE4C-41B6-3789-68B24DE55670}"/>
              </a:ext>
            </a:extLst>
          </p:cNvPr>
          <p:cNvCxnSpPr>
            <a:cxnSpLocks/>
          </p:cNvCxnSpPr>
          <p:nvPr/>
        </p:nvCxnSpPr>
        <p:spPr>
          <a:xfrm flipH="1" flipV="1">
            <a:off x="4177015" y="5800017"/>
            <a:ext cx="353789" cy="457756"/>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573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14">
            <a:extLst>
              <a:ext uri="{FF2B5EF4-FFF2-40B4-BE49-F238E27FC236}">
                <a16:creationId xmlns:a16="http://schemas.microsoft.com/office/drawing/2014/main" id="{291810CB-BC4D-4089-B4A5-1F467775C0AF}"/>
              </a:ext>
            </a:extLst>
          </p:cNvPr>
          <p:cNvSpPr txBox="1">
            <a:spLocks/>
          </p:cNvSpPr>
          <p:nvPr/>
        </p:nvSpPr>
        <p:spPr bwMode="auto">
          <a:xfrm>
            <a:off x="323528" y="109283"/>
            <a:ext cx="8523890" cy="546100"/>
          </a:xfrm>
          <a:prstGeom prst="rect">
            <a:avLst/>
          </a:prstGeom>
          <a:solidFill>
            <a:schemeClr val="bg1"/>
          </a:solidFill>
          <a:ln>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spcBef>
                <a:spcPct val="0"/>
              </a:spcBef>
              <a:buFont typeface="Arial" panose="020B0604020202020204" pitchFamily="34" charset="0"/>
              <a:buNone/>
              <a:defRPr/>
            </a:pPr>
            <a:r>
              <a:rPr lang="en-US" altLang="en-US" b="1" dirty="0">
                <a:solidFill>
                  <a:schemeClr val="accent6">
                    <a:lumMod val="50000"/>
                  </a:schemeClr>
                </a:solidFill>
              </a:rPr>
              <a:t>The impact of COVID</a:t>
            </a:r>
          </a:p>
          <a:p>
            <a:pPr eaLnBrk="1" hangingPunct="1">
              <a:spcBef>
                <a:spcPct val="0"/>
              </a:spcBef>
              <a:defRPr/>
            </a:pPr>
            <a:endParaRPr lang="en-ZA" altLang="en-US" sz="3000" dirty="0">
              <a:solidFill>
                <a:srgbClr val="00B050"/>
              </a:solidFill>
            </a:endParaRPr>
          </a:p>
        </p:txBody>
      </p:sp>
      <p:sp>
        <p:nvSpPr>
          <p:cNvPr id="2" name="Google Shape;441;p30">
            <a:extLst>
              <a:ext uri="{FF2B5EF4-FFF2-40B4-BE49-F238E27FC236}">
                <a16:creationId xmlns:a16="http://schemas.microsoft.com/office/drawing/2014/main" id="{FE2F4C8D-BC5E-752A-B670-FCFA553A78C7}"/>
              </a:ext>
            </a:extLst>
          </p:cNvPr>
          <p:cNvSpPr txBox="1">
            <a:spLocks noChangeArrowheads="1"/>
          </p:cNvSpPr>
          <p:nvPr/>
        </p:nvSpPr>
        <p:spPr bwMode="auto">
          <a:xfrm>
            <a:off x="107504" y="692696"/>
            <a:ext cx="8856984" cy="5616624"/>
          </a:xfrm>
          <a:prstGeom prst="rect">
            <a:avLst/>
          </a:prstGeom>
          <a:solidFill>
            <a:schemeClr val="bg1"/>
          </a:solidFill>
          <a:ln>
            <a:noFill/>
          </a:ln>
        </p:spPr>
        <p:txBody>
          <a:bodyPr lIns="91425" tIns="91425" rIns="91425" bIns="91425"/>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SzPct val="100000"/>
              <a:defRPr/>
            </a:pPr>
            <a:r>
              <a:rPr lang="en-US" altLang="en-US" sz="3600" dirty="0">
                <a:latin typeface="Helvetica" panose="020B0604020202020204" pitchFamily="34" charset="0"/>
              </a:rPr>
              <a:t>Serious attendance and learning losses problems during the pandemic. Dropping out as a result of the crisis a related but separate problem.</a:t>
            </a:r>
          </a:p>
          <a:p>
            <a:pPr>
              <a:spcBef>
                <a:spcPct val="0"/>
              </a:spcBef>
              <a:buSzPct val="100000"/>
              <a:defRPr/>
            </a:pPr>
            <a:r>
              <a:rPr lang="en-US" altLang="en-US" sz="3600" dirty="0">
                <a:latin typeface="Helvetica" panose="020B0604020202020204" pitchFamily="34" charset="0"/>
              </a:rPr>
              <a:t>Considerable confusion arising out of over-reliance on telephonic surveys (NIDS-CRAM) and delays in the processing and analysis of administrative data on attendance (SA-SAMS).</a:t>
            </a:r>
          </a:p>
          <a:p>
            <a:pPr marL="0" indent="0">
              <a:spcBef>
                <a:spcPct val="0"/>
              </a:spcBef>
              <a:buSzPct val="100000"/>
              <a:buNone/>
              <a:defRPr/>
            </a:pPr>
            <a:endParaRPr lang="en-US" altLang="en-US" sz="2800" dirty="0">
              <a:latin typeface="Helvetica" panose="020B0604020202020204" pitchFamily="34" charset="0"/>
            </a:endParaRPr>
          </a:p>
          <a:p>
            <a:pPr>
              <a:spcBef>
                <a:spcPct val="0"/>
              </a:spcBef>
              <a:buSzPct val="100000"/>
              <a:defRPr/>
            </a:pPr>
            <a:endParaRPr lang="en-US" altLang="en-US" sz="2800" dirty="0">
              <a:latin typeface="Helvetica" panose="020B0604020202020204" pitchFamily="34" charset="0"/>
            </a:endParaRPr>
          </a:p>
          <a:p>
            <a:pPr>
              <a:spcBef>
                <a:spcPct val="0"/>
              </a:spcBef>
              <a:buSzPct val="100000"/>
              <a:defRPr/>
            </a:pPr>
            <a:endParaRPr lang="en-US" altLang="en-US" sz="2800" dirty="0">
              <a:latin typeface="Helvetica" panose="020B0604020202020204" pitchFamily="34" charset="0"/>
            </a:endParaRPr>
          </a:p>
          <a:p>
            <a:pPr marL="0" indent="0">
              <a:spcBef>
                <a:spcPct val="0"/>
              </a:spcBef>
              <a:buSzPct val="100000"/>
              <a:buNone/>
              <a:defRPr/>
            </a:pPr>
            <a:endParaRPr lang="en-US" altLang="en-US" sz="2800" dirty="0">
              <a:latin typeface="Helvetica" panose="020B0604020202020204" pitchFamily="34" charset="0"/>
            </a:endParaRPr>
          </a:p>
        </p:txBody>
      </p:sp>
    </p:spTree>
    <p:extLst>
      <p:ext uri="{BB962C8B-B14F-4D97-AF65-F5344CB8AC3E}">
        <p14:creationId xmlns:p14="http://schemas.microsoft.com/office/powerpoint/2010/main" val="3302744212"/>
      </p:ext>
    </p:extLst>
  </p:cSld>
  <p:clrMapOvr>
    <a:masterClrMapping/>
  </p:clrMapOvr>
</p:sld>
</file>

<file path=ppt/theme/theme1.xml><?xml version="1.0" encoding="utf-8"?>
<a:theme xmlns:a="http://schemas.openxmlformats.org/drawingml/2006/main" name="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r-Prov 22-23 October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me1">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DBE Presentation template</Template>
  <TotalTime>11663</TotalTime>
  <Words>1890</Words>
  <Application>Microsoft Office PowerPoint</Application>
  <PresentationFormat>On-screen Show (4:3)</PresentationFormat>
  <Paragraphs>177</Paragraphs>
  <Slides>34</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34</vt:i4>
      </vt:variant>
    </vt:vector>
  </HeadingPairs>
  <TitlesOfParts>
    <vt:vector size="40" baseType="lpstr">
      <vt:lpstr>Arial</vt:lpstr>
      <vt:lpstr>Calibri</vt:lpstr>
      <vt:lpstr>Helvetica</vt:lpstr>
      <vt:lpstr>New DBE Presentation template</vt:lpstr>
      <vt:lpstr>Inter-Prov 22-23 October 2014</vt:lpstr>
      <vt:lpstr>Theme1</vt:lpstr>
      <vt:lpstr>PowerPoint Presentation</vt:lpstr>
      <vt:lpstr>PowerPoint Presentation</vt:lpstr>
      <vt:lpstr>PURPOSE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Learner drop-out Prevention  </vt:lpstr>
      <vt:lpstr>PowerPoint Presentation</vt:lpstr>
      <vt:lpstr>RECOMMENDATION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Title here</dc:title>
  <dc:creator>User</dc:creator>
  <cp:lastModifiedBy>Llewellyn Brown</cp:lastModifiedBy>
  <cp:revision>763</cp:revision>
  <cp:lastPrinted>2018-10-10T15:57:01Z</cp:lastPrinted>
  <dcterms:created xsi:type="dcterms:W3CDTF">2016-04-18T12:36:04Z</dcterms:created>
  <dcterms:modified xsi:type="dcterms:W3CDTF">2023-04-18T05:53:31Z</dcterms:modified>
</cp:coreProperties>
</file>