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 id="2147483670" r:id="rId3"/>
  </p:sldMasterIdLst>
  <p:notesMasterIdLst>
    <p:notesMasterId r:id="rId84"/>
  </p:notesMasterIdLst>
  <p:handoutMasterIdLst>
    <p:handoutMasterId r:id="rId85"/>
  </p:handoutMasterIdLst>
  <p:sldIdLst>
    <p:sldId id="256" r:id="rId4"/>
    <p:sldId id="258" r:id="rId5"/>
    <p:sldId id="266" r:id="rId6"/>
    <p:sldId id="267" r:id="rId7"/>
    <p:sldId id="262" r:id="rId8"/>
    <p:sldId id="369" r:id="rId9"/>
    <p:sldId id="405" r:id="rId10"/>
    <p:sldId id="276" r:id="rId11"/>
    <p:sldId id="277" r:id="rId12"/>
    <p:sldId id="366" r:id="rId13"/>
    <p:sldId id="438" r:id="rId14"/>
    <p:sldId id="263" r:id="rId15"/>
    <p:sldId id="367" r:id="rId16"/>
    <p:sldId id="368" r:id="rId17"/>
    <p:sldId id="439" r:id="rId18"/>
    <p:sldId id="487" r:id="rId19"/>
    <p:sldId id="374" r:id="rId20"/>
    <p:sldId id="375" r:id="rId21"/>
    <p:sldId id="469" r:id="rId22"/>
    <p:sldId id="472" r:id="rId23"/>
    <p:sldId id="377" r:id="rId24"/>
    <p:sldId id="442" r:id="rId25"/>
    <p:sldId id="443" r:id="rId26"/>
    <p:sldId id="477" r:id="rId27"/>
    <p:sldId id="488" r:id="rId28"/>
    <p:sldId id="385" r:id="rId29"/>
    <p:sldId id="444" r:id="rId30"/>
    <p:sldId id="387" r:id="rId31"/>
    <p:sldId id="468" r:id="rId32"/>
    <p:sldId id="406" r:id="rId33"/>
    <p:sldId id="471" r:id="rId34"/>
    <p:sldId id="388" r:id="rId35"/>
    <p:sldId id="389" r:id="rId36"/>
    <p:sldId id="390" r:id="rId37"/>
    <p:sldId id="391" r:id="rId38"/>
    <p:sldId id="392" r:id="rId39"/>
    <p:sldId id="386" r:id="rId40"/>
    <p:sldId id="428" r:id="rId41"/>
    <p:sldId id="393" r:id="rId42"/>
    <p:sldId id="429" r:id="rId43"/>
    <p:sldId id="447" r:id="rId44"/>
    <p:sldId id="394" r:id="rId45"/>
    <p:sldId id="395" r:id="rId46"/>
    <p:sldId id="489" r:id="rId47"/>
    <p:sldId id="397" r:id="rId48"/>
    <p:sldId id="398" r:id="rId49"/>
    <p:sldId id="470" r:id="rId50"/>
    <p:sldId id="399" r:id="rId51"/>
    <p:sldId id="486" r:id="rId52"/>
    <p:sldId id="401" r:id="rId53"/>
    <p:sldId id="403" r:id="rId54"/>
    <p:sldId id="430" r:id="rId55"/>
    <p:sldId id="336" r:id="rId56"/>
    <p:sldId id="407" r:id="rId57"/>
    <p:sldId id="335" r:id="rId58"/>
    <p:sldId id="493" r:id="rId59"/>
    <p:sldId id="494" r:id="rId60"/>
    <p:sldId id="359" r:id="rId61"/>
    <p:sldId id="337" r:id="rId62"/>
    <p:sldId id="338" r:id="rId63"/>
    <p:sldId id="495" r:id="rId64"/>
    <p:sldId id="340" r:id="rId65"/>
    <p:sldId id="496" r:id="rId66"/>
    <p:sldId id="360" r:id="rId67"/>
    <p:sldId id="342" r:id="rId68"/>
    <p:sldId id="497" r:id="rId69"/>
    <p:sldId id="498" r:id="rId70"/>
    <p:sldId id="345" r:id="rId71"/>
    <p:sldId id="346" r:id="rId72"/>
    <p:sldId id="347" r:id="rId73"/>
    <p:sldId id="348" r:id="rId74"/>
    <p:sldId id="355" r:id="rId75"/>
    <p:sldId id="499" r:id="rId76"/>
    <p:sldId id="356" r:id="rId77"/>
    <p:sldId id="352" r:id="rId78"/>
    <p:sldId id="357" r:id="rId79"/>
    <p:sldId id="500" r:id="rId80"/>
    <p:sldId id="501" r:id="rId81"/>
    <p:sldId id="264" r:id="rId82"/>
    <p:sldId id="514" r:id="rId8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hiamo Makgwadi" initials="TM" lastIdx="3" clrIdx="0">
    <p:extLst>
      <p:ext uri="{19B8F6BF-5375-455C-9EA6-DF929625EA0E}">
        <p15:presenceInfo xmlns:p15="http://schemas.microsoft.com/office/powerpoint/2012/main" xmlns="" userId="S-1-5-21-2710465294-3589528381-3885790717-18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DEFE9"/>
    <a:srgbClr val="FCDDCF"/>
    <a:srgbClr val="E3801E"/>
    <a:srgbClr val="FCE3CF"/>
    <a:srgbClr val="D2F0CE"/>
    <a:srgbClr val="D2F0F7"/>
    <a:srgbClr val="EEF5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80342" autoAdjust="0"/>
  </p:normalViewPr>
  <p:slideViewPr>
    <p:cSldViewPr snapToGrid="0">
      <p:cViewPr varScale="1">
        <p:scale>
          <a:sx n="29" d="100"/>
          <a:sy n="29" d="100"/>
        </p:scale>
        <p:origin x="-1206" y="-84"/>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1.0269405390401335E-2"/>
          <c:y val="0"/>
          <c:w val="0.97946118921919723"/>
          <c:h val="0.96867796225593561"/>
        </c:manualLayout>
      </c:layout>
      <c:pie3DChart>
        <c:varyColors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14153310591118623"/>
          <c:y val="8.659953426590962E-2"/>
          <c:w val="0.7437818370206698"/>
          <c:h val="0.70509643667130706"/>
        </c:manualLayout>
      </c:layout>
      <c:pie3DChart>
        <c:varyColors val="1"/>
        <c:dLbls>
          <c:showCatName val="1"/>
          <c:showPercent val="1"/>
        </c:dLbls>
      </c:pie3DChart>
    </c:plotArea>
    <c:legend>
      <c:legendPos val="b"/>
      <c:layout>
        <c:manualLayout>
          <c:xMode val="edge"/>
          <c:yMode val="edge"/>
          <c:x val="0.16089218190008384"/>
          <c:y val="0.81391295856485268"/>
          <c:w val="0.68884857871491212"/>
          <c:h val="6.1985061197979065E-2"/>
        </c:manualLayout>
      </c:layout>
      <c:txPr>
        <a:bodyPr/>
        <a:lstStyle/>
        <a:p>
          <a:pPr>
            <a:defRPr sz="3600" b="1"/>
          </a:pPr>
          <a:endParaRPr lang="en-US"/>
        </a:p>
      </c:txPr>
    </c:legend>
    <c:plotVisOnly val="1"/>
    <c:dispBlanksAs val="zero"/>
  </c:chart>
  <c:spPr>
    <a:ln>
      <a:noFill/>
    </a:ln>
  </c:sp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0E477C-A1DE-45F0-9521-F3DB08ED60F4}" type="datetimeFigureOut">
              <a:rPr lang="en-ZA" smtClean="0"/>
              <a:pPr/>
              <a:t>2023/04/19</a:t>
            </a:fld>
            <a:endParaRPr lang="en-Z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4E4E27-0506-42C5-AA8C-80C31FB5A9E6}" type="slidenum">
              <a:rPr lang="en-ZA" smtClean="0"/>
              <a:pPr/>
              <a:t>‹#›</a:t>
            </a:fld>
            <a:endParaRPr lang="en-ZA" dirty="0"/>
          </a:p>
        </p:txBody>
      </p:sp>
    </p:spTree>
    <p:extLst>
      <p:ext uri="{BB962C8B-B14F-4D97-AF65-F5344CB8AC3E}">
        <p14:creationId xmlns:p14="http://schemas.microsoft.com/office/powerpoint/2010/main" xmlns="" val="35746437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hf hdr="0" dt="0"/>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813930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8218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79989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83655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40720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892177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22173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93364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808252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45108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113099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286457"/>
            <a:ext cx="25957489" cy="13143085"/>
            <a:chOff x="-768626" y="178375"/>
            <a:chExt cx="25957489" cy="13143085"/>
          </a:xfrm>
        </p:grpSpPr>
        <p:pic>
          <p:nvPicPr>
            <p:cNvPr id="7" name="Image" descr="Image">
              <a:extLst>
                <a:ext uri="{FF2B5EF4-FFF2-40B4-BE49-F238E27FC236}">
                  <a16:creationId xmlns:a16="http://schemas.microsoft.com/office/drawing/2014/main" xmlns="" id="{92CBEB09-6FD1-9349-BB1C-B6E767FB5332}"/>
                </a:ext>
              </a:extLst>
            </p:cNvPr>
            <p:cNvPicPr>
              <a:picLocks noChangeAspect="1"/>
            </p:cNvPicPr>
            <p:nvPr userDrawn="1"/>
          </p:nvPicPr>
          <p:blipFill>
            <a:blip r:embed="rId2" cstate="print"/>
            <a:stretch>
              <a:fillRect/>
            </a:stretch>
          </p:blipFill>
          <p:spPr>
            <a:xfrm>
              <a:off x="2742350" y="178375"/>
              <a:ext cx="17645723" cy="8850235"/>
            </a:xfrm>
            <a:prstGeom prst="rect">
              <a:avLst/>
            </a:prstGeom>
            <a:ln w="12700">
              <a:miter lim="400000"/>
            </a:ln>
          </p:spPr>
        </p:pic>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3"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4"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5" cstate="print"/>
            <a:stretch>
              <a:fillRect/>
            </a:stretch>
          </p:blipFill>
          <p:spPr>
            <a:xfrm>
              <a:off x="-768626" y="10351046"/>
              <a:ext cx="25957489" cy="497767"/>
            </a:xfrm>
            <a:prstGeom prst="rect">
              <a:avLst/>
            </a:prstGeom>
            <a:ln w="12700">
              <a:miter lim="400000"/>
            </a:ln>
          </p:spPr>
        </p:pic>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F543A0BE-7A0E-504A-8CC1-2B53A2846A99}"/>
              </a:ext>
            </a:extLst>
          </p:cNvPr>
          <p:cNvPicPr>
            <a:picLocks noChangeAspect="1"/>
          </p:cNvPicPr>
          <p:nvPr userDrawn="1"/>
        </p:nvPicPr>
        <p:blipFill>
          <a:blip r:embed="rId2" cstate="print"/>
          <a:stretch>
            <a:fillRect/>
          </a:stretch>
        </p:blipFill>
        <p:spPr>
          <a:xfrm>
            <a:off x="1491897" y="11772825"/>
            <a:ext cx="21400206" cy="1806707"/>
          </a:xfrm>
          <a:prstGeom prst="rect">
            <a:avLst/>
          </a:prstGeom>
          <a:ln w="12700">
            <a:miter lim="400000"/>
          </a:ln>
        </p:spPr>
      </p:pic>
      <p:pic>
        <p:nvPicPr>
          <p:cNvPr id="12" name="Foot steps and Map2.png">
            <a:extLst>
              <a:ext uri="{FF2B5EF4-FFF2-40B4-BE49-F238E27FC236}">
                <a16:creationId xmlns:a16="http://schemas.microsoft.com/office/drawing/2014/main" xmlns="" id="{8471D32E-D55A-9E43-8FB3-E0F182F02D2C}"/>
              </a:ext>
            </a:extLst>
          </p:cNvPr>
          <p:cNvPicPr>
            <a:picLocks noChangeAspect="1"/>
          </p:cNvPicPr>
          <p:nvPr userDrawn="1"/>
        </p:nvPicPr>
        <p:blipFill>
          <a:blip r:embed="rId3" cstate="print"/>
          <a:srcRect b="7681"/>
          <a:stretch>
            <a:fillRect/>
          </a:stretch>
        </p:blipFill>
        <p:spPr>
          <a:xfrm>
            <a:off x="2377257" y="136467"/>
            <a:ext cx="18288003" cy="11935670"/>
          </a:xfrm>
          <a:prstGeom prst="rect">
            <a:avLst/>
          </a:prstGeom>
          <a:ln w="12700">
            <a:miter lim="400000"/>
          </a:ln>
        </p:spPr>
      </p:pic>
      <p:pic>
        <p:nvPicPr>
          <p:cNvPr id="13" name="Foot steps and Map.png" descr="Foot steps and Map.png">
            <a:extLst>
              <a:ext uri="{FF2B5EF4-FFF2-40B4-BE49-F238E27FC236}">
                <a16:creationId xmlns:a16="http://schemas.microsoft.com/office/drawing/2014/main" xmlns="" id="{B5EC12B8-B6A4-3E45-962D-489279ACF1BF}"/>
              </a:ext>
            </a:extLst>
          </p:cNvPr>
          <p:cNvPicPr>
            <a:picLocks noChangeAspect="1"/>
          </p:cNvPicPr>
          <p:nvPr userDrawn="1"/>
        </p:nvPicPr>
        <p:blipFill>
          <a:blip r:embed="rId4" cstate="print"/>
          <a:srcRect l="14402" r="7929"/>
          <a:stretch>
            <a:fillRect/>
          </a:stretch>
        </p:blipFill>
        <p:spPr>
          <a:xfrm rot="10800000" flipH="1">
            <a:off x="2694597" y="378668"/>
            <a:ext cx="5801970" cy="5281166"/>
          </a:xfrm>
          <a:prstGeom prst="rect">
            <a:avLst/>
          </a:prstGeom>
          <a:ln w="12700">
            <a:miter lim="400000"/>
          </a:ln>
        </p:spPr>
      </p:pic>
    </p:spTree>
    <p:extLst>
      <p:ext uri="{BB962C8B-B14F-4D97-AF65-F5344CB8AC3E}">
        <p14:creationId xmlns:p14="http://schemas.microsoft.com/office/powerpoint/2010/main" xmlns="" val="55869145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BE8E5400-6EC9-2741-B9F9-A98AA70113CB}"/>
              </a:ext>
            </a:extLst>
          </p:cNvPr>
          <p:cNvPicPr>
            <a:picLocks noChangeAspect="1"/>
          </p:cNvPicPr>
          <p:nvPr userDrawn="1"/>
        </p:nvPicPr>
        <p:blipFill>
          <a:blip r:embed="rId2" cstate="print"/>
          <a:stretch>
            <a:fillRect/>
          </a:stretch>
        </p:blipFill>
        <p:spPr>
          <a:xfrm>
            <a:off x="0" y="-28327"/>
            <a:ext cx="8835195" cy="13744327"/>
          </a:xfrm>
          <a:prstGeom prst="rect">
            <a:avLst/>
          </a:prstGeom>
          <a:ln w="12700">
            <a:miter lim="400000"/>
          </a:ln>
        </p:spPr>
      </p:pic>
    </p:spTree>
    <p:extLst>
      <p:ext uri="{BB962C8B-B14F-4D97-AF65-F5344CB8AC3E}">
        <p14:creationId xmlns:p14="http://schemas.microsoft.com/office/powerpoint/2010/main" xmlns="" val="79671922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10773" y="2364673"/>
            <a:ext cx="25189317" cy="464780"/>
          </a:xfrm>
          <a:prstGeom prst="rect">
            <a:avLst/>
          </a:prstGeom>
          <a:ln w="12700" cap="flat">
            <a:noFill/>
            <a:miter lim="400000"/>
          </a:ln>
          <a:effectLst/>
        </p:spPr>
      </p:pic>
    </p:spTree>
    <p:extLst>
      <p:ext uri="{BB962C8B-B14F-4D97-AF65-F5344CB8AC3E}">
        <p14:creationId xmlns:p14="http://schemas.microsoft.com/office/powerpoint/2010/main" xmlns="" val="112703023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6852" y="2413520"/>
            <a:ext cx="25253179" cy="11357898"/>
            <a:chOff x="-46494" y="-1"/>
            <a:chExt cx="25253178" cy="11357898"/>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548860"/>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3117"/>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348592699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52E5B1B0-3983-DC4A-974F-CD9BB0B5FA17}"/>
              </a:ext>
            </a:extLst>
          </p:cNvPr>
          <p:cNvPicPr>
            <a:picLocks noChangeAspect="1"/>
          </p:cNvPicPr>
          <p:nvPr userDrawn="1"/>
        </p:nvPicPr>
        <p:blipFill>
          <a:blip r:embed="rId2" cstate="print"/>
          <a:stretch>
            <a:fillRect/>
          </a:stretch>
        </p:blipFill>
        <p:spPr>
          <a:xfrm>
            <a:off x="1491854" y="11753469"/>
            <a:ext cx="21400206" cy="1806707"/>
          </a:xfrm>
          <a:prstGeom prst="rect">
            <a:avLst/>
          </a:prstGeom>
          <a:ln w="12700">
            <a:miter lim="400000"/>
          </a:ln>
        </p:spPr>
      </p:pic>
      <p:pic>
        <p:nvPicPr>
          <p:cNvPr id="12" name="Image" descr="Image">
            <a:extLst>
              <a:ext uri="{FF2B5EF4-FFF2-40B4-BE49-F238E27FC236}">
                <a16:creationId xmlns:a16="http://schemas.microsoft.com/office/drawing/2014/main" xmlns="" id="{11F4B525-55AE-2342-B2FA-72B6091A4CBE}"/>
              </a:ext>
            </a:extLst>
          </p:cNvPr>
          <p:cNvPicPr>
            <a:picLocks noChangeAspect="1"/>
          </p:cNvPicPr>
          <p:nvPr userDrawn="1"/>
        </p:nvPicPr>
        <p:blipFill>
          <a:blip r:embed="rId3" cstate="print"/>
          <a:stretch>
            <a:fillRect/>
          </a:stretch>
        </p:blipFill>
        <p:spPr>
          <a:xfrm>
            <a:off x="-2339073" y="2737654"/>
            <a:ext cx="29062146" cy="464780"/>
          </a:xfrm>
          <a:prstGeom prst="rect">
            <a:avLst/>
          </a:prstGeom>
          <a:ln w="12700">
            <a:miter lim="400000"/>
          </a:ln>
        </p:spPr>
      </p:pic>
    </p:spTree>
    <p:extLst>
      <p:ext uri="{BB962C8B-B14F-4D97-AF65-F5344CB8AC3E}">
        <p14:creationId xmlns:p14="http://schemas.microsoft.com/office/powerpoint/2010/main" xmlns="" val="426195580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285" y="2409163"/>
            <a:ext cx="25253179" cy="11358866"/>
            <a:chOff x="-46494" y="-1"/>
            <a:chExt cx="25253178" cy="11358866"/>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837636"/>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4085"/>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285202775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xmlns="" id="{8534ED83-BAED-3A44-AB84-000186F70664}"/>
              </a:ext>
            </a:extLst>
          </p:cNvPr>
          <p:cNvPicPr>
            <a:picLocks noChangeAspect="1"/>
          </p:cNvPicPr>
          <p:nvPr userDrawn="1"/>
        </p:nvPicPr>
        <p:blipFill>
          <a:blip r:embed="rId2" cstate="print"/>
          <a:stretch>
            <a:fillRect/>
          </a:stretch>
        </p:blipFill>
        <p:spPr>
          <a:xfrm>
            <a:off x="-6420" y="13306639"/>
            <a:ext cx="25189320" cy="464779"/>
          </a:xfrm>
          <a:prstGeom prst="rect">
            <a:avLst/>
          </a:prstGeom>
          <a:ln w="12700" cap="flat">
            <a:noFill/>
            <a:miter lim="400000"/>
          </a:ln>
          <a:effectLst/>
        </p:spPr>
      </p:pic>
    </p:spTree>
    <p:extLst>
      <p:ext uri="{BB962C8B-B14F-4D97-AF65-F5344CB8AC3E}">
        <p14:creationId xmlns:p14="http://schemas.microsoft.com/office/powerpoint/2010/main" xmlns="" val="240321525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6417" y="2360321"/>
            <a:ext cx="25189317" cy="464780"/>
          </a:xfrm>
          <a:prstGeom prst="rect">
            <a:avLst/>
          </a:prstGeom>
          <a:ln w="12700" cap="flat">
            <a:noFill/>
            <a:miter lim="400000"/>
          </a:ln>
          <a:effectLst/>
        </p:spPr>
      </p:pic>
    </p:spTree>
    <p:extLst>
      <p:ext uri="{BB962C8B-B14F-4D97-AF65-F5344CB8AC3E}">
        <p14:creationId xmlns:p14="http://schemas.microsoft.com/office/powerpoint/2010/main" xmlns="" val="124388956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7106346"/>
            <a:ext cx="25957489" cy="6109836"/>
            <a:chOff x="-768626" y="7211624"/>
            <a:chExt cx="25957489" cy="6109836"/>
          </a:xfrm>
        </p:grpSpPr>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2"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3"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4" cstate="print"/>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xmlns="" val="198686043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F543A0BE-7A0E-504A-8CC1-2B53A2846A99}"/>
              </a:ext>
            </a:extLst>
          </p:cNvPr>
          <p:cNvPicPr>
            <a:picLocks noChangeAspect="1"/>
          </p:cNvPicPr>
          <p:nvPr userDrawn="1"/>
        </p:nvPicPr>
        <p:blipFill>
          <a:blip r:embed="rId2" cstate="print"/>
          <a:stretch>
            <a:fillRect/>
          </a:stretch>
        </p:blipFill>
        <p:spPr>
          <a:xfrm>
            <a:off x="1491897" y="11772825"/>
            <a:ext cx="21400206" cy="1806707"/>
          </a:xfrm>
          <a:prstGeom prst="rect">
            <a:avLst/>
          </a:prstGeom>
          <a:ln w="12700">
            <a:miter lim="400000"/>
          </a:ln>
        </p:spPr>
      </p:pic>
      <p:pic>
        <p:nvPicPr>
          <p:cNvPr id="12" name="Foot steps and Map2.png">
            <a:extLst>
              <a:ext uri="{FF2B5EF4-FFF2-40B4-BE49-F238E27FC236}">
                <a16:creationId xmlns:a16="http://schemas.microsoft.com/office/drawing/2014/main" xmlns="" id="{8471D32E-D55A-9E43-8FB3-E0F182F02D2C}"/>
              </a:ext>
            </a:extLst>
          </p:cNvPr>
          <p:cNvPicPr>
            <a:picLocks noChangeAspect="1"/>
          </p:cNvPicPr>
          <p:nvPr userDrawn="1"/>
        </p:nvPicPr>
        <p:blipFill>
          <a:blip r:embed="rId3" cstate="print"/>
          <a:srcRect b="7681"/>
          <a:stretch>
            <a:fillRect/>
          </a:stretch>
        </p:blipFill>
        <p:spPr>
          <a:xfrm>
            <a:off x="2377257" y="136467"/>
            <a:ext cx="18288003" cy="11935670"/>
          </a:xfrm>
          <a:prstGeom prst="rect">
            <a:avLst/>
          </a:prstGeom>
          <a:ln w="12700">
            <a:miter lim="400000"/>
          </a:ln>
        </p:spPr>
      </p:pic>
      <p:pic>
        <p:nvPicPr>
          <p:cNvPr id="13" name="Foot steps and Map.png" descr="Foot steps and Map.png">
            <a:extLst>
              <a:ext uri="{FF2B5EF4-FFF2-40B4-BE49-F238E27FC236}">
                <a16:creationId xmlns:a16="http://schemas.microsoft.com/office/drawing/2014/main" xmlns="" id="{B5EC12B8-B6A4-3E45-962D-489279ACF1BF}"/>
              </a:ext>
            </a:extLst>
          </p:cNvPr>
          <p:cNvPicPr>
            <a:picLocks noChangeAspect="1"/>
          </p:cNvPicPr>
          <p:nvPr userDrawn="1"/>
        </p:nvPicPr>
        <p:blipFill>
          <a:blip r:embed="rId4" cstate="print"/>
          <a:srcRect l="14402" r="7929"/>
          <a:stretch>
            <a:fillRect/>
          </a:stretch>
        </p:blipFill>
        <p:spPr>
          <a:xfrm rot="10800000" flipH="1">
            <a:off x="2694597" y="378668"/>
            <a:ext cx="5801970" cy="5281166"/>
          </a:xfrm>
          <a:prstGeom prst="rect">
            <a:avLst/>
          </a:prstGeom>
          <a:ln w="12700">
            <a:miter lim="400000"/>
          </a:ln>
        </p:spPr>
      </p:pic>
    </p:spTree>
    <p:extLst>
      <p:ext uri="{BB962C8B-B14F-4D97-AF65-F5344CB8AC3E}">
        <p14:creationId xmlns:p14="http://schemas.microsoft.com/office/powerpoint/2010/main" xmlns="" val="32743653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BE8E5400-6EC9-2741-B9F9-A98AA70113CB}"/>
              </a:ext>
            </a:extLst>
          </p:cNvPr>
          <p:cNvPicPr>
            <a:picLocks noChangeAspect="1"/>
          </p:cNvPicPr>
          <p:nvPr userDrawn="1"/>
        </p:nvPicPr>
        <p:blipFill>
          <a:blip r:embed="rId2" cstate="print"/>
          <a:stretch>
            <a:fillRect/>
          </a:stretch>
        </p:blipFill>
        <p:spPr>
          <a:xfrm>
            <a:off x="0" y="-28327"/>
            <a:ext cx="8835195" cy="13744327"/>
          </a:xfrm>
          <a:prstGeom prst="rect">
            <a:avLst/>
          </a:prstGeom>
          <a:ln w="12700">
            <a:miter lim="400000"/>
          </a:ln>
        </p:spPr>
      </p:pic>
    </p:spTree>
    <p:extLst>
      <p:ext uri="{BB962C8B-B14F-4D97-AF65-F5344CB8AC3E}">
        <p14:creationId xmlns:p14="http://schemas.microsoft.com/office/powerpoint/2010/main" xmlns="" val="160086586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3" y="286459"/>
            <a:ext cx="25957490" cy="13143086"/>
            <a:chOff x="-768626" y="178375"/>
            <a:chExt cx="25957489" cy="13143085"/>
          </a:xfrm>
        </p:grpSpPr>
        <p:pic>
          <p:nvPicPr>
            <p:cNvPr id="7" name="Image" descr="Image">
              <a:extLst>
                <a:ext uri="{FF2B5EF4-FFF2-40B4-BE49-F238E27FC236}">
                  <a16:creationId xmlns:a16="http://schemas.microsoft.com/office/drawing/2014/main" xmlns="" id="{92CBEB09-6FD1-9349-BB1C-B6E767FB5332}"/>
                </a:ext>
              </a:extLst>
            </p:cNvPr>
            <p:cNvPicPr>
              <a:picLocks noChangeAspect="1"/>
            </p:cNvPicPr>
            <p:nvPr userDrawn="1"/>
          </p:nvPicPr>
          <p:blipFill>
            <a:blip r:embed="rId2" cstate="print"/>
            <a:stretch>
              <a:fillRect/>
            </a:stretch>
          </p:blipFill>
          <p:spPr>
            <a:xfrm>
              <a:off x="2742350" y="178375"/>
              <a:ext cx="17645723" cy="8850235"/>
            </a:xfrm>
            <a:prstGeom prst="rect">
              <a:avLst/>
            </a:prstGeom>
            <a:ln w="12700">
              <a:miter lim="400000"/>
            </a:ln>
          </p:spPr>
        </p:pic>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3"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4"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5" cstate="print"/>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xmlns="" val="350888171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BE8E5400-6EC9-2741-B9F9-A98AA70113CB}"/>
              </a:ext>
            </a:extLst>
          </p:cNvPr>
          <p:cNvPicPr>
            <a:picLocks noChangeAspect="1"/>
          </p:cNvPicPr>
          <p:nvPr userDrawn="1"/>
        </p:nvPicPr>
        <p:blipFill>
          <a:blip r:embed="rId2" cstate="print"/>
          <a:stretch>
            <a:fillRect/>
          </a:stretch>
        </p:blipFill>
        <p:spPr>
          <a:xfrm>
            <a:off x="0" y="-28328"/>
            <a:ext cx="8835196" cy="13744328"/>
          </a:xfrm>
          <a:prstGeom prst="rect">
            <a:avLst/>
          </a:prstGeom>
          <a:ln w="12700">
            <a:miter lim="400000"/>
          </a:ln>
        </p:spPr>
      </p:pic>
    </p:spTree>
    <p:extLst>
      <p:ext uri="{BB962C8B-B14F-4D97-AF65-F5344CB8AC3E}">
        <p14:creationId xmlns:p14="http://schemas.microsoft.com/office/powerpoint/2010/main" xmlns="" val="198832182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10773" y="2364674"/>
            <a:ext cx="25189318" cy="464780"/>
          </a:xfrm>
          <a:prstGeom prst="rect">
            <a:avLst/>
          </a:prstGeom>
          <a:ln w="12700" cap="flat">
            <a:noFill/>
            <a:miter lim="400000"/>
          </a:ln>
          <a:effectLst/>
        </p:spPr>
      </p:pic>
    </p:spTree>
    <p:extLst>
      <p:ext uri="{BB962C8B-B14F-4D97-AF65-F5344CB8AC3E}">
        <p14:creationId xmlns:p14="http://schemas.microsoft.com/office/powerpoint/2010/main" xmlns="" val="310806699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6852" y="2413521"/>
            <a:ext cx="25253180" cy="11357898"/>
            <a:chOff x="-46494" y="-1"/>
            <a:chExt cx="25253178" cy="11357898"/>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548860"/>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3117"/>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374518327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52E5B1B0-3983-DC4A-974F-CD9BB0B5FA17}"/>
              </a:ext>
            </a:extLst>
          </p:cNvPr>
          <p:cNvPicPr>
            <a:picLocks noChangeAspect="1"/>
          </p:cNvPicPr>
          <p:nvPr userDrawn="1"/>
        </p:nvPicPr>
        <p:blipFill>
          <a:blip r:embed="rId2" cstate="print"/>
          <a:stretch>
            <a:fillRect/>
          </a:stretch>
        </p:blipFill>
        <p:spPr>
          <a:xfrm>
            <a:off x="1491855" y="11753470"/>
            <a:ext cx="21400206" cy="1806708"/>
          </a:xfrm>
          <a:prstGeom prst="rect">
            <a:avLst/>
          </a:prstGeom>
          <a:ln w="12700">
            <a:miter lim="400000"/>
          </a:ln>
        </p:spPr>
      </p:pic>
      <p:pic>
        <p:nvPicPr>
          <p:cNvPr id="12" name="Image" descr="Image">
            <a:extLst>
              <a:ext uri="{FF2B5EF4-FFF2-40B4-BE49-F238E27FC236}">
                <a16:creationId xmlns:a16="http://schemas.microsoft.com/office/drawing/2014/main" xmlns="" id="{11F4B525-55AE-2342-B2FA-72B6091A4CBE}"/>
              </a:ext>
            </a:extLst>
          </p:cNvPr>
          <p:cNvPicPr>
            <a:picLocks noChangeAspect="1"/>
          </p:cNvPicPr>
          <p:nvPr userDrawn="1"/>
        </p:nvPicPr>
        <p:blipFill>
          <a:blip r:embed="rId3" cstate="print"/>
          <a:stretch>
            <a:fillRect/>
          </a:stretch>
        </p:blipFill>
        <p:spPr>
          <a:xfrm>
            <a:off x="-2339073" y="2737654"/>
            <a:ext cx="29062146" cy="464780"/>
          </a:xfrm>
          <a:prstGeom prst="rect">
            <a:avLst/>
          </a:prstGeom>
          <a:ln w="12700">
            <a:miter lim="400000"/>
          </a:ln>
        </p:spPr>
      </p:pic>
    </p:spTree>
    <p:extLst>
      <p:ext uri="{BB962C8B-B14F-4D97-AF65-F5344CB8AC3E}">
        <p14:creationId xmlns:p14="http://schemas.microsoft.com/office/powerpoint/2010/main" xmlns="" val="344832070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286" y="2409165"/>
            <a:ext cx="25253180" cy="11358866"/>
            <a:chOff x="-46494" y="-1"/>
            <a:chExt cx="25253178" cy="11358866"/>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837636"/>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4085"/>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293918894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xmlns="" id="{8534ED83-BAED-3A44-AB84-000186F70664}"/>
              </a:ext>
            </a:extLst>
          </p:cNvPr>
          <p:cNvPicPr>
            <a:picLocks noChangeAspect="1"/>
          </p:cNvPicPr>
          <p:nvPr userDrawn="1"/>
        </p:nvPicPr>
        <p:blipFill>
          <a:blip r:embed="rId2" cstate="print"/>
          <a:stretch>
            <a:fillRect/>
          </a:stretch>
        </p:blipFill>
        <p:spPr>
          <a:xfrm>
            <a:off x="-6420" y="13306640"/>
            <a:ext cx="25189320" cy="464780"/>
          </a:xfrm>
          <a:prstGeom prst="rect">
            <a:avLst/>
          </a:prstGeom>
          <a:ln w="12700" cap="flat">
            <a:noFill/>
            <a:miter lim="400000"/>
          </a:ln>
          <a:effectLst/>
        </p:spPr>
      </p:pic>
    </p:spTree>
    <p:extLst>
      <p:ext uri="{BB962C8B-B14F-4D97-AF65-F5344CB8AC3E}">
        <p14:creationId xmlns:p14="http://schemas.microsoft.com/office/powerpoint/2010/main" xmlns="" val="20445229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6415" y="2360322"/>
            <a:ext cx="25189318" cy="464780"/>
          </a:xfrm>
          <a:prstGeom prst="rect">
            <a:avLst/>
          </a:prstGeom>
          <a:ln w="12700" cap="flat">
            <a:noFill/>
            <a:miter lim="400000"/>
          </a:ln>
          <a:effectLst/>
        </p:spPr>
      </p:pic>
    </p:spTree>
    <p:extLst>
      <p:ext uri="{BB962C8B-B14F-4D97-AF65-F5344CB8AC3E}">
        <p14:creationId xmlns:p14="http://schemas.microsoft.com/office/powerpoint/2010/main" xmlns="" val="157665356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3" y="7106346"/>
            <a:ext cx="25957490" cy="6109836"/>
            <a:chOff x="-768626" y="7211624"/>
            <a:chExt cx="25957489" cy="6109836"/>
          </a:xfrm>
        </p:grpSpPr>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2"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3"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4" cstate="print"/>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xmlns="" val="173539891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F543A0BE-7A0E-504A-8CC1-2B53A2846A99}"/>
              </a:ext>
            </a:extLst>
          </p:cNvPr>
          <p:cNvPicPr>
            <a:picLocks noChangeAspect="1"/>
          </p:cNvPicPr>
          <p:nvPr userDrawn="1"/>
        </p:nvPicPr>
        <p:blipFill>
          <a:blip r:embed="rId2" cstate="print"/>
          <a:stretch>
            <a:fillRect/>
          </a:stretch>
        </p:blipFill>
        <p:spPr>
          <a:xfrm>
            <a:off x="1491899" y="11772826"/>
            <a:ext cx="21400206" cy="1806708"/>
          </a:xfrm>
          <a:prstGeom prst="rect">
            <a:avLst/>
          </a:prstGeom>
          <a:ln w="12700">
            <a:miter lim="400000"/>
          </a:ln>
        </p:spPr>
      </p:pic>
      <p:pic>
        <p:nvPicPr>
          <p:cNvPr id="12" name="Foot steps and Map2.png">
            <a:extLst>
              <a:ext uri="{FF2B5EF4-FFF2-40B4-BE49-F238E27FC236}">
                <a16:creationId xmlns:a16="http://schemas.microsoft.com/office/drawing/2014/main" xmlns="" id="{8471D32E-D55A-9E43-8FB3-E0F182F02D2C}"/>
              </a:ext>
            </a:extLst>
          </p:cNvPr>
          <p:cNvPicPr>
            <a:picLocks noChangeAspect="1"/>
          </p:cNvPicPr>
          <p:nvPr userDrawn="1"/>
        </p:nvPicPr>
        <p:blipFill>
          <a:blip r:embed="rId3" cstate="print"/>
          <a:srcRect b="7681"/>
          <a:stretch>
            <a:fillRect/>
          </a:stretch>
        </p:blipFill>
        <p:spPr>
          <a:xfrm>
            <a:off x="2377258" y="136469"/>
            <a:ext cx="18288004" cy="11935670"/>
          </a:xfrm>
          <a:prstGeom prst="rect">
            <a:avLst/>
          </a:prstGeom>
          <a:ln w="12700">
            <a:miter lim="400000"/>
          </a:ln>
        </p:spPr>
      </p:pic>
      <p:pic>
        <p:nvPicPr>
          <p:cNvPr id="13" name="Foot steps and Map.png" descr="Foot steps and Map.png">
            <a:extLst>
              <a:ext uri="{FF2B5EF4-FFF2-40B4-BE49-F238E27FC236}">
                <a16:creationId xmlns:a16="http://schemas.microsoft.com/office/drawing/2014/main" xmlns="" id="{B5EC12B8-B6A4-3E45-962D-489279ACF1BF}"/>
              </a:ext>
            </a:extLst>
          </p:cNvPr>
          <p:cNvPicPr>
            <a:picLocks noChangeAspect="1"/>
          </p:cNvPicPr>
          <p:nvPr userDrawn="1"/>
        </p:nvPicPr>
        <p:blipFill>
          <a:blip r:embed="rId4" cstate="print"/>
          <a:srcRect l="14402" r="7929"/>
          <a:stretch>
            <a:fillRect/>
          </a:stretch>
        </p:blipFill>
        <p:spPr>
          <a:xfrm rot="10800000" flipH="1">
            <a:off x="2694599" y="378669"/>
            <a:ext cx="5801970" cy="5281166"/>
          </a:xfrm>
          <a:prstGeom prst="rect">
            <a:avLst/>
          </a:prstGeom>
          <a:ln w="12700">
            <a:miter lim="400000"/>
          </a:ln>
        </p:spPr>
      </p:pic>
    </p:spTree>
    <p:extLst>
      <p:ext uri="{BB962C8B-B14F-4D97-AF65-F5344CB8AC3E}">
        <p14:creationId xmlns:p14="http://schemas.microsoft.com/office/powerpoint/2010/main" xmlns="" val="37893062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10773" y="2364673"/>
            <a:ext cx="25189317" cy="464780"/>
          </a:xfrm>
          <a:prstGeom prst="rect">
            <a:avLst/>
          </a:prstGeom>
          <a:ln w="12700" cap="flat">
            <a:noFill/>
            <a:miter lim="400000"/>
          </a:ln>
          <a:effectLst/>
        </p:spPr>
      </p:pic>
    </p:spTree>
    <p:extLst>
      <p:ext uri="{BB962C8B-B14F-4D97-AF65-F5344CB8AC3E}">
        <p14:creationId xmlns:p14="http://schemas.microsoft.com/office/powerpoint/2010/main" xmlns="" val="32643225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6852" y="2413520"/>
            <a:ext cx="25253179" cy="11357898"/>
            <a:chOff x="-46494" y="-1"/>
            <a:chExt cx="25253178" cy="11357898"/>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548860"/>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3117"/>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21153141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52E5B1B0-3983-DC4A-974F-CD9BB0B5FA17}"/>
              </a:ext>
            </a:extLst>
          </p:cNvPr>
          <p:cNvPicPr>
            <a:picLocks noChangeAspect="1"/>
          </p:cNvPicPr>
          <p:nvPr userDrawn="1"/>
        </p:nvPicPr>
        <p:blipFill>
          <a:blip r:embed="rId2" cstate="print"/>
          <a:stretch>
            <a:fillRect/>
          </a:stretch>
        </p:blipFill>
        <p:spPr>
          <a:xfrm>
            <a:off x="1491854" y="11753469"/>
            <a:ext cx="21400206" cy="1806707"/>
          </a:xfrm>
          <a:prstGeom prst="rect">
            <a:avLst/>
          </a:prstGeom>
          <a:ln w="12700">
            <a:miter lim="400000"/>
          </a:ln>
        </p:spPr>
      </p:pic>
      <p:pic>
        <p:nvPicPr>
          <p:cNvPr id="12" name="Image" descr="Image">
            <a:extLst>
              <a:ext uri="{FF2B5EF4-FFF2-40B4-BE49-F238E27FC236}">
                <a16:creationId xmlns:a16="http://schemas.microsoft.com/office/drawing/2014/main" xmlns="" id="{11F4B525-55AE-2342-B2FA-72B6091A4CBE}"/>
              </a:ext>
            </a:extLst>
          </p:cNvPr>
          <p:cNvPicPr>
            <a:picLocks noChangeAspect="1"/>
          </p:cNvPicPr>
          <p:nvPr userDrawn="1"/>
        </p:nvPicPr>
        <p:blipFill>
          <a:blip r:embed="rId3" cstate="print"/>
          <a:stretch>
            <a:fillRect/>
          </a:stretch>
        </p:blipFill>
        <p:spPr>
          <a:xfrm>
            <a:off x="-2339073" y="2737654"/>
            <a:ext cx="29062146" cy="464780"/>
          </a:xfrm>
          <a:prstGeom prst="rect">
            <a:avLst/>
          </a:prstGeom>
          <a:ln w="12700">
            <a:miter lim="400000"/>
          </a:ln>
        </p:spPr>
      </p:pic>
    </p:spTree>
    <p:extLst>
      <p:ext uri="{BB962C8B-B14F-4D97-AF65-F5344CB8AC3E}">
        <p14:creationId xmlns:p14="http://schemas.microsoft.com/office/powerpoint/2010/main" xmlns="" val="14766317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285" y="2409163"/>
            <a:ext cx="25253179" cy="11358866"/>
            <a:chOff x="-46494" y="-1"/>
            <a:chExt cx="25253178" cy="11358866"/>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837636"/>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4085"/>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6343360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xmlns="" id="{8534ED83-BAED-3A44-AB84-000186F70664}"/>
              </a:ext>
            </a:extLst>
          </p:cNvPr>
          <p:cNvPicPr>
            <a:picLocks noChangeAspect="1"/>
          </p:cNvPicPr>
          <p:nvPr userDrawn="1"/>
        </p:nvPicPr>
        <p:blipFill>
          <a:blip r:embed="rId2" cstate="print"/>
          <a:stretch>
            <a:fillRect/>
          </a:stretch>
        </p:blipFill>
        <p:spPr>
          <a:xfrm>
            <a:off x="-6420" y="13306639"/>
            <a:ext cx="25189320" cy="464779"/>
          </a:xfrm>
          <a:prstGeom prst="rect">
            <a:avLst/>
          </a:prstGeom>
          <a:ln w="12700" cap="flat">
            <a:noFill/>
            <a:miter lim="400000"/>
          </a:ln>
          <a:effectLst/>
        </p:spPr>
      </p:pic>
    </p:spTree>
    <p:extLst>
      <p:ext uri="{BB962C8B-B14F-4D97-AF65-F5344CB8AC3E}">
        <p14:creationId xmlns:p14="http://schemas.microsoft.com/office/powerpoint/2010/main" xmlns="" val="239737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6417" y="2360321"/>
            <a:ext cx="25189317" cy="464780"/>
          </a:xfrm>
          <a:prstGeom prst="rect">
            <a:avLst/>
          </a:prstGeom>
          <a:ln w="12700" cap="flat">
            <a:noFill/>
            <a:miter lim="400000"/>
          </a:ln>
          <a:effectLst/>
        </p:spPr>
      </p:pic>
    </p:spTree>
    <p:extLst>
      <p:ext uri="{BB962C8B-B14F-4D97-AF65-F5344CB8AC3E}">
        <p14:creationId xmlns:p14="http://schemas.microsoft.com/office/powerpoint/2010/main" xmlns="" val="3281259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7106346"/>
            <a:ext cx="25957489" cy="6109836"/>
            <a:chOff x="-768626" y="7211624"/>
            <a:chExt cx="25957489" cy="6109836"/>
          </a:xfrm>
        </p:grpSpPr>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2"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3"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4" cstate="print"/>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xmlns="" val="38810970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spd="med"/>
  <p:hf sldNum="0" hdr="0" dt="0"/>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pPr/>
              <a:t>‹#›</a:t>
            </a:fld>
            <a:endParaRPr dirty="0"/>
          </a:p>
        </p:txBody>
      </p:sp>
    </p:spTree>
    <p:extLst>
      <p:ext uri="{BB962C8B-B14F-4D97-AF65-F5344CB8AC3E}">
        <p14:creationId xmlns:p14="http://schemas.microsoft.com/office/powerpoint/2010/main" xmlns="" val="2463551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06500" y="4248505"/>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7" y="2743200"/>
            <a:ext cx="19507202"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52795" y="13076009"/>
            <a:ext cx="384721" cy="379591"/>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pPr/>
              <a:t>‹#›</a:t>
            </a:fld>
            <a:endParaRPr dirty="0"/>
          </a:p>
        </p:txBody>
      </p:sp>
    </p:spTree>
    <p:extLst>
      <p:ext uri="{BB962C8B-B14F-4D97-AF65-F5344CB8AC3E}">
        <p14:creationId xmlns:p14="http://schemas.microsoft.com/office/powerpoint/2010/main" xmlns="" val="159896124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emf"/><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INTRODUCTION…"/>
          <p:cNvSpPr txBox="1"/>
          <p:nvPr/>
        </p:nvSpPr>
        <p:spPr>
          <a:xfrm>
            <a:off x="4218709" y="1033536"/>
            <a:ext cx="16022782" cy="342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13700">
                <a:solidFill>
                  <a:srgbClr val="FFFFFF"/>
                </a:solidFill>
                <a:latin typeface="Gill Sans SemiBold"/>
                <a:ea typeface="Gill Sans SemiBold"/>
                <a:cs typeface="Gill Sans SemiBold"/>
                <a:sym typeface="Gill Sans SemiBold"/>
              </a:defRPr>
            </a:pPr>
            <a:r>
              <a:rPr lang="en-ZA" sz="7200" cap="all" dirty="0">
                <a:solidFill>
                  <a:prstClr val="white"/>
                </a:solidFill>
                <a:latin typeface="Arial Black" panose="020B0A04020102020204" pitchFamily="34" charset="0"/>
              </a:rPr>
              <a:t>SECOND QUARTER PERFORMANCE REPORT TO THE PORTFOLIO COMMITTEE</a:t>
            </a:r>
            <a:endParaRPr sz="8800" dirty="0">
              <a:latin typeface="Arial Black" panose="020B0A04020102020204" pitchFamily="34" charset="0"/>
            </a:endParaRPr>
          </a:p>
        </p:txBody>
      </p:sp>
      <p:sp>
        <p:nvSpPr>
          <p:cNvPr id="2" name="Rectangle 1">
            <a:extLst>
              <a:ext uri="{FF2B5EF4-FFF2-40B4-BE49-F238E27FC236}">
                <a16:creationId xmlns:a16="http://schemas.microsoft.com/office/drawing/2014/main" xmlns="" id="{BEFC5271-7732-4AF7-9E41-F750600F2A7A}"/>
              </a:ext>
            </a:extLst>
          </p:cNvPr>
          <p:cNvSpPr/>
          <p:nvPr/>
        </p:nvSpPr>
        <p:spPr>
          <a:xfrm>
            <a:off x="4218709" y="4739153"/>
            <a:ext cx="8894618" cy="1477328"/>
          </a:xfrm>
          <a:prstGeom prst="rect">
            <a:avLst/>
          </a:prstGeom>
        </p:spPr>
        <p:txBody>
          <a:bodyPr wrap="square">
            <a:spAutoFit/>
          </a:bodyPr>
          <a:lstStyle/>
          <a:p>
            <a:pPr algn="r">
              <a:spcAft>
                <a:spcPts val="600"/>
              </a:spcAft>
            </a:pPr>
            <a:r>
              <a:rPr lang="en-US" sz="3200" b="1" dirty="0">
                <a:solidFill>
                  <a:schemeClr val="bg1"/>
                </a:solidFill>
                <a:cs typeface="Arial"/>
              </a:rPr>
              <a:t>     </a:t>
            </a:r>
            <a:r>
              <a:rPr lang="en-US" b="1" dirty="0">
                <a:solidFill>
                  <a:schemeClr val="bg1"/>
                </a:solidFill>
                <a:latin typeface="Arial Black" panose="020B0A04020102020204" pitchFamily="34" charset="0"/>
                <a:cs typeface="Arial"/>
              </a:rPr>
              <a:t>PRESENTED BY: DIRECTOR-GENERAL:</a:t>
            </a:r>
          </a:p>
          <a:p>
            <a:pPr algn="r">
              <a:spcAft>
                <a:spcPts val="600"/>
              </a:spcAft>
            </a:pPr>
            <a:endParaRPr lang="en-ZA" b="1" dirty="0">
              <a:solidFill>
                <a:schemeClr val="bg1"/>
              </a:solidFill>
              <a:latin typeface="Arial Black" panose="020B0A04020102020204" pitchFamily="34" charset="0"/>
              <a:cs typeface="Arial"/>
            </a:endParaRPr>
          </a:p>
          <a:p>
            <a:pPr algn="r">
              <a:spcAft>
                <a:spcPts val="600"/>
              </a:spcAft>
            </a:pPr>
            <a:r>
              <a:rPr lang="en-ZA" b="1" dirty="0">
                <a:solidFill>
                  <a:schemeClr val="bg1"/>
                </a:solidFill>
                <a:latin typeface="Arial Black" panose="020B0A04020102020204" pitchFamily="34" charset="0"/>
                <a:cs typeface="Arial"/>
              </a:rPr>
              <a:t>DATE:18/04/2023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4"/>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16600" b="0" i="0" u="none" strike="noStrike" kern="0" cap="none" spc="0" normalizeH="0" baseline="0" noProof="0" dirty="0">
              <a:ln>
                <a:noFill/>
              </a:ln>
              <a:solidFill>
                <a:srgbClr val="000000"/>
              </a:solidFill>
              <a:effectLst/>
              <a:uLnTx/>
              <a:uFillTx/>
              <a:latin typeface="Gill Sans SemiBold"/>
              <a:sym typeface="Gill Sans SemiBold"/>
            </a:endParaRPr>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2"/>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16600" b="0" i="0" u="none" strike="noStrike" kern="0" cap="none" spc="0" normalizeH="0" baseline="0" noProof="0" dirty="0">
              <a:ln>
                <a:noFill/>
              </a:ln>
              <a:solidFill>
                <a:srgbClr val="E3883C"/>
              </a:solidFill>
              <a:effectLst/>
              <a:uLnTx/>
              <a:uFillTx/>
              <a:latin typeface="Gill Sans SemiBold"/>
              <a:sym typeface="Gill Sans SemiBold"/>
            </a:endParaRPr>
          </a:p>
        </p:txBody>
      </p:sp>
      <p:sp>
        <p:nvSpPr>
          <p:cNvPr id="4" name="Rectangle 3">
            <a:extLst>
              <a:ext uri="{FF2B5EF4-FFF2-40B4-BE49-F238E27FC236}">
                <a16:creationId xmlns:a16="http://schemas.microsoft.com/office/drawing/2014/main" xmlns="" id="{8765CD32-0E16-47F0-11BB-F168BF303A9B}"/>
              </a:ext>
            </a:extLst>
          </p:cNvPr>
          <p:cNvSpPr/>
          <p:nvPr/>
        </p:nvSpPr>
        <p:spPr>
          <a:xfrm>
            <a:off x="282585" y="2753470"/>
            <a:ext cx="23852160" cy="8316444"/>
          </a:xfrm>
          <a:prstGeom prst="rect">
            <a:avLst/>
          </a:prstGeom>
        </p:spPr>
        <p:txBody>
          <a:bodyPr wrap="square">
            <a:spAutoFit/>
          </a:bodyPr>
          <a:lstStyle/>
          <a:p>
            <a:pPr algn="just">
              <a:lnSpc>
                <a:spcPct val="150000"/>
              </a:lnSpc>
            </a:pPr>
            <a:r>
              <a:rPr lang="en-GB" sz="3600" b="1" dirty="0">
                <a:solidFill>
                  <a:srgbClr val="000000"/>
                </a:solidFill>
                <a:latin typeface="Calibri" panose="020F0502020204030204" pitchFamily="34" charset="0"/>
                <a:cs typeface="Calibri" panose="020F0502020204030204" pitchFamily="34" charset="0"/>
              </a:rPr>
              <a:t>Purpose</a:t>
            </a:r>
            <a:r>
              <a:rPr lang="en-GB" sz="3600" dirty="0">
                <a:solidFill>
                  <a:srgbClr val="000000"/>
                </a:solidFill>
                <a:latin typeface="Calibri" panose="020F0502020204030204" pitchFamily="34" charset="0"/>
                <a:cs typeface="Calibri" panose="020F0502020204030204" pitchFamily="34" charset="0"/>
              </a:rPr>
              <a:t>: Provide strategic leadership, management and support services to the Department.</a:t>
            </a:r>
          </a:p>
          <a:p>
            <a:pPr algn="just">
              <a:lnSpc>
                <a:spcPct val="150000"/>
              </a:lnSpc>
            </a:pPr>
            <a:endParaRPr lang="en-GB" sz="3600"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600" b="1" dirty="0">
                <a:solidFill>
                  <a:srgbClr val="000000"/>
                </a:solidFill>
                <a:latin typeface="Calibri" panose="020F0502020204030204" pitchFamily="34" charset="0"/>
                <a:cs typeface="Calibri" panose="020F0502020204030204" pitchFamily="34" charset="0"/>
              </a:rPr>
              <a:t>The programme has the following sub-programmes</a:t>
            </a:r>
            <a:r>
              <a:rPr lang="en-GB" sz="3600" dirty="0">
                <a:solidFill>
                  <a:srgbClr val="000000"/>
                </a:solidFill>
                <a:latin typeface="Calibri" panose="020F0502020204030204" pitchFamily="34" charset="0"/>
                <a:cs typeface="Calibri" panose="020F0502020204030204" pitchFamily="34" charset="0"/>
              </a:rPr>
              <a:t>:</a:t>
            </a:r>
          </a:p>
          <a:p>
            <a:pPr algn="just">
              <a:lnSpc>
                <a:spcPct val="150000"/>
              </a:lnSpc>
            </a:pPr>
            <a:endParaRPr lang="en-GB" sz="3600" dirty="0">
              <a:solidFill>
                <a:srgbClr val="000000"/>
              </a:solidFill>
              <a:latin typeface="Calibri" panose="020F0502020204030204" pitchFamily="34" charset="0"/>
              <a:cs typeface="Calibri" panose="020F0502020204030204" pitchFamily="34" charset="0"/>
            </a:endParaRP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Ministry </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Management </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Strategic Management and Planning</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Corporate Services </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Office of the Chief Financial Officer</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Office accommodation</a:t>
            </a:r>
          </a:p>
        </p:txBody>
      </p:sp>
      <p:sp>
        <p:nvSpPr>
          <p:cNvPr id="5" name="HEADING">
            <a:extLst>
              <a:ext uri="{FF2B5EF4-FFF2-40B4-BE49-F238E27FC236}">
                <a16:creationId xmlns:a16="http://schemas.microsoft.com/office/drawing/2014/main" xmlns="" id="{BC05FBC9-16E3-D316-E0F9-F3A07CEF883E}"/>
              </a:ext>
            </a:extLst>
          </p:cNvPr>
          <p:cNvSpPr txBox="1"/>
          <p:nvPr/>
        </p:nvSpPr>
        <p:spPr>
          <a:xfrm>
            <a:off x="807720" y="434657"/>
            <a:ext cx="22768560"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000" b="1" dirty="0">
                <a:solidFill>
                  <a:srgbClr val="E3801E"/>
                </a:solidFill>
                <a:latin typeface="+mj-lt"/>
              </a:rPr>
              <a:t>PROGRAMME 1: ADMINISTRATION</a:t>
            </a:r>
            <a:endParaRPr sz="6000" b="1" dirty="0">
              <a:solidFill>
                <a:srgbClr val="E3801E"/>
              </a:solidFill>
              <a:latin typeface="+mj-lt"/>
            </a:endParaRPr>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282585" y="11900911"/>
            <a:ext cx="22757385" cy="1673754"/>
          </a:xfrm>
          <a:prstGeom prst="rect">
            <a:avLst/>
          </a:prstGeom>
        </p:spPr>
      </p:pic>
      <p:sp>
        <p:nvSpPr>
          <p:cNvPr id="12" name="TextBox 11">
            <a:extLst>
              <a:ext uri="{FF2B5EF4-FFF2-40B4-BE49-F238E27FC236}">
                <a16:creationId xmlns:a16="http://schemas.microsoft.com/office/drawing/2014/main" xmlns="" id="{1C505738-97AF-D661-65B1-5B664597A89A}"/>
              </a:ext>
            </a:extLst>
          </p:cNvPr>
          <p:cNvSpPr txBox="1"/>
          <p:nvPr/>
        </p:nvSpPr>
        <p:spPr>
          <a:xfrm>
            <a:off x="23039970" y="12737788"/>
            <a:ext cx="109477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ZA" sz="2800" b="1" dirty="0">
                <a:solidFill>
                  <a:srgbClr val="000000"/>
                </a:solidFill>
              </a:rPr>
              <a:t>11</a:t>
            </a:r>
            <a:endParaRPr kumimoji="0" lang="en-ZA" sz="2800" b="1" i="0" u="none" strike="noStrike" cap="none" spc="0" normalizeH="0" baseline="0" dirty="0">
              <a:ln>
                <a:noFill/>
              </a:ln>
              <a:solidFill>
                <a:srgbClr val="000000"/>
              </a:solidFill>
              <a:effectLst/>
              <a:uFillTx/>
              <a:sym typeface="Helvetica Neue"/>
            </a:endParaRPr>
          </a:p>
        </p:txBody>
      </p:sp>
    </p:spTree>
    <p:extLst>
      <p:ext uri="{BB962C8B-B14F-4D97-AF65-F5344CB8AC3E}">
        <p14:creationId xmlns:p14="http://schemas.microsoft.com/office/powerpoint/2010/main" xmlns="" val="42823176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4"/>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16600" b="0" i="0" u="none" strike="noStrike" kern="0" cap="none" spc="0" normalizeH="0" baseline="0" noProof="0" dirty="0">
              <a:ln>
                <a:noFill/>
              </a:ln>
              <a:solidFill>
                <a:srgbClr val="000000"/>
              </a:solidFill>
              <a:effectLst/>
              <a:uLnTx/>
              <a:uFillTx/>
              <a:latin typeface="Gill Sans SemiBold"/>
              <a:sym typeface="Gill Sans SemiBold"/>
            </a:endParaRPr>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2"/>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16600" b="0" i="0" u="none" strike="noStrike" kern="0" cap="none" spc="0" normalizeH="0" baseline="0" noProof="0" dirty="0">
              <a:ln>
                <a:noFill/>
              </a:ln>
              <a:solidFill>
                <a:srgbClr val="E3883C"/>
              </a:solidFill>
              <a:effectLst/>
              <a:uLnTx/>
              <a:uFillTx/>
              <a:latin typeface="Gill Sans SemiBold"/>
              <a:sym typeface="Gill Sans SemiBold"/>
            </a:endParaRPr>
          </a:p>
        </p:txBody>
      </p:sp>
      <p:sp>
        <p:nvSpPr>
          <p:cNvPr id="4" name="Rectangle 3">
            <a:extLst>
              <a:ext uri="{FF2B5EF4-FFF2-40B4-BE49-F238E27FC236}">
                <a16:creationId xmlns:a16="http://schemas.microsoft.com/office/drawing/2014/main" xmlns="" id="{8765CD32-0E16-47F0-11BB-F168BF303A9B}"/>
              </a:ext>
            </a:extLst>
          </p:cNvPr>
          <p:cNvSpPr/>
          <p:nvPr/>
        </p:nvSpPr>
        <p:spPr>
          <a:xfrm>
            <a:off x="282586" y="2848208"/>
            <a:ext cx="23747628" cy="4369209"/>
          </a:xfrm>
          <a:prstGeom prst="rect">
            <a:avLst/>
          </a:prstGeom>
        </p:spPr>
        <p:txBody>
          <a:bodyPr wrap="square">
            <a:spAutoFit/>
          </a:bodyPr>
          <a:lstStyle/>
          <a:p>
            <a:pPr algn="just">
              <a:lnSpc>
                <a:spcPct val="150000"/>
              </a:lnSpc>
            </a:pPr>
            <a:endParaRPr lang="en-GB" sz="900" dirty="0">
              <a:solidFill>
                <a:srgbClr val="000000"/>
              </a:solidFill>
            </a:endParaRPr>
          </a:p>
          <a:p>
            <a:pPr algn="just">
              <a:lnSpc>
                <a:spcPct val="150000"/>
              </a:lnSpc>
            </a:pPr>
            <a:r>
              <a:rPr lang="en-GB" sz="3600" dirty="0">
                <a:solidFill>
                  <a:srgbClr val="000000"/>
                </a:solidFill>
                <a:latin typeface="Calibri" panose="020F0502020204030204" pitchFamily="34" charset="0"/>
                <a:cs typeface="Calibri" panose="020F0502020204030204" pitchFamily="34" charset="0"/>
              </a:rPr>
              <a:t>Programme one focuses on ensuring effective and efficient administration, and brings together a range of administrative and support functions.  These work collectively to help the Department to plan by offering expert knowledge, professional advice and effective internal controls. </a:t>
            </a:r>
          </a:p>
          <a:p>
            <a:pPr algn="just">
              <a:lnSpc>
                <a:spcPct val="150000"/>
              </a:lnSpc>
            </a:pPr>
            <a:endParaRPr lang="en-GB" sz="3600" dirty="0">
              <a:solidFill>
                <a:srgbClr val="000000"/>
              </a:solidFill>
              <a:latin typeface="Calibri" panose="020F0502020204030204" pitchFamily="34" charset="0"/>
              <a:cs typeface="Calibri" panose="020F0502020204030204" pitchFamily="34" charset="0"/>
            </a:endParaRPr>
          </a:p>
          <a:p>
            <a:pPr algn="just">
              <a:lnSpc>
                <a:spcPct val="150000"/>
              </a:lnSpc>
            </a:pPr>
            <a:endParaRPr lang="en-GB" sz="3600" dirty="0">
              <a:solidFill>
                <a:srgbClr val="000000"/>
              </a:solidFill>
              <a:latin typeface="Calibri" panose="020F0502020204030204" pitchFamily="34" charset="0"/>
              <a:cs typeface="Calibri" panose="020F0502020204030204" pitchFamily="34" charset="0"/>
            </a:endParaRPr>
          </a:p>
        </p:txBody>
      </p:sp>
      <p:sp>
        <p:nvSpPr>
          <p:cNvPr id="5" name="HEADING">
            <a:extLst>
              <a:ext uri="{FF2B5EF4-FFF2-40B4-BE49-F238E27FC236}">
                <a16:creationId xmlns:a16="http://schemas.microsoft.com/office/drawing/2014/main" xmlns="" id="{BC05FBC9-16E3-D316-E0F9-F3A07CEF883E}"/>
              </a:ext>
            </a:extLst>
          </p:cNvPr>
          <p:cNvSpPr txBox="1"/>
          <p:nvPr/>
        </p:nvSpPr>
        <p:spPr>
          <a:xfrm>
            <a:off x="353787" y="815605"/>
            <a:ext cx="2367642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000" b="1" dirty="0">
                <a:solidFill>
                  <a:srgbClr val="E3801E"/>
                </a:solidFill>
                <a:latin typeface="+mj-lt"/>
              </a:rPr>
              <a:t>PROGRAMME 1: ADMINISTRATION….Cont.</a:t>
            </a:r>
            <a:endParaRPr sz="6000" b="1" dirty="0">
              <a:solidFill>
                <a:srgbClr val="E3801E"/>
              </a:solidFill>
              <a:latin typeface="+mj-lt"/>
            </a:endParaRPr>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353787" y="11900911"/>
            <a:ext cx="22581652" cy="1673754"/>
          </a:xfrm>
          <a:prstGeom prst="rect">
            <a:avLst/>
          </a:prstGeom>
        </p:spPr>
      </p:pic>
      <p:sp>
        <p:nvSpPr>
          <p:cNvPr id="12" name="TextBox 11">
            <a:extLst>
              <a:ext uri="{FF2B5EF4-FFF2-40B4-BE49-F238E27FC236}">
                <a16:creationId xmlns:a16="http://schemas.microsoft.com/office/drawing/2014/main" xmlns="" id="{1C505738-97AF-D661-65B1-5B664597A89A}"/>
              </a:ext>
            </a:extLst>
          </p:cNvPr>
          <p:cNvSpPr txBox="1"/>
          <p:nvPr/>
        </p:nvSpPr>
        <p:spPr>
          <a:xfrm>
            <a:off x="22935439" y="12737788"/>
            <a:ext cx="109477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ZA" sz="2800" b="1" dirty="0">
                <a:solidFill>
                  <a:srgbClr val="000000"/>
                </a:solidFill>
              </a:rPr>
              <a:t>12</a:t>
            </a:r>
            <a:endParaRPr kumimoji="0" lang="en-ZA" sz="2800" b="1" i="0" u="none" strike="noStrike" cap="none" spc="0" normalizeH="0" baseline="0" dirty="0">
              <a:ln>
                <a:noFill/>
              </a:ln>
              <a:solidFill>
                <a:srgbClr val="000000"/>
              </a:solidFill>
              <a:effectLst/>
              <a:uFillTx/>
              <a:sym typeface="Helvetica Neue"/>
            </a:endParaRPr>
          </a:p>
        </p:txBody>
      </p:sp>
    </p:spTree>
    <p:extLst>
      <p:ext uri="{BB962C8B-B14F-4D97-AF65-F5344CB8AC3E}">
        <p14:creationId xmlns:p14="http://schemas.microsoft.com/office/powerpoint/2010/main" xmlns="" val="160208875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571500" y="511343"/>
            <a:ext cx="23270633"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000" b="1" dirty="0">
                <a:solidFill>
                  <a:srgbClr val="E3801E"/>
                </a:solidFill>
                <a:latin typeface="+mj-lt"/>
              </a:rPr>
              <a:t>PROGRAMME-SPECIFIC PERFORMANCE</a:t>
            </a:r>
            <a:endParaRPr sz="6000" b="1" dirty="0">
              <a:solidFill>
                <a:srgbClr val="E3801E"/>
              </a:solidFill>
              <a:latin typeface="+mj-lt"/>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4816132"/>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6" name="TextBox 5"/>
          <p:cNvSpPr txBox="1"/>
          <p:nvPr/>
        </p:nvSpPr>
        <p:spPr>
          <a:xfrm>
            <a:off x="22473803" y="12671178"/>
            <a:ext cx="109477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ZA" sz="2800" b="1" dirty="0">
                <a:solidFill>
                  <a:srgbClr val="000000"/>
                </a:solidFill>
              </a:rPr>
              <a:t>13</a:t>
            </a:r>
            <a:endParaRPr kumimoji="0" lang="en-ZA" sz="2800" b="1" i="0" u="none" strike="noStrike" cap="none" spc="0" normalizeH="0" baseline="0" dirty="0">
              <a:ln>
                <a:noFill/>
              </a:ln>
              <a:solidFill>
                <a:srgbClr val="000000"/>
              </a:solidFill>
              <a:effectLst/>
              <a:uFillTx/>
              <a:sym typeface="Helvetica Neue"/>
            </a:endParaRPr>
          </a:p>
        </p:txBody>
      </p:sp>
      <p:pic>
        <p:nvPicPr>
          <p:cNvPr id="2050" name="Chart 1">
            <a:extLst>
              <a:ext uri="{FF2B5EF4-FFF2-40B4-BE49-F238E27FC236}">
                <a16:creationId xmlns:a16="http://schemas.microsoft.com/office/drawing/2014/main" xmlns="" id="{18A79AE4-C5DB-0680-7855-BFA8D2EB9E0B}"/>
              </a:ext>
            </a:extLst>
          </p:cNvPr>
          <p:cNvPicPr>
            <a:picLocks noChangeArrowheads="1"/>
          </p:cNvPicPr>
          <p:nvPr/>
        </p:nvPicPr>
        <p:blipFill>
          <a:blip r:embed="rId2" cstate="print">
            <a:extLst>
              <a:ext uri="{28A0092B-C50C-407E-A947-70E740481C1C}">
                <a14:useLocalDpi xmlns:a14="http://schemas.microsoft.com/office/drawing/2010/main" xmlns="" val="0"/>
              </a:ext>
            </a:extLst>
          </a:blip>
          <a:srcRect b="-56"/>
          <a:stretch>
            <a:fillRect/>
          </a:stretch>
        </p:blipFill>
        <p:spPr bwMode="auto">
          <a:xfrm>
            <a:off x="2736244" y="3019647"/>
            <a:ext cx="19294416" cy="8911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3911176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346993" y="12078299"/>
            <a:ext cx="22724417" cy="1579299"/>
          </a:xfrm>
          <a:prstGeom prst="rect">
            <a:avLst/>
          </a:prstGeom>
        </p:spPr>
      </p:pic>
      <p:sp>
        <p:nvSpPr>
          <p:cNvPr id="4" name="Rectangle 3"/>
          <p:cNvSpPr/>
          <p:nvPr/>
        </p:nvSpPr>
        <p:spPr>
          <a:xfrm>
            <a:off x="3552240" y="358245"/>
            <a:ext cx="16554532" cy="1015663"/>
          </a:xfrm>
          <a:prstGeom prst="rect">
            <a:avLst/>
          </a:prstGeom>
        </p:spPr>
        <p:txBody>
          <a:bodyPr wrap="none">
            <a:spAutoFit/>
          </a:bodyPr>
          <a:lstStyle/>
          <a:p>
            <a:r>
              <a:rPr lang="en-ZA" sz="6000" b="1" dirty="0">
                <a:solidFill>
                  <a:srgbClr val="E3801E"/>
                </a:solidFill>
              </a:rPr>
              <a:t>PROGRAMME 1: ADMINISTRATION….Cont.</a:t>
            </a:r>
          </a:p>
        </p:txBody>
      </p:sp>
      <p:graphicFrame>
        <p:nvGraphicFramePr>
          <p:cNvPr id="5" name="Table 4"/>
          <p:cNvGraphicFramePr>
            <a:graphicFrameLocks noGrp="1"/>
          </p:cNvGraphicFramePr>
          <p:nvPr>
            <p:extLst>
              <p:ext uri="{D42A27DB-BD31-4B8C-83A1-F6EECF244321}">
                <p14:modId xmlns:p14="http://schemas.microsoft.com/office/powerpoint/2010/main" xmlns="" val="4212703027"/>
              </p:ext>
            </p:extLst>
          </p:nvPr>
        </p:nvGraphicFramePr>
        <p:xfrm>
          <a:off x="307367" y="2936991"/>
          <a:ext cx="23769266" cy="8029043"/>
        </p:xfrm>
        <a:graphic>
          <a:graphicData uri="http://schemas.openxmlformats.org/drawingml/2006/table">
            <a:tbl>
              <a:tblPr firstRow="1" bandRow="1">
                <a:tableStyleId>{93296810-A885-4BE3-A3E7-6D5BEEA58F35}</a:tableStyleId>
              </a:tblPr>
              <a:tblGrid>
                <a:gridCol w="2344393">
                  <a:extLst>
                    <a:ext uri="{9D8B030D-6E8A-4147-A177-3AD203B41FA5}">
                      <a16:colId xmlns:a16="http://schemas.microsoft.com/office/drawing/2014/main" xmlns="" val="4088845762"/>
                    </a:ext>
                  </a:extLst>
                </a:gridCol>
                <a:gridCol w="3444240">
                  <a:extLst>
                    <a:ext uri="{9D8B030D-6E8A-4147-A177-3AD203B41FA5}">
                      <a16:colId xmlns:a16="http://schemas.microsoft.com/office/drawing/2014/main" xmlns="" val="2877199103"/>
                    </a:ext>
                  </a:extLst>
                </a:gridCol>
                <a:gridCol w="1981200">
                  <a:extLst>
                    <a:ext uri="{9D8B030D-6E8A-4147-A177-3AD203B41FA5}">
                      <a16:colId xmlns:a16="http://schemas.microsoft.com/office/drawing/2014/main" xmlns="" val="2757977947"/>
                    </a:ext>
                  </a:extLst>
                </a:gridCol>
                <a:gridCol w="1767840">
                  <a:extLst>
                    <a:ext uri="{9D8B030D-6E8A-4147-A177-3AD203B41FA5}">
                      <a16:colId xmlns:a16="http://schemas.microsoft.com/office/drawing/2014/main" xmlns="" val="1987552634"/>
                    </a:ext>
                  </a:extLst>
                </a:gridCol>
                <a:gridCol w="6431280">
                  <a:extLst>
                    <a:ext uri="{9D8B030D-6E8A-4147-A177-3AD203B41FA5}">
                      <a16:colId xmlns:a16="http://schemas.microsoft.com/office/drawing/2014/main" xmlns="" val="787764346"/>
                    </a:ext>
                  </a:extLst>
                </a:gridCol>
                <a:gridCol w="3749040">
                  <a:extLst>
                    <a:ext uri="{9D8B030D-6E8A-4147-A177-3AD203B41FA5}">
                      <a16:colId xmlns:a16="http://schemas.microsoft.com/office/drawing/2014/main" xmlns="" val="4186296161"/>
                    </a:ext>
                  </a:extLst>
                </a:gridCol>
                <a:gridCol w="4051273">
                  <a:extLst>
                    <a:ext uri="{9D8B030D-6E8A-4147-A177-3AD203B41FA5}">
                      <a16:colId xmlns:a16="http://schemas.microsoft.com/office/drawing/2014/main" xmlns="" val="720767325"/>
                    </a:ext>
                  </a:extLst>
                </a:gridCol>
              </a:tblGrid>
              <a:tr h="113354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2ND   </a:t>
                      </a: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SEPTEMBER 2022</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CORRECTIVE ACTION </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793291925"/>
                  </a:ext>
                </a:extLst>
              </a:tr>
              <a:tr h="322160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ADMIN 1.1</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DD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Percentage of interns enrolled against funded posts.</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DD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DD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DDCF"/>
                    </a:solidFill>
                  </a:tcPr>
                </a:tc>
                <a:tc>
                  <a:txBody>
                    <a:bodyPr/>
                    <a:lstStyle/>
                    <a:p>
                      <a:pPr algn="l">
                        <a:lnSpc>
                          <a:spcPct val="150000"/>
                        </a:lnSpc>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No reporting required</a:t>
                      </a:r>
                    </a:p>
                    <a:p>
                      <a:pPr algn="l">
                        <a:lnSpc>
                          <a:spcPct val="150000"/>
                        </a:lnSpc>
                      </a:pPr>
                      <a:endParaRPr lang="en-US" sz="3200" b="1" kern="120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3200" kern="1200" dirty="0">
                          <a:solidFill>
                            <a:srgbClr val="000000"/>
                          </a:solidFill>
                          <a:effectLst/>
                          <a:latin typeface="Calibri" panose="020F0502020204030204" pitchFamily="34" charset="0"/>
                          <a:ea typeface="+mn-ea"/>
                          <a:cs typeface="Calibri" panose="020F0502020204030204" pitchFamily="34" charset="0"/>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3928853015"/>
                  </a:ext>
                </a:extLst>
              </a:tr>
              <a:tr h="343818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3200" kern="1200" dirty="0">
                          <a:solidFill>
                            <a:srgbClr val="000000"/>
                          </a:solidFill>
                          <a:effectLst/>
                          <a:latin typeface="Calibri" panose="020F0502020204030204" pitchFamily="34" charset="0"/>
                          <a:cs typeface="Calibri" panose="020F0502020204030204" pitchFamily="34" charset="0"/>
                        </a:rPr>
                        <a:t>ADMIN</a:t>
                      </a:r>
                      <a:r>
                        <a:rPr lang="en-ZA" sz="3200" kern="1200" baseline="0" dirty="0">
                          <a:solidFill>
                            <a:srgbClr val="000000"/>
                          </a:solidFill>
                          <a:effectLst/>
                          <a:latin typeface="Calibri" panose="020F0502020204030204" pitchFamily="34" charset="0"/>
                          <a:cs typeface="Calibri" panose="020F0502020204030204" pitchFamily="34" charset="0"/>
                        </a:rPr>
                        <a:t> 1.2</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DDCF"/>
                    </a:solidFill>
                  </a:tcPr>
                </a:tc>
                <a:tc>
                  <a:txBody>
                    <a:bodyPr/>
                    <a:lstStyle/>
                    <a:p>
                      <a:pPr marL="0" indent="0"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 prioritised manual services mordenised.</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DD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DD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DDCF"/>
                    </a:solidFill>
                  </a:tcPr>
                </a:tc>
                <a:tc>
                  <a:txBody>
                    <a:bodyPr/>
                    <a:lstStyle/>
                    <a:p>
                      <a:pPr algn="l">
                        <a:lnSpc>
                          <a:spcPct val="150000"/>
                        </a:lnSpc>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No reporting required</a:t>
                      </a:r>
                    </a:p>
                    <a:p>
                      <a:pPr algn="l">
                        <a:lnSpc>
                          <a:spcPct val="150000"/>
                        </a:lnSpc>
                        <a:spcAft>
                          <a:spcPts val="1000"/>
                        </a:spcAft>
                      </a:pP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a:lnSpc>
                          <a:spcPct val="150000"/>
                        </a:lnSpc>
                        <a:spcAft>
                          <a:spcPts val="100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100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4137133630"/>
                  </a:ext>
                </a:extLst>
              </a:tr>
            </a:tbl>
          </a:graphicData>
        </a:graphic>
      </p:graphicFrame>
      <p:sp>
        <p:nvSpPr>
          <p:cNvPr id="7" name="TextBox 6"/>
          <p:cNvSpPr txBox="1"/>
          <p:nvPr/>
        </p:nvSpPr>
        <p:spPr>
          <a:xfrm>
            <a:off x="23071410" y="12824275"/>
            <a:ext cx="1005223"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2800" b="1" i="0" u="none" strike="noStrike" cap="none" spc="0" normalizeH="0" baseline="0" dirty="0">
                <a:ln>
                  <a:noFill/>
                </a:ln>
                <a:solidFill>
                  <a:srgbClr val="000000"/>
                </a:solidFill>
                <a:effectLst/>
                <a:uFillTx/>
                <a:latin typeface="+mj-lt"/>
                <a:ea typeface="+mj-ea"/>
                <a:cs typeface="+mj-cs"/>
                <a:sym typeface="Helvetica Neue"/>
              </a:rPr>
              <a:t>14</a:t>
            </a:r>
          </a:p>
        </p:txBody>
      </p:sp>
    </p:spTree>
    <p:extLst>
      <p:ext uri="{BB962C8B-B14F-4D97-AF65-F5344CB8AC3E}">
        <p14:creationId xmlns:p14="http://schemas.microsoft.com/office/powerpoint/2010/main" xmlns="" val="27835250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317937" y="11808499"/>
            <a:ext cx="23077343" cy="1673754"/>
          </a:xfrm>
          <a:prstGeom prst="rect">
            <a:avLst/>
          </a:prstGeom>
        </p:spPr>
      </p:pic>
      <p:sp>
        <p:nvSpPr>
          <p:cNvPr id="4" name="Rectangle 3"/>
          <p:cNvSpPr/>
          <p:nvPr/>
        </p:nvSpPr>
        <p:spPr>
          <a:xfrm>
            <a:off x="4042172" y="750458"/>
            <a:ext cx="16299655" cy="1015663"/>
          </a:xfrm>
          <a:prstGeom prst="rect">
            <a:avLst/>
          </a:prstGeom>
        </p:spPr>
        <p:txBody>
          <a:bodyPr wrap="none">
            <a:spAutoFit/>
          </a:bodyPr>
          <a:lstStyle/>
          <a:p>
            <a:r>
              <a:rPr lang="en-ZA" sz="6000" b="1" dirty="0">
                <a:solidFill>
                  <a:srgbClr val="E3801E"/>
                </a:solidFill>
              </a:rPr>
              <a:t>PROGRAMME 1: ADMINISTRATION….</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413065196"/>
              </p:ext>
            </p:extLst>
          </p:nvPr>
        </p:nvGraphicFramePr>
        <p:xfrm>
          <a:off x="317937" y="2916655"/>
          <a:ext cx="23748123" cy="8589001"/>
        </p:xfrm>
        <a:graphic>
          <a:graphicData uri="http://schemas.openxmlformats.org/drawingml/2006/table">
            <a:tbl>
              <a:tblPr firstRow="1" bandRow="1">
                <a:tableStyleId>{93296810-A885-4BE3-A3E7-6D5BEEA58F35}</a:tableStyleId>
              </a:tblPr>
              <a:tblGrid>
                <a:gridCol w="2340202">
                  <a:extLst>
                    <a:ext uri="{9D8B030D-6E8A-4147-A177-3AD203B41FA5}">
                      <a16:colId xmlns:a16="http://schemas.microsoft.com/office/drawing/2014/main" xmlns="" val="3034034565"/>
                    </a:ext>
                  </a:extLst>
                </a:gridCol>
                <a:gridCol w="3956020">
                  <a:extLst>
                    <a:ext uri="{9D8B030D-6E8A-4147-A177-3AD203B41FA5}">
                      <a16:colId xmlns:a16="http://schemas.microsoft.com/office/drawing/2014/main" xmlns="" val="1656910282"/>
                    </a:ext>
                  </a:extLst>
                </a:gridCol>
                <a:gridCol w="2346960">
                  <a:extLst>
                    <a:ext uri="{9D8B030D-6E8A-4147-A177-3AD203B41FA5}">
                      <a16:colId xmlns:a16="http://schemas.microsoft.com/office/drawing/2014/main" xmlns="" val="1393699847"/>
                    </a:ext>
                  </a:extLst>
                </a:gridCol>
                <a:gridCol w="2377440">
                  <a:extLst>
                    <a:ext uri="{9D8B030D-6E8A-4147-A177-3AD203B41FA5}">
                      <a16:colId xmlns:a16="http://schemas.microsoft.com/office/drawing/2014/main" xmlns="" val="2170835070"/>
                    </a:ext>
                  </a:extLst>
                </a:gridCol>
                <a:gridCol w="5760720">
                  <a:extLst>
                    <a:ext uri="{9D8B030D-6E8A-4147-A177-3AD203B41FA5}">
                      <a16:colId xmlns:a16="http://schemas.microsoft.com/office/drawing/2014/main" xmlns="" val="212566097"/>
                    </a:ext>
                  </a:extLst>
                </a:gridCol>
                <a:gridCol w="3493310">
                  <a:extLst>
                    <a:ext uri="{9D8B030D-6E8A-4147-A177-3AD203B41FA5}">
                      <a16:colId xmlns:a16="http://schemas.microsoft.com/office/drawing/2014/main" xmlns="" val="1906163756"/>
                    </a:ext>
                  </a:extLst>
                </a:gridCol>
                <a:gridCol w="3473471">
                  <a:extLst>
                    <a:ext uri="{9D8B030D-6E8A-4147-A177-3AD203B41FA5}">
                      <a16:colId xmlns:a16="http://schemas.microsoft.com/office/drawing/2014/main" xmlns="" val="773501246"/>
                    </a:ext>
                  </a:extLst>
                </a:gridCol>
              </a:tblGrid>
              <a:tr h="81542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INDICATOR CODE/NO.</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PERFORMANCE INDICATOR</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2022/23 ANNUAL TARGET </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noProof="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2ND  </a:t>
                      </a: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 QUARTER TARGET</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SEPTEMBER 2022</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REASON FOR DEVIATION</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CORRECTIVE ACTION </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2388434654"/>
                  </a:ext>
                </a:extLst>
              </a:tr>
              <a:tr h="326676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ADMIN 1.3 </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SAC awareness campaigns activated to profile the work of the Department.</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No reporting required.</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391872944"/>
                  </a:ext>
                </a:extLst>
              </a:tr>
              <a:tr h="363771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ADMIN 1.4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Izimbizo held.</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457200"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marL="0" marR="0" indent="0" algn="l" defTabSz="584200" rtl="0" latinLnBrk="0">
                        <a:lnSpc>
                          <a:spcPct val="150000"/>
                        </a:lnSpc>
                        <a:spcBef>
                          <a:spcPts val="0"/>
                        </a:spcBef>
                        <a:spcAft>
                          <a:spcPts val="0"/>
                        </a:spcAft>
                        <a:buClrTx/>
                        <a:buSzTx/>
                        <a:buFontTx/>
                        <a:buNone/>
                        <a:tabLst/>
                      </a:pPr>
                      <a:r>
                        <a:rPr lang="en-US"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4 Izimbizo were held, however the reports received were not adequate to support reported performance.</a:t>
                      </a:r>
                      <a:endPar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lnSpc>
                          <a:spcPct val="150000"/>
                        </a:lnSpc>
                        <a:spcAft>
                          <a:spcPts val="0"/>
                        </a:spcAft>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Inadequate portfolio of evidence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4095158961"/>
                  </a:ext>
                </a:extLst>
              </a:tr>
            </a:tbl>
          </a:graphicData>
        </a:graphic>
      </p:graphicFrame>
      <p:sp>
        <p:nvSpPr>
          <p:cNvPr id="6" name="Rectangle 5"/>
          <p:cNvSpPr/>
          <p:nvPr/>
        </p:nvSpPr>
        <p:spPr>
          <a:xfrm>
            <a:off x="23395280" y="12959033"/>
            <a:ext cx="585418" cy="523220"/>
          </a:xfrm>
          <a:prstGeom prst="rect">
            <a:avLst/>
          </a:prstGeom>
        </p:spPr>
        <p:txBody>
          <a:bodyPr wrap="none">
            <a:spAutoFit/>
          </a:bodyPr>
          <a:lstStyle/>
          <a:p>
            <a:r>
              <a:rPr lang="en-ZA" sz="2800" b="1" dirty="0">
                <a:solidFill>
                  <a:srgbClr val="000000"/>
                </a:solidFill>
              </a:rPr>
              <a:t>15</a:t>
            </a:r>
          </a:p>
        </p:txBody>
      </p:sp>
    </p:spTree>
    <p:extLst>
      <p:ext uri="{BB962C8B-B14F-4D97-AF65-F5344CB8AC3E}">
        <p14:creationId xmlns:p14="http://schemas.microsoft.com/office/powerpoint/2010/main" xmlns="" val="4782405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612983" y="11551091"/>
            <a:ext cx="22026299" cy="1679561"/>
          </a:xfrm>
          <a:prstGeom prst="rect">
            <a:avLst/>
          </a:prstGeom>
        </p:spPr>
      </p:pic>
      <p:sp>
        <p:nvSpPr>
          <p:cNvPr id="4" name="Rectangle 3"/>
          <p:cNvSpPr/>
          <p:nvPr/>
        </p:nvSpPr>
        <p:spPr>
          <a:xfrm>
            <a:off x="3640583" y="738313"/>
            <a:ext cx="16512855" cy="1015663"/>
          </a:xfrm>
          <a:prstGeom prst="rect">
            <a:avLst/>
          </a:prstGeom>
        </p:spPr>
        <p:txBody>
          <a:bodyPr wrap="none">
            <a:spAutoFit/>
          </a:bodyPr>
          <a:lstStyle/>
          <a:p>
            <a:r>
              <a:rPr lang="en-ZA" sz="6000" b="1" dirty="0">
                <a:solidFill>
                  <a:srgbClr val="E3801E"/>
                </a:solidFill>
              </a:rPr>
              <a:t>PROGRAMME 1: ADMINISTRATION….</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445682475"/>
              </p:ext>
            </p:extLst>
          </p:nvPr>
        </p:nvGraphicFramePr>
        <p:xfrm>
          <a:off x="294988" y="3087828"/>
          <a:ext cx="23794023" cy="10478364"/>
        </p:xfrm>
        <a:graphic>
          <a:graphicData uri="http://schemas.openxmlformats.org/drawingml/2006/table">
            <a:tbl>
              <a:tblPr firstRow="1" bandRow="1">
                <a:tableStyleId>{93296810-A885-4BE3-A3E7-6D5BEEA58F35}</a:tableStyleId>
              </a:tblPr>
              <a:tblGrid>
                <a:gridCol w="2882552">
                  <a:extLst>
                    <a:ext uri="{9D8B030D-6E8A-4147-A177-3AD203B41FA5}">
                      <a16:colId xmlns:a16="http://schemas.microsoft.com/office/drawing/2014/main" xmlns="" val="933480184"/>
                    </a:ext>
                  </a:extLst>
                </a:gridCol>
                <a:gridCol w="3499707">
                  <a:extLst>
                    <a:ext uri="{9D8B030D-6E8A-4147-A177-3AD203B41FA5}">
                      <a16:colId xmlns:a16="http://schemas.microsoft.com/office/drawing/2014/main" xmlns="" val="1320532353"/>
                    </a:ext>
                  </a:extLst>
                </a:gridCol>
                <a:gridCol w="2105246">
                  <a:extLst>
                    <a:ext uri="{9D8B030D-6E8A-4147-A177-3AD203B41FA5}">
                      <a16:colId xmlns:a16="http://schemas.microsoft.com/office/drawing/2014/main" xmlns="" val="2988589433"/>
                    </a:ext>
                  </a:extLst>
                </a:gridCol>
                <a:gridCol w="1913860">
                  <a:extLst>
                    <a:ext uri="{9D8B030D-6E8A-4147-A177-3AD203B41FA5}">
                      <a16:colId xmlns:a16="http://schemas.microsoft.com/office/drawing/2014/main" xmlns="" val="3925590156"/>
                    </a:ext>
                  </a:extLst>
                </a:gridCol>
                <a:gridCol w="5270478">
                  <a:extLst>
                    <a:ext uri="{9D8B030D-6E8A-4147-A177-3AD203B41FA5}">
                      <a16:colId xmlns:a16="http://schemas.microsoft.com/office/drawing/2014/main" xmlns="" val="1829457954"/>
                    </a:ext>
                  </a:extLst>
                </a:gridCol>
                <a:gridCol w="4384431">
                  <a:extLst>
                    <a:ext uri="{9D8B030D-6E8A-4147-A177-3AD203B41FA5}">
                      <a16:colId xmlns:a16="http://schemas.microsoft.com/office/drawing/2014/main" xmlns="" val="734211702"/>
                    </a:ext>
                  </a:extLst>
                </a:gridCol>
                <a:gridCol w="3737749">
                  <a:extLst>
                    <a:ext uri="{9D8B030D-6E8A-4147-A177-3AD203B41FA5}">
                      <a16:colId xmlns:a16="http://schemas.microsoft.com/office/drawing/2014/main" xmlns="" val="228065746"/>
                    </a:ext>
                  </a:extLst>
                </a:gridCol>
              </a:tblGrid>
              <a:tr h="146216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INDICATOR CODE/NO.</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PERFORMANCE INDICATOR</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2022/23 ANNUAL TARGET </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spc="0" normalizeH="0" baseline="0" noProof="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2ND   </a:t>
                      </a: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 QUARTER TARGET</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SEPTEMBER 2022</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REASON FOR DEVIATION</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CORRECTIVE ACTION </a:t>
                      </a:r>
                    </a:p>
                  </a:txBody>
                  <a:tcPr marL="91433" marR="91433" marT="44547" marB="445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1218216218"/>
                  </a:ext>
                </a:extLst>
              </a:tr>
              <a:tr h="374340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ADMIN 1.5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Percentage of invoices paid within 30 days.</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457200"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marL="0" indent="0" algn="l">
                        <a:lnSpc>
                          <a:spcPct val="150000"/>
                        </a:lnSpc>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100% of invoices were paid within 30 days.</a:t>
                      </a:r>
                    </a:p>
                    <a:p>
                      <a:pPr marL="0" indent="0" algn="l">
                        <a:lnSpc>
                          <a:spcPct val="150000"/>
                        </a:lnSpc>
                      </a:pPr>
                      <a:endPar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3413505901"/>
                  </a:ext>
                </a:extLst>
              </a:tr>
              <a:tr h="527279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3200" kern="1200" dirty="0">
                          <a:solidFill>
                            <a:srgbClr val="000000"/>
                          </a:solidFill>
                          <a:effectLst/>
                          <a:latin typeface="Calibri" panose="020F0502020204030204" pitchFamily="34" charset="0"/>
                          <a:cs typeface="Calibri" panose="020F0502020204030204" pitchFamily="34" charset="0"/>
                        </a:rPr>
                        <a:t>ADMIN 1.6</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Percentage of councils/boards that are fully constituted.</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kern="1200"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100% of councils/boards were fully constituted. </a:t>
                      </a:r>
                      <a:endParaRPr lang="en-US" sz="3200" b="0" i="0" u="none" strike="noStrike" kern="1200"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lnSpc>
                          <a:spcPct val="150000"/>
                        </a:lnSpc>
                      </a:pPr>
                      <a:r>
                        <a:rPr lang="en-ZA" sz="3200" dirty="0">
                          <a:solidFill>
                            <a:srgbClr val="000000"/>
                          </a:solidFill>
                          <a:effectLst/>
                          <a:latin typeface="Calibri" panose="020F0502020204030204" pitchFamily="34" charset="0"/>
                          <a:ea typeface="Arial Narrow" panose="020B0606020202030204" pitchFamily="34" charset="0"/>
                          <a:cs typeface="Calibri" panose="020F0502020204030204" pitchFamily="34" charset="0"/>
                        </a:rPr>
                        <a:t>-</a:t>
                      </a:r>
                      <a:endParaRPr lang="en-US" sz="3200" dirty="0">
                        <a:solidFill>
                          <a:srgbClr val="000000"/>
                        </a:solidFill>
                        <a:effectLst/>
                        <a:latin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2129714174"/>
                  </a:ext>
                </a:extLst>
              </a:tr>
            </a:tbl>
          </a:graphicData>
        </a:graphic>
      </p:graphicFrame>
      <p:sp>
        <p:nvSpPr>
          <p:cNvPr id="6" name="Rectangle 5"/>
          <p:cNvSpPr/>
          <p:nvPr/>
        </p:nvSpPr>
        <p:spPr>
          <a:xfrm>
            <a:off x="23185599" y="12824424"/>
            <a:ext cx="585418" cy="523220"/>
          </a:xfrm>
          <a:prstGeom prst="rect">
            <a:avLst/>
          </a:prstGeom>
        </p:spPr>
        <p:txBody>
          <a:bodyPr wrap="none">
            <a:spAutoFit/>
          </a:bodyPr>
          <a:lstStyle/>
          <a:p>
            <a:r>
              <a:rPr lang="en-ZA" sz="2800" b="1" dirty="0">
                <a:solidFill>
                  <a:srgbClr val="000000"/>
                </a:solidFill>
              </a:rPr>
              <a:t>16</a:t>
            </a:r>
          </a:p>
        </p:txBody>
      </p:sp>
    </p:spTree>
    <p:extLst>
      <p:ext uri="{BB962C8B-B14F-4D97-AF65-F5344CB8AC3E}">
        <p14:creationId xmlns:p14="http://schemas.microsoft.com/office/powerpoint/2010/main" xmlns="" val="332041990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2654724"/>
            <a:ext cx="24520150" cy="601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lang="en-US" sz="9600" b="1" dirty="0">
                <a:solidFill>
                  <a:srgbClr val="E3801E"/>
                </a:solidFill>
              </a:rPr>
              <a:t>PROGRAMME 2</a:t>
            </a:r>
          </a:p>
          <a:p>
            <a:endParaRPr lang="en-US" sz="9600" b="1" dirty="0">
              <a:solidFill>
                <a:srgbClr val="E3801E"/>
              </a:solidFill>
            </a:endParaRPr>
          </a:p>
          <a:p>
            <a:r>
              <a:rPr lang="en-US" sz="9600" b="1" dirty="0">
                <a:solidFill>
                  <a:srgbClr val="E3801E"/>
                </a:solidFill>
              </a:rPr>
              <a:t>RECREATION DEVELOPMENT AND SPORT PROMOTION</a:t>
            </a:r>
            <a:endParaRPr lang="en-US" sz="9600" b="1" dirty="0"/>
          </a:p>
        </p:txBody>
      </p:sp>
    </p:spTree>
    <p:extLst>
      <p:ext uri="{BB962C8B-B14F-4D97-AF65-F5344CB8AC3E}">
        <p14:creationId xmlns:p14="http://schemas.microsoft.com/office/powerpoint/2010/main" xmlns="" val="65844235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560109" y="11684001"/>
            <a:ext cx="21929188" cy="1673754"/>
          </a:xfrm>
          <a:prstGeom prst="rect">
            <a:avLst/>
          </a:prstGeom>
        </p:spPr>
      </p:pic>
      <p:sp>
        <p:nvSpPr>
          <p:cNvPr id="4" name="Rectangle 3"/>
          <p:cNvSpPr/>
          <p:nvPr/>
        </p:nvSpPr>
        <p:spPr>
          <a:xfrm>
            <a:off x="560108" y="2899765"/>
            <a:ext cx="23328591" cy="8316444"/>
          </a:xfrm>
          <a:prstGeom prst="rect">
            <a:avLst/>
          </a:prstGeom>
        </p:spPr>
        <p:txBody>
          <a:bodyPr wrap="square">
            <a:spAutoFit/>
          </a:bodyPr>
          <a:lstStyle/>
          <a:p>
            <a:pPr algn="just">
              <a:lnSpc>
                <a:spcPct val="150000"/>
              </a:lnSpc>
            </a:pPr>
            <a:r>
              <a:rPr lang="en-GB" sz="3600" b="1" dirty="0">
                <a:solidFill>
                  <a:srgbClr val="000000"/>
                </a:solidFill>
                <a:latin typeface="Calibri" panose="020F0502020204030204" pitchFamily="34" charset="0"/>
                <a:cs typeface="Calibri" panose="020F0502020204030204" pitchFamily="34" charset="0"/>
              </a:rPr>
              <a:t>Purpose</a:t>
            </a:r>
            <a:r>
              <a:rPr lang="en-GB" sz="3600" dirty="0">
                <a:solidFill>
                  <a:srgbClr val="000000"/>
                </a:solidFill>
                <a:latin typeface="Calibri" panose="020F0502020204030204" pitchFamily="34" charset="0"/>
                <a:cs typeface="Calibri" panose="020F0502020204030204" pitchFamily="34" charset="0"/>
              </a:rPr>
              <a:t>: Support the provision of mass participation opportunities, the development of elite athletes, and the regulation and maintenance of facilities. </a:t>
            </a:r>
          </a:p>
          <a:p>
            <a:pPr algn="just">
              <a:lnSpc>
                <a:spcPct val="150000"/>
              </a:lnSpc>
            </a:pPr>
            <a:r>
              <a:rPr lang="en-GB" sz="3600" b="1" dirty="0">
                <a:solidFill>
                  <a:srgbClr val="000000"/>
                </a:solidFill>
                <a:latin typeface="Calibri" panose="020F0502020204030204" pitchFamily="34" charset="0"/>
                <a:cs typeface="Calibri" panose="020F0502020204030204" pitchFamily="34" charset="0"/>
              </a:rPr>
              <a:t>The Programme has the following sub-programmes:</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Winning Nation </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Active Nation</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Infrastructure Support</a:t>
            </a:r>
          </a:p>
          <a:p>
            <a:pPr algn="just">
              <a:lnSpc>
                <a:spcPct val="150000"/>
              </a:lnSpc>
            </a:pPr>
            <a:r>
              <a:rPr lang="en-GB" sz="3600" b="1" dirty="0">
                <a:solidFill>
                  <a:srgbClr val="000000"/>
                </a:solidFill>
                <a:latin typeface="Calibri" panose="020F0502020204030204" pitchFamily="34" charset="0"/>
                <a:cs typeface="Calibri" panose="020F0502020204030204" pitchFamily="34" charset="0"/>
              </a:rPr>
              <a:t>WINNING NATION</a:t>
            </a:r>
          </a:p>
          <a:p>
            <a:pPr algn="just">
              <a:lnSpc>
                <a:spcPct val="150000"/>
              </a:lnSpc>
            </a:pPr>
            <a:r>
              <a:rPr lang="en-GB" sz="3600" dirty="0">
                <a:solidFill>
                  <a:srgbClr val="000000"/>
                </a:solidFill>
                <a:latin typeface="Calibri" panose="020F0502020204030204" pitchFamily="34" charset="0"/>
                <a:cs typeface="Calibri" panose="020F0502020204030204" pitchFamily="34" charset="0"/>
              </a:rPr>
              <a:t>The sub-programme has as its key outputs, the support of high-performance athletes to achieve success in international sport, and the development of talented athletes by providing them with opportunities to excel at various sport competitions.</a:t>
            </a:r>
          </a:p>
        </p:txBody>
      </p:sp>
      <p:sp>
        <p:nvSpPr>
          <p:cNvPr id="5" name="Rectangle 4"/>
          <p:cNvSpPr/>
          <p:nvPr/>
        </p:nvSpPr>
        <p:spPr>
          <a:xfrm>
            <a:off x="377482" y="242627"/>
            <a:ext cx="23743760" cy="1938992"/>
          </a:xfrm>
          <a:prstGeom prst="rect">
            <a:avLst/>
          </a:prstGeom>
        </p:spPr>
        <p:txBody>
          <a:bodyPr wrap="square">
            <a:spAutoFit/>
          </a:bodyPr>
          <a:lstStyle/>
          <a:p>
            <a:r>
              <a:rPr lang="en-US" sz="6000" b="1" dirty="0">
                <a:solidFill>
                  <a:srgbClr val="E3801E"/>
                </a:solidFill>
              </a:rPr>
              <a:t>PROGRAMME 2: RECREATION DEVELOPMENT AND SPORT PROMOTION</a:t>
            </a:r>
          </a:p>
        </p:txBody>
      </p:sp>
      <p:sp>
        <p:nvSpPr>
          <p:cNvPr id="6" name="Rectangle 5"/>
          <p:cNvSpPr/>
          <p:nvPr/>
        </p:nvSpPr>
        <p:spPr>
          <a:xfrm>
            <a:off x="23054970" y="12896090"/>
            <a:ext cx="585418" cy="523220"/>
          </a:xfrm>
          <a:prstGeom prst="rect">
            <a:avLst/>
          </a:prstGeom>
        </p:spPr>
        <p:txBody>
          <a:bodyPr wrap="none">
            <a:spAutoFit/>
          </a:bodyPr>
          <a:lstStyle/>
          <a:p>
            <a:r>
              <a:rPr lang="en-ZA" sz="2800" b="1" dirty="0">
                <a:solidFill>
                  <a:srgbClr val="000000"/>
                </a:solidFill>
              </a:rPr>
              <a:t>19</a:t>
            </a:r>
          </a:p>
        </p:txBody>
      </p:sp>
    </p:spTree>
    <p:extLst>
      <p:ext uri="{BB962C8B-B14F-4D97-AF65-F5344CB8AC3E}">
        <p14:creationId xmlns:p14="http://schemas.microsoft.com/office/powerpoint/2010/main" xmlns="" val="419549445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508194" y="12154067"/>
            <a:ext cx="22602995" cy="1673754"/>
          </a:xfrm>
          <a:prstGeom prst="rect">
            <a:avLst/>
          </a:prstGeom>
        </p:spPr>
      </p:pic>
      <p:sp>
        <p:nvSpPr>
          <p:cNvPr id="4" name="Rectangle 3"/>
          <p:cNvSpPr/>
          <p:nvPr/>
        </p:nvSpPr>
        <p:spPr>
          <a:xfrm>
            <a:off x="274587" y="242627"/>
            <a:ext cx="23601219" cy="1938992"/>
          </a:xfrm>
          <a:prstGeom prst="rect">
            <a:avLst/>
          </a:prstGeom>
        </p:spPr>
        <p:txBody>
          <a:bodyPr wrap="square">
            <a:spAutoFit/>
          </a:bodyPr>
          <a:lstStyle/>
          <a:p>
            <a:r>
              <a:rPr lang="en-US" sz="6000" b="1" dirty="0">
                <a:solidFill>
                  <a:srgbClr val="E3801E"/>
                </a:solidFill>
              </a:rPr>
              <a:t>PROGRAMME 2: RECREATION DEVELOPMENT AND SPORT PROMOTION…Cont.</a:t>
            </a:r>
          </a:p>
        </p:txBody>
      </p:sp>
      <p:sp>
        <p:nvSpPr>
          <p:cNvPr id="5" name="Rectangle 4"/>
          <p:cNvSpPr/>
          <p:nvPr/>
        </p:nvSpPr>
        <p:spPr>
          <a:xfrm>
            <a:off x="274587" y="2899550"/>
            <a:ext cx="23267410" cy="9147441"/>
          </a:xfrm>
          <a:prstGeom prst="rect">
            <a:avLst/>
          </a:prstGeom>
        </p:spPr>
        <p:txBody>
          <a:bodyPr wrap="square">
            <a:spAutoFit/>
          </a:bodyPr>
          <a:lstStyle/>
          <a:p>
            <a:pPr lvl="0" algn="just">
              <a:lnSpc>
                <a:spcPct val="150000"/>
              </a:lnSpc>
            </a:pPr>
            <a:r>
              <a:rPr lang="en-GB" sz="3600" b="1" u="sng" dirty="0">
                <a:solidFill>
                  <a:srgbClr val="000000"/>
                </a:solidFill>
                <a:latin typeface="Calibri" panose="020F0502020204030204" pitchFamily="34" charset="0"/>
                <a:cs typeface="Calibri" panose="020F0502020204030204" pitchFamily="34" charset="0"/>
              </a:rPr>
              <a:t>ACTIVE NATION</a:t>
            </a:r>
          </a:p>
          <a:p>
            <a:pPr lvl="0" algn="just">
              <a:lnSpc>
                <a:spcPct val="150000"/>
              </a:lnSpc>
            </a:pPr>
            <a:r>
              <a:rPr lang="en-GB" sz="3600" dirty="0">
                <a:solidFill>
                  <a:srgbClr val="000000"/>
                </a:solidFill>
                <a:latin typeface="Calibri" panose="020F0502020204030204" pitchFamily="34" charset="0"/>
                <a:cs typeface="Calibri" panose="020F0502020204030204" pitchFamily="34" charset="0"/>
              </a:rPr>
              <a:t>The Active Nation sub-programme is responsible for the promotion of participation in sport and recreation by facilitating opportunities for people to share space and by providing equipment and/or attire to schools, hubs and clubs. It also leads the development of talented athletes by providing them with opportunities to excel at the national school sport championships and by supporting them through the sports academies.</a:t>
            </a:r>
          </a:p>
          <a:p>
            <a:pPr lvl="0" algn="just">
              <a:lnSpc>
                <a:spcPct val="150000"/>
              </a:lnSpc>
            </a:pPr>
            <a:endParaRPr lang="en-GB" sz="3600" u="sng"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600" b="1" u="sng" dirty="0">
                <a:solidFill>
                  <a:srgbClr val="000000"/>
                </a:solidFill>
                <a:latin typeface="Calibri" panose="020F0502020204030204" pitchFamily="34" charset="0"/>
                <a:cs typeface="Calibri" panose="020F0502020204030204" pitchFamily="34" charset="0"/>
              </a:rPr>
              <a:t>INFRASTRUCTURE SUPPORT</a:t>
            </a:r>
            <a:endParaRPr lang="en-GB" sz="3600" b="1"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600" dirty="0">
                <a:solidFill>
                  <a:srgbClr val="000000"/>
                </a:solidFill>
                <a:latin typeface="Calibri" panose="020F0502020204030204" pitchFamily="34" charset="0"/>
                <a:cs typeface="Calibri" panose="020F0502020204030204" pitchFamily="34" charset="0"/>
              </a:rPr>
              <a:t>The key outputs of the sub-programme include the provision of technical and management support to municipalities; construction of community gyms and children’s play parks; implementation of heritage legacy projects to transform the national heritage landscape; as well as the development and management of Provincial Resistance and Liberation Heritage Route (RLHR) Sites.</a:t>
            </a:r>
          </a:p>
        </p:txBody>
      </p:sp>
      <p:sp>
        <p:nvSpPr>
          <p:cNvPr id="6" name="Rectangle 5"/>
          <p:cNvSpPr/>
          <p:nvPr/>
        </p:nvSpPr>
        <p:spPr>
          <a:xfrm>
            <a:off x="23290388" y="12834535"/>
            <a:ext cx="585418" cy="523220"/>
          </a:xfrm>
          <a:prstGeom prst="rect">
            <a:avLst/>
          </a:prstGeom>
        </p:spPr>
        <p:txBody>
          <a:bodyPr wrap="none">
            <a:spAutoFit/>
          </a:bodyPr>
          <a:lstStyle/>
          <a:p>
            <a:r>
              <a:rPr lang="en-ZA" sz="2800" b="1" dirty="0">
                <a:solidFill>
                  <a:srgbClr val="000000"/>
                </a:solidFill>
              </a:rPr>
              <a:t>20</a:t>
            </a:r>
          </a:p>
        </p:txBody>
      </p:sp>
    </p:spTree>
    <p:extLst>
      <p:ext uri="{BB962C8B-B14F-4D97-AF65-F5344CB8AC3E}">
        <p14:creationId xmlns:p14="http://schemas.microsoft.com/office/powerpoint/2010/main" xmlns="" val="224368035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571500" y="511343"/>
            <a:ext cx="23270633"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000" b="1" dirty="0">
                <a:solidFill>
                  <a:srgbClr val="E3801E"/>
                </a:solidFill>
                <a:latin typeface="+mj-lt"/>
              </a:rPr>
              <a:t>PROGRAMME-SPECIFIC PERFORMANCE</a:t>
            </a:r>
            <a:endParaRPr sz="6000" b="1" dirty="0">
              <a:solidFill>
                <a:srgbClr val="E3801E"/>
              </a:solidFill>
              <a:latin typeface="+mj-lt"/>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4816132"/>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6" name="TextBox 5"/>
          <p:cNvSpPr txBox="1"/>
          <p:nvPr/>
        </p:nvSpPr>
        <p:spPr>
          <a:xfrm>
            <a:off x="22473803" y="12671178"/>
            <a:ext cx="109477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ZA" sz="2800" b="1" i="0" u="none" strike="noStrike" cap="none" spc="0" normalizeH="0" baseline="0" dirty="0">
                <a:ln>
                  <a:noFill/>
                </a:ln>
                <a:solidFill>
                  <a:srgbClr val="000000"/>
                </a:solidFill>
                <a:effectLst/>
                <a:uFillTx/>
                <a:sym typeface="Helvetica Neue"/>
              </a:rPr>
              <a:t>21</a:t>
            </a:r>
          </a:p>
        </p:txBody>
      </p:sp>
      <p:pic>
        <p:nvPicPr>
          <p:cNvPr id="3074" name="Chart 1">
            <a:extLst>
              <a:ext uri="{FF2B5EF4-FFF2-40B4-BE49-F238E27FC236}">
                <a16:creationId xmlns:a16="http://schemas.microsoft.com/office/drawing/2014/main" xmlns="" id="{C0741A0E-72FE-0206-3B65-9C9C8DAEEE27}"/>
              </a:ext>
            </a:extLst>
          </p:cNvPr>
          <p:cNvPicPr>
            <a:picLocks noChangeArrowheads="1"/>
          </p:cNvPicPr>
          <p:nvPr/>
        </p:nvPicPr>
        <p:blipFill>
          <a:blip r:embed="rId2" cstate="print">
            <a:extLst>
              <a:ext uri="{28A0092B-C50C-407E-A947-70E740481C1C}">
                <a14:useLocalDpi xmlns:a14="http://schemas.microsoft.com/office/drawing/2010/main" xmlns="" val="0"/>
              </a:ext>
            </a:extLst>
          </a:blip>
          <a:srcRect r="-37"/>
          <a:stretch>
            <a:fillRect/>
          </a:stretch>
        </p:blipFill>
        <p:spPr bwMode="auto">
          <a:xfrm>
            <a:off x="3570514" y="3342141"/>
            <a:ext cx="17242972" cy="8871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2007706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4"/>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2"/>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4" name="Rectangle 3">
            <a:extLst>
              <a:ext uri="{FF2B5EF4-FFF2-40B4-BE49-F238E27FC236}">
                <a16:creationId xmlns:a16="http://schemas.microsoft.com/office/drawing/2014/main" xmlns="" id="{2080B743-589B-4421-AC16-BA43841D81A6}"/>
              </a:ext>
            </a:extLst>
          </p:cNvPr>
          <p:cNvSpPr/>
          <p:nvPr/>
        </p:nvSpPr>
        <p:spPr>
          <a:xfrm>
            <a:off x="4518691" y="660595"/>
            <a:ext cx="13916024" cy="1015663"/>
          </a:xfrm>
          <a:prstGeom prst="rect">
            <a:avLst/>
          </a:prstGeom>
        </p:spPr>
        <p:txBody>
          <a:bodyPr wrap="square">
            <a:spAutoFit/>
          </a:bodyPr>
          <a:lstStyle/>
          <a:p>
            <a:r>
              <a:rPr lang="en-ZA" sz="6000" b="1" dirty="0">
                <a:solidFill>
                  <a:srgbClr val="E3801E"/>
                </a:solidFill>
              </a:rPr>
              <a:t>PRESENTATION OUTLINE</a:t>
            </a:r>
          </a:p>
        </p:txBody>
      </p:sp>
      <p:sp>
        <p:nvSpPr>
          <p:cNvPr id="5" name="Rectangle 4">
            <a:extLst>
              <a:ext uri="{FF2B5EF4-FFF2-40B4-BE49-F238E27FC236}">
                <a16:creationId xmlns:a16="http://schemas.microsoft.com/office/drawing/2014/main" xmlns="" id="{E4048ACE-D05F-4B6C-ABC0-A10AB7AC80D3}"/>
              </a:ext>
            </a:extLst>
          </p:cNvPr>
          <p:cNvSpPr/>
          <p:nvPr/>
        </p:nvSpPr>
        <p:spPr>
          <a:xfrm>
            <a:off x="257358" y="3027553"/>
            <a:ext cx="23180040" cy="8125301"/>
          </a:xfrm>
          <a:prstGeom prst="rect">
            <a:avLst/>
          </a:prstGeom>
        </p:spPr>
        <p:txBody>
          <a:bodyPr wrap="square">
            <a:spAutoFit/>
          </a:bodyPr>
          <a:lstStyle/>
          <a:p>
            <a:pPr lvl="0" algn="just">
              <a:lnSpc>
                <a:spcPct val="150000"/>
              </a:lnSpc>
              <a:buFont typeface="Wingdings" panose="05000000000000000000" pitchFamily="2" charset="2"/>
              <a:buChar char="§"/>
            </a:pPr>
            <a:r>
              <a:rPr lang="en-ZA" sz="5800" dirty="0">
                <a:solidFill>
                  <a:prstClr val="black"/>
                </a:solidFill>
                <a:latin typeface="Calibri"/>
              </a:rPr>
              <a:t>Purpose</a:t>
            </a:r>
          </a:p>
          <a:p>
            <a:pPr lvl="0" algn="just">
              <a:lnSpc>
                <a:spcPct val="150000"/>
              </a:lnSpc>
              <a:buFont typeface="Wingdings" panose="05000000000000000000" pitchFamily="2" charset="2"/>
              <a:buChar char="§"/>
            </a:pPr>
            <a:r>
              <a:rPr lang="en-ZA" sz="5800" dirty="0">
                <a:solidFill>
                  <a:prstClr val="black"/>
                </a:solidFill>
                <a:latin typeface="Calibri"/>
              </a:rPr>
              <a:t>Introduction</a:t>
            </a:r>
          </a:p>
          <a:p>
            <a:pPr lvl="0" algn="just">
              <a:lnSpc>
                <a:spcPct val="150000"/>
              </a:lnSpc>
              <a:buFont typeface="Wingdings" panose="05000000000000000000" pitchFamily="2" charset="2"/>
              <a:buChar char="§"/>
            </a:pPr>
            <a:r>
              <a:rPr lang="en-ZA" sz="5800" dirty="0">
                <a:solidFill>
                  <a:prstClr val="black"/>
                </a:solidFill>
                <a:latin typeface="Calibri"/>
              </a:rPr>
              <a:t>Performance Overview </a:t>
            </a:r>
          </a:p>
          <a:p>
            <a:pPr lvl="0" algn="just">
              <a:lnSpc>
                <a:spcPct val="150000"/>
              </a:lnSpc>
              <a:buFont typeface="Wingdings" panose="05000000000000000000" pitchFamily="2" charset="2"/>
              <a:buChar char="§"/>
            </a:pPr>
            <a:r>
              <a:rPr lang="en-ZA" sz="5800" dirty="0">
                <a:solidFill>
                  <a:prstClr val="black"/>
                </a:solidFill>
                <a:latin typeface="Calibri"/>
              </a:rPr>
              <a:t>Departmental performance overview results</a:t>
            </a:r>
          </a:p>
          <a:p>
            <a:pPr lvl="0" algn="just">
              <a:lnSpc>
                <a:spcPct val="150000"/>
              </a:lnSpc>
              <a:buFont typeface="Wingdings" panose="05000000000000000000" pitchFamily="2" charset="2"/>
              <a:buChar char="§"/>
            </a:pPr>
            <a:r>
              <a:rPr lang="en-ZA" sz="5800" dirty="0">
                <a:solidFill>
                  <a:prstClr val="black"/>
                </a:solidFill>
                <a:latin typeface="Calibri"/>
              </a:rPr>
              <a:t>Overview of program specific performance</a:t>
            </a:r>
          </a:p>
          <a:p>
            <a:pPr lvl="0" algn="just">
              <a:lnSpc>
                <a:spcPct val="150000"/>
              </a:lnSpc>
              <a:buFont typeface="Wingdings" panose="05000000000000000000" pitchFamily="2" charset="2"/>
              <a:buChar char="§"/>
            </a:pPr>
            <a:r>
              <a:rPr lang="en-ZA" sz="5800" dirty="0">
                <a:solidFill>
                  <a:prstClr val="black"/>
                </a:solidFill>
                <a:latin typeface="Calibri"/>
              </a:rPr>
              <a:t>Expenditure Report: Second quarter</a:t>
            </a:r>
            <a:endParaRPr lang="en-ZA" sz="5800" dirty="0"/>
          </a:p>
        </p:txBody>
      </p:sp>
      <p:sp>
        <p:nvSpPr>
          <p:cNvPr id="7" name="TextBox 6"/>
          <p:cNvSpPr txBox="1"/>
          <p:nvPr/>
        </p:nvSpPr>
        <p:spPr>
          <a:xfrm>
            <a:off x="22858670" y="12505128"/>
            <a:ext cx="1157457"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2800" b="1" i="0" u="none" strike="noStrike" cap="none" spc="0" normalizeH="0" baseline="0" dirty="0">
                <a:ln>
                  <a:noFill/>
                </a:ln>
                <a:solidFill>
                  <a:srgbClr val="000000"/>
                </a:solidFill>
                <a:effectLst/>
                <a:uFillTx/>
                <a:ea typeface="Verdana" panose="020B0604030504040204" pitchFamily="34" charset="0"/>
                <a:cs typeface="Arial" panose="020B0604020202020204" pitchFamily="34" charset="0"/>
                <a:sym typeface="Helvetica Neue"/>
              </a:rPr>
              <a:t>2</a:t>
            </a:r>
          </a:p>
        </p:txBody>
      </p:sp>
    </p:spTree>
    <p:extLst>
      <p:ext uri="{BB962C8B-B14F-4D97-AF65-F5344CB8AC3E}">
        <p14:creationId xmlns:p14="http://schemas.microsoft.com/office/powerpoint/2010/main" xmlns="" val="238716592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187842" y="11914833"/>
            <a:ext cx="23366401" cy="1673754"/>
          </a:xfrm>
          <a:prstGeom prst="rect">
            <a:avLst/>
          </a:prstGeom>
        </p:spPr>
      </p:pic>
      <p:sp>
        <p:nvSpPr>
          <p:cNvPr id="4" name="Rectangle 3"/>
          <p:cNvSpPr/>
          <p:nvPr/>
        </p:nvSpPr>
        <p:spPr>
          <a:xfrm>
            <a:off x="1448021" y="242627"/>
            <a:ext cx="19837179" cy="1938992"/>
          </a:xfrm>
          <a:prstGeom prst="rect">
            <a:avLst/>
          </a:prstGeom>
        </p:spPr>
        <p:txBody>
          <a:bodyPr wrap="square">
            <a:spAutoFit/>
          </a:bodyPr>
          <a:lstStyle/>
          <a:p>
            <a:r>
              <a:rPr lang="en-US" sz="6000" b="1" dirty="0">
                <a:solidFill>
                  <a:srgbClr val="E3801E"/>
                </a:solidFill>
              </a:rPr>
              <a:t>PROGRAMME 2: RECREATION DEVELOPMENT AND SPORT PROMOTION….</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US" sz="6000" b="1" dirty="0">
              <a:solidFill>
                <a:srgbClr val="E3801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464437319"/>
              </p:ext>
            </p:extLst>
          </p:nvPr>
        </p:nvGraphicFramePr>
        <p:xfrm>
          <a:off x="1" y="2561395"/>
          <a:ext cx="24383999" cy="11027191"/>
        </p:xfrm>
        <a:graphic>
          <a:graphicData uri="http://schemas.openxmlformats.org/drawingml/2006/table">
            <a:tbl>
              <a:tblPr firstRow="1" bandRow="1">
                <a:tableStyleId>{93296810-A885-4BE3-A3E7-6D5BEEA58F35}</a:tableStyleId>
              </a:tblPr>
              <a:tblGrid>
                <a:gridCol w="1928810">
                  <a:extLst>
                    <a:ext uri="{9D8B030D-6E8A-4147-A177-3AD203B41FA5}">
                      <a16:colId xmlns:a16="http://schemas.microsoft.com/office/drawing/2014/main" xmlns="" val="2951332161"/>
                    </a:ext>
                  </a:extLst>
                </a:gridCol>
                <a:gridCol w="3857620">
                  <a:extLst>
                    <a:ext uri="{9D8B030D-6E8A-4147-A177-3AD203B41FA5}">
                      <a16:colId xmlns:a16="http://schemas.microsoft.com/office/drawing/2014/main" xmlns="" val="3906660915"/>
                    </a:ext>
                  </a:extLst>
                </a:gridCol>
                <a:gridCol w="1528769">
                  <a:extLst>
                    <a:ext uri="{9D8B030D-6E8A-4147-A177-3AD203B41FA5}">
                      <a16:colId xmlns:a16="http://schemas.microsoft.com/office/drawing/2014/main" xmlns="" val="2385541239"/>
                    </a:ext>
                  </a:extLst>
                </a:gridCol>
                <a:gridCol w="1920432">
                  <a:extLst>
                    <a:ext uri="{9D8B030D-6E8A-4147-A177-3AD203B41FA5}">
                      <a16:colId xmlns:a16="http://schemas.microsoft.com/office/drawing/2014/main" xmlns="" val="759220476"/>
                    </a:ext>
                  </a:extLst>
                </a:gridCol>
                <a:gridCol w="3668380">
                  <a:extLst>
                    <a:ext uri="{9D8B030D-6E8A-4147-A177-3AD203B41FA5}">
                      <a16:colId xmlns:a16="http://schemas.microsoft.com/office/drawing/2014/main" xmlns="" val="582050497"/>
                    </a:ext>
                  </a:extLst>
                </a:gridCol>
                <a:gridCol w="8841871">
                  <a:extLst>
                    <a:ext uri="{9D8B030D-6E8A-4147-A177-3AD203B41FA5}">
                      <a16:colId xmlns:a16="http://schemas.microsoft.com/office/drawing/2014/main" xmlns="" val="2054164220"/>
                    </a:ext>
                  </a:extLst>
                </a:gridCol>
                <a:gridCol w="2638117">
                  <a:extLst>
                    <a:ext uri="{9D8B030D-6E8A-4147-A177-3AD203B41FA5}">
                      <a16:colId xmlns:a16="http://schemas.microsoft.com/office/drawing/2014/main" xmlns="" val="917646589"/>
                    </a:ext>
                  </a:extLst>
                </a:gridCol>
              </a:tblGrid>
              <a:tr h="14074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2ND QUARTER</a:t>
                      </a:r>
                      <a:r>
                        <a:rPr kumimoji="0" lang="en-US" sz="2800" u="none" strike="noStrike" cap="none" normalizeH="0" baseline="0" dirty="0">
                          <a:ln>
                            <a:noFill/>
                          </a:ln>
                          <a:effectLst/>
                          <a:latin typeface="Calibri" panose="020F0502020204030204" pitchFamily="34" charset="0"/>
                          <a:cs typeface="Calibri" panose="020F0502020204030204" pitchFamily="34" charset="0"/>
                        </a:rPr>
                        <a:t>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lt1"/>
                          </a:solidFill>
                          <a:effectLst/>
                          <a:latin typeface="Calibri" panose="020F0502020204030204" pitchFamily="34" charset="0"/>
                          <a:ea typeface="+mn-ea"/>
                          <a:cs typeface="Calibri" panose="020F0502020204030204" pitchFamily="34" charset="0"/>
                        </a:rPr>
                        <a:t>SEPTEMBER 2022</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solidFill>
                      <a:srgbClr val="E3801E"/>
                    </a:solidFill>
                  </a:tcPr>
                </a:tc>
                <a:extLst>
                  <a:ext uri="{0D108BD9-81ED-4DB2-BD59-A6C34878D82A}">
                    <a16:rowId xmlns:a16="http://schemas.microsoft.com/office/drawing/2014/main" xmlns="" val="826064867"/>
                  </a:ext>
                </a:extLst>
              </a:tr>
              <a:tr h="2930044">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RDSP 2.1</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 athletes supported through the scientific support programme per year.</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p>
                  </a:txBody>
                  <a:tcPr marL="68580" marR="68580" marT="0" marB="0">
                    <a:solidFill>
                      <a:srgbClr val="FCE3CF"/>
                    </a:solidFill>
                  </a:tcPr>
                </a:tc>
                <a:tc>
                  <a:txBody>
                    <a:bodyPr/>
                    <a:lstStyle/>
                    <a:p>
                      <a:pPr marL="0" marR="0" indent="0" algn="just"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31 athletes were supported through the scientific support programme.</a:t>
                      </a: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solidFill>
                      <a:srgbClr val="00B050"/>
                    </a:solidFill>
                  </a:tcPr>
                </a:tc>
                <a:tc>
                  <a:txBody>
                    <a:bodyPr/>
                    <a:lstStyle/>
                    <a:p>
                      <a:pPr algn="l">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Athletes in the programme submit their request for support whenever there is a need, hence the overachievement by 1.</a:t>
                      </a:r>
                    </a:p>
                    <a:p>
                      <a:pPr algn="l">
                        <a:lnSpc>
                          <a:spcPct val="150000"/>
                        </a:lnSpc>
                        <a:spcAft>
                          <a:spcPts val="0"/>
                        </a:spcAft>
                      </a:pP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marR="89535" algn="just">
                        <a:lnSpc>
                          <a:spcPct val="150000"/>
                        </a:lnSpc>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marR="89535" algn="just">
                        <a:lnSpc>
                          <a:spcPct val="150000"/>
                        </a:lnSpc>
                        <a:spcAft>
                          <a:spcPts val="0"/>
                        </a:spcAft>
                      </a:pPr>
                      <a:r>
                        <a:rPr lang="en-ZA" sz="3200" dirty="0">
                          <a:effectLst/>
                          <a:latin typeface="Calibri" panose="020F0502020204030204" pitchFamily="34" charset="0"/>
                          <a:ea typeface="Calibri" panose="020F0502020204030204" pitchFamily="34" charset="0"/>
                          <a:cs typeface="Calibri" panose="020F0502020204030204" pitchFamily="34" charset="0"/>
                        </a:rPr>
                        <a:t> </a:t>
                      </a:r>
                    </a:p>
                    <a:p>
                      <a:pPr marR="89535" algn="just">
                        <a:lnSpc>
                          <a:spcPct val="150000"/>
                        </a:lnSpc>
                        <a:spcAft>
                          <a:spcPts val="0"/>
                        </a:spcAft>
                      </a:pPr>
                      <a:r>
                        <a:rPr lang="en-ZA" sz="3200" dirty="0">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solidFill>
                      <a:srgbClr val="FCE3CF"/>
                    </a:solidFill>
                  </a:tcPr>
                </a:tc>
                <a:extLst>
                  <a:ext uri="{0D108BD9-81ED-4DB2-BD59-A6C34878D82A}">
                    <a16:rowId xmlns:a16="http://schemas.microsoft.com/office/drawing/2014/main" xmlns="" val="1760407333"/>
                  </a:ext>
                </a:extLst>
              </a:tr>
              <a:tr h="668969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RDSP 2.2</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 athletes supported by the sports academies.</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3700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marL="0" marR="0" indent="0" algn="l" defTabSz="584200" rtl="0" eaLnBrk="1" fontAlgn="auto" latinLnBrk="0" hangingPunct="1">
                        <a:lnSpc>
                          <a:spcPct val="150000"/>
                        </a:lnSpc>
                        <a:spcBef>
                          <a:spcPts val="0"/>
                        </a:spcBef>
                        <a:spcAft>
                          <a:spcPts val="0"/>
                        </a:spcAft>
                        <a:buClrTx/>
                        <a:buSzTx/>
                        <a:buFontTx/>
                        <a:buNone/>
                        <a:tabLst/>
                        <a:defRPr/>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1 629 athletes were supported by sport academies.</a:t>
                      </a:r>
                    </a:p>
                  </a:txBody>
                  <a:tcPr marL="68580" marR="68580" marT="0" marB="0">
                    <a:solidFill>
                      <a:srgbClr val="00B050"/>
                    </a:solidFill>
                  </a:tcPr>
                </a:tc>
                <a:tc>
                  <a:txBody>
                    <a:bodyPr/>
                    <a:lstStyle/>
                    <a:p>
                      <a:pPr algn="l">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athletes that come through to the district and provincial academies are emerging to high performance.</a:t>
                      </a: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Therefore, when the need arises for athletes to improve their performance, academies will respond as required. As indicated in Q1, the academy programmes in the provinces render support &amp; services to athletes based on their needs and this has also resulted in more athletes being supported in the quarter.</a:t>
                      </a:r>
                    </a:p>
                  </a:txBody>
                  <a:tcPr marL="68580" marR="68580" marT="0" marB="0">
                    <a:solidFill>
                      <a:srgbClr val="FCE3CF"/>
                    </a:solidFill>
                  </a:tcPr>
                </a:tc>
                <a:tc>
                  <a:txBody>
                    <a:bodyPr/>
                    <a:lstStyle/>
                    <a:p>
                      <a:pPr marL="59055" marR="0" algn="l">
                        <a:lnSpc>
                          <a:spcPct val="150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solidFill>
                      <a:srgbClr val="FCE3CF"/>
                    </a:solidFill>
                  </a:tcPr>
                </a:tc>
                <a:extLst>
                  <a:ext uri="{0D108BD9-81ED-4DB2-BD59-A6C34878D82A}">
                    <a16:rowId xmlns:a16="http://schemas.microsoft.com/office/drawing/2014/main" xmlns="" val="3860650035"/>
                  </a:ext>
                </a:extLst>
              </a:tr>
            </a:tbl>
          </a:graphicData>
        </a:graphic>
      </p:graphicFrame>
      <p:sp>
        <p:nvSpPr>
          <p:cNvPr id="6" name="Rectangle 5"/>
          <p:cNvSpPr/>
          <p:nvPr/>
        </p:nvSpPr>
        <p:spPr>
          <a:xfrm>
            <a:off x="23554242" y="12751710"/>
            <a:ext cx="585418" cy="523220"/>
          </a:xfrm>
          <a:prstGeom prst="rect">
            <a:avLst/>
          </a:prstGeom>
        </p:spPr>
        <p:txBody>
          <a:bodyPr wrap="none">
            <a:spAutoFit/>
          </a:bodyPr>
          <a:lstStyle/>
          <a:p>
            <a:r>
              <a:rPr lang="en-ZA" sz="2800" b="1" dirty="0">
                <a:solidFill>
                  <a:srgbClr val="000000"/>
                </a:solidFill>
              </a:rPr>
              <a:t>22</a:t>
            </a:r>
          </a:p>
        </p:txBody>
      </p:sp>
    </p:spTree>
    <p:extLst>
      <p:ext uri="{BB962C8B-B14F-4D97-AF65-F5344CB8AC3E}">
        <p14:creationId xmlns:p14="http://schemas.microsoft.com/office/powerpoint/2010/main" xmlns="" val="225440644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400732" y="11910178"/>
            <a:ext cx="22997117" cy="1673754"/>
          </a:xfrm>
          <a:prstGeom prst="rect">
            <a:avLst/>
          </a:prstGeom>
        </p:spPr>
      </p:pic>
      <p:sp>
        <p:nvSpPr>
          <p:cNvPr id="4" name="Rectangle 3"/>
          <p:cNvSpPr/>
          <p:nvPr/>
        </p:nvSpPr>
        <p:spPr>
          <a:xfrm>
            <a:off x="389125" y="242627"/>
            <a:ext cx="23037579" cy="1938992"/>
          </a:xfrm>
          <a:prstGeom prst="rect">
            <a:avLst/>
          </a:prstGeom>
        </p:spPr>
        <p:txBody>
          <a:bodyPr wrap="square">
            <a:spAutoFit/>
          </a:bodyPr>
          <a:lstStyle/>
          <a:p>
            <a:r>
              <a:rPr lang="en-US" sz="6000" b="1" dirty="0">
                <a:solidFill>
                  <a:srgbClr val="E3801E"/>
                </a:solidFill>
              </a:rPr>
              <a:t>PROGRAMME 2: RECREATION DEVELOPMENT AND SPORT PROMOTION….</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US" sz="6000" b="1" dirty="0">
              <a:solidFill>
                <a:srgbClr val="E3801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596131927"/>
              </p:ext>
            </p:extLst>
          </p:nvPr>
        </p:nvGraphicFramePr>
        <p:xfrm>
          <a:off x="187841" y="2649831"/>
          <a:ext cx="24008317" cy="10980687"/>
        </p:xfrm>
        <a:graphic>
          <a:graphicData uri="http://schemas.openxmlformats.org/drawingml/2006/table">
            <a:tbl>
              <a:tblPr firstRow="1" bandRow="1">
                <a:tableStyleId>{93296810-A885-4BE3-A3E7-6D5BEEA58F35}</a:tableStyleId>
              </a:tblPr>
              <a:tblGrid>
                <a:gridCol w="2286506">
                  <a:extLst>
                    <a:ext uri="{9D8B030D-6E8A-4147-A177-3AD203B41FA5}">
                      <a16:colId xmlns:a16="http://schemas.microsoft.com/office/drawing/2014/main" xmlns="" val="1651473835"/>
                    </a:ext>
                  </a:extLst>
                </a:gridCol>
                <a:gridCol w="4215211">
                  <a:extLst>
                    <a:ext uri="{9D8B030D-6E8A-4147-A177-3AD203B41FA5}">
                      <a16:colId xmlns:a16="http://schemas.microsoft.com/office/drawing/2014/main" xmlns="" val="1566010024"/>
                    </a:ext>
                  </a:extLst>
                </a:gridCol>
                <a:gridCol w="1828800">
                  <a:extLst>
                    <a:ext uri="{9D8B030D-6E8A-4147-A177-3AD203B41FA5}">
                      <a16:colId xmlns:a16="http://schemas.microsoft.com/office/drawing/2014/main" xmlns="" val="3987378634"/>
                    </a:ext>
                  </a:extLst>
                </a:gridCol>
                <a:gridCol w="2093495">
                  <a:extLst>
                    <a:ext uri="{9D8B030D-6E8A-4147-A177-3AD203B41FA5}">
                      <a16:colId xmlns:a16="http://schemas.microsoft.com/office/drawing/2014/main" xmlns="" val="3793057894"/>
                    </a:ext>
                  </a:extLst>
                </a:gridCol>
                <a:gridCol w="5269831">
                  <a:extLst>
                    <a:ext uri="{9D8B030D-6E8A-4147-A177-3AD203B41FA5}">
                      <a16:colId xmlns:a16="http://schemas.microsoft.com/office/drawing/2014/main" xmlns="" val="1400289378"/>
                    </a:ext>
                  </a:extLst>
                </a:gridCol>
                <a:gridCol w="4884821">
                  <a:extLst>
                    <a:ext uri="{9D8B030D-6E8A-4147-A177-3AD203B41FA5}">
                      <a16:colId xmlns:a16="http://schemas.microsoft.com/office/drawing/2014/main" xmlns="" val="1795900353"/>
                    </a:ext>
                  </a:extLst>
                </a:gridCol>
                <a:gridCol w="3429653">
                  <a:extLst>
                    <a:ext uri="{9D8B030D-6E8A-4147-A177-3AD203B41FA5}">
                      <a16:colId xmlns:a16="http://schemas.microsoft.com/office/drawing/2014/main" xmlns="" val="2718430580"/>
                    </a:ext>
                  </a:extLst>
                </a:gridCol>
              </a:tblGrid>
              <a:tr h="119035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2ND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SEPTEMBER 2022</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solidFill>
                      <a:srgbClr val="E3801E"/>
                    </a:solidFill>
                  </a:tcPr>
                </a:tc>
                <a:extLst>
                  <a:ext uri="{0D108BD9-81ED-4DB2-BD59-A6C34878D82A}">
                    <a16:rowId xmlns:a16="http://schemas.microsoft.com/office/drawing/2014/main" xmlns="" val="2182060226"/>
                  </a:ext>
                </a:extLst>
              </a:tr>
              <a:tr h="426717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RDSP 2.3</a:t>
                      </a:r>
                    </a:p>
                  </a:txBody>
                  <a:tcPr marL="68580" marR="68580" marT="0" marB="0">
                    <a:solidFill>
                      <a:srgbClr val="FCE3CF"/>
                    </a:solidFill>
                  </a:tcPr>
                </a:tc>
                <a:tc>
                  <a:txBody>
                    <a:bodyPr/>
                    <a:lstStyle/>
                    <a:p>
                      <a:pPr algn="l">
                        <a:lnSpc>
                          <a:spcPct val="150000"/>
                        </a:lnSpc>
                        <a:spcAft>
                          <a:spcPts val="0"/>
                        </a:spcAft>
                      </a:pPr>
                      <a:r>
                        <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 of national federations meeting 50% or more of all prescribed charter transformation targets</a:t>
                      </a:r>
                    </a:p>
                  </a:txBody>
                  <a:tcPr marL="68580" marR="68580" marT="0" marB="0">
                    <a:solidFill>
                      <a:srgbClr val="FCE3CF"/>
                    </a:solidFill>
                  </a:tcPr>
                </a:tc>
                <a:tc>
                  <a:txBody>
                    <a:bodyPr/>
                    <a:lstStyle/>
                    <a:p>
                      <a:pPr algn="l">
                        <a:lnSpc>
                          <a:spcPct val="150000"/>
                        </a:lnSpc>
                        <a:spcAft>
                          <a:spcPts val="0"/>
                        </a:spcAft>
                      </a:pPr>
                      <a:r>
                        <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89.5%</a:t>
                      </a:r>
                    </a:p>
                  </a:txBody>
                  <a:tcPr marL="68580" marR="68580" marT="0" marB="0">
                    <a:solidFill>
                      <a:srgbClr val="FCE3CF"/>
                    </a:solidFill>
                  </a:tcPr>
                </a:tc>
                <a:tc>
                  <a:txBody>
                    <a:bodyPr/>
                    <a:lstStyle/>
                    <a:p>
                      <a:pPr algn="l">
                        <a:lnSpc>
                          <a:spcPct val="150000"/>
                        </a:lnSpc>
                        <a:spcAft>
                          <a:spcPts val="0"/>
                        </a:spcAf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solidFill>
                      <a:srgbClr val="FCE3CF"/>
                    </a:solidFill>
                  </a:tcPr>
                </a:tc>
                <a:tc>
                  <a:txBody>
                    <a:bodyPr/>
                    <a:lstStyle/>
                    <a:p>
                      <a:pPr algn="l">
                        <a:lnSpc>
                          <a:spcPct val="150000"/>
                        </a:lnSpc>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No reporting required</a:t>
                      </a:r>
                    </a:p>
                  </a:txBody>
                  <a:tcPr marL="68580" marR="68580" marT="0" marB="0">
                    <a:solidFill>
                      <a:srgbClr val="0070C0"/>
                    </a:solidFill>
                  </a:tcPr>
                </a:tc>
                <a:tc>
                  <a:txBody>
                    <a:bodyPr/>
                    <a:lstStyle/>
                    <a:p>
                      <a:pPr algn="l">
                        <a:lnSpc>
                          <a:spcPct val="150000"/>
                        </a:lnSpc>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extLst>
                  <a:ext uri="{0D108BD9-81ED-4DB2-BD59-A6C34878D82A}">
                    <a16:rowId xmlns:a16="http://schemas.microsoft.com/office/drawing/2014/main" xmlns="" val="1109830686"/>
                  </a:ext>
                </a:extLst>
              </a:tr>
              <a:tr h="534425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RDSP 2.4 </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people actively participating in organised sport and active recreation events.</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100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315</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000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90 000</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119 081 people actively participated in organised sport and active recreation events.</a:t>
                      </a:r>
                    </a:p>
                  </a:txBody>
                  <a:tcPr marL="68580" marR="68580" marT="0" marB="0">
                    <a:solidFill>
                      <a:srgbClr val="00B050"/>
                    </a:solidFill>
                  </a:tcPr>
                </a:tc>
                <a:tc>
                  <a:txBody>
                    <a:bodyPr/>
                    <a:lstStyle/>
                    <a:p>
                      <a:pPr marL="67945" marR="0" lvl="0" indent="0" algn="l" defTabSz="584200" rtl="0" eaLnBrk="1" fontAlgn="auto" latinLnBrk="0" hangingPunct="1">
                        <a:lnSpc>
                          <a:spcPct val="150000"/>
                        </a:lnSpc>
                        <a:spcBef>
                          <a:spcPts val="0"/>
                        </a:spcBef>
                        <a:spcAft>
                          <a:spcPts val="0"/>
                        </a:spcAft>
                        <a:buClrTx/>
                        <a:buSzTx/>
                        <a:buFontTx/>
                        <a:buNone/>
                        <a:tabLst/>
                        <a:defRPr/>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Decentralisation of programmes attracts more people to participate in sport and active recreation within their communities.</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solidFill>
                      <a:srgbClr val="FCE3CF"/>
                    </a:solidFill>
                  </a:tcPr>
                </a:tc>
                <a:extLst>
                  <a:ext uri="{0D108BD9-81ED-4DB2-BD59-A6C34878D82A}">
                    <a16:rowId xmlns:a16="http://schemas.microsoft.com/office/drawing/2014/main" xmlns="" val="4237730027"/>
                  </a:ext>
                </a:extLst>
              </a:tr>
            </a:tbl>
          </a:graphicData>
        </a:graphic>
      </p:graphicFrame>
      <p:sp>
        <p:nvSpPr>
          <p:cNvPr id="6" name="Rectangle 5"/>
          <p:cNvSpPr/>
          <p:nvPr/>
        </p:nvSpPr>
        <p:spPr>
          <a:xfrm>
            <a:off x="23397849" y="12747055"/>
            <a:ext cx="585418" cy="523220"/>
          </a:xfrm>
          <a:prstGeom prst="rect">
            <a:avLst/>
          </a:prstGeom>
        </p:spPr>
        <p:txBody>
          <a:bodyPr wrap="none">
            <a:spAutoFit/>
          </a:bodyPr>
          <a:lstStyle/>
          <a:p>
            <a:r>
              <a:rPr lang="en-ZA" sz="2800" b="1" dirty="0">
                <a:solidFill>
                  <a:srgbClr val="000000"/>
                </a:solidFill>
              </a:rPr>
              <a:t>24</a:t>
            </a:r>
          </a:p>
        </p:txBody>
      </p:sp>
    </p:spTree>
    <p:extLst>
      <p:ext uri="{BB962C8B-B14F-4D97-AF65-F5344CB8AC3E}">
        <p14:creationId xmlns:p14="http://schemas.microsoft.com/office/powerpoint/2010/main" xmlns="" val="42489169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232339" y="11684001"/>
            <a:ext cx="22722253" cy="1673754"/>
          </a:xfrm>
          <a:prstGeom prst="rect">
            <a:avLst/>
          </a:prstGeom>
        </p:spPr>
      </p:pic>
      <p:sp>
        <p:nvSpPr>
          <p:cNvPr id="4" name="Rectangle 3"/>
          <p:cNvSpPr/>
          <p:nvPr/>
        </p:nvSpPr>
        <p:spPr>
          <a:xfrm>
            <a:off x="232339" y="242627"/>
            <a:ext cx="23919322" cy="1938992"/>
          </a:xfrm>
          <a:prstGeom prst="rect">
            <a:avLst/>
          </a:prstGeom>
        </p:spPr>
        <p:txBody>
          <a:bodyPr wrap="square">
            <a:spAutoFit/>
          </a:bodyPr>
          <a:lstStyle/>
          <a:p>
            <a:r>
              <a:rPr lang="en-US" sz="6000" b="1" dirty="0">
                <a:solidFill>
                  <a:srgbClr val="E3801E"/>
                </a:solidFill>
              </a:rPr>
              <a:t>PROGRAMME 2: RECREATION DEVELOPMENT AND SPORT PROMOTION….</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US" sz="6000" b="1" dirty="0">
              <a:solidFill>
                <a:srgbClr val="E3801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964988341"/>
              </p:ext>
            </p:extLst>
          </p:nvPr>
        </p:nvGraphicFramePr>
        <p:xfrm>
          <a:off x="126359" y="2899765"/>
          <a:ext cx="24025302" cy="10896578"/>
        </p:xfrm>
        <a:graphic>
          <a:graphicData uri="http://schemas.openxmlformats.org/drawingml/2006/table">
            <a:tbl>
              <a:tblPr firstRow="1" bandRow="1">
                <a:tableStyleId>{93296810-A885-4BE3-A3E7-6D5BEEA58F35}</a:tableStyleId>
              </a:tblPr>
              <a:tblGrid>
                <a:gridCol w="1890010">
                  <a:extLst>
                    <a:ext uri="{9D8B030D-6E8A-4147-A177-3AD203B41FA5}">
                      <a16:colId xmlns:a16="http://schemas.microsoft.com/office/drawing/2014/main" xmlns="" val="2177143532"/>
                    </a:ext>
                  </a:extLst>
                </a:gridCol>
                <a:gridCol w="4357537">
                  <a:extLst>
                    <a:ext uri="{9D8B030D-6E8A-4147-A177-3AD203B41FA5}">
                      <a16:colId xmlns:a16="http://schemas.microsoft.com/office/drawing/2014/main" xmlns="" val="1138899189"/>
                    </a:ext>
                  </a:extLst>
                </a:gridCol>
                <a:gridCol w="1990165">
                  <a:extLst>
                    <a:ext uri="{9D8B030D-6E8A-4147-A177-3AD203B41FA5}">
                      <a16:colId xmlns:a16="http://schemas.microsoft.com/office/drawing/2014/main" xmlns="" val="1089848118"/>
                    </a:ext>
                  </a:extLst>
                </a:gridCol>
                <a:gridCol w="1717775">
                  <a:extLst>
                    <a:ext uri="{9D8B030D-6E8A-4147-A177-3AD203B41FA5}">
                      <a16:colId xmlns:a16="http://schemas.microsoft.com/office/drawing/2014/main" xmlns="" val="4152686468"/>
                    </a:ext>
                  </a:extLst>
                </a:gridCol>
                <a:gridCol w="6125964">
                  <a:extLst>
                    <a:ext uri="{9D8B030D-6E8A-4147-A177-3AD203B41FA5}">
                      <a16:colId xmlns:a16="http://schemas.microsoft.com/office/drawing/2014/main" xmlns="" val="3185810122"/>
                    </a:ext>
                  </a:extLst>
                </a:gridCol>
                <a:gridCol w="3681296">
                  <a:extLst>
                    <a:ext uri="{9D8B030D-6E8A-4147-A177-3AD203B41FA5}">
                      <a16:colId xmlns:a16="http://schemas.microsoft.com/office/drawing/2014/main" xmlns="" val="2435271342"/>
                    </a:ext>
                  </a:extLst>
                </a:gridCol>
                <a:gridCol w="4262555">
                  <a:extLst>
                    <a:ext uri="{9D8B030D-6E8A-4147-A177-3AD203B41FA5}">
                      <a16:colId xmlns:a16="http://schemas.microsoft.com/office/drawing/2014/main" xmlns="" val="2017592165"/>
                    </a:ext>
                  </a:extLst>
                </a:gridCol>
              </a:tblGrid>
              <a:tr h="128891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2ND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SEPTEMBER 2022</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CORRECTIVE ACTION </a:t>
                      </a:r>
                    </a:p>
                  </a:txBody>
                  <a:tcPr marL="91433" marR="91433" marT="44547" marB="44547" horzOverflow="overflow">
                    <a:solidFill>
                      <a:srgbClr val="E3801E"/>
                    </a:solidFill>
                  </a:tcPr>
                </a:tc>
                <a:extLst>
                  <a:ext uri="{0D108BD9-81ED-4DB2-BD59-A6C34878D82A}">
                    <a16:rowId xmlns:a16="http://schemas.microsoft.com/office/drawing/2014/main" xmlns="" val="3724171825"/>
                  </a:ext>
                </a:extLst>
              </a:tr>
              <a:tr h="372041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RDSP 2.5</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r>
                        <a:rPr lang="en-ZA" sz="320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Sport and recreation promotion campaigns and events implemented</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p>
                  </a:txBody>
                  <a:tcPr marL="68580" marR="68580" marT="0" marB="0">
                    <a:solidFill>
                      <a:srgbClr val="FCE3CF"/>
                    </a:solidFill>
                  </a:tcPr>
                </a:tc>
                <a:tc>
                  <a:txBody>
                    <a:bodyPr/>
                    <a:lstStyle/>
                    <a:p>
                      <a:pPr algn="l">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2 sport and recreation promotion campaigns and events were implemented.</a:t>
                      </a:r>
                    </a:p>
                    <a:p>
                      <a:pPr algn="l">
                        <a:lnSpc>
                          <a:spcPct val="150000"/>
                        </a:lnSpc>
                      </a:pPr>
                      <a:endParaRPr lang="en-ZA" sz="3200" dirty="0">
                        <a:solidFill>
                          <a:srgbClr val="000000"/>
                        </a:solidFill>
                        <a:effectLst/>
                        <a:latin typeface="Calibri" panose="020F0502020204030204" pitchFamily="34" charset="0"/>
                        <a:cs typeface="Calibri" panose="020F0502020204030204" pitchFamily="34" charset="0"/>
                      </a:endParaRPr>
                    </a:p>
                  </a:txBody>
                  <a:tcPr marL="68580" marR="68580" marT="0" marB="0">
                    <a:solidFill>
                      <a:srgbClr val="00B050"/>
                    </a:solidFill>
                  </a:tcPr>
                </a:tc>
                <a:tc>
                  <a:txBody>
                    <a:bodyPr/>
                    <a:lstStyle/>
                    <a:p>
                      <a:pPr algn="l">
                        <a:lnSpc>
                          <a:spcPct val="150000"/>
                        </a:lnSpc>
                        <a:spcAft>
                          <a:spcPts val="1000"/>
                        </a:spcAft>
                      </a:pP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solidFill>
                      <a:srgbClr val="FCE3CF"/>
                    </a:solidFill>
                  </a:tcPr>
                </a:tc>
                <a:extLst>
                  <a:ext uri="{0D108BD9-81ED-4DB2-BD59-A6C34878D82A}">
                    <a16:rowId xmlns:a16="http://schemas.microsoft.com/office/drawing/2014/main" xmlns="" val="1370603022"/>
                  </a:ext>
                </a:extLst>
              </a:tr>
              <a:tr h="580690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RDSP 2.6</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schools, hubs and clubs provided with equipment and/ or attire as per the established norms and standards.</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2500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p>
                  </a:txBody>
                  <a:tcPr marL="68580" marR="68580" marT="0" marB="0">
                    <a:solidFill>
                      <a:srgbClr val="FCE3CF"/>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1 562 schools, hubs and clubs were provided with equipment and/or attire  as per established norms and standards.</a:t>
                      </a: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solidFill>
                      <a:srgbClr val="00B050"/>
                    </a:solidFill>
                  </a:tcPr>
                </a:tc>
                <a:tc>
                  <a:txBody>
                    <a:bodyPr/>
                    <a:lstStyle/>
                    <a:p>
                      <a:pPr marL="0" marR="70485" lvl="0" indent="0" algn="l" defTabSz="584200" rtl="0" eaLnBrk="1" fontAlgn="auto" latinLnBrk="0" hangingPunct="1">
                        <a:lnSpc>
                          <a:spcPct val="150000"/>
                        </a:lnSpc>
                        <a:spcBef>
                          <a:spcPts val="0"/>
                        </a:spcBef>
                        <a:spcAft>
                          <a:spcPts val="0"/>
                        </a:spcAft>
                        <a:buClrTx/>
                        <a:buSzTx/>
                        <a:buFontTx/>
                        <a:buNone/>
                        <a:tabLst/>
                        <a:defRPr/>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More people are participating in sport and active recreation events post COVID-19. </a:t>
                      </a:r>
                    </a:p>
                    <a:p>
                      <a:pPr marL="0" marR="70485" lvl="0" indent="0" algn="l" defTabSz="584200" rtl="0" eaLnBrk="1" fontAlgn="auto" latinLnBrk="0" hangingPunct="1">
                        <a:lnSpc>
                          <a:spcPct val="150000"/>
                        </a:lnSpc>
                        <a:spcBef>
                          <a:spcPts val="0"/>
                        </a:spcBef>
                        <a:spcAft>
                          <a:spcPts val="0"/>
                        </a:spcAft>
                        <a:buClrTx/>
                        <a:buSzTx/>
                        <a:buFontTx/>
                        <a:buNone/>
                        <a:tabLst/>
                        <a:defRPr/>
                      </a:pPr>
                      <a:endPar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endParaRPr>
                    </a:p>
                    <a:p>
                      <a:pPr marL="0" marR="70485" lvl="0" indent="0" algn="l" defTabSz="584200" rtl="0" eaLnBrk="1" fontAlgn="auto" latinLnBrk="0" hangingPunct="1">
                        <a:lnSpc>
                          <a:spcPct val="150000"/>
                        </a:lnSpc>
                        <a:spcBef>
                          <a:spcPts val="0"/>
                        </a:spcBef>
                        <a:spcAft>
                          <a:spcPts val="0"/>
                        </a:spcAft>
                        <a:buClrTx/>
                        <a:buSzTx/>
                        <a:buFontTx/>
                        <a:buNone/>
                        <a:tabLst/>
                        <a:defRPr/>
                      </a:pPr>
                      <a:endPar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endParaRPr>
                    </a:p>
                  </a:txBody>
                  <a:tcPr marL="68580" marR="68580" marT="0" marB="0">
                    <a:solidFill>
                      <a:srgbClr val="FCE3CF"/>
                    </a:solidFill>
                  </a:tcPr>
                </a:tc>
                <a:tc>
                  <a:txBody>
                    <a:bodyPr/>
                    <a:lstStyle/>
                    <a:p>
                      <a:pPr marR="70485" algn="l">
                        <a:lnSpc>
                          <a:spcPct val="150000"/>
                        </a:lnSpc>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marR="70485"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extLst>
                  <a:ext uri="{0D108BD9-81ED-4DB2-BD59-A6C34878D82A}">
                    <a16:rowId xmlns:a16="http://schemas.microsoft.com/office/drawing/2014/main" xmlns="" val="4165522995"/>
                  </a:ext>
                </a:extLst>
              </a:tr>
            </a:tbl>
          </a:graphicData>
        </a:graphic>
      </p:graphicFrame>
      <p:sp>
        <p:nvSpPr>
          <p:cNvPr id="6" name="Rectangle 5"/>
          <p:cNvSpPr/>
          <p:nvPr/>
        </p:nvSpPr>
        <p:spPr>
          <a:xfrm>
            <a:off x="23294121" y="12896090"/>
            <a:ext cx="585418" cy="523220"/>
          </a:xfrm>
          <a:prstGeom prst="rect">
            <a:avLst/>
          </a:prstGeom>
        </p:spPr>
        <p:txBody>
          <a:bodyPr wrap="none">
            <a:spAutoFit/>
          </a:bodyPr>
          <a:lstStyle/>
          <a:p>
            <a:r>
              <a:rPr lang="en-ZA" sz="2800" b="1" dirty="0">
                <a:solidFill>
                  <a:srgbClr val="000000"/>
                </a:solidFill>
              </a:rPr>
              <a:t>28</a:t>
            </a:r>
          </a:p>
        </p:txBody>
      </p:sp>
    </p:spTree>
    <p:extLst>
      <p:ext uri="{BB962C8B-B14F-4D97-AF65-F5344CB8AC3E}">
        <p14:creationId xmlns:p14="http://schemas.microsoft.com/office/powerpoint/2010/main" xmlns="" val="304948080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800903" y="11684001"/>
            <a:ext cx="22216751" cy="1673754"/>
          </a:xfrm>
          <a:prstGeom prst="rect">
            <a:avLst/>
          </a:prstGeom>
        </p:spPr>
      </p:pic>
      <p:sp>
        <p:nvSpPr>
          <p:cNvPr id="4" name="Rectangle 3"/>
          <p:cNvSpPr/>
          <p:nvPr/>
        </p:nvSpPr>
        <p:spPr>
          <a:xfrm>
            <a:off x="198474" y="242627"/>
            <a:ext cx="23845188" cy="1938992"/>
          </a:xfrm>
          <a:prstGeom prst="rect">
            <a:avLst/>
          </a:prstGeom>
        </p:spPr>
        <p:txBody>
          <a:bodyPr wrap="square">
            <a:spAutoFit/>
          </a:bodyPr>
          <a:lstStyle/>
          <a:p>
            <a:r>
              <a:rPr lang="en-US" sz="6000" b="1" dirty="0">
                <a:solidFill>
                  <a:srgbClr val="E3801E"/>
                </a:solidFill>
              </a:rPr>
              <a:t>PROGRAMME 2: RECREATION DEVELOPMENT AND SPORT PROMOTION….</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US" sz="6000" b="1" dirty="0">
              <a:solidFill>
                <a:srgbClr val="E3801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095441801"/>
              </p:ext>
            </p:extLst>
          </p:nvPr>
        </p:nvGraphicFramePr>
        <p:xfrm>
          <a:off x="198474" y="2801972"/>
          <a:ext cx="23987049" cy="10796692"/>
        </p:xfrm>
        <a:graphic>
          <a:graphicData uri="http://schemas.openxmlformats.org/drawingml/2006/table">
            <a:tbl>
              <a:tblPr firstRow="1" bandRow="1">
                <a:tableStyleId>{93296810-A885-4BE3-A3E7-6D5BEEA58F35}</a:tableStyleId>
              </a:tblPr>
              <a:tblGrid>
                <a:gridCol w="1911680">
                  <a:extLst>
                    <a:ext uri="{9D8B030D-6E8A-4147-A177-3AD203B41FA5}">
                      <a16:colId xmlns:a16="http://schemas.microsoft.com/office/drawing/2014/main" xmlns="" val="1825594317"/>
                    </a:ext>
                  </a:extLst>
                </a:gridCol>
                <a:gridCol w="4056184">
                  <a:extLst>
                    <a:ext uri="{9D8B030D-6E8A-4147-A177-3AD203B41FA5}">
                      <a16:colId xmlns:a16="http://schemas.microsoft.com/office/drawing/2014/main" xmlns="" val="1271953139"/>
                    </a:ext>
                  </a:extLst>
                </a:gridCol>
                <a:gridCol w="1979320">
                  <a:extLst>
                    <a:ext uri="{9D8B030D-6E8A-4147-A177-3AD203B41FA5}">
                      <a16:colId xmlns:a16="http://schemas.microsoft.com/office/drawing/2014/main" xmlns="" val="501699081"/>
                    </a:ext>
                  </a:extLst>
                </a:gridCol>
                <a:gridCol w="2104897">
                  <a:extLst>
                    <a:ext uri="{9D8B030D-6E8A-4147-A177-3AD203B41FA5}">
                      <a16:colId xmlns:a16="http://schemas.microsoft.com/office/drawing/2014/main" xmlns="" val="324243330"/>
                    </a:ext>
                  </a:extLst>
                </a:gridCol>
                <a:gridCol w="5536292">
                  <a:extLst>
                    <a:ext uri="{9D8B030D-6E8A-4147-A177-3AD203B41FA5}">
                      <a16:colId xmlns:a16="http://schemas.microsoft.com/office/drawing/2014/main" xmlns="" val="1142891073"/>
                    </a:ext>
                  </a:extLst>
                </a:gridCol>
                <a:gridCol w="5378824">
                  <a:extLst>
                    <a:ext uri="{9D8B030D-6E8A-4147-A177-3AD203B41FA5}">
                      <a16:colId xmlns:a16="http://schemas.microsoft.com/office/drawing/2014/main" xmlns="" val="1937218622"/>
                    </a:ext>
                  </a:extLst>
                </a:gridCol>
                <a:gridCol w="3019852">
                  <a:extLst>
                    <a:ext uri="{9D8B030D-6E8A-4147-A177-3AD203B41FA5}">
                      <a16:colId xmlns:a16="http://schemas.microsoft.com/office/drawing/2014/main" xmlns="" val="1813176118"/>
                    </a:ext>
                  </a:extLst>
                </a:gridCol>
              </a:tblGrid>
              <a:tr h="1868347">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US" sz="2800" b="1" i="0" u="none" strike="noStrike" cap="none" spc="0" normalizeH="0" baseline="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INDICATOR CODE/NO.</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US" sz="2800" b="1" i="0" u="none" strike="noStrike" cap="none" spc="0" normalizeH="0" baseline="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PERFORMANCE INDICATOR</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US" sz="2800" b="1" i="0" u="none" strike="noStrike" cap="none" spc="0" normalizeH="0" baseline="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2022/23 ANNUAL TARGET </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US" sz="2800" b="1" i="0" u="none" strike="noStrike" cap="none" spc="0" normalizeH="0" baseline="0" noProof="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2ND  QUARTER TARGET</a:t>
                      </a:r>
                      <a:endParaRPr kumimoji="0" lang="en-US" sz="2800" b="1" i="0" u="none" strike="noStrike" cap="none" spc="0" normalizeH="0" baseline="0" dirty="0">
                        <a:ln>
                          <a:noFill/>
                        </a:ln>
                        <a:solidFill>
                          <a:schemeClr val="lt1"/>
                        </a:solidFill>
                        <a:effectLst/>
                        <a:uFillTx/>
                        <a:latin typeface="Calibri" panose="020F0502020204030204" pitchFamily="34" charset="0"/>
                        <a:ea typeface="+mn-ea"/>
                        <a:cs typeface="Calibri" panose="020F0502020204030204" pitchFamily="34" charset="0"/>
                        <a:sym typeface="Helvetica Neue"/>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defRPr/>
                      </a:pPr>
                      <a:r>
                        <a:rPr kumimoji="0" lang="en-US" sz="2800" b="1" i="0" u="none" strike="noStrike" cap="none" spc="0" normalizeH="0" baseline="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ACTUAL ACHIEVEMENT AS AT </a:t>
                      </a:r>
                    </a:p>
                    <a:p>
                      <a:pPr marL="0" marR="0" lvl="0" indent="0" algn="ctr" defTabSz="457200" rtl="0" eaLnBrk="1" fontAlgn="base" latinLnBrk="0" hangingPunct="1">
                        <a:lnSpc>
                          <a:spcPct val="150000"/>
                        </a:lnSpc>
                        <a:spcBef>
                          <a:spcPct val="0"/>
                        </a:spcBef>
                        <a:spcAft>
                          <a:spcPct val="0"/>
                        </a:spcAft>
                        <a:buClrTx/>
                        <a:buSzTx/>
                        <a:buFontTx/>
                        <a:buNone/>
                        <a:tabLst/>
                        <a:defRPr/>
                      </a:pPr>
                      <a:r>
                        <a:rPr kumimoji="0" lang="en-US" sz="2800" b="1" i="0" u="none" strike="noStrike" cap="none" spc="0" normalizeH="0" baseline="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SEPTEMBER 2022</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defRPr/>
                      </a:pPr>
                      <a:r>
                        <a:rPr kumimoji="0" lang="en-US" sz="2800" b="1" i="0" u="none" strike="noStrike" cap="none" spc="0" normalizeH="0" baseline="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REASON FOR DEVIATION</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50000"/>
                        </a:lnSpc>
                        <a:spcBef>
                          <a:spcPct val="0"/>
                        </a:spcBef>
                        <a:spcAft>
                          <a:spcPct val="0"/>
                        </a:spcAft>
                        <a:buClrTx/>
                        <a:buSzTx/>
                        <a:buFontTx/>
                        <a:buNone/>
                        <a:tabLst/>
                        <a:defRPr/>
                      </a:pPr>
                      <a:r>
                        <a:rPr kumimoji="0" lang="en-US" sz="2800" b="1" i="0" u="none" strike="noStrike" cap="none" spc="0" normalizeH="0" baseline="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CORRECTIVE ACTION </a:t>
                      </a:r>
                    </a:p>
                  </a:txBody>
                  <a:tcPr marL="91433" marR="91433" marT="44547" marB="44547" horzOverflow="overflow">
                    <a:solidFill>
                      <a:srgbClr val="E3801E"/>
                    </a:solidFill>
                  </a:tcPr>
                </a:tc>
                <a:extLst>
                  <a:ext uri="{0D108BD9-81ED-4DB2-BD59-A6C34878D82A}">
                    <a16:rowId xmlns:a16="http://schemas.microsoft.com/office/drawing/2014/main" xmlns="" val="144050993"/>
                  </a:ext>
                </a:extLst>
              </a:tr>
              <a:tr h="414746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RDSP 2.7 </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leaners in the National School sport Championship per year.</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5000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500</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marL="0" marR="140335" lvl="0" indent="0" algn="l" defTabSz="584200" rtl="0" eaLnBrk="1" fontAlgn="auto" latinLnBrk="0" hangingPunct="1">
                        <a:lnSpc>
                          <a:spcPct val="150000"/>
                        </a:lnSpc>
                        <a:spcBef>
                          <a:spcPts val="0"/>
                        </a:spcBef>
                        <a:spcAft>
                          <a:spcPts val="0"/>
                        </a:spcAft>
                        <a:buClrTx/>
                        <a:buSzTx/>
                        <a:buFontTx/>
                        <a:buNone/>
                        <a:tabLst/>
                        <a:defRPr/>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3 023 learners participated in the National School Sport Championship.</a:t>
                      </a:r>
                    </a:p>
                    <a:p>
                      <a:pPr marR="140335" algn="l">
                        <a:lnSpc>
                          <a:spcPct val="150000"/>
                        </a:lnSpc>
                        <a:spcAft>
                          <a:spcPts val="0"/>
                        </a:spcAft>
                      </a:pP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B050"/>
                    </a:solidFill>
                  </a:tcPr>
                </a:tc>
                <a:tc>
                  <a:txBody>
                    <a:bodyPr/>
                    <a:lstStyle/>
                    <a:p>
                      <a:pPr marL="15240" marR="140335" lvl="0" indent="0" algn="l" defTabSz="584200" rtl="0" eaLnBrk="1" fontAlgn="auto" latinLnBrk="0" hangingPunct="1">
                        <a:lnSpc>
                          <a:spcPct val="150000"/>
                        </a:lnSpc>
                        <a:spcBef>
                          <a:spcPts val="0"/>
                        </a:spcBef>
                        <a:spcAft>
                          <a:spcPts val="0"/>
                        </a:spcAft>
                        <a:buClrTx/>
                        <a:buSzTx/>
                        <a:buFontTx/>
                        <a:buNone/>
                        <a:tabLst/>
                        <a:defRPr/>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return of sport in schools made possible by the relaxation of lockdown restrictions, permitted for more participation in school sport. </a:t>
                      </a:r>
                    </a:p>
                  </a:txBody>
                  <a:tcPr marL="68580" marR="68580" marT="0" marB="0">
                    <a:solidFill>
                      <a:srgbClr val="FCE3CF"/>
                    </a:solidFill>
                  </a:tcPr>
                </a:tc>
                <a:tc>
                  <a:txBody>
                    <a:bodyPr/>
                    <a:lstStyle/>
                    <a:p>
                      <a:pPr algn="l">
                        <a:lnSpc>
                          <a:spcPct val="150000"/>
                        </a:lnSpc>
                        <a:spcAft>
                          <a:spcPts val="0"/>
                        </a:spcAft>
                      </a:pPr>
                      <a:r>
                        <a:rPr lang="en-ZA" sz="32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solidFill>
                      <a:srgbClr val="FCE3CF"/>
                    </a:solidFill>
                  </a:tcPr>
                </a:tc>
                <a:extLst>
                  <a:ext uri="{0D108BD9-81ED-4DB2-BD59-A6C34878D82A}">
                    <a16:rowId xmlns:a16="http://schemas.microsoft.com/office/drawing/2014/main" xmlns="" val="2922458879"/>
                  </a:ext>
                </a:extLst>
              </a:tr>
              <a:tr h="4539970">
                <a:tc>
                  <a:txBody>
                    <a:bodyPr/>
                    <a:lstStyle/>
                    <a:p>
                      <a:pPr marL="0" marR="0" lvl="0" indent="0" algn="l" defTabSz="457200" rtl="0" eaLnBrk="1" fontAlgn="base" latinLnBrk="0" hangingPunct="1">
                        <a:lnSpc>
                          <a:spcPct val="150000"/>
                        </a:lnSpc>
                        <a:spcBef>
                          <a:spcPts val="0"/>
                        </a:spcBef>
                        <a:spcAft>
                          <a:spcPts val="0"/>
                        </a:spcAft>
                        <a:buClrTx/>
                        <a:buSzTx/>
                        <a:buFontTx/>
                        <a:buNone/>
                        <a:tabLst/>
                        <a:defRPr/>
                      </a:pPr>
                      <a:r>
                        <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RDSP 2.8</a:t>
                      </a:r>
                    </a:p>
                  </a:txBody>
                  <a:tcPr marL="68580" marR="68580" marT="0" marB="0">
                    <a:solidFill>
                      <a:srgbClr val="FCE3CF"/>
                    </a:solidFill>
                  </a:tcPr>
                </a:tc>
                <a:tc>
                  <a:txBody>
                    <a:bodyPr/>
                    <a:lstStyle/>
                    <a:p>
                      <a:pPr marL="0" marR="0" lvl="0" indent="0" algn="l" defTabSz="457200" rtl="0" eaLnBrk="1" fontAlgn="base" latinLnBrk="0" hangingPunct="1">
                        <a:lnSpc>
                          <a:spcPct val="150000"/>
                        </a:lnSpc>
                        <a:spcBef>
                          <a:spcPts val="0"/>
                        </a:spcBef>
                        <a:spcAft>
                          <a:spcPts val="0"/>
                        </a:spcAft>
                        <a:buClrTx/>
                        <a:buSzTx/>
                        <a:buFontTx/>
                        <a:buNone/>
                        <a:tabLst/>
                        <a:defRPr/>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No. of learners participating  at the district school sport tournaments. </a:t>
                      </a:r>
                      <a:endPar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solidFill>
                      <a:srgbClr val="FCE3CF"/>
                    </a:solidFill>
                  </a:tcPr>
                </a:tc>
                <a:tc>
                  <a:txBody>
                    <a:bodyPr/>
                    <a:lstStyle/>
                    <a:p>
                      <a:pPr marL="0" marR="0" lvl="0" indent="0" algn="l" defTabSz="457200" rtl="0" eaLnBrk="1" fontAlgn="base" latinLnBrk="0" hangingPunct="1">
                        <a:lnSpc>
                          <a:spcPct val="150000"/>
                        </a:lnSpc>
                        <a:spcBef>
                          <a:spcPts val="0"/>
                        </a:spcBef>
                        <a:spcAft>
                          <a:spcPts val="0"/>
                        </a:spcAft>
                        <a:buClrTx/>
                        <a:buSzTx/>
                        <a:buFontTx/>
                        <a:buNone/>
                        <a:tabLst/>
                        <a:defRPr/>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75 000</a:t>
                      </a:r>
                      <a:endPar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solidFill>
                      <a:srgbClr val="FCE3CF"/>
                    </a:solidFill>
                  </a:tcPr>
                </a:tc>
                <a:tc>
                  <a:txBody>
                    <a:bodyPr/>
                    <a:lstStyle/>
                    <a:p>
                      <a:pPr marL="0" marR="0" lvl="0" indent="0" algn="l" defTabSz="457200" rtl="0" eaLnBrk="1" fontAlgn="base" latinLnBrk="0" hangingPunct="1">
                        <a:lnSpc>
                          <a:spcPct val="150000"/>
                        </a:lnSpc>
                        <a:spcBef>
                          <a:spcPts val="0"/>
                        </a:spcBef>
                        <a:spcAft>
                          <a:spcPts val="0"/>
                        </a:spcAft>
                        <a:buClrTx/>
                        <a:buSzTx/>
                        <a:buFontTx/>
                        <a:buNone/>
                        <a:tabLst/>
                        <a:defRPr/>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30 000</a:t>
                      </a:r>
                      <a:endPar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solidFill>
                      <a:srgbClr val="FCE3CF"/>
                    </a:solidFill>
                  </a:tcPr>
                </a:tc>
                <a:tc>
                  <a:txBody>
                    <a:bodyPr/>
                    <a:lstStyle/>
                    <a:p>
                      <a:pPr marL="0" marR="0" lvl="0" indent="0" algn="l" defTabSz="457200" rtl="0" eaLnBrk="1" fontAlgn="base" latinLnBrk="0" hangingPunct="1">
                        <a:lnSpc>
                          <a:spcPct val="150000"/>
                        </a:lnSpc>
                        <a:spcBef>
                          <a:spcPts val="0"/>
                        </a:spcBef>
                        <a:spcAft>
                          <a:spcPts val="0"/>
                        </a:spcAft>
                        <a:buClrTx/>
                        <a:buSzTx/>
                        <a:buFontTx/>
                        <a:buNone/>
                        <a:tabLst/>
                      </a:pPr>
                      <a:r>
                        <a:rPr lang="en-ZA" sz="3200" b="0" i="0" u="none" strike="noStrike" kern="1200"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42 579 learners participated at the district school sport tournaments.</a:t>
                      </a:r>
                    </a:p>
                  </a:txBody>
                  <a:tcPr marL="68580" marR="68580" marT="0" marB="0">
                    <a:solidFill>
                      <a:srgbClr val="00B050"/>
                    </a:solidFill>
                  </a:tcPr>
                </a:tc>
                <a:tc>
                  <a:txBody>
                    <a:bodyPr/>
                    <a:lstStyle/>
                    <a:p>
                      <a:pPr marL="0" marR="0" lvl="0" indent="0" algn="l" defTabSz="457200" rtl="0" eaLnBrk="1" fontAlgn="base" latinLnBrk="0" hangingPunct="1">
                        <a:lnSpc>
                          <a:spcPct val="150000"/>
                        </a:lnSpc>
                        <a:spcBef>
                          <a:spcPts val="0"/>
                        </a:spcBef>
                        <a:spcAft>
                          <a:spcPts val="0"/>
                        </a:spcAft>
                        <a:buClrTx/>
                        <a:buSzTx/>
                        <a:buFontTx/>
                        <a:buNone/>
                        <a:tabLst/>
                        <a:defRPr/>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Due to the resumption of sport in schools, more learners participated in the Programme.</a:t>
                      </a:r>
                    </a:p>
                  </a:txBody>
                  <a:tcPr marL="68580" marR="68580" marT="0" marB="0">
                    <a:solidFill>
                      <a:srgbClr val="FCE3CF"/>
                    </a:solidFill>
                  </a:tcPr>
                </a:tc>
                <a:tc>
                  <a:txBody>
                    <a:bodyPr/>
                    <a:lstStyle/>
                    <a:p>
                      <a:pPr marL="0" marR="0" lvl="0" indent="0" algn="l" defTabSz="457200" rtl="0" eaLnBrk="1" fontAlgn="base" latinLnBrk="0" hangingPunct="1">
                        <a:lnSpc>
                          <a:spcPct val="150000"/>
                        </a:lnSpc>
                        <a:spcBef>
                          <a:spcPts val="0"/>
                        </a:spcBef>
                        <a:spcAft>
                          <a:spcPts val="0"/>
                        </a:spcAft>
                        <a:buClrTx/>
                        <a:buSzTx/>
                        <a:buFontTx/>
                        <a:buNone/>
                        <a:tabLst/>
                        <a:defRPr/>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a:t>
                      </a:r>
                      <a:endParaRPr lang="en-ZA" sz="3200" kern="1200" dirty="0">
                        <a:solidFill>
                          <a:srgbClr val="000000"/>
                        </a:solidFill>
                        <a:effectLst/>
                        <a:latin typeface="Calibri" panose="020F0502020204030204" pitchFamily="34" charset="0"/>
                        <a:ea typeface="+mn-ea"/>
                        <a:cs typeface="Calibri" panose="020F0502020204030204" pitchFamily="34" charset="0"/>
                      </a:endParaRPr>
                    </a:p>
                  </a:txBody>
                  <a:tcPr marL="68580" marR="68580" marT="0" marB="0">
                    <a:solidFill>
                      <a:srgbClr val="FCE3CF"/>
                    </a:solidFill>
                  </a:tcPr>
                </a:tc>
                <a:extLst>
                  <a:ext uri="{0D108BD9-81ED-4DB2-BD59-A6C34878D82A}">
                    <a16:rowId xmlns:a16="http://schemas.microsoft.com/office/drawing/2014/main" xmlns="" val="1447227759"/>
                  </a:ext>
                </a:extLst>
              </a:tr>
            </a:tbl>
          </a:graphicData>
        </a:graphic>
      </p:graphicFrame>
      <p:sp>
        <p:nvSpPr>
          <p:cNvPr id="6" name="Rectangle 5"/>
          <p:cNvSpPr/>
          <p:nvPr/>
        </p:nvSpPr>
        <p:spPr>
          <a:xfrm>
            <a:off x="23458244" y="12896090"/>
            <a:ext cx="585418" cy="523220"/>
          </a:xfrm>
          <a:prstGeom prst="rect">
            <a:avLst/>
          </a:prstGeom>
        </p:spPr>
        <p:txBody>
          <a:bodyPr wrap="none">
            <a:spAutoFit/>
          </a:bodyPr>
          <a:lstStyle/>
          <a:p>
            <a:r>
              <a:rPr lang="en-ZA" sz="2800" b="1" dirty="0">
                <a:solidFill>
                  <a:srgbClr val="000000"/>
                </a:solidFill>
              </a:rPr>
              <a:t>31</a:t>
            </a:r>
          </a:p>
        </p:txBody>
      </p:sp>
    </p:spTree>
    <p:extLst>
      <p:ext uri="{BB962C8B-B14F-4D97-AF65-F5344CB8AC3E}">
        <p14:creationId xmlns:p14="http://schemas.microsoft.com/office/powerpoint/2010/main" xmlns="" val="84910888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387231" y="12042246"/>
            <a:ext cx="22504299" cy="1673754"/>
          </a:xfrm>
          <a:prstGeom prst="rect">
            <a:avLst/>
          </a:prstGeom>
        </p:spPr>
      </p:pic>
      <p:sp>
        <p:nvSpPr>
          <p:cNvPr id="4" name="Rectangle 3"/>
          <p:cNvSpPr/>
          <p:nvPr/>
        </p:nvSpPr>
        <p:spPr>
          <a:xfrm>
            <a:off x="642551" y="242627"/>
            <a:ext cx="23057707" cy="1938992"/>
          </a:xfrm>
          <a:prstGeom prst="rect">
            <a:avLst/>
          </a:prstGeom>
        </p:spPr>
        <p:txBody>
          <a:bodyPr wrap="square">
            <a:spAutoFit/>
          </a:bodyPr>
          <a:lstStyle/>
          <a:p>
            <a:r>
              <a:rPr lang="en-US" sz="6000" b="1" dirty="0">
                <a:solidFill>
                  <a:srgbClr val="E3801E"/>
                </a:solidFill>
              </a:rPr>
              <a:t>PROGRAMME 2: RECREATION DEVELOPMENT AND SPORT PROMOTION….</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US" sz="6000" b="1" dirty="0">
              <a:solidFill>
                <a:srgbClr val="E3801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566129575"/>
              </p:ext>
            </p:extLst>
          </p:nvPr>
        </p:nvGraphicFramePr>
        <p:xfrm>
          <a:off x="83289" y="2639136"/>
          <a:ext cx="24217422" cy="11076864"/>
        </p:xfrm>
        <a:graphic>
          <a:graphicData uri="http://schemas.openxmlformats.org/drawingml/2006/table">
            <a:tbl>
              <a:tblPr firstRow="1" bandRow="1">
                <a:tableStyleId>{93296810-A885-4BE3-A3E7-6D5BEEA58F35}</a:tableStyleId>
              </a:tblPr>
              <a:tblGrid>
                <a:gridCol w="2257645">
                  <a:extLst>
                    <a:ext uri="{9D8B030D-6E8A-4147-A177-3AD203B41FA5}">
                      <a16:colId xmlns:a16="http://schemas.microsoft.com/office/drawing/2014/main" xmlns="" val="4180960721"/>
                    </a:ext>
                  </a:extLst>
                </a:gridCol>
                <a:gridCol w="6209414">
                  <a:extLst>
                    <a:ext uri="{9D8B030D-6E8A-4147-A177-3AD203B41FA5}">
                      <a16:colId xmlns:a16="http://schemas.microsoft.com/office/drawing/2014/main" xmlns="" val="4214673746"/>
                    </a:ext>
                  </a:extLst>
                </a:gridCol>
                <a:gridCol w="1616149">
                  <a:extLst>
                    <a:ext uri="{9D8B030D-6E8A-4147-A177-3AD203B41FA5}">
                      <a16:colId xmlns:a16="http://schemas.microsoft.com/office/drawing/2014/main" xmlns="" val="3358423962"/>
                    </a:ext>
                  </a:extLst>
                </a:gridCol>
                <a:gridCol w="1765005">
                  <a:extLst>
                    <a:ext uri="{9D8B030D-6E8A-4147-A177-3AD203B41FA5}">
                      <a16:colId xmlns:a16="http://schemas.microsoft.com/office/drawing/2014/main" xmlns="" val="3188823473"/>
                    </a:ext>
                  </a:extLst>
                </a:gridCol>
                <a:gridCol w="4316818">
                  <a:extLst>
                    <a:ext uri="{9D8B030D-6E8A-4147-A177-3AD203B41FA5}">
                      <a16:colId xmlns:a16="http://schemas.microsoft.com/office/drawing/2014/main" xmlns="" val="1078426858"/>
                    </a:ext>
                  </a:extLst>
                </a:gridCol>
                <a:gridCol w="5932968">
                  <a:extLst>
                    <a:ext uri="{9D8B030D-6E8A-4147-A177-3AD203B41FA5}">
                      <a16:colId xmlns:a16="http://schemas.microsoft.com/office/drawing/2014/main" xmlns="" val="2495599109"/>
                    </a:ext>
                  </a:extLst>
                </a:gridCol>
                <a:gridCol w="2119423">
                  <a:extLst>
                    <a:ext uri="{9D8B030D-6E8A-4147-A177-3AD203B41FA5}">
                      <a16:colId xmlns:a16="http://schemas.microsoft.com/office/drawing/2014/main" xmlns="" val="2399072511"/>
                    </a:ext>
                  </a:extLst>
                </a:gridCol>
              </a:tblGrid>
              <a:tr h="139991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2ND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SEPTEMBER 2022</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solidFill>
                      <a:srgbClr val="E3801E"/>
                    </a:solidFill>
                  </a:tcPr>
                </a:tc>
                <a:extLst>
                  <a:ext uri="{0D108BD9-81ED-4DB2-BD59-A6C34878D82A}">
                    <a16:rowId xmlns:a16="http://schemas.microsoft.com/office/drawing/2014/main" xmlns="" val="1427061403"/>
                  </a:ext>
                </a:extLst>
              </a:tr>
              <a:tr h="3070916">
                <a:tc>
                  <a:txBody>
                    <a:bodyPr/>
                    <a:lstStyle/>
                    <a:p>
                      <a:pPr marL="0" marR="0" lvl="0" indent="0" algn="l" defTabSz="457200" rtl="0" eaLnBrk="1" fontAlgn="base" latinLnBrk="0" hangingPunct="1">
                        <a:lnSpc>
                          <a:spcPct val="150000"/>
                        </a:lnSpc>
                        <a:spcBef>
                          <a:spcPts val="0"/>
                        </a:spcBef>
                        <a:spcAft>
                          <a:spcPts val="0"/>
                        </a:spcAft>
                        <a:buClrTx/>
                        <a:buSzTx/>
                        <a:buFontTx/>
                        <a:buNone/>
                        <a:tabLst/>
                        <a:defRPr/>
                      </a:pPr>
                      <a:r>
                        <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RDSP 2.9</a:t>
                      </a:r>
                    </a:p>
                  </a:txBody>
                  <a:tcPr marL="68580" marR="68580" marT="0" marB="0">
                    <a:solidFill>
                      <a:srgbClr val="FCE3CF"/>
                    </a:solidFill>
                  </a:tcPr>
                </a:tc>
                <a:tc>
                  <a:txBody>
                    <a:bodyPr/>
                    <a:lstStyle/>
                    <a:p>
                      <a:pPr marL="0" marR="0" lvl="0" indent="0" algn="l" defTabSz="457200" rtl="0" eaLnBrk="1" fontAlgn="base" latinLnBrk="0" hangingPunct="1">
                        <a:lnSpc>
                          <a:spcPct val="150000"/>
                        </a:lnSpc>
                        <a:spcBef>
                          <a:spcPts val="0"/>
                        </a:spcBef>
                        <a:spcAft>
                          <a:spcPts val="0"/>
                        </a:spcAft>
                        <a:buClrTx/>
                        <a:buSzTx/>
                        <a:buFontTx/>
                        <a:buNone/>
                        <a:tabLst/>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No. of Municipalities provided with technical and/ or management support during construction.</a:t>
                      </a:r>
                      <a:endPar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solidFill>
                      <a:srgbClr val="FCE3CF"/>
                    </a:solidFill>
                  </a:tcPr>
                </a:tc>
                <a:tc>
                  <a:txBody>
                    <a:bodyPr/>
                    <a:lstStyle/>
                    <a:p>
                      <a:pPr marL="0" marR="0" lvl="0" indent="0" algn="l" defTabSz="457200" rtl="0" eaLnBrk="1" fontAlgn="base" latinLnBrk="0" hangingPunct="1">
                        <a:lnSpc>
                          <a:spcPct val="150000"/>
                        </a:lnSpc>
                        <a:spcBef>
                          <a:spcPts val="0"/>
                        </a:spcBef>
                        <a:spcAft>
                          <a:spcPts val="0"/>
                        </a:spcAft>
                        <a:buClrTx/>
                        <a:buSzTx/>
                        <a:buFontTx/>
                        <a:buNone/>
                        <a:tabLst/>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50</a:t>
                      </a:r>
                      <a:endPar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solidFill>
                      <a:srgbClr val="FCE3CF"/>
                    </a:solidFill>
                  </a:tcPr>
                </a:tc>
                <a:tc>
                  <a:txBody>
                    <a:bodyPr/>
                    <a:lstStyle/>
                    <a:p>
                      <a:pPr marL="0" marR="0" lvl="0" indent="0" algn="l" defTabSz="457200" rtl="0" eaLnBrk="1" fontAlgn="base" latinLnBrk="0" hangingPunct="1">
                        <a:lnSpc>
                          <a:spcPct val="150000"/>
                        </a:lnSpc>
                        <a:spcBef>
                          <a:spcPts val="0"/>
                        </a:spcBef>
                        <a:spcAft>
                          <a:spcPts val="0"/>
                        </a:spcAft>
                        <a:buClrTx/>
                        <a:buSzTx/>
                        <a:buFontTx/>
                        <a:buNone/>
                        <a:tabLst/>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50</a:t>
                      </a:r>
                    </a:p>
                  </a:txBody>
                  <a:tcPr marL="68580" marR="68580" marT="0" marB="0">
                    <a:solidFill>
                      <a:srgbClr val="FCE3CF"/>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kern="1200"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59 municipalities were provided with technical and/or management support.</a:t>
                      </a:r>
                    </a:p>
                  </a:txBody>
                  <a:tcPr marL="68580" marR="68580" marT="0" marB="0">
                    <a:solidFill>
                      <a:srgbClr val="00B050"/>
                    </a:solidFill>
                  </a:tcPr>
                </a:tc>
                <a:tc>
                  <a:txBody>
                    <a:bodyPr/>
                    <a:lstStyle/>
                    <a:p>
                      <a:pPr marL="0" marR="0" lvl="0" indent="0" algn="l" defTabSz="457200" rtl="0" eaLnBrk="1" fontAlgn="base" latinLnBrk="0" hangingPunct="1">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The reason for over-achievement was due to sites visits conducted to completed projects to check the status and to confirm usage.</a:t>
                      </a:r>
                      <a:endParaRPr kumimoji="0" lang="en-US"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solidFill>
                      <a:srgbClr val="FCE3CF"/>
                    </a:solidFill>
                  </a:tcPr>
                </a:tc>
                <a:tc>
                  <a:txBody>
                    <a:bodyPr/>
                    <a:lstStyle/>
                    <a:p>
                      <a:pPr marL="0" marR="0" lvl="0" indent="0" algn="l" defTabSz="457200" rtl="0" eaLnBrk="1" fontAlgn="base" latinLnBrk="0" hangingPunct="1">
                        <a:lnSpc>
                          <a:spcPct val="150000"/>
                        </a:lnSpc>
                        <a:spcBef>
                          <a:spcPts val="0"/>
                        </a:spcBef>
                        <a:spcAft>
                          <a:spcPts val="0"/>
                        </a:spcAft>
                        <a:buClrTx/>
                        <a:buSzTx/>
                        <a:buFontTx/>
                        <a:buNone/>
                        <a:tabLst/>
                      </a:pPr>
                      <a:r>
                        <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a:t>
                      </a:r>
                      <a:endParaRPr kumimoji="0" lang="en-US"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p>
                      <a:pPr marL="0" marR="0" lvl="0" indent="0" algn="l" defTabSz="457200" rtl="0" eaLnBrk="1" fontAlgn="base" latinLnBrk="0" hangingPunct="1">
                        <a:lnSpc>
                          <a:spcPct val="150000"/>
                        </a:lnSpc>
                        <a:spcBef>
                          <a:spcPts val="0"/>
                        </a:spcBef>
                        <a:spcAft>
                          <a:spcPts val="0"/>
                        </a:spcAft>
                        <a:buClrTx/>
                        <a:buSzTx/>
                        <a:buFontTx/>
                        <a:buNone/>
                        <a:tabLst/>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 </a:t>
                      </a:r>
                      <a:endParaRPr kumimoji="0" lang="en-US"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p>
                      <a:pPr marL="0" marR="0" lvl="0" indent="0" algn="l" defTabSz="457200" rtl="0" eaLnBrk="1" fontAlgn="base" latinLnBrk="0" hangingPunct="1">
                        <a:lnSpc>
                          <a:spcPct val="150000"/>
                        </a:lnSpc>
                        <a:spcBef>
                          <a:spcPts val="0"/>
                        </a:spcBef>
                        <a:spcAft>
                          <a:spcPts val="0"/>
                        </a:spcAft>
                        <a:buClrTx/>
                        <a:buSzTx/>
                        <a:buFontTx/>
                        <a:buNone/>
                        <a:tabLst/>
                      </a:pPr>
                      <a:r>
                        <a:rPr kumimoji="0" lang="en-ZA"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 </a:t>
                      </a:r>
                      <a:endParaRPr kumimoji="0" lang="en-US"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endParaRPr>
                    </a:p>
                  </a:txBody>
                  <a:tcPr marL="68580" marR="68580" marT="0" marB="0">
                    <a:solidFill>
                      <a:srgbClr val="FCE3CF"/>
                    </a:solidFill>
                  </a:tcPr>
                </a:tc>
                <a:extLst>
                  <a:ext uri="{0D108BD9-81ED-4DB2-BD59-A6C34878D82A}">
                    <a16:rowId xmlns:a16="http://schemas.microsoft.com/office/drawing/2014/main" xmlns="" val="3524263004"/>
                  </a:ext>
                </a:extLst>
              </a:tr>
              <a:tr h="2195875">
                <a:tc>
                  <a:txBody>
                    <a:bodyPr/>
                    <a:lstStyle/>
                    <a:p>
                      <a:pPr marL="0" marR="0" lvl="0" indent="0" algn="l" defTabSz="457200" rtl="0" eaLnBrk="1" fontAlgn="base" latinLnBrk="0" hangingPunct="1">
                        <a:lnSpc>
                          <a:spcPct val="150000"/>
                        </a:lnSpc>
                        <a:spcBef>
                          <a:spcPts val="0"/>
                        </a:spcBef>
                        <a:spcAft>
                          <a:spcPts val="0"/>
                        </a:spcAft>
                        <a:buClrTx/>
                        <a:buSzTx/>
                        <a:buFontTx/>
                        <a:buNone/>
                        <a:tabLst/>
                        <a:defRPr/>
                      </a:pPr>
                      <a:r>
                        <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RDSP 2.10</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community outdoor gyms and children’s play parks constructed.</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solidFill>
                      <a:srgbClr val="FCE3CF"/>
                    </a:solidFill>
                  </a:tcPr>
                </a:tc>
                <a:tc>
                  <a:txBody>
                    <a:bodyPr/>
                    <a:lstStyle/>
                    <a:p>
                      <a:pPr algn="l"/>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No reporting required</a:t>
                      </a:r>
                    </a:p>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1">
                        <a:lumMod val="75000"/>
                      </a:schemeClr>
                    </a:solidFill>
                  </a:tcPr>
                </a:tc>
                <a:tc>
                  <a:txBody>
                    <a:bodyPr/>
                    <a:lstStyle/>
                    <a:p>
                      <a:pPr algn="l">
                        <a:lnSpc>
                          <a:spcPct val="150000"/>
                        </a:lnSpc>
                        <a:spcAft>
                          <a:spcPts val="0"/>
                        </a:spcAf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solidFill>
                      <a:srgbClr val="FCE3CF"/>
                    </a:solidFill>
                  </a:tcPr>
                </a:tc>
                <a:tc>
                  <a:txBody>
                    <a:bodyPr/>
                    <a:lstStyle/>
                    <a:p>
                      <a:pPr algn="l">
                        <a:lnSpc>
                          <a:spcPct val="150000"/>
                        </a:lnSpc>
                        <a:spcAft>
                          <a:spcPts val="0"/>
                        </a:spcAf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solidFill>
                      <a:srgbClr val="FCE3CF"/>
                    </a:solidFill>
                  </a:tcPr>
                </a:tc>
                <a:extLst>
                  <a:ext uri="{0D108BD9-81ED-4DB2-BD59-A6C34878D82A}">
                    <a16:rowId xmlns:a16="http://schemas.microsoft.com/office/drawing/2014/main" xmlns="" val="60731324"/>
                  </a:ext>
                </a:extLst>
              </a:tr>
              <a:tr h="4410155">
                <a:tc>
                  <a:txBody>
                    <a:bodyPr/>
                    <a:lstStyle/>
                    <a:p>
                      <a:pPr marL="0" marR="0" lvl="0" indent="0" algn="l" defTabSz="457200" rtl="0" eaLnBrk="1" fontAlgn="base" latinLnBrk="0" hangingPunct="1">
                        <a:lnSpc>
                          <a:spcPct val="150000"/>
                        </a:lnSpc>
                        <a:spcBef>
                          <a:spcPts val="0"/>
                        </a:spcBef>
                        <a:spcAft>
                          <a:spcPts val="0"/>
                        </a:spcAft>
                        <a:buClrTx/>
                        <a:buSzTx/>
                        <a:buFontTx/>
                        <a:buNone/>
                        <a:tabLst/>
                        <a:defRPr/>
                      </a:pPr>
                      <a:r>
                        <a:rPr kumimoji="0" lang="en-GB" sz="3200" b="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RDSP 2.11</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heritage legacy facilities (including the Resistance and Liberation Heritage Route [RLHR] sites) developed and/or maintained to transform national heritage landscape. </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solidFill>
                      <a:srgbClr val="FCE3CF"/>
                    </a:solidFill>
                  </a:tcPr>
                </a:tc>
                <a:tc>
                  <a:txBody>
                    <a:bodyPr/>
                    <a:lstStyle/>
                    <a:p>
                      <a:pPr algn="l">
                        <a:lnSpc>
                          <a:spcPct val="150000"/>
                        </a:lnSpc>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No reporting required</a:t>
                      </a:r>
                    </a:p>
                  </a:txBody>
                  <a:tcPr marL="68580" marR="68580" marT="0" marB="0">
                    <a:solidFill>
                      <a:schemeClr val="accent1">
                        <a:lumMod val="75000"/>
                      </a:schemeClr>
                    </a:solidFill>
                  </a:tcPr>
                </a:tc>
                <a:tc>
                  <a:txBody>
                    <a:bodyPr/>
                    <a:lstStyle/>
                    <a:p>
                      <a:pPr algn="l">
                        <a:lnSpc>
                          <a:spcPct val="150000"/>
                        </a:lnSpc>
                        <a:spcAft>
                          <a:spcPts val="0"/>
                        </a:spcAf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solidFill>
                      <a:srgbClr val="FCE3CF"/>
                    </a:solidFill>
                  </a:tcPr>
                </a:tc>
                <a:tc>
                  <a:txBody>
                    <a:bodyPr/>
                    <a:lstStyle/>
                    <a:p>
                      <a:pPr algn="l">
                        <a:lnSpc>
                          <a:spcPct val="150000"/>
                        </a:lnSpc>
                        <a:spcAft>
                          <a:spcPts val="0"/>
                        </a:spcAft>
                      </a:pPr>
                      <a:r>
                        <a:rPr lang="en-US"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solidFill>
                      <a:srgbClr val="FCE3CF"/>
                    </a:solidFill>
                  </a:tcPr>
                </a:tc>
                <a:extLst>
                  <a:ext uri="{0D108BD9-81ED-4DB2-BD59-A6C34878D82A}">
                    <a16:rowId xmlns:a16="http://schemas.microsoft.com/office/drawing/2014/main" xmlns="" val="1560474627"/>
                  </a:ext>
                </a:extLst>
              </a:tr>
            </a:tbl>
          </a:graphicData>
        </a:graphic>
      </p:graphicFrame>
      <p:sp>
        <p:nvSpPr>
          <p:cNvPr id="6" name="Rectangle 5"/>
          <p:cNvSpPr/>
          <p:nvPr/>
        </p:nvSpPr>
        <p:spPr>
          <a:xfrm>
            <a:off x="23411351" y="12896090"/>
            <a:ext cx="585418" cy="523220"/>
          </a:xfrm>
          <a:prstGeom prst="rect">
            <a:avLst/>
          </a:prstGeom>
        </p:spPr>
        <p:txBody>
          <a:bodyPr wrap="none">
            <a:spAutoFit/>
          </a:bodyPr>
          <a:lstStyle/>
          <a:p>
            <a:r>
              <a:rPr lang="en-ZA" sz="2800" b="1" dirty="0">
                <a:solidFill>
                  <a:srgbClr val="000000"/>
                </a:solidFill>
              </a:rPr>
              <a:t>33</a:t>
            </a:r>
          </a:p>
        </p:txBody>
      </p:sp>
    </p:spTree>
    <p:extLst>
      <p:ext uri="{BB962C8B-B14F-4D97-AF65-F5344CB8AC3E}">
        <p14:creationId xmlns:p14="http://schemas.microsoft.com/office/powerpoint/2010/main" xmlns="" val="258906572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3852049"/>
            <a:ext cx="24520150" cy="601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lang="en-US" sz="9600" b="1" dirty="0">
                <a:solidFill>
                  <a:srgbClr val="E3801E"/>
                </a:solidFill>
              </a:rPr>
              <a:t>PROGRAMME 3</a:t>
            </a:r>
          </a:p>
          <a:p>
            <a:endParaRPr lang="en-US" sz="9600" b="1" dirty="0">
              <a:solidFill>
                <a:srgbClr val="E3801E"/>
              </a:solidFill>
            </a:endParaRPr>
          </a:p>
          <a:p>
            <a:r>
              <a:rPr lang="en-US" sz="9600" b="1" dirty="0">
                <a:solidFill>
                  <a:srgbClr val="E3801E"/>
                </a:solidFill>
              </a:rPr>
              <a:t>ARTS AND CULTURE DEVELOPMENT AND PROMOTION </a:t>
            </a:r>
            <a:endParaRPr lang="en-US" sz="9600" b="1" dirty="0"/>
          </a:p>
        </p:txBody>
      </p:sp>
    </p:spTree>
    <p:extLst>
      <p:ext uri="{BB962C8B-B14F-4D97-AF65-F5344CB8AC3E}">
        <p14:creationId xmlns:p14="http://schemas.microsoft.com/office/powerpoint/2010/main" xmlns="" val="275672581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551353" y="11745556"/>
            <a:ext cx="22403240" cy="1673754"/>
          </a:xfrm>
          <a:prstGeom prst="rect">
            <a:avLst/>
          </a:prstGeom>
        </p:spPr>
      </p:pic>
      <p:sp>
        <p:nvSpPr>
          <p:cNvPr id="4" name="Rectangle 3"/>
          <p:cNvSpPr/>
          <p:nvPr/>
        </p:nvSpPr>
        <p:spPr>
          <a:xfrm>
            <a:off x="2682715" y="242627"/>
            <a:ext cx="19262885" cy="1938992"/>
          </a:xfrm>
          <a:prstGeom prst="rect">
            <a:avLst/>
          </a:prstGeom>
        </p:spPr>
        <p:txBody>
          <a:bodyPr wrap="square">
            <a:spAutoFit/>
          </a:bodyPr>
          <a:lstStyle/>
          <a:p>
            <a:r>
              <a:rPr lang="en-ZA" sz="6000" b="1" dirty="0">
                <a:solidFill>
                  <a:srgbClr val="E3801E"/>
                </a:solidFill>
              </a:rPr>
              <a:t>PROGRAMME 3: ARTS CULTURE PROMOTION AND DEVELOPMENT</a:t>
            </a:r>
          </a:p>
        </p:txBody>
      </p:sp>
      <p:sp>
        <p:nvSpPr>
          <p:cNvPr id="5" name="Rectangle 4"/>
          <p:cNvSpPr/>
          <p:nvPr/>
        </p:nvSpPr>
        <p:spPr>
          <a:xfrm>
            <a:off x="172995" y="2899765"/>
            <a:ext cx="23897967" cy="8316444"/>
          </a:xfrm>
          <a:prstGeom prst="rect">
            <a:avLst/>
          </a:prstGeom>
        </p:spPr>
        <p:txBody>
          <a:bodyPr wrap="square">
            <a:spAutoFit/>
          </a:bodyPr>
          <a:lstStyle/>
          <a:p>
            <a:pPr algn="just">
              <a:lnSpc>
                <a:spcPct val="150000"/>
              </a:lnSpc>
            </a:pPr>
            <a:r>
              <a:rPr lang="en-GB" sz="3600" b="1" dirty="0">
                <a:solidFill>
                  <a:srgbClr val="000000"/>
                </a:solidFill>
                <a:latin typeface="Calibri" panose="020F0502020204030204" pitchFamily="34" charset="0"/>
                <a:cs typeface="Calibri" panose="020F0502020204030204" pitchFamily="34" charset="0"/>
              </a:rPr>
              <a:t>Purpose</a:t>
            </a:r>
            <a:r>
              <a:rPr lang="en-GB" sz="3600" dirty="0">
                <a:solidFill>
                  <a:srgbClr val="000000"/>
                </a:solidFill>
                <a:latin typeface="Calibri" panose="020F0502020204030204" pitchFamily="34" charset="0"/>
                <a:cs typeface="Calibri" panose="020F0502020204030204" pitchFamily="34" charset="0"/>
              </a:rPr>
              <a:t>:  Promote and develop arts, culture and languages, and implement the national social cohesion strategy</a:t>
            </a:r>
          </a:p>
          <a:p>
            <a:pPr algn="just">
              <a:lnSpc>
                <a:spcPct val="150000"/>
              </a:lnSpc>
            </a:pPr>
            <a:endParaRPr lang="en-GB" sz="3600"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600" b="1" dirty="0">
                <a:solidFill>
                  <a:srgbClr val="000000"/>
                </a:solidFill>
                <a:latin typeface="Calibri" panose="020F0502020204030204" pitchFamily="34" charset="0"/>
                <a:cs typeface="Calibri" panose="020F0502020204030204" pitchFamily="34" charset="0"/>
              </a:rPr>
              <a:t>The Programme has the following sub-programmes</a:t>
            </a:r>
            <a:r>
              <a:rPr lang="en-GB" sz="3600" dirty="0">
                <a:solidFill>
                  <a:srgbClr val="000000"/>
                </a:solidFill>
                <a:latin typeface="Calibri" panose="020F0502020204030204" pitchFamily="34" charset="0"/>
                <a:cs typeface="Calibri" panose="020F0502020204030204" pitchFamily="34" charset="0"/>
              </a:rPr>
              <a:t>:</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National Language Services</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Cultural and Creative Industries Development</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International Cooperation</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Social Cohesion and Nation Building</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Mzansi Golden Economy</a:t>
            </a:r>
          </a:p>
          <a:p>
            <a:pPr algn="just">
              <a:lnSpc>
                <a:spcPct val="150000"/>
              </a:lnSpc>
            </a:pPr>
            <a:endParaRPr lang="en-GB" sz="3600" dirty="0">
              <a:solidFill>
                <a:srgbClr val="000000"/>
              </a:solidFill>
              <a:latin typeface="Calibri" panose="020F0502020204030204" pitchFamily="34" charset="0"/>
              <a:cs typeface="Calibri" panose="020F0502020204030204" pitchFamily="34" charset="0"/>
            </a:endParaRPr>
          </a:p>
          <a:p>
            <a:pPr algn="just">
              <a:lnSpc>
                <a:spcPct val="150000"/>
              </a:lnSpc>
            </a:pPr>
            <a:endParaRPr lang="en-GB" sz="3600" dirty="0">
              <a:solidFill>
                <a:srgbClr val="000000"/>
              </a:solidFill>
              <a:latin typeface="Calibri" panose="020F0502020204030204" pitchFamily="34" charset="0"/>
              <a:cs typeface="Calibri" panose="020F0502020204030204" pitchFamily="34" charset="0"/>
            </a:endParaRPr>
          </a:p>
        </p:txBody>
      </p:sp>
      <p:sp>
        <p:nvSpPr>
          <p:cNvPr id="6" name="Rectangle 5"/>
          <p:cNvSpPr/>
          <p:nvPr/>
        </p:nvSpPr>
        <p:spPr>
          <a:xfrm>
            <a:off x="23247229" y="12896090"/>
            <a:ext cx="585418" cy="523220"/>
          </a:xfrm>
          <a:prstGeom prst="rect">
            <a:avLst/>
          </a:prstGeom>
        </p:spPr>
        <p:txBody>
          <a:bodyPr wrap="none">
            <a:spAutoFit/>
          </a:bodyPr>
          <a:lstStyle/>
          <a:p>
            <a:r>
              <a:rPr lang="en-ZA" sz="2800" b="1" dirty="0">
                <a:solidFill>
                  <a:srgbClr val="000000"/>
                </a:solidFill>
              </a:rPr>
              <a:t>37</a:t>
            </a:r>
          </a:p>
        </p:txBody>
      </p:sp>
    </p:spTree>
    <p:extLst>
      <p:ext uri="{BB962C8B-B14F-4D97-AF65-F5344CB8AC3E}">
        <p14:creationId xmlns:p14="http://schemas.microsoft.com/office/powerpoint/2010/main" xmlns="" val="371230210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788276" y="11648798"/>
            <a:ext cx="22134786" cy="1824575"/>
          </a:xfrm>
          <a:prstGeom prst="rect">
            <a:avLst/>
          </a:prstGeom>
        </p:spPr>
      </p:pic>
      <p:sp>
        <p:nvSpPr>
          <p:cNvPr id="4" name="Rectangle 3"/>
          <p:cNvSpPr/>
          <p:nvPr/>
        </p:nvSpPr>
        <p:spPr>
          <a:xfrm>
            <a:off x="2682715" y="242627"/>
            <a:ext cx="19262885" cy="1938992"/>
          </a:xfrm>
          <a:prstGeom prst="rect">
            <a:avLst/>
          </a:prstGeom>
        </p:spPr>
        <p:txBody>
          <a:bodyPr wrap="square">
            <a:spAutoFit/>
          </a:bodyPr>
          <a:lstStyle/>
          <a:p>
            <a:r>
              <a:rPr lang="en-ZA" sz="6000" b="1" dirty="0">
                <a:solidFill>
                  <a:srgbClr val="E3801E"/>
                </a:solidFill>
              </a:rPr>
              <a:t>PROGRAMME 3:  ARTS CULTURE PROMOTION AND DEVELOPMENT… Cont.</a:t>
            </a:r>
          </a:p>
        </p:txBody>
      </p:sp>
      <p:sp>
        <p:nvSpPr>
          <p:cNvPr id="5" name="Rectangle 4"/>
          <p:cNvSpPr/>
          <p:nvPr/>
        </p:nvSpPr>
        <p:spPr>
          <a:xfrm>
            <a:off x="197709" y="2897655"/>
            <a:ext cx="23848540" cy="7571303"/>
          </a:xfrm>
          <a:prstGeom prst="rect">
            <a:avLst/>
          </a:prstGeom>
        </p:spPr>
        <p:txBody>
          <a:bodyPr wrap="square">
            <a:spAutoFit/>
          </a:bodyPr>
          <a:lstStyle/>
          <a:p>
            <a:pPr algn="just">
              <a:lnSpc>
                <a:spcPct val="150000"/>
              </a:lnSpc>
            </a:pPr>
            <a:r>
              <a:rPr lang="en-GB" sz="3600" b="1" u="sng" dirty="0">
                <a:solidFill>
                  <a:srgbClr val="000000"/>
                </a:solidFill>
                <a:latin typeface="Calibri" panose="020F0502020204030204" pitchFamily="34" charset="0"/>
                <a:cs typeface="Calibri" panose="020F0502020204030204" pitchFamily="34" charset="0"/>
              </a:rPr>
              <a:t>NATIONAL LANGUAGE SERVICES</a:t>
            </a:r>
            <a:endParaRPr lang="en-GB" sz="3600" b="1"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600" dirty="0">
                <a:solidFill>
                  <a:srgbClr val="000000"/>
                </a:solidFill>
                <a:latin typeface="Calibri" panose="020F0502020204030204" pitchFamily="34" charset="0"/>
                <a:cs typeface="Calibri" panose="020F0502020204030204" pitchFamily="34" charset="0"/>
              </a:rPr>
              <a:t>The key outputs of this sub-programme are the promotion and development of official languages, and the support to efforts to increase qualified language practitioners through language bursaries. </a:t>
            </a:r>
          </a:p>
          <a:p>
            <a:pPr algn="just">
              <a:lnSpc>
                <a:spcPct val="150000"/>
              </a:lnSpc>
            </a:pPr>
            <a:endParaRPr lang="en-GB" sz="3600"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600" b="1" u="sng" dirty="0">
                <a:solidFill>
                  <a:srgbClr val="000000"/>
                </a:solidFill>
                <a:latin typeface="Calibri" panose="020F0502020204030204" pitchFamily="34" charset="0"/>
                <a:cs typeface="Calibri" panose="020F0502020204030204" pitchFamily="34" charset="0"/>
              </a:rPr>
              <a:t>CULTURAL AND CREATIVE INDUSTRIES</a:t>
            </a:r>
          </a:p>
          <a:p>
            <a:pPr algn="just">
              <a:lnSpc>
                <a:spcPct val="150000"/>
              </a:lnSpc>
            </a:pPr>
            <a:r>
              <a:rPr lang="en-GB" sz="3600" dirty="0">
                <a:solidFill>
                  <a:srgbClr val="000000"/>
                </a:solidFill>
                <a:latin typeface="Calibri" panose="020F0502020204030204" pitchFamily="34" charset="0"/>
                <a:cs typeface="Calibri" panose="020F0502020204030204" pitchFamily="34" charset="0"/>
              </a:rPr>
              <a:t>The key outputs of this sub-programme are: the development of platforms nationally and internationally to expand market access; capacity building; and the promotion of access to cultural facilities/ community arts centres and participation in arts, culture and heritage programmes.</a:t>
            </a:r>
          </a:p>
          <a:p>
            <a:pPr algn="just">
              <a:lnSpc>
                <a:spcPct val="150000"/>
              </a:lnSpc>
            </a:pPr>
            <a:endParaRPr lang="en-GB" sz="3600" dirty="0">
              <a:solidFill>
                <a:srgbClr val="000000"/>
              </a:solidFill>
              <a:latin typeface="Calibri" panose="020F0502020204030204" pitchFamily="34" charset="0"/>
              <a:cs typeface="Calibri" panose="020F0502020204030204" pitchFamily="34" charset="0"/>
            </a:endParaRPr>
          </a:p>
        </p:txBody>
      </p:sp>
      <p:sp>
        <p:nvSpPr>
          <p:cNvPr id="6" name="Rectangle 5"/>
          <p:cNvSpPr/>
          <p:nvPr/>
        </p:nvSpPr>
        <p:spPr>
          <a:xfrm>
            <a:off x="23247228" y="12896090"/>
            <a:ext cx="585418" cy="523220"/>
          </a:xfrm>
          <a:prstGeom prst="rect">
            <a:avLst/>
          </a:prstGeom>
        </p:spPr>
        <p:txBody>
          <a:bodyPr wrap="none">
            <a:spAutoFit/>
          </a:bodyPr>
          <a:lstStyle/>
          <a:p>
            <a:r>
              <a:rPr lang="en-ZA" sz="2800" b="1" dirty="0">
                <a:solidFill>
                  <a:srgbClr val="000000"/>
                </a:solidFill>
              </a:rPr>
              <a:t>38</a:t>
            </a:r>
          </a:p>
        </p:txBody>
      </p:sp>
    </p:spTree>
    <p:extLst>
      <p:ext uri="{BB962C8B-B14F-4D97-AF65-F5344CB8AC3E}">
        <p14:creationId xmlns:p14="http://schemas.microsoft.com/office/powerpoint/2010/main" xmlns="" val="191800201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800904" y="11684001"/>
            <a:ext cx="22248282" cy="1673754"/>
          </a:xfrm>
          <a:prstGeom prst="rect">
            <a:avLst/>
          </a:prstGeom>
        </p:spPr>
      </p:pic>
      <p:sp>
        <p:nvSpPr>
          <p:cNvPr id="4" name="Rectangle 3"/>
          <p:cNvSpPr/>
          <p:nvPr/>
        </p:nvSpPr>
        <p:spPr>
          <a:xfrm>
            <a:off x="1891863" y="242627"/>
            <a:ext cx="21157324" cy="1938992"/>
          </a:xfrm>
          <a:prstGeom prst="rect">
            <a:avLst/>
          </a:prstGeom>
        </p:spPr>
        <p:txBody>
          <a:bodyPr wrap="square">
            <a:spAutoFit/>
          </a:bodyPr>
          <a:lstStyle/>
          <a:p>
            <a:r>
              <a:rPr lang="en-ZA" sz="6000" b="1" dirty="0">
                <a:solidFill>
                  <a:srgbClr val="E3801E"/>
                </a:solidFill>
              </a:rPr>
              <a:t>PROGRAMME 3: ARTS CULTURE PROMOTION AND DEVELOPMENT</a:t>
            </a:r>
          </a:p>
        </p:txBody>
      </p:sp>
      <p:sp>
        <p:nvSpPr>
          <p:cNvPr id="6" name="Rectangle 5"/>
          <p:cNvSpPr/>
          <p:nvPr/>
        </p:nvSpPr>
        <p:spPr>
          <a:xfrm>
            <a:off x="247135" y="2899765"/>
            <a:ext cx="23905638" cy="7386638"/>
          </a:xfrm>
          <a:prstGeom prst="rect">
            <a:avLst/>
          </a:prstGeom>
        </p:spPr>
        <p:txBody>
          <a:bodyPr wrap="square">
            <a:spAutoFit/>
          </a:bodyPr>
          <a:lstStyle/>
          <a:p>
            <a:pPr algn="just">
              <a:lnSpc>
                <a:spcPct val="150000"/>
              </a:lnSpc>
            </a:pPr>
            <a:r>
              <a:rPr lang="en-GB" sz="3600" b="1" u="sng" dirty="0">
                <a:solidFill>
                  <a:srgbClr val="000000"/>
                </a:solidFill>
                <a:latin typeface="Calibri" panose="020F0502020204030204" pitchFamily="34" charset="0"/>
                <a:cs typeface="Calibri" panose="020F0502020204030204" pitchFamily="34" charset="0"/>
              </a:rPr>
              <a:t>INTERNATIONAL COOPERATION</a:t>
            </a:r>
          </a:p>
          <a:p>
            <a:pPr algn="just">
              <a:lnSpc>
                <a:spcPct val="150000"/>
              </a:lnSpc>
            </a:pPr>
            <a:r>
              <a:rPr lang="en-GB" sz="3600" dirty="0">
                <a:solidFill>
                  <a:srgbClr val="000000"/>
                </a:solidFill>
                <a:latin typeface="Calibri" panose="020F0502020204030204" pitchFamily="34" charset="0"/>
                <a:cs typeface="Calibri" panose="020F0502020204030204" pitchFamily="34" charset="0"/>
              </a:rPr>
              <a:t>The coordination of international engagements involves travelling across international borders and bringing together, a large number of artists, performers, athletes, experts and cultural and creative industry practitioners. The restrictions on international travel and the need for social distancing has therefore negatively impacted on the Department’s International programme. </a:t>
            </a:r>
          </a:p>
          <a:p>
            <a:pPr algn="just">
              <a:lnSpc>
                <a:spcPct val="150000"/>
              </a:lnSpc>
            </a:pPr>
            <a:endParaRPr lang="en-GB" sz="3600" dirty="0">
              <a:solidFill>
                <a:srgbClr val="000000"/>
              </a:solidFill>
              <a:latin typeface="Calibri" panose="020F0502020204030204" pitchFamily="34" charset="0"/>
              <a:cs typeface="Calibri" panose="020F0502020204030204" pitchFamily="34" charset="0"/>
            </a:endParaRPr>
          </a:p>
          <a:p>
            <a:pPr algn="just">
              <a:lnSpc>
                <a:spcPct val="150000"/>
              </a:lnSpc>
            </a:pPr>
            <a:endParaRPr lang="en-GB" sz="3600" dirty="0">
              <a:solidFill>
                <a:srgbClr val="000000"/>
              </a:solidFill>
              <a:latin typeface="Calibri" panose="020F0502020204030204" pitchFamily="34" charset="0"/>
              <a:cs typeface="Calibri" panose="020F0502020204030204" pitchFamily="34" charset="0"/>
            </a:endParaRPr>
          </a:p>
          <a:p>
            <a:pPr algn="just"/>
            <a:endParaRPr lang="en-GB" sz="3200" dirty="0">
              <a:solidFill>
                <a:srgbClr val="000000"/>
              </a:solidFill>
            </a:endParaRPr>
          </a:p>
          <a:p>
            <a:pPr algn="just"/>
            <a:r>
              <a:rPr lang="en-GB" sz="3200" dirty="0">
                <a:solidFill>
                  <a:srgbClr val="000000"/>
                </a:solidFill>
                <a:cs typeface="Calibri" panose="020F0502020204030204" pitchFamily="34" charset="0"/>
              </a:rPr>
              <a:t> </a:t>
            </a:r>
            <a:endParaRPr lang="en-GB" sz="3200" dirty="0">
              <a:solidFill>
                <a:srgbClr val="000000"/>
              </a:solidFill>
            </a:endParaRPr>
          </a:p>
          <a:p>
            <a:pPr algn="just"/>
            <a:endParaRPr lang="en-GB" sz="3200" dirty="0">
              <a:solidFill>
                <a:srgbClr val="000000"/>
              </a:solidFill>
              <a:cs typeface="Calibri" panose="020F0502020204030204" pitchFamily="34" charset="0"/>
            </a:endParaRPr>
          </a:p>
        </p:txBody>
      </p:sp>
      <p:sp>
        <p:nvSpPr>
          <p:cNvPr id="5" name="Rectangle 4"/>
          <p:cNvSpPr/>
          <p:nvPr/>
        </p:nvSpPr>
        <p:spPr>
          <a:xfrm>
            <a:off x="23317566" y="12896090"/>
            <a:ext cx="585418" cy="523220"/>
          </a:xfrm>
          <a:prstGeom prst="rect">
            <a:avLst/>
          </a:prstGeom>
        </p:spPr>
        <p:txBody>
          <a:bodyPr wrap="none">
            <a:spAutoFit/>
          </a:bodyPr>
          <a:lstStyle/>
          <a:p>
            <a:r>
              <a:rPr lang="en-ZA" sz="2800" b="1" dirty="0">
                <a:solidFill>
                  <a:srgbClr val="000000"/>
                </a:solidFill>
              </a:rPr>
              <a:t>39</a:t>
            </a:r>
          </a:p>
        </p:txBody>
      </p:sp>
    </p:spTree>
    <p:extLst>
      <p:ext uri="{BB962C8B-B14F-4D97-AF65-F5344CB8AC3E}">
        <p14:creationId xmlns:p14="http://schemas.microsoft.com/office/powerpoint/2010/main" xmlns="" val="353428893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349347" y="11684001"/>
            <a:ext cx="22968221" cy="1673754"/>
          </a:xfrm>
          <a:prstGeom prst="rect">
            <a:avLst/>
          </a:prstGeom>
        </p:spPr>
      </p:pic>
      <p:sp>
        <p:nvSpPr>
          <p:cNvPr id="4" name="Rectangle 3"/>
          <p:cNvSpPr/>
          <p:nvPr/>
        </p:nvSpPr>
        <p:spPr>
          <a:xfrm>
            <a:off x="2682715" y="242627"/>
            <a:ext cx="19262885" cy="1938992"/>
          </a:xfrm>
          <a:prstGeom prst="rect">
            <a:avLst/>
          </a:prstGeom>
        </p:spPr>
        <p:txBody>
          <a:bodyPr wrap="square">
            <a:spAutoFit/>
          </a:bodyPr>
          <a:lstStyle/>
          <a:p>
            <a:r>
              <a:rPr lang="en-ZA" sz="6000" b="1" dirty="0">
                <a:solidFill>
                  <a:srgbClr val="E3801E"/>
                </a:solidFill>
              </a:rPr>
              <a:t>PROGRAMME 3: ARTS CULTURE PROMOTION AND DEVELOPMENT….Cont.</a:t>
            </a:r>
          </a:p>
        </p:txBody>
      </p:sp>
      <p:sp>
        <p:nvSpPr>
          <p:cNvPr id="6" name="Rectangle 5"/>
          <p:cNvSpPr/>
          <p:nvPr/>
        </p:nvSpPr>
        <p:spPr>
          <a:xfrm>
            <a:off x="172995" y="2899765"/>
            <a:ext cx="23979778" cy="8217634"/>
          </a:xfrm>
          <a:prstGeom prst="rect">
            <a:avLst/>
          </a:prstGeom>
        </p:spPr>
        <p:txBody>
          <a:bodyPr wrap="square">
            <a:spAutoFit/>
          </a:bodyPr>
          <a:lstStyle/>
          <a:p>
            <a:pPr algn="just">
              <a:lnSpc>
                <a:spcPct val="150000"/>
              </a:lnSpc>
            </a:pPr>
            <a:r>
              <a:rPr lang="en-GB" sz="3600" b="1" u="sng" dirty="0">
                <a:solidFill>
                  <a:srgbClr val="000000"/>
                </a:solidFill>
                <a:latin typeface="Calibri" panose="020F0502020204030204" pitchFamily="34" charset="0"/>
                <a:cs typeface="Calibri" panose="020F0502020204030204" pitchFamily="34" charset="0"/>
              </a:rPr>
              <a:t>SOCIAL COHESION AND NATION BUILDING</a:t>
            </a:r>
          </a:p>
          <a:p>
            <a:pPr algn="just">
              <a:lnSpc>
                <a:spcPct val="150000"/>
              </a:lnSpc>
            </a:pPr>
            <a:r>
              <a:rPr lang="en-GB" sz="3600" dirty="0">
                <a:solidFill>
                  <a:srgbClr val="000000"/>
                </a:solidFill>
                <a:latin typeface="Calibri" panose="020F0502020204030204" pitchFamily="34" charset="0"/>
                <a:cs typeface="Calibri" panose="020F0502020204030204" pitchFamily="34" charset="0"/>
              </a:rPr>
              <a:t>The key outputs of this sub-programme include the provision of support to the Moral Regeneration Movement, implementation of community conversations/dialogue programme; support to the target groups’ projects; implementation of advocacy platforms on social cohesion and nation building by Social Cohesion Advocates; the development of social cohesion and nation building compact to establish partnerships with civil society, private sector and citizens; as well as the promotion of patriotism utilising the flag at National days.</a:t>
            </a:r>
          </a:p>
          <a:p>
            <a:pPr algn="just">
              <a:lnSpc>
                <a:spcPct val="150000"/>
              </a:lnSpc>
            </a:pPr>
            <a:endParaRPr lang="en-GB" sz="3600" dirty="0">
              <a:solidFill>
                <a:srgbClr val="000000"/>
              </a:solidFill>
              <a:latin typeface="Calibri" panose="020F0502020204030204" pitchFamily="34" charset="0"/>
              <a:cs typeface="Calibri" panose="020F0502020204030204" pitchFamily="34" charset="0"/>
            </a:endParaRPr>
          </a:p>
          <a:p>
            <a:pPr algn="just">
              <a:lnSpc>
                <a:spcPct val="150000"/>
              </a:lnSpc>
            </a:pPr>
            <a:endParaRPr lang="en-GB" sz="3600" dirty="0">
              <a:solidFill>
                <a:srgbClr val="000000"/>
              </a:solidFill>
              <a:latin typeface="Calibri" panose="020F0502020204030204" pitchFamily="34" charset="0"/>
              <a:cs typeface="Calibri" panose="020F0502020204030204" pitchFamily="34" charset="0"/>
            </a:endParaRPr>
          </a:p>
          <a:p>
            <a:pPr algn="just"/>
            <a:endParaRPr lang="en-GB" sz="3200" dirty="0">
              <a:solidFill>
                <a:srgbClr val="000000"/>
              </a:solidFill>
            </a:endParaRPr>
          </a:p>
          <a:p>
            <a:pPr algn="just"/>
            <a:r>
              <a:rPr lang="en-GB" sz="3200" dirty="0">
                <a:solidFill>
                  <a:srgbClr val="000000"/>
                </a:solidFill>
                <a:cs typeface="Calibri" panose="020F0502020204030204" pitchFamily="34" charset="0"/>
              </a:rPr>
              <a:t> </a:t>
            </a:r>
            <a:endParaRPr lang="en-GB" sz="3200" dirty="0">
              <a:solidFill>
                <a:srgbClr val="000000"/>
              </a:solidFill>
            </a:endParaRPr>
          </a:p>
          <a:p>
            <a:pPr algn="just"/>
            <a:endParaRPr lang="en-GB" sz="3200" dirty="0">
              <a:solidFill>
                <a:srgbClr val="000000"/>
              </a:solidFill>
              <a:cs typeface="Calibri" panose="020F0502020204030204" pitchFamily="34" charset="0"/>
            </a:endParaRPr>
          </a:p>
        </p:txBody>
      </p:sp>
      <p:sp>
        <p:nvSpPr>
          <p:cNvPr id="5" name="Rectangle 4"/>
          <p:cNvSpPr/>
          <p:nvPr/>
        </p:nvSpPr>
        <p:spPr>
          <a:xfrm>
            <a:off x="23317567" y="12896090"/>
            <a:ext cx="585418" cy="523220"/>
          </a:xfrm>
          <a:prstGeom prst="rect">
            <a:avLst/>
          </a:prstGeom>
        </p:spPr>
        <p:txBody>
          <a:bodyPr wrap="none">
            <a:spAutoFit/>
          </a:bodyPr>
          <a:lstStyle/>
          <a:p>
            <a:r>
              <a:rPr lang="en-ZA" sz="2800" b="1" dirty="0">
                <a:solidFill>
                  <a:srgbClr val="000000"/>
                </a:solidFill>
              </a:rPr>
              <a:t>40</a:t>
            </a:r>
          </a:p>
        </p:txBody>
      </p:sp>
    </p:spTree>
    <p:extLst>
      <p:ext uri="{BB962C8B-B14F-4D97-AF65-F5344CB8AC3E}">
        <p14:creationId xmlns:p14="http://schemas.microsoft.com/office/powerpoint/2010/main" xmlns="" val="1022161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324465" y="0"/>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2"/>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7" name="Rectangle 6">
            <a:extLst>
              <a:ext uri="{FF2B5EF4-FFF2-40B4-BE49-F238E27FC236}">
                <a16:creationId xmlns:a16="http://schemas.microsoft.com/office/drawing/2014/main" xmlns="" id="{E90A90DA-F511-43F1-A469-E94070A27E1A}"/>
              </a:ext>
            </a:extLst>
          </p:cNvPr>
          <p:cNvSpPr/>
          <p:nvPr/>
        </p:nvSpPr>
        <p:spPr>
          <a:xfrm>
            <a:off x="5608320" y="596373"/>
            <a:ext cx="13167360" cy="1015663"/>
          </a:xfrm>
          <a:prstGeom prst="rect">
            <a:avLst/>
          </a:prstGeom>
        </p:spPr>
        <p:txBody>
          <a:bodyPr wrap="square">
            <a:spAutoFit/>
          </a:bodyPr>
          <a:lstStyle/>
          <a:p>
            <a:r>
              <a:rPr lang="en-ZA" sz="6000" b="1" dirty="0">
                <a:solidFill>
                  <a:srgbClr val="E3801E"/>
                </a:solidFill>
              </a:rPr>
              <a:t>PURPOSE</a:t>
            </a:r>
            <a:endParaRPr lang="en-US" sz="6000" b="1" dirty="0">
              <a:solidFill>
                <a:srgbClr val="E3801E"/>
              </a:solidFill>
            </a:endParaRPr>
          </a:p>
        </p:txBody>
      </p:sp>
      <p:sp>
        <p:nvSpPr>
          <p:cNvPr id="8" name="Rectangle 7">
            <a:extLst>
              <a:ext uri="{FF2B5EF4-FFF2-40B4-BE49-F238E27FC236}">
                <a16:creationId xmlns:a16="http://schemas.microsoft.com/office/drawing/2014/main" xmlns="" id="{739BA68F-7976-4083-97DD-C367306A08D2}"/>
              </a:ext>
            </a:extLst>
          </p:cNvPr>
          <p:cNvSpPr/>
          <p:nvPr/>
        </p:nvSpPr>
        <p:spPr>
          <a:xfrm>
            <a:off x="324465" y="2979721"/>
            <a:ext cx="23597419" cy="8259184"/>
          </a:xfrm>
          <a:prstGeom prst="rect">
            <a:avLst/>
          </a:prstGeom>
        </p:spPr>
        <p:txBody>
          <a:bodyPr wrap="square">
            <a:spAutoFit/>
          </a:bodyPr>
          <a:lstStyle/>
          <a:p>
            <a:pPr marL="285750" lvl="0" indent="-285750" algn="just">
              <a:lnSpc>
                <a:spcPct val="150000"/>
              </a:lnSpc>
              <a:buFont typeface="Wingdings" panose="05000000000000000000" pitchFamily="2" charset="2"/>
              <a:buChar char="§"/>
            </a:pPr>
            <a:r>
              <a:rPr lang="en-ZA" sz="5800" dirty="0">
                <a:solidFill>
                  <a:prstClr val="black"/>
                </a:solidFill>
                <a:latin typeface="Calibri" panose="020F0502020204030204" pitchFamily="34" charset="0"/>
                <a:ea typeface="Times New Roman" panose="02020603050405020304" pitchFamily="18" charset="0"/>
                <a:cs typeface="Calibri" panose="020F0502020204030204" pitchFamily="34" charset="0"/>
              </a:rPr>
              <a:t>The purpose of this presentation is to report the second quarter (2022/23) performance of DSAC with the Portfolio Committee on Sport, Arts and Culture.</a:t>
            </a:r>
          </a:p>
          <a:p>
            <a:pPr marL="285750" lvl="0" indent="-285750" algn="just">
              <a:lnSpc>
                <a:spcPct val="150000"/>
              </a:lnSpc>
              <a:buFont typeface="Wingdings" panose="05000000000000000000" pitchFamily="2" charset="2"/>
              <a:buChar char="§"/>
            </a:pPr>
            <a:r>
              <a:rPr lang="en-ZA" sz="5800" dirty="0">
                <a:solidFill>
                  <a:prstClr val="black"/>
                </a:solidFill>
                <a:latin typeface="Calibri" panose="020F0502020204030204" pitchFamily="34" charset="0"/>
                <a:ea typeface="Times New Roman" panose="02020603050405020304" pitchFamily="18" charset="0"/>
                <a:cs typeface="Calibri" panose="020F0502020204030204" pitchFamily="34" charset="0"/>
              </a:rPr>
              <a:t>For accountability as required by law.</a:t>
            </a:r>
          </a:p>
          <a:p>
            <a:pPr marL="285750" lvl="0" indent="-285750" algn="just">
              <a:lnSpc>
                <a:spcPct val="150000"/>
              </a:lnSpc>
              <a:buFont typeface="Wingdings" panose="05000000000000000000" pitchFamily="2" charset="2"/>
              <a:buChar char="§"/>
            </a:pPr>
            <a:r>
              <a:rPr lang="en-ZA" sz="5800" dirty="0">
                <a:solidFill>
                  <a:prstClr val="black"/>
                </a:solidFill>
                <a:latin typeface="Calibri" panose="020F0502020204030204" pitchFamily="34" charset="0"/>
                <a:ea typeface="Times New Roman" panose="02020603050405020304" pitchFamily="18" charset="0"/>
                <a:cs typeface="Calibri" panose="020F0502020204030204" pitchFamily="34" charset="0"/>
              </a:rPr>
              <a:t>To enable the Committee to provide oversight on the work of the Department and its entities.</a:t>
            </a:r>
          </a:p>
        </p:txBody>
      </p:sp>
      <p:sp>
        <p:nvSpPr>
          <p:cNvPr id="4" name="TextBox 3"/>
          <p:cNvSpPr txBox="1"/>
          <p:nvPr/>
        </p:nvSpPr>
        <p:spPr>
          <a:xfrm>
            <a:off x="22852918" y="12399057"/>
            <a:ext cx="106896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lang="en-ZA" sz="2800" b="1" dirty="0">
                <a:solidFill>
                  <a:srgbClr val="000000"/>
                </a:solidFill>
              </a:rPr>
              <a:t>3</a:t>
            </a:r>
            <a:endParaRPr kumimoji="0" lang="en-ZA" sz="2800" b="1" i="0" u="none" strike="noStrike" cap="none" spc="0" normalizeH="0" baseline="0" dirty="0">
              <a:ln>
                <a:noFill/>
              </a:ln>
              <a:solidFill>
                <a:srgbClr val="000000"/>
              </a:solidFill>
              <a:effectLst/>
              <a:uFillTx/>
              <a:sym typeface="Helvetica Neue"/>
            </a:endParaRPr>
          </a:p>
        </p:txBody>
      </p:sp>
    </p:spTree>
    <p:extLst>
      <p:ext uri="{BB962C8B-B14F-4D97-AF65-F5344CB8AC3E}">
        <p14:creationId xmlns:p14="http://schemas.microsoft.com/office/powerpoint/2010/main" xmlns="" val="330966395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460428" y="11684001"/>
            <a:ext cx="22712796" cy="1673754"/>
          </a:xfrm>
          <a:prstGeom prst="rect">
            <a:avLst/>
          </a:prstGeom>
        </p:spPr>
      </p:pic>
      <p:sp>
        <p:nvSpPr>
          <p:cNvPr id="4" name="Rectangle 3"/>
          <p:cNvSpPr/>
          <p:nvPr/>
        </p:nvSpPr>
        <p:spPr>
          <a:xfrm>
            <a:off x="1804087" y="242627"/>
            <a:ext cx="20611070" cy="1938992"/>
          </a:xfrm>
          <a:prstGeom prst="rect">
            <a:avLst/>
          </a:prstGeom>
        </p:spPr>
        <p:txBody>
          <a:bodyPr wrap="square">
            <a:spAutoFit/>
          </a:bodyPr>
          <a:lstStyle/>
          <a:p>
            <a:r>
              <a:rPr lang="en-ZA" sz="6000" b="1" dirty="0">
                <a:solidFill>
                  <a:srgbClr val="E3801E"/>
                </a:solidFill>
              </a:rPr>
              <a:t>PROGRAMME 3: ARTS CULTURE PROMOTION AND DEVELOPMENT….Cont.</a:t>
            </a:r>
          </a:p>
        </p:txBody>
      </p:sp>
      <p:sp>
        <p:nvSpPr>
          <p:cNvPr id="6" name="Rectangle 5"/>
          <p:cNvSpPr/>
          <p:nvPr/>
        </p:nvSpPr>
        <p:spPr>
          <a:xfrm>
            <a:off x="197708" y="2899765"/>
            <a:ext cx="23721646" cy="6494085"/>
          </a:xfrm>
          <a:prstGeom prst="rect">
            <a:avLst/>
          </a:prstGeom>
        </p:spPr>
        <p:txBody>
          <a:bodyPr wrap="square">
            <a:spAutoFit/>
          </a:bodyPr>
          <a:lstStyle/>
          <a:p>
            <a:pPr algn="just">
              <a:lnSpc>
                <a:spcPct val="150000"/>
              </a:lnSpc>
            </a:pPr>
            <a:r>
              <a:rPr lang="en-GB" sz="3200" b="1" u="sng" dirty="0">
                <a:solidFill>
                  <a:srgbClr val="000000"/>
                </a:solidFill>
              </a:rPr>
              <a:t>MZANSI GOLDEN ECONOMY</a:t>
            </a:r>
          </a:p>
          <a:p>
            <a:pPr algn="just">
              <a:lnSpc>
                <a:spcPct val="150000"/>
              </a:lnSpc>
            </a:pPr>
            <a:r>
              <a:rPr lang="en-GB" sz="3200" dirty="0">
                <a:solidFill>
                  <a:srgbClr val="000000"/>
                </a:solidFill>
                <a:cs typeface="Calibri" panose="020F0502020204030204" pitchFamily="34" charset="0"/>
              </a:rPr>
              <a:t>Outputs for the Mzansi Golden Economy relate to the increase in support for the creative industry, including the placement of artists in schools to promote and support arts education. In addition, it focuses on research in the sector, through SACO. Projects that are supported through the Mzansi Golden Economy Programme in the creative industry include Flagships Projects, Cultural Events, Public Art, and Touring Ventures productions (incl. Africa Month).</a:t>
            </a:r>
            <a:endParaRPr lang="en-GB" sz="3200" b="1" u="sng" dirty="0">
              <a:solidFill>
                <a:srgbClr val="000000"/>
              </a:solidFill>
            </a:endParaRPr>
          </a:p>
          <a:p>
            <a:pPr algn="just">
              <a:lnSpc>
                <a:spcPct val="150000"/>
              </a:lnSpc>
            </a:pPr>
            <a:endParaRPr lang="en-GB" sz="3200" b="1" u="sng" dirty="0">
              <a:solidFill>
                <a:srgbClr val="000000"/>
              </a:solidFill>
            </a:endParaRPr>
          </a:p>
          <a:p>
            <a:pPr algn="just"/>
            <a:endParaRPr lang="en-GB" sz="3200" b="1" u="sng" dirty="0">
              <a:solidFill>
                <a:srgbClr val="000000"/>
              </a:solidFill>
            </a:endParaRPr>
          </a:p>
          <a:p>
            <a:pPr algn="just"/>
            <a:endParaRPr lang="en-GB" sz="3200" b="1" u="sng" dirty="0">
              <a:solidFill>
                <a:srgbClr val="000000"/>
              </a:solidFill>
            </a:endParaRPr>
          </a:p>
          <a:p>
            <a:pPr algn="just"/>
            <a:endParaRPr lang="en-GB" sz="3200" b="1" u="sng" dirty="0">
              <a:solidFill>
                <a:srgbClr val="000000"/>
              </a:solidFill>
            </a:endParaRPr>
          </a:p>
          <a:p>
            <a:pPr algn="just"/>
            <a:endParaRPr lang="en-GB" sz="3200" dirty="0">
              <a:solidFill>
                <a:srgbClr val="000000"/>
              </a:solidFill>
            </a:endParaRPr>
          </a:p>
        </p:txBody>
      </p:sp>
      <p:sp>
        <p:nvSpPr>
          <p:cNvPr id="5" name="Rectangle 4"/>
          <p:cNvSpPr/>
          <p:nvPr/>
        </p:nvSpPr>
        <p:spPr>
          <a:xfrm>
            <a:off x="23333936" y="12896090"/>
            <a:ext cx="585418" cy="523220"/>
          </a:xfrm>
          <a:prstGeom prst="rect">
            <a:avLst/>
          </a:prstGeom>
        </p:spPr>
        <p:txBody>
          <a:bodyPr wrap="none">
            <a:spAutoFit/>
          </a:bodyPr>
          <a:lstStyle/>
          <a:p>
            <a:r>
              <a:rPr lang="en-ZA" sz="2800" b="1" dirty="0">
                <a:solidFill>
                  <a:srgbClr val="000000"/>
                </a:solidFill>
              </a:rPr>
              <a:t>41</a:t>
            </a:r>
          </a:p>
        </p:txBody>
      </p:sp>
    </p:spTree>
    <p:extLst>
      <p:ext uri="{BB962C8B-B14F-4D97-AF65-F5344CB8AC3E}">
        <p14:creationId xmlns:p14="http://schemas.microsoft.com/office/powerpoint/2010/main" xmlns="" val="191411307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571500" y="511343"/>
            <a:ext cx="23270633"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000" b="1" dirty="0">
                <a:solidFill>
                  <a:srgbClr val="E3801E"/>
                </a:solidFill>
                <a:latin typeface="+mj-lt"/>
              </a:rPr>
              <a:t>PROGRAMME-SPECIFIC PERFORMANCE</a:t>
            </a:r>
            <a:endParaRPr sz="6000" b="1" dirty="0">
              <a:solidFill>
                <a:srgbClr val="E3801E"/>
              </a:solidFill>
              <a:latin typeface="+mj-lt"/>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8756837" y="10112011"/>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6" name="TextBox 5"/>
          <p:cNvSpPr txBox="1"/>
          <p:nvPr/>
        </p:nvSpPr>
        <p:spPr>
          <a:xfrm>
            <a:off x="22473803" y="12671178"/>
            <a:ext cx="109477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ZA" sz="2800" b="1" i="0" u="none" strike="noStrike" cap="none" spc="0" normalizeH="0" baseline="0" dirty="0">
                <a:ln>
                  <a:noFill/>
                </a:ln>
                <a:solidFill>
                  <a:srgbClr val="000000"/>
                </a:solidFill>
                <a:effectLst/>
                <a:uFillTx/>
                <a:sym typeface="Helvetica Neue"/>
              </a:rPr>
              <a:t>42</a:t>
            </a:r>
          </a:p>
        </p:txBody>
      </p:sp>
      <p:pic>
        <p:nvPicPr>
          <p:cNvPr id="4098" name="Chart 1">
            <a:extLst>
              <a:ext uri="{FF2B5EF4-FFF2-40B4-BE49-F238E27FC236}">
                <a16:creationId xmlns:a16="http://schemas.microsoft.com/office/drawing/2014/main" xmlns="" id="{1B87FBDB-7089-763E-A0BD-1EF592BFE9F5}"/>
              </a:ext>
            </a:extLst>
          </p:cNvPr>
          <p:cNvPicPr>
            <a:picLocks noChangeArrowheads="1"/>
          </p:cNvPicPr>
          <p:nvPr/>
        </p:nvPicPr>
        <p:blipFill>
          <a:blip r:embed="rId2" cstate="print">
            <a:extLst>
              <a:ext uri="{28A0092B-C50C-407E-A947-70E740481C1C}">
                <a14:useLocalDpi xmlns:a14="http://schemas.microsoft.com/office/drawing/2010/main" xmlns="" val="0"/>
              </a:ext>
            </a:extLst>
          </a:blip>
          <a:srcRect r="-37" b="-21"/>
          <a:stretch>
            <a:fillRect/>
          </a:stretch>
        </p:blipFill>
        <p:spPr bwMode="auto">
          <a:xfrm>
            <a:off x="2719916" y="3342732"/>
            <a:ext cx="19160370" cy="9328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3566874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207242" y="177175"/>
            <a:ext cx="23978283"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000" b="1" dirty="0">
                <a:solidFill>
                  <a:srgbClr val="E3801E"/>
                </a:solidFill>
                <a:latin typeface="+mj-lt"/>
              </a:rPr>
              <a:t>PROGRAMME 3: ARTS CULTURE PROMOTION AND DEVELOPMENT….Cont.</a:t>
            </a: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4816132"/>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graphicFrame>
        <p:nvGraphicFramePr>
          <p:cNvPr id="4" name="Table 3"/>
          <p:cNvGraphicFramePr>
            <a:graphicFrameLocks noGrp="1"/>
          </p:cNvGraphicFramePr>
          <p:nvPr>
            <p:extLst>
              <p:ext uri="{D42A27DB-BD31-4B8C-83A1-F6EECF244321}">
                <p14:modId xmlns:p14="http://schemas.microsoft.com/office/powerpoint/2010/main" xmlns="" val="978827695"/>
              </p:ext>
            </p:extLst>
          </p:nvPr>
        </p:nvGraphicFramePr>
        <p:xfrm>
          <a:off x="198475" y="2869335"/>
          <a:ext cx="23987050" cy="8257521"/>
        </p:xfrm>
        <a:graphic>
          <a:graphicData uri="http://schemas.openxmlformats.org/drawingml/2006/table">
            <a:tbl>
              <a:tblPr firstRow="1" bandRow="1">
                <a:tableStyleId>{93296810-A885-4BE3-A3E7-6D5BEEA58F35}</a:tableStyleId>
              </a:tblPr>
              <a:tblGrid>
                <a:gridCol w="1951601">
                  <a:extLst>
                    <a:ext uri="{9D8B030D-6E8A-4147-A177-3AD203B41FA5}">
                      <a16:colId xmlns:a16="http://schemas.microsoft.com/office/drawing/2014/main" xmlns="" val="3223789092"/>
                    </a:ext>
                  </a:extLst>
                </a:gridCol>
                <a:gridCol w="4843848">
                  <a:extLst>
                    <a:ext uri="{9D8B030D-6E8A-4147-A177-3AD203B41FA5}">
                      <a16:colId xmlns:a16="http://schemas.microsoft.com/office/drawing/2014/main" xmlns="" val="2740575899"/>
                    </a:ext>
                  </a:extLst>
                </a:gridCol>
                <a:gridCol w="1681153">
                  <a:extLst>
                    <a:ext uri="{9D8B030D-6E8A-4147-A177-3AD203B41FA5}">
                      <a16:colId xmlns:a16="http://schemas.microsoft.com/office/drawing/2014/main" xmlns="" val="2319946505"/>
                    </a:ext>
                  </a:extLst>
                </a:gridCol>
                <a:gridCol w="1946031">
                  <a:extLst>
                    <a:ext uri="{9D8B030D-6E8A-4147-A177-3AD203B41FA5}">
                      <a16:colId xmlns:a16="http://schemas.microsoft.com/office/drawing/2014/main" xmlns="" val="1812690460"/>
                    </a:ext>
                  </a:extLst>
                </a:gridCol>
                <a:gridCol w="6236677">
                  <a:extLst>
                    <a:ext uri="{9D8B030D-6E8A-4147-A177-3AD203B41FA5}">
                      <a16:colId xmlns:a16="http://schemas.microsoft.com/office/drawing/2014/main" xmlns="" val="781794706"/>
                    </a:ext>
                  </a:extLst>
                </a:gridCol>
                <a:gridCol w="3704492">
                  <a:extLst>
                    <a:ext uri="{9D8B030D-6E8A-4147-A177-3AD203B41FA5}">
                      <a16:colId xmlns:a16="http://schemas.microsoft.com/office/drawing/2014/main" xmlns="" val="1317442876"/>
                    </a:ext>
                  </a:extLst>
                </a:gridCol>
                <a:gridCol w="3623248">
                  <a:extLst>
                    <a:ext uri="{9D8B030D-6E8A-4147-A177-3AD203B41FA5}">
                      <a16:colId xmlns:a16="http://schemas.microsoft.com/office/drawing/2014/main" xmlns="" val="1864400209"/>
                    </a:ext>
                  </a:extLst>
                </a:gridCol>
              </a:tblGrid>
              <a:tr h="108606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2ND QUARTER</a:t>
                      </a:r>
                      <a:r>
                        <a:rPr kumimoji="0" lang="en-US" sz="2800" u="none" strike="noStrike" cap="none" normalizeH="0" baseline="0" dirty="0">
                          <a:ln>
                            <a:noFill/>
                          </a:ln>
                          <a:effectLst/>
                          <a:latin typeface="Calibri" panose="020F0502020204030204" pitchFamily="34" charset="0"/>
                          <a:cs typeface="Calibri" panose="020F0502020204030204" pitchFamily="34" charset="0"/>
                        </a:rPr>
                        <a:t>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SEPTEMBER 2023</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solidFill>
                      <a:srgbClr val="E3801E"/>
                    </a:solidFill>
                  </a:tcPr>
                </a:tc>
                <a:extLst>
                  <a:ext uri="{0D108BD9-81ED-4DB2-BD59-A6C34878D82A}">
                    <a16:rowId xmlns:a16="http://schemas.microsoft.com/office/drawing/2014/main" xmlns="" val="2448843070"/>
                  </a:ext>
                </a:extLst>
              </a:tr>
              <a:tr h="228326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ACPD</a:t>
                      </a:r>
                      <a:r>
                        <a:rPr lang="en-GB" sz="3200" kern="1200" baseline="0" dirty="0">
                          <a:solidFill>
                            <a:srgbClr val="000000"/>
                          </a:solidFill>
                          <a:effectLst/>
                          <a:latin typeface="Calibri" panose="020F0502020204030204" pitchFamily="34" charset="0"/>
                          <a:cs typeface="Calibri" panose="020F0502020204030204" pitchFamily="34" charset="0"/>
                        </a:rPr>
                        <a:t> 3</a:t>
                      </a:r>
                      <a:r>
                        <a:rPr lang="en-GB" sz="3200" kern="1200" dirty="0">
                          <a:solidFill>
                            <a:srgbClr val="000000"/>
                          </a:solidFill>
                          <a:effectLst/>
                          <a:latin typeface="Calibri" panose="020F0502020204030204" pitchFamily="34" charset="0"/>
                          <a:cs typeface="Calibri" panose="020F0502020204030204" pitchFamily="34" charset="0"/>
                        </a:rPr>
                        <a:t>.1</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multi-year human</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language technology projects supported</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solidFill>
                      <a:srgbClr val="FCE3CF"/>
                    </a:solidFill>
                  </a:tcPr>
                </a:tc>
                <a:tc>
                  <a:txBody>
                    <a:bodyPr/>
                    <a:lstStyle/>
                    <a:p>
                      <a:pPr algn="l">
                        <a:lnSpc>
                          <a:spcPct val="150000"/>
                        </a:lnSpc>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No reporting required</a:t>
                      </a:r>
                      <a:endParaRPr lang="en-ZA" sz="3200" dirty="0">
                        <a:solidFill>
                          <a:srgbClr val="000000"/>
                        </a:solidFill>
                        <a:effectLst/>
                        <a:latin typeface="Calibri" panose="020F0502020204030204" pitchFamily="34" charset="0"/>
                        <a:cs typeface="Calibri" panose="020F0502020204030204" pitchFamily="34" charset="0"/>
                      </a:endParaRPr>
                    </a:p>
                    <a:p>
                      <a:pPr algn="l">
                        <a:lnSpc>
                          <a:spcPct val="150000"/>
                        </a:lnSpc>
                        <a:spcAft>
                          <a:spcPts val="0"/>
                        </a:spcAft>
                      </a:pPr>
                      <a:endParaRPr lang="en-US" sz="3200" dirty="0">
                        <a:solidFill>
                          <a:srgbClr val="000000"/>
                        </a:solidFill>
                        <a:latin typeface="Calibri" panose="020F0502020204030204" pitchFamily="34" charset="0"/>
                        <a:cs typeface="Calibri" panose="020F0502020204030204" pitchFamily="34" charset="0"/>
                      </a:endParaRPr>
                    </a:p>
                    <a:p>
                      <a:pPr algn="l">
                        <a:lnSpc>
                          <a:spcPct val="150000"/>
                        </a:lnSpc>
                        <a:spcAft>
                          <a:spcPts val="0"/>
                        </a:spcAft>
                      </a:pPr>
                      <a:endParaRPr lang="en-ZA" sz="3200" dirty="0">
                        <a:solidFill>
                          <a:schemeClr val="bg1"/>
                        </a:solidFill>
                        <a:latin typeface="Calibri" panose="020F0502020204030204" pitchFamily="34" charset="0"/>
                        <a:cs typeface="Calibri" panose="020F0502020204030204" pitchFamily="34" charset="0"/>
                      </a:endParaRPr>
                    </a:p>
                  </a:txBody>
                  <a:tcPr marL="68580" marR="68580" marT="0" marB="0">
                    <a:solidFill>
                      <a:schemeClr val="accent1">
                        <a:lumMod val="75000"/>
                      </a:schemeClr>
                    </a:solidFill>
                  </a:tcPr>
                </a:tc>
                <a:tc>
                  <a:txBody>
                    <a:bodyPr/>
                    <a:lstStyle/>
                    <a:p>
                      <a:pPr algn="l">
                        <a:lnSpc>
                          <a:spcPct val="150000"/>
                        </a:lnSpc>
                        <a:spcAft>
                          <a:spcPts val="0"/>
                        </a:spcAft>
                      </a:pPr>
                      <a:r>
                        <a:rPr lang="en-ZA" sz="3200" kern="1200" dirty="0">
                          <a:solidFill>
                            <a:srgbClr val="000000"/>
                          </a:solidFill>
                          <a:effectLst/>
                          <a:latin typeface="Calibri" panose="020F0502020204030204" pitchFamily="34" charset="0"/>
                          <a:ea typeface="+mn-ea"/>
                          <a:cs typeface="Calibri" panose="020F0502020204030204" pitchFamily="34" charset="0"/>
                        </a:rPr>
                        <a:t>-</a:t>
                      </a:r>
                    </a:p>
                  </a:txBody>
                  <a:tcPr marL="68580" marR="68580" marT="0" marB="0">
                    <a:solidFill>
                      <a:srgbClr val="FCE3CF"/>
                    </a:solidFill>
                  </a:tcPr>
                </a:tc>
                <a:tc>
                  <a:txBody>
                    <a:bodyPr/>
                    <a:lstStyle/>
                    <a:p>
                      <a:pPr algn="l">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extLst>
                  <a:ext uri="{0D108BD9-81ED-4DB2-BD59-A6C34878D82A}">
                    <a16:rowId xmlns:a16="http://schemas.microsoft.com/office/drawing/2014/main" xmlns="" val="1127690380"/>
                  </a:ext>
                </a:extLst>
              </a:tr>
              <a:tr h="460500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3200" kern="1200" dirty="0">
                          <a:solidFill>
                            <a:srgbClr val="000000"/>
                          </a:solidFill>
                          <a:effectLst/>
                          <a:latin typeface="Calibri" panose="020F0502020204030204" pitchFamily="34" charset="0"/>
                          <a:cs typeface="Calibri" panose="020F0502020204030204" pitchFamily="34" charset="0"/>
                        </a:rPr>
                        <a:t>ACPD</a:t>
                      </a:r>
                      <a:r>
                        <a:rPr lang="en-ZA" sz="3200" kern="1200" baseline="0" dirty="0">
                          <a:solidFill>
                            <a:srgbClr val="000000"/>
                          </a:solidFill>
                          <a:effectLst/>
                          <a:latin typeface="Calibri" panose="020F0502020204030204" pitchFamily="34" charset="0"/>
                          <a:cs typeface="Calibri" panose="020F0502020204030204" pitchFamily="34" charset="0"/>
                        </a:rPr>
                        <a:t> 3.2</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Percentage</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  official</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documents received that are translated</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 or edited.</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p>
                  </a:txBody>
                  <a:tcPr marL="68580" marR="68580" marT="0" marB="0">
                    <a:solidFill>
                      <a:srgbClr val="FCE3CF"/>
                    </a:solidFill>
                  </a:tcPr>
                </a:tc>
                <a:tc>
                  <a:txBody>
                    <a:bodyPr/>
                    <a:lstStyle/>
                    <a:p>
                      <a:pPr algn="l">
                        <a:lnSpc>
                          <a:spcPct val="150000"/>
                        </a:lnSpc>
                      </a:pPr>
                      <a:r>
                        <a:rPr lang="en-US"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100% of official documents received, were translated and/or edited. </a:t>
                      </a:r>
                      <a:endPar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endParaRPr>
                    </a:p>
                  </a:txBody>
                  <a:tcPr marL="68580" marR="68580" marT="0" marB="0">
                    <a:solidFill>
                      <a:srgbClr val="00B050"/>
                    </a:solidFill>
                  </a:tcPr>
                </a:tc>
                <a:tc>
                  <a:txBody>
                    <a:bodyPr/>
                    <a:lstStyle/>
                    <a:p>
                      <a:pPr algn="l">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extLst>
                  <a:ext uri="{0D108BD9-81ED-4DB2-BD59-A6C34878D82A}">
                    <a16:rowId xmlns:a16="http://schemas.microsoft.com/office/drawing/2014/main" xmlns="" val="1346734818"/>
                  </a:ext>
                </a:extLst>
              </a:tr>
            </a:tbl>
          </a:graphicData>
        </a:graphic>
      </p:graphicFrame>
      <p:pic>
        <p:nvPicPr>
          <p:cNvPr id="7" name="Picture 6">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198475" y="12367963"/>
            <a:ext cx="23155170" cy="1295284"/>
          </a:xfrm>
          <a:prstGeom prst="rect">
            <a:avLst/>
          </a:prstGeom>
        </p:spPr>
      </p:pic>
      <p:sp>
        <p:nvSpPr>
          <p:cNvPr id="5" name="Rectangle 4"/>
          <p:cNvSpPr/>
          <p:nvPr/>
        </p:nvSpPr>
        <p:spPr>
          <a:xfrm>
            <a:off x="23353644" y="13015605"/>
            <a:ext cx="585418" cy="523220"/>
          </a:xfrm>
          <a:prstGeom prst="rect">
            <a:avLst/>
          </a:prstGeom>
        </p:spPr>
        <p:txBody>
          <a:bodyPr wrap="none">
            <a:spAutoFit/>
          </a:bodyPr>
          <a:lstStyle/>
          <a:p>
            <a:r>
              <a:rPr lang="en-ZA" sz="2800" b="1" dirty="0">
                <a:solidFill>
                  <a:srgbClr val="000000"/>
                </a:solidFill>
              </a:rPr>
              <a:t>43</a:t>
            </a:r>
          </a:p>
        </p:txBody>
      </p:sp>
    </p:spTree>
    <p:extLst>
      <p:ext uri="{BB962C8B-B14F-4D97-AF65-F5344CB8AC3E}">
        <p14:creationId xmlns:p14="http://schemas.microsoft.com/office/powerpoint/2010/main" xmlns="" val="99301865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275409" y="189930"/>
            <a:ext cx="23634799"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000" b="1" dirty="0">
                <a:solidFill>
                  <a:srgbClr val="E3801E"/>
                </a:solidFill>
                <a:latin typeface="+mj-lt"/>
              </a:rPr>
              <a:t>PROGRAMME 3: ARTS CULTURE PROMOTION AND DEVELOPMENT….</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latin typeface="+mj-lt"/>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4816132"/>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graphicFrame>
        <p:nvGraphicFramePr>
          <p:cNvPr id="4" name="Table 3"/>
          <p:cNvGraphicFramePr>
            <a:graphicFrameLocks noGrp="1"/>
          </p:cNvGraphicFramePr>
          <p:nvPr>
            <p:extLst>
              <p:ext uri="{D42A27DB-BD31-4B8C-83A1-F6EECF244321}">
                <p14:modId xmlns:p14="http://schemas.microsoft.com/office/powerpoint/2010/main" xmlns="" val="4046286570"/>
              </p:ext>
            </p:extLst>
          </p:nvPr>
        </p:nvGraphicFramePr>
        <p:xfrm>
          <a:off x="275409" y="2898567"/>
          <a:ext cx="23862034" cy="8240969"/>
        </p:xfrm>
        <a:graphic>
          <a:graphicData uri="http://schemas.openxmlformats.org/drawingml/2006/table">
            <a:tbl>
              <a:tblPr firstRow="1" bandRow="1">
                <a:tableStyleId>{93296810-A885-4BE3-A3E7-6D5BEEA58F35}</a:tableStyleId>
              </a:tblPr>
              <a:tblGrid>
                <a:gridCol w="1930864">
                  <a:extLst>
                    <a:ext uri="{9D8B030D-6E8A-4147-A177-3AD203B41FA5}">
                      <a16:colId xmlns:a16="http://schemas.microsoft.com/office/drawing/2014/main" xmlns="" val="916965335"/>
                    </a:ext>
                  </a:extLst>
                </a:gridCol>
                <a:gridCol w="4471666">
                  <a:extLst>
                    <a:ext uri="{9D8B030D-6E8A-4147-A177-3AD203B41FA5}">
                      <a16:colId xmlns:a16="http://schemas.microsoft.com/office/drawing/2014/main" xmlns="" val="279952202"/>
                    </a:ext>
                  </a:extLst>
                </a:gridCol>
                <a:gridCol w="1906375">
                  <a:extLst>
                    <a:ext uri="{9D8B030D-6E8A-4147-A177-3AD203B41FA5}">
                      <a16:colId xmlns:a16="http://schemas.microsoft.com/office/drawing/2014/main" xmlns="" val="327411536"/>
                    </a:ext>
                  </a:extLst>
                </a:gridCol>
                <a:gridCol w="1906375">
                  <a:extLst>
                    <a:ext uri="{9D8B030D-6E8A-4147-A177-3AD203B41FA5}">
                      <a16:colId xmlns:a16="http://schemas.microsoft.com/office/drawing/2014/main" xmlns="" val="1378428772"/>
                    </a:ext>
                  </a:extLst>
                </a:gridCol>
                <a:gridCol w="6246324">
                  <a:extLst>
                    <a:ext uri="{9D8B030D-6E8A-4147-A177-3AD203B41FA5}">
                      <a16:colId xmlns:a16="http://schemas.microsoft.com/office/drawing/2014/main" xmlns="" val="2922946721"/>
                    </a:ext>
                  </a:extLst>
                </a:gridCol>
                <a:gridCol w="3537367">
                  <a:extLst>
                    <a:ext uri="{9D8B030D-6E8A-4147-A177-3AD203B41FA5}">
                      <a16:colId xmlns:a16="http://schemas.microsoft.com/office/drawing/2014/main" xmlns="" val="1826961834"/>
                    </a:ext>
                  </a:extLst>
                </a:gridCol>
                <a:gridCol w="3863063">
                  <a:extLst>
                    <a:ext uri="{9D8B030D-6E8A-4147-A177-3AD203B41FA5}">
                      <a16:colId xmlns:a16="http://schemas.microsoft.com/office/drawing/2014/main" xmlns="" val="1183434748"/>
                    </a:ext>
                  </a:extLst>
                </a:gridCol>
              </a:tblGrid>
              <a:tr h="146797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2ND QUARTER</a:t>
                      </a:r>
                      <a:r>
                        <a:rPr kumimoji="0" lang="en-US" sz="2800" u="none" strike="noStrike" cap="none" normalizeH="0" baseline="0" dirty="0">
                          <a:ln>
                            <a:noFill/>
                          </a:ln>
                          <a:effectLst/>
                          <a:latin typeface="Calibri" panose="020F0502020204030204" pitchFamily="34" charset="0"/>
                          <a:cs typeface="Calibri" panose="020F0502020204030204" pitchFamily="34" charset="0"/>
                        </a:rPr>
                        <a:t>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SEPTEMBER 2022</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solidFill>
                      <a:srgbClr val="E3801E"/>
                    </a:solidFill>
                  </a:tcPr>
                </a:tc>
                <a:extLst>
                  <a:ext uri="{0D108BD9-81ED-4DB2-BD59-A6C34878D82A}">
                    <a16:rowId xmlns:a16="http://schemas.microsoft.com/office/drawing/2014/main" xmlns="" val="4141022474"/>
                  </a:ext>
                </a:extLst>
              </a:tr>
              <a:tr h="376277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3.3</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bursaries awarded per</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year </a:t>
                      </a: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the development of qualified language practitioners</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solidFill>
                      <a:srgbClr val="FCE3CF"/>
                    </a:solidFill>
                  </a:tcPr>
                </a:tc>
                <a:tc>
                  <a:txBody>
                    <a:bodyPr/>
                    <a:lstStyle/>
                    <a:p>
                      <a:pPr algn="l">
                        <a:lnSpc>
                          <a:spcPct val="150000"/>
                        </a:lnSpc>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No reporting required</a:t>
                      </a:r>
                      <a:endParaRPr lang="en-ZA" sz="3200" dirty="0">
                        <a:solidFill>
                          <a:srgbClr val="000000"/>
                        </a:solidFill>
                        <a:effectLst/>
                        <a:latin typeface="Calibri" panose="020F0502020204030204" pitchFamily="34" charset="0"/>
                        <a:cs typeface="Calibri" panose="020F0502020204030204" pitchFamily="34" charset="0"/>
                      </a:endParaRPr>
                    </a:p>
                  </a:txBody>
                  <a:tcPr marL="68580" marR="68580" marT="0" marB="0">
                    <a:solidFill>
                      <a:srgbClr val="0070C0"/>
                    </a:solidFill>
                  </a:tcPr>
                </a:tc>
                <a:tc>
                  <a:txBody>
                    <a:bodyPr/>
                    <a:lstStyle/>
                    <a:p>
                      <a:pPr algn="l">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extLst>
                  <a:ext uri="{0D108BD9-81ED-4DB2-BD59-A6C34878D82A}">
                    <a16:rowId xmlns:a16="http://schemas.microsoft.com/office/drawing/2014/main" xmlns="" val="998222335"/>
                  </a:ext>
                </a:extLst>
              </a:tr>
              <a:tr h="301021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ACPD 3.4</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local and international market access platforms supported.</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solidFill>
                      <a:srgbClr val="FCE3CF"/>
                    </a:solidFill>
                  </a:tcPr>
                </a:tc>
                <a:tc>
                  <a:txBody>
                    <a:bodyPr/>
                    <a:lstStyle/>
                    <a:p>
                      <a:pPr algn="l">
                        <a:lnSpc>
                          <a:spcPct val="150000"/>
                        </a:lnSpc>
                      </a:pPr>
                      <a:r>
                        <a:rPr lang="en-US" sz="3200" dirty="0">
                          <a:solidFill>
                            <a:srgbClr val="000000"/>
                          </a:solidFill>
                          <a:effectLst/>
                          <a:latin typeface="Calibri" panose="020F0502020204030204" pitchFamily="34" charset="0"/>
                          <a:cs typeface="Calibri" panose="020F0502020204030204" pitchFamily="34" charset="0"/>
                        </a:rPr>
                        <a:t>2 Local and international market access platform projects were implemented.</a:t>
                      </a:r>
                      <a:endParaRPr lang="en-ZA" sz="3200" dirty="0">
                        <a:solidFill>
                          <a:srgbClr val="000000"/>
                        </a:solidFill>
                        <a:effectLst/>
                        <a:latin typeface="Calibri" panose="020F0502020204030204" pitchFamily="34" charset="0"/>
                        <a:cs typeface="Calibri" panose="020F0502020204030204" pitchFamily="34" charset="0"/>
                      </a:endParaRPr>
                    </a:p>
                  </a:txBody>
                  <a:tcPr marL="0" marR="0" marT="0" marB="0">
                    <a:solidFill>
                      <a:srgbClr val="00B050"/>
                    </a:solidFill>
                  </a:tcPr>
                </a:tc>
                <a:tc>
                  <a:txBody>
                    <a:bodyPr/>
                    <a:lstStyle/>
                    <a:p>
                      <a:pPr algn="l">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extLst>
                  <a:ext uri="{0D108BD9-81ED-4DB2-BD59-A6C34878D82A}">
                    <a16:rowId xmlns:a16="http://schemas.microsoft.com/office/drawing/2014/main" xmlns="" val="731365106"/>
                  </a:ext>
                </a:extLst>
              </a:tr>
            </a:tbl>
          </a:graphicData>
        </a:graphic>
      </p:graphicFrame>
      <p:pic>
        <p:nvPicPr>
          <p:cNvPr id="7" name="Picture 6">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454499" y="11898417"/>
            <a:ext cx="23276617" cy="1556791"/>
          </a:xfrm>
          <a:prstGeom prst="rect">
            <a:avLst/>
          </a:prstGeom>
        </p:spPr>
      </p:pic>
      <p:sp>
        <p:nvSpPr>
          <p:cNvPr id="5" name="Rectangle 4"/>
          <p:cNvSpPr/>
          <p:nvPr/>
        </p:nvSpPr>
        <p:spPr>
          <a:xfrm>
            <a:off x="23552026" y="12937411"/>
            <a:ext cx="585418" cy="523220"/>
          </a:xfrm>
          <a:prstGeom prst="rect">
            <a:avLst/>
          </a:prstGeom>
        </p:spPr>
        <p:txBody>
          <a:bodyPr wrap="none">
            <a:spAutoFit/>
          </a:bodyPr>
          <a:lstStyle/>
          <a:p>
            <a:r>
              <a:rPr lang="en-ZA" sz="2800" b="1" dirty="0">
                <a:solidFill>
                  <a:srgbClr val="000000"/>
                </a:solidFill>
              </a:rPr>
              <a:t>44</a:t>
            </a:r>
          </a:p>
        </p:txBody>
      </p:sp>
    </p:spTree>
    <p:extLst>
      <p:ext uri="{BB962C8B-B14F-4D97-AF65-F5344CB8AC3E}">
        <p14:creationId xmlns:p14="http://schemas.microsoft.com/office/powerpoint/2010/main" xmlns="" val="228822352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241006" y="189930"/>
            <a:ext cx="23669202"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000" b="1" dirty="0">
                <a:solidFill>
                  <a:srgbClr val="E3801E"/>
                </a:solidFill>
                <a:latin typeface="+mj-lt"/>
              </a:rPr>
              <a:t>PROGRAMME 3: ARTS CULTURE PROMOTION AND DEVELOPMENT….</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latin typeface="+mj-lt"/>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4816132"/>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graphicFrame>
        <p:nvGraphicFramePr>
          <p:cNvPr id="4" name="Table 3"/>
          <p:cNvGraphicFramePr>
            <a:graphicFrameLocks noGrp="1"/>
          </p:cNvGraphicFramePr>
          <p:nvPr>
            <p:extLst>
              <p:ext uri="{D42A27DB-BD31-4B8C-83A1-F6EECF244321}">
                <p14:modId xmlns:p14="http://schemas.microsoft.com/office/powerpoint/2010/main" xmlns="" val="150107620"/>
              </p:ext>
            </p:extLst>
          </p:nvPr>
        </p:nvGraphicFramePr>
        <p:xfrm>
          <a:off x="241006" y="2967990"/>
          <a:ext cx="23901988" cy="8262321"/>
        </p:xfrm>
        <a:graphic>
          <a:graphicData uri="http://schemas.openxmlformats.org/drawingml/2006/table">
            <a:tbl>
              <a:tblPr firstRow="1" bandRow="1">
                <a:tableStyleId>{93296810-A885-4BE3-A3E7-6D5BEEA58F35}</a:tableStyleId>
              </a:tblPr>
              <a:tblGrid>
                <a:gridCol w="2267514">
                  <a:extLst>
                    <a:ext uri="{9D8B030D-6E8A-4147-A177-3AD203B41FA5}">
                      <a16:colId xmlns:a16="http://schemas.microsoft.com/office/drawing/2014/main" xmlns="" val="105354353"/>
                    </a:ext>
                  </a:extLst>
                </a:gridCol>
                <a:gridCol w="4220445">
                  <a:extLst>
                    <a:ext uri="{9D8B030D-6E8A-4147-A177-3AD203B41FA5}">
                      <a16:colId xmlns:a16="http://schemas.microsoft.com/office/drawing/2014/main" xmlns="" val="477375462"/>
                    </a:ext>
                  </a:extLst>
                </a:gridCol>
                <a:gridCol w="2133600">
                  <a:extLst>
                    <a:ext uri="{9D8B030D-6E8A-4147-A177-3AD203B41FA5}">
                      <a16:colId xmlns:a16="http://schemas.microsoft.com/office/drawing/2014/main" xmlns="" val="1744837258"/>
                    </a:ext>
                  </a:extLst>
                </a:gridCol>
                <a:gridCol w="2042160">
                  <a:extLst>
                    <a:ext uri="{9D8B030D-6E8A-4147-A177-3AD203B41FA5}">
                      <a16:colId xmlns:a16="http://schemas.microsoft.com/office/drawing/2014/main" xmlns="" val="1771012843"/>
                    </a:ext>
                  </a:extLst>
                </a:gridCol>
                <a:gridCol w="5280155">
                  <a:extLst>
                    <a:ext uri="{9D8B030D-6E8A-4147-A177-3AD203B41FA5}">
                      <a16:colId xmlns:a16="http://schemas.microsoft.com/office/drawing/2014/main" xmlns="" val="1180840210"/>
                    </a:ext>
                  </a:extLst>
                </a:gridCol>
                <a:gridCol w="4724400">
                  <a:extLst>
                    <a:ext uri="{9D8B030D-6E8A-4147-A177-3AD203B41FA5}">
                      <a16:colId xmlns:a16="http://schemas.microsoft.com/office/drawing/2014/main" xmlns="" val="3128698266"/>
                    </a:ext>
                  </a:extLst>
                </a:gridCol>
                <a:gridCol w="3233714">
                  <a:extLst>
                    <a:ext uri="{9D8B030D-6E8A-4147-A177-3AD203B41FA5}">
                      <a16:colId xmlns:a16="http://schemas.microsoft.com/office/drawing/2014/main" xmlns="" val="367423134"/>
                    </a:ext>
                  </a:extLst>
                </a:gridCol>
              </a:tblGrid>
              <a:tr h="11994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2ND </a:t>
                      </a:r>
                      <a:r>
                        <a:rPr kumimoji="0" lang="en-US" sz="2800" u="none" strike="noStrike" cap="none" normalizeH="0" baseline="0" dirty="0">
                          <a:ln>
                            <a:noFill/>
                          </a:ln>
                          <a:effectLst/>
                          <a:latin typeface="Calibri" panose="020F0502020204030204" pitchFamily="34" charset="0"/>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SEPTEMBER 2022</a:t>
                      </a:r>
                    </a:p>
                  </a:txBody>
                  <a:tcPr marL="91433" marR="91433" marT="44547" marB="44547" horzOverflow="overflow">
                    <a:solidFill>
                      <a:srgbClr val="E3801E"/>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solidFill>
                      <a:srgbClr val="E3801E"/>
                    </a:solidFill>
                  </a:tcPr>
                </a:tc>
                <a:extLst>
                  <a:ext uri="{0D108BD9-81ED-4DB2-BD59-A6C34878D82A}">
                    <a16:rowId xmlns:a16="http://schemas.microsoft.com/office/drawing/2014/main" xmlns="" val="174773981"/>
                  </a:ext>
                </a:extLst>
              </a:tr>
              <a:tr h="253247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3200" kern="1200" dirty="0">
                          <a:solidFill>
                            <a:srgbClr val="000000"/>
                          </a:solidFill>
                          <a:effectLst/>
                          <a:latin typeface="Calibri" panose="020F0502020204030204" pitchFamily="34" charset="0"/>
                          <a:cs typeface="Calibri" panose="020F0502020204030204" pitchFamily="34" charset="0"/>
                        </a:rPr>
                        <a:t>ACPD</a:t>
                      </a:r>
                      <a:r>
                        <a:rPr lang="en-ZA" sz="3200" kern="1200" baseline="0" dirty="0">
                          <a:solidFill>
                            <a:srgbClr val="000000"/>
                          </a:solidFill>
                          <a:effectLst/>
                          <a:latin typeface="Calibri" panose="020F0502020204030204" pitchFamily="34" charset="0"/>
                          <a:cs typeface="Calibri" panose="020F0502020204030204" pitchFamily="34" charset="0"/>
                        </a:rPr>
                        <a:t> 3.5</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capacity building projects supported.</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No reporting required</a:t>
                      </a:r>
                    </a:p>
                  </a:txBody>
                  <a:tcPr marL="68580" marR="68580" marT="0" marB="0">
                    <a:solidFill>
                      <a:srgbClr val="0070C0"/>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solidFill>
                      <a:srgbClr val="FCE3CF"/>
                    </a:solidFill>
                  </a:tcPr>
                </a:tc>
                <a:extLst>
                  <a:ext uri="{0D108BD9-81ED-4DB2-BD59-A6C34878D82A}">
                    <a16:rowId xmlns:a16="http://schemas.microsoft.com/office/drawing/2014/main" xmlns="" val="191171934"/>
                  </a:ext>
                </a:extLst>
              </a:tr>
              <a:tr h="4360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3.6</a:t>
                      </a:r>
                    </a:p>
                  </a:txBody>
                  <a:tcPr marL="68580" marR="68580" marT="0" marB="0">
                    <a:solidFill>
                      <a:srgbClr val="FCE3CF"/>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Number of Provincial Community Arts  Development Programmes implemented per year</a:t>
                      </a:r>
                      <a:endPar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solidFill>
                      <a:srgbClr val="FCE3CF"/>
                    </a:solidFill>
                  </a:tcPr>
                </a:tc>
                <a:tc>
                  <a:txBody>
                    <a:bodyPr/>
                    <a:lstStyle/>
                    <a:p>
                      <a:pPr algn="l">
                        <a:lnSpc>
                          <a:spcPct val="10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68580" marR="68580" marT="0" marB="0">
                    <a:solidFill>
                      <a:srgbClr val="FCE3CF"/>
                    </a:solidFill>
                  </a:tcPr>
                </a:tc>
                <a:tc>
                  <a:txBody>
                    <a:bodyPr/>
                    <a:lstStyle/>
                    <a:p>
                      <a:pPr algn="l">
                        <a:lnSpc>
                          <a:spcPct val="10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solidFill>
                      <a:srgbClr val="FCE3CF"/>
                    </a:solidFill>
                  </a:tcPr>
                </a:tc>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No reporting required</a:t>
                      </a:r>
                    </a:p>
                  </a:txBody>
                  <a:tcPr marL="68580" marR="68580" marT="0" marB="0">
                    <a:solidFill>
                      <a:srgbClr val="0070C0"/>
                    </a:solidFill>
                  </a:tcPr>
                </a:tc>
                <a:tc>
                  <a:txBody>
                    <a:bodyPr/>
                    <a:lstStyle/>
                    <a:p>
                      <a:pPr marL="0" marR="0" algn="l">
                        <a:lnSpc>
                          <a:spcPct val="150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solidFill>
                      <a:srgbClr val="FCE3CF"/>
                    </a:solidFill>
                  </a:tcPr>
                </a:tc>
                <a:tc>
                  <a:txBody>
                    <a:bodyPr/>
                    <a:lstStyle/>
                    <a:p>
                      <a:pPr algn="l">
                        <a:lnSpc>
                          <a:spcPct val="10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extLst>
                  <a:ext uri="{0D108BD9-81ED-4DB2-BD59-A6C34878D82A}">
                    <a16:rowId xmlns:a16="http://schemas.microsoft.com/office/drawing/2014/main" xmlns="" val="1285694586"/>
                  </a:ext>
                </a:extLst>
              </a:tr>
            </a:tbl>
          </a:graphicData>
        </a:graphic>
      </p:graphicFrame>
      <p:pic>
        <p:nvPicPr>
          <p:cNvPr id="7" name="Picture 6">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444939" y="11972453"/>
            <a:ext cx="22908706" cy="1598146"/>
          </a:xfrm>
          <a:prstGeom prst="rect">
            <a:avLst/>
          </a:prstGeom>
        </p:spPr>
      </p:pic>
      <p:sp>
        <p:nvSpPr>
          <p:cNvPr id="5" name="Rectangle 4"/>
          <p:cNvSpPr/>
          <p:nvPr/>
        </p:nvSpPr>
        <p:spPr>
          <a:xfrm>
            <a:off x="23353644" y="12909950"/>
            <a:ext cx="585418" cy="523220"/>
          </a:xfrm>
          <a:prstGeom prst="rect">
            <a:avLst/>
          </a:prstGeom>
        </p:spPr>
        <p:txBody>
          <a:bodyPr wrap="none">
            <a:spAutoFit/>
          </a:bodyPr>
          <a:lstStyle/>
          <a:p>
            <a:r>
              <a:rPr lang="en-ZA" sz="2800" b="1" dirty="0">
                <a:solidFill>
                  <a:srgbClr val="000000"/>
                </a:solidFill>
              </a:rPr>
              <a:t>45</a:t>
            </a:r>
          </a:p>
        </p:txBody>
      </p:sp>
    </p:spTree>
    <p:extLst>
      <p:ext uri="{BB962C8B-B14F-4D97-AF65-F5344CB8AC3E}">
        <p14:creationId xmlns:p14="http://schemas.microsoft.com/office/powerpoint/2010/main" xmlns="" val="262274869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136150" y="465177"/>
            <a:ext cx="23978283"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endParaRPr sz="6600" b="1" dirty="0">
              <a:solidFill>
                <a:srgbClr val="E3801E"/>
              </a:solidFill>
              <a:latin typeface="+mj-lt"/>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4816132"/>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graphicFrame>
        <p:nvGraphicFramePr>
          <p:cNvPr id="4" name="Table 3"/>
          <p:cNvGraphicFramePr>
            <a:graphicFrameLocks noGrp="1"/>
          </p:cNvGraphicFramePr>
          <p:nvPr>
            <p:extLst>
              <p:ext uri="{D42A27DB-BD31-4B8C-83A1-F6EECF244321}">
                <p14:modId xmlns:p14="http://schemas.microsoft.com/office/powerpoint/2010/main" xmlns="" val="3762046615"/>
              </p:ext>
            </p:extLst>
          </p:nvPr>
        </p:nvGraphicFramePr>
        <p:xfrm>
          <a:off x="241016" y="2967991"/>
          <a:ext cx="23901968" cy="9096854"/>
        </p:xfrm>
        <a:graphic>
          <a:graphicData uri="http://schemas.openxmlformats.org/drawingml/2006/table">
            <a:tbl>
              <a:tblPr firstRow="1" bandRow="1">
                <a:tableStyleId>{93296810-A885-4BE3-A3E7-6D5BEEA58F35}</a:tableStyleId>
              </a:tblPr>
              <a:tblGrid>
                <a:gridCol w="1939476">
                  <a:extLst>
                    <a:ext uri="{9D8B030D-6E8A-4147-A177-3AD203B41FA5}">
                      <a16:colId xmlns:a16="http://schemas.microsoft.com/office/drawing/2014/main" xmlns="" val="1760916295"/>
                    </a:ext>
                  </a:extLst>
                </a:gridCol>
                <a:gridCol w="4501662">
                  <a:extLst>
                    <a:ext uri="{9D8B030D-6E8A-4147-A177-3AD203B41FA5}">
                      <a16:colId xmlns:a16="http://schemas.microsoft.com/office/drawing/2014/main" xmlns="" val="3259243939"/>
                    </a:ext>
                  </a:extLst>
                </a:gridCol>
                <a:gridCol w="1992923">
                  <a:extLst>
                    <a:ext uri="{9D8B030D-6E8A-4147-A177-3AD203B41FA5}">
                      <a16:colId xmlns:a16="http://schemas.microsoft.com/office/drawing/2014/main" xmlns="" val="1126799502"/>
                    </a:ext>
                  </a:extLst>
                </a:gridCol>
                <a:gridCol w="1735015">
                  <a:extLst>
                    <a:ext uri="{9D8B030D-6E8A-4147-A177-3AD203B41FA5}">
                      <a16:colId xmlns:a16="http://schemas.microsoft.com/office/drawing/2014/main" xmlns="" val="1250088962"/>
                    </a:ext>
                  </a:extLst>
                </a:gridCol>
                <a:gridCol w="6611816">
                  <a:extLst>
                    <a:ext uri="{9D8B030D-6E8A-4147-A177-3AD203B41FA5}">
                      <a16:colId xmlns:a16="http://schemas.microsoft.com/office/drawing/2014/main" xmlns="" val="1523279516"/>
                    </a:ext>
                  </a:extLst>
                </a:gridCol>
                <a:gridCol w="3839171">
                  <a:extLst>
                    <a:ext uri="{9D8B030D-6E8A-4147-A177-3AD203B41FA5}">
                      <a16:colId xmlns:a16="http://schemas.microsoft.com/office/drawing/2014/main" xmlns="" val="3055796372"/>
                    </a:ext>
                  </a:extLst>
                </a:gridCol>
                <a:gridCol w="3281905">
                  <a:extLst>
                    <a:ext uri="{9D8B030D-6E8A-4147-A177-3AD203B41FA5}">
                      <a16:colId xmlns:a16="http://schemas.microsoft.com/office/drawing/2014/main" xmlns="" val="3786744094"/>
                    </a:ext>
                  </a:extLst>
                </a:gridCol>
              </a:tblGrid>
              <a:tr h="131048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2ND  </a:t>
                      </a: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SEPTEMBER 2022</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solidFill>
                            <a:schemeClr val="bg1"/>
                          </a:solidFill>
                          <a:effectLst/>
                          <a:latin typeface="Calibri" panose="020F0502020204030204" pitchFamily="34" charset="0"/>
                          <a:cs typeface="Calibri" panose="020F0502020204030204" pitchFamily="34" charset="0"/>
                        </a:rPr>
                        <a:t>CORRECTIVE ACTION </a:t>
                      </a:r>
                    </a:p>
                  </a:txBody>
                  <a:tcPr marL="91433" marR="91433" marT="44547" marB="44547" horzOverflow="overflow">
                    <a:solidFill>
                      <a:srgbClr val="E3801E"/>
                    </a:solidFill>
                  </a:tcPr>
                </a:tc>
                <a:extLst>
                  <a:ext uri="{0D108BD9-81ED-4DB2-BD59-A6C34878D82A}">
                    <a16:rowId xmlns:a16="http://schemas.microsoft.com/office/drawing/2014/main" xmlns="" val="385480172"/>
                  </a:ext>
                </a:extLst>
              </a:tr>
              <a:tr h="385680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cs typeface="Calibri" panose="020F0502020204030204" pitchFamily="34" charset="0"/>
                        </a:rPr>
                        <a:t>ACPD 3.7</a:t>
                      </a:r>
                    </a:p>
                  </a:txBody>
                  <a:tcPr marL="68580" marR="68580" marT="0" marB="0">
                    <a:solidFill>
                      <a:srgbClr val="FCE3CF"/>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Number youth focused arts development programmes. </a:t>
                      </a:r>
                      <a:endPar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solidFill>
                      <a:srgbClr val="FCE3CF"/>
                    </a:solidFill>
                  </a:tcPr>
                </a:tc>
                <a:tc>
                  <a:txBody>
                    <a:bodyPr/>
                    <a:lstStyle/>
                    <a:p>
                      <a:pPr algn="l">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p>
                      <a:pPr algn="l">
                        <a:lnSpc>
                          <a:spcPct val="150000"/>
                        </a:lnSpc>
                        <a:spcAft>
                          <a:spcPts val="0"/>
                        </a:spcAft>
                      </a:pP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50000"/>
                        </a:lnSpc>
                        <a:spcAft>
                          <a:spcPts val="0"/>
                        </a:spcAft>
                      </a:pP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50000"/>
                        </a:lnSpc>
                        <a:spcAft>
                          <a:spcPts val="0"/>
                        </a:spcAft>
                      </a:pP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50000"/>
                        </a:lnSpc>
                        <a:spcAft>
                          <a:spcPts val="0"/>
                        </a:spcAft>
                      </a:pP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solidFill>
                      <a:srgbClr val="FCE3CF"/>
                    </a:solidFill>
                  </a:tcPr>
                </a:tc>
                <a:tc>
                  <a:txBody>
                    <a:bodyPr/>
                    <a:lstStyle/>
                    <a:p>
                      <a:pPr algn="l">
                        <a:lnSpc>
                          <a:spcPct val="150000"/>
                        </a:lnSpc>
                      </a:pPr>
                      <a:r>
                        <a:rPr lang="en-US" sz="3200" dirty="0">
                          <a:solidFill>
                            <a:srgbClr val="000000"/>
                          </a:solidFill>
                          <a:effectLst/>
                          <a:latin typeface="Calibri" panose="020F0502020204030204" pitchFamily="34" charset="0"/>
                          <a:cs typeface="Calibri" panose="020F0502020204030204" pitchFamily="34" charset="0"/>
                        </a:rPr>
                        <a:t>1 (AET) programme was implemented. </a:t>
                      </a:r>
                      <a:endParaRPr lang="en-ZA" sz="3200" dirty="0">
                        <a:solidFill>
                          <a:srgbClr val="000000"/>
                        </a:solidFill>
                        <a:effectLst/>
                        <a:latin typeface="Calibri" panose="020F0502020204030204" pitchFamily="34" charset="0"/>
                        <a:cs typeface="Calibri" panose="020F0502020204030204" pitchFamily="34" charset="0"/>
                      </a:endParaRPr>
                    </a:p>
                  </a:txBody>
                  <a:tcPr marL="0" marR="0" marT="0" marB="0">
                    <a:solidFill>
                      <a:srgbClr val="00B050"/>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solidFill>
                      <a:srgbClr val="FCE3CF"/>
                    </a:solidFill>
                  </a:tcPr>
                </a:tc>
                <a:tc>
                  <a:txBody>
                    <a:bodyPr/>
                    <a:lstStyle/>
                    <a:p>
                      <a:pPr algn="l">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extLst>
                  <a:ext uri="{0D108BD9-81ED-4DB2-BD59-A6C34878D82A}">
                    <a16:rowId xmlns:a16="http://schemas.microsoft.com/office/drawing/2014/main" xmlns="" val="2187126794"/>
                  </a:ext>
                </a:extLst>
              </a:tr>
              <a:tr h="3870794">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lang="en-ZA"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3.8</a:t>
                      </a:r>
                      <a:endPar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Number of Gender-Based Violence and Femicide initiatives financially supported.</a:t>
                      </a:r>
                    </a:p>
                  </a:txBody>
                  <a:tcPr marL="68580" marR="68580" marT="0" marB="0">
                    <a:solidFill>
                      <a:srgbClr val="FCE3CF"/>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3</a:t>
                      </a:r>
                    </a:p>
                  </a:txBody>
                  <a:tcPr marL="68580" marR="68580" marT="0" marB="0">
                    <a:solidFill>
                      <a:srgbClr val="FCE3CF"/>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solidFill>
                      <a:srgbClr val="FCE3CF"/>
                    </a:solidFill>
                  </a:tcPr>
                </a:tc>
                <a:tc>
                  <a:txBody>
                    <a:bodyPr/>
                    <a:lstStyle/>
                    <a:p>
                      <a:pPr algn="l">
                        <a:lnSpc>
                          <a:spcPct val="150000"/>
                        </a:lnSpc>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No reporting required</a:t>
                      </a:r>
                      <a:endParaRPr lang="en-ZA" sz="3200" dirty="0">
                        <a:solidFill>
                          <a:srgbClr val="000000"/>
                        </a:solidFill>
                        <a:effectLst/>
                        <a:latin typeface="Calibri" panose="020F0502020204030204" pitchFamily="34" charset="0"/>
                        <a:cs typeface="Calibri" panose="020F0502020204030204" pitchFamily="34" charset="0"/>
                      </a:endParaRPr>
                    </a:p>
                  </a:txBody>
                  <a:tcPr marL="68580" marR="68580" marT="0" marB="0">
                    <a:solidFill>
                      <a:schemeClr val="accent1">
                        <a:lumMod val="75000"/>
                      </a:schemeClr>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solidFill>
                      <a:srgbClr val="FCE3CF"/>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solidFill>
                      <a:srgbClr val="FCE3CF"/>
                    </a:solidFill>
                  </a:tcPr>
                </a:tc>
                <a:extLst>
                  <a:ext uri="{0D108BD9-81ED-4DB2-BD59-A6C34878D82A}">
                    <a16:rowId xmlns:a16="http://schemas.microsoft.com/office/drawing/2014/main" xmlns="" val="2985830414"/>
                  </a:ext>
                </a:extLst>
              </a:tr>
            </a:tbl>
          </a:graphicData>
        </a:graphic>
      </p:graphicFrame>
      <p:pic>
        <p:nvPicPr>
          <p:cNvPr id="7" name="Picture 6">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249159" y="12237813"/>
            <a:ext cx="23020743" cy="1323109"/>
          </a:xfrm>
          <a:prstGeom prst="rect">
            <a:avLst/>
          </a:prstGeom>
        </p:spPr>
      </p:pic>
      <p:sp>
        <p:nvSpPr>
          <p:cNvPr id="5" name="Rectangle 4"/>
          <p:cNvSpPr/>
          <p:nvPr/>
        </p:nvSpPr>
        <p:spPr>
          <a:xfrm>
            <a:off x="23549423" y="13045107"/>
            <a:ext cx="585418" cy="523220"/>
          </a:xfrm>
          <a:prstGeom prst="rect">
            <a:avLst/>
          </a:prstGeom>
        </p:spPr>
        <p:txBody>
          <a:bodyPr wrap="none">
            <a:spAutoFit/>
          </a:bodyPr>
          <a:lstStyle/>
          <a:p>
            <a:r>
              <a:rPr lang="en-ZA" sz="2800" b="1" dirty="0">
                <a:solidFill>
                  <a:srgbClr val="000000"/>
                </a:solidFill>
              </a:rPr>
              <a:t>46</a:t>
            </a:r>
          </a:p>
        </p:txBody>
      </p:sp>
      <p:sp>
        <p:nvSpPr>
          <p:cNvPr id="8" name="TextBox 7">
            <a:extLst>
              <a:ext uri="{FF2B5EF4-FFF2-40B4-BE49-F238E27FC236}">
                <a16:creationId xmlns:a16="http://schemas.microsoft.com/office/drawing/2014/main" xmlns="" id="{A619C5E7-DB5C-D5B8-D75C-7615D5A843EC}"/>
              </a:ext>
            </a:extLst>
          </p:cNvPr>
          <p:cNvSpPr txBox="1"/>
          <p:nvPr/>
        </p:nvSpPr>
        <p:spPr>
          <a:xfrm>
            <a:off x="241016" y="147673"/>
            <a:ext cx="23601117"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6000" b="1" i="0" u="none" strike="noStrike" kern="0" cap="none" spc="0" normalizeH="0" baseline="0" noProof="0" dirty="0">
                <a:ln>
                  <a:noFill/>
                </a:ln>
                <a:solidFill>
                  <a:srgbClr val="E3801E"/>
                </a:solidFill>
                <a:effectLst/>
                <a:uLnTx/>
                <a:uFillTx/>
                <a:sym typeface="Helvetica Neue"/>
              </a:rPr>
              <a:t>PROGRAMME 3: ARTS CULTURE PROMOTION AND DEVELOPMENT….</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kumimoji="0" lang="en-ZA" sz="6000" b="1" i="0" u="none" strike="noStrike" kern="0" cap="none" spc="0" normalizeH="0" baseline="0" noProof="0" dirty="0">
              <a:ln>
                <a:noFill/>
              </a:ln>
              <a:solidFill>
                <a:srgbClr val="E3801E"/>
              </a:solidFill>
              <a:effectLst/>
              <a:uLnTx/>
              <a:uFillTx/>
              <a:sym typeface="Helvetica Neue"/>
            </a:endParaRPr>
          </a:p>
        </p:txBody>
      </p:sp>
    </p:spTree>
    <p:extLst>
      <p:ext uri="{BB962C8B-B14F-4D97-AF65-F5344CB8AC3E}">
        <p14:creationId xmlns:p14="http://schemas.microsoft.com/office/powerpoint/2010/main" xmlns="" val="117101784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283535" y="189930"/>
            <a:ext cx="23626673"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000" b="1" dirty="0">
                <a:solidFill>
                  <a:srgbClr val="E3801E"/>
                </a:solidFill>
                <a:latin typeface="+mj-lt"/>
              </a:rPr>
              <a:t>PROGRAMME 3: ARTS CULTURE PROMOTION AND DEVELOPMENT….</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latin typeface="+mj-lt"/>
            </a:endParaRPr>
          </a:p>
        </p:txBody>
      </p:sp>
      <p:sp>
        <p:nvSpPr>
          <p:cNvPr id="3" name="INFORMATION SLIDE">
            <a:extLst>
              <a:ext uri="{FF2B5EF4-FFF2-40B4-BE49-F238E27FC236}">
                <a16:creationId xmlns:a16="http://schemas.microsoft.com/office/drawing/2014/main" xmlns="" id="{C598B544-62F3-C64A-90CE-250F724AD875}"/>
              </a:ext>
            </a:extLst>
          </p:cNvPr>
          <p:cNvSpPr txBox="1"/>
          <p:nvPr/>
        </p:nvSpPr>
        <p:spPr>
          <a:xfrm>
            <a:off x="-68075" y="4816132"/>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graphicFrame>
        <p:nvGraphicFramePr>
          <p:cNvPr id="4" name="Table 3"/>
          <p:cNvGraphicFramePr>
            <a:graphicFrameLocks noGrp="1"/>
          </p:cNvGraphicFramePr>
          <p:nvPr>
            <p:extLst>
              <p:ext uri="{D42A27DB-BD31-4B8C-83A1-F6EECF244321}">
                <p14:modId xmlns:p14="http://schemas.microsoft.com/office/powerpoint/2010/main" xmlns="" val="4192937411"/>
              </p:ext>
            </p:extLst>
          </p:nvPr>
        </p:nvGraphicFramePr>
        <p:xfrm>
          <a:off x="283535" y="2869730"/>
          <a:ext cx="23816930" cy="7770830"/>
        </p:xfrm>
        <a:graphic>
          <a:graphicData uri="http://schemas.openxmlformats.org/drawingml/2006/table">
            <a:tbl>
              <a:tblPr firstRow="1" bandRow="1">
                <a:tableStyleId>{93296810-A885-4BE3-A3E7-6D5BEEA58F35}</a:tableStyleId>
              </a:tblPr>
              <a:tblGrid>
                <a:gridCol w="2032946">
                  <a:extLst>
                    <a:ext uri="{9D8B030D-6E8A-4147-A177-3AD203B41FA5}">
                      <a16:colId xmlns:a16="http://schemas.microsoft.com/office/drawing/2014/main" xmlns="" val="187585602"/>
                    </a:ext>
                  </a:extLst>
                </a:gridCol>
                <a:gridCol w="3078480">
                  <a:extLst>
                    <a:ext uri="{9D8B030D-6E8A-4147-A177-3AD203B41FA5}">
                      <a16:colId xmlns:a16="http://schemas.microsoft.com/office/drawing/2014/main" xmlns="" val="2759031164"/>
                    </a:ext>
                  </a:extLst>
                </a:gridCol>
                <a:gridCol w="1584960">
                  <a:extLst>
                    <a:ext uri="{9D8B030D-6E8A-4147-A177-3AD203B41FA5}">
                      <a16:colId xmlns:a16="http://schemas.microsoft.com/office/drawing/2014/main" xmlns="" val="1115940961"/>
                    </a:ext>
                  </a:extLst>
                </a:gridCol>
                <a:gridCol w="2956560">
                  <a:extLst>
                    <a:ext uri="{9D8B030D-6E8A-4147-A177-3AD203B41FA5}">
                      <a16:colId xmlns:a16="http://schemas.microsoft.com/office/drawing/2014/main" xmlns="" val="2706463998"/>
                    </a:ext>
                  </a:extLst>
                </a:gridCol>
                <a:gridCol w="6850965">
                  <a:extLst>
                    <a:ext uri="{9D8B030D-6E8A-4147-A177-3AD203B41FA5}">
                      <a16:colId xmlns:a16="http://schemas.microsoft.com/office/drawing/2014/main" xmlns="" val="1056025"/>
                    </a:ext>
                  </a:extLst>
                </a:gridCol>
                <a:gridCol w="4945503">
                  <a:extLst>
                    <a:ext uri="{9D8B030D-6E8A-4147-A177-3AD203B41FA5}">
                      <a16:colId xmlns:a16="http://schemas.microsoft.com/office/drawing/2014/main" xmlns="" val="1245448388"/>
                    </a:ext>
                  </a:extLst>
                </a:gridCol>
                <a:gridCol w="2367516">
                  <a:extLst>
                    <a:ext uri="{9D8B030D-6E8A-4147-A177-3AD203B41FA5}">
                      <a16:colId xmlns:a16="http://schemas.microsoft.com/office/drawing/2014/main" xmlns="" val="2998633878"/>
                    </a:ext>
                  </a:extLst>
                </a:gridCol>
              </a:tblGrid>
              <a:tr h="124985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INDICATOR CODE/NO.</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PERFORMANCE INDICATOR</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2022/23 ANNUAL TARGET </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noProof="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2ND  </a:t>
                      </a: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 QUARTER TARGET</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SEPTEMBER 2022</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REASON FOR DEVIATION</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bg1"/>
                          </a:solidFill>
                          <a:effectLst/>
                          <a:uFillTx/>
                          <a:latin typeface="Calibri" panose="020F0502020204030204" pitchFamily="34" charset="0"/>
                          <a:ea typeface="+mn-ea"/>
                          <a:cs typeface="Calibri" panose="020F0502020204030204" pitchFamily="34" charset="0"/>
                          <a:sym typeface="Helvetica Neue"/>
                        </a:rPr>
                        <a:t>CORRECTIVE ACTION </a:t>
                      </a:r>
                    </a:p>
                  </a:txBody>
                  <a:tcPr marL="91433" marR="91433" marT="44547" marB="44547" horzOverflow="overflow">
                    <a:solidFill>
                      <a:srgbClr val="E3801E"/>
                    </a:solidFill>
                  </a:tcPr>
                </a:tc>
                <a:extLst>
                  <a:ext uri="{0D108BD9-81ED-4DB2-BD59-A6C34878D82A}">
                    <a16:rowId xmlns:a16="http://schemas.microsoft.com/office/drawing/2014/main" xmlns="" val="2133848511"/>
                  </a:ext>
                </a:extLst>
              </a:tr>
              <a:tr h="6401576">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3.9</a:t>
                      </a:r>
                    </a:p>
                  </a:txBody>
                  <a:tcPr marL="68580" marR="68580" marT="0" marB="0">
                    <a:solidFill>
                      <a:srgbClr val="FCE3CF"/>
                    </a:solidFill>
                  </a:tcPr>
                </a:tc>
                <a:tc>
                  <a:txBody>
                    <a:bodyPr/>
                    <a:lstStyle/>
                    <a:p>
                      <a:pPr marL="0" marR="0" indent="0" algn="l" defTabSz="584200" rtl="0" eaLnBrk="1" fontAlgn="auto" latinLnBrk="0" hangingPunct="1">
                        <a:lnSpc>
                          <a:spcPct val="150000"/>
                        </a:lnSpc>
                        <a:spcBef>
                          <a:spcPts val="0"/>
                        </a:spcBef>
                        <a:spcAft>
                          <a:spcPts val="0"/>
                        </a:spcAft>
                        <a:buClrTx/>
                        <a:buSzTx/>
                        <a:buFontTx/>
                        <a:buNone/>
                        <a:tabLst/>
                        <a:defRPr/>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Number of international engagements coordinated.</a:t>
                      </a:r>
                      <a:endParaRPr lang="en-US"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solidFill>
                      <a:srgbClr val="FCE3CF"/>
                    </a:solidFill>
                  </a:tcPr>
                </a:tc>
                <a:tc>
                  <a:txBody>
                    <a:bodyPr/>
                    <a:lstStyle/>
                    <a:p>
                      <a:pPr marL="0" marR="0" indent="0" algn="l" defTabSz="584200" rtl="0" eaLnBrk="1" fontAlgn="auto" latinLnBrk="0" hangingPunct="1">
                        <a:lnSpc>
                          <a:spcPct val="150000"/>
                        </a:lnSpc>
                        <a:spcBef>
                          <a:spcPts val="0"/>
                        </a:spcBef>
                        <a:spcAft>
                          <a:spcPts val="0"/>
                        </a:spcAft>
                        <a:buClrTx/>
                        <a:buSzTx/>
                        <a:buFontTx/>
                        <a:buNone/>
                        <a:tabLst/>
                        <a:defRPr/>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20 </a:t>
                      </a:r>
                      <a:endPar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solidFill>
                      <a:srgbClr val="FCE3CF"/>
                    </a:solidFill>
                  </a:tcPr>
                </a:tc>
                <a:tc>
                  <a:txBody>
                    <a:bodyPr/>
                    <a:lstStyle/>
                    <a:p>
                      <a:pPr marL="0" marR="0" indent="0" algn="l" defTabSz="584200" rtl="0" eaLnBrk="1" fontAlgn="auto" latinLnBrk="0" hangingPunct="1">
                        <a:lnSpc>
                          <a:spcPct val="150000"/>
                        </a:lnSpc>
                        <a:spcBef>
                          <a:spcPts val="0"/>
                        </a:spcBef>
                        <a:spcAft>
                          <a:spcPts val="0"/>
                        </a:spcAft>
                        <a:buClrTx/>
                        <a:buSzTx/>
                        <a:buFontTx/>
                        <a:buNone/>
                        <a:tabLst/>
                        <a:defRPr/>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5</a:t>
                      </a:r>
                    </a:p>
                  </a:txBody>
                  <a:tcPr marL="68580" marR="68580" marT="0" marB="0">
                    <a:solidFill>
                      <a:srgbClr val="FCE3CF"/>
                    </a:solidFill>
                  </a:tcPr>
                </a:tc>
                <a:tc>
                  <a:txBody>
                    <a:bodyPr/>
                    <a:lstStyle/>
                    <a:p>
                      <a:pPr algn="l">
                        <a:lnSpc>
                          <a:spcPct val="150000"/>
                        </a:lnSpc>
                      </a:pPr>
                      <a:r>
                        <a:rPr lang="en-US" sz="3200" dirty="0">
                          <a:solidFill>
                            <a:srgbClr val="000000"/>
                          </a:solidFill>
                          <a:effectLst/>
                          <a:latin typeface="Calibri" panose="020F0502020204030204" pitchFamily="34" charset="0"/>
                          <a:cs typeface="Calibri" panose="020F0502020204030204" pitchFamily="34" charset="0"/>
                        </a:rPr>
                        <a:t>6 International engagements were coordinated. </a:t>
                      </a:r>
                      <a:endParaRPr lang="en-ZA" sz="3200" dirty="0">
                        <a:solidFill>
                          <a:srgbClr val="000000"/>
                        </a:solidFill>
                        <a:effectLst/>
                        <a:latin typeface="Calibri" panose="020F0502020204030204" pitchFamily="34" charset="0"/>
                        <a:cs typeface="Calibri" panose="020F0502020204030204" pitchFamily="34" charset="0"/>
                      </a:endParaRPr>
                    </a:p>
                  </a:txBody>
                  <a:tcPr marL="68580" marR="68580" marT="0" marB="0">
                    <a:solidFill>
                      <a:srgbClr val="00B050"/>
                    </a:solidFill>
                  </a:tcPr>
                </a:tc>
                <a:tc>
                  <a:txBody>
                    <a:bodyPr/>
                    <a:lstStyle/>
                    <a:p>
                      <a:pPr algn="l">
                        <a:lnSpc>
                          <a:spcPct val="150000"/>
                        </a:lnSpc>
                        <a:spcAft>
                          <a:spcPts val="1000"/>
                        </a:spcAft>
                      </a:pPr>
                      <a:r>
                        <a:rPr lang="en-US"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Due to the Department responding positively to requests received from partner countries.</a:t>
                      </a: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solidFill>
                      <a:srgbClr val="FDEFE9"/>
                    </a:solidFill>
                  </a:tcPr>
                </a:tc>
                <a:tc>
                  <a:txBody>
                    <a:bodyPr/>
                    <a:lstStyle/>
                    <a:p>
                      <a:pPr algn="just">
                        <a:lnSpc>
                          <a:spcPct val="150000"/>
                        </a:lnSpc>
                        <a:spcAft>
                          <a:spcPts val="1000"/>
                        </a:spcAf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solidFill>
                      <a:srgbClr val="FDEFE9"/>
                    </a:solidFill>
                  </a:tcPr>
                </a:tc>
                <a:extLst>
                  <a:ext uri="{0D108BD9-81ED-4DB2-BD59-A6C34878D82A}">
                    <a16:rowId xmlns:a16="http://schemas.microsoft.com/office/drawing/2014/main" xmlns="" val="3756828102"/>
                  </a:ext>
                </a:extLst>
              </a:tr>
            </a:tbl>
          </a:graphicData>
        </a:graphic>
      </p:graphicFrame>
      <p:pic>
        <p:nvPicPr>
          <p:cNvPr id="7" name="Picture 6">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283535" y="11819296"/>
            <a:ext cx="23070110" cy="1673754"/>
          </a:xfrm>
          <a:prstGeom prst="rect">
            <a:avLst/>
          </a:prstGeom>
        </p:spPr>
      </p:pic>
      <p:sp>
        <p:nvSpPr>
          <p:cNvPr id="5" name="Rectangle 4"/>
          <p:cNvSpPr/>
          <p:nvPr/>
        </p:nvSpPr>
        <p:spPr>
          <a:xfrm>
            <a:off x="23353644" y="13031637"/>
            <a:ext cx="585418" cy="523220"/>
          </a:xfrm>
          <a:prstGeom prst="rect">
            <a:avLst/>
          </a:prstGeom>
        </p:spPr>
        <p:txBody>
          <a:bodyPr wrap="none">
            <a:spAutoFit/>
          </a:bodyPr>
          <a:lstStyle/>
          <a:p>
            <a:r>
              <a:rPr lang="en-ZA" sz="2800" b="1" dirty="0">
                <a:solidFill>
                  <a:srgbClr val="000000"/>
                </a:solidFill>
              </a:rPr>
              <a:t>47</a:t>
            </a:r>
          </a:p>
        </p:txBody>
      </p:sp>
    </p:spTree>
    <p:extLst>
      <p:ext uri="{BB962C8B-B14F-4D97-AF65-F5344CB8AC3E}">
        <p14:creationId xmlns:p14="http://schemas.microsoft.com/office/powerpoint/2010/main" xmlns="" val="11941153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504463" y="11684001"/>
            <a:ext cx="22789658" cy="1673754"/>
          </a:xfrm>
          <a:prstGeom prst="rect">
            <a:avLst/>
          </a:prstGeom>
        </p:spPr>
      </p:pic>
      <p:sp>
        <p:nvSpPr>
          <p:cNvPr id="4" name="Rectangle 3"/>
          <p:cNvSpPr/>
          <p:nvPr/>
        </p:nvSpPr>
        <p:spPr>
          <a:xfrm>
            <a:off x="504464" y="242627"/>
            <a:ext cx="23375074" cy="1938992"/>
          </a:xfrm>
          <a:prstGeom prst="rect">
            <a:avLst/>
          </a:prstGeom>
        </p:spPr>
        <p:txBody>
          <a:bodyPr wrap="square">
            <a:spAutoFit/>
          </a:bodyPr>
          <a:lstStyle/>
          <a:p>
            <a:r>
              <a:rPr lang="en-ZA" sz="6000" b="1" dirty="0">
                <a:solidFill>
                  <a:srgbClr val="E3801E"/>
                </a:solidFill>
              </a:rPr>
              <a:t>PROGRAMME 3: ARTS CULTURE PROMOTION AND DEVELOPMENT….</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044700675"/>
              </p:ext>
            </p:extLst>
          </p:nvPr>
        </p:nvGraphicFramePr>
        <p:xfrm>
          <a:off x="180300" y="2993134"/>
          <a:ext cx="24023399" cy="10803449"/>
        </p:xfrm>
        <a:graphic>
          <a:graphicData uri="http://schemas.openxmlformats.org/drawingml/2006/table">
            <a:tbl>
              <a:tblPr firstRow="1" bandRow="1">
                <a:tableStyleId>{93296810-A885-4BE3-A3E7-6D5BEEA58F35}</a:tableStyleId>
              </a:tblPr>
              <a:tblGrid>
                <a:gridCol w="2261330">
                  <a:extLst>
                    <a:ext uri="{9D8B030D-6E8A-4147-A177-3AD203B41FA5}">
                      <a16:colId xmlns:a16="http://schemas.microsoft.com/office/drawing/2014/main" xmlns="" val="2222259587"/>
                    </a:ext>
                  </a:extLst>
                </a:gridCol>
                <a:gridCol w="3007305">
                  <a:extLst>
                    <a:ext uri="{9D8B030D-6E8A-4147-A177-3AD203B41FA5}">
                      <a16:colId xmlns:a16="http://schemas.microsoft.com/office/drawing/2014/main" xmlns="" val="3880374232"/>
                    </a:ext>
                  </a:extLst>
                </a:gridCol>
                <a:gridCol w="2218151">
                  <a:extLst>
                    <a:ext uri="{9D8B030D-6E8A-4147-A177-3AD203B41FA5}">
                      <a16:colId xmlns:a16="http://schemas.microsoft.com/office/drawing/2014/main" xmlns="" val="105718142"/>
                    </a:ext>
                  </a:extLst>
                </a:gridCol>
                <a:gridCol w="3604077">
                  <a:extLst>
                    <a:ext uri="{9D8B030D-6E8A-4147-A177-3AD203B41FA5}">
                      <a16:colId xmlns:a16="http://schemas.microsoft.com/office/drawing/2014/main" xmlns="" val="1038759365"/>
                    </a:ext>
                  </a:extLst>
                </a:gridCol>
                <a:gridCol w="3593153">
                  <a:extLst>
                    <a:ext uri="{9D8B030D-6E8A-4147-A177-3AD203B41FA5}">
                      <a16:colId xmlns:a16="http://schemas.microsoft.com/office/drawing/2014/main" xmlns="" val="2206606165"/>
                    </a:ext>
                  </a:extLst>
                </a:gridCol>
                <a:gridCol w="4954772">
                  <a:extLst>
                    <a:ext uri="{9D8B030D-6E8A-4147-A177-3AD203B41FA5}">
                      <a16:colId xmlns:a16="http://schemas.microsoft.com/office/drawing/2014/main" xmlns="" val="3135735218"/>
                    </a:ext>
                  </a:extLst>
                </a:gridCol>
                <a:gridCol w="4384611">
                  <a:extLst>
                    <a:ext uri="{9D8B030D-6E8A-4147-A177-3AD203B41FA5}">
                      <a16:colId xmlns:a16="http://schemas.microsoft.com/office/drawing/2014/main" xmlns="" val="3083922116"/>
                    </a:ext>
                  </a:extLst>
                </a:gridCol>
              </a:tblGrid>
              <a:tr h="132829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2ND </a:t>
                      </a:r>
                      <a:r>
                        <a:rPr kumimoji="0" lang="en-US" sz="2800" u="none" strike="noStrike" cap="none" normalizeH="0" baseline="0" dirty="0">
                          <a:ln>
                            <a:noFill/>
                          </a:ln>
                          <a:effectLst/>
                          <a:latin typeface="Calibri" panose="020F0502020204030204" pitchFamily="34" charset="0"/>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SEPTEMBER 2022</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solidFill>
                      <a:srgbClr val="E3801E"/>
                    </a:solidFill>
                  </a:tcPr>
                </a:tc>
                <a:extLst>
                  <a:ext uri="{0D108BD9-81ED-4DB2-BD59-A6C34878D82A}">
                    <a16:rowId xmlns:a16="http://schemas.microsoft.com/office/drawing/2014/main" xmlns="" val="2030861478"/>
                  </a:ext>
                </a:extLst>
              </a:tr>
              <a:tr h="915195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3.10</a:t>
                      </a:r>
                    </a:p>
                  </a:txBody>
                  <a:tcPr marL="68580" marR="68580" marT="0" marB="0">
                    <a:solidFill>
                      <a:srgbClr val="FCE3CF"/>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Number of moral regeneration projects supported by Government.</a:t>
                      </a:r>
                      <a:endPar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solidFill>
                      <a:srgbClr val="FCE3CF"/>
                    </a:solidFill>
                  </a:tcPr>
                </a:tc>
                <a:tc>
                  <a:txBody>
                    <a:bodyPr/>
                    <a:lstStyle/>
                    <a:p>
                      <a:pPr algn="l">
                        <a:lnSpc>
                          <a:spcPct val="150000"/>
                        </a:lnSpc>
                        <a:spcAft>
                          <a:spcPts val="0"/>
                        </a:spcAf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5</a:t>
                      </a:r>
                      <a:endParaRPr lang="en-GB"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solidFill>
                      <a:srgbClr val="FCE3CF"/>
                    </a:solidFill>
                  </a:tcPr>
                </a:tc>
                <a:tc>
                  <a:txBody>
                    <a:bodyPr/>
                    <a:lstStyle/>
                    <a:p>
                      <a:pPr algn="l">
                        <a:lnSpc>
                          <a:spcPct val="150000"/>
                        </a:lnSpc>
                        <a:spcAft>
                          <a:spcPts val="0"/>
                        </a:spcAft>
                      </a:pPr>
                      <a:r>
                        <a:rPr lang="en-GB" sz="3200" b="1"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4</a:t>
                      </a: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p>
                      <a:pPr marL="514350" indent="-514350" algn="l" fontAlgn="base">
                        <a:lnSpc>
                          <a:spcPct val="150000"/>
                        </a:lnSpc>
                        <a:buAutoNum type="arabicPeriod"/>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Ethical Leadership </a:t>
                      </a:r>
                    </a:p>
                    <a:p>
                      <a:pPr marL="514350" indent="-514350" algn="l" fontAlgn="base">
                        <a:lnSpc>
                          <a:spcPct val="150000"/>
                        </a:lnSpc>
                        <a:buAutoNum type="arabicPeriod"/>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Charter of Positive Values</a:t>
                      </a:r>
                    </a:p>
                    <a:p>
                      <a:pPr marL="514350" indent="-514350" algn="l" fontAlgn="base">
                        <a:lnSpc>
                          <a:spcPct val="150000"/>
                        </a:lnSpc>
                        <a:buAutoNum type="arabicPeriod"/>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Anti-Femicide and GBV</a:t>
                      </a:r>
                    </a:p>
                    <a:p>
                      <a:pPr marL="514350" indent="-514350" algn="l" fontAlgn="base">
                        <a:lnSpc>
                          <a:spcPct val="150000"/>
                        </a:lnSpc>
                        <a:buAutoNum type="arabicPeriod"/>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Youth Month Dialogue</a:t>
                      </a:r>
                    </a:p>
                  </a:txBody>
                  <a:tcPr marL="68580" marR="68580" marT="0" marB="0">
                    <a:solidFill>
                      <a:srgbClr val="FCE3CF"/>
                    </a:solidFill>
                  </a:tcPr>
                </a:tc>
                <a:tc>
                  <a:txBody>
                    <a:bodyPr/>
                    <a:lstStyle/>
                    <a:p>
                      <a:pPr algn="l">
                        <a:lnSpc>
                          <a:spcPct val="150000"/>
                        </a:lnSpc>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0" marR="0" marT="0" marB="0">
                    <a:solidFill>
                      <a:srgbClr val="FF0000"/>
                    </a:solidFill>
                  </a:tcPr>
                </a:tc>
                <a:tc>
                  <a:txBody>
                    <a:bodyPr/>
                    <a:lstStyle/>
                    <a:p>
                      <a:pPr algn="l">
                        <a:lnSpc>
                          <a:spcPct val="150000"/>
                        </a:lnSpc>
                      </a:pPr>
                      <a:r>
                        <a:rPr lang="en-GB"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planned financial support was made outside the reporting period</a:t>
                      </a:r>
                    </a:p>
                    <a:p>
                      <a:pPr algn="l">
                        <a:lnSpc>
                          <a:spcPct val="150000"/>
                        </a:lnSpc>
                      </a:pPr>
                      <a:r>
                        <a:rPr lang="en-ZA"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stipulated in the </a:t>
                      </a:r>
                      <a:r>
                        <a:rPr kumimoji="0" lang="en-GB"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signed MoA (due on the 03/08/2022; but made on 18 October 2022) because of delays in reporting compliance by the MRM.</a:t>
                      </a:r>
                    </a:p>
                    <a:p>
                      <a:pPr algn="l">
                        <a:lnSpc>
                          <a:spcPct val="150000"/>
                        </a:lnSpc>
                      </a:pPr>
                      <a:endParaRPr lang="en-ZA"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Further engagement with  with MRM to</a:t>
                      </a:r>
                    </a:p>
                    <a:p>
                      <a:pPr marL="0" marR="0" lvl="0" indent="0" algn="l" defTabSz="584200" rtl="0" eaLnBrk="1" fontAlgn="auto" latinLnBrk="0" hangingPunct="1">
                        <a:lnSpc>
                          <a:spcPct val="15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impress upon them the need to submit the reports well</a:t>
                      </a:r>
                      <a:endParaRPr kumimoji="0" lang="en-ZA"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endParaRPr>
                    </a:p>
                    <a:p>
                      <a:pPr algn="l">
                        <a:lnSpc>
                          <a:spcPct val="150000"/>
                        </a:lnSpc>
                      </a:pPr>
                      <a:r>
                        <a:rPr lang="en-GB"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in time, to enable the Department to process payments</a:t>
                      </a:r>
                    </a:p>
                    <a:p>
                      <a:pPr algn="l">
                        <a:lnSpc>
                          <a:spcPct val="150000"/>
                        </a:lnSpc>
                      </a:pPr>
                      <a:r>
                        <a:rPr lang="en-GB"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before the end of each quarter.</a:t>
                      </a:r>
                    </a:p>
                    <a:p>
                      <a:pPr algn="l">
                        <a:lnSpc>
                          <a:spcPct val="150000"/>
                        </a:lnSpc>
                      </a:pPr>
                      <a:endParaRPr lang="en-GB"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a:lnSpc>
                          <a:spcPct val="150000"/>
                        </a:lnSpc>
                      </a:pPr>
                      <a:endParaRPr lang="en-GB"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a:lnSpc>
                          <a:spcPct val="150000"/>
                        </a:lnSpc>
                      </a:pP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extLst>
                  <a:ext uri="{0D108BD9-81ED-4DB2-BD59-A6C34878D82A}">
                    <a16:rowId xmlns:a16="http://schemas.microsoft.com/office/drawing/2014/main" xmlns="" val="4075783086"/>
                  </a:ext>
                </a:extLst>
              </a:tr>
            </a:tbl>
          </a:graphicData>
        </a:graphic>
      </p:graphicFrame>
      <p:sp>
        <p:nvSpPr>
          <p:cNvPr id="6" name="Rectangle 5"/>
          <p:cNvSpPr/>
          <p:nvPr/>
        </p:nvSpPr>
        <p:spPr>
          <a:xfrm>
            <a:off x="23294120" y="12896090"/>
            <a:ext cx="585418" cy="523220"/>
          </a:xfrm>
          <a:prstGeom prst="rect">
            <a:avLst/>
          </a:prstGeom>
        </p:spPr>
        <p:txBody>
          <a:bodyPr wrap="none">
            <a:spAutoFit/>
          </a:bodyPr>
          <a:lstStyle/>
          <a:p>
            <a:r>
              <a:rPr lang="en-ZA" sz="2800" b="1" dirty="0">
                <a:solidFill>
                  <a:srgbClr val="000000"/>
                </a:solidFill>
              </a:rPr>
              <a:t>48</a:t>
            </a:r>
          </a:p>
        </p:txBody>
      </p:sp>
    </p:spTree>
    <p:extLst>
      <p:ext uri="{BB962C8B-B14F-4D97-AF65-F5344CB8AC3E}">
        <p14:creationId xmlns:p14="http://schemas.microsoft.com/office/powerpoint/2010/main" xmlns="" val="58676629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527907" y="11684001"/>
            <a:ext cx="22742769" cy="1673754"/>
          </a:xfrm>
          <a:prstGeom prst="rect">
            <a:avLst/>
          </a:prstGeom>
        </p:spPr>
      </p:pic>
      <p:sp>
        <p:nvSpPr>
          <p:cNvPr id="4" name="Rectangle 3"/>
          <p:cNvSpPr/>
          <p:nvPr/>
        </p:nvSpPr>
        <p:spPr>
          <a:xfrm>
            <a:off x="527907" y="242627"/>
            <a:ext cx="22742769" cy="1938992"/>
          </a:xfrm>
          <a:prstGeom prst="rect">
            <a:avLst/>
          </a:prstGeom>
        </p:spPr>
        <p:txBody>
          <a:bodyPr wrap="square">
            <a:spAutoFit/>
          </a:bodyPr>
          <a:lstStyle/>
          <a:p>
            <a:r>
              <a:rPr lang="en-ZA" sz="6000" b="1" dirty="0">
                <a:solidFill>
                  <a:srgbClr val="E3801E"/>
                </a:solidFill>
              </a:rPr>
              <a:t>PROGRAMME 3: ARTS CULTURE PROMOTION AND DEVELOPMENT….</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593405857"/>
              </p:ext>
            </p:extLst>
          </p:nvPr>
        </p:nvGraphicFramePr>
        <p:xfrm>
          <a:off x="166577" y="2879576"/>
          <a:ext cx="24050845" cy="8608889"/>
        </p:xfrm>
        <a:graphic>
          <a:graphicData uri="http://schemas.openxmlformats.org/drawingml/2006/table">
            <a:tbl>
              <a:tblPr firstRow="1" bandRow="1">
                <a:tableStyleId>{93296810-A885-4BE3-A3E7-6D5BEEA58F35}</a:tableStyleId>
              </a:tblPr>
              <a:tblGrid>
                <a:gridCol w="2263913">
                  <a:extLst>
                    <a:ext uri="{9D8B030D-6E8A-4147-A177-3AD203B41FA5}">
                      <a16:colId xmlns:a16="http://schemas.microsoft.com/office/drawing/2014/main" xmlns="" val="2222259587"/>
                    </a:ext>
                  </a:extLst>
                </a:gridCol>
                <a:gridCol w="3759295">
                  <a:extLst>
                    <a:ext uri="{9D8B030D-6E8A-4147-A177-3AD203B41FA5}">
                      <a16:colId xmlns:a16="http://schemas.microsoft.com/office/drawing/2014/main" xmlns="" val="3880374232"/>
                    </a:ext>
                  </a:extLst>
                </a:gridCol>
                <a:gridCol w="1617784">
                  <a:extLst>
                    <a:ext uri="{9D8B030D-6E8A-4147-A177-3AD203B41FA5}">
                      <a16:colId xmlns:a16="http://schemas.microsoft.com/office/drawing/2014/main" xmlns="" val="105718142"/>
                    </a:ext>
                  </a:extLst>
                </a:gridCol>
                <a:gridCol w="2241585">
                  <a:extLst>
                    <a:ext uri="{9D8B030D-6E8A-4147-A177-3AD203B41FA5}">
                      <a16:colId xmlns:a16="http://schemas.microsoft.com/office/drawing/2014/main" xmlns="" val="1038759365"/>
                    </a:ext>
                  </a:extLst>
                </a:gridCol>
                <a:gridCol w="6480384">
                  <a:extLst>
                    <a:ext uri="{9D8B030D-6E8A-4147-A177-3AD203B41FA5}">
                      <a16:colId xmlns:a16="http://schemas.microsoft.com/office/drawing/2014/main" xmlns="" val="2206606165"/>
                    </a:ext>
                  </a:extLst>
                </a:gridCol>
                <a:gridCol w="3845170">
                  <a:extLst>
                    <a:ext uri="{9D8B030D-6E8A-4147-A177-3AD203B41FA5}">
                      <a16:colId xmlns:a16="http://schemas.microsoft.com/office/drawing/2014/main" xmlns="" val="3135735218"/>
                    </a:ext>
                  </a:extLst>
                </a:gridCol>
                <a:gridCol w="3842714">
                  <a:extLst>
                    <a:ext uri="{9D8B030D-6E8A-4147-A177-3AD203B41FA5}">
                      <a16:colId xmlns:a16="http://schemas.microsoft.com/office/drawing/2014/main" xmlns="" val="3083922116"/>
                    </a:ext>
                  </a:extLst>
                </a:gridCol>
              </a:tblGrid>
              <a:tr h="126796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2ND </a:t>
                      </a:r>
                      <a:r>
                        <a:rPr kumimoji="0" lang="en-US" sz="2800" u="none" strike="noStrike" cap="none" normalizeH="0" baseline="0" dirty="0">
                          <a:ln>
                            <a:noFill/>
                          </a:ln>
                          <a:effectLst/>
                          <a:latin typeface="Calibri" panose="020F0502020204030204" pitchFamily="34" charset="0"/>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SEPTEMBER 2022</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solidFill>
                      <a:srgbClr val="E3801E"/>
                    </a:solidFill>
                  </a:tcPr>
                </a:tc>
                <a:extLst>
                  <a:ext uri="{0D108BD9-81ED-4DB2-BD59-A6C34878D82A}">
                    <a16:rowId xmlns:a16="http://schemas.microsoft.com/office/drawing/2014/main" xmlns="" val="2030861478"/>
                  </a:ext>
                </a:extLst>
              </a:tr>
              <a:tr h="612691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3.11</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community</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conversations/ dialogues implemented by year to foster social interaction</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Community conversation/dialogues to foster social interaction were implemented. </a:t>
                      </a:r>
                    </a:p>
                  </a:txBody>
                  <a:tcPr marL="68580" marR="68580" marT="0" marB="0">
                    <a:solidFill>
                      <a:srgbClr val="00B050"/>
                    </a:solidFill>
                  </a:tcPr>
                </a:tc>
                <a:tc>
                  <a:txBody>
                    <a:bodyPr/>
                    <a:lstStyle/>
                    <a:p>
                      <a:pPr marL="19050" algn="l">
                        <a:lnSpc>
                          <a:spcPct val="150000"/>
                        </a:lnSpc>
                        <a:spcAft>
                          <a:spcPts val="0"/>
                        </a:spcAft>
                      </a:pPr>
                      <a:r>
                        <a:rPr lang="en-US" sz="32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over achievement is due the implementation of  one dialogue that was postponed from March to July as a result of National Treasury moratorium on procurement amounts.</a:t>
                      </a:r>
                      <a:endParaRPr lang="en-ZA" sz="32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extLst>
                  <a:ext uri="{0D108BD9-81ED-4DB2-BD59-A6C34878D82A}">
                    <a16:rowId xmlns:a16="http://schemas.microsoft.com/office/drawing/2014/main" xmlns="" val="4243537212"/>
                  </a:ext>
                </a:extLst>
              </a:tr>
            </a:tbl>
          </a:graphicData>
        </a:graphic>
      </p:graphicFrame>
      <p:sp>
        <p:nvSpPr>
          <p:cNvPr id="6" name="Rectangle 5"/>
          <p:cNvSpPr/>
          <p:nvPr/>
        </p:nvSpPr>
        <p:spPr>
          <a:xfrm>
            <a:off x="23270675" y="12909865"/>
            <a:ext cx="585418" cy="523220"/>
          </a:xfrm>
          <a:prstGeom prst="rect">
            <a:avLst/>
          </a:prstGeom>
        </p:spPr>
        <p:txBody>
          <a:bodyPr wrap="none">
            <a:spAutoFit/>
          </a:bodyPr>
          <a:lstStyle/>
          <a:p>
            <a:r>
              <a:rPr lang="en-ZA" sz="2800" b="1" dirty="0">
                <a:solidFill>
                  <a:srgbClr val="000000"/>
                </a:solidFill>
              </a:rPr>
              <a:t>50</a:t>
            </a:r>
          </a:p>
        </p:txBody>
      </p:sp>
    </p:spTree>
    <p:extLst>
      <p:ext uri="{BB962C8B-B14F-4D97-AF65-F5344CB8AC3E}">
        <p14:creationId xmlns:p14="http://schemas.microsoft.com/office/powerpoint/2010/main" xmlns="" val="39274739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457569" y="11799619"/>
            <a:ext cx="22654680" cy="1673754"/>
          </a:xfrm>
          <a:prstGeom prst="rect">
            <a:avLst/>
          </a:prstGeom>
        </p:spPr>
      </p:pic>
      <p:sp>
        <p:nvSpPr>
          <p:cNvPr id="4" name="Rectangle 3"/>
          <p:cNvSpPr/>
          <p:nvPr/>
        </p:nvSpPr>
        <p:spPr>
          <a:xfrm>
            <a:off x="228599" y="242627"/>
            <a:ext cx="23697832" cy="1938992"/>
          </a:xfrm>
          <a:prstGeom prst="rect">
            <a:avLst/>
          </a:prstGeom>
        </p:spPr>
        <p:txBody>
          <a:bodyPr wrap="square">
            <a:spAutoFit/>
          </a:bodyPr>
          <a:lstStyle/>
          <a:p>
            <a:r>
              <a:rPr lang="en-ZA" sz="6000" b="1" dirty="0">
                <a:solidFill>
                  <a:srgbClr val="E3801E"/>
                </a:solidFill>
              </a:rPr>
              <a:t>PROGRAMME 3: ARTS CULTURE PROMOTION AND DEVELOPMENT….</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957775734"/>
              </p:ext>
            </p:extLst>
          </p:nvPr>
        </p:nvGraphicFramePr>
        <p:xfrm>
          <a:off x="228599" y="2538685"/>
          <a:ext cx="23926799" cy="8853933"/>
        </p:xfrm>
        <a:graphic>
          <a:graphicData uri="http://schemas.openxmlformats.org/drawingml/2006/table">
            <a:tbl>
              <a:tblPr firstRow="1" bandRow="1">
                <a:tableStyleId>{93296810-A885-4BE3-A3E7-6D5BEEA58F35}</a:tableStyleId>
              </a:tblPr>
              <a:tblGrid>
                <a:gridCol w="2210664">
                  <a:extLst>
                    <a:ext uri="{9D8B030D-6E8A-4147-A177-3AD203B41FA5}">
                      <a16:colId xmlns:a16="http://schemas.microsoft.com/office/drawing/2014/main" xmlns="" val="724628660"/>
                    </a:ext>
                  </a:extLst>
                </a:gridCol>
                <a:gridCol w="4085575">
                  <a:extLst>
                    <a:ext uri="{9D8B030D-6E8A-4147-A177-3AD203B41FA5}">
                      <a16:colId xmlns:a16="http://schemas.microsoft.com/office/drawing/2014/main" xmlns="" val="1295665296"/>
                    </a:ext>
                  </a:extLst>
                </a:gridCol>
                <a:gridCol w="2144331">
                  <a:extLst>
                    <a:ext uri="{9D8B030D-6E8A-4147-A177-3AD203B41FA5}">
                      <a16:colId xmlns:a16="http://schemas.microsoft.com/office/drawing/2014/main" xmlns="" val="1371300163"/>
                    </a:ext>
                  </a:extLst>
                </a:gridCol>
                <a:gridCol w="2358764">
                  <a:extLst>
                    <a:ext uri="{9D8B030D-6E8A-4147-A177-3AD203B41FA5}">
                      <a16:colId xmlns:a16="http://schemas.microsoft.com/office/drawing/2014/main" xmlns="" val="2343252338"/>
                    </a:ext>
                  </a:extLst>
                </a:gridCol>
                <a:gridCol w="3751323">
                  <a:extLst>
                    <a:ext uri="{9D8B030D-6E8A-4147-A177-3AD203B41FA5}">
                      <a16:colId xmlns:a16="http://schemas.microsoft.com/office/drawing/2014/main" xmlns="" val="444651910"/>
                    </a:ext>
                  </a:extLst>
                </a:gridCol>
                <a:gridCol w="6528391">
                  <a:extLst>
                    <a:ext uri="{9D8B030D-6E8A-4147-A177-3AD203B41FA5}">
                      <a16:colId xmlns:a16="http://schemas.microsoft.com/office/drawing/2014/main" xmlns="" val="838487435"/>
                    </a:ext>
                  </a:extLst>
                </a:gridCol>
                <a:gridCol w="2847751">
                  <a:extLst>
                    <a:ext uri="{9D8B030D-6E8A-4147-A177-3AD203B41FA5}">
                      <a16:colId xmlns:a16="http://schemas.microsoft.com/office/drawing/2014/main" xmlns="" val="1850727494"/>
                    </a:ext>
                  </a:extLst>
                </a:gridCol>
              </a:tblGrid>
              <a:tr h="161429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all"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2</a:t>
                      </a:r>
                      <a:r>
                        <a:rPr kumimoji="0" lang="en-US" sz="2800" b="1" i="0" u="none" strike="noStrike" kern="1200" cap="all" spc="0" normalizeH="0" baseline="30000" noProof="0" dirty="0">
                          <a:ln>
                            <a:noFill/>
                          </a:ln>
                          <a:solidFill>
                            <a:schemeClr val="lt1"/>
                          </a:solidFill>
                          <a:effectLst/>
                          <a:uLnTx/>
                          <a:uFillTx/>
                          <a:latin typeface="Calibri" panose="020F0502020204030204" pitchFamily="34" charset="0"/>
                          <a:ea typeface="+mn-ea"/>
                          <a:cs typeface="Calibri" panose="020F0502020204030204" pitchFamily="34" charset="0"/>
                        </a:rPr>
                        <a:t>nd</a:t>
                      </a:r>
                      <a:r>
                        <a:rPr kumimoji="0" lang="en-US" sz="2800" b="1" i="0" u="none" strike="noStrike" kern="1200" cap="all"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SEPTEMBER 2022</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solidFill>
                      <a:srgbClr val="E3801E"/>
                    </a:solidFill>
                  </a:tcPr>
                </a:tc>
                <a:extLst>
                  <a:ext uri="{0D108BD9-81ED-4DB2-BD59-A6C34878D82A}">
                    <a16:rowId xmlns:a16="http://schemas.microsoft.com/office/drawing/2014/main" xmlns="" val="2454441613"/>
                  </a:ext>
                </a:extLst>
              </a:tr>
              <a:tr h="5821428">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a:t>
                      </a:r>
                      <a:r>
                        <a:rPr lang="en-GB" sz="32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3.12</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advocacy  platforms  on social cohesion implemented by social cohesion advocates.</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68580" marR="68580" marT="0" marB="0">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68580" marR="68580" marT="0" marB="0">
                    <a:solidFill>
                      <a:srgbClr val="FCE3CF"/>
                    </a:solidFill>
                  </a:tcPr>
                </a:tc>
                <a:tc>
                  <a:txBody>
                    <a:bodyPr/>
                    <a:lstStyle/>
                    <a:p>
                      <a:pPr algn="l">
                        <a:lnSpc>
                          <a:spcPct val="150000"/>
                        </a:lnSpc>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 Social cohesion advocacy platforms were implemented by Social Cohesion Advocates. </a:t>
                      </a:r>
                      <a:endPar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B050"/>
                    </a:solidFill>
                  </a:tcPr>
                </a:tc>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lang="en-US" sz="3200" kern="1200" dirty="0">
                          <a:solidFill>
                            <a:srgbClr val="000000"/>
                          </a:solidFill>
                          <a:effectLst/>
                          <a:latin typeface="Calibri" panose="020F0502020204030204" pitchFamily="34" charset="0"/>
                          <a:ea typeface="+mn-ea"/>
                          <a:cs typeface="Calibri" panose="020F0502020204030204" pitchFamily="34" charset="0"/>
                        </a:rPr>
                        <a:t>The overachievement is due to the Social Cohesion Advocates intensifying their efforts to respond to a myriad of social ills such as GBVF and xenophobia that threaten social cohesion in our country. The Social Cohesion Advocates are also utilising partnerships to intensify their efforts </a:t>
                      </a:r>
                      <a:r>
                        <a:rPr lang="en-GB" sz="3200" kern="1200" dirty="0">
                          <a:solidFill>
                            <a:srgbClr val="000000"/>
                          </a:solidFill>
                          <a:effectLst/>
                          <a:latin typeface="Calibri" panose="020F0502020204030204" pitchFamily="34" charset="0"/>
                          <a:ea typeface="+mn-ea"/>
                          <a:cs typeface="Calibri" panose="020F0502020204030204" pitchFamily="34" charset="0"/>
                        </a:rPr>
                        <a:t>as part of fostering social cohesion in the country.</a:t>
                      </a:r>
                      <a:r>
                        <a:rPr lang="en-US" sz="3200" kern="1200" dirty="0">
                          <a:solidFill>
                            <a:srgbClr val="000000"/>
                          </a:solidFill>
                          <a:effectLst/>
                          <a:latin typeface="Calibri" panose="020F0502020204030204" pitchFamily="34" charset="0"/>
                          <a:ea typeface="+mn-ea"/>
                          <a:cs typeface="Calibri" panose="020F0502020204030204" pitchFamily="34" charset="0"/>
                        </a:rPr>
                        <a:t> </a:t>
                      </a:r>
                    </a:p>
                  </a:txBody>
                  <a:tcPr marL="68580" marR="68580" marT="0" marB="0">
                    <a:solidFill>
                      <a:srgbClr val="FCE3CF"/>
                    </a:solidFill>
                  </a:tcPr>
                </a:tc>
                <a:tc>
                  <a:txBody>
                    <a:body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solidFill>
                      <a:srgbClr val="FCE3CF"/>
                    </a:solidFill>
                  </a:tcPr>
                </a:tc>
                <a:extLst>
                  <a:ext uri="{0D108BD9-81ED-4DB2-BD59-A6C34878D82A}">
                    <a16:rowId xmlns:a16="http://schemas.microsoft.com/office/drawing/2014/main" xmlns="" val="3021362222"/>
                  </a:ext>
                </a:extLst>
              </a:tr>
            </a:tbl>
          </a:graphicData>
        </a:graphic>
      </p:graphicFrame>
      <p:sp>
        <p:nvSpPr>
          <p:cNvPr id="6" name="Rectangle 5"/>
          <p:cNvSpPr/>
          <p:nvPr/>
        </p:nvSpPr>
        <p:spPr>
          <a:xfrm>
            <a:off x="23341013" y="12887291"/>
            <a:ext cx="585418" cy="523220"/>
          </a:xfrm>
          <a:prstGeom prst="rect">
            <a:avLst/>
          </a:prstGeom>
        </p:spPr>
        <p:txBody>
          <a:bodyPr wrap="none">
            <a:spAutoFit/>
          </a:bodyPr>
          <a:lstStyle/>
          <a:p>
            <a:r>
              <a:rPr lang="en-ZA" sz="2800" b="1" dirty="0">
                <a:solidFill>
                  <a:srgbClr val="000000"/>
                </a:solidFill>
              </a:rPr>
              <a:t>51</a:t>
            </a:r>
          </a:p>
        </p:txBody>
      </p:sp>
    </p:spTree>
    <p:extLst>
      <p:ext uri="{BB962C8B-B14F-4D97-AF65-F5344CB8AC3E}">
        <p14:creationId xmlns:p14="http://schemas.microsoft.com/office/powerpoint/2010/main" xmlns="" val="5837533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4"/>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2"/>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endParaRPr dirty="0"/>
          </a:p>
        </p:txBody>
      </p:sp>
      <p:sp>
        <p:nvSpPr>
          <p:cNvPr id="7" name="Rectangle 6">
            <a:extLst>
              <a:ext uri="{FF2B5EF4-FFF2-40B4-BE49-F238E27FC236}">
                <a16:creationId xmlns:a16="http://schemas.microsoft.com/office/drawing/2014/main" xmlns="" id="{E90A90DA-F511-43F1-A469-E94070A27E1A}"/>
              </a:ext>
            </a:extLst>
          </p:cNvPr>
          <p:cNvSpPr/>
          <p:nvPr/>
        </p:nvSpPr>
        <p:spPr>
          <a:xfrm>
            <a:off x="6629401" y="481126"/>
            <a:ext cx="9258300" cy="1015663"/>
          </a:xfrm>
          <a:prstGeom prst="rect">
            <a:avLst/>
          </a:prstGeom>
        </p:spPr>
        <p:txBody>
          <a:bodyPr wrap="square">
            <a:spAutoFit/>
          </a:bodyPr>
          <a:lstStyle/>
          <a:p>
            <a:r>
              <a:rPr lang="en-ZA" sz="6000" b="1" dirty="0">
                <a:solidFill>
                  <a:srgbClr val="E3801E"/>
                </a:solidFill>
              </a:rPr>
              <a:t>INTRODUCTION</a:t>
            </a:r>
            <a:endParaRPr lang="en-US" sz="6000" b="1" dirty="0">
              <a:solidFill>
                <a:srgbClr val="E3801E"/>
              </a:solidFill>
            </a:endParaRPr>
          </a:p>
        </p:txBody>
      </p:sp>
      <p:sp>
        <p:nvSpPr>
          <p:cNvPr id="6" name="TextBox 5"/>
          <p:cNvSpPr txBox="1"/>
          <p:nvPr/>
        </p:nvSpPr>
        <p:spPr>
          <a:xfrm>
            <a:off x="22832269" y="12792951"/>
            <a:ext cx="121645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2800" b="1" i="0" u="none" strike="noStrike" cap="none" spc="0" normalizeH="0" baseline="0" dirty="0">
                <a:ln>
                  <a:noFill/>
                </a:ln>
                <a:solidFill>
                  <a:srgbClr val="000000"/>
                </a:solidFill>
                <a:effectLst/>
                <a:uFillTx/>
                <a:latin typeface="+mj-lt"/>
                <a:ea typeface="+mj-ea"/>
                <a:cs typeface="+mj-cs"/>
                <a:sym typeface="Helvetica Neue"/>
              </a:rPr>
              <a:t>4</a:t>
            </a:r>
          </a:p>
        </p:txBody>
      </p:sp>
      <p:sp>
        <p:nvSpPr>
          <p:cNvPr id="10" name="TextBox 9">
            <a:extLst>
              <a:ext uri="{FF2B5EF4-FFF2-40B4-BE49-F238E27FC236}">
                <a16:creationId xmlns:a16="http://schemas.microsoft.com/office/drawing/2014/main" xmlns="" id="{13D794EE-EBF6-B5C3-D2DB-0B777B0773A7}"/>
              </a:ext>
            </a:extLst>
          </p:cNvPr>
          <p:cNvSpPr txBox="1"/>
          <p:nvPr/>
        </p:nvSpPr>
        <p:spPr>
          <a:xfrm>
            <a:off x="297180" y="2965026"/>
            <a:ext cx="23751540" cy="9978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50000"/>
              </a:lnSpc>
            </a:pPr>
            <a:r>
              <a:rPr lang="en-US" sz="3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Department intends to develop and transform sport, arts, and culture at all levels and harness their socio-economic contribution to creating a better life for all. Our focus is to lead the aspirations of a transformed, active, creative and winning nation, whose pride in being South Africa is inspired by the excellence of the country’s athletes and artists. Moreover our mandate is to lead and create an enabling environment for the social integration of people from different walks of life; make a positive contribution to strengthening sport, arts, and culture; eradicating the divisions and injustices of the past; fostering unity and creating a shared sense of patriotism; and encouraging a nation whose pride is being South African remains critical. </a:t>
            </a:r>
          </a:p>
          <a:p>
            <a:pPr algn="just">
              <a:lnSpc>
                <a:spcPct val="150000"/>
              </a:lnSpc>
            </a:pPr>
            <a:endParaRPr lang="en-US" sz="3600" kern="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2438337" rtl="0" eaLnBrk="1" fontAlgn="auto" latinLnBrk="0" hangingPunct="0">
              <a:lnSpc>
                <a:spcPct val="150000"/>
              </a:lnSpc>
              <a:spcBef>
                <a:spcPts val="0"/>
              </a:spcBef>
              <a:spcAft>
                <a:spcPts val="0"/>
              </a:spcAft>
              <a:buClrTx/>
              <a:buSzTx/>
              <a:buFontTx/>
              <a:buNone/>
              <a:tabLst/>
              <a:defRPr/>
            </a:pPr>
            <a:r>
              <a:rPr kumimoji="0" lang="en-ZA" sz="36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Helvetica Neue"/>
              </a:rPr>
              <a:t>This Second Quarter Performance Report, provides progress made during the period 01 JULY 2022 – 30 SEPTEMBER 2022, including the challenges confronting the Department in its pursuit of the 2022-2023 financial year targets as outlined in the Department's Annual Performance Plan.</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Helvetica Neue"/>
            </a:endParaRPr>
          </a:p>
          <a:p>
            <a:pPr algn="just">
              <a:lnSpc>
                <a:spcPct val="150000"/>
              </a:lnSpc>
            </a:pPr>
            <a:endParaRPr lang="en-US" sz="36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endParaRPr lang="en-ZA"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98668019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504461" y="12042246"/>
            <a:ext cx="22492984" cy="1673754"/>
          </a:xfrm>
          <a:prstGeom prst="rect">
            <a:avLst/>
          </a:prstGeom>
        </p:spPr>
      </p:pic>
      <p:sp>
        <p:nvSpPr>
          <p:cNvPr id="4" name="Rectangle 3"/>
          <p:cNvSpPr/>
          <p:nvPr/>
        </p:nvSpPr>
        <p:spPr>
          <a:xfrm>
            <a:off x="228599" y="242627"/>
            <a:ext cx="23650940" cy="1938992"/>
          </a:xfrm>
          <a:prstGeom prst="rect">
            <a:avLst/>
          </a:prstGeom>
        </p:spPr>
        <p:txBody>
          <a:bodyPr wrap="square">
            <a:spAutoFit/>
          </a:bodyPr>
          <a:lstStyle/>
          <a:p>
            <a:r>
              <a:rPr lang="en-ZA" sz="6000" b="1" dirty="0">
                <a:solidFill>
                  <a:srgbClr val="E3801E"/>
                </a:solidFill>
              </a:rPr>
              <a:t>PROGRAMME 3: ARTS CULTURE PROMOTION AND DEVELOPMENT….</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714547208"/>
              </p:ext>
            </p:extLst>
          </p:nvPr>
        </p:nvGraphicFramePr>
        <p:xfrm>
          <a:off x="228599" y="2899765"/>
          <a:ext cx="23926799" cy="8841126"/>
        </p:xfrm>
        <a:graphic>
          <a:graphicData uri="http://schemas.openxmlformats.org/drawingml/2006/table">
            <a:tbl>
              <a:tblPr firstRow="1" bandRow="1">
                <a:tableStyleId>{93296810-A885-4BE3-A3E7-6D5BEEA58F35}</a:tableStyleId>
              </a:tblPr>
              <a:tblGrid>
                <a:gridCol w="2210664">
                  <a:extLst>
                    <a:ext uri="{9D8B030D-6E8A-4147-A177-3AD203B41FA5}">
                      <a16:colId xmlns:a16="http://schemas.microsoft.com/office/drawing/2014/main" xmlns="" val="724628660"/>
                    </a:ext>
                  </a:extLst>
                </a:gridCol>
                <a:gridCol w="4477352">
                  <a:extLst>
                    <a:ext uri="{9D8B030D-6E8A-4147-A177-3AD203B41FA5}">
                      <a16:colId xmlns:a16="http://schemas.microsoft.com/office/drawing/2014/main" xmlns="" val="1295665296"/>
                    </a:ext>
                  </a:extLst>
                </a:gridCol>
                <a:gridCol w="1752554">
                  <a:extLst>
                    <a:ext uri="{9D8B030D-6E8A-4147-A177-3AD203B41FA5}">
                      <a16:colId xmlns:a16="http://schemas.microsoft.com/office/drawing/2014/main" xmlns="" val="1371300163"/>
                    </a:ext>
                  </a:extLst>
                </a:gridCol>
                <a:gridCol w="2358764">
                  <a:extLst>
                    <a:ext uri="{9D8B030D-6E8A-4147-A177-3AD203B41FA5}">
                      <a16:colId xmlns:a16="http://schemas.microsoft.com/office/drawing/2014/main" xmlns="" val="2343252338"/>
                    </a:ext>
                  </a:extLst>
                </a:gridCol>
                <a:gridCol w="6204990">
                  <a:extLst>
                    <a:ext uri="{9D8B030D-6E8A-4147-A177-3AD203B41FA5}">
                      <a16:colId xmlns:a16="http://schemas.microsoft.com/office/drawing/2014/main" xmlns="" val="444651910"/>
                    </a:ext>
                  </a:extLst>
                </a:gridCol>
                <a:gridCol w="3481925">
                  <a:extLst>
                    <a:ext uri="{9D8B030D-6E8A-4147-A177-3AD203B41FA5}">
                      <a16:colId xmlns:a16="http://schemas.microsoft.com/office/drawing/2014/main" xmlns="" val="838487435"/>
                    </a:ext>
                  </a:extLst>
                </a:gridCol>
                <a:gridCol w="3440550">
                  <a:extLst>
                    <a:ext uri="{9D8B030D-6E8A-4147-A177-3AD203B41FA5}">
                      <a16:colId xmlns:a16="http://schemas.microsoft.com/office/drawing/2014/main" xmlns="" val="1850727494"/>
                    </a:ext>
                  </a:extLst>
                </a:gridCol>
              </a:tblGrid>
              <a:tr h="109709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2</a:t>
                      </a:r>
                      <a:r>
                        <a:rPr kumimoji="0" lang="en-US" sz="2800" b="1" i="0" u="none" strike="noStrike" kern="1200" cap="none" spc="0" normalizeH="0" baseline="30000" noProof="0" dirty="0">
                          <a:ln>
                            <a:noFill/>
                          </a:ln>
                          <a:solidFill>
                            <a:schemeClr val="lt1"/>
                          </a:solidFill>
                          <a:effectLst/>
                          <a:uLnTx/>
                          <a:uFillTx/>
                          <a:latin typeface="Calibri" panose="020F0502020204030204" pitchFamily="34" charset="0"/>
                          <a:ea typeface="+mn-ea"/>
                          <a:cs typeface="Calibri" panose="020F0502020204030204" pitchFamily="34" charset="0"/>
                        </a:rPr>
                        <a:t>ND </a:t>
                      </a:r>
                      <a:endPar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SEPTEMBER 2022</a:t>
                      </a: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solidFill>
                      <a:srgbClr val="E3801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solidFill>
                      <a:srgbClr val="E3801E"/>
                    </a:solidFill>
                  </a:tcPr>
                </a:tc>
                <a:extLst>
                  <a:ext uri="{0D108BD9-81ED-4DB2-BD59-A6C34878D82A}">
                    <a16:rowId xmlns:a16="http://schemas.microsoft.com/office/drawing/2014/main" xmlns="" val="2454441613"/>
                  </a:ext>
                </a:extLst>
              </a:tr>
              <a:tr h="315831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3.13</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monitoring reports on the implementation of a social compact for social cohesion and nation building</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solidFill>
                      <a:srgbClr val="FCE3CF"/>
                    </a:solidFill>
                  </a:tcPr>
                </a:tc>
                <a:tc>
                  <a:txBody>
                    <a:body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solidFill>
                      <a:srgbClr val="FCE3CF"/>
                    </a:solidFill>
                  </a:tcPr>
                </a:tc>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No reporting required</a:t>
                      </a:r>
                      <a:endParaRPr lang="en-ZA" sz="3200" dirty="0">
                        <a:solidFill>
                          <a:srgbClr val="000000"/>
                        </a:solidFill>
                        <a:effectLst/>
                        <a:latin typeface="Calibri" panose="020F0502020204030204" pitchFamily="34" charset="0"/>
                        <a:cs typeface="Calibri" panose="020F0502020204030204" pitchFamily="34" charset="0"/>
                      </a:endParaRPr>
                    </a:p>
                    <a:p>
                      <a:pPr algn="l">
                        <a:lnSpc>
                          <a:spcPct val="150000"/>
                        </a:lnSpc>
                      </a:pPr>
                      <a:endParaRPr lang="en-ZA" sz="3200" dirty="0">
                        <a:solidFill>
                          <a:srgbClr val="000000"/>
                        </a:solidFill>
                        <a:effectLst/>
                        <a:latin typeface="Calibri" panose="020F0502020204030204" pitchFamily="34" charset="0"/>
                        <a:cs typeface="Calibri" panose="020F0502020204030204" pitchFamily="34" charset="0"/>
                      </a:endParaRPr>
                    </a:p>
                  </a:txBody>
                  <a:tcPr marL="68580" marR="68580" marT="0" marB="0">
                    <a:solidFill>
                      <a:schemeClr val="accent1">
                        <a:lumMod val="75000"/>
                      </a:schemeClr>
                    </a:solidFill>
                  </a:tcPr>
                </a:tc>
                <a:tc>
                  <a:txBody>
                    <a:bodyPr/>
                    <a:lstStyle/>
                    <a:p>
                      <a:pPr algn="l">
                        <a:lnSpc>
                          <a:spcPct val="150000"/>
                        </a:lnSpc>
                        <a:spcAft>
                          <a:spcPts val="1000"/>
                        </a:spcAf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solidFill>
                      <a:srgbClr val="FCE3CF"/>
                    </a:solidFill>
                  </a:tcPr>
                </a:tc>
                <a:tc>
                  <a:txBody>
                    <a:bodyPr/>
                    <a:lstStyle/>
                    <a:p>
                      <a:pPr algn="l">
                        <a:lnSpc>
                          <a:spcPct val="150000"/>
                        </a:lnSpc>
                        <a:spcAft>
                          <a:spcPts val="1000"/>
                        </a:spcAf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solidFill>
                      <a:srgbClr val="FCE3CF"/>
                    </a:solidFill>
                  </a:tcPr>
                </a:tc>
                <a:extLst>
                  <a:ext uri="{0D108BD9-81ED-4DB2-BD59-A6C34878D82A}">
                    <a16:rowId xmlns:a16="http://schemas.microsoft.com/office/drawing/2014/main" xmlns="" val="2210115988"/>
                  </a:ext>
                </a:extLst>
              </a:tr>
              <a:tr h="315831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3.14</a:t>
                      </a:r>
                    </a:p>
                  </a:txBody>
                  <a:tcPr marL="68580" marR="68580" marT="0" marB="0">
                    <a:solidFill>
                      <a:srgbClr val="FCE3CF"/>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Number of projects through which target groups are supported. </a:t>
                      </a:r>
                    </a:p>
                  </a:txBody>
                  <a:tcPr marL="68580" marR="68580" marT="0" marB="0">
                    <a:solidFill>
                      <a:srgbClr val="FCE3CF"/>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Times New Roman" panose="02020603050405020304" pitchFamily="18" charset="0"/>
                          <a:cs typeface="Calibri" panose="020F0502020204030204" pitchFamily="34" charset="0"/>
                          <a:sym typeface="Helvetica Neue"/>
                        </a:rPr>
                        <a:t>8</a:t>
                      </a:r>
                    </a:p>
                  </a:txBody>
                  <a:tcPr marL="68580" marR="68580" marT="0" marB="0">
                    <a:solidFill>
                      <a:srgbClr val="FCE3CF"/>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solidFill>
                      <a:srgbClr val="FCE3CF"/>
                    </a:solidFill>
                  </a:tcPr>
                </a:tc>
                <a:tc>
                  <a:txBody>
                    <a:bodyPr/>
                    <a:lstStyle/>
                    <a:p>
                      <a:pPr algn="l">
                        <a:lnSpc>
                          <a:spcPct val="150000"/>
                        </a:lnSpc>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No reporting required</a:t>
                      </a:r>
                      <a:endParaRPr lang="en-ZA" sz="3200" dirty="0">
                        <a:solidFill>
                          <a:srgbClr val="000000"/>
                        </a:solidFill>
                        <a:effectLst/>
                        <a:latin typeface="Calibri" panose="020F0502020204030204" pitchFamily="34" charset="0"/>
                        <a:cs typeface="Calibri" panose="020F0502020204030204" pitchFamily="34" charset="0"/>
                      </a:endParaRPr>
                    </a:p>
                  </a:txBody>
                  <a:tcPr marL="68580" marR="68580" marT="0" marB="0">
                    <a:solidFill>
                      <a:schemeClr val="accent1">
                        <a:lumMod val="75000"/>
                      </a:schemeClr>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solidFill>
                      <a:srgbClr val="FCE3CF"/>
                    </a:solidFill>
                  </a:tcPr>
                </a:tc>
                <a:tc>
                  <a:txBody>
                    <a:bodyPr/>
                    <a:lstStyle/>
                    <a:p>
                      <a:pPr marL="0" marR="0" indent="0" algn="l" defTabSz="584200" rtl="0" latinLnBrk="0">
                        <a:lnSpc>
                          <a:spcPct val="150000"/>
                        </a:lnSpc>
                        <a:spcBef>
                          <a:spcPts val="0"/>
                        </a:spcBef>
                        <a:spcAft>
                          <a:spcPts val="0"/>
                        </a:spcAft>
                        <a:buClrTx/>
                        <a:buSzTx/>
                        <a:buFontTx/>
                        <a:buNone/>
                        <a:tabLst/>
                      </a:pPr>
                      <a:r>
                        <a:rPr lang="en-ZA" sz="3200" b="0" i="0" u="none" strike="noStrike" cap="none" spc="0" baseline="0" dirty="0">
                          <a:solidFill>
                            <a:srgbClr val="000000"/>
                          </a:solidFill>
                          <a:effectLst/>
                          <a:uFillTx/>
                          <a:latin typeface="Calibri" panose="020F0502020204030204" pitchFamily="34" charset="0"/>
                          <a:ea typeface="Times New Roman" panose="02020603050405020304" pitchFamily="18" charset="0"/>
                          <a:cs typeface="Calibri" panose="020F0502020204030204" pitchFamily="34" charset="0"/>
                          <a:sym typeface="Helvetica Neue"/>
                        </a:rPr>
                        <a:t>-</a:t>
                      </a: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solidFill>
                      <a:srgbClr val="FCE3CF"/>
                    </a:solidFill>
                  </a:tcPr>
                </a:tc>
                <a:extLst>
                  <a:ext uri="{0D108BD9-81ED-4DB2-BD59-A6C34878D82A}">
                    <a16:rowId xmlns:a16="http://schemas.microsoft.com/office/drawing/2014/main" xmlns="" val="364217335"/>
                  </a:ext>
                </a:extLst>
              </a:tr>
            </a:tbl>
          </a:graphicData>
        </a:graphic>
      </p:graphicFrame>
      <p:sp>
        <p:nvSpPr>
          <p:cNvPr id="6" name="Rectangle 5"/>
          <p:cNvSpPr/>
          <p:nvPr/>
        </p:nvSpPr>
        <p:spPr>
          <a:xfrm>
            <a:off x="23294121" y="12896090"/>
            <a:ext cx="585418" cy="523220"/>
          </a:xfrm>
          <a:prstGeom prst="rect">
            <a:avLst/>
          </a:prstGeom>
        </p:spPr>
        <p:txBody>
          <a:bodyPr wrap="none">
            <a:spAutoFit/>
          </a:bodyPr>
          <a:lstStyle/>
          <a:p>
            <a:r>
              <a:rPr lang="en-ZA" sz="2800" b="1" dirty="0">
                <a:solidFill>
                  <a:srgbClr val="000000"/>
                </a:solidFill>
              </a:rPr>
              <a:t>54</a:t>
            </a:r>
          </a:p>
        </p:txBody>
      </p:sp>
    </p:spTree>
    <p:extLst>
      <p:ext uri="{BB962C8B-B14F-4D97-AF65-F5344CB8AC3E}">
        <p14:creationId xmlns:p14="http://schemas.microsoft.com/office/powerpoint/2010/main" xmlns="" val="301094860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481015" y="11615421"/>
            <a:ext cx="22599702" cy="1673754"/>
          </a:xfrm>
          <a:prstGeom prst="rect">
            <a:avLst/>
          </a:prstGeom>
        </p:spPr>
      </p:pic>
      <p:sp>
        <p:nvSpPr>
          <p:cNvPr id="4" name="Rectangle 3"/>
          <p:cNvSpPr/>
          <p:nvPr/>
        </p:nvSpPr>
        <p:spPr>
          <a:xfrm>
            <a:off x="667723" y="334960"/>
            <a:ext cx="23525776" cy="1938992"/>
          </a:xfrm>
          <a:prstGeom prst="rect">
            <a:avLst/>
          </a:prstGeom>
        </p:spPr>
        <p:txBody>
          <a:bodyPr wrap="square">
            <a:spAutoFit/>
          </a:bodyPr>
          <a:lstStyle/>
          <a:p>
            <a:r>
              <a:rPr lang="en-ZA" sz="6000" b="1" dirty="0">
                <a:solidFill>
                  <a:srgbClr val="E3801E"/>
                </a:solidFill>
              </a:rPr>
              <a:t>PROGRAMME 3: ARTS CULTURE PROMOTION AND DEVELOPMENT…</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992365696"/>
              </p:ext>
            </p:extLst>
          </p:nvPr>
        </p:nvGraphicFramePr>
        <p:xfrm>
          <a:off x="190500" y="2841347"/>
          <a:ext cx="24002999" cy="7743526"/>
        </p:xfrm>
        <a:graphic>
          <a:graphicData uri="http://schemas.openxmlformats.org/drawingml/2006/table">
            <a:tbl>
              <a:tblPr firstRow="1" bandRow="1"/>
              <a:tblGrid>
                <a:gridCol w="2426576">
                  <a:extLst>
                    <a:ext uri="{9D8B030D-6E8A-4147-A177-3AD203B41FA5}">
                      <a16:colId xmlns:a16="http://schemas.microsoft.com/office/drawing/2014/main" xmlns="" val="2735060396"/>
                    </a:ext>
                  </a:extLst>
                </a:gridCol>
                <a:gridCol w="2837793">
                  <a:extLst>
                    <a:ext uri="{9D8B030D-6E8A-4147-A177-3AD203B41FA5}">
                      <a16:colId xmlns:a16="http://schemas.microsoft.com/office/drawing/2014/main" xmlns="" val="3888385346"/>
                    </a:ext>
                  </a:extLst>
                </a:gridCol>
                <a:gridCol w="1576552">
                  <a:extLst>
                    <a:ext uri="{9D8B030D-6E8A-4147-A177-3AD203B41FA5}">
                      <a16:colId xmlns:a16="http://schemas.microsoft.com/office/drawing/2014/main" xmlns="" val="2346763678"/>
                    </a:ext>
                  </a:extLst>
                </a:gridCol>
                <a:gridCol w="2238703">
                  <a:extLst>
                    <a:ext uri="{9D8B030D-6E8A-4147-A177-3AD203B41FA5}">
                      <a16:colId xmlns:a16="http://schemas.microsoft.com/office/drawing/2014/main" xmlns="" val="2948621672"/>
                    </a:ext>
                  </a:extLst>
                </a:gridCol>
                <a:gridCol w="7725104">
                  <a:extLst>
                    <a:ext uri="{9D8B030D-6E8A-4147-A177-3AD203B41FA5}">
                      <a16:colId xmlns:a16="http://schemas.microsoft.com/office/drawing/2014/main" xmlns="" val="470881172"/>
                    </a:ext>
                  </a:extLst>
                </a:gridCol>
                <a:gridCol w="3456852">
                  <a:extLst>
                    <a:ext uri="{9D8B030D-6E8A-4147-A177-3AD203B41FA5}">
                      <a16:colId xmlns:a16="http://schemas.microsoft.com/office/drawing/2014/main" xmlns="" val="3229391943"/>
                    </a:ext>
                  </a:extLst>
                </a:gridCol>
                <a:gridCol w="3741419">
                  <a:extLst>
                    <a:ext uri="{9D8B030D-6E8A-4147-A177-3AD203B41FA5}">
                      <a16:colId xmlns:a16="http://schemas.microsoft.com/office/drawing/2014/main" xmlns="" val="1495547567"/>
                    </a:ext>
                  </a:extLst>
                </a:gridCol>
              </a:tblGrid>
              <a:tr h="2274757">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2nd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SEPTEMBER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4102819895"/>
                  </a:ext>
                </a:extLst>
              </a:tr>
              <a:tr h="5468769">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a:t>
                      </a:r>
                      <a:r>
                        <a:rPr lang="en-GB" sz="32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3.15</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a:t>
                      </a:r>
                      <a:r>
                        <a:rPr lang="en-GB"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National Days’ celebrations held</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just">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pPr>
                      <a:r>
                        <a:rPr lang="en-US"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2 National Days’ celebrations were implemented. </a:t>
                      </a:r>
                      <a:endPar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just">
                        <a:lnSpc>
                          <a:spcPct val="150000"/>
                        </a:lnSpc>
                        <a:spcAft>
                          <a:spcPts val="1000"/>
                        </a:spcAft>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marL="0" lvl="0" indent="0" algn="just" fontAlgn="base">
                        <a:lnSpc>
                          <a:spcPct val="150000"/>
                        </a:lnSpc>
                        <a:spcAft>
                          <a:spcPts val="1000"/>
                        </a:spcAft>
                        <a:buFont typeface="Wingdings" panose="05000000000000000000" pitchFamily="2" charset="2"/>
                        <a:buNone/>
                      </a:pPr>
                      <a:r>
                        <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3789633587"/>
                  </a:ext>
                </a:extLst>
              </a:tr>
            </a:tbl>
          </a:graphicData>
        </a:graphic>
      </p:graphicFrame>
      <p:sp>
        <p:nvSpPr>
          <p:cNvPr id="6" name="Rectangle 5"/>
          <p:cNvSpPr/>
          <p:nvPr/>
        </p:nvSpPr>
        <p:spPr>
          <a:xfrm>
            <a:off x="23317567" y="12827510"/>
            <a:ext cx="585418" cy="523220"/>
          </a:xfrm>
          <a:prstGeom prst="rect">
            <a:avLst/>
          </a:prstGeom>
        </p:spPr>
        <p:txBody>
          <a:bodyPr wrap="none">
            <a:spAutoFit/>
          </a:bodyPr>
          <a:lstStyle/>
          <a:p>
            <a:r>
              <a:rPr lang="en-ZA" sz="2800" b="1" dirty="0">
                <a:solidFill>
                  <a:srgbClr val="000000"/>
                </a:solidFill>
              </a:rPr>
              <a:t>55</a:t>
            </a:r>
          </a:p>
        </p:txBody>
      </p:sp>
    </p:spTree>
    <p:extLst>
      <p:ext uri="{BB962C8B-B14F-4D97-AF65-F5344CB8AC3E}">
        <p14:creationId xmlns:p14="http://schemas.microsoft.com/office/powerpoint/2010/main" xmlns="" val="347238499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770330" y="11990633"/>
            <a:ext cx="22335553" cy="1673754"/>
          </a:xfrm>
          <a:prstGeom prst="rect">
            <a:avLst/>
          </a:prstGeom>
        </p:spPr>
      </p:pic>
      <p:sp>
        <p:nvSpPr>
          <p:cNvPr id="4" name="Rectangle 3"/>
          <p:cNvSpPr/>
          <p:nvPr/>
        </p:nvSpPr>
        <p:spPr>
          <a:xfrm>
            <a:off x="444843" y="334960"/>
            <a:ext cx="23505033" cy="1938992"/>
          </a:xfrm>
          <a:prstGeom prst="rect">
            <a:avLst/>
          </a:prstGeom>
        </p:spPr>
        <p:txBody>
          <a:bodyPr wrap="square">
            <a:spAutoFit/>
          </a:bodyPr>
          <a:lstStyle/>
          <a:p>
            <a:r>
              <a:rPr lang="en-ZA" sz="6000" b="1" dirty="0">
                <a:solidFill>
                  <a:srgbClr val="E3801E"/>
                </a:solidFill>
              </a:rPr>
              <a:t>PROGRAMME 3: ARTS CULTURE PROMOTION AND DEVELOPMENT….</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532381879"/>
              </p:ext>
            </p:extLst>
          </p:nvPr>
        </p:nvGraphicFramePr>
        <p:xfrm>
          <a:off x="190500" y="2841346"/>
          <a:ext cx="24002999" cy="10874653"/>
        </p:xfrm>
        <a:graphic>
          <a:graphicData uri="http://schemas.openxmlformats.org/drawingml/2006/table">
            <a:tbl>
              <a:tblPr firstRow="1" bandRow="1"/>
              <a:tblGrid>
                <a:gridCol w="2268921">
                  <a:extLst>
                    <a:ext uri="{9D8B030D-6E8A-4147-A177-3AD203B41FA5}">
                      <a16:colId xmlns:a16="http://schemas.microsoft.com/office/drawing/2014/main" xmlns="" val="2735060396"/>
                    </a:ext>
                  </a:extLst>
                </a:gridCol>
                <a:gridCol w="3090041">
                  <a:extLst>
                    <a:ext uri="{9D8B030D-6E8A-4147-A177-3AD203B41FA5}">
                      <a16:colId xmlns:a16="http://schemas.microsoft.com/office/drawing/2014/main" xmlns="" val="3888385346"/>
                    </a:ext>
                  </a:extLst>
                </a:gridCol>
                <a:gridCol w="1578169">
                  <a:extLst>
                    <a:ext uri="{9D8B030D-6E8A-4147-A177-3AD203B41FA5}">
                      <a16:colId xmlns:a16="http://schemas.microsoft.com/office/drawing/2014/main" xmlns="" val="2346763678"/>
                    </a:ext>
                  </a:extLst>
                </a:gridCol>
                <a:gridCol w="2552397">
                  <a:extLst>
                    <a:ext uri="{9D8B030D-6E8A-4147-A177-3AD203B41FA5}">
                      <a16:colId xmlns:a16="http://schemas.microsoft.com/office/drawing/2014/main" xmlns="" val="2948621672"/>
                    </a:ext>
                  </a:extLst>
                </a:gridCol>
                <a:gridCol w="6970558">
                  <a:extLst>
                    <a:ext uri="{9D8B030D-6E8A-4147-A177-3AD203B41FA5}">
                      <a16:colId xmlns:a16="http://schemas.microsoft.com/office/drawing/2014/main" xmlns="" val="470881172"/>
                    </a:ext>
                  </a:extLst>
                </a:gridCol>
                <a:gridCol w="4052368">
                  <a:extLst>
                    <a:ext uri="{9D8B030D-6E8A-4147-A177-3AD203B41FA5}">
                      <a16:colId xmlns:a16="http://schemas.microsoft.com/office/drawing/2014/main" xmlns="" val="3229391943"/>
                    </a:ext>
                  </a:extLst>
                </a:gridCol>
                <a:gridCol w="3490545">
                  <a:extLst>
                    <a:ext uri="{9D8B030D-6E8A-4147-A177-3AD203B41FA5}">
                      <a16:colId xmlns:a16="http://schemas.microsoft.com/office/drawing/2014/main" xmlns="" val="1495547567"/>
                    </a:ext>
                  </a:extLst>
                </a:gridCol>
              </a:tblGrid>
              <a:tr h="1667962">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2nd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SEPTEMBER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4102819895"/>
                  </a:ext>
                </a:extLst>
              </a:tr>
              <a:tr h="9206691">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ACPD 3.16</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l">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a:t>
                      </a:r>
                      <a:r>
                        <a:rPr lang="en-ZA"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projects in the creative industry supported through the Mzansi Golden Economy programme. </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l">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endPar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l">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marL="0" indent="0" algn="l">
                        <a:buFont typeface="Wingdings" panose="05000000000000000000" pitchFamily="2" charset="2"/>
                        <a:buNone/>
                      </a:pPr>
                      <a:r>
                        <a:rPr lang="en-US"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22 projects in the creative industry supported through the Mzansi Golden Economy programme.</a:t>
                      </a:r>
                    </a:p>
                    <a:p>
                      <a:pPr marL="0" indent="0" algn="l">
                        <a:buFont typeface="Wingdings" panose="05000000000000000000" pitchFamily="2" charset="2"/>
                        <a:buNone/>
                      </a:pPr>
                      <a:endParaRPr lang="en-US"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endParaRPr>
                    </a:p>
                    <a:p>
                      <a:pPr marL="0" indent="0" algn="l">
                        <a:buFont typeface="Wingdings" panose="05000000000000000000" pitchFamily="2" charset="2"/>
                        <a:buNone/>
                      </a:pPr>
                      <a:r>
                        <a:rPr lang="en-US"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Flagship: 1 Flagship was achieved.</a:t>
                      </a:r>
                    </a:p>
                    <a:p>
                      <a:pPr marL="0" indent="0" algn="l">
                        <a:buFont typeface="Wingdings" panose="05000000000000000000" pitchFamily="2" charset="2"/>
                        <a:buNone/>
                      </a:pPr>
                      <a:r>
                        <a:rPr lang="en-US"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MGE “Open Call”:</a:t>
                      </a:r>
                    </a:p>
                    <a:p>
                      <a:pPr marL="0" indent="0" algn="l">
                        <a:buFont typeface="Wingdings" panose="05000000000000000000" pitchFamily="2" charset="2"/>
                        <a:buNone/>
                      </a:pPr>
                      <a:r>
                        <a:rPr lang="en-US"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3 roll-over projects that were partially supported in 2021/22 were fully supported </a:t>
                      </a:r>
                    </a:p>
                    <a:p>
                      <a:pPr marL="0" indent="0" algn="l">
                        <a:buFont typeface="Wingdings" panose="05000000000000000000" pitchFamily="2" charset="2"/>
                        <a:buNone/>
                      </a:pPr>
                      <a:endParaRPr lang="en-US"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endParaRPr>
                    </a:p>
                    <a:p>
                      <a:pPr marL="0" indent="0" algn="l">
                        <a:buFont typeface="Wingdings" panose="05000000000000000000" pitchFamily="2" charset="2"/>
                        <a:buNone/>
                      </a:pPr>
                      <a:r>
                        <a:rPr lang="en-US"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14 rollover projects  that were never supported in 2021/22 implemented.</a:t>
                      </a:r>
                    </a:p>
                    <a:p>
                      <a:pPr marL="0" indent="0" algn="l">
                        <a:buFont typeface="Wingdings" panose="05000000000000000000" pitchFamily="2" charset="2"/>
                        <a:buNone/>
                      </a:pPr>
                      <a:endParaRPr lang="en-US"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AFRICA MONTH UPDATE: 4 out 10 projects which were partially achieved in Q1, are now fully achieved.</a:t>
                      </a:r>
                    </a:p>
                    <a:p>
                      <a:pPr marL="0" marR="0" lvl="0" indent="0" algn="l" defTabSz="584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endParaRPr>
                    </a:p>
                    <a:p>
                      <a:pPr marL="0" indent="0" algn="l">
                        <a:buFont typeface="Wingdings" panose="05000000000000000000" pitchFamily="2" charset="2"/>
                        <a:buNone/>
                      </a:pPr>
                      <a:endParaRPr lang="en-US"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lnSpc>
                          <a:spcPct val="150000"/>
                        </a:lnSpc>
                        <a:spcAft>
                          <a:spcPts val="0"/>
                        </a:spcAft>
                      </a:pP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result of the high number of applications received and the positive response of the DSAC, a higher number of applications were approved, thus </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leading to  the overachievement.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l">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2219319322"/>
                  </a:ext>
                </a:extLst>
              </a:tr>
            </a:tbl>
          </a:graphicData>
        </a:graphic>
      </p:graphicFrame>
      <p:sp>
        <p:nvSpPr>
          <p:cNvPr id="6" name="Rectangle 5"/>
          <p:cNvSpPr/>
          <p:nvPr/>
        </p:nvSpPr>
        <p:spPr>
          <a:xfrm>
            <a:off x="23364459" y="12827510"/>
            <a:ext cx="585418" cy="523220"/>
          </a:xfrm>
          <a:prstGeom prst="rect">
            <a:avLst/>
          </a:prstGeom>
        </p:spPr>
        <p:txBody>
          <a:bodyPr wrap="none">
            <a:spAutoFit/>
          </a:bodyPr>
          <a:lstStyle/>
          <a:p>
            <a:r>
              <a:rPr lang="en-ZA" sz="2800" b="1" dirty="0">
                <a:solidFill>
                  <a:srgbClr val="000000"/>
                </a:solidFill>
              </a:rPr>
              <a:t>56</a:t>
            </a:r>
          </a:p>
        </p:txBody>
      </p:sp>
    </p:spTree>
    <p:extLst>
      <p:ext uri="{BB962C8B-B14F-4D97-AF65-F5344CB8AC3E}">
        <p14:creationId xmlns:p14="http://schemas.microsoft.com/office/powerpoint/2010/main" xmlns="" val="166183901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315433" y="11684001"/>
            <a:ext cx="22960650" cy="1673754"/>
          </a:xfrm>
          <a:prstGeom prst="rect">
            <a:avLst/>
          </a:prstGeom>
        </p:spPr>
      </p:pic>
      <p:sp>
        <p:nvSpPr>
          <p:cNvPr id="4" name="Rectangle 3"/>
          <p:cNvSpPr/>
          <p:nvPr/>
        </p:nvSpPr>
        <p:spPr>
          <a:xfrm>
            <a:off x="315432" y="242627"/>
            <a:ext cx="23753136" cy="1938992"/>
          </a:xfrm>
          <a:prstGeom prst="rect">
            <a:avLst/>
          </a:prstGeom>
        </p:spPr>
        <p:txBody>
          <a:bodyPr wrap="square">
            <a:spAutoFit/>
          </a:bodyPr>
          <a:lstStyle/>
          <a:p>
            <a:r>
              <a:rPr lang="en-ZA" sz="6000" b="1" dirty="0">
                <a:solidFill>
                  <a:srgbClr val="E3801E"/>
                </a:solidFill>
              </a:rPr>
              <a:t>PROGRAMME 3: ARTS CULTURE PROMOTION AND DEVELOPMENT….</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4097174702"/>
              </p:ext>
            </p:extLst>
          </p:nvPr>
        </p:nvGraphicFramePr>
        <p:xfrm>
          <a:off x="315432" y="2954215"/>
          <a:ext cx="23753136" cy="10602149"/>
        </p:xfrm>
        <a:graphic>
          <a:graphicData uri="http://schemas.openxmlformats.org/drawingml/2006/table">
            <a:tbl>
              <a:tblPr firstRow="1" bandRow="1"/>
              <a:tblGrid>
                <a:gridCol w="2146414">
                  <a:extLst>
                    <a:ext uri="{9D8B030D-6E8A-4147-A177-3AD203B41FA5}">
                      <a16:colId xmlns:a16="http://schemas.microsoft.com/office/drawing/2014/main" xmlns="" val="3530241087"/>
                    </a:ext>
                  </a:extLst>
                </a:gridCol>
                <a:gridCol w="4173416">
                  <a:extLst>
                    <a:ext uri="{9D8B030D-6E8A-4147-A177-3AD203B41FA5}">
                      <a16:colId xmlns:a16="http://schemas.microsoft.com/office/drawing/2014/main" xmlns="" val="2811815926"/>
                    </a:ext>
                  </a:extLst>
                </a:gridCol>
                <a:gridCol w="1724967">
                  <a:extLst>
                    <a:ext uri="{9D8B030D-6E8A-4147-A177-3AD203B41FA5}">
                      <a16:colId xmlns:a16="http://schemas.microsoft.com/office/drawing/2014/main" xmlns="" val="2875383104"/>
                    </a:ext>
                  </a:extLst>
                </a:gridCol>
                <a:gridCol w="1956079">
                  <a:extLst>
                    <a:ext uri="{9D8B030D-6E8A-4147-A177-3AD203B41FA5}">
                      <a16:colId xmlns:a16="http://schemas.microsoft.com/office/drawing/2014/main" xmlns="" val="3063530453"/>
                    </a:ext>
                  </a:extLst>
                </a:gridCol>
                <a:gridCol w="6564923">
                  <a:extLst>
                    <a:ext uri="{9D8B030D-6E8A-4147-A177-3AD203B41FA5}">
                      <a16:colId xmlns:a16="http://schemas.microsoft.com/office/drawing/2014/main" xmlns="" val="3153601514"/>
                    </a:ext>
                  </a:extLst>
                </a:gridCol>
                <a:gridCol w="3464169">
                  <a:extLst>
                    <a:ext uri="{9D8B030D-6E8A-4147-A177-3AD203B41FA5}">
                      <a16:colId xmlns:a16="http://schemas.microsoft.com/office/drawing/2014/main" xmlns="" val="1652936853"/>
                    </a:ext>
                  </a:extLst>
                </a:gridCol>
                <a:gridCol w="3723168">
                  <a:extLst>
                    <a:ext uri="{9D8B030D-6E8A-4147-A177-3AD203B41FA5}">
                      <a16:colId xmlns:a16="http://schemas.microsoft.com/office/drawing/2014/main" xmlns="" val="1199191321"/>
                    </a:ext>
                  </a:extLst>
                </a:gridCol>
              </a:tblGrid>
              <a:tr h="1654304">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INDICATOR CODE/NO.</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PERFORMANCE INDICATOR</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2022/23 ANNUAL TARGET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noProof="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2nd</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noProof="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 QUARTER TARGET</a:t>
                      </a:r>
                      <a:endParaRPr kumimoji="0" lang="en-US" sz="2800" b="1" i="0" u="none" strike="noStrike" cap="none" spc="0" normalizeH="0" baseline="0" dirty="0">
                        <a:ln>
                          <a:noFill/>
                        </a:ln>
                        <a:solidFill>
                          <a:schemeClr val="lt1"/>
                        </a:solidFill>
                        <a:effectLst/>
                        <a:uFillTx/>
                        <a:latin typeface="Calibri" panose="020F0502020204030204" pitchFamily="34" charset="0"/>
                        <a:ea typeface="+mn-ea"/>
                        <a:cs typeface="Calibri" panose="020F0502020204030204" pitchFamily="34" charset="0"/>
                        <a:sym typeface="Helvetica Neue"/>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SEPTEMBER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REASON FOR DEVIATION</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spc="0" normalizeH="0" baseline="0" dirty="0">
                          <a:ln>
                            <a:noFill/>
                          </a:ln>
                          <a:solidFill>
                            <a:schemeClr val="lt1"/>
                          </a:solidFill>
                          <a:effectLst/>
                          <a:uFillTx/>
                          <a:latin typeface="Calibri" panose="020F0502020204030204" pitchFamily="34" charset="0"/>
                          <a:ea typeface="+mn-ea"/>
                          <a:cs typeface="Calibri" panose="020F0502020204030204" pitchFamily="34" charset="0"/>
                          <a:sym typeface="Helvetica Neue"/>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998618347"/>
                  </a:ext>
                </a:extLst>
              </a:tr>
              <a:tr h="2515295">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ACDP</a:t>
                      </a:r>
                      <a:r>
                        <a:rPr lang="en-GB" sz="3200" b="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3.17</a:t>
                      </a:r>
                      <a:endPar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l">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a:t>
                      </a:r>
                      <a:r>
                        <a:rPr lang="en-GB"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Artists placed in schools per year. </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l">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l">
                        <a:lnSpc>
                          <a:spcPct val="150000"/>
                        </a:lnSpc>
                        <a:spcAft>
                          <a:spcPts val="0"/>
                        </a:spcAft>
                      </a:pPr>
                      <a:r>
                        <a:rPr lang="en-ZA"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No reporting required.</a:t>
                      </a:r>
                      <a:endParaRPr kumimoji="0" lang="en-ZA"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l">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l">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3495105071"/>
                  </a:ext>
                </a:extLst>
              </a:tr>
              <a:tr h="199612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b="0" i="0" u="none" strike="noStrike" kern="1200"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ACDP </a:t>
                      </a:r>
                      <a:r>
                        <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3.18</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marL="0" marR="0" indent="0" algn="l" defTabSz="584200" rtl="0" eaLnBrk="1" fontAlgn="auto" latinLnBrk="0" hangingPunct="1">
                        <a:lnSpc>
                          <a:spcPct val="150000"/>
                        </a:lnSpc>
                        <a:spcBef>
                          <a:spcPts val="0"/>
                        </a:spcBef>
                        <a:spcAft>
                          <a:spcPts val="0"/>
                        </a:spcAft>
                        <a:buClrTx/>
                        <a:buSzTx/>
                        <a:buFontTx/>
                        <a:buNone/>
                        <a:tabLst/>
                        <a:defRPr/>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a:t>
                      </a:r>
                      <a:r>
                        <a:rPr lang="en-GB"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reports produced by SACO.</a:t>
                      </a:r>
                      <a:endPar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lnSpc>
                          <a:spcPct val="150000"/>
                        </a:lnSpc>
                        <a:spcAft>
                          <a:spcPts val="0"/>
                        </a:spcAft>
                      </a:pPr>
                      <a:endParaRPr lang="en-GB"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No reporting required.</a:t>
                      </a:r>
                      <a:endParaRPr kumimoji="0" lang="en-ZA"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l">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1413246222"/>
                  </a:ext>
                </a:extLst>
              </a:tr>
              <a:tr h="2982848">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ACDP</a:t>
                      </a:r>
                      <a:r>
                        <a:rPr lang="en-GB" sz="3200" b="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3.19</a:t>
                      </a:r>
                      <a:endPar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l">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a:t>
                      </a:r>
                      <a:r>
                        <a:rPr lang="en-GB"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films and documentaries supported telling stories of the history of liberation, cultural and heritage importance.</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l">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l">
                        <a:lnSpc>
                          <a:spcPct val="150000"/>
                        </a:lnSpc>
                        <a:spcAft>
                          <a:spcPts val="0"/>
                        </a:spcAft>
                      </a:pPr>
                      <a:r>
                        <a:rPr lang="en-ZA"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pPr>
                      <a:r>
                        <a:rPr lang="en-ZA" sz="3200" b="0" i="0" u="none" strike="noStrike"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No reporting required.</a:t>
                      </a:r>
                      <a:endParaRPr lang="en-ZA" sz="3200" dirty="0">
                        <a:solidFill>
                          <a:srgbClr val="000000"/>
                        </a:solidFill>
                        <a:effectLst/>
                        <a:latin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l">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algn="l">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2419955210"/>
                  </a:ext>
                </a:extLst>
              </a:tr>
            </a:tbl>
          </a:graphicData>
        </a:graphic>
      </p:graphicFrame>
      <p:sp>
        <p:nvSpPr>
          <p:cNvPr id="6" name="Rectangle 5"/>
          <p:cNvSpPr/>
          <p:nvPr/>
        </p:nvSpPr>
        <p:spPr>
          <a:xfrm>
            <a:off x="23554241" y="12896090"/>
            <a:ext cx="585418" cy="523220"/>
          </a:xfrm>
          <a:prstGeom prst="rect">
            <a:avLst/>
          </a:prstGeom>
        </p:spPr>
        <p:txBody>
          <a:bodyPr wrap="none">
            <a:spAutoFit/>
          </a:bodyPr>
          <a:lstStyle/>
          <a:p>
            <a:r>
              <a:rPr lang="en-ZA" sz="2800" b="1" dirty="0">
                <a:solidFill>
                  <a:srgbClr val="000000"/>
                </a:solidFill>
              </a:rPr>
              <a:t>58</a:t>
            </a:r>
          </a:p>
        </p:txBody>
      </p:sp>
    </p:spTree>
    <p:extLst>
      <p:ext uri="{BB962C8B-B14F-4D97-AF65-F5344CB8AC3E}">
        <p14:creationId xmlns:p14="http://schemas.microsoft.com/office/powerpoint/2010/main" xmlns="" val="100776228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590712"/>
            <a:ext cx="24520150" cy="4534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lang="en-US" sz="9600" b="1" dirty="0">
                <a:solidFill>
                  <a:srgbClr val="E3801E"/>
                </a:solidFill>
              </a:rPr>
              <a:t>PROGRAMME 4</a:t>
            </a:r>
          </a:p>
          <a:p>
            <a:endParaRPr lang="en-US" sz="9600" b="1" dirty="0">
              <a:solidFill>
                <a:srgbClr val="E3801E"/>
              </a:solidFill>
            </a:endParaRPr>
          </a:p>
          <a:p>
            <a:r>
              <a:rPr lang="en-US" sz="9600" b="1" dirty="0">
                <a:solidFill>
                  <a:srgbClr val="E3801E"/>
                </a:solidFill>
              </a:rPr>
              <a:t>HERITAGE PROMOTION AND PRESERVATION</a:t>
            </a:r>
            <a:endParaRPr lang="en-US" sz="9600" b="1" dirty="0"/>
          </a:p>
        </p:txBody>
      </p:sp>
    </p:spTree>
    <p:extLst>
      <p:ext uri="{BB962C8B-B14F-4D97-AF65-F5344CB8AC3E}">
        <p14:creationId xmlns:p14="http://schemas.microsoft.com/office/powerpoint/2010/main" xmlns="" val="158652618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264875" y="12059213"/>
            <a:ext cx="22537227" cy="1673754"/>
          </a:xfrm>
          <a:prstGeom prst="rect">
            <a:avLst/>
          </a:prstGeom>
        </p:spPr>
      </p:pic>
      <p:sp>
        <p:nvSpPr>
          <p:cNvPr id="4" name="Rectangle 3"/>
          <p:cNvSpPr/>
          <p:nvPr/>
        </p:nvSpPr>
        <p:spPr>
          <a:xfrm>
            <a:off x="1608083" y="242627"/>
            <a:ext cx="20715889" cy="1938992"/>
          </a:xfrm>
          <a:prstGeom prst="rect">
            <a:avLst/>
          </a:prstGeom>
        </p:spPr>
        <p:txBody>
          <a:bodyPr wrap="square">
            <a:spAutoFit/>
          </a:bodyPr>
          <a:lstStyle/>
          <a:p>
            <a:r>
              <a:rPr lang="en-US" sz="6000" b="1" dirty="0">
                <a:solidFill>
                  <a:srgbClr val="E3801E"/>
                </a:solidFill>
              </a:rPr>
              <a:t>PROGRAMME 4: HERITAGE PROMOTION AND PRESERVATION</a:t>
            </a:r>
          </a:p>
        </p:txBody>
      </p:sp>
      <p:sp>
        <p:nvSpPr>
          <p:cNvPr id="5" name="Rectangle 4"/>
          <p:cNvSpPr/>
          <p:nvPr/>
        </p:nvSpPr>
        <p:spPr>
          <a:xfrm>
            <a:off x="264874" y="2899550"/>
            <a:ext cx="23855515" cy="9147441"/>
          </a:xfrm>
          <a:prstGeom prst="rect">
            <a:avLst/>
          </a:prstGeom>
        </p:spPr>
        <p:txBody>
          <a:bodyPr wrap="square">
            <a:spAutoFit/>
          </a:bodyPr>
          <a:lstStyle/>
          <a:p>
            <a:pPr algn="just">
              <a:lnSpc>
                <a:spcPct val="150000"/>
              </a:lnSpc>
            </a:pPr>
            <a:r>
              <a:rPr lang="en-GB" sz="3600" b="1" dirty="0">
                <a:solidFill>
                  <a:srgbClr val="000000"/>
                </a:solidFill>
                <a:latin typeface="Calibri" panose="020F0502020204030204" pitchFamily="34" charset="0"/>
                <a:cs typeface="Calibri" panose="020F0502020204030204" pitchFamily="34" charset="0"/>
              </a:rPr>
              <a:t>Purpose</a:t>
            </a:r>
            <a:r>
              <a:rPr lang="en-GB" sz="3600" dirty="0">
                <a:solidFill>
                  <a:srgbClr val="000000"/>
                </a:solidFill>
                <a:latin typeface="Calibri" panose="020F0502020204030204" pitchFamily="34" charset="0"/>
                <a:cs typeface="Calibri" panose="020F0502020204030204" pitchFamily="34" charset="0"/>
              </a:rPr>
              <a:t>:  Preserve and promote South African heritage, including archival and heraldic heritage; oversee and transfer funds to libraries. </a:t>
            </a:r>
          </a:p>
          <a:p>
            <a:pPr algn="just">
              <a:lnSpc>
                <a:spcPct val="150000"/>
              </a:lnSpc>
            </a:pPr>
            <a:r>
              <a:rPr lang="en-GB" sz="3600" b="1" dirty="0">
                <a:solidFill>
                  <a:srgbClr val="000000"/>
                </a:solidFill>
                <a:latin typeface="Calibri" panose="020F0502020204030204" pitchFamily="34" charset="0"/>
                <a:cs typeface="Calibri" panose="020F0502020204030204" pitchFamily="34" charset="0"/>
              </a:rPr>
              <a:t>The Programme has the following sub-programmes:</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Heritage Promotion </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National Archives Services</a:t>
            </a:r>
          </a:p>
          <a:p>
            <a:pPr algn="just">
              <a:lnSpc>
                <a:spcPct val="150000"/>
              </a:lnSpc>
              <a:buFont typeface="Wingdings" panose="05000000000000000000" pitchFamily="2" charset="2"/>
              <a:buChar char="§"/>
            </a:pPr>
            <a:r>
              <a:rPr lang="en-GB" sz="3600" dirty="0">
                <a:solidFill>
                  <a:srgbClr val="000000"/>
                </a:solidFill>
                <a:latin typeface="Calibri" panose="020F0502020204030204" pitchFamily="34" charset="0"/>
                <a:cs typeface="Calibri" panose="020F0502020204030204" pitchFamily="34" charset="0"/>
              </a:rPr>
              <a:t>Public Library Services</a:t>
            </a:r>
          </a:p>
          <a:p>
            <a:pPr algn="just">
              <a:lnSpc>
                <a:spcPct val="150000"/>
              </a:lnSpc>
            </a:pPr>
            <a:r>
              <a:rPr lang="en-GB" sz="3600" dirty="0">
                <a:solidFill>
                  <a:srgbClr val="000000"/>
                </a:solidFill>
                <a:latin typeface="Calibri" panose="020F0502020204030204" pitchFamily="34" charset="0"/>
                <a:cs typeface="Calibri" panose="020F0502020204030204" pitchFamily="34" charset="0"/>
              </a:rPr>
              <a:t>The purpose of the programme is to preserve and promote South African heritage, including archival and heraldic heritage; as well as to oversee and transfer funds to libraries. The budget cuts, together with the lockdown, and accompanying restrictions as well as the likelihood of further increased restrictions, are severely impacting on the implementation of heritage preservation and promotion programmes and the achievement of APP and Operational Plan (OP) targets as detailed in the previous quarterly reports. </a:t>
            </a:r>
          </a:p>
        </p:txBody>
      </p:sp>
      <p:sp>
        <p:nvSpPr>
          <p:cNvPr id="6" name="Rectangle 5"/>
          <p:cNvSpPr/>
          <p:nvPr/>
        </p:nvSpPr>
        <p:spPr>
          <a:xfrm>
            <a:off x="23309276" y="12896090"/>
            <a:ext cx="585418" cy="523220"/>
          </a:xfrm>
          <a:prstGeom prst="rect">
            <a:avLst/>
          </a:prstGeom>
        </p:spPr>
        <p:txBody>
          <a:bodyPr wrap="none">
            <a:spAutoFit/>
          </a:bodyPr>
          <a:lstStyle/>
          <a:p>
            <a:r>
              <a:rPr lang="en-ZA" sz="2800" b="1" dirty="0">
                <a:solidFill>
                  <a:srgbClr val="000000"/>
                </a:solidFill>
              </a:rPr>
              <a:t>61</a:t>
            </a:r>
          </a:p>
        </p:txBody>
      </p:sp>
    </p:spTree>
    <p:extLst>
      <p:ext uri="{BB962C8B-B14F-4D97-AF65-F5344CB8AC3E}">
        <p14:creationId xmlns:p14="http://schemas.microsoft.com/office/powerpoint/2010/main" xmlns="" val="338049308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197708" y="11684001"/>
            <a:ext cx="22946071" cy="1673754"/>
          </a:xfrm>
          <a:prstGeom prst="rect">
            <a:avLst/>
          </a:prstGeom>
        </p:spPr>
      </p:pic>
      <p:sp>
        <p:nvSpPr>
          <p:cNvPr id="4" name="Rectangle 3"/>
          <p:cNvSpPr/>
          <p:nvPr/>
        </p:nvSpPr>
        <p:spPr>
          <a:xfrm>
            <a:off x="1072055" y="334960"/>
            <a:ext cx="22071724" cy="1938992"/>
          </a:xfrm>
          <a:prstGeom prst="rect">
            <a:avLst/>
          </a:prstGeom>
        </p:spPr>
        <p:txBody>
          <a:bodyPr wrap="square">
            <a:spAutoFit/>
          </a:bodyPr>
          <a:lstStyle/>
          <a:p>
            <a:r>
              <a:rPr lang="en-US" sz="6000" b="1" dirty="0">
                <a:solidFill>
                  <a:srgbClr val="E3801E"/>
                </a:solidFill>
              </a:rPr>
              <a:t>PROGRAMME 4: HERITAGE PROMOTION AND PRESERVATION….</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US" sz="6000" b="1" dirty="0">
              <a:solidFill>
                <a:srgbClr val="E3801E"/>
              </a:solidFill>
            </a:endParaRPr>
          </a:p>
        </p:txBody>
      </p:sp>
      <p:sp>
        <p:nvSpPr>
          <p:cNvPr id="5" name="Rectangle 4"/>
          <p:cNvSpPr/>
          <p:nvPr/>
        </p:nvSpPr>
        <p:spPr>
          <a:xfrm>
            <a:off x="197709" y="2899765"/>
            <a:ext cx="23728722" cy="8402300"/>
          </a:xfrm>
          <a:prstGeom prst="rect">
            <a:avLst/>
          </a:prstGeom>
        </p:spPr>
        <p:txBody>
          <a:bodyPr wrap="square">
            <a:spAutoFit/>
          </a:bodyPr>
          <a:lstStyle/>
          <a:p>
            <a:pPr algn="just">
              <a:lnSpc>
                <a:spcPct val="150000"/>
              </a:lnSpc>
            </a:pPr>
            <a:r>
              <a:rPr lang="en-GB" sz="3600" b="1" u="sng" dirty="0">
                <a:solidFill>
                  <a:srgbClr val="000000"/>
                </a:solidFill>
                <a:latin typeface="Calibri" panose="020F0502020204030204" pitchFamily="34" charset="0"/>
                <a:cs typeface="Calibri" panose="020F0502020204030204" pitchFamily="34" charset="0"/>
              </a:rPr>
              <a:t>HERITAGE PROMOTION</a:t>
            </a:r>
            <a:endParaRPr lang="en-GB" sz="3600" b="1"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600" dirty="0">
                <a:solidFill>
                  <a:srgbClr val="000000"/>
                </a:solidFill>
                <a:latin typeface="Calibri" panose="020F0502020204030204" pitchFamily="34" charset="0"/>
                <a:cs typeface="Calibri" panose="020F0502020204030204" pitchFamily="34" charset="0"/>
              </a:rPr>
              <a:t>The sub-programme deals with heritage bursaries; books documenting Living Human Treasures; development of heritage policies, as well as the promotion of national identity utilising the flag at national days, major cultural and sporting events in schools, the Monument Flag Project and “I am the Flag Campaign”. </a:t>
            </a:r>
            <a:endParaRPr lang="en-GB" sz="3600" b="1" u="sng"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600" b="1" u="sng" dirty="0">
                <a:solidFill>
                  <a:srgbClr val="000000"/>
                </a:solidFill>
                <a:latin typeface="Calibri" panose="020F0502020204030204" pitchFamily="34" charset="0"/>
                <a:cs typeface="Calibri" panose="020F0502020204030204" pitchFamily="34" charset="0"/>
              </a:rPr>
              <a:t>PUBLIC LIBRARY SERVICES</a:t>
            </a:r>
          </a:p>
          <a:p>
            <a:pPr algn="just">
              <a:lnSpc>
                <a:spcPct val="150000"/>
              </a:lnSpc>
            </a:pPr>
            <a:r>
              <a:rPr lang="en-GB" sz="3600" dirty="0">
                <a:solidFill>
                  <a:srgbClr val="000000"/>
                </a:solidFill>
                <a:latin typeface="Calibri" panose="020F0502020204030204" pitchFamily="34" charset="0"/>
                <a:cs typeface="Calibri" panose="020F0502020204030204" pitchFamily="34" charset="0"/>
              </a:rPr>
              <a:t>The key output for this sub-programme is the financial support of newly built and/ or modular libraries. </a:t>
            </a:r>
            <a:endParaRPr lang="en-GB" sz="3600" u="sng" dirty="0">
              <a:solidFill>
                <a:srgbClr val="000000"/>
              </a:solidFill>
              <a:latin typeface="Calibri" panose="020F0502020204030204" pitchFamily="34" charset="0"/>
              <a:cs typeface="Calibri" panose="020F0502020204030204" pitchFamily="34" charset="0"/>
            </a:endParaRPr>
          </a:p>
          <a:p>
            <a:pPr algn="just">
              <a:lnSpc>
                <a:spcPct val="150000"/>
              </a:lnSpc>
            </a:pPr>
            <a:r>
              <a:rPr lang="en-GB" sz="3600" b="1" u="sng" dirty="0">
                <a:solidFill>
                  <a:srgbClr val="000000"/>
                </a:solidFill>
                <a:latin typeface="Calibri" panose="020F0502020204030204" pitchFamily="34" charset="0"/>
                <a:cs typeface="Calibri" panose="020F0502020204030204" pitchFamily="34" charset="0"/>
              </a:rPr>
              <a:t>NATIONAL ARCHIVE SERVICES</a:t>
            </a:r>
          </a:p>
          <a:p>
            <a:pPr algn="just">
              <a:lnSpc>
                <a:spcPct val="150000"/>
              </a:lnSpc>
            </a:pPr>
            <a:r>
              <a:rPr lang="en-GB" sz="3600" dirty="0">
                <a:solidFill>
                  <a:srgbClr val="000000"/>
                </a:solidFill>
                <a:latin typeface="Calibri" panose="020F0502020204030204" pitchFamily="34" charset="0"/>
                <a:cs typeface="Calibri" panose="020F0502020204030204" pitchFamily="34" charset="0"/>
              </a:rPr>
              <a:t>The key output of this sub-programme is the upgrading of national archives infrastructure. </a:t>
            </a:r>
          </a:p>
          <a:p>
            <a:pPr algn="just">
              <a:lnSpc>
                <a:spcPct val="150000"/>
              </a:lnSpc>
            </a:pPr>
            <a:r>
              <a:rPr lang="en-GB" sz="3600" b="1" u="sng" dirty="0">
                <a:solidFill>
                  <a:srgbClr val="000000"/>
                </a:solidFill>
                <a:latin typeface="Calibri" panose="020F0502020204030204" pitchFamily="34" charset="0"/>
                <a:cs typeface="Calibri" panose="020F0502020204030204" pitchFamily="34" charset="0"/>
              </a:rPr>
              <a:t>SOUTH AFRICAN GEOGRAPHIC NAMES COUNCIL</a:t>
            </a:r>
          </a:p>
          <a:p>
            <a:pPr algn="just">
              <a:lnSpc>
                <a:spcPct val="150000"/>
              </a:lnSpc>
            </a:pPr>
            <a:r>
              <a:rPr lang="en-GB" sz="3600" dirty="0">
                <a:solidFill>
                  <a:srgbClr val="000000"/>
                </a:solidFill>
                <a:latin typeface="Calibri" panose="020F0502020204030204" pitchFamily="34" charset="0"/>
                <a:cs typeface="Calibri" panose="020F0502020204030204" pitchFamily="34" charset="0"/>
              </a:rPr>
              <a:t>The key output for this sub-programme, is the transformation and standardisation of geographical names</a:t>
            </a:r>
          </a:p>
        </p:txBody>
      </p:sp>
      <p:sp>
        <p:nvSpPr>
          <p:cNvPr id="6" name="Rectangle 5"/>
          <p:cNvSpPr/>
          <p:nvPr/>
        </p:nvSpPr>
        <p:spPr>
          <a:xfrm>
            <a:off x="23341013" y="12520878"/>
            <a:ext cx="585418" cy="523220"/>
          </a:xfrm>
          <a:prstGeom prst="rect">
            <a:avLst/>
          </a:prstGeom>
        </p:spPr>
        <p:txBody>
          <a:bodyPr wrap="none">
            <a:spAutoFit/>
          </a:bodyPr>
          <a:lstStyle/>
          <a:p>
            <a:r>
              <a:rPr lang="en-ZA" sz="2800" b="1" dirty="0">
                <a:solidFill>
                  <a:srgbClr val="000000"/>
                </a:solidFill>
              </a:rPr>
              <a:t>62</a:t>
            </a:r>
          </a:p>
        </p:txBody>
      </p:sp>
    </p:spTree>
    <p:extLst>
      <p:ext uri="{BB962C8B-B14F-4D97-AF65-F5344CB8AC3E}">
        <p14:creationId xmlns:p14="http://schemas.microsoft.com/office/powerpoint/2010/main" xmlns="" val="125649657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48388237-2250-F548-9269-277C5DC96DB0}"/>
              </a:ext>
            </a:extLst>
          </p:cNvPr>
          <p:cNvSpPr txBox="1"/>
          <p:nvPr/>
        </p:nvSpPr>
        <p:spPr>
          <a:xfrm>
            <a:off x="571500" y="511343"/>
            <a:ext cx="23270633"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r>
              <a:rPr lang="en-ZA" sz="6000" b="1" dirty="0">
                <a:solidFill>
                  <a:srgbClr val="E3801E"/>
                </a:solidFill>
                <a:latin typeface="+mj-lt"/>
              </a:rPr>
              <a:t>PROGRAMME-SPECIFIC PERFORMANCE</a:t>
            </a:r>
            <a:endParaRPr sz="6000" b="1" dirty="0">
              <a:solidFill>
                <a:srgbClr val="E3801E"/>
              </a:solidFill>
              <a:latin typeface="+mj-lt"/>
            </a:endParaRPr>
          </a:p>
        </p:txBody>
      </p:sp>
      <p:sp>
        <p:nvSpPr>
          <p:cNvPr id="6" name="TextBox 5"/>
          <p:cNvSpPr txBox="1"/>
          <p:nvPr/>
        </p:nvSpPr>
        <p:spPr>
          <a:xfrm>
            <a:off x="22473803" y="12671178"/>
            <a:ext cx="109477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ZA" sz="2800" b="1" i="0" u="none" strike="noStrike" cap="none" spc="0" normalizeH="0" baseline="0" dirty="0">
                <a:ln>
                  <a:noFill/>
                </a:ln>
                <a:solidFill>
                  <a:srgbClr val="000000"/>
                </a:solidFill>
                <a:effectLst/>
                <a:uFillTx/>
                <a:sym typeface="Helvetica Neue"/>
              </a:rPr>
              <a:t>63</a:t>
            </a:r>
          </a:p>
        </p:txBody>
      </p:sp>
      <p:pic>
        <p:nvPicPr>
          <p:cNvPr id="5122" name="Chart 1">
            <a:extLst>
              <a:ext uri="{FF2B5EF4-FFF2-40B4-BE49-F238E27FC236}">
                <a16:creationId xmlns:a16="http://schemas.microsoft.com/office/drawing/2014/main" xmlns="" id="{1AB068AA-11C2-346F-9A20-7C63EA7B3548}"/>
              </a:ext>
            </a:extLst>
          </p:cNvPr>
          <p:cNvPicPr>
            <a:picLocks noChangeArrowheads="1"/>
          </p:cNvPicPr>
          <p:nvPr/>
        </p:nvPicPr>
        <p:blipFill>
          <a:blip r:embed="rId2" cstate="print">
            <a:extLst>
              <a:ext uri="{28A0092B-C50C-407E-A947-70E740481C1C}">
                <a14:useLocalDpi xmlns:a14="http://schemas.microsoft.com/office/drawing/2010/main" xmlns="" val="0"/>
              </a:ext>
            </a:extLst>
          </a:blip>
          <a:srcRect r="-27" b="-32"/>
          <a:stretch>
            <a:fillRect/>
          </a:stretch>
        </p:blipFill>
        <p:spPr bwMode="auto">
          <a:xfrm>
            <a:off x="1786270" y="2658139"/>
            <a:ext cx="20021746" cy="10279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54276446"/>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209107" y="11811413"/>
            <a:ext cx="22764389" cy="1673754"/>
          </a:xfrm>
          <a:prstGeom prst="rect">
            <a:avLst/>
          </a:prstGeom>
        </p:spPr>
      </p:pic>
      <p:sp>
        <p:nvSpPr>
          <p:cNvPr id="4" name="Rectangle 3"/>
          <p:cNvSpPr/>
          <p:nvPr/>
        </p:nvSpPr>
        <p:spPr>
          <a:xfrm>
            <a:off x="536028" y="313358"/>
            <a:ext cx="23111155" cy="1938992"/>
          </a:xfrm>
          <a:prstGeom prst="rect">
            <a:avLst/>
          </a:prstGeom>
        </p:spPr>
        <p:txBody>
          <a:bodyPr wrap="square">
            <a:spAutoFit/>
          </a:bodyPr>
          <a:lstStyle/>
          <a:p>
            <a:r>
              <a:rPr lang="en-ZA" sz="6000" b="1" dirty="0">
                <a:solidFill>
                  <a:srgbClr val="E3801E"/>
                </a:solidFill>
              </a:rPr>
              <a:t>PROGRAMME 4: HERITAGE PROMOTION AND PRESERVATION ….</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543132788"/>
              </p:ext>
            </p:extLst>
          </p:nvPr>
        </p:nvGraphicFramePr>
        <p:xfrm>
          <a:off x="209108" y="2633025"/>
          <a:ext cx="23965785" cy="11044824"/>
        </p:xfrm>
        <a:graphic>
          <a:graphicData uri="http://schemas.openxmlformats.org/drawingml/2006/table">
            <a:tbl>
              <a:tblPr firstRow="1" bandRow="1"/>
              <a:tblGrid>
                <a:gridCol w="2328565">
                  <a:extLst>
                    <a:ext uri="{9D8B030D-6E8A-4147-A177-3AD203B41FA5}">
                      <a16:colId xmlns:a16="http://schemas.microsoft.com/office/drawing/2014/main" xmlns="" val="434691903"/>
                    </a:ext>
                  </a:extLst>
                </a:gridCol>
                <a:gridCol w="3020916">
                  <a:extLst>
                    <a:ext uri="{9D8B030D-6E8A-4147-A177-3AD203B41FA5}">
                      <a16:colId xmlns:a16="http://schemas.microsoft.com/office/drawing/2014/main" xmlns="" val="1370337458"/>
                    </a:ext>
                  </a:extLst>
                </a:gridCol>
                <a:gridCol w="2286000">
                  <a:extLst>
                    <a:ext uri="{9D8B030D-6E8A-4147-A177-3AD203B41FA5}">
                      <a16:colId xmlns:a16="http://schemas.microsoft.com/office/drawing/2014/main" xmlns="" val="1594692010"/>
                    </a:ext>
                  </a:extLst>
                </a:gridCol>
                <a:gridCol w="1949116">
                  <a:extLst>
                    <a:ext uri="{9D8B030D-6E8A-4147-A177-3AD203B41FA5}">
                      <a16:colId xmlns:a16="http://schemas.microsoft.com/office/drawing/2014/main" xmlns="" val="4037111259"/>
                    </a:ext>
                  </a:extLst>
                </a:gridCol>
                <a:gridCol w="2880304">
                  <a:extLst>
                    <a:ext uri="{9D8B030D-6E8A-4147-A177-3AD203B41FA5}">
                      <a16:colId xmlns:a16="http://schemas.microsoft.com/office/drawing/2014/main" xmlns="" val="4039128019"/>
                    </a:ext>
                  </a:extLst>
                </a:gridCol>
                <a:gridCol w="6911163">
                  <a:extLst>
                    <a:ext uri="{9D8B030D-6E8A-4147-A177-3AD203B41FA5}">
                      <a16:colId xmlns:a16="http://schemas.microsoft.com/office/drawing/2014/main" xmlns="" val="3386508496"/>
                    </a:ext>
                  </a:extLst>
                </a:gridCol>
                <a:gridCol w="4589721">
                  <a:extLst>
                    <a:ext uri="{9D8B030D-6E8A-4147-A177-3AD203B41FA5}">
                      <a16:colId xmlns:a16="http://schemas.microsoft.com/office/drawing/2014/main" xmlns="" val="2088633392"/>
                    </a:ext>
                  </a:extLst>
                </a:gridCol>
              </a:tblGrid>
              <a:tr h="1573305">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2ND QUARTER</a:t>
                      </a:r>
                      <a:r>
                        <a:rPr kumimoji="0" lang="en-US" sz="2800" u="none" strike="noStrike" cap="none" normalizeH="0" baseline="0" dirty="0">
                          <a:ln>
                            <a:noFill/>
                          </a:ln>
                          <a:effectLst/>
                          <a:latin typeface="Calibri" panose="020F0502020204030204" pitchFamily="34" charset="0"/>
                          <a:cs typeface="Calibri" panose="020F0502020204030204" pitchFamily="34" charset="0"/>
                        </a:rPr>
                        <a:t>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SEPTEMBER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2463617186"/>
                  </a:ext>
                </a:extLst>
              </a:tr>
              <a:tr h="5701225">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l" defTabSz="914400" rtl="0" eaLnBrk="1" latinLnBrk="0" hangingPunct="1">
                        <a:lnSpc>
                          <a:spcPct val="150000"/>
                        </a:lnSpc>
                        <a:spcAft>
                          <a:spcPts val="0"/>
                        </a:spcAft>
                      </a:pPr>
                      <a:r>
                        <a:rPr lang="en-GB" sz="3200" kern="1200" dirty="0">
                          <a:solidFill>
                            <a:srgbClr val="000000"/>
                          </a:solidFill>
                          <a:effectLst/>
                          <a:latin typeface="Calibri" panose="020F0502020204030204" pitchFamily="34" charset="0"/>
                          <a:cs typeface="Calibri" panose="020F0502020204030204" pitchFamily="34" charset="0"/>
                        </a:rPr>
                        <a:t>HPP 4.1</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  students awarded with heritage bursaries.</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ZA"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Zero (0) students awarded with heritage bursaries was implemented. </a:t>
                      </a:r>
                      <a:endParaRPr kumimoji="0" lang="en-ZA"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pPr>
                      <a:r>
                        <a:rPr lang="en-ZA"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2022/23 financial year was</a:t>
                      </a:r>
                    </a:p>
                    <a:p>
                      <a:pPr algn="l">
                        <a:lnSpc>
                          <a:spcPct val="150000"/>
                        </a:lnSpc>
                      </a:pPr>
                      <a:r>
                        <a:rPr lang="en-ZA"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first time the Department</a:t>
                      </a:r>
                    </a:p>
                    <a:p>
                      <a:pPr algn="l">
                        <a:lnSpc>
                          <a:spcPct val="150000"/>
                        </a:lnSpc>
                      </a:pPr>
                      <a:r>
                        <a:rPr lang="en-ZA"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implement the Heritage</a:t>
                      </a:r>
                    </a:p>
                    <a:p>
                      <a:pPr algn="l">
                        <a:lnSpc>
                          <a:spcPct val="150000"/>
                        </a:lnSpc>
                      </a:pPr>
                      <a:r>
                        <a:rPr lang="en-GB"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Bursaries through a three (3)</a:t>
                      </a:r>
                    </a:p>
                    <a:p>
                      <a:pPr algn="l">
                        <a:lnSpc>
                          <a:spcPct val="150000"/>
                        </a:lnSpc>
                      </a:pPr>
                      <a:r>
                        <a:rPr lang="en-ZA"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Year Memorandum of</a:t>
                      </a:r>
                    </a:p>
                    <a:p>
                      <a:pPr algn="l">
                        <a:lnSpc>
                          <a:spcPct val="150000"/>
                        </a:lnSpc>
                      </a:pPr>
                      <a:r>
                        <a:rPr lang="en-ZA"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Agreement (MOA) with</a:t>
                      </a:r>
                    </a:p>
                    <a:p>
                      <a:pPr algn="l">
                        <a:lnSpc>
                          <a:spcPct val="150000"/>
                        </a:lnSpc>
                      </a:pPr>
                      <a:r>
                        <a:rPr lang="en-ZA"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universities.  There were thus some delays in finalising compliance documentation.</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pPr>
                      <a:r>
                        <a:rPr lang="en-GB"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Department is following up regularly with the universities to expediate the signing of the </a:t>
                      </a:r>
                      <a:r>
                        <a:rPr lang="en-ZA"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MOAs.</a:t>
                      </a:r>
                    </a:p>
                    <a:p>
                      <a:pPr algn="l">
                        <a:lnSpc>
                          <a:spcPct val="150000"/>
                        </a:lnSpc>
                      </a:pPr>
                      <a:endParaRPr lang="en-ZA"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a:lnSpc>
                          <a:spcPct val="150000"/>
                        </a:lnSpc>
                      </a:pPr>
                      <a:r>
                        <a:rPr lang="en-GB"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All complying universities would be paid by </a:t>
                      </a:r>
                      <a:r>
                        <a:rPr lang="en-ZA" sz="3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30 November 2022.</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1259010157"/>
                  </a:ext>
                </a:extLst>
              </a:tr>
              <a:tr h="2740735">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l" defTabSz="914400" rtl="0" eaLnBrk="1" latinLnBrk="0" hangingPunct="1">
                        <a:lnSpc>
                          <a:spcPct val="100000"/>
                        </a:lnSpc>
                        <a:spcAft>
                          <a:spcPts val="0"/>
                        </a:spcAft>
                      </a:pPr>
                      <a:r>
                        <a:rPr lang="en-ZA" sz="3200" kern="1200" dirty="0">
                          <a:solidFill>
                            <a:srgbClr val="000000"/>
                          </a:solidFill>
                          <a:effectLst/>
                          <a:latin typeface="Calibri" panose="020F0502020204030204" pitchFamily="34" charset="0"/>
                          <a:cs typeface="Calibri" panose="020F0502020204030204" pitchFamily="34" charset="0"/>
                        </a:rPr>
                        <a:t>HPP</a:t>
                      </a:r>
                      <a:r>
                        <a:rPr lang="en-ZA" sz="3200" kern="1200" baseline="0" dirty="0">
                          <a:solidFill>
                            <a:srgbClr val="000000"/>
                          </a:solidFill>
                          <a:effectLst/>
                          <a:latin typeface="Calibri" panose="020F0502020204030204" pitchFamily="34" charset="0"/>
                          <a:cs typeface="Calibri" panose="020F0502020204030204" pitchFamily="34" charset="0"/>
                        </a:rPr>
                        <a:t> 4.2</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 books documenting living human treasures published.</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E3CF"/>
                    </a:solidFill>
                  </a:tcPr>
                </a:tc>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No reporting required.</a:t>
                      </a:r>
                      <a:endParaRPr kumimoji="0" lang="en-ZA"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indent="0" algn="l" defTabSz="584200" rtl="0" latinLnBrk="0">
                        <a:lnSpc>
                          <a:spcPct val="100000"/>
                        </a:lnSpc>
                        <a:spcBef>
                          <a:spcPts val="0"/>
                        </a:spcBef>
                        <a:spcAft>
                          <a:spcPts val="0"/>
                        </a:spcAft>
                        <a:buClrTx/>
                        <a:buSzTx/>
                        <a:buFontTx/>
                        <a:buNone/>
                        <a:tabLst/>
                      </a:pPr>
                      <a:r>
                        <a:rPr lang="en-US"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rPr>
                        <a:t>-</a:t>
                      </a:r>
                      <a:endParaRPr lang="en-ZA" sz="3200" b="0" i="0" u="none" strike="noStrike" cap="none" spc="0" baseline="0" dirty="0">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1466842657"/>
                  </a:ext>
                </a:extLst>
              </a:tr>
            </a:tbl>
          </a:graphicData>
        </a:graphic>
      </p:graphicFrame>
      <p:sp>
        <p:nvSpPr>
          <p:cNvPr id="6" name="Rectangle 5"/>
          <p:cNvSpPr/>
          <p:nvPr/>
        </p:nvSpPr>
        <p:spPr>
          <a:xfrm>
            <a:off x="23618328" y="12648290"/>
            <a:ext cx="585418" cy="523220"/>
          </a:xfrm>
          <a:prstGeom prst="rect">
            <a:avLst/>
          </a:prstGeom>
        </p:spPr>
        <p:txBody>
          <a:bodyPr wrap="none">
            <a:spAutoFit/>
          </a:bodyPr>
          <a:lstStyle/>
          <a:p>
            <a:r>
              <a:rPr lang="en-ZA" sz="2800" b="1" dirty="0">
                <a:solidFill>
                  <a:srgbClr val="000000"/>
                </a:solidFill>
              </a:rPr>
              <a:t>64</a:t>
            </a:r>
          </a:p>
        </p:txBody>
      </p:sp>
    </p:spTree>
    <p:extLst>
      <p:ext uri="{BB962C8B-B14F-4D97-AF65-F5344CB8AC3E}">
        <p14:creationId xmlns:p14="http://schemas.microsoft.com/office/powerpoint/2010/main" xmlns="" val="419515313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209107" y="11811413"/>
            <a:ext cx="22764389" cy="1673754"/>
          </a:xfrm>
          <a:prstGeom prst="rect">
            <a:avLst/>
          </a:prstGeom>
        </p:spPr>
      </p:pic>
      <p:sp>
        <p:nvSpPr>
          <p:cNvPr id="4" name="Rectangle 3"/>
          <p:cNvSpPr/>
          <p:nvPr/>
        </p:nvSpPr>
        <p:spPr>
          <a:xfrm>
            <a:off x="536028" y="313358"/>
            <a:ext cx="23111155" cy="1938992"/>
          </a:xfrm>
          <a:prstGeom prst="rect">
            <a:avLst/>
          </a:prstGeom>
        </p:spPr>
        <p:txBody>
          <a:bodyPr wrap="square">
            <a:spAutoFit/>
          </a:bodyPr>
          <a:lstStyle/>
          <a:p>
            <a:r>
              <a:rPr lang="en-ZA" sz="6000" b="1" dirty="0">
                <a:solidFill>
                  <a:srgbClr val="E3801E"/>
                </a:solidFill>
              </a:rPr>
              <a:t>PROGRAMME 4: HERITAGE PROMOTION AND PRESERVATION ….</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79477048"/>
              </p:ext>
            </p:extLst>
          </p:nvPr>
        </p:nvGraphicFramePr>
        <p:xfrm>
          <a:off x="209107" y="2899765"/>
          <a:ext cx="23965785" cy="10875896"/>
        </p:xfrm>
        <a:graphic>
          <a:graphicData uri="http://schemas.openxmlformats.org/drawingml/2006/table">
            <a:tbl>
              <a:tblPr firstRow="1" bandRow="1"/>
              <a:tblGrid>
                <a:gridCol w="2328565">
                  <a:extLst>
                    <a:ext uri="{9D8B030D-6E8A-4147-A177-3AD203B41FA5}">
                      <a16:colId xmlns:a16="http://schemas.microsoft.com/office/drawing/2014/main" xmlns="" val="434691903"/>
                    </a:ext>
                  </a:extLst>
                </a:gridCol>
                <a:gridCol w="4649937">
                  <a:extLst>
                    <a:ext uri="{9D8B030D-6E8A-4147-A177-3AD203B41FA5}">
                      <a16:colId xmlns:a16="http://schemas.microsoft.com/office/drawing/2014/main" xmlns="" val="1370337458"/>
                    </a:ext>
                  </a:extLst>
                </a:gridCol>
                <a:gridCol w="1722475">
                  <a:extLst>
                    <a:ext uri="{9D8B030D-6E8A-4147-A177-3AD203B41FA5}">
                      <a16:colId xmlns:a16="http://schemas.microsoft.com/office/drawing/2014/main" xmlns="" val="1594692010"/>
                    </a:ext>
                  </a:extLst>
                </a:gridCol>
                <a:gridCol w="2232837">
                  <a:extLst>
                    <a:ext uri="{9D8B030D-6E8A-4147-A177-3AD203B41FA5}">
                      <a16:colId xmlns:a16="http://schemas.microsoft.com/office/drawing/2014/main" xmlns="" val="4037111259"/>
                    </a:ext>
                  </a:extLst>
                </a:gridCol>
                <a:gridCol w="6100050">
                  <a:extLst>
                    <a:ext uri="{9D8B030D-6E8A-4147-A177-3AD203B41FA5}">
                      <a16:colId xmlns:a16="http://schemas.microsoft.com/office/drawing/2014/main" xmlns="" val="4039128019"/>
                    </a:ext>
                  </a:extLst>
                </a:gridCol>
                <a:gridCol w="4745159">
                  <a:extLst>
                    <a:ext uri="{9D8B030D-6E8A-4147-A177-3AD203B41FA5}">
                      <a16:colId xmlns:a16="http://schemas.microsoft.com/office/drawing/2014/main" xmlns="" val="3386508496"/>
                    </a:ext>
                  </a:extLst>
                </a:gridCol>
                <a:gridCol w="2186762">
                  <a:extLst>
                    <a:ext uri="{9D8B030D-6E8A-4147-A177-3AD203B41FA5}">
                      <a16:colId xmlns:a16="http://schemas.microsoft.com/office/drawing/2014/main" xmlns="" val="2088633392"/>
                    </a:ext>
                  </a:extLst>
                </a:gridCol>
              </a:tblGrid>
              <a:tr h="1424185">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2ND QUARTER</a:t>
                      </a:r>
                      <a:r>
                        <a:rPr kumimoji="0" lang="en-US" sz="2800" u="none" strike="noStrike" cap="none" normalizeH="0" baseline="0" dirty="0">
                          <a:ln>
                            <a:noFill/>
                          </a:ln>
                          <a:effectLst/>
                          <a:latin typeface="Calibri" panose="020F0502020204030204" pitchFamily="34" charset="0"/>
                          <a:cs typeface="Calibri" panose="020F0502020204030204" pitchFamily="34" charset="0"/>
                        </a:rPr>
                        <a:t>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SEPTEMBER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2463617186"/>
                  </a:ext>
                </a:extLst>
              </a:tr>
              <a:tr h="2934838">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indent="0" algn="l" defTabSz="914400" rtl="0" eaLnBrk="1" latinLnBrk="0" hangingPunct="1">
                        <a:lnSpc>
                          <a:spcPct val="150000"/>
                        </a:lnSpc>
                        <a:spcBef>
                          <a:spcPts val="0"/>
                        </a:spcBef>
                        <a:spcAft>
                          <a:spcPts val="0"/>
                        </a:spcAft>
                        <a:buClrTx/>
                        <a:buSzTx/>
                        <a:buFontTx/>
                        <a:buNone/>
                        <a:tabLst/>
                      </a:pPr>
                      <a:r>
                        <a:rPr lang="en-GB" sz="3200" b="0" i="0" u="none" strike="noStrike" kern="1200"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HPP 4.3</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indent="0" algn="l" defTabSz="914400" rtl="0" eaLnBrk="1" latinLnBrk="0" hangingPunct="1">
                        <a:lnSpc>
                          <a:spcPct val="150000"/>
                        </a:lnSpc>
                        <a:spcBef>
                          <a:spcPts val="0"/>
                        </a:spcBef>
                        <a:spcAft>
                          <a:spcPts val="0"/>
                        </a:spcAft>
                        <a:buClrTx/>
                        <a:buSzTx/>
                        <a:buFontTx/>
                        <a:buNone/>
                        <a:tabLst/>
                      </a:pPr>
                      <a:r>
                        <a:rPr lang="en-ZA" sz="3200" b="0" i="0" u="none" strike="noStrike" kern="1200"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No. of public awareness activations on the “I am the flag” campaign.</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indent="0" algn="l" defTabSz="914400" rtl="0" eaLnBrk="1" latinLnBrk="0" hangingPunct="1">
                        <a:lnSpc>
                          <a:spcPct val="150000"/>
                        </a:lnSpc>
                        <a:spcBef>
                          <a:spcPts val="0"/>
                        </a:spcBef>
                        <a:spcAft>
                          <a:spcPts val="0"/>
                        </a:spcAft>
                        <a:buClrTx/>
                        <a:buSzTx/>
                        <a:buFontTx/>
                        <a:buNone/>
                        <a:tabLst/>
                      </a:pPr>
                      <a:r>
                        <a:rPr lang="en-GB" sz="3200" b="0" i="0" u="none" strike="noStrike" kern="1200"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20</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indent="0" algn="l" defTabSz="914400" rtl="0" eaLnBrk="1" latinLnBrk="0" hangingPunct="1">
                        <a:lnSpc>
                          <a:spcPct val="150000"/>
                        </a:lnSpc>
                        <a:spcBef>
                          <a:spcPts val="0"/>
                        </a:spcBef>
                        <a:spcAft>
                          <a:spcPts val="0"/>
                        </a:spcAft>
                        <a:buClrTx/>
                        <a:buSzTx/>
                        <a:buFontTx/>
                        <a:buNone/>
                        <a:tabLst/>
                      </a:pPr>
                      <a:r>
                        <a:rPr lang="en-GB" sz="3200" b="0" i="0" u="none" strike="noStrike" kern="1200"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6</a:t>
                      </a:r>
                      <a:endParaRPr lang="en-ZA" sz="3200" b="0" i="0" u="none" strike="noStrike" kern="1200"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p>
                      <a:pPr marL="0" marR="0" indent="0" algn="l" defTabSz="914400" rtl="0" eaLnBrk="1" latinLnBrk="0" hangingPunct="1">
                        <a:lnSpc>
                          <a:spcPct val="150000"/>
                        </a:lnSpc>
                        <a:spcBef>
                          <a:spcPts val="0"/>
                        </a:spcBef>
                        <a:spcAft>
                          <a:spcPts val="0"/>
                        </a:spcAft>
                        <a:buClrTx/>
                        <a:buSzTx/>
                        <a:buFontTx/>
                        <a:buNone/>
                        <a:tabLst/>
                      </a:pPr>
                      <a:r>
                        <a:rPr lang="en-US" sz="3200" b="0" i="0" u="none" strike="noStrike" kern="1200"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7 public awareness activation on the “I am the Flag”  campaign were implemented. </a:t>
                      </a:r>
                      <a:endParaRPr lang="en-ZA" sz="3200" b="0" i="0" u="none" strike="noStrike" kern="1200"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latinLnBrk="0" hangingPunct="1">
                        <a:lnSpc>
                          <a:spcPct val="150000"/>
                        </a:lnSpc>
                        <a:spcBef>
                          <a:spcPts val="0"/>
                        </a:spcBef>
                        <a:spcAft>
                          <a:spcPts val="0"/>
                        </a:spcAft>
                        <a:buClrTx/>
                        <a:buSzTx/>
                        <a:buFontTx/>
                        <a:buNone/>
                        <a:tabLst/>
                      </a:pPr>
                      <a:r>
                        <a:rPr lang="en-US" sz="3200" b="0" i="0" u="none" strike="noStrike" kern="1200"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The partnership with Kool 2 b South African led to an additional activation. </a:t>
                      </a:r>
                      <a:endParaRPr lang="en-ZA" sz="3200" b="0" i="0" u="none" strike="noStrike" kern="1200"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DEFE9"/>
                    </a:solidFill>
                  </a:tcPr>
                </a:tc>
                <a:tc>
                  <a:txBody>
                    <a:bodyPr/>
                    <a:lstStyle/>
                    <a:p>
                      <a:pPr marL="0" marR="0" indent="0" algn="l" defTabSz="914400" rtl="0" eaLnBrk="1" latinLnBrk="0" hangingPunct="1">
                        <a:lnSpc>
                          <a:spcPct val="150000"/>
                        </a:lnSpc>
                        <a:spcBef>
                          <a:spcPts val="0"/>
                        </a:spcBef>
                        <a:spcAft>
                          <a:spcPts val="0"/>
                        </a:spcAft>
                        <a:buClrTx/>
                        <a:buSzTx/>
                        <a:buFontTx/>
                        <a:buNone/>
                        <a:tabLst/>
                      </a:pPr>
                      <a:r>
                        <a:rPr lang="en-ZA" sz="3200" b="0" i="0" u="none" strike="noStrike" kern="1200" cap="none" spc="0" baseline="0" dirty="0">
                          <a:solidFill>
                            <a:srgbClr val="000000"/>
                          </a:solidFill>
                          <a:effectLst/>
                          <a:uFillTx/>
                          <a:latin typeface="Calibri" panose="020F0502020204030204" pitchFamily="34" charset="0"/>
                          <a:ea typeface="+mn-ea"/>
                          <a:cs typeface="Calibri" panose="020F0502020204030204" pitchFamily="34" charset="0"/>
                          <a:sym typeface="Helvetica Neue"/>
                        </a:rPr>
                        <a:t>-</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DEFE9"/>
                    </a:solidFill>
                  </a:tcPr>
                </a:tc>
                <a:extLst>
                  <a:ext uri="{0D108BD9-81ED-4DB2-BD59-A6C34878D82A}">
                    <a16:rowId xmlns:a16="http://schemas.microsoft.com/office/drawing/2014/main" xmlns="" val="2137892039"/>
                  </a:ext>
                </a:extLst>
              </a:tr>
              <a:tr h="3522373">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l" defTabSz="914400" rtl="0" eaLnBrk="1" latinLnBrk="0" hangingPunct="1">
                        <a:lnSpc>
                          <a:spcPct val="150000"/>
                        </a:lnSpc>
                        <a:spcAft>
                          <a:spcPts val="0"/>
                        </a:spcAft>
                      </a:pPr>
                      <a:r>
                        <a:rPr lang="en-GB" sz="3200" kern="1200" dirty="0">
                          <a:solidFill>
                            <a:srgbClr val="000000"/>
                          </a:solidFill>
                          <a:effectLst/>
                          <a:latin typeface="Calibri" panose="020F0502020204030204" pitchFamily="34" charset="0"/>
                          <a:cs typeface="Calibri" panose="020F0502020204030204" pitchFamily="34" charset="0"/>
                        </a:rPr>
                        <a:t>HPP 4.4</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flags provided to schools.</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r>
                        <a:rPr lang="en-US" sz="3200" b="0" i="0" u="none" strike="noStrike" cap="none" spc="0" baseline="0" dirty="0">
                          <a:solidFill>
                            <a:srgbClr val="000000"/>
                          </a:solidFill>
                          <a:effectLst/>
                          <a:uFillTx/>
                          <a:latin typeface="Calibri"/>
                          <a:ea typeface="+mn-ea"/>
                          <a:cs typeface="+mn-cs"/>
                          <a:sym typeface="Helvetica Neue"/>
                        </a:rPr>
                        <a:t>33 flags were provided to schools. </a:t>
                      </a:r>
                      <a:endParaRPr lang="en-ZA" sz="3200" b="0" i="0" u="none" strike="noStrike" cap="none" spc="0" baseline="0" dirty="0">
                        <a:solidFill>
                          <a:srgbClr val="000000"/>
                        </a:solidFill>
                        <a:effectLst/>
                        <a:uFillTx/>
                        <a:latin typeface="Calibri"/>
                        <a:ea typeface="+mn-ea"/>
                        <a:cs typeface="+mn-cs"/>
                        <a:sym typeface="Helvetica Neue"/>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3200" kern="1200" dirty="0">
                          <a:solidFill>
                            <a:srgbClr val="000000"/>
                          </a:solidFill>
                          <a:effectLst/>
                          <a:latin typeface="Calibri" panose="020F0502020204030204" pitchFamily="34" charset="0"/>
                          <a:ea typeface="+mn-ea"/>
                          <a:cs typeface="Calibri" panose="020F0502020204030204" pitchFamily="34" charset="0"/>
                        </a:rPr>
                        <a:t>The over-achievement was due to the increased demand from Department of Basic Education.</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ZA" sz="3200" kern="1200" dirty="0">
                        <a:solidFill>
                          <a:srgbClr val="000000"/>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DEFE9"/>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3200" kern="1200" dirty="0">
                          <a:solidFill>
                            <a:srgbClr val="000000"/>
                          </a:solidFill>
                          <a:effectLst/>
                          <a:latin typeface="Calibri" panose="020F0502020204030204" pitchFamily="34" charset="0"/>
                          <a:ea typeface="+mn-ea"/>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DEFE9"/>
                    </a:solidFill>
                  </a:tcPr>
                </a:tc>
                <a:extLst>
                  <a:ext uri="{0D108BD9-81ED-4DB2-BD59-A6C34878D82A}">
                    <a16:rowId xmlns:a16="http://schemas.microsoft.com/office/drawing/2014/main" xmlns="" val="3509633553"/>
                  </a:ext>
                </a:extLst>
              </a:tr>
              <a:tr h="2934838">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l" defTabSz="914400" rtl="0" eaLnBrk="1" latinLnBrk="0" hangingPunct="1">
                        <a:lnSpc>
                          <a:spcPct val="150000"/>
                        </a:lnSpc>
                        <a:spcAft>
                          <a:spcPts val="0"/>
                        </a:spcAft>
                      </a:pPr>
                      <a:r>
                        <a:rPr lang="en-ZA" sz="3200" kern="1200" dirty="0">
                          <a:solidFill>
                            <a:srgbClr val="000000"/>
                          </a:solidFill>
                          <a:effectLst/>
                          <a:latin typeface="Calibri" panose="020F0502020204030204" pitchFamily="34" charset="0"/>
                          <a:cs typeface="Calibri" panose="020F0502020204030204" pitchFamily="34" charset="0"/>
                        </a:rPr>
                        <a:t>HPP</a:t>
                      </a:r>
                      <a:r>
                        <a:rPr lang="en-ZA" sz="3200" kern="1200" baseline="0" dirty="0">
                          <a:solidFill>
                            <a:srgbClr val="000000"/>
                          </a:solidFill>
                          <a:effectLst/>
                          <a:latin typeface="Calibri" panose="020F0502020204030204" pitchFamily="34" charset="0"/>
                          <a:cs typeface="Calibri" panose="020F0502020204030204" pitchFamily="34" charset="0"/>
                        </a:rPr>
                        <a:t> 4.5</a:t>
                      </a:r>
                      <a:endParaRPr lang="en-GB"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r>
                        <a:rPr lang="en-ZA" sz="3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workshops Hosted to advance knowledge of National symbols.</a:t>
                      </a:r>
                      <a:endPar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GB"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tint val="20000"/>
                      </a:srgb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r>
                        <a:rPr lang="en-US" sz="3200" dirty="0">
                          <a:solidFill>
                            <a:srgbClr val="000000"/>
                          </a:solidFill>
                          <a:effectLst/>
                        </a:rPr>
                        <a:t>3 Workshops were hosted to advance knowledge of National Symbols.</a:t>
                      </a:r>
                      <a:endParaRPr lang="en-ZA" sz="3200" dirty="0">
                        <a:solidFill>
                          <a:srgbClr val="000000"/>
                        </a:solidFill>
                        <a:effectLst/>
                      </a:endParaRPr>
                    </a:p>
                  </a:txBody>
                  <a:tcPr marL="0" marR="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DEFE9"/>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ZA"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DEFE9"/>
                    </a:solidFill>
                  </a:tcPr>
                </a:tc>
                <a:extLst>
                  <a:ext uri="{0D108BD9-81ED-4DB2-BD59-A6C34878D82A}">
                    <a16:rowId xmlns:a16="http://schemas.microsoft.com/office/drawing/2014/main" xmlns="" val="358096492"/>
                  </a:ext>
                </a:extLst>
              </a:tr>
            </a:tbl>
          </a:graphicData>
        </a:graphic>
      </p:graphicFrame>
      <p:sp>
        <p:nvSpPr>
          <p:cNvPr id="6" name="Rectangle 5"/>
          <p:cNvSpPr/>
          <p:nvPr/>
        </p:nvSpPr>
        <p:spPr>
          <a:xfrm>
            <a:off x="23618328" y="12648290"/>
            <a:ext cx="585418" cy="523220"/>
          </a:xfrm>
          <a:prstGeom prst="rect">
            <a:avLst/>
          </a:prstGeom>
        </p:spPr>
        <p:txBody>
          <a:bodyPr wrap="none">
            <a:spAutoFit/>
          </a:bodyPr>
          <a:lstStyle/>
          <a:p>
            <a:r>
              <a:rPr lang="en-ZA" sz="2800" b="1" dirty="0">
                <a:solidFill>
                  <a:srgbClr val="000000"/>
                </a:solidFill>
              </a:rPr>
              <a:t>69</a:t>
            </a:r>
          </a:p>
        </p:txBody>
      </p:sp>
    </p:spTree>
    <p:extLst>
      <p:ext uri="{BB962C8B-B14F-4D97-AF65-F5344CB8AC3E}">
        <p14:creationId xmlns:p14="http://schemas.microsoft.com/office/powerpoint/2010/main" xmlns="" val="35453127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870714"/>
            <a:ext cx="24520150"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lang="en-US" sz="9600" b="1" dirty="0">
                <a:solidFill>
                  <a:srgbClr val="E3801E"/>
                </a:solidFill>
              </a:rPr>
              <a:t>PERFORMANCE</a:t>
            </a:r>
            <a:r>
              <a:rPr lang="en-US" sz="9600" b="1" dirty="0"/>
              <a:t> OVERVIEW</a:t>
            </a:r>
          </a:p>
        </p:txBody>
      </p:sp>
    </p:spTree>
    <p:extLst>
      <p:ext uri="{BB962C8B-B14F-4D97-AF65-F5344CB8AC3E}">
        <p14:creationId xmlns:p14="http://schemas.microsoft.com/office/powerpoint/2010/main" xmlns="" val="2480026307"/>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3" cstate="print"/>
          <a:stretch>
            <a:fillRect/>
          </a:stretch>
        </p:blipFill>
        <p:spPr>
          <a:xfrm>
            <a:off x="409123" y="11468265"/>
            <a:ext cx="23223508" cy="1673754"/>
          </a:xfrm>
          <a:prstGeom prst="rect">
            <a:avLst/>
          </a:prstGeom>
        </p:spPr>
      </p:pic>
      <p:sp>
        <p:nvSpPr>
          <p:cNvPr id="4" name="Rectangle 3"/>
          <p:cNvSpPr/>
          <p:nvPr/>
        </p:nvSpPr>
        <p:spPr>
          <a:xfrm>
            <a:off x="751366" y="334960"/>
            <a:ext cx="22881265" cy="1938992"/>
          </a:xfrm>
          <a:prstGeom prst="rect">
            <a:avLst/>
          </a:prstGeom>
        </p:spPr>
        <p:txBody>
          <a:bodyPr wrap="square">
            <a:spAutoFit/>
          </a:bodyPr>
          <a:lstStyle/>
          <a:p>
            <a:r>
              <a:rPr lang="en-ZA" sz="6000" b="1" dirty="0">
                <a:solidFill>
                  <a:srgbClr val="E3801E"/>
                </a:solidFill>
                <a:cs typeface="Calibri" panose="020F0502020204030204" pitchFamily="34" charset="0"/>
              </a:rPr>
              <a:t>PROGRAMME 4: HERITAGE PROMOTION AND </a:t>
            </a:r>
          </a:p>
          <a:p>
            <a:r>
              <a:rPr lang="en-ZA" sz="6000" b="1" dirty="0">
                <a:solidFill>
                  <a:srgbClr val="E3801E"/>
                </a:solidFill>
                <a:cs typeface="Calibri" panose="020F0502020204030204" pitchFamily="34" charset="0"/>
              </a:rPr>
              <a:t>PRESERVATION….</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cs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271422664"/>
              </p:ext>
            </p:extLst>
          </p:nvPr>
        </p:nvGraphicFramePr>
        <p:xfrm>
          <a:off x="217094" y="2913455"/>
          <a:ext cx="23949807" cy="7658636"/>
        </p:xfrm>
        <a:graphic>
          <a:graphicData uri="http://schemas.openxmlformats.org/drawingml/2006/table">
            <a:tbl>
              <a:tblPr firstRow="1" bandRow="1"/>
              <a:tblGrid>
                <a:gridCol w="2185864">
                  <a:extLst>
                    <a:ext uri="{9D8B030D-6E8A-4147-A177-3AD203B41FA5}">
                      <a16:colId xmlns:a16="http://schemas.microsoft.com/office/drawing/2014/main" xmlns="" val="2228438107"/>
                    </a:ext>
                  </a:extLst>
                </a:gridCol>
                <a:gridCol w="5320787">
                  <a:extLst>
                    <a:ext uri="{9D8B030D-6E8A-4147-A177-3AD203B41FA5}">
                      <a16:colId xmlns:a16="http://schemas.microsoft.com/office/drawing/2014/main" xmlns="" val="2319857465"/>
                    </a:ext>
                  </a:extLst>
                </a:gridCol>
                <a:gridCol w="2289338">
                  <a:extLst>
                    <a:ext uri="{9D8B030D-6E8A-4147-A177-3AD203B41FA5}">
                      <a16:colId xmlns:a16="http://schemas.microsoft.com/office/drawing/2014/main" xmlns="" val="2900838592"/>
                    </a:ext>
                  </a:extLst>
                </a:gridCol>
                <a:gridCol w="2171827">
                  <a:extLst>
                    <a:ext uri="{9D8B030D-6E8A-4147-A177-3AD203B41FA5}">
                      <a16:colId xmlns:a16="http://schemas.microsoft.com/office/drawing/2014/main" xmlns="" val="1780999926"/>
                    </a:ext>
                  </a:extLst>
                </a:gridCol>
                <a:gridCol w="6188150">
                  <a:extLst>
                    <a:ext uri="{9D8B030D-6E8A-4147-A177-3AD203B41FA5}">
                      <a16:colId xmlns:a16="http://schemas.microsoft.com/office/drawing/2014/main" xmlns="" val="2302577592"/>
                    </a:ext>
                  </a:extLst>
                </a:gridCol>
                <a:gridCol w="3253563">
                  <a:extLst>
                    <a:ext uri="{9D8B030D-6E8A-4147-A177-3AD203B41FA5}">
                      <a16:colId xmlns:a16="http://schemas.microsoft.com/office/drawing/2014/main" xmlns="" val="4021964298"/>
                    </a:ext>
                  </a:extLst>
                </a:gridCol>
                <a:gridCol w="2540278">
                  <a:extLst>
                    <a:ext uri="{9D8B030D-6E8A-4147-A177-3AD203B41FA5}">
                      <a16:colId xmlns:a16="http://schemas.microsoft.com/office/drawing/2014/main" xmlns="" val="1775435438"/>
                    </a:ext>
                  </a:extLst>
                </a:gridCol>
              </a:tblGrid>
              <a:tr h="1233984">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2ND QUARTER</a:t>
                      </a:r>
                      <a:r>
                        <a:rPr kumimoji="0" lang="en-US" sz="2800" u="none" strike="noStrike" cap="none" normalizeH="0" baseline="0" dirty="0">
                          <a:ln>
                            <a:noFill/>
                          </a:ln>
                          <a:effectLst/>
                          <a:latin typeface="Calibri" panose="020F0502020204030204" pitchFamily="34" charset="0"/>
                          <a:cs typeface="Calibri" panose="020F0502020204030204" pitchFamily="34" charset="0"/>
                        </a:rPr>
                        <a:t>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SEPTEMBER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u="none" strike="noStrike" cap="none" normalizeH="0" baseline="0" dirty="0">
                          <a:ln>
                            <a:noFill/>
                          </a:ln>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544885262"/>
                  </a:ext>
                </a:extLst>
              </a:tr>
              <a:tr h="2514625">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l" defTabSz="914400" rtl="0" eaLnBrk="1" latinLnBrk="0" hangingPunct="1">
                        <a:lnSpc>
                          <a:spcPct val="150000"/>
                        </a:lnSpc>
                        <a:spcAft>
                          <a:spcPts val="0"/>
                        </a:spcAft>
                      </a:pPr>
                      <a:r>
                        <a:rPr lang="en-GB" sz="3200" b="0" kern="1200" dirty="0">
                          <a:solidFill>
                            <a:srgbClr val="000000"/>
                          </a:solidFill>
                          <a:effectLst/>
                          <a:latin typeface="Calibri" panose="020F0502020204030204" pitchFamily="34" charset="0"/>
                          <a:cs typeface="Calibri" panose="020F0502020204030204" pitchFamily="34" charset="0"/>
                        </a:rPr>
                        <a:t>HPP</a:t>
                      </a:r>
                      <a:r>
                        <a:rPr lang="en-GB" sz="3200" b="0" kern="1200" baseline="0" dirty="0">
                          <a:solidFill>
                            <a:srgbClr val="000000"/>
                          </a:solidFill>
                          <a:effectLst/>
                          <a:latin typeface="Calibri" panose="020F0502020204030204" pitchFamily="34" charset="0"/>
                          <a:cs typeface="Calibri" panose="020F0502020204030204" pitchFamily="34" charset="0"/>
                        </a:rPr>
                        <a:t> 4.6</a:t>
                      </a:r>
                      <a:endPar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a:t>
                      </a:r>
                      <a:r>
                        <a:rPr lang="en-ZA"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heritage legacy projects where exhibition content is develop.</a:t>
                      </a:r>
                    </a:p>
                    <a:p>
                      <a:pPr algn="l">
                        <a:lnSpc>
                          <a:spcPct val="150000"/>
                        </a:lnSpc>
                        <a:spcAft>
                          <a:spcPts val="0"/>
                        </a:spcAft>
                      </a:pPr>
                      <a:endPar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kumimoji="0" lang="en-ZA"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a:rPr>
                        <a:t>No reporting required</a:t>
                      </a:r>
                      <a:endParaRPr kumimoji="0" lang="en-ZA"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l">
                        <a:lnSpc>
                          <a:spcPct val="150000"/>
                        </a:lnSpc>
                        <a:spcAft>
                          <a:spcPts val="0"/>
                        </a:spcAft>
                      </a:pPr>
                      <a:r>
                        <a:rPr lang="en-ZA" sz="32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1013163457"/>
                  </a:ext>
                </a:extLst>
              </a:tr>
              <a:tr h="3438867">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l" defTabSz="914400" rtl="0" eaLnBrk="1" latinLnBrk="0" hangingPunct="1">
                        <a:lnSpc>
                          <a:spcPct val="100000"/>
                        </a:lnSpc>
                        <a:spcAft>
                          <a:spcPts val="0"/>
                        </a:spcAft>
                      </a:pPr>
                      <a:r>
                        <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HPP 4.7</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r>
                        <a:rPr lang="en-GB"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progress reports on resistance and liberation heritage route site received and analysed.</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00000"/>
                        </a:lnSpc>
                        <a:spcAft>
                          <a:spcPts val="0"/>
                        </a:spcAft>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CE3CF"/>
                    </a:solidFill>
                  </a:tcPr>
                </a:tc>
                <a:tc>
                  <a:txBody>
                    <a:bodyPr/>
                    <a:lstStyle/>
                    <a:p>
                      <a:pPr marL="0" marR="0" lvl="0" indent="0" algn="l" defTabSz="584200" rtl="0" eaLnBrk="1" fontAlgn="auto" latinLnBrk="0" hangingPunct="1">
                        <a:lnSpc>
                          <a:spcPct val="15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rPr>
                        <a:t>1 Progress report on Resistance and Liberation Heritage Route Sites was received and analysed.</a:t>
                      </a:r>
                      <a:endParaRPr kumimoji="0" lang="en-ZA"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Helvetica Neue"/>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B050"/>
                    </a:solidFill>
                  </a:tcPr>
                </a:tc>
                <a:tc>
                  <a:txBody>
                    <a:bodyPr/>
                    <a:lstStyle/>
                    <a:p>
                      <a:pPr algn="l">
                        <a:lnSpc>
                          <a:spcPct val="150000"/>
                        </a:lnSpc>
                        <a:spcAft>
                          <a:spcPts val="0"/>
                        </a:spcAft>
                      </a:pPr>
                      <a:r>
                        <a:rPr lang="en-ZA" sz="32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CE3CF"/>
                    </a:solidFill>
                  </a:tcPr>
                </a:tc>
                <a:tc>
                  <a:txBody>
                    <a:bodyPr/>
                    <a:lstStyle/>
                    <a:p>
                      <a:pPr algn="l">
                        <a:lnSpc>
                          <a:spcPct val="150000"/>
                        </a:lnSpc>
                        <a:spcAft>
                          <a:spcPts val="0"/>
                        </a:spcAft>
                      </a:pPr>
                      <a:r>
                        <a:rPr lang="en-ZA" sz="32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3524998545"/>
                  </a:ext>
                </a:extLst>
              </a:tr>
            </a:tbl>
          </a:graphicData>
        </a:graphic>
      </p:graphicFrame>
      <p:sp>
        <p:nvSpPr>
          <p:cNvPr id="6" name="Rectangle 5"/>
          <p:cNvSpPr/>
          <p:nvPr/>
        </p:nvSpPr>
        <p:spPr>
          <a:xfrm>
            <a:off x="23389459" y="12911187"/>
            <a:ext cx="585418" cy="523220"/>
          </a:xfrm>
          <a:prstGeom prst="rect">
            <a:avLst/>
          </a:prstGeom>
        </p:spPr>
        <p:txBody>
          <a:bodyPr wrap="none">
            <a:spAutoFit/>
          </a:bodyPr>
          <a:lstStyle/>
          <a:p>
            <a:r>
              <a:rPr lang="en-ZA" sz="2800" b="1" dirty="0">
                <a:solidFill>
                  <a:srgbClr val="000000"/>
                </a:solidFill>
              </a:rPr>
              <a:t>71</a:t>
            </a:r>
          </a:p>
        </p:txBody>
      </p:sp>
    </p:spTree>
    <p:extLst>
      <p:ext uri="{BB962C8B-B14F-4D97-AF65-F5344CB8AC3E}">
        <p14:creationId xmlns:p14="http://schemas.microsoft.com/office/powerpoint/2010/main" xmlns="" val="243885418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140717" y="11684001"/>
            <a:ext cx="23036174" cy="1673754"/>
          </a:xfrm>
          <a:prstGeom prst="rect">
            <a:avLst/>
          </a:prstGeom>
        </p:spPr>
      </p:pic>
      <p:sp>
        <p:nvSpPr>
          <p:cNvPr id="4" name="Rectangle 3"/>
          <p:cNvSpPr/>
          <p:nvPr/>
        </p:nvSpPr>
        <p:spPr>
          <a:xfrm>
            <a:off x="607279" y="188194"/>
            <a:ext cx="23169439" cy="1938992"/>
          </a:xfrm>
          <a:prstGeom prst="rect">
            <a:avLst/>
          </a:prstGeom>
        </p:spPr>
        <p:txBody>
          <a:bodyPr wrap="square">
            <a:spAutoFit/>
          </a:bodyPr>
          <a:lstStyle/>
          <a:p>
            <a:r>
              <a:rPr lang="en-ZA" sz="6000" b="1" dirty="0">
                <a:solidFill>
                  <a:srgbClr val="E3801E"/>
                </a:solidFill>
                <a:cs typeface="Calibri" panose="020F0502020204030204" pitchFamily="34" charset="0"/>
              </a:rPr>
              <a:t>PROGRAMME 4: HERITAGE PROMOTION AND PRESERVATION….</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cs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495819265"/>
              </p:ext>
            </p:extLst>
          </p:nvPr>
        </p:nvGraphicFramePr>
        <p:xfrm>
          <a:off x="140717" y="2890031"/>
          <a:ext cx="24102567" cy="7907448"/>
        </p:xfrm>
        <a:graphic>
          <a:graphicData uri="http://schemas.openxmlformats.org/drawingml/2006/table">
            <a:tbl>
              <a:tblPr firstRow="1" bandRow="1"/>
              <a:tblGrid>
                <a:gridCol w="1900735">
                  <a:extLst>
                    <a:ext uri="{9D8B030D-6E8A-4147-A177-3AD203B41FA5}">
                      <a16:colId xmlns:a16="http://schemas.microsoft.com/office/drawing/2014/main" xmlns="" val="716122439"/>
                    </a:ext>
                  </a:extLst>
                </a:gridCol>
                <a:gridCol w="3062177">
                  <a:extLst>
                    <a:ext uri="{9D8B030D-6E8A-4147-A177-3AD203B41FA5}">
                      <a16:colId xmlns:a16="http://schemas.microsoft.com/office/drawing/2014/main" xmlns="" val="2627086827"/>
                    </a:ext>
                  </a:extLst>
                </a:gridCol>
                <a:gridCol w="2594344">
                  <a:extLst>
                    <a:ext uri="{9D8B030D-6E8A-4147-A177-3AD203B41FA5}">
                      <a16:colId xmlns:a16="http://schemas.microsoft.com/office/drawing/2014/main" xmlns="" val="1954710351"/>
                    </a:ext>
                  </a:extLst>
                </a:gridCol>
                <a:gridCol w="3508744">
                  <a:extLst>
                    <a:ext uri="{9D8B030D-6E8A-4147-A177-3AD203B41FA5}">
                      <a16:colId xmlns:a16="http://schemas.microsoft.com/office/drawing/2014/main" xmlns="" val="3356062458"/>
                    </a:ext>
                  </a:extLst>
                </a:gridCol>
                <a:gridCol w="5380075">
                  <a:extLst>
                    <a:ext uri="{9D8B030D-6E8A-4147-A177-3AD203B41FA5}">
                      <a16:colId xmlns:a16="http://schemas.microsoft.com/office/drawing/2014/main" xmlns="" val="4222967468"/>
                    </a:ext>
                  </a:extLst>
                </a:gridCol>
                <a:gridCol w="4550735">
                  <a:extLst>
                    <a:ext uri="{9D8B030D-6E8A-4147-A177-3AD203B41FA5}">
                      <a16:colId xmlns:a16="http://schemas.microsoft.com/office/drawing/2014/main" xmlns="" val="3936467350"/>
                    </a:ext>
                  </a:extLst>
                </a:gridCol>
                <a:gridCol w="3105757">
                  <a:extLst>
                    <a:ext uri="{9D8B030D-6E8A-4147-A177-3AD203B41FA5}">
                      <a16:colId xmlns:a16="http://schemas.microsoft.com/office/drawing/2014/main" xmlns="" val="3359434860"/>
                    </a:ext>
                  </a:extLst>
                </a:gridCol>
              </a:tblGrid>
              <a:tr h="2032460">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2ND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SEPTEMBER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2498747176"/>
                  </a:ext>
                </a:extLst>
              </a:tr>
              <a:tr h="5874988">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l" defTabSz="914400" rtl="0" eaLnBrk="1" latinLnBrk="0" hangingPunct="1">
                        <a:lnSpc>
                          <a:spcPct val="150000"/>
                        </a:lnSpc>
                        <a:spcAft>
                          <a:spcPts val="0"/>
                        </a:spcAft>
                      </a:pPr>
                      <a:r>
                        <a:rPr lang="en-GB" sz="32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HPP 4.8</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r>
                        <a:rPr lang="en-GB"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records digitised </a:t>
                      </a:r>
                      <a:endPar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240 (150 treason</a:t>
                      </a:r>
                      <a:r>
                        <a:rPr lang="en-GB"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trial dictabelts &amp; 90 TRC audio tapes)</a:t>
                      </a:r>
                      <a:endPar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514350" indent="-514350" algn="l">
                        <a:lnSpc>
                          <a:spcPct val="150000"/>
                        </a:lnSpc>
                        <a:spcAft>
                          <a:spcPts val="0"/>
                        </a:spcAft>
                        <a:buAutoNum type="arabicPlain" startAt="37"/>
                      </a:pPr>
                      <a:r>
                        <a:rPr lang="en-ZA"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Treason</a:t>
                      </a:r>
                      <a:r>
                        <a:rPr lang="en-ZA"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trial dictabelts</a:t>
                      </a:r>
                    </a:p>
                    <a:p>
                      <a:pPr marL="0" indent="0" algn="l">
                        <a:lnSpc>
                          <a:spcPct val="150000"/>
                        </a:lnSpc>
                        <a:spcAft>
                          <a:spcPts val="0"/>
                        </a:spcAft>
                        <a:buNone/>
                      </a:pPr>
                      <a:r>
                        <a:rPr lang="en-ZA" sz="32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 TRC Audio Tapes</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660 records digitized.</a:t>
                      </a:r>
                    </a:p>
                    <a:p>
                      <a:pPr algn="l"/>
                      <a:endPar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endPar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- 198 Treason Trial Dictabelts  digitised </a:t>
                      </a:r>
                    </a:p>
                    <a:p>
                      <a:pPr algn="l"/>
                      <a:endPar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- 462 TRC Audio Tapes digitised</a:t>
                      </a:r>
                    </a:p>
                    <a:p>
                      <a:pPr algn="l"/>
                      <a:endPar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algn="l">
                        <a:lnSpc>
                          <a:spcPct val="150000"/>
                        </a:lnSpc>
                        <a:spcBef>
                          <a:spcPts val="0"/>
                        </a:spcBef>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Increased digitisation capacity through employment of Interns using the Presidential Employment Stimulus Package, enabled the over-achievement.</a:t>
                      </a:r>
                      <a:endPar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algn="l">
                        <a:lnSpc>
                          <a:spcPct val="150000"/>
                        </a:lnSpc>
                        <a:spcBef>
                          <a:spcPts val="0"/>
                        </a:spcBef>
                        <a:spcAft>
                          <a:spcPts val="0"/>
                        </a:spcAft>
                      </a:pPr>
                      <a:r>
                        <a:rPr lang="en-GB"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1512652405"/>
                  </a:ext>
                </a:extLst>
              </a:tr>
            </a:tbl>
          </a:graphicData>
        </a:graphic>
      </p:graphicFrame>
      <p:sp>
        <p:nvSpPr>
          <p:cNvPr id="6" name="Rectangle 5"/>
          <p:cNvSpPr/>
          <p:nvPr/>
        </p:nvSpPr>
        <p:spPr>
          <a:xfrm>
            <a:off x="23176890" y="12896090"/>
            <a:ext cx="585418" cy="523220"/>
          </a:xfrm>
          <a:prstGeom prst="rect">
            <a:avLst/>
          </a:prstGeom>
        </p:spPr>
        <p:txBody>
          <a:bodyPr wrap="none">
            <a:spAutoFit/>
          </a:bodyPr>
          <a:lstStyle/>
          <a:p>
            <a:r>
              <a:rPr lang="en-ZA" sz="2800" b="1" dirty="0">
                <a:solidFill>
                  <a:srgbClr val="000000"/>
                </a:solidFill>
              </a:rPr>
              <a:t>72</a:t>
            </a:r>
          </a:p>
        </p:txBody>
      </p:sp>
    </p:spTree>
    <p:extLst>
      <p:ext uri="{BB962C8B-B14F-4D97-AF65-F5344CB8AC3E}">
        <p14:creationId xmlns:p14="http://schemas.microsoft.com/office/powerpoint/2010/main" xmlns="" val="103392945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409903" y="11684001"/>
            <a:ext cx="22694897" cy="1673754"/>
          </a:xfrm>
          <a:prstGeom prst="rect">
            <a:avLst/>
          </a:prstGeom>
        </p:spPr>
      </p:pic>
      <p:sp>
        <p:nvSpPr>
          <p:cNvPr id="4" name="Rectangle 3"/>
          <p:cNvSpPr/>
          <p:nvPr/>
        </p:nvSpPr>
        <p:spPr>
          <a:xfrm>
            <a:off x="800904" y="334960"/>
            <a:ext cx="22596606" cy="1938992"/>
          </a:xfrm>
          <a:prstGeom prst="rect">
            <a:avLst/>
          </a:prstGeom>
        </p:spPr>
        <p:txBody>
          <a:bodyPr wrap="square">
            <a:spAutoFit/>
          </a:bodyPr>
          <a:lstStyle/>
          <a:p>
            <a:r>
              <a:rPr lang="en-ZA" sz="6000" b="1" dirty="0">
                <a:solidFill>
                  <a:srgbClr val="E3801E"/>
                </a:solidFill>
                <a:cs typeface="Calibri" panose="020F0502020204030204" pitchFamily="34" charset="0"/>
              </a:rPr>
              <a:t>PROGRAMME 4: HERITAGE PROMOTION AND PRESERVATION….</a:t>
            </a:r>
            <a:r>
              <a:rPr kumimoji="0" lang="en-ZA" sz="6000" b="1" i="0" u="none" strike="noStrike" kern="0" cap="none" spc="0" normalizeH="0" baseline="0" noProof="0" dirty="0">
                <a:ln>
                  <a:noFill/>
                </a:ln>
                <a:solidFill>
                  <a:srgbClr val="E3801E"/>
                </a:solidFill>
                <a:effectLst/>
                <a:uLnTx/>
                <a:uFillTx/>
                <a:latin typeface="Helvetica Neue"/>
                <a:sym typeface="Helvetica Neue"/>
              </a:rPr>
              <a:t> Cont.</a:t>
            </a:r>
            <a:endParaRPr lang="en-ZA" sz="6000" b="1" dirty="0">
              <a:solidFill>
                <a:srgbClr val="E3801E"/>
              </a:solidFill>
              <a:cs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520469553"/>
              </p:ext>
            </p:extLst>
          </p:nvPr>
        </p:nvGraphicFramePr>
        <p:xfrm>
          <a:off x="140716" y="2843678"/>
          <a:ext cx="24102567" cy="7732520"/>
        </p:xfrm>
        <a:graphic>
          <a:graphicData uri="http://schemas.openxmlformats.org/drawingml/2006/table">
            <a:tbl>
              <a:tblPr firstRow="1" bandRow="1"/>
              <a:tblGrid>
                <a:gridCol w="1900735">
                  <a:extLst>
                    <a:ext uri="{9D8B030D-6E8A-4147-A177-3AD203B41FA5}">
                      <a16:colId xmlns:a16="http://schemas.microsoft.com/office/drawing/2014/main" xmlns="" val="716122439"/>
                    </a:ext>
                  </a:extLst>
                </a:gridCol>
                <a:gridCol w="4805916">
                  <a:extLst>
                    <a:ext uri="{9D8B030D-6E8A-4147-A177-3AD203B41FA5}">
                      <a16:colId xmlns:a16="http://schemas.microsoft.com/office/drawing/2014/main" xmlns="" val="2627086827"/>
                    </a:ext>
                  </a:extLst>
                </a:gridCol>
                <a:gridCol w="2296633">
                  <a:extLst>
                    <a:ext uri="{9D8B030D-6E8A-4147-A177-3AD203B41FA5}">
                      <a16:colId xmlns:a16="http://schemas.microsoft.com/office/drawing/2014/main" xmlns="" val="1954710351"/>
                    </a:ext>
                  </a:extLst>
                </a:gridCol>
                <a:gridCol w="2913321">
                  <a:extLst>
                    <a:ext uri="{9D8B030D-6E8A-4147-A177-3AD203B41FA5}">
                      <a16:colId xmlns:a16="http://schemas.microsoft.com/office/drawing/2014/main" xmlns="" val="3356062458"/>
                    </a:ext>
                  </a:extLst>
                </a:gridCol>
                <a:gridCol w="6039293">
                  <a:extLst>
                    <a:ext uri="{9D8B030D-6E8A-4147-A177-3AD203B41FA5}">
                      <a16:colId xmlns:a16="http://schemas.microsoft.com/office/drawing/2014/main" xmlns="" val="4222967468"/>
                    </a:ext>
                  </a:extLst>
                </a:gridCol>
                <a:gridCol w="3040912">
                  <a:extLst>
                    <a:ext uri="{9D8B030D-6E8A-4147-A177-3AD203B41FA5}">
                      <a16:colId xmlns:a16="http://schemas.microsoft.com/office/drawing/2014/main" xmlns="" val="3936467350"/>
                    </a:ext>
                  </a:extLst>
                </a:gridCol>
                <a:gridCol w="3105757">
                  <a:extLst>
                    <a:ext uri="{9D8B030D-6E8A-4147-A177-3AD203B41FA5}">
                      <a16:colId xmlns:a16="http://schemas.microsoft.com/office/drawing/2014/main" xmlns="" val="3359434860"/>
                    </a:ext>
                  </a:extLst>
                </a:gridCol>
              </a:tblGrid>
              <a:tr h="1603035">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INDICATOR CODE/NO.</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PERFORMANCE INDICATOR</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2022/23 ANNUAL TARGET </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2ND QUARTER TARGET</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ACTUAL ACHIEVEMENT AS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rPr>
                        <a:t>SEPTEMBER 2022</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REASON FOR DEVIATION</a:t>
                      </a:r>
                      <a:endParaRPr kumimoji="0" lang="en-US" sz="2800" b="1" i="0" u="none" strike="noStrike" cap="none" normalizeH="0" baseline="0" dirty="0">
                        <a:ln>
                          <a:noFill/>
                        </a:ln>
                        <a:solidFill>
                          <a:schemeClr val="bg1"/>
                        </a:solidFill>
                        <a:effectLst/>
                        <a:latin typeface="Calibri" panose="020F0502020204030204" pitchFamily="34" charset="0"/>
                        <a:ea typeface="MS PGothic" pitchFamily="34" charset="-128"/>
                        <a:cs typeface="Calibri" panose="020F0502020204030204" pitchFamily="34" charset="0"/>
                      </a:endParaRP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solidFill>
                            <a:schemeClr val="lt1"/>
                          </a:solidFill>
                          <a:uFillTx/>
                          <a:latin typeface="Calibri"/>
                          <a:sym typeface="Helvetica Neue"/>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u="none" strike="noStrike" cap="none" normalizeH="0" baseline="0" dirty="0">
                          <a:ln>
                            <a:noFill/>
                          </a:ln>
                          <a:solidFill>
                            <a:schemeClr val="bg1"/>
                          </a:solidFill>
                          <a:effectLst/>
                          <a:latin typeface="Calibri" panose="020F0502020204030204" pitchFamily="34" charset="0"/>
                          <a:cs typeface="Calibri" panose="020F0502020204030204" pitchFamily="34" charset="0"/>
                        </a:rPr>
                        <a:t>CORRECTIVE ACTION </a:t>
                      </a:r>
                    </a:p>
                  </a:txBody>
                  <a:tcPr marL="91433" marR="91433" marT="44547" marB="44547" horzOverflow="overflow">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3801E"/>
                    </a:solidFill>
                  </a:tcPr>
                </a:tc>
                <a:extLst>
                  <a:ext uri="{0D108BD9-81ED-4DB2-BD59-A6C34878D82A}">
                    <a16:rowId xmlns:a16="http://schemas.microsoft.com/office/drawing/2014/main" xmlns="" val="2498747176"/>
                  </a:ext>
                </a:extLst>
              </a:tr>
              <a:tr h="1719115">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l" defTabSz="914400" rtl="0" eaLnBrk="1" latinLnBrk="0" hangingPunct="1">
                        <a:lnSpc>
                          <a:spcPct val="150000"/>
                        </a:lnSpc>
                        <a:spcAft>
                          <a:spcPts val="0"/>
                        </a:spcAft>
                      </a:pPr>
                      <a:r>
                        <a:rPr lang="en-GB" sz="36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HHP 4.9 </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GB"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of</a:t>
                      </a:r>
                      <a:r>
                        <a:rPr lang="en-GB" sz="36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libraries financially supported per year.</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GB"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ZA" sz="3600" dirty="0">
                          <a:solidFill>
                            <a:srgbClr val="000000"/>
                          </a:solidFill>
                          <a:latin typeface="Calibri" panose="020F0502020204030204" pitchFamily="34" charset="0"/>
                          <a:cs typeface="Calibri" panose="020F0502020204030204" pitchFamily="34" charset="0"/>
                        </a:rPr>
                        <a:t>29</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p>
                      <a:pPr algn="l"/>
                      <a:r>
                        <a:rPr lang="en-US" sz="3600" dirty="0">
                          <a:solidFill>
                            <a:srgbClr val="000000"/>
                          </a:solidFill>
                          <a:effectLst/>
                          <a:latin typeface="Calibri" panose="020F0502020204030204" pitchFamily="34" charset="0"/>
                          <a:cs typeface="Calibri" panose="020F0502020204030204" pitchFamily="34" charset="0"/>
                        </a:rPr>
                        <a:t>29 new librararies were financially supported.</a:t>
                      </a:r>
                      <a:endParaRPr lang="en-ZA" sz="3600" dirty="0">
                        <a:solidFill>
                          <a:srgbClr val="000000"/>
                        </a:solidFill>
                        <a:effectLst/>
                        <a:latin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lnSpc>
                          <a:spcPct val="150000"/>
                        </a:lnSpc>
                        <a:spcAft>
                          <a:spcPts val="0"/>
                        </a:spcAft>
                      </a:pPr>
                      <a:r>
                        <a:rPr lang="en-ZA" sz="36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algn="l">
                        <a:lnSpc>
                          <a:spcPct val="150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3995997846"/>
                  </a:ext>
                </a:extLst>
              </a:tr>
              <a:tr h="3745631">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algn="l" defTabSz="914400" rtl="0" eaLnBrk="1" latinLnBrk="0" hangingPunct="1">
                        <a:lnSpc>
                          <a:spcPct val="150000"/>
                        </a:lnSpc>
                        <a:spcAft>
                          <a:spcPts val="0"/>
                        </a:spcAft>
                      </a:pPr>
                      <a:r>
                        <a:rPr lang="en-GB" sz="36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HHP 4.10</a:t>
                      </a: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GB"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r>
                        <a:rPr lang="en-GB" sz="36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Gazette notices on standardised geographical names published.</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GB"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algn="l">
                        <a:lnSpc>
                          <a:spcPct val="150000"/>
                        </a:lnSpc>
                        <a:spcAft>
                          <a:spcPts val="0"/>
                        </a:spcAft>
                      </a:pPr>
                      <a:r>
                        <a:rPr lang="en-ZA"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CE3CF"/>
                    </a:solidFill>
                  </a:tcPr>
                </a:tc>
                <a:tc>
                  <a:txBody>
                    <a:bodyPr/>
                    <a:lstStyle/>
                    <a:p>
                      <a:pPr algn="l">
                        <a:lnSpc>
                          <a:spcPct val="150000"/>
                        </a:lnSpc>
                      </a:pPr>
                      <a:r>
                        <a:rPr lang="en-US" sz="3600" dirty="0">
                          <a:solidFill>
                            <a:srgbClr val="000000"/>
                          </a:solidFill>
                          <a:effectLst/>
                          <a:latin typeface="Calibri" panose="020F0502020204030204" pitchFamily="34" charset="0"/>
                          <a:cs typeface="Calibri" panose="020F0502020204030204" pitchFamily="34" charset="0"/>
                        </a:rPr>
                        <a:t>1 Gazette notice on Standardised geographical names was published on 26 August 2022.</a:t>
                      </a:r>
                      <a:endParaRPr lang="en-ZA" sz="3600" dirty="0">
                        <a:solidFill>
                          <a:srgbClr val="000000"/>
                        </a:solidFill>
                        <a:effectLst/>
                        <a:latin typeface="Calibri" panose="020F0502020204030204" pitchFamily="34" charset="0"/>
                        <a:cs typeface="Calibri" panose="020F050202020403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B050"/>
                    </a:solidFill>
                  </a:tcPr>
                </a:tc>
                <a:tc>
                  <a:txBody>
                    <a:bodyPr/>
                    <a:lstStyle/>
                    <a:p>
                      <a:pPr algn="l">
                        <a:lnSpc>
                          <a:spcPct val="150000"/>
                        </a:lnSpc>
                        <a:spcAft>
                          <a:spcPts val="0"/>
                        </a:spcAft>
                      </a:pPr>
                      <a:r>
                        <a:rPr lang="en-ZA" sz="3600" dirty="0">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CE3C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dk1"/>
                          </a:solidFill>
                          <a:uFillTx/>
                          <a:latin typeface="Calibri"/>
                          <a:sym typeface="Helvetica Neue"/>
                        </a:defRPr>
                      </a:lvl9pPr>
                    </a:lstStyle>
                    <a:p>
                      <a:pPr marL="0" marR="0" algn="l">
                        <a:lnSpc>
                          <a:spcPct val="150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CE3CF"/>
                    </a:solidFill>
                  </a:tcPr>
                </a:tc>
                <a:extLst>
                  <a:ext uri="{0D108BD9-81ED-4DB2-BD59-A6C34878D82A}">
                    <a16:rowId xmlns:a16="http://schemas.microsoft.com/office/drawing/2014/main" xmlns="" val="1726473925"/>
                  </a:ext>
                </a:extLst>
              </a:tr>
            </a:tbl>
          </a:graphicData>
        </a:graphic>
      </p:graphicFrame>
      <p:sp>
        <p:nvSpPr>
          <p:cNvPr id="6" name="Rectangle 5"/>
          <p:cNvSpPr/>
          <p:nvPr/>
        </p:nvSpPr>
        <p:spPr>
          <a:xfrm>
            <a:off x="23104800" y="12797143"/>
            <a:ext cx="585418" cy="523220"/>
          </a:xfrm>
          <a:prstGeom prst="rect">
            <a:avLst/>
          </a:prstGeom>
        </p:spPr>
        <p:txBody>
          <a:bodyPr wrap="none">
            <a:spAutoFit/>
          </a:bodyPr>
          <a:lstStyle/>
          <a:p>
            <a:r>
              <a:rPr lang="en-ZA" sz="2800" b="1" dirty="0">
                <a:solidFill>
                  <a:srgbClr val="000000"/>
                </a:solidFill>
              </a:rPr>
              <a:t>73</a:t>
            </a:r>
          </a:p>
        </p:txBody>
      </p:sp>
    </p:spTree>
    <p:extLst>
      <p:ext uri="{BB962C8B-B14F-4D97-AF65-F5344CB8AC3E}">
        <p14:creationId xmlns:p14="http://schemas.microsoft.com/office/powerpoint/2010/main" xmlns="" val="277956500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595423" y="4132051"/>
            <a:ext cx="22817470" cy="3057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lang="en-US" sz="9600" b="1" dirty="0">
                <a:solidFill>
                  <a:srgbClr val="E3801E"/>
                </a:solidFill>
              </a:rPr>
              <a:t>FINANCIAL PERFORMANCE REPORT</a:t>
            </a:r>
          </a:p>
          <a:p>
            <a:r>
              <a:rPr lang="en-US" sz="9600" b="1" dirty="0">
                <a:solidFill>
                  <a:srgbClr val="E3801E"/>
                </a:solidFill>
              </a:rPr>
              <a:t> AS AT SEPTEMBER 2022</a:t>
            </a:r>
            <a:endParaRPr lang="en-US" sz="9600" b="1" dirty="0"/>
          </a:p>
        </p:txBody>
      </p:sp>
    </p:spTree>
    <p:extLst>
      <p:ext uri="{BB962C8B-B14F-4D97-AF65-F5344CB8AC3E}">
        <p14:creationId xmlns:p14="http://schemas.microsoft.com/office/powerpoint/2010/main" xmlns="" val="1620755456"/>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0" y="11646609"/>
            <a:ext cx="23207328" cy="1673754"/>
          </a:xfrm>
          <a:prstGeom prst="rect">
            <a:avLst/>
          </a:prstGeom>
        </p:spPr>
      </p:pic>
      <p:sp>
        <p:nvSpPr>
          <p:cNvPr id="6" name="Rectangle 5"/>
          <p:cNvSpPr/>
          <p:nvPr/>
        </p:nvSpPr>
        <p:spPr>
          <a:xfrm>
            <a:off x="4338084" y="750458"/>
            <a:ext cx="15140763" cy="1015663"/>
          </a:xfrm>
          <a:prstGeom prst="rect">
            <a:avLst/>
          </a:prstGeom>
        </p:spPr>
        <p:txBody>
          <a:bodyPr wrap="square">
            <a:spAutoFit/>
          </a:bodyPr>
          <a:lstStyle/>
          <a:p>
            <a:r>
              <a:rPr lang="en-ZA" sz="6000" b="1" dirty="0">
                <a:solidFill>
                  <a:srgbClr val="E3801E"/>
                </a:solidFill>
                <a:cs typeface="Calibri" panose="020F0502020204030204" pitchFamily="34" charset="0"/>
              </a:rPr>
              <a:t>PRESENTATION OUTLINE</a:t>
            </a:r>
          </a:p>
        </p:txBody>
      </p:sp>
      <p:sp>
        <p:nvSpPr>
          <p:cNvPr id="7" name="Rectangle 6"/>
          <p:cNvSpPr/>
          <p:nvPr/>
        </p:nvSpPr>
        <p:spPr>
          <a:xfrm>
            <a:off x="296562" y="3071627"/>
            <a:ext cx="23791810" cy="6654450"/>
          </a:xfrm>
          <a:prstGeom prst="rect">
            <a:avLst/>
          </a:prstGeom>
        </p:spPr>
        <p:txBody>
          <a:bodyPr wrap="square">
            <a:spAutoFit/>
          </a:bodyPr>
          <a:lstStyle/>
          <a:p>
            <a:pPr marL="514350" lvl="0" indent="-514350" algn="just" defTabSz="914400" hangingPunct="1">
              <a:lnSpc>
                <a:spcPct val="150000"/>
              </a:lnSpc>
              <a:buAutoNum type="arabicPeriod"/>
              <a:defRPr/>
            </a:pPr>
            <a:r>
              <a:rPr lang="en-US" sz="3600" kern="1200" dirty="0">
                <a:solidFill>
                  <a:srgbClr val="000000"/>
                </a:solidFill>
                <a:latin typeface="Calibri" panose="020F0502020204030204" pitchFamily="34" charset="0"/>
                <a:cs typeface="Calibri" panose="020F0502020204030204" pitchFamily="34" charset="0"/>
              </a:rPr>
              <a:t>EXECUTIVE SUMMARY</a:t>
            </a:r>
          </a:p>
          <a:p>
            <a:pPr lvl="0" algn="just" defTabSz="914400" hangingPunct="1">
              <a:lnSpc>
                <a:spcPct val="150000"/>
              </a:lnSpc>
              <a:defRPr/>
            </a:pPr>
            <a:endParaRPr lang="en-US" sz="3600" kern="1200" dirty="0">
              <a:solidFill>
                <a:srgbClr val="000000"/>
              </a:solidFill>
              <a:latin typeface="Calibri" panose="020F0502020204030204" pitchFamily="34" charset="0"/>
              <a:cs typeface="Calibri" panose="020F0502020204030204" pitchFamily="34" charset="0"/>
            </a:endParaRPr>
          </a:p>
          <a:p>
            <a:pPr lvl="0" algn="just" defTabSz="914400" hangingPunct="1">
              <a:lnSpc>
                <a:spcPct val="150000"/>
              </a:lnSpc>
              <a:defRPr/>
            </a:pPr>
            <a:r>
              <a:rPr lang="en-US" sz="3600" kern="1200" dirty="0">
                <a:solidFill>
                  <a:srgbClr val="000000"/>
                </a:solidFill>
                <a:latin typeface="Calibri" panose="020F0502020204030204" pitchFamily="34" charset="0"/>
                <a:cs typeface="Calibri" panose="020F0502020204030204" pitchFamily="34" charset="0"/>
              </a:rPr>
              <a:t>2.  DEPARTMENTAL SUMMARY OF BUDGET VS EXPENDITURE </a:t>
            </a:r>
          </a:p>
          <a:p>
            <a:pPr lvl="0" algn="just" defTabSz="914400" hangingPunct="1">
              <a:lnSpc>
                <a:spcPct val="150000"/>
              </a:lnSpc>
              <a:defRPr/>
            </a:pPr>
            <a:r>
              <a:rPr lang="en-US" sz="3600" kern="1200" dirty="0">
                <a:solidFill>
                  <a:srgbClr val="000000"/>
                </a:solidFill>
                <a:latin typeface="Calibri" panose="020F0502020204030204" pitchFamily="34" charset="0"/>
                <a:cs typeface="Calibri" panose="020F0502020204030204" pitchFamily="34" charset="0"/>
              </a:rPr>
              <a:t>       - per Programme </a:t>
            </a:r>
          </a:p>
          <a:p>
            <a:pPr lvl="0" algn="just" defTabSz="914400" hangingPunct="1">
              <a:lnSpc>
                <a:spcPct val="150000"/>
              </a:lnSpc>
              <a:defRPr/>
            </a:pPr>
            <a:r>
              <a:rPr lang="en-US" sz="3600" kern="1200" dirty="0">
                <a:solidFill>
                  <a:srgbClr val="000000"/>
                </a:solidFill>
                <a:latin typeface="Calibri" panose="020F0502020204030204" pitchFamily="34" charset="0"/>
                <a:cs typeface="Calibri" panose="020F0502020204030204" pitchFamily="34" charset="0"/>
              </a:rPr>
              <a:t>       -Economic Classification</a:t>
            </a:r>
          </a:p>
          <a:p>
            <a:pPr lvl="0" algn="just" defTabSz="914400" hangingPunct="1">
              <a:lnSpc>
                <a:spcPct val="150000"/>
              </a:lnSpc>
              <a:defRPr/>
            </a:pPr>
            <a:endParaRPr lang="en-US" sz="3600" kern="1200" dirty="0">
              <a:solidFill>
                <a:srgbClr val="000000"/>
              </a:solidFill>
              <a:latin typeface="Calibri" panose="020F0502020204030204" pitchFamily="34" charset="0"/>
              <a:cs typeface="Calibri" panose="020F0502020204030204" pitchFamily="34" charset="0"/>
            </a:endParaRPr>
          </a:p>
          <a:p>
            <a:pPr lvl="0" algn="just" defTabSz="914400" hangingPunct="1">
              <a:lnSpc>
                <a:spcPct val="150000"/>
              </a:lnSpc>
              <a:defRPr/>
            </a:pPr>
            <a:r>
              <a:rPr lang="en-US" sz="3600" kern="1200" dirty="0">
                <a:solidFill>
                  <a:srgbClr val="000000"/>
                </a:solidFill>
                <a:latin typeface="Calibri" panose="020F0502020204030204" pitchFamily="34" charset="0"/>
                <a:cs typeface="Calibri" panose="020F0502020204030204" pitchFamily="34" charset="0"/>
              </a:rPr>
              <a:t>3.  BUDGET VS EXPENDITURE </a:t>
            </a:r>
          </a:p>
          <a:p>
            <a:pPr lvl="0" algn="just" defTabSz="914400" hangingPunct="1">
              <a:lnSpc>
                <a:spcPct val="150000"/>
              </a:lnSpc>
              <a:defRPr/>
            </a:pPr>
            <a:r>
              <a:rPr lang="en-US" sz="3600" kern="1200" dirty="0">
                <a:solidFill>
                  <a:srgbClr val="000000"/>
                </a:solidFill>
                <a:latin typeface="Calibri" panose="020F0502020204030204" pitchFamily="34" charset="0"/>
                <a:cs typeface="Calibri" panose="020F0502020204030204" pitchFamily="34" charset="0"/>
              </a:rPr>
              <a:t>       - per Programme and Economic Classification</a:t>
            </a:r>
            <a:endParaRPr lang="en-US" sz="4000" kern="1200" dirty="0">
              <a:solidFill>
                <a:srgbClr val="000000"/>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xmlns="" id="{F1A9F1E1-656B-E053-0514-D94ED3991D13}"/>
              </a:ext>
            </a:extLst>
          </p:cNvPr>
          <p:cNvSpPr/>
          <p:nvPr/>
        </p:nvSpPr>
        <p:spPr>
          <a:xfrm>
            <a:off x="23502954" y="12483486"/>
            <a:ext cx="585418" cy="523220"/>
          </a:xfrm>
          <a:prstGeom prst="rect">
            <a:avLst/>
          </a:prstGeom>
        </p:spPr>
        <p:txBody>
          <a:bodyPr wrap="none">
            <a:spAutoFit/>
          </a:bodyPr>
          <a:lstStyle/>
          <a:p>
            <a:r>
              <a:rPr lang="en-ZA" sz="2800" b="1" dirty="0">
                <a:solidFill>
                  <a:srgbClr val="000000"/>
                </a:solidFill>
              </a:rPr>
              <a:t>75</a:t>
            </a:r>
          </a:p>
        </p:txBody>
      </p:sp>
    </p:spTree>
    <p:extLst>
      <p:ext uri="{BB962C8B-B14F-4D97-AF65-F5344CB8AC3E}">
        <p14:creationId xmlns:p14="http://schemas.microsoft.com/office/powerpoint/2010/main" xmlns="" val="1188945096"/>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3E11D2-91B0-4BA2-BFD1-8E86750CF73E}"/>
              </a:ext>
            </a:extLst>
          </p:cNvPr>
          <p:cNvSpPr txBox="1">
            <a:spLocks/>
          </p:cNvSpPr>
          <p:nvPr/>
        </p:nvSpPr>
        <p:spPr>
          <a:xfrm>
            <a:off x="4663233" y="727116"/>
            <a:ext cx="14677712" cy="1727200"/>
          </a:xfrm>
          <a:prstGeom prst="rect">
            <a:avLst/>
          </a:prstGeom>
          <a:ln>
            <a:noFill/>
          </a:ln>
        </p:spPr>
        <p:txBody>
          <a:bodyPr vert="horz" lIns="91440" tIns="45720" rIns="91440" bIns="45720" rtlCol="0" anchor="t" anchorCtr="0">
            <a:noAutofit/>
          </a:bodyPr>
          <a:lstStyle>
            <a:lvl1pPr algn="l" defTabSz="914400" rtl="0" eaLnBrk="1" latinLnBrk="0" hangingPunct="1">
              <a:spcBef>
                <a:spcPct val="0"/>
              </a:spcBef>
              <a:buNone/>
              <a:defRPr sz="3600" b="1" kern="1200">
                <a:solidFill>
                  <a:srgbClr val="F5981B"/>
                </a:solidFill>
                <a:latin typeface="Arial"/>
                <a:ea typeface="+mj-ea"/>
                <a:cs typeface="Aria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A" sz="7000" b="1" i="0" u="none" strike="noStrike" kern="1200" cap="none" spc="0" normalizeH="0" baseline="0" noProof="0" dirty="0">
                <a:ln>
                  <a:noFill/>
                </a:ln>
                <a:solidFill>
                  <a:srgbClr val="F79646"/>
                </a:solidFill>
                <a:effectLst/>
                <a:uLnTx/>
                <a:uFillTx/>
                <a:latin typeface="Calibri"/>
                <a:ea typeface="+mj-ea"/>
                <a:cs typeface="Arial"/>
                <a:sym typeface="Helvetica Neue"/>
              </a:rPr>
              <a:t>PRESENTATION OUTLINE</a:t>
            </a:r>
          </a:p>
        </p:txBody>
      </p:sp>
      <p:sp>
        <p:nvSpPr>
          <p:cNvPr id="5" name="Content Placeholder 2">
            <a:extLst>
              <a:ext uri="{FF2B5EF4-FFF2-40B4-BE49-F238E27FC236}">
                <a16:creationId xmlns:a16="http://schemas.microsoft.com/office/drawing/2014/main" xmlns="" id="{D0DCF610-5CBA-4A17-A15E-709E7046B577}"/>
              </a:ext>
            </a:extLst>
          </p:cNvPr>
          <p:cNvSpPr txBox="1">
            <a:spLocks/>
          </p:cNvSpPr>
          <p:nvPr/>
        </p:nvSpPr>
        <p:spPr>
          <a:xfrm>
            <a:off x="166843" y="3129460"/>
            <a:ext cx="23670491" cy="9099733"/>
          </a:xfrm>
          <a:prstGeom prst="rect">
            <a:avLst/>
          </a:prstGeom>
          <a:ln>
            <a:solidFill>
              <a:srgbClr val="B77727"/>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b="1" kern="1200">
                <a:solidFill>
                  <a:srgbClr val="800000"/>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1200" b="1" kern="1200">
                <a:solidFill>
                  <a:srgbClr val="800000"/>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05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a:ln>
                  <a:noFill/>
                </a:ln>
                <a:solidFill>
                  <a:srgbClr val="5E5E5E"/>
                </a:solidFill>
                <a:effectLst/>
                <a:uLnTx/>
                <a:uFillTx/>
                <a:latin typeface="Calibri"/>
                <a:cs typeface="Arial" pitchFamily="34" charset="0"/>
                <a:sym typeface="Helvetica Neue"/>
              </a:rPr>
              <a:t>1.  Executive Summary</a:t>
            </a: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a:ln>
                  <a:noFill/>
                </a:ln>
                <a:solidFill>
                  <a:srgbClr val="5E5E5E"/>
                </a:solidFill>
                <a:effectLst/>
                <a:uLnTx/>
                <a:uFillTx/>
                <a:latin typeface="Calibri"/>
                <a:cs typeface="Arial" pitchFamily="34" charset="0"/>
                <a:sym typeface="Helvetica Neue"/>
              </a:rPr>
              <a:t>2.  Departmental Summary of Budget vs Expenditure </a:t>
            </a: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a:ln>
                  <a:noFill/>
                </a:ln>
                <a:solidFill>
                  <a:srgbClr val="5E5E5E"/>
                </a:solidFill>
                <a:effectLst/>
                <a:uLnTx/>
                <a:uFillTx/>
                <a:latin typeface="Calibri"/>
                <a:cs typeface="Arial" pitchFamily="34" charset="0"/>
                <a:sym typeface="Helvetica Neue"/>
              </a:rPr>
              <a:t>       -  per Programme; and </a:t>
            </a: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a:ln>
                  <a:noFill/>
                </a:ln>
                <a:solidFill>
                  <a:srgbClr val="5E5E5E"/>
                </a:solidFill>
                <a:effectLst/>
                <a:uLnTx/>
                <a:uFillTx/>
                <a:latin typeface="Calibri"/>
                <a:cs typeface="Arial" pitchFamily="34" charset="0"/>
                <a:sym typeface="Helvetica Neue"/>
              </a:rPr>
              <a:t>       -  per Economic Classification</a:t>
            </a:r>
          </a:p>
          <a:p>
            <a:pPr marL="457200" marR="0" lvl="0" indent="-457200" algn="l" defTabSz="914400" rtl="0" eaLnBrk="1" fontAlgn="auto" latinLnBrk="0" hangingPunct="1">
              <a:lnSpc>
                <a:spcPct val="150000"/>
              </a:lnSpc>
              <a:spcBef>
                <a:spcPct val="20000"/>
              </a:spcBef>
              <a:spcAft>
                <a:spcPts val="0"/>
              </a:spcAft>
              <a:buClrTx/>
              <a:buSzTx/>
              <a:buFont typeface="Arial" pitchFamily="34" charset="0"/>
              <a:buAutoNum type="arabicPeriod" startAt="3"/>
              <a:tabLst/>
              <a:defRPr/>
            </a:pPr>
            <a:r>
              <a:rPr kumimoji="0" lang="en-US" sz="4000" b="0" i="0" u="none" strike="noStrike" kern="1200" cap="none" spc="0" normalizeH="0" baseline="0" noProof="0" dirty="0">
                <a:ln>
                  <a:noFill/>
                </a:ln>
                <a:solidFill>
                  <a:srgbClr val="5E5E5E"/>
                </a:solidFill>
                <a:effectLst/>
                <a:uLnTx/>
                <a:uFillTx/>
                <a:latin typeface="Calibri"/>
                <a:cs typeface="Arial" pitchFamily="34" charset="0"/>
                <a:sym typeface="Helvetica Neue"/>
              </a:rPr>
              <a:t>Budget vs Expenditure Per Programme and Economic </a:t>
            </a:r>
          </a:p>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a:ln>
                  <a:noFill/>
                </a:ln>
                <a:solidFill>
                  <a:srgbClr val="5E5E5E"/>
                </a:solidFill>
                <a:effectLst/>
                <a:uLnTx/>
                <a:uFillTx/>
                <a:latin typeface="Calibri"/>
                <a:cs typeface="Arial" pitchFamily="34" charset="0"/>
                <a:sym typeface="Helvetica Neue"/>
              </a:rPr>
              <a:t>       Classification</a:t>
            </a:r>
          </a:p>
        </p:txBody>
      </p:sp>
      <p:sp>
        <p:nvSpPr>
          <p:cNvPr id="3" name="Rectangle 2">
            <a:extLst>
              <a:ext uri="{FF2B5EF4-FFF2-40B4-BE49-F238E27FC236}">
                <a16:creationId xmlns:a16="http://schemas.microsoft.com/office/drawing/2014/main" xmlns="" id="{6AAD5567-7076-BE33-0B84-BC33110BD7E1}"/>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76</a:t>
            </a:r>
          </a:p>
        </p:txBody>
      </p:sp>
    </p:spTree>
    <p:extLst>
      <p:ext uri="{BB962C8B-B14F-4D97-AF65-F5344CB8AC3E}">
        <p14:creationId xmlns:p14="http://schemas.microsoft.com/office/powerpoint/2010/main" xmlns="" val="911722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699161"/>
            <a:ext cx="2452015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Gill Sans SemiBold"/>
              </a:rPr>
              <a:t>EXECUTIVE SUMMARY</a:t>
            </a:r>
            <a:endParaRPr kumimoji="0" lang="en-US" sz="7000" b="1" i="0" u="none" strike="noStrike" kern="1200" cap="none" spc="0" normalizeH="0" baseline="0" noProof="0" dirty="0">
              <a:ln>
                <a:noFill/>
              </a:ln>
              <a:solidFill>
                <a:srgbClr val="FF9900"/>
              </a:solidFill>
              <a:effectLst/>
              <a:uLnTx/>
              <a:uFillTx/>
              <a:latin typeface="Calibri"/>
              <a:ea typeface="+mn-ea"/>
              <a:cs typeface="Arial"/>
              <a:sym typeface="Helvetica Neue"/>
            </a:endParaRPr>
          </a:p>
        </p:txBody>
      </p:sp>
      <p:sp>
        <p:nvSpPr>
          <p:cNvPr id="6" name="Content Placeholder 2">
            <a:extLst>
              <a:ext uri="{FF2B5EF4-FFF2-40B4-BE49-F238E27FC236}">
                <a16:creationId xmlns:a16="http://schemas.microsoft.com/office/drawing/2014/main" xmlns="" id="{1531F582-F35A-8B83-76D1-BD7AC183126B}"/>
              </a:ext>
            </a:extLst>
          </p:cNvPr>
          <p:cNvSpPr txBox="1">
            <a:spLocks/>
          </p:cNvSpPr>
          <p:nvPr/>
        </p:nvSpPr>
        <p:spPr>
          <a:xfrm>
            <a:off x="206117" y="3013364"/>
            <a:ext cx="23260712" cy="10162310"/>
          </a:xfrm>
          <a:prstGeom prst="rect">
            <a:avLst/>
          </a:prstGeom>
          <a:ln w="3175">
            <a:solidFill>
              <a:schemeClr val="tx1"/>
            </a:solidFill>
          </a:ln>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09600" marR="0" lvl="0"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q"/>
              <a:tabLst>
                <a:tab pos="457200" algn="l"/>
              </a:tabLst>
              <a:defRPr/>
            </a:pP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overall spending is at R2,8 billion (44.2%) against the Adjusted Appropriation of R6,3 billion as at 30 September 2022.  The department had projected to spend R3,2 billion (51.0%) of its budget by end of the quarter, which lead to an underspending by R433,5 million (6.9%) against the projections.</a:t>
            </a:r>
          </a:p>
          <a:p>
            <a:pPr marL="609600" marR="0" lvl="0"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q"/>
              <a:tabLst>
                <a:tab pos="45720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219200" marR="0" lvl="1"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v"/>
              <a:tabLst>
                <a:tab pos="457200" algn="l"/>
              </a:tabLst>
              <a:defRPr/>
            </a:pPr>
            <a:r>
              <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over and under expenditure against projections are explained as follows:</a:t>
            </a: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0" marR="0" lvl="0"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US" sz="2000" b="0" i="0" u="none" strike="noStrike" kern="0" cap="none" spc="0" normalizeH="0" baseline="0" noProof="0" dirty="0">
              <a:ln>
                <a:noFill/>
              </a:ln>
              <a:solidFill>
                <a:srgbClr val="5E5E5E"/>
              </a:solidFill>
              <a:effectLst/>
              <a:uLnTx/>
              <a:uFillTx/>
              <a:latin typeface="Calibri (Body)"/>
              <a:ea typeface="Calibri" panose="020F0502020204030204" pitchFamily="34" charset="0"/>
              <a:cs typeface="Times New Roman" panose="02020603050405020304" pitchFamily="18" charset="0"/>
              <a:sym typeface="Helvetica Neue"/>
            </a:endParaRPr>
          </a:p>
          <a:p>
            <a:pPr marL="609600" marR="0" lvl="0"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q"/>
              <a:tabLst>
                <a:tab pos="457200" algn="l"/>
              </a:tabLst>
              <a:defRPr/>
            </a:pP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Compensation of employees (CoE)</a:t>
            </a:r>
          </a:p>
          <a:p>
            <a:pPr marL="0" marR="0" lvl="0" indent="0" algn="just" defTabSz="2438337" rtl="0" eaLnBrk="1" fontAlgn="auto" latinLnBrk="0" hangingPunct="1">
              <a:lnSpc>
                <a:spcPct val="90000"/>
              </a:lnSpc>
              <a:spcBef>
                <a:spcPts val="0"/>
              </a:spcBef>
              <a:spcAft>
                <a:spcPts val="800"/>
              </a:spcAft>
              <a:buClrTx/>
              <a:buSzPct val="123000"/>
              <a:buFontTx/>
              <a:buNone/>
              <a:tabLst>
                <a:tab pos="457200" algn="l"/>
              </a:tabLst>
              <a:defRPr/>
            </a:pP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The spending is at </a:t>
            </a: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R169,9 million (45.3%)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Adjusted Appropriation of </a:t>
            </a: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R375,4 million</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The department had projected to spend </a:t>
            </a: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R188,3 million 	(50.1%)</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of its CoE budget by end of the quarter, which lead to an underspending by </a:t>
            </a: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R18,3 million (4.9%)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projections.</a:t>
            </a:r>
          </a:p>
          <a:p>
            <a:pPr marL="0" marR="0" lvl="0"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828800" marR="0" lvl="2"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ü"/>
              <a:tabLst>
                <a:tab pos="457200" algn="l"/>
              </a:tabLst>
              <a:defRPr/>
            </a:pPr>
            <a:r>
              <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Department filled number of positions since the commencement of its recruitment drive in January 2022 as an attempt to reduce the vacancy rate, and the remainder are at different stages of the selection process. </a:t>
            </a:r>
          </a:p>
          <a:p>
            <a:pPr marL="1828800" marR="0" lvl="2"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ü"/>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828800" marR="0" lvl="2"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ü"/>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Although a lot of work has been done in the recruitment space, it has not made a huge impact on the vacancy rate. This is due to the reason that most appointments that were made were internal, therefore did not assist in reducing the vacancy rate which according to the Department of Public Service and Administration, must be capped at 10% or less.  The Department is in a process of advertising 69 positions.</a:t>
            </a:r>
          </a:p>
          <a:p>
            <a:pPr marL="1219200" marR="0" lvl="2"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609600" marR="0" lvl="0"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q"/>
              <a:tabLst>
                <a:tab pos="457200" algn="l"/>
              </a:tabLst>
              <a:defRPr/>
            </a:pP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Goods and services</a:t>
            </a:r>
          </a:p>
          <a:p>
            <a:pPr marL="0" marR="0" lvl="0" indent="0" algn="just" defTabSz="2438337" rtl="0" eaLnBrk="1" fontAlgn="auto" latinLnBrk="0" hangingPunct="1">
              <a:lnSpc>
                <a:spcPct val="90000"/>
              </a:lnSpc>
              <a:spcBef>
                <a:spcPts val="0"/>
              </a:spcBef>
              <a:spcAft>
                <a:spcPts val="800"/>
              </a:spcAft>
              <a:buClrTx/>
              <a:buSzPct val="123000"/>
              <a:buFontTx/>
              <a:buNone/>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The spending is at R314,9 million (47.1%)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Adjusted Appropriation of R668,5 million</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There is an underspending of R10,8 million (1.6%) from the 	projected expenditure of R325,7 million (48.7%). </a:t>
            </a:r>
          </a:p>
          <a:p>
            <a:pPr marL="0" marR="0" lvl="0"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219200" marR="0" lvl="1"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ü"/>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expenditure for goods and services was slow at the beginning of the financial year due to the procurement exemption, however after the uplifting of the exemption the expenditure has started to show the improvement, events for the Department are happening and easing of covid-19 restrictions also makes travelling happening and the expenditure is showing growth.</a:t>
            </a:r>
            <a:r>
              <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p>
        </p:txBody>
      </p:sp>
      <p:graphicFrame>
        <p:nvGraphicFramePr>
          <p:cNvPr id="3" name="Table 2">
            <a:extLst>
              <a:ext uri="{FF2B5EF4-FFF2-40B4-BE49-F238E27FC236}">
                <a16:creationId xmlns:a16="http://schemas.microsoft.com/office/drawing/2014/main" xmlns="" id="{9454C4A5-8A1A-EE10-0896-8198EE329C9A}"/>
              </a:ext>
            </a:extLst>
          </p:cNvPr>
          <p:cNvGraphicFramePr>
            <a:graphicFrameLocks noGrp="1"/>
          </p:cNvGraphicFramePr>
          <p:nvPr>
            <p:extLst>
              <p:ext uri="{D42A27DB-BD31-4B8C-83A1-F6EECF244321}">
                <p14:modId xmlns:p14="http://schemas.microsoft.com/office/powerpoint/2010/main" xmlns="" val="1896962875"/>
              </p:ext>
            </p:extLst>
          </p:nvPr>
        </p:nvGraphicFramePr>
        <p:xfrm>
          <a:off x="6335683" y="4803501"/>
          <a:ext cx="3435928" cy="773353"/>
        </p:xfrm>
        <a:graphic>
          <a:graphicData uri="http://schemas.openxmlformats.org/drawingml/2006/table">
            <a:tbl>
              <a:tblPr/>
              <a:tblGrid>
                <a:gridCol w="1370502">
                  <a:extLst>
                    <a:ext uri="{9D8B030D-6E8A-4147-A177-3AD203B41FA5}">
                      <a16:colId xmlns:a16="http://schemas.microsoft.com/office/drawing/2014/main" xmlns="" val="3385938759"/>
                    </a:ext>
                  </a:extLst>
                </a:gridCol>
                <a:gridCol w="1065028">
                  <a:extLst>
                    <a:ext uri="{9D8B030D-6E8A-4147-A177-3AD203B41FA5}">
                      <a16:colId xmlns:a16="http://schemas.microsoft.com/office/drawing/2014/main" xmlns="" val="835773542"/>
                    </a:ext>
                  </a:extLst>
                </a:gridCol>
                <a:gridCol w="1000398">
                  <a:extLst>
                    <a:ext uri="{9D8B030D-6E8A-4147-A177-3AD203B41FA5}">
                      <a16:colId xmlns:a16="http://schemas.microsoft.com/office/drawing/2014/main" xmlns="" val="1871157941"/>
                    </a:ext>
                  </a:extLst>
                </a:gridCol>
              </a:tblGrid>
              <a:tr h="462203">
                <a:tc>
                  <a:txBody>
                    <a:bodyPr/>
                    <a:lstStyle/>
                    <a:p>
                      <a:pPr algn="l" fontAlgn="b"/>
                      <a:r>
                        <a:rPr lang="en-US" sz="2000" b="0" i="0" u="none" strike="noStrike" dirty="0">
                          <a:solidFill>
                            <a:srgbClr val="000000"/>
                          </a:solidFill>
                          <a:effectLst/>
                          <a:latin typeface="Calibri" panose="020F0502020204030204" pitchFamily="34" charset="0"/>
                        </a:rPr>
                        <a:t>Projection</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Actual</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variance </a:t>
                      </a:r>
                    </a:p>
                  </a:txBody>
                  <a:tcPr marL="6350" marR="6350" marT="6350"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xmlns="" val="2704707003"/>
                  </a:ext>
                </a:extLst>
              </a:tr>
              <a:tr h="306725">
                <a:tc>
                  <a:txBody>
                    <a:bodyPr/>
                    <a:lstStyle/>
                    <a:p>
                      <a:pPr algn="r" fontAlgn="b"/>
                      <a:r>
                        <a:rPr lang="en-US" sz="2000" b="0" i="0" u="none" strike="noStrike" dirty="0">
                          <a:solidFill>
                            <a:srgbClr val="000000"/>
                          </a:solidFill>
                          <a:effectLst/>
                          <a:latin typeface="Calibri" panose="020F0502020204030204" pitchFamily="34" charset="0"/>
                        </a:rPr>
                        <a:t>50.1%</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45.3%</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4.9%</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xmlns="" val="523282598"/>
                  </a:ext>
                </a:extLst>
              </a:tr>
            </a:tbl>
          </a:graphicData>
        </a:graphic>
      </p:graphicFrame>
      <p:graphicFrame>
        <p:nvGraphicFramePr>
          <p:cNvPr id="8" name="Table 7">
            <a:extLst>
              <a:ext uri="{FF2B5EF4-FFF2-40B4-BE49-F238E27FC236}">
                <a16:creationId xmlns:a16="http://schemas.microsoft.com/office/drawing/2014/main" xmlns="" id="{D8188610-C0AF-6B14-52CD-3D780DE5EA70}"/>
              </a:ext>
            </a:extLst>
          </p:cNvPr>
          <p:cNvGraphicFramePr>
            <a:graphicFrameLocks noGrp="1"/>
          </p:cNvGraphicFramePr>
          <p:nvPr>
            <p:extLst>
              <p:ext uri="{D42A27DB-BD31-4B8C-83A1-F6EECF244321}">
                <p14:modId xmlns:p14="http://schemas.microsoft.com/office/powerpoint/2010/main" xmlns="" val="990239241"/>
              </p:ext>
            </p:extLst>
          </p:nvPr>
        </p:nvGraphicFramePr>
        <p:xfrm>
          <a:off x="4141123" y="9764566"/>
          <a:ext cx="3435928" cy="773353"/>
        </p:xfrm>
        <a:graphic>
          <a:graphicData uri="http://schemas.openxmlformats.org/drawingml/2006/table">
            <a:tbl>
              <a:tblPr/>
              <a:tblGrid>
                <a:gridCol w="1370502">
                  <a:extLst>
                    <a:ext uri="{9D8B030D-6E8A-4147-A177-3AD203B41FA5}">
                      <a16:colId xmlns:a16="http://schemas.microsoft.com/office/drawing/2014/main" xmlns="" val="3385938759"/>
                    </a:ext>
                  </a:extLst>
                </a:gridCol>
                <a:gridCol w="1065028">
                  <a:extLst>
                    <a:ext uri="{9D8B030D-6E8A-4147-A177-3AD203B41FA5}">
                      <a16:colId xmlns:a16="http://schemas.microsoft.com/office/drawing/2014/main" xmlns="" val="835773542"/>
                    </a:ext>
                  </a:extLst>
                </a:gridCol>
                <a:gridCol w="1000398">
                  <a:extLst>
                    <a:ext uri="{9D8B030D-6E8A-4147-A177-3AD203B41FA5}">
                      <a16:colId xmlns:a16="http://schemas.microsoft.com/office/drawing/2014/main" xmlns="" val="1871157941"/>
                    </a:ext>
                  </a:extLst>
                </a:gridCol>
              </a:tblGrid>
              <a:tr h="462203">
                <a:tc>
                  <a:txBody>
                    <a:bodyPr/>
                    <a:lstStyle/>
                    <a:p>
                      <a:pPr algn="l" fontAlgn="b"/>
                      <a:r>
                        <a:rPr lang="en-US" sz="2000" b="0" i="0" u="none" strike="noStrike" dirty="0">
                          <a:solidFill>
                            <a:srgbClr val="000000"/>
                          </a:solidFill>
                          <a:effectLst/>
                          <a:latin typeface="Calibri" panose="020F0502020204030204" pitchFamily="34" charset="0"/>
                        </a:rPr>
                        <a:t>Projection</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Actual</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variance </a:t>
                      </a:r>
                    </a:p>
                  </a:txBody>
                  <a:tcPr marL="6350" marR="6350" marT="6350"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xmlns="" val="2704707003"/>
                  </a:ext>
                </a:extLst>
              </a:tr>
              <a:tr h="306725">
                <a:tc>
                  <a:txBody>
                    <a:bodyPr/>
                    <a:lstStyle/>
                    <a:p>
                      <a:pPr algn="r" fontAlgn="b"/>
                      <a:r>
                        <a:rPr lang="en-US" sz="2000" b="0" i="0" u="none" strike="noStrike" dirty="0">
                          <a:solidFill>
                            <a:srgbClr val="000000"/>
                          </a:solidFill>
                          <a:effectLst/>
                          <a:latin typeface="Calibri" panose="020F0502020204030204" pitchFamily="34" charset="0"/>
                        </a:rPr>
                        <a:t>48.7%</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47.1%</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1.6%</a:t>
                      </a:r>
                    </a:p>
                  </a:txBody>
                  <a:tcPr marL="6350" marR="6350" marT="6350" marB="0" anchor="b">
                    <a:lnL>
                      <a:noFill/>
                    </a:lnL>
                    <a:lnR>
                      <a:noFill/>
                    </a:lnR>
                    <a:lnT>
                      <a:noFill/>
                    </a:lnT>
                    <a:lnB>
                      <a:noFill/>
                    </a:lnB>
                    <a:solidFill>
                      <a:schemeClr val="accent3">
                        <a:lumMod val="75000"/>
                      </a:schemeClr>
                    </a:solidFill>
                  </a:tcPr>
                </a:tc>
                <a:extLst>
                  <a:ext uri="{0D108BD9-81ED-4DB2-BD59-A6C34878D82A}">
                    <a16:rowId xmlns:a16="http://schemas.microsoft.com/office/drawing/2014/main" xmlns="" val="523282598"/>
                  </a:ext>
                </a:extLst>
              </a:tr>
            </a:tbl>
          </a:graphicData>
        </a:graphic>
      </p:graphicFrame>
      <p:sp>
        <p:nvSpPr>
          <p:cNvPr id="5" name="Rectangle 4">
            <a:extLst>
              <a:ext uri="{FF2B5EF4-FFF2-40B4-BE49-F238E27FC236}">
                <a16:creationId xmlns:a16="http://schemas.microsoft.com/office/drawing/2014/main" xmlns="" id="{719037A2-27A8-FEDF-DC7A-D01A29C3B459}"/>
              </a:ext>
            </a:extLst>
          </p:cNvPr>
          <p:cNvSpPr/>
          <p:nvPr/>
        </p:nvSpPr>
        <p:spPr>
          <a:xfrm>
            <a:off x="23473694" y="13016839"/>
            <a:ext cx="585418" cy="523220"/>
          </a:xfrm>
          <a:prstGeom prst="rect">
            <a:avLst/>
          </a:prstGeom>
        </p:spPr>
        <p:txBody>
          <a:bodyPr wrap="none">
            <a:spAutoFit/>
          </a:bodyPr>
          <a:lstStyle/>
          <a:p>
            <a:r>
              <a:rPr lang="en-ZA" sz="2800" b="1" dirty="0">
                <a:solidFill>
                  <a:srgbClr val="000000"/>
                </a:solidFill>
              </a:rPr>
              <a:t>77</a:t>
            </a:r>
          </a:p>
        </p:txBody>
      </p:sp>
    </p:spTree>
    <p:extLst>
      <p:ext uri="{BB962C8B-B14F-4D97-AF65-F5344CB8AC3E}">
        <p14:creationId xmlns:p14="http://schemas.microsoft.com/office/powerpoint/2010/main" xmlns="" val="31137541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699161"/>
            <a:ext cx="2452015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Gill Sans SemiBold"/>
              </a:rPr>
              <a:t>EXECUTIVE SUMMARY</a:t>
            </a:r>
            <a:endParaRPr kumimoji="0" lang="en-US" sz="7000" b="1" i="0" u="none" strike="noStrike" kern="1200" cap="none" spc="0" normalizeH="0" baseline="0" noProof="0" dirty="0">
              <a:ln>
                <a:noFill/>
              </a:ln>
              <a:solidFill>
                <a:srgbClr val="FF9900"/>
              </a:solidFill>
              <a:effectLst/>
              <a:uLnTx/>
              <a:uFillTx/>
              <a:latin typeface="Calibri"/>
              <a:ea typeface="+mn-ea"/>
              <a:cs typeface="Arial"/>
              <a:sym typeface="Helvetica Neue"/>
            </a:endParaRPr>
          </a:p>
        </p:txBody>
      </p:sp>
      <p:sp>
        <p:nvSpPr>
          <p:cNvPr id="6" name="Content Placeholder 2">
            <a:extLst>
              <a:ext uri="{FF2B5EF4-FFF2-40B4-BE49-F238E27FC236}">
                <a16:creationId xmlns:a16="http://schemas.microsoft.com/office/drawing/2014/main" xmlns="" id="{1531F582-F35A-8B83-76D1-BD7AC183126B}"/>
              </a:ext>
            </a:extLst>
          </p:cNvPr>
          <p:cNvSpPr txBox="1">
            <a:spLocks/>
          </p:cNvSpPr>
          <p:nvPr/>
        </p:nvSpPr>
        <p:spPr>
          <a:xfrm>
            <a:off x="687937" y="3408218"/>
            <a:ext cx="23148807" cy="9019309"/>
          </a:xfrm>
          <a:prstGeom prst="rect">
            <a:avLst/>
          </a:prstGeom>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09600" marR="0" lvl="0"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q"/>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sp>
        <p:nvSpPr>
          <p:cNvPr id="9" name="Content Placeholder 2">
            <a:extLst>
              <a:ext uri="{FF2B5EF4-FFF2-40B4-BE49-F238E27FC236}">
                <a16:creationId xmlns:a16="http://schemas.microsoft.com/office/drawing/2014/main" xmlns="" id="{AEDF7D0C-AFE4-2453-6C54-3D1EB58FAC40}"/>
              </a:ext>
            </a:extLst>
          </p:cNvPr>
          <p:cNvSpPr txBox="1">
            <a:spLocks/>
          </p:cNvSpPr>
          <p:nvPr/>
        </p:nvSpPr>
        <p:spPr>
          <a:xfrm>
            <a:off x="204356" y="2979977"/>
            <a:ext cx="23289488" cy="10258041"/>
          </a:xfrm>
          <a:prstGeom prst="rect">
            <a:avLst/>
          </a:prstGeom>
          <a:ln w="3175">
            <a:solidFill>
              <a:schemeClr val="tx1"/>
            </a:solidFill>
          </a:ln>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09600" marR="0" lvl="0"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q"/>
              <a:tabLst>
                <a:tab pos="457200" algn="l"/>
              </a:tabLst>
              <a:defRPr/>
            </a:pP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Provinces and Municipalities</a:t>
            </a:r>
          </a:p>
          <a:p>
            <a:pPr marL="0" marR="0" lvl="0" indent="0" algn="just"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400050" marR="0" lvl="1" indent="0" algn="just" defTabSz="2438337" rtl="0" eaLnBrk="1" fontAlgn="auto" latinLnBrk="0" hangingPunct="0">
              <a:lnSpc>
                <a:spcPct val="90000"/>
              </a:lnSpc>
              <a:spcBef>
                <a:spcPts val="0"/>
              </a:spcBef>
              <a:spcAft>
                <a:spcPts val="800"/>
              </a:spcAft>
              <a:buClrTx/>
              <a:buSzPct val="123000"/>
              <a:buFontTx/>
              <a:buNone/>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An expenditure of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R1,1 billion (51.4%)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incurred against the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Adjusted</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Appropriation of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R2,2 billion</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relating to transfers of Community Libraries and Mass Participation Conditional Grants. The spending is in line with the projections for the quarter.</a:t>
            </a:r>
          </a:p>
          <a:p>
            <a:pPr marL="400050" marR="0" lvl="1" indent="0" algn="just"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295400" marR="0" lvl="2" indent="-28575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ü"/>
              <a:tabLst>
                <a:tab pos="457200" algn="l"/>
              </a:tabLst>
              <a:defRPr/>
            </a:pP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r>
              <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This expenditure item relates to the transfers for the Community Libraries and Mass Participation and Sport Development Conditional grants, which relate to funds that are transferred to various Provinces on a quarterly basis guided by DORA payment schedule/projections.</a:t>
            </a:r>
          </a:p>
          <a:p>
            <a:pPr marL="1009650" marR="0" lvl="2" indent="0" algn="just"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US" sz="2800" b="0" i="0" u="none" strike="noStrike" kern="0" cap="none" spc="0" normalizeH="0" baseline="0" noProof="0" dirty="0">
              <a:ln>
                <a:noFill/>
              </a:ln>
              <a:solidFill>
                <a:srgbClr val="5E5E5E"/>
              </a:solidFill>
              <a:effectLst/>
              <a:uLnTx/>
              <a:uFillTx/>
              <a:latin typeface="Calibri (Body)"/>
              <a:ea typeface="Calibri" panose="020F0502020204030204" pitchFamily="34" charset="0"/>
              <a:cs typeface="Times New Roman" panose="02020603050405020304" pitchFamily="18" charset="0"/>
              <a:sym typeface="Helvetica Neue"/>
            </a:endParaRPr>
          </a:p>
          <a:p>
            <a:pPr marL="609600" marR="0" lvl="0"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q"/>
              <a:tabLst>
                <a:tab pos="457200" algn="l"/>
              </a:tabLst>
              <a:defRPr/>
            </a:pPr>
            <a:r>
              <a:rPr kumimoji="0" lang="en-US" sz="2800" b="1" i="0" u="none" strike="noStrike" kern="0" cap="none" spc="0" normalizeH="0" baseline="0" noProof="0" dirty="0">
                <a:ln>
                  <a:noFill/>
                </a:ln>
                <a:solidFill>
                  <a:srgbClr val="5E5E5E"/>
                </a:solidFill>
                <a:effectLst/>
                <a:uLnTx/>
                <a:uFillTx/>
                <a:latin typeface="Calibri (Body)"/>
                <a:ea typeface="Calibri" panose="020F0502020204030204" pitchFamily="34" charset="0"/>
                <a:cs typeface="Times New Roman" panose="02020603050405020304" pitchFamily="18" charset="0"/>
                <a:sym typeface="Helvetica Neue"/>
              </a:rPr>
              <a:t>Departmental Agencies and Accounts (Cur)</a:t>
            </a:r>
          </a:p>
          <a:p>
            <a:pPr marL="400050" marR="0" lvl="1" indent="0" algn="just" defTabSz="2438337" rtl="0" eaLnBrk="1" fontAlgn="auto" latinLnBrk="0" hangingPunct="1">
              <a:lnSpc>
                <a:spcPct val="90000"/>
              </a:lnSpc>
              <a:spcBef>
                <a:spcPts val="0"/>
              </a:spcBef>
              <a:spcAft>
                <a:spcPts val="800"/>
              </a:spcAft>
              <a:buClrTx/>
              <a:buSzPct val="123000"/>
              <a:buFontTx/>
              <a:buNone/>
              <a:tabLst>
                <a:tab pos="457200" algn="l"/>
              </a:tabLst>
              <a:defRPr/>
            </a:pP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spending is at R895,7 million (41.1%) against the Adjusted Appropriation of R2,2 billion.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expenditure is below the quarterly projected expenditure of R1,193 million (54.8%) by R297,4 million (13.6%).</a:t>
            </a:r>
          </a:p>
          <a:p>
            <a:pPr marL="400050" marR="0" lvl="1"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219200" marR="0" lvl="1"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v"/>
              <a:tabLst>
                <a:tab pos="457200" algn="l"/>
              </a:tabLst>
              <a:defRPr/>
            </a:pPr>
            <a:r>
              <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under expenditure against projections are explained as follows:</a:t>
            </a:r>
          </a:p>
          <a:p>
            <a:pPr marL="1828800" marR="0" lvl="2" indent="-609600" algn="just" defTabSz="2438337" rtl="0" eaLnBrk="1" fontAlgn="auto" latinLnBrk="0" hangingPunct="0">
              <a:lnSpc>
                <a:spcPct val="150000"/>
              </a:lnSpc>
              <a:spcBef>
                <a:spcPts val="0"/>
              </a:spcBef>
              <a:spcAft>
                <a:spcPts val="0"/>
              </a:spcAft>
              <a:buClrTx/>
              <a:buSzPct val="123000"/>
              <a:buFont typeface="Wingdings" panose="05000000000000000000" pitchFamily="2" charset="2"/>
              <a:buChar char="ü"/>
              <a:tabLst>
                <a:tab pos="365760" algn="l"/>
                <a:tab pos="900430" algn="l"/>
                <a:tab pos="402336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transfers to DSAC entities implementing Phase 3 PESP could not be made because of the conditions set out in the allocation letter that the Department can only apply for National Treasury (NT) approval to increase the transfer to the selected entities once the adjudication and approval process of applications has been finalised at those entities.  Transfers were however made to entities as the management fee for the entities to commence with the process upon NT approval to increase its allocations.  A request to increase the allocation of the National Museum, BASA and NAC based on the amount adjudicated and approval process of applications finalised, was submitted to National Treasury for its approval</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p>
          <a:p>
            <a:pPr marL="540385" marR="0" lvl="0" indent="0" algn="l" defTabSz="2438337" rtl="0" eaLnBrk="1" fontAlgn="auto" latinLnBrk="0" hangingPunct="0">
              <a:lnSpc>
                <a:spcPct val="90000"/>
              </a:lnSpc>
              <a:spcBef>
                <a:spcPts val="0"/>
              </a:spcBef>
              <a:spcAft>
                <a:spcPts val="0"/>
              </a:spcAft>
              <a:buClrTx/>
              <a:buSzPct val="123000"/>
              <a:buFontTx/>
              <a:buNone/>
              <a:tabLst>
                <a:tab pos="900430" algn="l"/>
              </a:tabLst>
              <a:defRPr/>
            </a:pP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p>
          <a:p>
            <a:pPr marL="609600" marR="0" lvl="1"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graphicFrame>
        <p:nvGraphicFramePr>
          <p:cNvPr id="10" name="Table 9">
            <a:extLst>
              <a:ext uri="{FF2B5EF4-FFF2-40B4-BE49-F238E27FC236}">
                <a16:creationId xmlns:a16="http://schemas.microsoft.com/office/drawing/2014/main" xmlns="" id="{1D07C899-1CC4-4CBE-38C2-5BACC5FFB174}"/>
              </a:ext>
            </a:extLst>
          </p:cNvPr>
          <p:cNvGraphicFramePr>
            <a:graphicFrameLocks noGrp="1"/>
          </p:cNvGraphicFramePr>
          <p:nvPr>
            <p:extLst>
              <p:ext uri="{D42A27DB-BD31-4B8C-83A1-F6EECF244321}">
                <p14:modId xmlns:p14="http://schemas.microsoft.com/office/powerpoint/2010/main" xmlns="" val="4187940732"/>
              </p:ext>
            </p:extLst>
          </p:nvPr>
        </p:nvGraphicFramePr>
        <p:xfrm>
          <a:off x="5935979" y="3021541"/>
          <a:ext cx="3435928" cy="773353"/>
        </p:xfrm>
        <a:graphic>
          <a:graphicData uri="http://schemas.openxmlformats.org/drawingml/2006/table">
            <a:tbl>
              <a:tblPr/>
              <a:tblGrid>
                <a:gridCol w="1370502">
                  <a:extLst>
                    <a:ext uri="{9D8B030D-6E8A-4147-A177-3AD203B41FA5}">
                      <a16:colId xmlns:a16="http://schemas.microsoft.com/office/drawing/2014/main" xmlns="" val="3385938759"/>
                    </a:ext>
                  </a:extLst>
                </a:gridCol>
                <a:gridCol w="1065028">
                  <a:extLst>
                    <a:ext uri="{9D8B030D-6E8A-4147-A177-3AD203B41FA5}">
                      <a16:colId xmlns:a16="http://schemas.microsoft.com/office/drawing/2014/main" xmlns="" val="835773542"/>
                    </a:ext>
                  </a:extLst>
                </a:gridCol>
                <a:gridCol w="1000398">
                  <a:extLst>
                    <a:ext uri="{9D8B030D-6E8A-4147-A177-3AD203B41FA5}">
                      <a16:colId xmlns:a16="http://schemas.microsoft.com/office/drawing/2014/main" xmlns="" val="1871157941"/>
                    </a:ext>
                  </a:extLst>
                </a:gridCol>
              </a:tblGrid>
              <a:tr h="462203">
                <a:tc>
                  <a:txBody>
                    <a:bodyPr/>
                    <a:lstStyle/>
                    <a:p>
                      <a:pPr algn="l" fontAlgn="b"/>
                      <a:r>
                        <a:rPr lang="en-US" sz="2000" b="0" i="0" u="none" strike="noStrike" dirty="0">
                          <a:solidFill>
                            <a:srgbClr val="000000"/>
                          </a:solidFill>
                          <a:effectLst/>
                          <a:latin typeface="Calibri" panose="020F0502020204030204" pitchFamily="34" charset="0"/>
                        </a:rPr>
                        <a:t>Projection</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Actual</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variance </a:t>
                      </a:r>
                    </a:p>
                  </a:txBody>
                  <a:tcPr marL="6350" marR="6350" marT="6350"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xmlns="" val="2704707003"/>
                  </a:ext>
                </a:extLst>
              </a:tr>
              <a:tr h="306725">
                <a:tc>
                  <a:txBody>
                    <a:bodyPr/>
                    <a:lstStyle/>
                    <a:p>
                      <a:pPr algn="r" fontAlgn="b"/>
                      <a:r>
                        <a:rPr lang="en-US" sz="2000" b="0" i="0" u="none" strike="noStrike" dirty="0">
                          <a:solidFill>
                            <a:srgbClr val="000000"/>
                          </a:solidFill>
                          <a:effectLst/>
                          <a:latin typeface="Calibri" panose="020F0502020204030204" pitchFamily="34" charset="0"/>
                        </a:rPr>
                        <a:t>51.4%</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51.4%</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0.0%</a:t>
                      </a:r>
                    </a:p>
                  </a:txBody>
                  <a:tcPr marL="6350" marR="6350" marT="6350" marB="0" anchor="b">
                    <a:lnL>
                      <a:noFill/>
                    </a:lnL>
                    <a:lnR>
                      <a:noFill/>
                    </a:lnR>
                    <a:lnT>
                      <a:noFill/>
                    </a:lnT>
                    <a:lnB>
                      <a:noFill/>
                    </a:lnB>
                    <a:solidFill>
                      <a:srgbClr val="00B050"/>
                    </a:solidFill>
                  </a:tcPr>
                </a:tc>
                <a:extLst>
                  <a:ext uri="{0D108BD9-81ED-4DB2-BD59-A6C34878D82A}">
                    <a16:rowId xmlns:a16="http://schemas.microsoft.com/office/drawing/2014/main" xmlns="" val="523282598"/>
                  </a:ext>
                </a:extLst>
              </a:tr>
            </a:tbl>
          </a:graphicData>
        </a:graphic>
      </p:graphicFrame>
      <p:graphicFrame>
        <p:nvGraphicFramePr>
          <p:cNvPr id="11" name="Table 10">
            <a:extLst>
              <a:ext uri="{FF2B5EF4-FFF2-40B4-BE49-F238E27FC236}">
                <a16:creationId xmlns:a16="http://schemas.microsoft.com/office/drawing/2014/main" xmlns="" id="{5BA14671-76C9-2324-CF51-0886AD24D10B}"/>
              </a:ext>
            </a:extLst>
          </p:cNvPr>
          <p:cNvGraphicFramePr>
            <a:graphicFrameLocks noGrp="1"/>
          </p:cNvGraphicFramePr>
          <p:nvPr>
            <p:extLst>
              <p:ext uri="{D42A27DB-BD31-4B8C-83A1-F6EECF244321}">
                <p14:modId xmlns:p14="http://schemas.microsoft.com/office/powerpoint/2010/main" xmlns="" val="3460355675"/>
              </p:ext>
            </p:extLst>
          </p:nvPr>
        </p:nvGraphicFramePr>
        <p:xfrm>
          <a:off x="7581899" y="6204447"/>
          <a:ext cx="3435928" cy="773353"/>
        </p:xfrm>
        <a:graphic>
          <a:graphicData uri="http://schemas.openxmlformats.org/drawingml/2006/table">
            <a:tbl>
              <a:tblPr/>
              <a:tblGrid>
                <a:gridCol w="1370502">
                  <a:extLst>
                    <a:ext uri="{9D8B030D-6E8A-4147-A177-3AD203B41FA5}">
                      <a16:colId xmlns:a16="http://schemas.microsoft.com/office/drawing/2014/main" xmlns="" val="3385938759"/>
                    </a:ext>
                  </a:extLst>
                </a:gridCol>
                <a:gridCol w="1065028">
                  <a:extLst>
                    <a:ext uri="{9D8B030D-6E8A-4147-A177-3AD203B41FA5}">
                      <a16:colId xmlns:a16="http://schemas.microsoft.com/office/drawing/2014/main" xmlns="" val="835773542"/>
                    </a:ext>
                  </a:extLst>
                </a:gridCol>
                <a:gridCol w="1000398">
                  <a:extLst>
                    <a:ext uri="{9D8B030D-6E8A-4147-A177-3AD203B41FA5}">
                      <a16:colId xmlns:a16="http://schemas.microsoft.com/office/drawing/2014/main" xmlns="" val="1871157941"/>
                    </a:ext>
                  </a:extLst>
                </a:gridCol>
              </a:tblGrid>
              <a:tr h="462203">
                <a:tc>
                  <a:txBody>
                    <a:bodyPr/>
                    <a:lstStyle/>
                    <a:p>
                      <a:pPr algn="l" fontAlgn="b"/>
                      <a:r>
                        <a:rPr lang="en-US" sz="2000" b="0" i="0" u="none" strike="noStrike" dirty="0">
                          <a:solidFill>
                            <a:srgbClr val="000000"/>
                          </a:solidFill>
                          <a:effectLst/>
                          <a:latin typeface="Calibri" panose="020F0502020204030204" pitchFamily="34" charset="0"/>
                        </a:rPr>
                        <a:t>Projection</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Actual</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variance </a:t>
                      </a:r>
                    </a:p>
                  </a:txBody>
                  <a:tcPr marL="6350" marR="6350" marT="6350"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xmlns="" val="2704707003"/>
                  </a:ext>
                </a:extLst>
              </a:tr>
              <a:tr h="306725">
                <a:tc>
                  <a:txBody>
                    <a:bodyPr/>
                    <a:lstStyle/>
                    <a:p>
                      <a:pPr algn="r" fontAlgn="b"/>
                      <a:r>
                        <a:rPr lang="en-US" sz="2000" b="0" i="0" u="none" strike="noStrike" dirty="0">
                          <a:solidFill>
                            <a:srgbClr val="000000"/>
                          </a:solidFill>
                          <a:effectLst/>
                          <a:latin typeface="Calibri" panose="020F0502020204030204" pitchFamily="34" charset="0"/>
                        </a:rPr>
                        <a:t>54.8%</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41.1%</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13.6%</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xmlns="" val="523282598"/>
                  </a:ext>
                </a:extLst>
              </a:tr>
            </a:tbl>
          </a:graphicData>
        </a:graphic>
      </p:graphicFrame>
      <p:sp>
        <p:nvSpPr>
          <p:cNvPr id="3" name="Rectangle 2">
            <a:extLst>
              <a:ext uri="{FF2B5EF4-FFF2-40B4-BE49-F238E27FC236}">
                <a16:creationId xmlns:a16="http://schemas.microsoft.com/office/drawing/2014/main" xmlns="" id="{AF318B26-21EF-EE92-B4BD-B1B5D1A35F93}"/>
              </a:ext>
            </a:extLst>
          </p:cNvPr>
          <p:cNvSpPr/>
          <p:nvPr/>
        </p:nvSpPr>
        <p:spPr>
          <a:xfrm>
            <a:off x="23544035" y="13016839"/>
            <a:ext cx="585418" cy="523220"/>
          </a:xfrm>
          <a:prstGeom prst="rect">
            <a:avLst/>
          </a:prstGeom>
        </p:spPr>
        <p:txBody>
          <a:bodyPr wrap="none">
            <a:spAutoFit/>
          </a:bodyPr>
          <a:lstStyle/>
          <a:p>
            <a:r>
              <a:rPr lang="en-ZA" sz="2800" b="1" dirty="0">
                <a:solidFill>
                  <a:srgbClr val="000000"/>
                </a:solidFill>
              </a:rPr>
              <a:t>78</a:t>
            </a:r>
          </a:p>
        </p:txBody>
      </p:sp>
    </p:spTree>
    <p:extLst>
      <p:ext uri="{BB962C8B-B14F-4D97-AF65-F5344CB8AC3E}">
        <p14:creationId xmlns:p14="http://schemas.microsoft.com/office/powerpoint/2010/main" xmlns="" val="10332169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699161"/>
            <a:ext cx="2452015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Gill Sans SemiBold"/>
              </a:rPr>
              <a:t>EXECUTIVE SUMMARY</a:t>
            </a:r>
            <a:endParaRPr kumimoji="0" lang="en-US" sz="7000" b="1" i="0" u="none" strike="noStrike" kern="1200" cap="none" spc="0" normalizeH="0" baseline="0" noProof="0" dirty="0">
              <a:ln>
                <a:noFill/>
              </a:ln>
              <a:solidFill>
                <a:srgbClr val="FF9900"/>
              </a:solidFill>
              <a:effectLst/>
              <a:uLnTx/>
              <a:uFillTx/>
              <a:latin typeface="Calibri"/>
              <a:ea typeface="+mn-ea"/>
              <a:cs typeface="Arial"/>
              <a:sym typeface="Helvetica Neue"/>
            </a:endParaRPr>
          </a:p>
        </p:txBody>
      </p:sp>
      <p:sp>
        <p:nvSpPr>
          <p:cNvPr id="6" name="Content Placeholder 2">
            <a:extLst>
              <a:ext uri="{FF2B5EF4-FFF2-40B4-BE49-F238E27FC236}">
                <a16:creationId xmlns:a16="http://schemas.microsoft.com/office/drawing/2014/main" xmlns="" id="{1531F582-F35A-8B83-76D1-BD7AC183126B}"/>
              </a:ext>
            </a:extLst>
          </p:cNvPr>
          <p:cNvSpPr txBox="1">
            <a:spLocks/>
          </p:cNvSpPr>
          <p:nvPr/>
        </p:nvSpPr>
        <p:spPr>
          <a:xfrm>
            <a:off x="687937" y="3408218"/>
            <a:ext cx="23148807" cy="9019309"/>
          </a:xfrm>
          <a:prstGeom prst="rect">
            <a:avLst/>
          </a:prstGeom>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09600" marR="0" lvl="0"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q"/>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sp>
        <p:nvSpPr>
          <p:cNvPr id="9" name="Content Placeholder 2">
            <a:extLst>
              <a:ext uri="{FF2B5EF4-FFF2-40B4-BE49-F238E27FC236}">
                <a16:creationId xmlns:a16="http://schemas.microsoft.com/office/drawing/2014/main" xmlns="" id="{AEDF7D0C-AFE4-2453-6C54-3D1EB58FAC40}"/>
              </a:ext>
            </a:extLst>
          </p:cNvPr>
          <p:cNvSpPr txBox="1">
            <a:spLocks/>
          </p:cNvSpPr>
          <p:nvPr/>
        </p:nvSpPr>
        <p:spPr>
          <a:xfrm>
            <a:off x="181496" y="2979978"/>
            <a:ext cx="23148807" cy="10445077"/>
          </a:xfrm>
          <a:prstGeom prst="rect">
            <a:avLst/>
          </a:prstGeom>
          <a:ln w="3175">
            <a:solidFill>
              <a:schemeClr val="tx1"/>
            </a:solidFill>
          </a:ln>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540385" marR="0" lvl="0" indent="0" algn="l" defTabSz="2438337" rtl="0" eaLnBrk="1" fontAlgn="auto" latinLnBrk="0" hangingPunct="0">
              <a:lnSpc>
                <a:spcPct val="90000"/>
              </a:lnSpc>
              <a:spcBef>
                <a:spcPts val="0"/>
              </a:spcBef>
              <a:spcAft>
                <a:spcPts val="0"/>
              </a:spcAft>
              <a:buClrTx/>
              <a:buSzPct val="123000"/>
              <a:buFontTx/>
              <a:buNone/>
              <a:tabLst>
                <a:tab pos="900430" algn="l"/>
              </a:tabLst>
              <a:defRPr/>
            </a:pP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p>
          <a:p>
            <a:pPr marL="1828800" marR="0" lvl="2" indent="-609600" algn="just" defTabSz="2438337" rtl="0" eaLnBrk="1" fontAlgn="auto" latinLnBrk="0" hangingPunct="0">
              <a:lnSpc>
                <a:spcPct val="150000"/>
              </a:lnSpc>
              <a:spcBef>
                <a:spcPts val="0"/>
              </a:spcBef>
              <a:spcAft>
                <a:spcPts val="0"/>
              </a:spcAft>
              <a:buClrTx/>
              <a:buSzPct val="123000"/>
              <a:buFont typeface="Wingdings" panose="05000000000000000000" pitchFamily="2" charset="2"/>
              <a:buChar char="ü"/>
              <a:tabLst>
                <a:tab pos="365760" algn="l"/>
                <a:tab pos="900430" algn="l"/>
                <a:tab pos="4023360" algn="l"/>
              </a:tabLst>
              <a:defRPr/>
            </a:pP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transfers to Entities implementing Phase 3 PESP could not be made as a result of the conditions set out in the allocation letter that the Department can only apply for Treasury approval to increase the transfer to the selected entities once the adjudication and approval process of applications has been finalized at those entities.  Approval was however granted by Treasury in June to increase entities allocation for the management fee for the entities to commence with the process.</a:t>
            </a: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828800" marR="0" lvl="2" indent="-609600" algn="just" defTabSz="2438337" rtl="0" eaLnBrk="1" fontAlgn="auto" latinLnBrk="0" hangingPunct="0">
              <a:lnSpc>
                <a:spcPct val="150000"/>
              </a:lnSpc>
              <a:spcBef>
                <a:spcPts val="0"/>
              </a:spcBef>
              <a:spcAft>
                <a:spcPts val="0"/>
              </a:spcAft>
              <a:buClrTx/>
              <a:buSzPct val="123000"/>
              <a:buFont typeface="Wingdings" panose="05000000000000000000" pitchFamily="2" charset="2"/>
              <a:buChar char="ü"/>
              <a:tabLst>
                <a:tab pos="365760" algn="l"/>
                <a:tab pos="900430" algn="l"/>
                <a:tab pos="4023360" algn="l"/>
              </a:tabLst>
              <a:defRPr/>
            </a:pPr>
            <a:r>
              <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2nd quarter tranche to National Library of SA not made, pending confirmation that the entity spent the previous tranche in full and submission of reports; and</a:t>
            </a:r>
          </a:p>
          <a:p>
            <a:pPr marL="1828800" marR="0" lvl="2" indent="-609600" algn="just" defTabSz="2438337" rtl="0" eaLnBrk="1" fontAlgn="auto" latinLnBrk="0" hangingPunct="0">
              <a:lnSpc>
                <a:spcPct val="150000"/>
              </a:lnSpc>
              <a:spcBef>
                <a:spcPts val="0"/>
              </a:spcBef>
              <a:spcAft>
                <a:spcPts val="0"/>
              </a:spcAft>
              <a:buClrTx/>
              <a:buSzPct val="123000"/>
              <a:buFont typeface="Wingdings" panose="05000000000000000000" pitchFamily="2" charset="2"/>
              <a:buChar char="ü"/>
              <a:tabLst>
                <a:tab pos="365760" algn="l"/>
                <a:tab pos="900430" algn="l"/>
                <a:tab pos="402336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transfers to the State Theatre, PACOFS, Artscape and Northern Cape Theatre for the implementation of incubator programme not done owing to delay in the approval of APP and Operational Plans targets which impacted on the projected dates of first trench payments to cultural institutions.</a:t>
            </a:r>
          </a:p>
          <a:p>
            <a:pPr marL="1828800" marR="0" lvl="2" indent="-609600" algn="just" defTabSz="2438337" rtl="0" eaLnBrk="1" fontAlgn="auto" latinLnBrk="0" hangingPunct="0">
              <a:lnSpc>
                <a:spcPct val="150000"/>
              </a:lnSpc>
              <a:spcBef>
                <a:spcPts val="0"/>
              </a:spcBef>
              <a:spcAft>
                <a:spcPts val="0"/>
              </a:spcAft>
              <a:buClrTx/>
              <a:buSzPct val="123000"/>
              <a:buFont typeface="Wingdings" panose="05000000000000000000" pitchFamily="2" charset="2"/>
              <a:buChar char="ü"/>
              <a:tabLst>
                <a:tab pos="365760" algn="l"/>
                <a:tab pos="900430" algn="l"/>
                <a:tab pos="402336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609600" marR="0" lvl="0"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q"/>
              <a:tabLst>
                <a:tab pos="457200" algn="l"/>
              </a:tabLst>
              <a:defRPr/>
            </a:pP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Departmental Agencies and Accounts (Cap)</a:t>
            </a:r>
          </a:p>
          <a:p>
            <a:pPr marL="400050" marR="0" lvl="1" indent="0" algn="just" defTabSz="2438337" rtl="0" eaLnBrk="1" fontAlgn="auto" latinLnBrk="0" hangingPunct="1">
              <a:lnSpc>
                <a:spcPct val="90000"/>
              </a:lnSpc>
              <a:spcBef>
                <a:spcPts val="0"/>
              </a:spcBef>
              <a:spcAft>
                <a:spcPts val="800"/>
              </a:spcAft>
              <a:buClrTx/>
              <a:buSzPct val="123000"/>
              <a:buFontTx/>
              <a:buNone/>
              <a:tabLst>
                <a:tab pos="457200" algn="l"/>
              </a:tabLst>
              <a:defRPr/>
            </a:pP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spending is at R71,1 million (34.3%) against the Adjusted Appropriation of R207,4 million, with an underspending by R33,5 million (16.2%) against the projected expenditure of R104,6 million (50.4%).</a:t>
            </a:r>
          </a:p>
          <a:p>
            <a:pPr marL="400050" marR="0" lvl="1"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466850" marR="0" lvl="2" indent="-4572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v"/>
              <a:tabLst>
                <a:tab pos="457200" algn="l"/>
              </a:tabLst>
              <a:defRPr/>
            </a:pPr>
            <a:r>
              <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under expenditure against projections are explained as follows:</a:t>
            </a:r>
          </a:p>
          <a:p>
            <a:pPr marL="1828800" marR="0" lvl="2" indent="-609600" algn="just" defTabSz="2438337" rtl="0" eaLnBrk="1" fontAlgn="auto" latinLnBrk="0" hangingPunct="0">
              <a:lnSpc>
                <a:spcPct val="150000"/>
              </a:lnSpc>
              <a:spcBef>
                <a:spcPts val="0"/>
              </a:spcBef>
              <a:spcAft>
                <a:spcPts val="0"/>
              </a:spcAft>
              <a:buClrTx/>
              <a:buSzPct val="123000"/>
              <a:buFont typeface="Wingdings" panose="05000000000000000000" pitchFamily="2" charset="2"/>
              <a:buChar char="ü"/>
              <a:tabLst>
                <a:tab pos="365760" algn="l"/>
                <a:tab pos="900430" algn="l"/>
                <a:tab pos="402336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National Heritage Council (Resistance and Liberation Heritage Route): transfer to the NHC will be made as soon as the entity submit the report to account for previously transferred funds;</a:t>
            </a: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219200" marR="0" lvl="2" indent="0" algn="just" defTabSz="2438337" rtl="0" eaLnBrk="1" fontAlgn="auto" latinLnBrk="0" hangingPunct="0">
              <a:lnSpc>
                <a:spcPct val="150000"/>
              </a:lnSpc>
              <a:spcBef>
                <a:spcPts val="0"/>
              </a:spcBef>
              <a:spcAft>
                <a:spcPts val="0"/>
              </a:spcAft>
              <a:buClrTx/>
              <a:buSzPct val="123000"/>
              <a:buFontTx/>
              <a:buNone/>
              <a:tabLst>
                <a:tab pos="365760" algn="l"/>
                <a:tab pos="900430" algn="l"/>
                <a:tab pos="402336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828800" marR="0" lvl="2" indent="-609600" algn="just" defTabSz="2438337" rtl="0" eaLnBrk="1" fontAlgn="auto" latinLnBrk="0" hangingPunct="0">
              <a:lnSpc>
                <a:spcPct val="150000"/>
              </a:lnSpc>
              <a:spcBef>
                <a:spcPts val="0"/>
              </a:spcBef>
              <a:spcAft>
                <a:spcPts val="0"/>
              </a:spcAft>
              <a:buClrTx/>
              <a:buSzPct val="123000"/>
              <a:buFont typeface="Wingdings" panose="05000000000000000000" pitchFamily="2" charset="2"/>
              <a:buChar char="ü"/>
              <a:tabLst>
                <a:tab pos="365760" algn="l"/>
                <a:tab pos="900430" algn="l"/>
                <a:tab pos="402336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graphicFrame>
        <p:nvGraphicFramePr>
          <p:cNvPr id="3" name="Table 2">
            <a:extLst>
              <a:ext uri="{FF2B5EF4-FFF2-40B4-BE49-F238E27FC236}">
                <a16:creationId xmlns:a16="http://schemas.microsoft.com/office/drawing/2014/main" xmlns="" id="{484C51A9-D8E9-B374-CCF6-3BEA472A4C89}"/>
              </a:ext>
            </a:extLst>
          </p:cNvPr>
          <p:cNvGraphicFramePr>
            <a:graphicFrameLocks noGrp="1"/>
          </p:cNvGraphicFramePr>
          <p:nvPr>
            <p:extLst>
              <p:ext uri="{D42A27DB-BD31-4B8C-83A1-F6EECF244321}">
                <p14:modId xmlns:p14="http://schemas.microsoft.com/office/powerpoint/2010/main" xmlns="" val="1023442781"/>
              </p:ext>
            </p:extLst>
          </p:nvPr>
        </p:nvGraphicFramePr>
        <p:xfrm>
          <a:off x="7687357" y="8605387"/>
          <a:ext cx="3435928" cy="819441"/>
        </p:xfrm>
        <a:graphic>
          <a:graphicData uri="http://schemas.openxmlformats.org/drawingml/2006/table">
            <a:tbl>
              <a:tblPr/>
              <a:tblGrid>
                <a:gridCol w="1370502">
                  <a:extLst>
                    <a:ext uri="{9D8B030D-6E8A-4147-A177-3AD203B41FA5}">
                      <a16:colId xmlns:a16="http://schemas.microsoft.com/office/drawing/2014/main" xmlns="" val="3385938759"/>
                    </a:ext>
                  </a:extLst>
                </a:gridCol>
                <a:gridCol w="1079548">
                  <a:extLst>
                    <a:ext uri="{9D8B030D-6E8A-4147-A177-3AD203B41FA5}">
                      <a16:colId xmlns:a16="http://schemas.microsoft.com/office/drawing/2014/main" xmlns="" val="835773542"/>
                    </a:ext>
                  </a:extLst>
                </a:gridCol>
                <a:gridCol w="985878">
                  <a:extLst>
                    <a:ext uri="{9D8B030D-6E8A-4147-A177-3AD203B41FA5}">
                      <a16:colId xmlns:a16="http://schemas.microsoft.com/office/drawing/2014/main" xmlns="" val="1871157941"/>
                    </a:ext>
                  </a:extLst>
                </a:gridCol>
              </a:tblGrid>
              <a:tr h="508291">
                <a:tc>
                  <a:txBody>
                    <a:bodyPr/>
                    <a:lstStyle/>
                    <a:p>
                      <a:pPr algn="l" fontAlgn="b"/>
                      <a:r>
                        <a:rPr lang="en-US" sz="2000" b="0" i="0" u="none" strike="noStrike" dirty="0">
                          <a:solidFill>
                            <a:srgbClr val="000000"/>
                          </a:solidFill>
                          <a:effectLst/>
                          <a:latin typeface="Calibri" panose="020F0502020204030204" pitchFamily="34" charset="0"/>
                        </a:rPr>
                        <a:t>Projection</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Actual</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variance </a:t>
                      </a:r>
                    </a:p>
                  </a:txBody>
                  <a:tcPr marL="6350" marR="6350" marT="6350"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xmlns="" val="2704707003"/>
                  </a:ext>
                </a:extLst>
              </a:tr>
              <a:tr h="277771">
                <a:tc>
                  <a:txBody>
                    <a:bodyPr/>
                    <a:lstStyle/>
                    <a:p>
                      <a:pPr algn="r" fontAlgn="b"/>
                      <a:r>
                        <a:rPr lang="en-US" sz="2000" b="0" i="0" u="none" strike="noStrike" dirty="0">
                          <a:solidFill>
                            <a:srgbClr val="000000"/>
                          </a:solidFill>
                          <a:effectLst/>
                          <a:latin typeface="Calibri" panose="020F0502020204030204" pitchFamily="34" charset="0"/>
                        </a:rPr>
                        <a:t>50.4%</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34.3%</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16.2%</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xmlns="" val="523282598"/>
                  </a:ext>
                </a:extLst>
              </a:tr>
            </a:tbl>
          </a:graphicData>
        </a:graphic>
      </p:graphicFrame>
      <p:sp>
        <p:nvSpPr>
          <p:cNvPr id="5" name="Rectangle 4">
            <a:extLst>
              <a:ext uri="{FF2B5EF4-FFF2-40B4-BE49-F238E27FC236}">
                <a16:creationId xmlns:a16="http://schemas.microsoft.com/office/drawing/2014/main" xmlns="" id="{2A79A500-50BF-1B44-D60E-5BAF45E62B69}"/>
              </a:ext>
            </a:extLst>
          </p:cNvPr>
          <p:cNvSpPr/>
          <p:nvPr/>
        </p:nvSpPr>
        <p:spPr>
          <a:xfrm>
            <a:off x="23515889" y="13016839"/>
            <a:ext cx="585418" cy="523220"/>
          </a:xfrm>
          <a:prstGeom prst="rect">
            <a:avLst/>
          </a:prstGeom>
        </p:spPr>
        <p:txBody>
          <a:bodyPr wrap="none">
            <a:spAutoFit/>
          </a:bodyPr>
          <a:lstStyle/>
          <a:p>
            <a:r>
              <a:rPr lang="en-ZA" sz="2800" b="1" dirty="0">
                <a:solidFill>
                  <a:srgbClr val="000000"/>
                </a:solidFill>
              </a:rPr>
              <a:t>79</a:t>
            </a:r>
          </a:p>
        </p:txBody>
      </p:sp>
    </p:spTree>
    <p:extLst>
      <p:ext uri="{BB962C8B-B14F-4D97-AF65-F5344CB8AC3E}">
        <p14:creationId xmlns:p14="http://schemas.microsoft.com/office/powerpoint/2010/main" xmlns="" val="8349197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699161"/>
            <a:ext cx="2452015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Gill Sans SemiBold"/>
              </a:rPr>
              <a:t>EXECUTIVE SUMMARY</a:t>
            </a:r>
            <a:endParaRPr kumimoji="0" lang="en-US" sz="7000" b="1" i="0" u="none" strike="noStrike" kern="1200" cap="none" spc="0" normalizeH="0" baseline="0" noProof="0" dirty="0">
              <a:ln>
                <a:noFill/>
              </a:ln>
              <a:solidFill>
                <a:srgbClr val="FF9900"/>
              </a:solidFill>
              <a:effectLst/>
              <a:uLnTx/>
              <a:uFillTx/>
              <a:latin typeface="Calibri"/>
              <a:ea typeface="+mn-ea"/>
              <a:cs typeface="Arial"/>
              <a:sym typeface="Helvetica Neue"/>
            </a:endParaRPr>
          </a:p>
        </p:txBody>
      </p:sp>
      <p:sp>
        <p:nvSpPr>
          <p:cNvPr id="6" name="Content Placeholder 2">
            <a:extLst>
              <a:ext uri="{FF2B5EF4-FFF2-40B4-BE49-F238E27FC236}">
                <a16:creationId xmlns:a16="http://schemas.microsoft.com/office/drawing/2014/main" xmlns="" id="{1531F582-F35A-8B83-76D1-BD7AC183126B}"/>
              </a:ext>
            </a:extLst>
          </p:cNvPr>
          <p:cNvSpPr txBox="1">
            <a:spLocks/>
          </p:cNvSpPr>
          <p:nvPr/>
        </p:nvSpPr>
        <p:spPr>
          <a:xfrm>
            <a:off x="687937" y="3408218"/>
            <a:ext cx="23148807" cy="9019309"/>
          </a:xfrm>
          <a:prstGeom prst="rect">
            <a:avLst/>
          </a:prstGeom>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09600" marR="0" lvl="0"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q"/>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sp>
        <p:nvSpPr>
          <p:cNvPr id="9" name="Content Placeholder 2">
            <a:extLst>
              <a:ext uri="{FF2B5EF4-FFF2-40B4-BE49-F238E27FC236}">
                <a16:creationId xmlns:a16="http://schemas.microsoft.com/office/drawing/2014/main" xmlns="" id="{AEDF7D0C-AFE4-2453-6C54-3D1EB58FAC40}"/>
              </a:ext>
            </a:extLst>
          </p:cNvPr>
          <p:cNvSpPr txBox="1">
            <a:spLocks/>
          </p:cNvSpPr>
          <p:nvPr/>
        </p:nvSpPr>
        <p:spPr>
          <a:xfrm>
            <a:off x="547256" y="3169078"/>
            <a:ext cx="23289488" cy="9019309"/>
          </a:xfrm>
          <a:prstGeom prst="rect">
            <a:avLst/>
          </a:prstGeom>
          <a:ln w="3175">
            <a:solidFill>
              <a:schemeClr val="tx1"/>
            </a:solidFill>
          </a:ln>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1466850" marR="0" lvl="2" indent="-4572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v"/>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295400" marR="0" lvl="2" indent="-28575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ü"/>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Die Afrikaanse Taalmuseum en -monument: the allocated budget was assigned to DPWI to implement the Facilities Management contract for the Entity, DPWI only confirmed registration of the FM contract on the 21st of October 2022. A meeting was also held with DPWI of Western Cape in an effort to fast track the administrative and planning process to implement the FM Contract for the Entity;</a:t>
            </a: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009650" marR="0" lvl="2"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295400" marR="0" lvl="2" indent="-28575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ü"/>
              <a:tabLst>
                <a:tab pos="457200" algn="l"/>
              </a:tabLst>
              <a:defRPr/>
            </a:pPr>
            <a:r>
              <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SA Library for the Blind: the processing of invoices from DPWI has been on hold due to delays with finalizing of the SLA between DSAC and       DPWI, the SLA is with the Legal Services at the DPWI before submission to the Acting Director-General for approval and signature; and</a:t>
            </a:r>
          </a:p>
          <a:p>
            <a:pPr marL="1295400" marR="0" lvl="2" indent="-28575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ü"/>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295400" marR="0" lvl="2" indent="-28575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ü"/>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uMsunduzi Museum: transfer not made owing to slow spending by the museum on funds DSAC already transferred in the prior financial years.</a:t>
            </a: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009650" marR="0" lvl="2"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009650" marR="0" lvl="2"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609600" marR="0" lvl="0"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q"/>
              <a:tabLst>
                <a:tab pos="457200" algn="l"/>
              </a:tabLst>
              <a:defRPr/>
            </a:pP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Higher Education Institutions (Cur)</a:t>
            </a:r>
          </a:p>
          <a:p>
            <a:pPr marL="0" marR="0" lvl="0" indent="0" algn="l" defTabSz="2438337" rtl="0" eaLnBrk="1" fontAlgn="auto" latinLnBrk="0" hangingPunct="0">
              <a:lnSpc>
                <a:spcPct val="90000"/>
              </a:lnSpc>
              <a:spcBef>
                <a:spcPts val="0"/>
              </a:spcBef>
              <a:spcAft>
                <a:spcPts val="800"/>
              </a:spcAft>
              <a:buClrTx/>
              <a:buSzPct val="123000"/>
              <a:buFontTx/>
              <a:buNone/>
              <a:tabLst>
                <a:tab pos="457200" algn="l"/>
              </a:tabLst>
              <a:defRPr/>
            </a:pPr>
            <a:r>
              <a:rPr kumimoji="0" lang="en-ZA" sz="1800" b="0" i="0" u="none" strike="noStrike" kern="0" cap="none" spc="0" normalizeH="0" baseline="0" noProof="0" dirty="0">
                <a:ln>
                  <a:noFill/>
                </a:ln>
                <a:solidFill>
                  <a:prstClr val="black"/>
                </a:solidFill>
                <a:effectLst/>
                <a:uLnTx/>
                <a:uFillTx/>
                <a:latin typeface="Calibri (Body)"/>
                <a:ea typeface="Calibri" panose="020F0502020204030204" pitchFamily="34" charset="0"/>
                <a:cs typeface="Times New Roman" panose="02020603050405020304" pitchFamily="18" charset="0"/>
                <a:sym typeface="Helvetica Neue"/>
              </a:rPr>
              <a:t>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expenditure is at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R5,2 million (55.1%)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Adjusted</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Appropriation of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R9,5 million</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department had projected to spend </a:t>
            </a: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R7,4 million 	(78.2%)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by end of the quarter, which lead to an underspending by </a:t>
            </a: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R2,2 million (23.1%)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projections.</a:t>
            </a:r>
          </a:p>
          <a:p>
            <a:pPr marL="0" marR="0" lvl="0" indent="0" algn="l"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828800" marR="0" lvl="2" indent="-609600" algn="just" defTabSz="2438337" rtl="0" eaLnBrk="1" fontAlgn="auto" latinLnBrk="0" hangingPunct="0">
              <a:lnSpc>
                <a:spcPct val="150000"/>
              </a:lnSpc>
              <a:spcBef>
                <a:spcPts val="0"/>
              </a:spcBef>
              <a:spcAft>
                <a:spcPts val="0"/>
              </a:spcAft>
              <a:buClrTx/>
              <a:buSzPct val="123000"/>
              <a:buFont typeface="Wingdings" panose="05000000000000000000" pitchFamily="2" charset="2"/>
              <a:buChar char="ü"/>
              <a:tabLst>
                <a:tab pos="720090" algn="l"/>
                <a:tab pos="822960" algn="l"/>
                <a:tab pos="4023360" algn="l"/>
              </a:tabLst>
              <a:defRPr/>
            </a:pP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reason for deviation from the approved projections is owing to virement approval granted towards end of September </a:t>
            </a:r>
          </a:p>
          <a:p>
            <a:pPr marL="1828800" marR="0" lvl="2" indent="-609600" algn="just" defTabSz="2438337" rtl="0" eaLnBrk="1" fontAlgn="auto" latinLnBrk="0" hangingPunct="0">
              <a:lnSpc>
                <a:spcPct val="150000"/>
              </a:lnSpc>
              <a:spcBef>
                <a:spcPts val="0"/>
              </a:spcBef>
              <a:spcAft>
                <a:spcPts val="0"/>
              </a:spcAft>
              <a:buClrTx/>
              <a:buSzPct val="123000"/>
              <a:buFont typeface="Wingdings" panose="05000000000000000000" pitchFamily="2" charset="2"/>
              <a:buChar char="ü"/>
              <a:tabLst>
                <a:tab pos="720090" algn="l"/>
                <a:tab pos="822960" algn="l"/>
                <a:tab pos="402336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Transfers to Universities implementing HLT projects financially supported made in line with signed MoAs</a:t>
            </a: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400050" marR="0" lvl="1"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graphicFrame>
        <p:nvGraphicFramePr>
          <p:cNvPr id="3" name="Table 2">
            <a:extLst>
              <a:ext uri="{FF2B5EF4-FFF2-40B4-BE49-F238E27FC236}">
                <a16:creationId xmlns:a16="http://schemas.microsoft.com/office/drawing/2014/main" xmlns="" id="{52828C42-9E1C-C959-0B8F-A382C6756CBD}"/>
              </a:ext>
            </a:extLst>
          </p:cNvPr>
          <p:cNvGraphicFramePr>
            <a:graphicFrameLocks noGrp="1"/>
          </p:cNvGraphicFramePr>
          <p:nvPr/>
        </p:nvGraphicFramePr>
        <p:xfrm>
          <a:off x="6567054" y="7747043"/>
          <a:ext cx="3435928" cy="773353"/>
        </p:xfrm>
        <a:graphic>
          <a:graphicData uri="http://schemas.openxmlformats.org/drawingml/2006/table">
            <a:tbl>
              <a:tblPr/>
              <a:tblGrid>
                <a:gridCol w="1370502">
                  <a:extLst>
                    <a:ext uri="{9D8B030D-6E8A-4147-A177-3AD203B41FA5}">
                      <a16:colId xmlns:a16="http://schemas.microsoft.com/office/drawing/2014/main" xmlns="" val="3385938759"/>
                    </a:ext>
                  </a:extLst>
                </a:gridCol>
                <a:gridCol w="1065028">
                  <a:extLst>
                    <a:ext uri="{9D8B030D-6E8A-4147-A177-3AD203B41FA5}">
                      <a16:colId xmlns:a16="http://schemas.microsoft.com/office/drawing/2014/main" xmlns="" val="835773542"/>
                    </a:ext>
                  </a:extLst>
                </a:gridCol>
                <a:gridCol w="1000398">
                  <a:extLst>
                    <a:ext uri="{9D8B030D-6E8A-4147-A177-3AD203B41FA5}">
                      <a16:colId xmlns:a16="http://schemas.microsoft.com/office/drawing/2014/main" xmlns="" val="1871157941"/>
                    </a:ext>
                  </a:extLst>
                </a:gridCol>
              </a:tblGrid>
              <a:tr h="462203">
                <a:tc>
                  <a:txBody>
                    <a:bodyPr/>
                    <a:lstStyle/>
                    <a:p>
                      <a:pPr algn="l" fontAlgn="b"/>
                      <a:r>
                        <a:rPr lang="en-US" sz="2000" b="0" i="0" u="none" strike="noStrike" dirty="0">
                          <a:solidFill>
                            <a:srgbClr val="000000"/>
                          </a:solidFill>
                          <a:effectLst/>
                          <a:latin typeface="Calibri" panose="020F0502020204030204" pitchFamily="34" charset="0"/>
                        </a:rPr>
                        <a:t>Projection</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Actual</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variance </a:t>
                      </a:r>
                    </a:p>
                  </a:txBody>
                  <a:tcPr marL="6350" marR="6350" marT="6350"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xmlns="" val="2704707003"/>
                  </a:ext>
                </a:extLst>
              </a:tr>
              <a:tr h="149629">
                <a:tc>
                  <a:txBody>
                    <a:bodyPr/>
                    <a:lstStyle/>
                    <a:p>
                      <a:pPr algn="r" fontAlgn="b"/>
                      <a:r>
                        <a:rPr lang="en-US" sz="2000" b="0" i="0" u="none" strike="noStrike" dirty="0">
                          <a:solidFill>
                            <a:srgbClr val="000000"/>
                          </a:solidFill>
                          <a:effectLst/>
                          <a:latin typeface="Calibri" panose="020F0502020204030204" pitchFamily="34" charset="0"/>
                        </a:rPr>
                        <a:t>78.2%</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55.1%</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23.1%</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xmlns="" val="523282598"/>
                  </a:ext>
                </a:extLst>
              </a:tr>
            </a:tbl>
          </a:graphicData>
        </a:graphic>
      </p:graphicFrame>
      <p:sp>
        <p:nvSpPr>
          <p:cNvPr id="5" name="Rectangle 4">
            <a:extLst>
              <a:ext uri="{FF2B5EF4-FFF2-40B4-BE49-F238E27FC236}">
                <a16:creationId xmlns:a16="http://schemas.microsoft.com/office/drawing/2014/main" xmlns="" id="{89CBF597-1862-C9E9-62FC-FE8E0FF29110}"/>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80</a:t>
            </a:r>
          </a:p>
        </p:txBody>
      </p:sp>
    </p:spTree>
    <p:extLst>
      <p:ext uri="{BB962C8B-B14F-4D97-AF65-F5344CB8AC3E}">
        <p14:creationId xmlns:p14="http://schemas.microsoft.com/office/powerpoint/2010/main" xmlns="" val="15615290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2017366" y="579272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1" y="11684001"/>
            <a:ext cx="23269903" cy="1673754"/>
          </a:xfrm>
          <a:prstGeom prst="rect">
            <a:avLst/>
          </a:prstGeom>
        </p:spPr>
      </p:pic>
      <p:sp>
        <p:nvSpPr>
          <p:cNvPr id="8" name="Rectangle 7"/>
          <p:cNvSpPr/>
          <p:nvPr/>
        </p:nvSpPr>
        <p:spPr>
          <a:xfrm>
            <a:off x="5477065" y="750458"/>
            <a:ext cx="11844910" cy="1107996"/>
          </a:xfrm>
          <a:prstGeom prst="rect">
            <a:avLst/>
          </a:prstGeom>
        </p:spPr>
        <p:txBody>
          <a:bodyPr wrap="none">
            <a:spAutoFit/>
          </a:bodyPr>
          <a:lstStyle/>
          <a:p>
            <a:r>
              <a:rPr lang="en-ZA" sz="6600" b="1" dirty="0">
                <a:solidFill>
                  <a:srgbClr val="E3801E"/>
                </a:solidFill>
              </a:rPr>
              <a:t>PERFORMANCE  OVERVIEW</a:t>
            </a:r>
            <a:endParaRPr lang="en-US" sz="6600" b="1" dirty="0">
              <a:solidFill>
                <a:srgbClr val="E3801E"/>
              </a:solidFill>
            </a:endParaRPr>
          </a:p>
        </p:txBody>
      </p:sp>
      <p:graphicFrame>
        <p:nvGraphicFramePr>
          <p:cNvPr id="6" name="Chart 5"/>
          <p:cNvGraphicFramePr/>
          <p:nvPr>
            <p:extLst>
              <p:ext uri="{D42A27DB-BD31-4B8C-83A1-F6EECF244321}">
                <p14:modId xmlns:p14="http://schemas.microsoft.com/office/powerpoint/2010/main" xmlns="" val="2065671657"/>
              </p:ext>
            </p:extLst>
          </p:nvPr>
        </p:nvGraphicFramePr>
        <p:xfrm>
          <a:off x="4241295" y="3620107"/>
          <a:ext cx="13603514" cy="716981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3005395" y="12824276"/>
            <a:ext cx="1005223"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2800" b="1" i="0" u="none" strike="noStrike" cap="none" spc="0" normalizeH="0" baseline="0" dirty="0">
                <a:ln>
                  <a:noFill/>
                </a:ln>
                <a:solidFill>
                  <a:srgbClr val="000000"/>
                </a:solidFill>
                <a:effectLst/>
                <a:uFillTx/>
                <a:latin typeface="+mj-lt"/>
                <a:ea typeface="+mj-ea"/>
                <a:cs typeface="+mj-cs"/>
                <a:sym typeface="Helvetica Neue"/>
              </a:rPr>
              <a:t>7</a:t>
            </a:r>
          </a:p>
        </p:txBody>
      </p:sp>
      <p:graphicFrame>
        <p:nvGraphicFramePr>
          <p:cNvPr id="9" name="Chart 8">
            <a:extLst>
              <a:ext uri="{FF2B5EF4-FFF2-40B4-BE49-F238E27FC236}">
                <a16:creationId xmlns:a16="http://schemas.microsoft.com/office/drawing/2014/main" xmlns="" id="{00000000-0008-0000-0000-000003000000}"/>
              </a:ext>
            </a:extLst>
          </p:cNvPr>
          <p:cNvGraphicFramePr>
            <a:graphicFrameLocks/>
          </p:cNvGraphicFramePr>
          <p:nvPr>
            <p:extLst>
              <p:ext uri="{D42A27DB-BD31-4B8C-83A1-F6EECF244321}">
                <p14:modId xmlns:p14="http://schemas.microsoft.com/office/powerpoint/2010/main" xmlns="" val="2257269711"/>
              </p:ext>
            </p:extLst>
          </p:nvPr>
        </p:nvGraphicFramePr>
        <p:xfrm>
          <a:off x="420327" y="2998729"/>
          <a:ext cx="22928579" cy="7761081"/>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Chart 1">
            <a:extLst>
              <a:ext uri="{FF2B5EF4-FFF2-40B4-BE49-F238E27FC236}">
                <a16:creationId xmlns:a16="http://schemas.microsoft.com/office/drawing/2014/main" xmlns="" id="{347FBD09-E542-0715-3FD6-F28642C8AE99}"/>
              </a:ext>
            </a:extLst>
          </p:cNvPr>
          <p:cNvPicPr>
            <a:picLocks noChangeArrowheads="1"/>
          </p:cNvPicPr>
          <p:nvPr/>
        </p:nvPicPr>
        <p:blipFill>
          <a:blip r:embed="rId5" cstate="print">
            <a:extLst>
              <a:ext uri="{28A0092B-C50C-407E-A947-70E740481C1C}">
                <a14:useLocalDpi xmlns:a14="http://schemas.microsoft.com/office/drawing/2010/main" xmlns="" val="0"/>
              </a:ext>
            </a:extLst>
          </a:blip>
          <a:srcRect b="-56"/>
          <a:stretch>
            <a:fillRect/>
          </a:stretch>
        </p:blipFill>
        <p:spPr bwMode="auto">
          <a:xfrm>
            <a:off x="2932440" y="2998729"/>
            <a:ext cx="19100800" cy="8953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56766462"/>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699161"/>
            <a:ext cx="2452015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Gill Sans SemiBold"/>
              </a:rPr>
              <a:t>EXECUTIVE SUMMARY</a:t>
            </a:r>
            <a:endParaRPr kumimoji="0" lang="en-US" sz="7000" b="1" i="0" u="none" strike="noStrike" kern="1200" cap="none" spc="0" normalizeH="0" baseline="0" noProof="0" dirty="0">
              <a:ln>
                <a:noFill/>
              </a:ln>
              <a:solidFill>
                <a:srgbClr val="FF9900"/>
              </a:solidFill>
              <a:effectLst/>
              <a:uLnTx/>
              <a:uFillTx/>
              <a:latin typeface="Calibri"/>
              <a:ea typeface="+mn-ea"/>
              <a:cs typeface="Arial"/>
              <a:sym typeface="Helvetica Neue"/>
            </a:endParaRPr>
          </a:p>
        </p:txBody>
      </p:sp>
      <p:sp>
        <p:nvSpPr>
          <p:cNvPr id="6" name="Content Placeholder 2">
            <a:extLst>
              <a:ext uri="{FF2B5EF4-FFF2-40B4-BE49-F238E27FC236}">
                <a16:creationId xmlns:a16="http://schemas.microsoft.com/office/drawing/2014/main" xmlns="" id="{1531F582-F35A-8B83-76D1-BD7AC183126B}"/>
              </a:ext>
            </a:extLst>
          </p:cNvPr>
          <p:cNvSpPr txBox="1">
            <a:spLocks/>
          </p:cNvSpPr>
          <p:nvPr/>
        </p:nvSpPr>
        <p:spPr>
          <a:xfrm>
            <a:off x="687937" y="3408218"/>
            <a:ext cx="23148807" cy="9019309"/>
          </a:xfrm>
          <a:prstGeom prst="rect">
            <a:avLst/>
          </a:prstGeom>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09600" marR="0" lvl="0"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q"/>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sp>
        <p:nvSpPr>
          <p:cNvPr id="9" name="Content Placeholder 2">
            <a:extLst>
              <a:ext uri="{FF2B5EF4-FFF2-40B4-BE49-F238E27FC236}">
                <a16:creationId xmlns:a16="http://schemas.microsoft.com/office/drawing/2014/main" xmlns="" id="{AEDF7D0C-AFE4-2453-6C54-3D1EB58FAC40}"/>
              </a:ext>
            </a:extLst>
          </p:cNvPr>
          <p:cNvSpPr txBox="1">
            <a:spLocks/>
          </p:cNvSpPr>
          <p:nvPr/>
        </p:nvSpPr>
        <p:spPr>
          <a:xfrm>
            <a:off x="547256" y="3595254"/>
            <a:ext cx="23303082" cy="8354291"/>
          </a:xfrm>
          <a:prstGeom prst="rect">
            <a:avLst/>
          </a:prstGeom>
          <a:ln w="3175">
            <a:solidFill>
              <a:schemeClr val="tx1"/>
            </a:solidFill>
          </a:ln>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09600" marR="0" lvl="0"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q"/>
              <a:tabLst>
                <a:tab pos="457200" algn="l"/>
              </a:tabLst>
              <a:defRPr/>
            </a:pPr>
            <a:endPar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609600" marR="0" lvl="0"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q"/>
              <a:tabLst>
                <a:tab pos="457200" algn="l"/>
              </a:tabLst>
              <a:defRPr/>
            </a:pP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Foreign Government &amp; International Organisations</a:t>
            </a:r>
          </a:p>
          <a:p>
            <a:pPr marL="400050" marR="0" lvl="1" indent="0" algn="just"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400050" marR="0" lvl="1" indent="0" algn="l" defTabSz="2438337" rtl="0" eaLnBrk="1" fontAlgn="auto" latinLnBrk="0" hangingPunct="0">
              <a:lnSpc>
                <a:spcPct val="90000"/>
              </a:lnSpc>
              <a:spcBef>
                <a:spcPts val="0"/>
              </a:spcBef>
              <a:spcAft>
                <a:spcPts val="800"/>
              </a:spcAft>
              <a:buClrTx/>
              <a:buSzPct val="123000"/>
              <a:buFontTx/>
              <a:buNone/>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expenditure is at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R3,1 million (52.7%)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Adjusted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Appropriation of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R5.9 million</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There is an over expenditure of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R301 thousand (5.1%)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projected expenditure of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R2,8 million (47.6%)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in the quarter. </a:t>
            </a:r>
          </a:p>
          <a:p>
            <a:pPr marL="400050" marR="0" lvl="1" indent="0" algn="l"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466850" marR="0" lvl="2" indent="-4572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ü"/>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Subscription fees to international organizations and operational funds to the African World Heritage Fund were made as projected</a:t>
            </a:r>
          </a:p>
          <a:p>
            <a:pPr marL="1466850" marR="0" lvl="2" indent="-4572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ü"/>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466850" marR="0" lvl="2" indent="-4572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ü"/>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609600" marR="0" lvl="0"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q"/>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Public Corporations &amp; Private Enterprises (Cur)</a:t>
            </a:r>
          </a:p>
          <a:p>
            <a:pPr marL="0" marR="0" lvl="0" indent="0" algn="l" defTabSz="2438337" rtl="0" eaLnBrk="1" fontAlgn="auto" latinLnBrk="0" hangingPunct="0">
              <a:lnSpc>
                <a:spcPct val="90000"/>
              </a:lnSpc>
              <a:spcBef>
                <a:spcPts val="0"/>
              </a:spcBef>
              <a:spcAft>
                <a:spcPts val="800"/>
              </a:spcAft>
              <a:buClrTx/>
              <a:buSzPct val="123000"/>
              <a:buFontTx/>
              <a:buNone/>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p>
          <a:p>
            <a:pPr marL="0" marR="0" lvl="0" indent="0" algn="l" defTabSz="2438337" rtl="0" eaLnBrk="1" fontAlgn="auto" latinLnBrk="0" hangingPunct="0">
              <a:lnSpc>
                <a:spcPct val="90000"/>
              </a:lnSpc>
              <a:spcBef>
                <a:spcPts val="0"/>
              </a:spcBef>
              <a:spcAft>
                <a:spcPts val="800"/>
              </a:spcAft>
              <a:buClrTx/>
              <a:buSzPct val="123000"/>
              <a:buFontTx/>
              <a:buNone/>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expenditure is at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R60,7 million (68.3%)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Adjusted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Appropriation of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R88,9 million</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department had projected to spend </a:t>
            </a: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R57,1 million (64.3%)</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by end of the quarter, which lead to an overspending by </a:t>
            </a: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R3,6 million (4.0%)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projections.</a:t>
            </a:r>
          </a:p>
          <a:p>
            <a:pPr marL="0" marR="0" lvl="0" indent="0" algn="l"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828800" marR="0" lvl="2" indent="-609600" algn="l" defTabSz="2438337" rtl="0" eaLnBrk="1" fontAlgn="auto" latinLnBrk="0" hangingPunct="0">
              <a:lnSpc>
                <a:spcPct val="90000"/>
              </a:lnSpc>
              <a:spcBef>
                <a:spcPts val="0"/>
              </a:spcBef>
              <a:spcAft>
                <a:spcPts val="800"/>
              </a:spcAft>
              <a:buClrTx/>
              <a:buSzPct val="123000"/>
              <a:buFont typeface="Wingdings" panose="05000000000000000000" pitchFamily="2" charset="2"/>
              <a:buChar char="ü"/>
              <a:tabLst>
                <a:tab pos="457200" algn="l"/>
              </a:tabLst>
              <a:defRPr/>
            </a:pPr>
            <a:r>
              <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expenditure has improved mainly due to transfers made to MGE and CCID beneficiaries upon approval of item creation by National Treasury</a:t>
            </a:r>
          </a:p>
          <a:p>
            <a:pPr marL="1828800" marR="0" lvl="2" indent="-609600" algn="l" defTabSz="2438337" rtl="0" eaLnBrk="1" fontAlgn="auto" latinLnBrk="0" hangingPunct="0">
              <a:lnSpc>
                <a:spcPct val="90000"/>
              </a:lnSpc>
              <a:spcBef>
                <a:spcPts val="0"/>
              </a:spcBef>
              <a:spcAft>
                <a:spcPts val="800"/>
              </a:spcAft>
              <a:buClrTx/>
              <a:buSzPct val="123000"/>
              <a:buFont typeface="Wingdings" panose="05000000000000000000" pitchFamily="2" charset="2"/>
              <a:buChar char="ü"/>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Reason for deviation from approved projections is owing to delays in finalisation of projects from the Northern Cape Province regarding the Upgrading of Public Spaces</a:t>
            </a:r>
          </a:p>
          <a:p>
            <a:pPr marL="1009650" marR="0" lvl="2"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009650" marR="0" lvl="2"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400050" marR="0" lvl="1"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graphicFrame>
        <p:nvGraphicFramePr>
          <p:cNvPr id="7" name="Table 6">
            <a:extLst>
              <a:ext uri="{FF2B5EF4-FFF2-40B4-BE49-F238E27FC236}">
                <a16:creationId xmlns:a16="http://schemas.microsoft.com/office/drawing/2014/main" xmlns="" id="{1FD6C843-C162-98F2-BEE5-CD6C0B0FE50D}"/>
              </a:ext>
            </a:extLst>
          </p:cNvPr>
          <p:cNvGraphicFramePr>
            <a:graphicFrameLocks noGrp="1"/>
          </p:cNvGraphicFramePr>
          <p:nvPr/>
        </p:nvGraphicFramePr>
        <p:xfrm>
          <a:off x="9007332" y="3961147"/>
          <a:ext cx="3435928" cy="773353"/>
        </p:xfrm>
        <a:graphic>
          <a:graphicData uri="http://schemas.openxmlformats.org/drawingml/2006/table">
            <a:tbl>
              <a:tblPr/>
              <a:tblGrid>
                <a:gridCol w="1370502">
                  <a:extLst>
                    <a:ext uri="{9D8B030D-6E8A-4147-A177-3AD203B41FA5}">
                      <a16:colId xmlns:a16="http://schemas.microsoft.com/office/drawing/2014/main" xmlns="" val="3385938759"/>
                    </a:ext>
                  </a:extLst>
                </a:gridCol>
                <a:gridCol w="1065028">
                  <a:extLst>
                    <a:ext uri="{9D8B030D-6E8A-4147-A177-3AD203B41FA5}">
                      <a16:colId xmlns:a16="http://schemas.microsoft.com/office/drawing/2014/main" xmlns="" val="835773542"/>
                    </a:ext>
                  </a:extLst>
                </a:gridCol>
                <a:gridCol w="1000398">
                  <a:extLst>
                    <a:ext uri="{9D8B030D-6E8A-4147-A177-3AD203B41FA5}">
                      <a16:colId xmlns:a16="http://schemas.microsoft.com/office/drawing/2014/main" xmlns="" val="1871157941"/>
                    </a:ext>
                  </a:extLst>
                </a:gridCol>
              </a:tblGrid>
              <a:tr h="462203">
                <a:tc>
                  <a:txBody>
                    <a:bodyPr/>
                    <a:lstStyle/>
                    <a:p>
                      <a:pPr algn="l" fontAlgn="b"/>
                      <a:r>
                        <a:rPr lang="en-US" sz="2000" b="0" i="0" u="none" strike="noStrike" dirty="0">
                          <a:solidFill>
                            <a:srgbClr val="000000"/>
                          </a:solidFill>
                          <a:effectLst/>
                          <a:latin typeface="Calibri" panose="020F0502020204030204" pitchFamily="34" charset="0"/>
                        </a:rPr>
                        <a:t>Projection</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Actual</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variance </a:t>
                      </a:r>
                    </a:p>
                  </a:txBody>
                  <a:tcPr marL="6350" marR="6350" marT="6350"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xmlns="" val="2704707003"/>
                  </a:ext>
                </a:extLst>
              </a:tr>
              <a:tr h="149629">
                <a:tc>
                  <a:txBody>
                    <a:bodyPr/>
                    <a:lstStyle/>
                    <a:p>
                      <a:pPr algn="r" fontAlgn="b"/>
                      <a:r>
                        <a:rPr lang="en-US" sz="2000" b="0" i="0" u="none" strike="noStrike" dirty="0">
                          <a:solidFill>
                            <a:srgbClr val="000000"/>
                          </a:solidFill>
                          <a:effectLst/>
                          <a:latin typeface="Calibri" panose="020F0502020204030204" pitchFamily="34" charset="0"/>
                        </a:rPr>
                        <a:t>47.6%</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52.7%</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(5.1%)</a:t>
                      </a:r>
                    </a:p>
                  </a:txBody>
                  <a:tcPr marL="6350" marR="6350" marT="6350" marB="0" anchor="b">
                    <a:lnL>
                      <a:noFill/>
                    </a:lnL>
                    <a:lnR>
                      <a:noFill/>
                    </a:lnR>
                    <a:lnT>
                      <a:noFill/>
                    </a:lnT>
                    <a:lnB>
                      <a:noFill/>
                    </a:lnB>
                    <a:solidFill>
                      <a:srgbClr val="00B050"/>
                    </a:solidFill>
                  </a:tcPr>
                </a:tc>
                <a:extLst>
                  <a:ext uri="{0D108BD9-81ED-4DB2-BD59-A6C34878D82A}">
                    <a16:rowId xmlns:a16="http://schemas.microsoft.com/office/drawing/2014/main" xmlns="" val="523282598"/>
                  </a:ext>
                </a:extLst>
              </a:tr>
            </a:tbl>
          </a:graphicData>
        </a:graphic>
      </p:graphicFrame>
      <p:graphicFrame>
        <p:nvGraphicFramePr>
          <p:cNvPr id="3" name="Table 2">
            <a:extLst>
              <a:ext uri="{FF2B5EF4-FFF2-40B4-BE49-F238E27FC236}">
                <a16:creationId xmlns:a16="http://schemas.microsoft.com/office/drawing/2014/main" xmlns="" id="{122CA51B-629F-6812-554E-A105428CBBE7}"/>
              </a:ext>
            </a:extLst>
          </p:cNvPr>
          <p:cNvGraphicFramePr>
            <a:graphicFrameLocks noGrp="1"/>
          </p:cNvGraphicFramePr>
          <p:nvPr/>
        </p:nvGraphicFramePr>
        <p:xfrm>
          <a:off x="8685731" y="7762008"/>
          <a:ext cx="3435928" cy="773353"/>
        </p:xfrm>
        <a:graphic>
          <a:graphicData uri="http://schemas.openxmlformats.org/drawingml/2006/table">
            <a:tbl>
              <a:tblPr/>
              <a:tblGrid>
                <a:gridCol w="1370502">
                  <a:extLst>
                    <a:ext uri="{9D8B030D-6E8A-4147-A177-3AD203B41FA5}">
                      <a16:colId xmlns:a16="http://schemas.microsoft.com/office/drawing/2014/main" xmlns="" val="3385938759"/>
                    </a:ext>
                  </a:extLst>
                </a:gridCol>
                <a:gridCol w="1065028">
                  <a:extLst>
                    <a:ext uri="{9D8B030D-6E8A-4147-A177-3AD203B41FA5}">
                      <a16:colId xmlns:a16="http://schemas.microsoft.com/office/drawing/2014/main" xmlns="" val="835773542"/>
                    </a:ext>
                  </a:extLst>
                </a:gridCol>
                <a:gridCol w="1000398">
                  <a:extLst>
                    <a:ext uri="{9D8B030D-6E8A-4147-A177-3AD203B41FA5}">
                      <a16:colId xmlns:a16="http://schemas.microsoft.com/office/drawing/2014/main" xmlns="" val="1871157941"/>
                    </a:ext>
                  </a:extLst>
                </a:gridCol>
              </a:tblGrid>
              <a:tr h="462203">
                <a:tc>
                  <a:txBody>
                    <a:bodyPr/>
                    <a:lstStyle/>
                    <a:p>
                      <a:pPr algn="l" fontAlgn="b"/>
                      <a:r>
                        <a:rPr lang="en-US" sz="2000" b="0" i="0" u="none" strike="noStrike" dirty="0">
                          <a:solidFill>
                            <a:srgbClr val="000000"/>
                          </a:solidFill>
                          <a:effectLst/>
                          <a:latin typeface="Calibri" panose="020F0502020204030204" pitchFamily="34" charset="0"/>
                        </a:rPr>
                        <a:t>Projection</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Actual</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variance </a:t>
                      </a:r>
                    </a:p>
                  </a:txBody>
                  <a:tcPr marL="6350" marR="6350" marT="6350"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xmlns="" val="2704707003"/>
                  </a:ext>
                </a:extLst>
              </a:tr>
              <a:tr h="149629">
                <a:tc>
                  <a:txBody>
                    <a:bodyPr/>
                    <a:lstStyle/>
                    <a:p>
                      <a:pPr algn="r" fontAlgn="b"/>
                      <a:r>
                        <a:rPr lang="en-US" sz="2000" b="0" i="0" u="none" strike="noStrike" dirty="0">
                          <a:solidFill>
                            <a:srgbClr val="000000"/>
                          </a:solidFill>
                          <a:effectLst/>
                          <a:latin typeface="Calibri" panose="020F0502020204030204" pitchFamily="34" charset="0"/>
                        </a:rPr>
                        <a:t>64.3%</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68.3%</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(4.0%)</a:t>
                      </a:r>
                    </a:p>
                  </a:txBody>
                  <a:tcPr marL="6350" marR="6350" marT="6350" marB="0" anchor="b">
                    <a:lnL>
                      <a:noFill/>
                    </a:lnL>
                    <a:lnR>
                      <a:noFill/>
                    </a:lnR>
                    <a:lnT>
                      <a:noFill/>
                    </a:lnT>
                    <a:lnB>
                      <a:noFill/>
                    </a:lnB>
                    <a:solidFill>
                      <a:srgbClr val="00B050"/>
                    </a:solidFill>
                  </a:tcPr>
                </a:tc>
                <a:extLst>
                  <a:ext uri="{0D108BD9-81ED-4DB2-BD59-A6C34878D82A}">
                    <a16:rowId xmlns:a16="http://schemas.microsoft.com/office/drawing/2014/main" xmlns="" val="523282598"/>
                  </a:ext>
                </a:extLst>
              </a:tr>
            </a:tbl>
          </a:graphicData>
        </a:graphic>
      </p:graphicFrame>
      <p:sp>
        <p:nvSpPr>
          <p:cNvPr id="5" name="Rectangle 4">
            <a:extLst>
              <a:ext uri="{FF2B5EF4-FFF2-40B4-BE49-F238E27FC236}">
                <a16:creationId xmlns:a16="http://schemas.microsoft.com/office/drawing/2014/main" xmlns="" id="{83F11A14-1819-CAFD-8FEF-47D2952EAC2C}"/>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81</a:t>
            </a:r>
          </a:p>
        </p:txBody>
      </p:sp>
    </p:spTree>
    <p:extLst>
      <p:ext uri="{BB962C8B-B14F-4D97-AF65-F5344CB8AC3E}">
        <p14:creationId xmlns:p14="http://schemas.microsoft.com/office/powerpoint/2010/main" xmlns="" val="35496072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699161"/>
            <a:ext cx="2452015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Gill Sans SemiBold"/>
              </a:rPr>
              <a:t>EXECUTIVE SUMMARY</a:t>
            </a:r>
            <a:endParaRPr kumimoji="0" lang="en-US" sz="7000" b="1" i="0" u="none" strike="noStrike" kern="1200" cap="none" spc="0" normalizeH="0" baseline="0" noProof="0" dirty="0">
              <a:ln>
                <a:noFill/>
              </a:ln>
              <a:solidFill>
                <a:srgbClr val="FF9900"/>
              </a:solidFill>
              <a:effectLst/>
              <a:uLnTx/>
              <a:uFillTx/>
              <a:latin typeface="Calibri"/>
              <a:ea typeface="+mn-ea"/>
              <a:cs typeface="Arial"/>
              <a:sym typeface="Helvetica Neue"/>
            </a:endParaRPr>
          </a:p>
        </p:txBody>
      </p:sp>
      <p:sp>
        <p:nvSpPr>
          <p:cNvPr id="6" name="Content Placeholder 2">
            <a:extLst>
              <a:ext uri="{FF2B5EF4-FFF2-40B4-BE49-F238E27FC236}">
                <a16:creationId xmlns:a16="http://schemas.microsoft.com/office/drawing/2014/main" xmlns="" id="{1531F582-F35A-8B83-76D1-BD7AC183126B}"/>
              </a:ext>
            </a:extLst>
          </p:cNvPr>
          <p:cNvSpPr txBox="1">
            <a:spLocks/>
          </p:cNvSpPr>
          <p:nvPr/>
        </p:nvSpPr>
        <p:spPr>
          <a:xfrm>
            <a:off x="687937" y="3408218"/>
            <a:ext cx="23148807" cy="9019309"/>
          </a:xfrm>
          <a:prstGeom prst="rect">
            <a:avLst/>
          </a:prstGeom>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09600" marR="0" lvl="0"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q"/>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sp>
        <p:nvSpPr>
          <p:cNvPr id="9" name="Content Placeholder 2">
            <a:extLst>
              <a:ext uri="{FF2B5EF4-FFF2-40B4-BE49-F238E27FC236}">
                <a16:creationId xmlns:a16="http://schemas.microsoft.com/office/drawing/2014/main" xmlns="" id="{AEDF7D0C-AFE4-2453-6C54-3D1EB58FAC40}"/>
              </a:ext>
            </a:extLst>
          </p:cNvPr>
          <p:cNvSpPr txBox="1">
            <a:spLocks/>
          </p:cNvSpPr>
          <p:nvPr/>
        </p:nvSpPr>
        <p:spPr>
          <a:xfrm>
            <a:off x="249382" y="3054927"/>
            <a:ext cx="23587362" cy="6567055"/>
          </a:xfrm>
          <a:prstGeom prst="rect">
            <a:avLst/>
          </a:prstGeom>
          <a:ln w="3175">
            <a:solidFill>
              <a:schemeClr val="tx1"/>
            </a:solidFill>
          </a:ln>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1219200" marR="0" lvl="2" indent="0" algn="just" defTabSz="2438337" rtl="0" eaLnBrk="1" fontAlgn="auto" latinLnBrk="0" hangingPunct="0">
              <a:lnSpc>
                <a:spcPct val="150000"/>
              </a:lnSpc>
              <a:spcBef>
                <a:spcPts val="0"/>
              </a:spcBef>
              <a:spcAft>
                <a:spcPts val="0"/>
              </a:spcAft>
              <a:buClrTx/>
              <a:buSzPct val="123000"/>
              <a:buFontTx/>
              <a:buNone/>
              <a:tabLst>
                <a:tab pos="720090" algn="l"/>
                <a:tab pos="822960" algn="l"/>
                <a:tab pos="402336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609600" marR="0" lvl="0"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q"/>
              <a:tabLst>
                <a:tab pos="457200" algn="l"/>
              </a:tabLst>
              <a:defRPr/>
            </a:pP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Households</a:t>
            </a:r>
          </a:p>
          <a:p>
            <a:pPr marL="400050" marR="0" lvl="1" indent="0" algn="just"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400050" marR="0" lvl="1" indent="0" algn="l" defTabSz="2438337" rtl="0" eaLnBrk="1" fontAlgn="auto" latinLnBrk="0" hangingPunct="0">
              <a:lnSpc>
                <a:spcPct val="90000"/>
              </a:lnSpc>
              <a:spcBef>
                <a:spcPts val="0"/>
              </a:spcBef>
              <a:spcAft>
                <a:spcPts val="800"/>
              </a:spcAft>
              <a:buClrTx/>
              <a:buSzPct val="123000"/>
              <a:buFontTx/>
              <a:buNone/>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expenditure is at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R16.1 million (51.5%)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Adjusted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Appropriation of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R31,2 million</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There is an under expenditure of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R7,4 million (23,7%)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projected expenditure of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R23,5 million (75.2%)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in the quarter. </a:t>
            </a:r>
          </a:p>
          <a:p>
            <a:pPr marL="400050" marR="0" lvl="1" indent="0" algn="l"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466850" marR="0" lvl="2" indent="-4572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v"/>
              <a:tabLst>
                <a:tab pos="457200" algn="l"/>
              </a:tabLst>
              <a:defRPr/>
            </a:pPr>
            <a:r>
              <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under expenditure against projections are explained as follows:</a:t>
            </a:r>
          </a:p>
          <a:p>
            <a:pPr marL="1009650" marR="0" lvl="2"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GB" sz="2800" b="0" i="0" u="none" strike="noStrike" kern="0" cap="none" spc="0" normalizeH="0" baseline="0" noProof="0" dirty="0">
              <a:ln>
                <a:noFill/>
              </a:ln>
              <a:solidFill>
                <a:srgbClr val="FF0000"/>
              </a:solidFill>
              <a:effectLst/>
              <a:uLnTx/>
              <a:uFillTx/>
              <a:latin typeface="Calibri (Body)"/>
              <a:cs typeface="Times New Roman" panose="02020603050405020304" pitchFamily="18" charset="0"/>
              <a:sym typeface="Helvetica Neue"/>
            </a:endParaRPr>
          </a:p>
          <a:p>
            <a:pPr marL="1828800" marR="0" lvl="2" indent="-609600" algn="just" defTabSz="2438337" rtl="0" eaLnBrk="1" fontAlgn="auto" latinLnBrk="0" hangingPunct="0">
              <a:lnSpc>
                <a:spcPct val="150000"/>
              </a:lnSpc>
              <a:spcBef>
                <a:spcPts val="0"/>
              </a:spcBef>
              <a:spcAft>
                <a:spcPts val="1000"/>
              </a:spcAft>
              <a:buClrTx/>
              <a:buSzPct val="123000"/>
              <a:buFont typeface="Wingdings" panose="05000000000000000000" pitchFamily="2" charset="2"/>
              <a:buChar char="ü"/>
              <a:tabLst/>
              <a:defRPr/>
            </a:pPr>
            <a:r>
              <a:rPr kumimoji="0" lang="en-ZA" sz="2800" b="0" i="0" u="none" strike="noStrike" kern="0" cap="none" spc="0" normalizeH="0" baseline="0" noProof="0" dirty="0">
                <a:ln>
                  <a:noFill/>
                </a:ln>
                <a:solidFill>
                  <a:srgbClr val="535353"/>
                </a:solidFill>
                <a:effectLst/>
                <a:uLnTx/>
                <a:uFillTx/>
                <a:latin typeface="Calibri (Body)"/>
                <a:cs typeface="Times New Roman" panose="02020603050405020304" pitchFamily="18" charset="0"/>
                <a:sym typeface="Helvetica Neue"/>
              </a:rPr>
              <a:t>Transfers to Ministerial bursary support to athletes which are based on claims from schools; and</a:t>
            </a:r>
          </a:p>
          <a:p>
            <a:pPr marL="1828800" marR="0" lvl="2" indent="-609600" algn="just" defTabSz="2438337" rtl="0" eaLnBrk="1" fontAlgn="auto" latinLnBrk="0" hangingPunct="0">
              <a:lnSpc>
                <a:spcPct val="150000"/>
              </a:lnSpc>
              <a:spcBef>
                <a:spcPts val="0"/>
              </a:spcBef>
              <a:spcAft>
                <a:spcPts val="1000"/>
              </a:spcAft>
              <a:buClrTx/>
              <a:buSzPct val="123000"/>
              <a:buFont typeface="Wingdings" panose="05000000000000000000" pitchFamily="2" charset="2"/>
              <a:buChar char="ü"/>
              <a:tabLst/>
              <a:defRPr/>
            </a:pPr>
            <a:r>
              <a:rPr kumimoji="0" lang="en-ZA" sz="2800" b="0" i="0" u="none" strike="noStrike" kern="0" cap="none" spc="0" normalizeH="0" baseline="0" noProof="0" dirty="0">
                <a:ln>
                  <a:noFill/>
                </a:ln>
                <a:solidFill>
                  <a:srgbClr val="535353"/>
                </a:solidFill>
                <a:effectLst/>
                <a:uLnTx/>
                <a:uFillTx/>
                <a:latin typeface="Calibri (Body)"/>
                <a:cs typeface="Times New Roman" panose="02020603050405020304" pitchFamily="18" charset="0"/>
                <a:sym typeface="Helvetica Neue"/>
              </a:rPr>
              <a:t>delays in vetting the MoAs by Legal Services</a:t>
            </a:r>
            <a:r>
              <a:rPr kumimoji="0" lang="en-US" sz="2800" b="0" i="0" u="none" strike="noStrike" kern="0" cap="none" spc="0" normalizeH="0" baseline="0" noProof="0" dirty="0">
                <a:ln>
                  <a:noFill/>
                </a:ln>
                <a:solidFill>
                  <a:srgbClr val="535353"/>
                </a:solidFill>
                <a:effectLst/>
                <a:uLnTx/>
                <a:uFillTx/>
                <a:latin typeface="Calibri (Body)"/>
                <a:cs typeface="Times New Roman" panose="02020603050405020304" pitchFamily="18" charset="0"/>
                <a:sym typeface="Helvetica Neue"/>
              </a:rPr>
              <a:t>.</a:t>
            </a:r>
          </a:p>
          <a:p>
            <a:pPr marL="1009650" marR="0" lvl="2"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009650" marR="0" lvl="2"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009650" marR="0" lvl="2"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400050" marR="0" lvl="1"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graphicFrame>
        <p:nvGraphicFramePr>
          <p:cNvPr id="7" name="Table 6">
            <a:extLst>
              <a:ext uri="{FF2B5EF4-FFF2-40B4-BE49-F238E27FC236}">
                <a16:creationId xmlns:a16="http://schemas.microsoft.com/office/drawing/2014/main" xmlns="" id="{1FD6C843-C162-98F2-BEE5-CD6C0B0FE50D}"/>
              </a:ext>
            </a:extLst>
          </p:cNvPr>
          <p:cNvGraphicFramePr>
            <a:graphicFrameLocks noGrp="1"/>
          </p:cNvGraphicFramePr>
          <p:nvPr/>
        </p:nvGraphicFramePr>
        <p:xfrm>
          <a:off x="3969327" y="3581882"/>
          <a:ext cx="3435928" cy="773353"/>
        </p:xfrm>
        <a:graphic>
          <a:graphicData uri="http://schemas.openxmlformats.org/drawingml/2006/table">
            <a:tbl>
              <a:tblPr/>
              <a:tblGrid>
                <a:gridCol w="1370502">
                  <a:extLst>
                    <a:ext uri="{9D8B030D-6E8A-4147-A177-3AD203B41FA5}">
                      <a16:colId xmlns:a16="http://schemas.microsoft.com/office/drawing/2014/main" xmlns="" val="3385938759"/>
                    </a:ext>
                  </a:extLst>
                </a:gridCol>
                <a:gridCol w="1065028">
                  <a:extLst>
                    <a:ext uri="{9D8B030D-6E8A-4147-A177-3AD203B41FA5}">
                      <a16:colId xmlns:a16="http://schemas.microsoft.com/office/drawing/2014/main" xmlns="" val="835773542"/>
                    </a:ext>
                  </a:extLst>
                </a:gridCol>
                <a:gridCol w="1000398">
                  <a:extLst>
                    <a:ext uri="{9D8B030D-6E8A-4147-A177-3AD203B41FA5}">
                      <a16:colId xmlns:a16="http://schemas.microsoft.com/office/drawing/2014/main" xmlns="" val="1871157941"/>
                    </a:ext>
                  </a:extLst>
                </a:gridCol>
              </a:tblGrid>
              <a:tr h="462203">
                <a:tc>
                  <a:txBody>
                    <a:bodyPr/>
                    <a:lstStyle/>
                    <a:p>
                      <a:pPr algn="l" fontAlgn="b"/>
                      <a:r>
                        <a:rPr lang="en-US" sz="2000" b="0" i="0" u="none" strike="noStrike" dirty="0">
                          <a:solidFill>
                            <a:srgbClr val="000000"/>
                          </a:solidFill>
                          <a:effectLst/>
                          <a:latin typeface="Calibri" panose="020F0502020204030204" pitchFamily="34" charset="0"/>
                        </a:rPr>
                        <a:t>Projection</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Actual</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variance </a:t>
                      </a:r>
                    </a:p>
                  </a:txBody>
                  <a:tcPr marL="6350" marR="6350" marT="6350"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xmlns="" val="2704707003"/>
                  </a:ext>
                </a:extLst>
              </a:tr>
              <a:tr h="149629">
                <a:tc>
                  <a:txBody>
                    <a:bodyPr/>
                    <a:lstStyle/>
                    <a:p>
                      <a:pPr algn="r" fontAlgn="b"/>
                      <a:r>
                        <a:rPr lang="en-US" sz="2000" b="0" i="0" u="none" strike="noStrike" dirty="0">
                          <a:solidFill>
                            <a:srgbClr val="000000"/>
                          </a:solidFill>
                          <a:effectLst/>
                          <a:latin typeface="Calibri" panose="020F0502020204030204" pitchFamily="34" charset="0"/>
                        </a:rPr>
                        <a:t>75.2%</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51.5%</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23.7%</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xmlns="" val="523282598"/>
                  </a:ext>
                </a:extLst>
              </a:tr>
            </a:tbl>
          </a:graphicData>
        </a:graphic>
      </p:graphicFrame>
      <p:sp>
        <p:nvSpPr>
          <p:cNvPr id="3" name="Rectangle 2">
            <a:extLst>
              <a:ext uri="{FF2B5EF4-FFF2-40B4-BE49-F238E27FC236}">
                <a16:creationId xmlns:a16="http://schemas.microsoft.com/office/drawing/2014/main" xmlns="" id="{5F2D9CF0-B24B-035C-35E0-C99D37D98C77}"/>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82</a:t>
            </a:r>
          </a:p>
        </p:txBody>
      </p:sp>
    </p:spTree>
    <p:extLst>
      <p:ext uri="{BB962C8B-B14F-4D97-AF65-F5344CB8AC3E}">
        <p14:creationId xmlns:p14="http://schemas.microsoft.com/office/powerpoint/2010/main" xmlns="" val="10211556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699161"/>
            <a:ext cx="2452015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Gill Sans SemiBold"/>
              </a:rPr>
              <a:t>EXECUTIVE SUMMARY</a:t>
            </a:r>
            <a:endParaRPr kumimoji="0" lang="en-US" sz="7000" b="1" i="0" u="none" strike="noStrike" kern="1200" cap="none" spc="0" normalizeH="0" baseline="0" noProof="0" dirty="0">
              <a:ln>
                <a:noFill/>
              </a:ln>
              <a:solidFill>
                <a:srgbClr val="FF9900"/>
              </a:solidFill>
              <a:effectLst/>
              <a:uLnTx/>
              <a:uFillTx/>
              <a:latin typeface="Calibri"/>
              <a:ea typeface="+mn-ea"/>
              <a:cs typeface="Arial"/>
              <a:sym typeface="Helvetica Neue"/>
            </a:endParaRPr>
          </a:p>
        </p:txBody>
      </p:sp>
      <p:sp>
        <p:nvSpPr>
          <p:cNvPr id="6" name="Content Placeholder 2">
            <a:extLst>
              <a:ext uri="{FF2B5EF4-FFF2-40B4-BE49-F238E27FC236}">
                <a16:creationId xmlns:a16="http://schemas.microsoft.com/office/drawing/2014/main" xmlns="" id="{1531F582-F35A-8B83-76D1-BD7AC183126B}"/>
              </a:ext>
            </a:extLst>
          </p:cNvPr>
          <p:cNvSpPr txBox="1">
            <a:spLocks/>
          </p:cNvSpPr>
          <p:nvPr/>
        </p:nvSpPr>
        <p:spPr>
          <a:xfrm>
            <a:off x="687937" y="3408218"/>
            <a:ext cx="23148807" cy="9019309"/>
          </a:xfrm>
          <a:prstGeom prst="rect">
            <a:avLst/>
          </a:prstGeom>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09600" marR="0" lvl="0"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q"/>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sp>
        <p:nvSpPr>
          <p:cNvPr id="9" name="Content Placeholder 2">
            <a:extLst>
              <a:ext uri="{FF2B5EF4-FFF2-40B4-BE49-F238E27FC236}">
                <a16:creationId xmlns:a16="http://schemas.microsoft.com/office/drawing/2014/main" xmlns="" id="{AEDF7D0C-AFE4-2453-6C54-3D1EB58FAC40}"/>
              </a:ext>
            </a:extLst>
          </p:cNvPr>
          <p:cNvSpPr txBox="1">
            <a:spLocks/>
          </p:cNvSpPr>
          <p:nvPr/>
        </p:nvSpPr>
        <p:spPr>
          <a:xfrm>
            <a:off x="547257" y="3199420"/>
            <a:ext cx="23289488" cy="9019309"/>
          </a:xfrm>
          <a:prstGeom prst="rect">
            <a:avLst/>
          </a:prstGeom>
          <a:ln w="3175">
            <a:solidFill>
              <a:schemeClr val="tx1"/>
            </a:solidFill>
          </a:ln>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marR="0" lvl="0" indent="0" algn="just"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0" marR="0" lvl="0" indent="0" algn="just" defTabSz="2438337" rtl="0" eaLnBrk="1" fontAlgn="auto" latinLnBrk="0" hangingPunct="0">
              <a:lnSpc>
                <a:spcPct val="90000"/>
              </a:lnSpc>
              <a:spcBef>
                <a:spcPts val="0"/>
              </a:spcBef>
              <a:spcAft>
                <a:spcPts val="800"/>
              </a:spcAft>
              <a:buClrTx/>
              <a:buSzPct val="123000"/>
              <a:buFontTx/>
              <a:buNone/>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p>
          <a:p>
            <a:pPr marL="609600" marR="0" lvl="0"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q"/>
              <a:tabLst>
                <a:tab pos="457200" algn="l"/>
              </a:tabLst>
              <a:defRPr/>
            </a:pP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Non-Profit Institutions (Cur)</a:t>
            </a:r>
          </a:p>
          <a:p>
            <a:pPr marL="0" marR="0" lvl="0" indent="0" algn="just" defTabSz="2438337" rtl="0" eaLnBrk="1" fontAlgn="auto" latinLnBrk="0" hangingPunct="0">
              <a:lnSpc>
                <a:spcPct val="90000"/>
              </a:lnSpc>
              <a:spcBef>
                <a:spcPts val="0"/>
              </a:spcBef>
              <a:spcAft>
                <a:spcPts val="800"/>
              </a:spcAft>
              <a:buClrTx/>
              <a:buSzPct val="123000"/>
              <a:buFontTx/>
              <a:buNone/>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The expenditure is at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R119,4 million (32.1%)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Adjusted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Appropriation of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R372,6 million</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department had projected to spend </a:t>
            </a: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R154,1  	million (41,3%)</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by end of the quarter, which lead to an underspending by </a:t>
            </a: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R34,6 million (9.3%)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projections.</a:t>
            </a:r>
          </a:p>
          <a:p>
            <a:pPr marL="0" marR="0" lvl="0" indent="0" algn="l"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609600" marR="0" lvl="0" indent="-609600" algn="l" defTabSz="2438337" rtl="0" eaLnBrk="1" fontAlgn="auto" latinLnBrk="0" hangingPunct="0">
              <a:lnSpc>
                <a:spcPct val="90000"/>
              </a:lnSpc>
              <a:spcBef>
                <a:spcPts val="0"/>
              </a:spcBef>
              <a:spcAft>
                <a:spcPts val="800"/>
              </a:spcAft>
              <a:buClrTx/>
              <a:buSzPct val="123000"/>
              <a:buFont typeface="Wingdings" panose="05000000000000000000" pitchFamily="2" charset="2"/>
              <a:buChar char="Ø"/>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Although the expenditure is not in line with the projections, there is a major improvement in expenditure compared to the previous month due to transfers made to MGE and CCID beneficiaries</a:t>
            </a:r>
          </a:p>
          <a:p>
            <a:pPr marL="0" marR="0" lvl="0" indent="0" algn="l"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466850" marR="0" lvl="2" indent="-4572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v"/>
              <a:tabLst>
                <a:tab pos="457200" algn="l"/>
              </a:tabLst>
              <a:defRPr/>
            </a:pPr>
            <a:r>
              <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under expenditure against projections are explained as follows:</a:t>
            </a:r>
          </a:p>
          <a:p>
            <a:pPr marL="1219200" marR="0" lvl="2" indent="0" algn="just" defTabSz="2438337" rtl="0" eaLnBrk="1" fontAlgn="auto" latinLnBrk="0" hangingPunct="0">
              <a:lnSpc>
                <a:spcPct val="150000"/>
              </a:lnSpc>
              <a:spcBef>
                <a:spcPts val="0"/>
              </a:spcBef>
              <a:spcAft>
                <a:spcPts val="0"/>
              </a:spcAft>
              <a:buClrTx/>
              <a:buSzPct val="123000"/>
              <a:buFontTx/>
              <a:buNone/>
              <a:tabLst>
                <a:tab pos="720090" algn="l"/>
                <a:tab pos="822960" algn="l"/>
                <a:tab pos="402336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828800" marR="0" lvl="2" indent="-609600" algn="l" defTabSz="2438337" rtl="0" eaLnBrk="1" fontAlgn="auto" latinLnBrk="0" hangingPunct="0">
              <a:lnSpc>
                <a:spcPct val="150000"/>
              </a:lnSpc>
              <a:spcBef>
                <a:spcPts val="0"/>
              </a:spcBef>
              <a:spcAft>
                <a:spcPts val="1000"/>
              </a:spcAft>
              <a:buClrTx/>
              <a:buSzPct val="123000"/>
              <a:buFont typeface="Wingdings" panose="05000000000000000000" pitchFamily="2" charset="2"/>
              <a:buChar char="ü"/>
              <a:tabLst>
                <a:tab pos="365760" algn="l"/>
                <a:tab pos="822960" algn="l"/>
                <a:tab pos="4023360" algn="l"/>
              </a:tabLst>
              <a:defRPr/>
            </a:pP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1st tranche to Lovelife could not be made owing to prior financial year unspent funds and submission of expenditure reports</a:t>
            </a:r>
          </a:p>
          <a:p>
            <a:pPr marL="1828800" marR="0" lvl="2" indent="-609600" algn="l" defTabSz="2438337" rtl="0" eaLnBrk="1" fontAlgn="auto" latinLnBrk="0" hangingPunct="0">
              <a:lnSpc>
                <a:spcPct val="150000"/>
              </a:lnSpc>
              <a:spcBef>
                <a:spcPts val="0"/>
              </a:spcBef>
              <a:spcAft>
                <a:spcPts val="1000"/>
              </a:spcAft>
              <a:buClrTx/>
              <a:buSzPct val="123000"/>
              <a:buFont typeface="Wingdings" panose="05000000000000000000" pitchFamily="2" charset="2"/>
              <a:buChar char="ü"/>
              <a:tabLst>
                <a:tab pos="365760" algn="l"/>
                <a:tab pos="822960" algn="l"/>
                <a:tab pos="4023360" algn="l"/>
              </a:tabLst>
              <a:defRPr/>
            </a:pP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South African Sports Confederation and Olympic Committee – the prior financial year’s transfer to SASCOC was made in March with additional funds towards Commonwealth Games and the World Games.  Transfer for the current financial year’s allocation will only be made once the organization account for the prior financial year’s transferred funds.</a:t>
            </a: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400050" marR="0" lvl="1"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graphicFrame>
        <p:nvGraphicFramePr>
          <p:cNvPr id="10" name="Table 9">
            <a:extLst>
              <a:ext uri="{FF2B5EF4-FFF2-40B4-BE49-F238E27FC236}">
                <a16:creationId xmlns:a16="http://schemas.microsoft.com/office/drawing/2014/main" xmlns="" id="{1D07C899-1CC4-4CBE-38C2-5BACC5FFB174}"/>
              </a:ext>
            </a:extLst>
          </p:cNvPr>
          <p:cNvGraphicFramePr>
            <a:graphicFrameLocks noGrp="1"/>
          </p:cNvGraphicFramePr>
          <p:nvPr/>
        </p:nvGraphicFramePr>
        <p:xfrm>
          <a:off x="6192981" y="3831052"/>
          <a:ext cx="3435928" cy="773353"/>
        </p:xfrm>
        <a:graphic>
          <a:graphicData uri="http://schemas.openxmlformats.org/drawingml/2006/table">
            <a:tbl>
              <a:tblPr/>
              <a:tblGrid>
                <a:gridCol w="1370502">
                  <a:extLst>
                    <a:ext uri="{9D8B030D-6E8A-4147-A177-3AD203B41FA5}">
                      <a16:colId xmlns:a16="http://schemas.microsoft.com/office/drawing/2014/main" xmlns="" val="3385938759"/>
                    </a:ext>
                  </a:extLst>
                </a:gridCol>
                <a:gridCol w="1065028">
                  <a:extLst>
                    <a:ext uri="{9D8B030D-6E8A-4147-A177-3AD203B41FA5}">
                      <a16:colId xmlns:a16="http://schemas.microsoft.com/office/drawing/2014/main" xmlns="" val="835773542"/>
                    </a:ext>
                  </a:extLst>
                </a:gridCol>
                <a:gridCol w="1000398">
                  <a:extLst>
                    <a:ext uri="{9D8B030D-6E8A-4147-A177-3AD203B41FA5}">
                      <a16:colId xmlns:a16="http://schemas.microsoft.com/office/drawing/2014/main" xmlns="" val="1871157941"/>
                    </a:ext>
                  </a:extLst>
                </a:gridCol>
              </a:tblGrid>
              <a:tr h="462203">
                <a:tc>
                  <a:txBody>
                    <a:bodyPr/>
                    <a:lstStyle/>
                    <a:p>
                      <a:pPr algn="l" fontAlgn="b"/>
                      <a:r>
                        <a:rPr lang="en-US" sz="2000" b="0" i="0" u="none" strike="noStrike" dirty="0">
                          <a:solidFill>
                            <a:srgbClr val="000000"/>
                          </a:solidFill>
                          <a:effectLst/>
                          <a:latin typeface="Calibri" panose="020F0502020204030204" pitchFamily="34" charset="0"/>
                        </a:rPr>
                        <a:t>Projection</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Actual</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variance </a:t>
                      </a:r>
                    </a:p>
                  </a:txBody>
                  <a:tcPr marL="6350" marR="6350" marT="6350"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xmlns="" val="2704707003"/>
                  </a:ext>
                </a:extLst>
              </a:tr>
              <a:tr h="149629">
                <a:tc>
                  <a:txBody>
                    <a:bodyPr/>
                    <a:lstStyle/>
                    <a:p>
                      <a:pPr algn="r" fontAlgn="b"/>
                      <a:r>
                        <a:rPr lang="en-US" sz="2000" b="0" i="0" u="none" strike="noStrike" dirty="0">
                          <a:solidFill>
                            <a:srgbClr val="000000"/>
                          </a:solidFill>
                          <a:effectLst/>
                          <a:latin typeface="Calibri" panose="020F0502020204030204" pitchFamily="34" charset="0"/>
                        </a:rPr>
                        <a:t>41.3%</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32.1%</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9.3%</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xmlns="" val="523282598"/>
                  </a:ext>
                </a:extLst>
              </a:tr>
            </a:tbl>
          </a:graphicData>
        </a:graphic>
      </p:graphicFrame>
      <p:sp>
        <p:nvSpPr>
          <p:cNvPr id="3" name="Rectangle 2">
            <a:extLst>
              <a:ext uri="{FF2B5EF4-FFF2-40B4-BE49-F238E27FC236}">
                <a16:creationId xmlns:a16="http://schemas.microsoft.com/office/drawing/2014/main" xmlns="" id="{6FB7BCF4-9117-DBB5-7EFC-335DF338D92B}"/>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83</a:t>
            </a:r>
          </a:p>
        </p:txBody>
      </p:sp>
    </p:spTree>
    <p:extLst>
      <p:ext uri="{BB962C8B-B14F-4D97-AF65-F5344CB8AC3E}">
        <p14:creationId xmlns:p14="http://schemas.microsoft.com/office/powerpoint/2010/main" xmlns="" val="23976172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699161"/>
            <a:ext cx="2452015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Gill Sans SemiBold"/>
              </a:rPr>
              <a:t>EXECUTIVE SUMMARY</a:t>
            </a:r>
            <a:endParaRPr kumimoji="0" lang="en-US" sz="7000" b="1" i="0" u="none" strike="noStrike" kern="1200" cap="none" spc="0" normalizeH="0" baseline="0" noProof="0" dirty="0">
              <a:ln>
                <a:noFill/>
              </a:ln>
              <a:solidFill>
                <a:srgbClr val="FF9900"/>
              </a:solidFill>
              <a:effectLst/>
              <a:uLnTx/>
              <a:uFillTx/>
              <a:latin typeface="Calibri"/>
              <a:ea typeface="+mn-ea"/>
              <a:cs typeface="Arial"/>
              <a:sym typeface="Helvetica Neue"/>
            </a:endParaRPr>
          </a:p>
        </p:txBody>
      </p:sp>
      <p:sp>
        <p:nvSpPr>
          <p:cNvPr id="6" name="Content Placeholder 2">
            <a:extLst>
              <a:ext uri="{FF2B5EF4-FFF2-40B4-BE49-F238E27FC236}">
                <a16:creationId xmlns:a16="http://schemas.microsoft.com/office/drawing/2014/main" xmlns="" id="{1531F582-F35A-8B83-76D1-BD7AC183126B}"/>
              </a:ext>
            </a:extLst>
          </p:cNvPr>
          <p:cNvSpPr txBox="1">
            <a:spLocks/>
          </p:cNvSpPr>
          <p:nvPr/>
        </p:nvSpPr>
        <p:spPr>
          <a:xfrm>
            <a:off x="687937" y="3408218"/>
            <a:ext cx="23148807" cy="9019309"/>
          </a:xfrm>
          <a:prstGeom prst="rect">
            <a:avLst/>
          </a:prstGeom>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09600" marR="0" lvl="0"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q"/>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sp>
        <p:nvSpPr>
          <p:cNvPr id="9" name="Content Placeholder 2">
            <a:extLst>
              <a:ext uri="{FF2B5EF4-FFF2-40B4-BE49-F238E27FC236}">
                <a16:creationId xmlns:a16="http://schemas.microsoft.com/office/drawing/2014/main" xmlns="" id="{AEDF7D0C-AFE4-2453-6C54-3D1EB58FAC40}"/>
              </a:ext>
            </a:extLst>
          </p:cNvPr>
          <p:cNvSpPr txBox="1">
            <a:spLocks/>
          </p:cNvSpPr>
          <p:nvPr/>
        </p:nvSpPr>
        <p:spPr>
          <a:xfrm>
            <a:off x="203721" y="2985367"/>
            <a:ext cx="23813826" cy="9442160"/>
          </a:xfrm>
          <a:prstGeom prst="rect">
            <a:avLst/>
          </a:prstGeom>
          <a:ln w="3175">
            <a:solidFill>
              <a:schemeClr val="tx1"/>
            </a:solidFill>
          </a:ln>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09600" marR="0" lvl="0"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q"/>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609600" marR="0" lvl="0"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q"/>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609600" marR="0" lvl="0"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q"/>
              <a:tabLst>
                <a:tab pos="457200" algn="l"/>
              </a:tabLst>
              <a:defRPr/>
            </a:pP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Non-Profit Institutions (Cap)</a:t>
            </a:r>
          </a:p>
          <a:p>
            <a:pPr marL="0" marR="0" lvl="0" indent="0" algn="just" defTabSz="2438337" rtl="0" eaLnBrk="1" fontAlgn="auto" latinLnBrk="0" hangingPunct="0">
              <a:lnSpc>
                <a:spcPct val="90000"/>
              </a:lnSpc>
              <a:spcBef>
                <a:spcPts val="0"/>
              </a:spcBef>
              <a:spcAft>
                <a:spcPts val="800"/>
              </a:spcAft>
              <a:buClrTx/>
              <a:buSzPct val="123000"/>
              <a:buFontTx/>
              <a:buNone/>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The expenditure is at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R0,00 (0.0%)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Adjusted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Appropriation of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R22 million</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department had projected to spend </a:t>
            </a: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R3,9  million (17.8%)</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by end of the quarter, which lead to an underspending by </a:t>
            </a: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R3,9 million (100.0%)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projections.</a:t>
            </a:r>
          </a:p>
          <a:p>
            <a:pPr marL="0" marR="0" lvl="0" indent="0" algn="just"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828800" marR="0" lvl="2"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ü"/>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Reason for deviation from approved projections is owing to delays in finalisation of projects from the Northern Cape Province regarding the Upgrading of Public Spaces</a:t>
            </a:r>
          </a:p>
          <a:p>
            <a:pPr marL="1219200" marR="0" lvl="2" indent="0" algn="just"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828800" marR="0" lvl="2"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ü"/>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Funds will be reprioritised to one of the needy projects of the Upgrading of Community Arts Centre project</a:t>
            </a: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0" marR="0" lvl="0" indent="0" algn="just"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0" marR="0" lvl="0" indent="0" algn="just"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609600" marR="0" lvl="0"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q"/>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Machinery and equipment</a:t>
            </a:r>
          </a:p>
          <a:p>
            <a:pPr marL="0" marR="0" lvl="0" indent="0" algn="just" defTabSz="2438337" rtl="0" eaLnBrk="1" fontAlgn="auto" latinLnBrk="0" hangingPunct="0">
              <a:lnSpc>
                <a:spcPct val="90000"/>
              </a:lnSpc>
              <a:spcBef>
                <a:spcPts val="0"/>
              </a:spcBef>
              <a:spcAft>
                <a:spcPts val="800"/>
              </a:spcAft>
              <a:buClrTx/>
              <a:buSzPct val="123000"/>
              <a:buFontTx/>
              <a:buNone/>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The expenditure is at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R5,9 million (46.3%)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Adjusted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Appropriation of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R12,8 million</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department had projected to spend </a:t>
            </a: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R12,4 million (96.1%)</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by end of the quarter, which lead to an underspending by </a:t>
            </a: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R6,4 million (49.9%)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projections.</a:t>
            </a:r>
          </a:p>
          <a:p>
            <a:pPr marL="0" marR="0" lvl="0" indent="0" algn="just"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US" sz="2800" b="0" i="0" u="none" strike="noStrike" kern="0" cap="none" spc="0" normalizeH="0" baseline="0" noProof="0" dirty="0">
              <a:ln>
                <a:noFill/>
              </a:ln>
              <a:solidFill>
                <a:srgbClr val="FF0000"/>
              </a:solidFill>
              <a:effectLst/>
              <a:highlight>
                <a:srgbClr val="FFFF00"/>
              </a:highlight>
              <a:uLnTx/>
              <a:uFillTx/>
              <a:latin typeface="Calibri (Body)"/>
              <a:cs typeface="Times New Roman" panose="02020603050405020304" pitchFamily="18" charset="0"/>
              <a:sym typeface="Helvetica Neue"/>
            </a:endParaRPr>
          </a:p>
          <a:p>
            <a:pPr marL="1828800" marR="0" lvl="2"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ü"/>
              <a:tabLst>
                <a:tab pos="457200" algn="l"/>
              </a:tabLst>
              <a:defRPr/>
            </a:pP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reason for deviation from the approved projections;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service provider for storage equipment has not submitted the invoice as there are still items not yet delivered from overseas.  Procurement network infrastructure for NARSSA and film archives will not be done due to insufficient funds, owing to disapproval of roll over request by National Treasury.</a:t>
            </a:r>
          </a:p>
        </p:txBody>
      </p:sp>
      <p:graphicFrame>
        <p:nvGraphicFramePr>
          <p:cNvPr id="8" name="Table 7">
            <a:extLst>
              <a:ext uri="{FF2B5EF4-FFF2-40B4-BE49-F238E27FC236}">
                <a16:creationId xmlns:a16="http://schemas.microsoft.com/office/drawing/2014/main" xmlns="" id="{BD94EF56-299E-10D9-4730-FF5E946128C3}"/>
              </a:ext>
            </a:extLst>
          </p:cNvPr>
          <p:cNvGraphicFramePr>
            <a:graphicFrameLocks noGrp="1"/>
          </p:cNvGraphicFramePr>
          <p:nvPr/>
        </p:nvGraphicFramePr>
        <p:xfrm>
          <a:off x="5730383" y="8282998"/>
          <a:ext cx="3435928" cy="825835"/>
        </p:xfrm>
        <a:graphic>
          <a:graphicData uri="http://schemas.openxmlformats.org/drawingml/2006/table">
            <a:tbl>
              <a:tblPr/>
              <a:tblGrid>
                <a:gridCol w="1370502">
                  <a:extLst>
                    <a:ext uri="{9D8B030D-6E8A-4147-A177-3AD203B41FA5}">
                      <a16:colId xmlns:a16="http://schemas.microsoft.com/office/drawing/2014/main" xmlns="" val="3385938759"/>
                    </a:ext>
                  </a:extLst>
                </a:gridCol>
                <a:gridCol w="1065028">
                  <a:extLst>
                    <a:ext uri="{9D8B030D-6E8A-4147-A177-3AD203B41FA5}">
                      <a16:colId xmlns:a16="http://schemas.microsoft.com/office/drawing/2014/main" xmlns="" val="835773542"/>
                    </a:ext>
                  </a:extLst>
                </a:gridCol>
                <a:gridCol w="1000398">
                  <a:extLst>
                    <a:ext uri="{9D8B030D-6E8A-4147-A177-3AD203B41FA5}">
                      <a16:colId xmlns:a16="http://schemas.microsoft.com/office/drawing/2014/main" xmlns="" val="1871157941"/>
                    </a:ext>
                  </a:extLst>
                </a:gridCol>
              </a:tblGrid>
              <a:tr h="493569">
                <a:tc>
                  <a:txBody>
                    <a:bodyPr/>
                    <a:lstStyle/>
                    <a:p>
                      <a:pPr algn="l" fontAlgn="b"/>
                      <a:r>
                        <a:rPr lang="en-US" sz="2000" b="0" i="0" u="none" strike="noStrike" dirty="0">
                          <a:solidFill>
                            <a:srgbClr val="000000"/>
                          </a:solidFill>
                          <a:effectLst/>
                          <a:latin typeface="Calibri" panose="020F0502020204030204" pitchFamily="34" charset="0"/>
                        </a:rPr>
                        <a:t>Projection</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Actual</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variance </a:t>
                      </a:r>
                    </a:p>
                  </a:txBody>
                  <a:tcPr marL="6350" marR="6350" marT="6350"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xmlns="" val="2704707003"/>
                  </a:ext>
                </a:extLst>
              </a:tr>
              <a:tr h="332266">
                <a:tc>
                  <a:txBody>
                    <a:bodyPr/>
                    <a:lstStyle/>
                    <a:p>
                      <a:pPr algn="r" fontAlgn="b"/>
                      <a:r>
                        <a:rPr lang="en-US" sz="2000" b="0" i="0" u="none" strike="noStrike" dirty="0">
                          <a:solidFill>
                            <a:srgbClr val="000000"/>
                          </a:solidFill>
                          <a:effectLst/>
                          <a:latin typeface="Calibri" panose="020F0502020204030204" pitchFamily="34" charset="0"/>
                        </a:rPr>
                        <a:t>96.1%</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46.3%</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49.9%</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xmlns="" val="523282598"/>
                  </a:ext>
                </a:extLst>
              </a:tr>
            </a:tbl>
          </a:graphicData>
        </a:graphic>
      </p:graphicFrame>
      <p:graphicFrame>
        <p:nvGraphicFramePr>
          <p:cNvPr id="7" name="Table 6">
            <a:extLst>
              <a:ext uri="{FF2B5EF4-FFF2-40B4-BE49-F238E27FC236}">
                <a16:creationId xmlns:a16="http://schemas.microsoft.com/office/drawing/2014/main" xmlns="" id="{2B6F4B78-DDE8-AFD5-9696-C03C858A8EB3}"/>
              </a:ext>
            </a:extLst>
          </p:cNvPr>
          <p:cNvGraphicFramePr>
            <a:graphicFrameLocks noGrp="1"/>
          </p:cNvGraphicFramePr>
          <p:nvPr/>
        </p:nvGraphicFramePr>
        <p:xfrm>
          <a:off x="6528428" y="3621251"/>
          <a:ext cx="3435928" cy="825835"/>
        </p:xfrm>
        <a:graphic>
          <a:graphicData uri="http://schemas.openxmlformats.org/drawingml/2006/table">
            <a:tbl>
              <a:tblPr/>
              <a:tblGrid>
                <a:gridCol w="1370502">
                  <a:extLst>
                    <a:ext uri="{9D8B030D-6E8A-4147-A177-3AD203B41FA5}">
                      <a16:colId xmlns:a16="http://schemas.microsoft.com/office/drawing/2014/main" xmlns="" val="3385938759"/>
                    </a:ext>
                  </a:extLst>
                </a:gridCol>
                <a:gridCol w="1065028">
                  <a:extLst>
                    <a:ext uri="{9D8B030D-6E8A-4147-A177-3AD203B41FA5}">
                      <a16:colId xmlns:a16="http://schemas.microsoft.com/office/drawing/2014/main" xmlns="" val="835773542"/>
                    </a:ext>
                  </a:extLst>
                </a:gridCol>
                <a:gridCol w="1000398">
                  <a:extLst>
                    <a:ext uri="{9D8B030D-6E8A-4147-A177-3AD203B41FA5}">
                      <a16:colId xmlns:a16="http://schemas.microsoft.com/office/drawing/2014/main" xmlns="" val="1871157941"/>
                    </a:ext>
                  </a:extLst>
                </a:gridCol>
              </a:tblGrid>
              <a:tr h="493569">
                <a:tc>
                  <a:txBody>
                    <a:bodyPr/>
                    <a:lstStyle/>
                    <a:p>
                      <a:pPr algn="l" fontAlgn="b"/>
                      <a:r>
                        <a:rPr lang="en-US" sz="2000" b="0" i="0" u="none" strike="noStrike" dirty="0">
                          <a:solidFill>
                            <a:srgbClr val="000000"/>
                          </a:solidFill>
                          <a:effectLst/>
                          <a:latin typeface="Calibri" panose="020F0502020204030204" pitchFamily="34" charset="0"/>
                        </a:rPr>
                        <a:t>Projection</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Actual</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variance </a:t>
                      </a:r>
                    </a:p>
                  </a:txBody>
                  <a:tcPr marL="6350" marR="6350" marT="6350"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xmlns="" val="2704707003"/>
                  </a:ext>
                </a:extLst>
              </a:tr>
              <a:tr h="332266">
                <a:tc>
                  <a:txBody>
                    <a:bodyPr/>
                    <a:lstStyle/>
                    <a:p>
                      <a:pPr algn="r" fontAlgn="b"/>
                      <a:r>
                        <a:rPr lang="en-US" sz="2000" b="0" i="0" u="none" strike="noStrike" dirty="0">
                          <a:solidFill>
                            <a:srgbClr val="000000"/>
                          </a:solidFill>
                          <a:effectLst/>
                          <a:latin typeface="Calibri" panose="020F0502020204030204" pitchFamily="34" charset="0"/>
                        </a:rPr>
                        <a:t>17.8%</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0.0%</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17.8%</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xmlns="" val="523282598"/>
                  </a:ext>
                </a:extLst>
              </a:tr>
            </a:tbl>
          </a:graphicData>
        </a:graphic>
      </p:graphicFrame>
      <p:sp>
        <p:nvSpPr>
          <p:cNvPr id="3" name="Rectangle 2">
            <a:extLst>
              <a:ext uri="{FF2B5EF4-FFF2-40B4-BE49-F238E27FC236}">
                <a16:creationId xmlns:a16="http://schemas.microsoft.com/office/drawing/2014/main" xmlns="" id="{EDDBFAAC-A258-1452-5F34-87D5DCF0C943}"/>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84</a:t>
            </a:r>
          </a:p>
        </p:txBody>
      </p:sp>
    </p:spTree>
    <p:extLst>
      <p:ext uri="{BB962C8B-B14F-4D97-AF65-F5344CB8AC3E}">
        <p14:creationId xmlns:p14="http://schemas.microsoft.com/office/powerpoint/2010/main" xmlns="" val="19167668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699161"/>
            <a:ext cx="2452015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Gill Sans SemiBold"/>
              </a:rPr>
              <a:t>EXECUTIVE SUMMARY</a:t>
            </a:r>
            <a:endParaRPr kumimoji="0" lang="en-US" sz="7000" b="1" i="0" u="none" strike="noStrike" kern="1200" cap="none" spc="0" normalizeH="0" baseline="0" noProof="0" dirty="0">
              <a:ln>
                <a:noFill/>
              </a:ln>
              <a:solidFill>
                <a:srgbClr val="FF9900"/>
              </a:solidFill>
              <a:effectLst/>
              <a:uLnTx/>
              <a:uFillTx/>
              <a:latin typeface="Calibri"/>
              <a:ea typeface="+mn-ea"/>
              <a:cs typeface="Arial"/>
              <a:sym typeface="Helvetica Neue"/>
            </a:endParaRPr>
          </a:p>
        </p:txBody>
      </p:sp>
      <p:sp>
        <p:nvSpPr>
          <p:cNvPr id="9" name="Content Placeholder 2">
            <a:extLst>
              <a:ext uri="{FF2B5EF4-FFF2-40B4-BE49-F238E27FC236}">
                <a16:creationId xmlns:a16="http://schemas.microsoft.com/office/drawing/2014/main" xmlns="" id="{AEDF7D0C-AFE4-2453-6C54-3D1EB58FAC40}"/>
              </a:ext>
            </a:extLst>
          </p:cNvPr>
          <p:cNvSpPr txBox="1">
            <a:spLocks/>
          </p:cNvSpPr>
          <p:nvPr/>
        </p:nvSpPr>
        <p:spPr>
          <a:xfrm>
            <a:off x="222871" y="3068789"/>
            <a:ext cx="23925602" cy="8749832"/>
          </a:xfrm>
          <a:prstGeom prst="rect">
            <a:avLst/>
          </a:prstGeom>
          <a:ln w="3175">
            <a:solidFill>
              <a:schemeClr val="tx1"/>
            </a:solidFill>
          </a:ln>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1009650" marR="0" lvl="2" indent="0" algn="just" defTabSz="2438337" rtl="0" eaLnBrk="1" fontAlgn="auto" latinLnBrk="0" hangingPunct="1">
              <a:lnSpc>
                <a:spcPct val="90000"/>
              </a:lnSpc>
              <a:spcBef>
                <a:spcPts val="0"/>
              </a:spcBef>
              <a:spcAft>
                <a:spcPts val="800"/>
              </a:spcAft>
              <a:buClrTx/>
              <a:buSzPct val="123000"/>
              <a:buFontTx/>
              <a:buNone/>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609600" marR="0" lvl="0"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q"/>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Heritage Assets</a:t>
            </a:r>
          </a:p>
          <a:p>
            <a:pPr marL="0" marR="0" lvl="0" indent="0" algn="just" defTabSz="2438337" rtl="0" eaLnBrk="1" fontAlgn="auto" latinLnBrk="0" hangingPunct="0">
              <a:lnSpc>
                <a:spcPct val="90000"/>
              </a:lnSpc>
              <a:spcBef>
                <a:spcPts val="0"/>
              </a:spcBef>
              <a:spcAft>
                <a:spcPts val="800"/>
              </a:spcAft>
              <a:buClrTx/>
              <a:buSzPct val="123000"/>
              <a:buFontTx/>
              <a:buNone/>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The expenditure is at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R111 thousands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Adjusted </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Appropriation of </a:t>
            </a:r>
            <a:r>
              <a:rPr kumimoji="0" lang="en-ZA"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R144,4 million</a:t>
            </a: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department had projected to spend </a:t>
            </a: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R23,1 million (11.9%)</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by end of the quarter, which lead to an underspending by </a:t>
            </a:r>
            <a:r>
              <a:rPr kumimoji="0" lang="en-US" sz="2800" b="1"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R23,0 million (100.0%) </a:t>
            </a:r>
            <a:r>
              <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against the projections. </a:t>
            </a:r>
          </a:p>
          <a:p>
            <a:pPr marL="0" marR="0" lvl="0" indent="0" algn="just"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1828800" marR="0" lvl="2"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v"/>
              <a:tabLst>
                <a:tab pos="457200" algn="l"/>
              </a:tabLst>
              <a:defRPr/>
            </a:pPr>
            <a:r>
              <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The reasons for deviation from approved projections is attributed to:</a:t>
            </a:r>
          </a:p>
          <a:p>
            <a:pPr marL="763270" marR="0" lvl="0" indent="-457200" algn="just" defTabSz="2438337" rtl="0" eaLnBrk="1" fontAlgn="auto" latinLnBrk="0" hangingPunct="0">
              <a:lnSpc>
                <a:spcPct val="150000"/>
              </a:lnSpc>
              <a:spcBef>
                <a:spcPts val="0"/>
              </a:spcBef>
              <a:spcAft>
                <a:spcPts val="0"/>
              </a:spcAft>
              <a:buClrTx/>
              <a:buSzPct val="123000"/>
              <a:buFont typeface="Wingdings" panose="05000000000000000000" pitchFamily="2" charset="2"/>
              <a:buChar char="ü"/>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JL Dube Amphitheatre – there are contractual challenges with the project. The contractor left site in June 2022 and interventions by DSAC to get construction to resume is underway. The Implementing agency is currently in the process of quantifying the remaining amount of work;</a:t>
            </a: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763270" marR="0" lvl="0" indent="-457200" algn="just" defTabSz="2438337" rtl="0" eaLnBrk="1" fontAlgn="auto" latinLnBrk="0" hangingPunct="0">
              <a:lnSpc>
                <a:spcPct val="150000"/>
              </a:lnSpc>
              <a:spcBef>
                <a:spcPts val="0"/>
              </a:spcBef>
              <a:spcAft>
                <a:spcPts val="0"/>
              </a:spcAft>
              <a:buClrTx/>
              <a:buSzPct val="123000"/>
              <a:buFont typeface="Wingdings" panose="05000000000000000000" pitchFamily="2" charset="2"/>
              <a:buChar char="ü"/>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Sarah Baartman Centre:  the service level agreement (SLA) between DSAC and DPWI expired in March 2022.  A new SLA and MOU were prepared and sent to DPWI for signature.  DSAC has not received any responses and cannot pay any invoices without the signed MOA and SLA;</a:t>
            </a: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763270" marR="0" lvl="0" indent="-457200" algn="just" defTabSz="2438337" rtl="0" eaLnBrk="1" fontAlgn="auto" latinLnBrk="0" hangingPunct="0">
              <a:lnSpc>
                <a:spcPct val="150000"/>
              </a:lnSpc>
              <a:spcBef>
                <a:spcPts val="0"/>
              </a:spcBef>
              <a:spcAft>
                <a:spcPts val="0"/>
              </a:spcAft>
              <a:buClrTx/>
              <a:buSzPct val="123000"/>
              <a:buFont typeface="Wingdings" panose="05000000000000000000" pitchFamily="2" charset="2"/>
              <a:buChar char="ü"/>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National Archives New Purpose Building: the appointed service provider to conduct a feasibility study for the project cost lesser than the allocated amount. Approval was granted by NT to apply virement from savings realised from the project to other needy projects during the AENE process; and</a:t>
            </a: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763270" marR="0" lvl="0" indent="-457200" algn="just" defTabSz="2438337" rtl="0" eaLnBrk="1" fontAlgn="auto" latinLnBrk="0" hangingPunct="0">
              <a:lnSpc>
                <a:spcPct val="150000"/>
              </a:lnSpc>
              <a:spcBef>
                <a:spcPts val="0"/>
              </a:spcBef>
              <a:spcAft>
                <a:spcPts val="0"/>
              </a:spcAft>
              <a:buClrTx/>
              <a:buSzPct val="123000"/>
              <a:buFont typeface="Wingdings" panose="05000000000000000000" pitchFamily="2" charset="2"/>
              <a:buChar char="ü"/>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Polokwane Performing Arts Centre:  the Province has indicated delays in the process of the appointment of the contractor, DSAC awaiting formal communication from the Province with this regards. </a:t>
            </a: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609600" marR="0" lvl="0" indent="-609600" algn="just" defTabSz="2438337" rtl="0" eaLnBrk="1" fontAlgn="auto" latinLnBrk="0" hangingPunct="0">
              <a:lnSpc>
                <a:spcPct val="90000"/>
              </a:lnSpc>
              <a:spcBef>
                <a:spcPts val="0"/>
              </a:spcBef>
              <a:spcAft>
                <a:spcPts val="800"/>
              </a:spcAft>
              <a:buClrTx/>
              <a:buSzPct val="123000"/>
              <a:buFont typeface="Wingdings" panose="05000000000000000000" pitchFamily="2" charset="2"/>
              <a:buChar char="ü"/>
              <a:tabLst>
                <a:tab pos="45720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a:p>
            <a:pPr marL="0" marR="0" lvl="0" indent="0" algn="just" defTabSz="2438337" rtl="0" eaLnBrk="1" fontAlgn="auto" latinLnBrk="0" hangingPunct="0">
              <a:lnSpc>
                <a:spcPct val="90000"/>
              </a:lnSpc>
              <a:spcBef>
                <a:spcPts val="0"/>
              </a:spcBef>
              <a:spcAft>
                <a:spcPts val="800"/>
              </a:spcAft>
              <a:buClrTx/>
              <a:buSzPct val="123000"/>
              <a:buFontTx/>
              <a:buNone/>
              <a:tabLst>
                <a:tab pos="457200" algn="l"/>
              </a:tabLst>
              <a:defRPr/>
            </a:pPr>
            <a:endParaRPr kumimoji="0" lang="en-US"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graphicFrame>
        <p:nvGraphicFramePr>
          <p:cNvPr id="11" name="Table 10">
            <a:extLst>
              <a:ext uri="{FF2B5EF4-FFF2-40B4-BE49-F238E27FC236}">
                <a16:creationId xmlns:a16="http://schemas.microsoft.com/office/drawing/2014/main" xmlns="" id="{FFACDBF0-C129-51E0-AE07-7D8BA5FAF146}"/>
              </a:ext>
            </a:extLst>
          </p:cNvPr>
          <p:cNvGraphicFramePr>
            <a:graphicFrameLocks noGrp="1"/>
          </p:cNvGraphicFramePr>
          <p:nvPr/>
        </p:nvGraphicFramePr>
        <p:xfrm>
          <a:off x="4411618" y="3250141"/>
          <a:ext cx="3435928" cy="773353"/>
        </p:xfrm>
        <a:graphic>
          <a:graphicData uri="http://schemas.openxmlformats.org/drawingml/2006/table">
            <a:tbl>
              <a:tblPr/>
              <a:tblGrid>
                <a:gridCol w="1370502">
                  <a:extLst>
                    <a:ext uri="{9D8B030D-6E8A-4147-A177-3AD203B41FA5}">
                      <a16:colId xmlns:a16="http://schemas.microsoft.com/office/drawing/2014/main" xmlns="" val="3385938759"/>
                    </a:ext>
                  </a:extLst>
                </a:gridCol>
                <a:gridCol w="1065028">
                  <a:extLst>
                    <a:ext uri="{9D8B030D-6E8A-4147-A177-3AD203B41FA5}">
                      <a16:colId xmlns:a16="http://schemas.microsoft.com/office/drawing/2014/main" xmlns="" val="835773542"/>
                    </a:ext>
                  </a:extLst>
                </a:gridCol>
                <a:gridCol w="1000398">
                  <a:extLst>
                    <a:ext uri="{9D8B030D-6E8A-4147-A177-3AD203B41FA5}">
                      <a16:colId xmlns:a16="http://schemas.microsoft.com/office/drawing/2014/main" xmlns="" val="1871157941"/>
                    </a:ext>
                  </a:extLst>
                </a:gridCol>
              </a:tblGrid>
              <a:tr h="462203">
                <a:tc>
                  <a:txBody>
                    <a:bodyPr/>
                    <a:lstStyle/>
                    <a:p>
                      <a:pPr algn="l" fontAlgn="b"/>
                      <a:r>
                        <a:rPr lang="en-US" sz="2000" b="0" i="0" u="none" strike="noStrike" dirty="0">
                          <a:solidFill>
                            <a:srgbClr val="000000"/>
                          </a:solidFill>
                          <a:effectLst/>
                          <a:latin typeface="Calibri" panose="020F0502020204030204" pitchFamily="34" charset="0"/>
                        </a:rPr>
                        <a:t>Projection</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Actual</a:t>
                      </a:r>
                    </a:p>
                  </a:txBody>
                  <a:tcPr marL="6350" marR="6350" marT="6350" marB="0" anchor="b">
                    <a:lnL>
                      <a:noFill/>
                    </a:lnL>
                    <a:lnR>
                      <a:noFill/>
                    </a:lnR>
                    <a:lnT>
                      <a:noFill/>
                    </a:lnT>
                    <a:lnB>
                      <a:noFill/>
                    </a:lnB>
                    <a:solidFill>
                      <a:schemeClr val="tx2">
                        <a:lumMod val="20000"/>
                        <a:lumOff val="80000"/>
                      </a:schemeClr>
                    </a:solidFill>
                  </a:tcPr>
                </a:tc>
                <a:tc>
                  <a:txBody>
                    <a:bodyPr/>
                    <a:lstStyle/>
                    <a:p>
                      <a:pPr algn="l" fontAlgn="b"/>
                      <a:r>
                        <a:rPr lang="en-US" sz="2000" b="0" i="0" u="none" strike="noStrike" dirty="0">
                          <a:solidFill>
                            <a:srgbClr val="000000"/>
                          </a:solidFill>
                          <a:effectLst/>
                          <a:latin typeface="Calibri" panose="020F0502020204030204" pitchFamily="34" charset="0"/>
                        </a:rPr>
                        <a:t>variance </a:t>
                      </a:r>
                    </a:p>
                  </a:txBody>
                  <a:tcPr marL="6350" marR="6350" marT="6350" marB="0" anchor="b">
                    <a:lnL>
                      <a:noFill/>
                    </a:lnL>
                    <a:lnR>
                      <a:noFill/>
                    </a:lnR>
                    <a:lnT>
                      <a:noFill/>
                    </a:lnT>
                    <a:lnB>
                      <a:noFill/>
                    </a:lnB>
                    <a:solidFill>
                      <a:schemeClr val="tx2">
                        <a:lumMod val="20000"/>
                        <a:lumOff val="80000"/>
                      </a:schemeClr>
                    </a:solidFill>
                  </a:tcPr>
                </a:tc>
                <a:extLst>
                  <a:ext uri="{0D108BD9-81ED-4DB2-BD59-A6C34878D82A}">
                    <a16:rowId xmlns:a16="http://schemas.microsoft.com/office/drawing/2014/main" xmlns="" val="2704707003"/>
                  </a:ext>
                </a:extLst>
              </a:tr>
              <a:tr h="149629">
                <a:tc>
                  <a:txBody>
                    <a:bodyPr/>
                    <a:lstStyle/>
                    <a:p>
                      <a:pPr algn="r" fontAlgn="b"/>
                      <a:r>
                        <a:rPr lang="en-US" sz="2000" b="0" i="0" u="none" strike="noStrike" dirty="0">
                          <a:solidFill>
                            <a:srgbClr val="000000"/>
                          </a:solidFill>
                          <a:effectLst/>
                          <a:latin typeface="Calibri" panose="020F0502020204030204" pitchFamily="34" charset="0"/>
                        </a:rPr>
                        <a:t>11.9%</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0.1%</a:t>
                      </a:r>
                    </a:p>
                  </a:txBody>
                  <a:tcPr marL="6350" marR="6350" marT="6350" marB="0" anchor="b">
                    <a:lnL>
                      <a:noFill/>
                    </a:lnL>
                    <a:lnR>
                      <a:noFill/>
                    </a:lnR>
                    <a:lnT>
                      <a:noFill/>
                    </a:lnT>
                    <a:lnB>
                      <a:noFill/>
                    </a:lnB>
                    <a:solidFill>
                      <a:schemeClr val="tx2">
                        <a:lumMod val="20000"/>
                        <a:lumOff val="80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11.9%</a:t>
                      </a:r>
                    </a:p>
                  </a:txBody>
                  <a:tcPr marL="6350" marR="6350" marT="6350" marB="0" anchor="b">
                    <a:lnL>
                      <a:noFill/>
                    </a:lnL>
                    <a:lnR>
                      <a:noFill/>
                    </a:lnR>
                    <a:lnT>
                      <a:noFill/>
                    </a:lnT>
                    <a:lnB>
                      <a:noFill/>
                    </a:lnB>
                    <a:solidFill>
                      <a:srgbClr val="FF0000"/>
                    </a:solidFill>
                  </a:tcPr>
                </a:tc>
                <a:extLst>
                  <a:ext uri="{0D108BD9-81ED-4DB2-BD59-A6C34878D82A}">
                    <a16:rowId xmlns:a16="http://schemas.microsoft.com/office/drawing/2014/main" xmlns="" val="523282598"/>
                  </a:ext>
                </a:extLst>
              </a:tr>
            </a:tbl>
          </a:graphicData>
        </a:graphic>
      </p:graphicFrame>
      <p:sp>
        <p:nvSpPr>
          <p:cNvPr id="3" name="Rectangle 2">
            <a:extLst>
              <a:ext uri="{FF2B5EF4-FFF2-40B4-BE49-F238E27FC236}">
                <a16:creationId xmlns:a16="http://schemas.microsoft.com/office/drawing/2014/main" xmlns="" id="{4719533F-04D5-0A61-3D54-92DC0B220EED}"/>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85</a:t>
            </a:r>
          </a:p>
        </p:txBody>
      </p:sp>
    </p:spTree>
    <p:extLst>
      <p:ext uri="{BB962C8B-B14F-4D97-AF65-F5344CB8AC3E}">
        <p14:creationId xmlns:p14="http://schemas.microsoft.com/office/powerpoint/2010/main" xmlns="" val="21133531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616034"/>
            <a:ext cx="2452015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0" b="1" i="0" u="none" strike="noStrike" kern="1200" cap="none" spc="0" normalizeH="0" baseline="0" noProof="0" dirty="0">
              <a:ln>
                <a:noFill/>
              </a:ln>
              <a:solidFill>
                <a:srgbClr val="FF9900"/>
              </a:solidFill>
              <a:effectLst/>
              <a:uLnTx/>
              <a:uFillTx/>
              <a:latin typeface="Calibri"/>
              <a:ea typeface="+mn-ea"/>
              <a:cs typeface="Arial"/>
              <a:sym typeface="Helvetica Neue"/>
            </a:endParaRPr>
          </a:p>
        </p:txBody>
      </p:sp>
      <p:sp>
        <p:nvSpPr>
          <p:cNvPr id="6" name="Content Placeholder 2">
            <a:extLst>
              <a:ext uri="{FF2B5EF4-FFF2-40B4-BE49-F238E27FC236}">
                <a16:creationId xmlns:a16="http://schemas.microsoft.com/office/drawing/2014/main" xmlns="" id="{1531F582-F35A-8B83-76D1-BD7AC183126B}"/>
              </a:ext>
            </a:extLst>
          </p:cNvPr>
          <p:cNvSpPr txBox="1">
            <a:spLocks/>
          </p:cNvSpPr>
          <p:nvPr/>
        </p:nvSpPr>
        <p:spPr>
          <a:xfrm>
            <a:off x="687937" y="3408218"/>
            <a:ext cx="23148807" cy="9019309"/>
          </a:xfrm>
          <a:prstGeom prst="rect">
            <a:avLst/>
          </a:prstGeom>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609600" marR="0" lvl="0" indent="-609600" algn="just" defTabSz="2438337" rtl="0" eaLnBrk="1" fontAlgn="auto" latinLnBrk="0" hangingPunct="1">
              <a:lnSpc>
                <a:spcPct val="90000"/>
              </a:lnSpc>
              <a:spcBef>
                <a:spcPts val="0"/>
              </a:spcBef>
              <a:spcAft>
                <a:spcPts val="800"/>
              </a:spcAft>
              <a:buClrTx/>
              <a:buSzPct val="123000"/>
              <a:buFont typeface="Wingdings" panose="05000000000000000000" pitchFamily="2" charset="2"/>
              <a:buChar char="q"/>
              <a:tabLst>
                <a:tab pos="457200" algn="l"/>
              </a:tabLst>
              <a:defRPr/>
            </a:pPr>
            <a:endParaRPr kumimoji="0" lang="en-GB"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endParaRPr>
          </a:p>
        </p:txBody>
      </p:sp>
      <p:sp>
        <p:nvSpPr>
          <p:cNvPr id="9" name="Content Placeholder 2">
            <a:extLst>
              <a:ext uri="{FF2B5EF4-FFF2-40B4-BE49-F238E27FC236}">
                <a16:creationId xmlns:a16="http://schemas.microsoft.com/office/drawing/2014/main" xmlns="" id="{AEDF7D0C-AFE4-2453-6C54-3D1EB58FAC40}"/>
              </a:ext>
            </a:extLst>
          </p:cNvPr>
          <p:cNvSpPr txBox="1">
            <a:spLocks/>
          </p:cNvSpPr>
          <p:nvPr/>
        </p:nvSpPr>
        <p:spPr>
          <a:xfrm>
            <a:off x="687937" y="3199419"/>
            <a:ext cx="22478605" cy="10702637"/>
          </a:xfrm>
          <a:prstGeom prst="rect">
            <a:avLst/>
          </a:prstGeom>
        </p:spPr>
        <p:txBody>
          <a:bodyPr>
            <a:noAutofit/>
          </a:bodyPr>
          <a:lst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marR="0" lvl="0" indent="0" algn="just" defTabSz="2438337" rtl="0" eaLnBrk="1" fontAlgn="auto" latinLnBrk="0" hangingPunct="0">
              <a:lnSpc>
                <a:spcPct val="90000"/>
              </a:lnSpc>
              <a:spcBef>
                <a:spcPts val="0"/>
              </a:spcBef>
              <a:spcAft>
                <a:spcPts val="800"/>
              </a:spcAft>
              <a:buClrTx/>
              <a:buSzPct val="123000"/>
              <a:buFontTx/>
              <a:buNone/>
              <a:tabLst>
                <a:tab pos="457200" algn="l"/>
              </a:tabLst>
              <a:defRPr/>
            </a:pPr>
            <a:r>
              <a:rPr kumimoji="0" lang="en-ZA" sz="2800" b="0" i="0" u="none" strike="noStrike" kern="0" cap="none" spc="0" normalizeH="0" baseline="0" noProof="0" dirty="0">
                <a:ln>
                  <a:noFill/>
                </a:ln>
                <a:solidFill>
                  <a:srgbClr val="5E5E5E"/>
                </a:solidFill>
                <a:effectLst/>
                <a:uLnTx/>
                <a:uFillTx/>
                <a:latin typeface="Calibri (Body)"/>
                <a:cs typeface="Times New Roman" panose="02020603050405020304" pitchFamily="18" charset="0"/>
                <a:sym typeface="Helvetica Neue"/>
              </a:rPr>
              <a:t> </a:t>
            </a:r>
          </a:p>
        </p:txBody>
      </p:sp>
      <p:graphicFrame>
        <p:nvGraphicFramePr>
          <p:cNvPr id="10" name="Table 9">
            <a:extLst>
              <a:ext uri="{FF2B5EF4-FFF2-40B4-BE49-F238E27FC236}">
                <a16:creationId xmlns:a16="http://schemas.microsoft.com/office/drawing/2014/main" xmlns="" id="{66D80345-3B51-A505-5D95-2B062BB9E880}"/>
              </a:ext>
            </a:extLst>
          </p:cNvPr>
          <p:cNvGraphicFramePr>
            <a:graphicFrameLocks noGrp="1"/>
          </p:cNvGraphicFramePr>
          <p:nvPr>
            <p:extLst>
              <p:ext uri="{D42A27DB-BD31-4B8C-83A1-F6EECF244321}">
                <p14:modId xmlns:p14="http://schemas.microsoft.com/office/powerpoint/2010/main" xmlns="" val="1407674649"/>
              </p:ext>
            </p:extLst>
          </p:nvPr>
        </p:nvGraphicFramePr>
        <p:xfrm>
          <a:off x="1745673" y="5798127"/>
          <a:ext cx="19721945" cy="2882030"/>
        </p:xfrm>
        <a:graphic>
          <a:graphicData uri="http://schemas.openxmlformats.org/drawingml/2006/table">
            <a:tbl>
              <a:tblPr firstRow="1" bandRow="1"/>
              <a:tblGrid>
                <a:gridCol w="19721945">
                  <a:extLst>
                    <a:ext uri="{9D8B030D-6E8A-4147-A177-3AD203B41FA5}">
                      <a16:colId xmlns:a16="http://schemas.microsoft.com/office/drawing/2014/main" xmlns="" val="20000"/>
                    </a:ext>
                  </a:extLst>
                </a:gridCol>
              </a:tblGrid>
              <a:tr h="2882030">
                <a:tc>
                  <a:txBody>
                    <a:bodyPr/>
                    <a:lstStyle/>
                    <a:p>
                      <a:pPr algn="ctr" rtl="0" fontAlgn="ctr"/>
                      <a:endParaRPr lang="en-ZA" sz="1600" b="1" i="0" u="none" strike="noStrike" dirty="0">
                        <a:solidFill>
                          <a:srgbClr val="FFFFFF"/>
                        </a:solidFill>
                        <a:effectLst/>
                        <a:latin typeface="+mn-lt"/>
                        <a:cs typeface="Arial" pitchFamily="34" charset="0"/>
                      </a:endParaRPr>
                    </a:p>
                    <a:p>
                      <a:pPr algn="ctr" rtl="0" fontAlgn="ctr"/>
                      <a:endParaRPr lang="en-ZA" sz="1600" b="1" i="0" u="none" strike="noStrike" dirty="0">
                        <a:solidFill>
                          <a:srgbClr val="FFFFFF"/>
                        </a:solidFill>
                        <a:effectLst/>
                        <a:latin typeface="+mn-lt"/>
                        <a:cs typeface="Arial" pitchFamily="34" charset="0"/>
                      </a:endParaRPr>
                    </a:p>
                    <a:p>
                      <a:pPr algn="ctr" rtl="0" fontAlgn="ctr"/>
                      <a:r>
                        <a:rPr lang="en-ZA" sz="3200" b="1" i="0" u="none" strike="noStrike" dirty="0">
                          <a:solidFill>
                            <a:srgbClr val="FFFFFF"/>
                          </a:solidFill>
                          <a:effectLst/>
                          <a:latin typeface="+mn-lt"/>
                          <a:cs typeface="Arial" pitchFamily="34" charset="0"/>
                        </a:rPr>
                        <a:t>DEPARTMENTAL SUMMARY OF BUDGET VS EXPENDITURE</a:t>
                      </a:r>
                      <a:r>
                        <a:rPr lang="en-ZA" sz="3200" b="1" i="0" u="none" strike="noStrike" baseline="0" dirty="0">
                          <a:solidFill>
                            <a:srgbClr val="FFFFFF"/>
                          </a:solidFill>
                          <a:effectLst/>
                          <a:latin typeface="+mn-lt"/>
                          <a:cs typeface="Arial" pitchFamily="34" charset="0"/>
                        </a:rPr>
                        <a:t> </a:t>
                      </a:r>
                    </a:p>
                    <a:p>
                      <a:pPr algn="ctr" rtl="0" fontAlgn="ctr"/>
                      <a:endParaRPr lang="en-ZA" sz="3200" b="1" i="0" u="none" strike="noStrike" baseline="0" dirty="0">
                        <a:solidFill>
                          <a:srgbClr val="FFFFFF"/>
                        </a:solidFill>
                        <a:effectLst/>
                        <a:latin typeface="+mn-lt"/>
                        <a:cs typeface="Arial" pitchFamily="34" charset="0"/>
                      </a:endParaRPr>
                    </a:p>
                    <a:p>
                      <a:pPr algn="ctr" rtl="0" fontAlgn="ctr"/>
                      <a:r>
                        <a:rPr lang="en-ZA" sz="3200" b="1" i="0" u="none" strike="noStrike" baseline="0" dirty="0">
                          <a:solidFill>
                            <a:srgbClr val="FFFFFF"/>
                          </a:solidFill>
                          <a:effectLst/>
                          <a:latin typeface="+mn-lt"/>
                          <a:cs typeface="Arial" pitchFamily="34" charset="0"/>
                        </a:rPr>
                        <a:t>PER PROGRAMME</a:t>
                      </a:r>
                      <a:endParaRPr lang="en-ZA" sz="3200" b="1" i="0" u="none" strike="noStrike" dirty="0">
                        <a:solidFill>
                          <a:srgbClr val="FFFFFF"/>
                        </a:solidFill>
                        <a:effectLst/>
                        <a:latin typeface="+mn-lt"/>
                        <a:cs typeface="Arial" pitchFamily="34" charset="0"/>
                      </a:endParaRPr>
                    </a:p>
                  </a:txBody>
                  <a:tcPr marL="6607" marR="6607" marT="660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19767165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5F07AF-E45D-3441-B595-B049A44F3E4E}"/>
              </a:ext>
            </a:extLst>
          </p:cNvPr>
          <p:cNvSpPr txBox="1"/>
          <p:nvPr/>
        </p:nvSpPr>
        <p:spPr>
          <a:xfrm>
            <a:off x="893619" y="559206"/>
            <a:ext cx="20948072"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0"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Gill Sans SemiBold"/>
              </a:rPr>
              <a:t>DEPARTMENTAL SUMMARY PER-PROGRAMME </a:t>
            </a:r>
          </a:p>
        </p:txBody>
      </p:sp>
      <p:graphicFrame>
        <p:nvGraphicFramePr>
          <p:cNvPr id="3" name="Table 2">
            <a:extLst>
              <a:ext uri="{FF2B5EF4-FFF2-40B4-BE49-F238E27FC236}">
                <a16:creationId xmlns:a16="http://schemas.microsoft.com/office/drawing/2014/main" xmlns="" id="{F92AC6E6-B17D-E111-E73D-4D53024816DE}"/>
              </a:ext>
            </a:extLst>
          </p:cNvPr>
          <p:cNvGraphicFramePr>
            <a:graphicFrameLocks noGrp="1"/>
          </p:cNvGraphicFramePr>
          <p:nvPr/>
        </p:nvGraphicFramePr>
        <p:xfrm>
          <a:off x="228601" y="2995295"/>
          <a:ext cx="23712054" cy="7474169"/>
        </p:xfrm>
        <a:graphic>
          <a:graphicData uri="http://schemas.openxmlformats.org/drawingml/2006/table">
            <a:tbl>
              <a:tblPr>
                <a:tableStyleId>{5940675A-B579-460E-94D1-54222C63F5DA}</a:tableStyleId>
              </a:tblPr>
              <a:tblGrid>
                <a:gridCol w="3815986">
                  <a:extLst>
                    <a:ext uri="{9D8B030D-6E8A-4147-A177-3AD203B41FA5}">
                      <a16:colId xmlns:a16="http://schemas.microsoft.com/office/drawing/2014/main" xmlns="" val="2142989181"/>
                    </a:ext>
                  </a:extLst>
                </a:gridCol>
                <a:gridCol w="2624869">
                  <a:extLst>
                    <a:ext uri="{9D8B030D-6E8A-4147-A177-3AD203B41FA5}">
                      <a16:colId xmlns:a16="http://schemas.microsoft.com/office/drawing/2014/main" xmlns="" val="1692386957"/>
                    </a:ext>
                  </a:extLst>
                </a:gridCol>
                <a:gridCol w="2498624">
                  <a:extLst>
                    <a:ext uri="{9D8B030D-6E8A-4147-A177-3AD203B41FA5}">
                      <a16:colId xmlns:a16="http://schemas.microsoft.com/office/drawing/2014/main" xmlns="" val="2762703890"/>
                    </a:ext>
                  </a:extLst>
                </a:gridCol>
                <a:gridCol w="2381560">
                  <a:extLst>
                    <a:ext uri="{9D8B030D-6E8A-4147-A177-3AD203B41FA5}">
                      <a16:colId xmlns:a16="http://schemas.microsoft.com/office/drawing/2014/main" xmlns="" val="3285877156"/>
                    </a:ext>
                  </a:extLst>
                </a:gridCol>
                <a:gridCol w="2381560">
                  <a:extLst>
                    <a:ext uri="{9D8B030D-6E8A-4147-A177-3AD203B41FA5}">
                      <a16:colId xmlns:a16="http://schemas.microsoft.com/office/drawing/2014/main" xmlns="" val="2286174709"/>
                    </a:ext>
                  </a:extLst>
                </a:gridCol>
                <a:gridCol w="414184">
                  <a:extLst>
                    <a:ext uri="{9D8B030D-6E8A-4147-A177-3AD203B41FA5}">
                      <a16:colId xmlns:a16="http://schemas.microsoft.com/office/drawing/2014/main" xmlns="" val="1146519021"/>
                    </a:ext>
                  </a:extLst>
                </a:gridCol>
                <a:gridCol w="2155380">
                  <a:extLst>
                    <a:ext uri="{9D8B030D-6E8A-4147-A177-3AD203B41FA5}">
                      <a16:colId xmlns:a16="http://schemas.microsoft.com/office/drawing/2014/main" xmlns="" val="199414085"/>
                    </a:ext>
                  </a:extLst>
                </a:gridCol>
                <a:gridCol w="2431472">
                  <a:extLst>
                    <a:ext uri="{9D8B030D-6E8A-4147-A177-3AD203B41FA5}">
                      <a16:colId xmlns:a16="http://schemas.microsoft.com/office/drawing/2014/main" xmlns="" val="949592682"/>
                    </a:ext>
                  </a:extLst>
                </a:gridCol>
                <a:gridCol w="2327564">
                  <a:extLst>
                    <a:ext uri="{9D8B030D-6E8A-4147-A177-3AD203B41FA5}">
                      <a16:colId xmlns:a16="http://schemas.microsoft.com/office/drawing/2014/main" xmlns="" val="2676123947"/>
                    </a:ext>
                  </a:extLst>
                </a:gridCol>
                <a:gridCol w="2680855">
                  <a:extLst>
                    <a:ext uri="{9D8B030D-6E8A-4147-A177-3AD203B41FA5}">
                      <a16:colId xmlns:a16="http://schemas.microsoft.com/office/drawing/2014/main" xmlns="" val="3601375364"/>
                    </a:ext>
                  </a:extLst>
                </a:gridCol>
              </a:tblGrid>
              <a:tr h="1888709">
                <a:tc>
                  <a:txBody>
                    <a:bodyPr/>
                    <a:lstStyle/>
                    <a:p>
                      <a:pPr algn="l" fontAlgn="b"/>
                      <a:r>
                        <a:rPr lang="en-US" sz="2800" b="1" u="none" strike="noStrike" dirty="0">
                          <a:effectLst/>
                        </a:rPr>
                        <a:t>Programme</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 Adjusted Appropriation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800" b="1" u="none" strike="noStrike" dirty="0">
                          <a:effectLst/>
                        </a:rPr>
                        <a:t>Actual Expenditure 30 SEP 2022 </a:t>
                      </a:r>
                      <a:endParaRPr lang="en-GB"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Variance</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800" b="1" u="none" strike="noStrike" dirty="0">
                          <a:effectLst/>
                        </a:rPr>
                        <a:t>Expenditure as % of Adjusted Appropriation</a:t>
                      </a:r>
                      <a:endParaRPr lang="en-GB"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 </a:t>
                      </a:r>
                      <a:endParaRPr lang="en-US" sz="28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r>
                        <a:rPr lang="en-US" sz="2800" b="1" u="none" strike="noStrike" dirty="0">
                          <a:effectLst/>
                        </a:rPr>
                        <a:t> Cash-Flow  Projections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800" b="1" u="none" strike="noStrike" dirty="0">
                          <a:effectLst/>
                        </a:rPr>
                        <a:t>Actual Expenditure 30 SEP 2022 </a:t>
                      </a:r>
                      <a:endParaRPr lang="en-GB"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Variance</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Expenditure as % of Projections</a:t>
                      </a:r>
                      <a:endParaRPr lang="en-US" sz="2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425625916"/>
                  </a:ext>
                </a:extLst>
              </a:tr>
              <a:tr h="700776">
                <a:tc>
                  <a:txBody>
                    <a:bodyPr/>
                    <a:lstStyle/>
                    <a:p>
                      <a:pPr algn="l" fontAlgn="b"/>
                      <a:r>
                        <a:rPr lang="en-US" sz="2800" u="none" strike="noStrike" dirty="0">
                          <a:effectLst/>
                        </a:rPr>
                        <a:t>Administration</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453,228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276,798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176,430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61.1%</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238,344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276,798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(38,454)</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116.1%</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060067374"/>
                  </a:ext>
                </a:extLst>
              </a:tr>
              <a:tr h="1044652">
                <a:tc>
                  <a:txBody>
                    <a:bodyPr/>
                    <a:lstStyle/>
                    <a:p>
                      <a:pPr algn="l" fontAlgn="b"/>
                      <a:r>
                        <a:rPr lang="en-US" sz="2800" u="none" strike="noStrike" dirty="0">
                          <a:effectLst/>
                        </a:rPr>
                        <a:t>Recreation Development &amp; Sport Promotion</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1,425,786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500,012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925,774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35.1%</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593,811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500,012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93,799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84.2%</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939540855"/>
                  </a:ext>
                </a:extLst>
              </a:tr>
              <a:tr h="1044652">
                <a:tc>
                  <a:txBody>
                    <a:bodyPr/>
                    <a:lstStyle/>
                    <a:p>
                      <a:pPr algn="l" fontAlgn="b"/>
                      <a:r>
                        <a:rPr lang="en-US" sz="2800" u="none" strike="noStrike" dirty="0">
                          <a:effectLst/>
                        </a:rPr>
                        <a:t>Arts &amp; Culture Promotion &amp; Development</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1,749,793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679,117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1,070,676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38.8%</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1,031,109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679,117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351,992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65.9%</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31406842"/>
                  </a:ext>
                </a:extLst>
              </a:tr>
              <a:tr h="755484">
                <a:tc>
                  <a:txBody>
                    <a:bodyPr/>
                    <a:lstStyle/>
                    <a:p>
                      <a:pPr algn="l" fontAlgn="b"/>
                      <a:r>
                        <a:rPr lang="en-US" sz="2800" u="none" strike="noStrike" dirty="0">
                          <a:effectLst/>
                        </a:rPr>
                        <a:t>Heritage Promotion &amp; Preservation</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2,666,321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1,324,206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1,342,115</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49.7%</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1,350,396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1,324,206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26,190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98.1%</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371535739"/>
                  </a:ext>
                </a:extLst>
              </a:tr>
              <a:tr h="377742">
                <a:tc>
                  <a:txBody>
                    <a:bodyPr/>
                    <a:lstStyle/>
                    <a:p>
                      <a:pPr algn="l"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292432316"/>
                  </a:ext>
                </a:extLst>
              </a:tr>
              <a:tr h="700776">
                <a:tc>
                  <a:txBody>
                    <a:bodyPr/>
                    <a:lstStyle/>
                    <a:p>
                      <a:pPr algn="l" fontAlgn="b"/>
                      <a:r>
                        <a:rPr lang="en-US" sz="2800" b="1" u="none" strike="noStrike" dirty="0">
                          <a:effectLst/>
                        </a:rPr>
                        <a:t>TOTAL</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6,295,128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2,780,133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3,514,995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44.2%</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a:t>
                      </a:r>
                      <a:endParaRPr lang="en-US" sz="28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b="1" u="none" strike="noStrike" dirty="0">
                          <a:effectLst/>
                        </a:rPr>
                        <a:t>         3,213,660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2,780,133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433,527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86.5%</a:t>
                      </a:r>
                      <a:endParaRPr lang="en-US" sz="2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681755158"/>
                  </a:ext>
                </a:extLst>
              </a:tr>
            </a:tbl>
          </a:graphicData>
        </a:graphic>
      </p:graphicFrame>
      <p:sp>
        <p:nvSpPr>
          <p:cNvPr id="5" name="Rectangle 4">
            <a:extLst>
              <a:ext uri="{FF2B5EF4-FFF2-40B4-BE49-F238E27FC236}">
                <a16:creationId xmlns:a16="http://schemas.microsoft.com/office/drawing/2014/main" xmlns="" id="{4765E8FB-59E1-A64F-4ACE-6515FD97F04B}"/>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87</a:t>
            </a:r>
          </a:p>
        </p:txBody>
      </p:sp>
    </p:spTree>
    <p:extLst>
      <p:ext uri="{BB962C8B-B14F-4D97-AF65-F5344CB8AC3E}">
        <p14:creationId xmlns:p14="http://schemas.microsoft.com/office/powerpoint/2010/main" xmlns="" val="1034808370"/>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5F07AF-E45D-3441-B595-B049A44F3E4E}"/>
              </a:ext>
            </a:extLst>
          </p:cNvPr>
          <p:cNvSpPr txBox="1"/>
          <p:nvPr/>
        </p:nvSpPr>
        <p:spPr>
          <a:xfrm>
            <a:off x="727364" y="0"/>
            <a:ext cx="2094807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0"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a:ln>
                  <a:noFill/>
                </a:ln>
                <a:solidFill>
                  <a:srgbClr val="FF9900"/>
                </a:solidFill>
                <a:effectLst/>
                <a:uLnTx/>
                <a:uFillTx/>
                <a:latin typeface="Calibri"/>
                <a:ea typeface="+mn-ea"/>
                <a:cs typeface="Arial" pitchFamily="34" charset="0"/>
                <a:sym typeface="Helvetica Neue"/>
              </a:rPr>
              <a:t>DEPARTMENTAL SUMMARY PER ECONOMIC CLASSIFICATION….</a:t>
            </a:r>
          </a:p>
        </p:txBody>
      </p:sp>
      <p:graphicFrame>
        <p:nvGraphicFramePr>
          <p:cNvPr id="2" name="Table 1">
            <a:extLst>
              <a:ext uri="{FF2B5EF4-FFF2-40B4-BE49-F238E27FC236}">
                <a16:creationId xmlns:a16="http://schemas.microsoft.com/office/drawing/2014/main" xmlns="" id="{25FB38A5-FEAE-0692-2A30-D7C31F5008FC}"/>
              </a:ext>
            </a:extLst>
          </p:cNvPr>
          <p:cNvGraphicFramePr>
            <a:graphicFrameLocks noGrp="1"/>
          </p:cNvGraphicFramePr>
          <p:nvPr>
            <p:extLst>
              <p:ext uri="{D42A27DB-BD31-4B8C-83A1-F6EECF244321}">
                <p14:modId xmlns:p14="http://schemas.microsoft.com/office/powerpoint/2010/main" xmlns="" val="1839816435"/>
              </p:ext>
            </p:extLst>
          </p:nvPr>
        </p:nvGraphicFramePr>
        <p:xfrm>
          <a:off x="518984" y="2618135"/>
          <a:ext cx="22670339" cy="9827200"/>
        </p:xfrm>
        <a:graphic>
          <a:graphicData uri="http://schemas.openxmlformats.org/drawingml/2006/table">
            <a:tbl>
              <a:tblPr>
                <a:tableStyleId>{5940675A-B579-460E-94D1-54222C63F5DA}</a:tableStyleId>
              </a:tblPr>
              <a:tblGrid>
                <a:gridCol w="3959884">
                  <a:extLst>
                    <a:ext uri="{9D8B030D-6E8A-4147-A177-3AD203B41FA5}">
                      <a16:colId xmlns:a16="http://schemas.microsoft.com/office/drawing/2014/main" xmlns="" val="3508553985"/>
                    </a:ext>
                  </a:extLst>
                </a:gridCol>
                <a:gridCol w="2408928">
                  <a:extLst>
                    <a:ext uri="{9D8B030D-6E8A-4147-A177-3AD203B41FA5}">
                      <a16:colId xmlns:a16="http://schemas.microsoft.com/office/drawing/2014/main" xmlns="" val="1605003197"/>
                    </a:ext>
                  </a:extLst>
                </a:gridCol>
                <a:gridCol w="2320892">
                  <a:extLst>
                    <a:ext uri="{9D8B030D-6E8A-4147-A177-3AD203B41FA5}">
                      <a16:colId xmlns:a16="http://schemas.microsoft.com/office/drawing/2014/main" xmlns="" val="3878974264"/>
                    </a:ext>
                  </a:extLst>
                </a:gridCol>
                <a:gridCol w="2133980">
                  <a:extLst>
                    <a:ext uri="{9D8B030D-6E8A-4147-A177-3AD203B41FA5}">
                      <a16:colId xmlns:a16="http://schemas.microsoft.com/office/drawing/2014/main" xmlns="" val="302220379"/>
                    </a:ext>
                  </a:extLst>
                </a:gridCol>
                <a:gridCol w="2512704">
                  <a:extLst>
                    <a:ext uri="{9D8B030D-6E8A-4147-A177-3AD203B41FA5}">
                      <a16:colId xmlns:a16="http://schemas.microsoft.com/office/drawing/2014/main" xmlns="" val="3888926724"/>
                    </a:ext>
                  </a:extLst>
                </a:gridCol>
                <a:gridCol w="507280">
                  <a:extLst>
                    <a:ext uri="{9D8B030D-6E8A-4147-A177-3AD203B41FA5}">
                      <a16:colId xmlns:a16="http://schemas.microsoft.com/office/drawing/2014/main" xmlns="" val="3107675367"/>
                    </a:ext>
                  </a:extLst>
                </a:gridCol>
                <a:gridCol w="2353777">
                  <a:extLst>
                    <a:ext uri="{9D8B030D-6E8A-4147-A177-3AD203B41FA5}">
                      <a16:colId xmlns:a16="http://schemas.microsoft.com/office/drawing/2014/main" xmlns="" val="1596530954"/>
                    </a:ext>
                  </a:extLst>
                </a:gridCol>
                <a:gridCol w="2211741">
                  <a:extLst>
                    <a:ext uri="{9D8B030D-6E8A-4147-A177-3AD203B41FA5}">
                      <a16:colId xmlns:a16="http://schemas.microsoft.com/office/drawing/2014/main" xmlns="" val="4119555620"/>
                    </a:ext>
                  </a:extLst>
                </a:gridCol>
                <a:gridCol w="1918221">
                  <a:extLst>
                    <a:ext uri="{9D8B030D-6E8A-4147-A177-3AD203B41FA5}">
                      <a16:colId xmlns:a16="http://schemas.microsoft.com/office/drawing/2014/main" xmlns="" val="1959512680"/>
                    </a:ext>
                  </a:extLst>
                </a:gridCol>
                <a:gridCol w="2342932">
                  <a:extLst>
                    <a:ext uri="{9D8B030D-6E8A-4147-A177-3AD203B41FA5}">
                      <a16:colId xmlns:a16="http://schemas.microsoft.com/office/drawing/2014/main" xmlns="" val="1195512987"/>
                    </a:ext>
                  </a:extLst>
                </a:gridCol>
              </a:tblGrid>
              <a:tr h="1509294">
                <a:tc>
                  <a:txBody>
                    <a:bodyPr/>
                    <a:lstStyle/>
                    <a:p>
                      <a:pPr algn="l" fontAlgn="b"/>
                      <a:r>
                        <a:rPr lang="en-US" sz="2400" b="1" u="none" strike="noStrike" dirty="0">
                          <a:effectLst/>
                        </a:rPr>
                        <a:t>Economic Classification</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Adjusted Appropriation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Actual Expenditure 30 SEP 2022 </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Variance</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Expenditure as % of Adjusted Appropriation</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r>
                        <a:rPr lang="en-US" sz="2400" b="1" u="none" strike="noStrike" dirty="0">
                          <a:effectLst/>
                        </a:rPr>
                        <a:t> Cash-Flow  Projections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Actual Expenditure 30 SEP 2022 </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Variance</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Expenditure as % of Projections</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752343890"/>
                  </a:ext>
                </a:extLst>
              </a:tr>
              <a:tr h="381520">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403708192"/>
                  </a:ext>
                </a:extLst>
              </a:tr>
              <a:tr h="757444">
                <a:tc>
                  <a:txBody>
                    <a:bodyPr/>
                    <a:lstStyle/>
                    <a:p>
                      <a:pPr algn="l" fontAlgn="b"/>
                      <a:r>
                        <a:rPr lang="en-US" sz="2400" b="1" u="none" strike="noStrike" dirty="0">
                          <a:effectLst/>
                        </a:rPr>
                        <a:t>CURRENT PAYMENTS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1,043,936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484,856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559,080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46.4%</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b="1" u="none" strike="noStrike" dirty="0">
                          <a:effectLst/>
                        </a:rPr>
                        <a:t>            513,956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484,856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29,100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94.3%</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541917307"/>
                  </a:ext>
                </a:extLst>
              </a:tr>
              <a:tr h="757444">
                <a:tc>
                  <a:txBody>
                    <a:bodyPr/>
                    <a:lstStyle/>
                    <a:p>
                      <a:pPr algn="l" fontAlgn="b"/>
                      <a:r>
                        <a:rPr lang="en-US" sz="2400" u="none" strike="noStrike" dirty="0">
                          <a:effectLst/>
                        </a:rPr>
                        <a:t>Compensation of Employees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375,441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169,961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205,480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45.3%</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188,279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169,961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18,318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90.3%</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044400420"/>
                  </a:ext>
                </a:extLst>
              </a:tr>
              <a:tr h="757444">
                <a:tc>
                  <a:txBody>
                    <a:bodyPr/>
                    <a:lstStyle/>
                    <a:p>
                      <a:pPr algn="l" fontAlgn="b"/>
                      <a:r>
                        <a:rPr lang="en-US" sz="2400" u="none" strike="noStrike" dirty="0">
                          <a:effectLst/>
                        </a:rPr>
                        <a:t>Goods and Services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668,495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314,895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353,600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47.1%</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325,677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314,895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10,782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96.7%</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69717196"/>
                  </a:ext>
                </a:extLst>
              </a:tr>
              <a:tr h="381520">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384528789"/>
                  </a:ext>
                </a:extLst>
              </a:tr>
              <a:tr h="757444">
                <a:tc>
                  <a:txBody>
                    <a:bodyPr/>
                    <a:lstStyle/>
                    <a:p>
                      <a:pPr algn="l" fontAlgn="b"/>
                      <a:r>
                        <a:rPr lang="en-US" sz="2400" b="1" u="none" strike="noStrike" dirty="0">
                          <a:effectLst/>
                        </a:rPr>
                        <a:t>TRANSFERS &amp; SUBSIDIES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5,092,464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2,289,182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2,803,282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45.0%</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b="1" u="none" strike="noStrike" dirty="0">
                          <a:effectLst/>
                        </a:rPr>
                        <a:t>         2,664,282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2,289,182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375,100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85.9%</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688282101"/>
                  </a:ext>
                </a:extLst>
              </a:tr>
              <a:tr h="757444">
                <a:tc>
                  <a:txBody>
                    <a:bodyPr/>
                    <a:lstStyle/>
                    <a:p>
                      <a:pPr algn="l" fontAlgn="b"/>
                      <a:r>
                        <a:rPr lang="en-US" sz="2400" u="none" strike="noStrike" dirty="0">
                          <a:effectLst/>
                        </a:rPr>
                        <a:t>Provinces &amp; Municipalities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2,176,061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1,117,795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1,058,266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51.4%</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1,117,795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1,117,795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100.0%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266773771"/>
                  </a:ext>
                </a:extLst>
              </a:tr>
              <a:tr h="757444">
                <a:tc>
                  <a:txBody>
                    <a:bodyPr/>
                    <a:lstStyle/>
                    <a:p>
                      <a:pPr algn="l" fontAlgn="b"/>
                      <a:r>
                        <a:rPr lang="en-US" sz="2400" u="none" strike="noStrike" dirty="0">
                          <a:effectLst/>
                        </a:rPr>
                        <a:t>Departmental Agencies (Cur)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2,178,945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895,733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1,283,212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41.1%</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1,193,132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895,733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297,399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75.1%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634317304"/>
                  </a:ext>
                </a:extLst>
              </a:tr>
              <a:tr h="757444">
                <a:tc>
                  <a:txBody>
                    <a:bodyPr/>
                    <a:lstStyle/>
                    <a:p>
                      <a:pPr algn="l" fontAlgn="b"/>
                      <a:r>
                        <a:rPr lang="en-US" sz="2400" u="none" strike="noStrike" dirty="0">
                          <a:effectLst/>
                        </a:rPr>
                        <a:t>Departmental Agencies (Cap)</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207,390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71,078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136,312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34.3%</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104,572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71,078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33,494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68.0%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657365530"/>
                  </a:ext>
                </a:extLst>
              </a:tr>
              <a:tr h="757444">
                <a:tc>
                  <a:txBody>
                    <a:bodyPr/>
                    <a:lstStyle/>
                    <a:p>
                      <a:pPr algn="l" fontAlgn="b"/>
                      <a:r>
                        <a:rPr lang="en-US" sz="2400" u="none" strike="noStrike" dirty="0">
                          <a:effectLst/>
                        </a:rPr>
                        <a:t>Higher Education Institutions (Cur)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9,453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5,213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4,240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55.1%</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7,394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5,213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2,181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70.5%</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072299791"/>
                  </a:ext>
                </a:extLst>
              </a:tr>
              <a:tr h="757444">
                <a:tc>
                  <a:txBody>
                    <a:bodyPr/>
                    <a:lstStyle/>
                    <a:p>
                      <a:pPr algn="l" fontAlgn="b"/>
                      <a:r>
                        <a:rPr lang="en-US" sz="2400" u="none" strike="noStrike" dirty="0">
                          <a:effectLst/>
                        </a:rPr>
                        <a:t>Foreign Governance &amp; International Org</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5,940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3,129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2,811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52.7%</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2,828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3,129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(301)</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110.6%</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727477196"/>
                  </a:ext>
                </a:extLst>
              </a:tr>
              <a:tr h="674006">
                <a:tc>
                  <a:txBody>
                    <a:bodyPr/>
                    <a:lstStyle/>
                    <a:p>
                      <a:pPr algn="l" fontAlgn="b"/>
                      <a:r>
                        <a:rPr lang="en-US" sz="2400" u="none" strike="noStrike" dirty="0">
                          <a:effectLst/>
                        </a:rPr>
                        <a:t>Public corporations and private enterprises (Cur)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88,883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60,721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28,162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68.3%</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57,133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60,721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(3,588)</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106.3%</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692500393"/>
                  </a:ext>
                </a:extLst>
              </a:tr>
            </a:tbl>
          </a:graphicData>
        </a:graphic>
      </p:graphicFrame>
      <p:sp>
        <p:nvSpPr>
          <p:cNvPr id="3" name="Rectangle 2">
            <a:extLst>
              <a:ext uri="{FF2B5EF4-FFF2-40B4-BE49-F238E27FC236}">
                <a16:creationId xmlns:a16="http://schemas.microsoft.com/office/drawing/2014/main" xmlns="" id="{38EC7EB8-07B1-FC0B-3527-0CAF951A0EEC}"/>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88</a:t>
            </a:r>
          </a:p>
        </p:txBody>
      </p:sp>
    </p:spTree>
    <p:extLst>
      <p:ext uri="{BB962C8B-B14F-4D97-AF65-F5344CB8AC3E}">
        <p14:creationId xmlns:p14="http://schemas.microsoft.com/office/powerpoint/2010/main" xmlns="" val="1515204379"/>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5F07AF-E45D-3441-B595-B049A44F3E4E}"/>
              </a:ext>
            </a:extLst>
          </p:cNvPr>
          <p:cNvSpPr txBox="1"/>
          <p:nvPr/>
        </p:nvSpPr>
        <p:spPr>
          <a:xfrm>
            <a:off x="727364" y="0"/>
            <a:ext cx="20948072"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0"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Helvetica Neue"/>
              </a:rPr>
              <a:t>…DEPARTMENTAL SUMMARY PER ECONOMIC CLASSIFICATION</a:t>
            </a:r>
          </a:p>
        </p:txBody>
      </p:sp>
      <p:graphicFrame>
        <p:nvGraphicFramePr>
          <p:cNvPr id="5" name="Table 4">
            <a:extLst>
              <a:ext uri="{FF2B5EF4-FFF2-40B4-BE49-F238E27FC236}">
                <a16:creationId xmlns:a16="http://schemas.microsoft.com/office/drawing/2014/main" xmlns="" id="{D5946E02-AFC9-75CF-4D4A-2D0BDB988E9C}"/>
              </a:ext>
            </a:extLst>
          </p:cNvPr>
          <p:cNvGraphicFramePr>
            <a:graphicFrameLocks noGrp="1"/>
          </p:cNvGraphicFramePr>
          <p:nvPr>
            <p:extLst>
              <p:ext uri="{D42A27DB-BD31-4B8C-83A1-F6EECF244321}">
                <p14:modId xmlns:p14="http://schemas.microsoft.com/office/powerpoint/2010/main" xmlns="" val="2683602340"/>
              </p:ext>
            </p:extLst>
          </p:nvPr>
        </p:nvGraphicFramePr>
        <p:xfrm>
          <a:off x="727364" y="2974330"/>
          <a:ext cx="22767850" cy="9151465"/>
        </p:xfrm>
        <a:graphic>
          <a:graphicData uri="http://schemas.openxmlformats.org/drawingml/2006/table">
            <a:tbl>
              <a:tblPr>
                <a:tableStyleId>{5940675A-B579-460E-94D1-54222C63F5DA}</a:tableStyleId>
              </a:tblPr>
              <a:tblGrid>
                <a:gridCol w="3976917">
                  <a:extLst>
                    <a:ext uri="{9D8B030D-6E8A-4147-A177-3AD203B41FA5}">
                      <a16:colId xmlns:a16="http://schemas.microsoft.com/office/drawing/2014/main" xmlns="" val="3508553985"/>
                    </a:ext>
                  </a:extLst>
                </a:gridCol>
                <a:gridCol w="2419291">
                  <a:extLst>
                    <a:ext uri="{9D8B030D-6E8A-4147-A177-3AD203B41FA5}">
                      <a16:colId xmlns:a16="http://schemas.microsoft.com/office/drawing/2014/main" xmlns="" val="1605003197"/>
                    </a:ext>
                  </a:extLst>
                </a:gridCol>
                <a:gridCol w="2330874">
                  <a:extLst>
                    <a:ext uri="{9D8B030D-6E8A-4147-A177-3AD203B41FA5}">
                      <a16:colId xmlns:a16="http://schemas.microsoft.com/office/drawing/2014/main" xmlns="" val="3878974264"/>
                    </a:ext>
                  </a:extLst>
                </a:gridCol>
                <a:gridCol w="2143158">
                  <a:extLst>
                    <a:ext uri="{9D8B030D-6E8A-4147-A177-3AD203B41FA5}">
                      <a16:colId xmlns:a16="http://schemas.microsoft.com/office/drawing/2014/main" xmlns="" val="302220379"/>
                    </a:ext>
                  </a:extLst>
                </a:gridCol>
                <a:gridCol w="2523512">
                  <a:extLst>
                    <a:ext uri="{9D8B030D-6E8A-4147-A177-3AD203B41FA5}">
                      <a16:colId xmlns:a16="http://schemas.microsoft.com/office/drawing/2014/main" xmlns="" val="3888926724"/>
                    </a:ext>
                  </a:extLst>
                </a:gridCol>
                <a:gridCol w="509461">
                  <a:extLst>
                    <a:ext uri="{9D8B030D-6E8A-4147-A177-3AD203B41FA5}">
                      <a16:colId xmlns:a16="http://schemas.microsoft.com/office/drawing/2014/main" xmlns="" val="3107675367"/>
                    </a:ext>
                  </a:extLst>
                </a:gridCol>
                <a:gridCol w="2363903">
                  <a:extLst>
                    <a:ext uri="{9D8B030D-6E8A-4147-A177-3AD203B41FA5}">
                      <a16:colId xmlns:a16="http://schemas.microsoft.com/office/drawing/2014/main" xmlns="" val="1596530954"/>
                    </a:ext>
                  </a:extLst>
                </a:gridCol>
                <a:gridCol w="2221253">
                  <a:extLst>
                    <a:ext uri="{9D8B030D-6E8A-4147-A177-3AD203B41FA5}">
                      <a16:colId xmlns:a16="http://schemas.microsoft.com/office/drawing/2014/main" xmlns="" val="4119555620"/>
                    </a:ext>
                  </a:extLst>
                </a:gridCol>
                <a:gridCol w="1926471">
                  <a:extLst>
                    <a:ext uri="{9D8B030D-6E8A-4147-A177-3AD203B41FA5}">
                      <a16:colId xmlns:a16="http://schemas.microsoft.com/office/drawing/2014/main" xmlns="" val="1959512680"/>
                    </a:ext>
                  </a:extLst>
                </a:gridCol>
                <a:gridCol w="2353010">
                  <a:extLst>
                    <a:ext uri="{9D8B030D-6E8A-4147-A177-3AD203B41FA5}">
                      <a16:colId xmlns:a16="http://schemas.microsoft.com/office/drawing/2014/main" xmlns="" val="1195512987"/>
                    </a:ext>
                  </a:extLst>
                </a:gridCol>
              </a:tblGrid>
              <a:tr h="1140415">
                <a:tc>
                  <a:txBody>
                    <a:bodyPr/>
                    <a:lstStyle/>
                    <a:p>
                      <a:pPr algn="l" fontAlgn="b"/>
                      <a:r>
                        <a:rPr lang="en-US" sz="2400" b="1" u="none" strike="noStrike" dirty="0">
                          <a:effectLst/>
                        </a:rPr>
                        <a:t>Economic Classification</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Adjusted Appropriation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Actual Expenditure 30 SEP 2022 </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Variance</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Expenditure as % of Adjusted Appropriation</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r>
                        <a:rPr lang="en-US" sz="2400" b="1" u="none" strike="noStrike" dirty="0">
                          <a:effectLst/>
                        </a:rPr>
                        <a:t> Cash-Flow  Projections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Actual Expenditure 30 SEP 2022 </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Variance</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Expenditure as % of Projections</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752343890"/>
                  </a:ext>
                </a:extLst>
              </a:tr>
              <a:tr h="383891">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403708192"/>
                  </a:ext>
                </a:extLst>
              </a:tr>
              <a:tr h="762153">
                <a:tc>
                  <a:txBody>
                    <a:bodyPr/>
                    <a:lstStyle/>
                    <a:p>
                      <a:pPr algn="l" fontAlgn="b"/>
                      <a:r>
                        <a:rPr lang="en-US" sz="2400" u="none" strike="noStrike" dirty="0">
                          <a:effectLst/>
                        </a:rPr>
                        <a:t>Households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31,185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16,074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15,111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51.5%</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23,453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16,074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7,379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68.5%</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659285268"/>
                  </a:ext>
                </a:extLst>
              </a:tr>
              <a:tr h="762153">
                <a:tc>
                  <a:txBody>
                    <a:bodyPr/>
                    <a:lstStyle/>
                    <a:p>
                      <a:pPr algn="l" fontAlgn="b"/>
                      <a:r>
                        <a:rPr lang="en-US" sz="2400" u="none" strike="noStrike" dirty="0">
                          <a:effectLst/>
                        </a:rPr>
                        <a:t>Non-Profit Institutions (Cur)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372,638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119,439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253,199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32.1%</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154,074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119,439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34,635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77.5%</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203238951"/>
                  </a:ext>
                </a:extLst>
              </a:tr>
              <a:tr h="762153">
                <a:tc>
                  <a:txBody>
                    <a:bodyPr/>
                    <a:lstStyle/>
                    <a:p>
                      <a:pPr algn="l" fontAlgn="b"/>
                      <a:r>
                        <a:rPr lang="en-US" sz="2400" u="none" strike="noStrike" dirty="0">
                          <a:effectLst/>
                        </a:rPr>
                        <a:t>Non-Profit Institutions (Cap)</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21,969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21,969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0.0%</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3,901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3,901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0.0%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458433183"/>
                  </a:ext>
                </a:extLst>
              </a:tr>
              <a:tr h="383891">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044422961"/>
                  </a:ext>
                </a:extLst>
              </a:tr>
              <a:tr h="762153">
                <a:tc>
                  <a:txBody>
                    <a:bodyPr/>
                    <a:lstStyle/>
                    <a:p>
                      <a:pPr algn="l" fontAlgn="b"/>
                      <a:r>
                        <a:rPr lang="en-US" sz="2400" b="1" u="none" strike="noStrike" dirty="0">
                          <a:effectLst/>
                        </a:rPr>
                        <a:t>PAYMENTS FOR CAPITAL ASSETS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158,728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6,054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152,674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3.8%</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b="1" u="none" strike="noStrike" dirty="0">
                          <a:effectLst/>
                        </a:rPr>
                        <a:t>              35,422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6,054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29,368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17.1%</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93027946"/>
                  </a:ext>
                </a:extLst>
              </a:tr>
              <a:tr h="762153">
                <a:tc>
                  <a:txBody>
                    <a:bodyPr/>
                    <a:lstStyle/>
                    <a:p>
                      <a:pPr algn="l" fontAlgn="b"/>
                      <a:r>
                        <a:rPr lang="en-US" sz="2400" u="none" strike="noStrike" dirty="0">
                          <a:effectLst/>
                        </a:rPr>
                        <a:t>Machinery and equipment</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12,847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5,943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6,904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46.3%</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12,350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5,943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6,407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48.1%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899381248"/>
                  </a:ext>
                </a:extLst>
              </a:tr>
              <a:tr h="762153">
                <a:tc>
                  <a:txBody>
                    <a:bodyPr/>
                    <a:lstStyle/>
                    <a:p>
                      <a:pPr algn="l" fontAlgn="b"/>
                      <a:r>
                        <a:rPr lang="en-US" sz="2400" u="none" strike="noStrike" dirty="0">
                          <a:effectLst/>
                        </a:rPr>
                        <a:t>Heritage Assets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144,381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111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144,270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0.1%</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23,072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111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22,961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0.5%</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085769647"/>
                  </a:ext>
                </a:extLst>
              </a:tr>
              <a:tr h="762153">
                <a:tc>
                  <a:txBody>
                    <a:bodyPr/>
                    <a:lstStyle/>
                    <a:p>
                      <a:pPr algn="l" fontAlgn="b"/>
                      <a:r>
                        <a:rPr lang="en-GB" sz="2400" u="none" strike="noStrike" dirty="0">
                          <a:effectLst/>
                        </a:rPr>
                        <a:t>Software and other intangible assets</a:t>
                      </a:r>
                      <a:endParaRPr lang="en-GB"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1,500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1,500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0.0%</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092582617"/>
                  </a:ext>
                </a:extLst>
              </a:tr>
              <a:tr h="383891">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63301594"/>
                  </a:ext>
                </a:extLst>
              </a:tr>
              <a:tr h="762153">
                <a:tc>
                  <a:txBody>
                    <a:bodyPr/>
                    <a:lstStyle/>
                    <a:p>
                      <a:pPr algn="l" fontAlgn="b"/>
                      <a:r>
                        <a:rPr lang="en-US" sz="2400" b="1" u="none" strike="noStrike" dirty="0">
                          <a:effectLst/>
                        </a:rPr>
                        <a:t>PAYMENTS FOR FINANCIAL ASSETS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41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(41)</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b="1" u="none" strike="noStrike" dirty="0">
                          <a:effectLst/>
                        </a:rPr>
                        <a:t>                       -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41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(41)</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87678895"/>
                  </a:ext>
                </a:extLst>
              </a:tr>
              <a:tr h="762153">
                <a:tc>
                  <a:txBody>
                    <a:bodyPr/>
                    <a:lstStyle/>
                    <a:p>
                      <a:pPr algn="l" fontAlgn="b"/>
                      <a:r>
                        <a:rPr lang="en-US" sz="2400" b="1" u="none" strike="noStrike" dirty="0">
                          <a:effectLst/>
                        </a:rPr>
                        <a:t>TOTAL</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6,295,128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2,780,133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3,514,995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44.2%</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b="1" u="none" strike="noStrike" dirty="0">
                          <a:effectLst/>
                        </a:rPr>
                        <a:t>         3,213,660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2,780,133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433,527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86.5%</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112325636"/>
                  </a:ext>
                </a:extLst>
              </a:tr>
            </a:tbl>
          </a:graphicData>
        </a:graphic>
      </p:graphicFrame>
      <p:sp>
        <p:nvSpPr>
          <p:cNvPr id="2" name="Rectangle 1">
            <a:extLst>
              <a:ext uri="{FF2B5EF4-FFF2-40B4-BE49-F238E27FC236}">
                <a16:creationId xmlns:a16="http://schemas.microsoft.com/office/drawing/2014/main" xmlns="" id="{D11DF2F9-171D-3E1D-2005-D5965BCAB068}"/>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89</a:t>
            </a:r>
          </a:p>
        </p:txBody>
      </p:sp>
    </p:spTree>
    <p:extLst>
      <p:ext uri="{BB962C8B-B14F-4D97-AF65-F5344CB8AC3E}">
        <p14:creationId xmlns:p14="http://schemas.microsoft.com/office/powerpoint/2010/main" xmlns="" val="502794595"/>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E93915A-E558-FE9C-992C-A69F068A7C94}"/>
              </a:ext>
            </a:extLst>
          </p:cNvPr>
          <p:cNvGraphicFramePr>
            <a:graphicFrameLocks noGrp="1"/>
          </p:cNvGraphicFramePr>
          <p:nvPr/>
        </p:nvGraphicFramePr>
        <p:xfrm>
          <a:off x="1808018" y="5860473"/>
          <a:ext cx="19659600" cy="2871727"/>
        </p:xfrm>
        <a:graphic>
          <a:graphicData uri="http://schemas.openxmlformats.org/drawingml/2006/table">
            <a:tbl>
              <a:tblPr firstRow="1" bandRow="1"/>
              <a:tblGrid>
                <a:gridCol w="19659600">
                  <a:extLst>
                    <a:ext uri="{9D8B030D-6E8A-4147-A177-3AD203B41FA5}">
                      <a16:colId xmlns:a16="http://schemas.microsoft.com/office/drawing/2014/main" xmlns="" val="20000"/>
                    </a:ext>
                  </a:extLst>
                </a:gridCol>
              </a:tblGrid>
              <a:tr h="2819684">
                <a:tc>
                  <a:txBody>
                    <a:bodyPr/>
                    <a:lstStyle/>
                    <a:p>
                      <a:pPr algn="ctr" rtl="0" fontAlgn="ctr"/>
                      <a:endParaRPr lang="en-ZA" sz="2800" b="1" i="0" u="none" strike="noStrike" dirty="0">
                        <a:solidFill>
                          <a:srgbClr val="FFFFFF"/>
                        </a:solidFill>
                        <a:effectLst/>
                        <a:latin typeface="+mn-lt"/>
                        <a:cs typeface="Arial" pitchFamily="34" charset="0"/>
                      </a:endParaRPr>
                    </a:p>
                    <a:p>
                      <a:pPr algn="ctr" rtl="0" fontAlgn="ctr"/>
                      <a:endParaRPr lang="en-ZA" sz="2800" b="1" i="0" u="none" strike="noStrike" dirty="0">
                        <a:solidFill>
                          <a:srgbClr val="FFFFFF"/>
                        </a:solidFill>
                        <a:effectLst/>
                        <a:latin typeface="+mn-lt"/>
                        <a:cs typeface="Arial" pitchFamily="34" charset="0"/>
                      </a:endParaRPr>
                    </a:p>
                    <a:p>
                      <a:pPr algn="ctr" rtl="0" fontAlgn="ctr"/>
                      <a:r>
                        <a:rPr lang="en-ZA" sz="4400" b="1" i="0" u="none" strike="noStrike" dirty="0">
                          <a:solidFill>
                            <a:srgbClr val="FFFFFF"/>
                          </a:solidFill>
                          <a:effectLst/>
                          <a:latin typeface="+mn-lt"/>
                          <a:cs typeface="Arial" pitchFamily="34" charset="0"/>
                        </a:rPr>
                        <a:t>SUMMARY OF BUDGET VS EXPENDITURE</a:t>
                      </a:r>
                      <a:r>
                        <a:rPr lang="en-ZA" sz="4400" b="1" i="0" u="none" strike="noStrike" baseline="0" dirty="0">
                          <a:solidFill>
                            <a:srgbClr val="FFFFFF"/>
                          </a:solidFill>
                          <a:effectLst/>
                          <a:latin typeface="+mn-lt"/>
                          <a:cs typeface="Arial" pitchFamily="34" charset="0"/>
                        </a:rPr>
                        <a:t> </a:t>
                      </a:r>
                    </a:p>
                    <a:p>
                      <a:pPr algn="ctr" rtl="0" fontAlgn="ctr"/>
                      <a:endParaRPr lang="en-ZA" sz="4400" b="1" i="0" u="none" strike="noStrike" baseline="0" dirty="0">
                        <a:solidFill>
                          <a:srgbClr val="FFFFFF"/>
                        </a:solidFill>
                        <a:effectLst/>
                        <a:latin typeface="+mn-lt"/>
                        <a:cs typeface="Arial" pitchFamily="34" charset="0"/>
                      </a:endParaRPr>
                    </a:p>
                    <a:p>
                      <a:pPr algn="ctr" rtl="0" fontAlgn="ctr"/>
                      <a:r>
                        <a:rPr lang="en-ZA" sz="4400" b="1" i="0" u="none" strike="noStrike" baseline="0" dirty="0">
                          <a:solidFill>
                            <a:srgbClr val="FFFFFF"/>
                          </a:solidFill>
                          <a:effectLst/>
                          <a:latin typeface="+mn-lt"/>
                          <a:cs typeface="Arial" pitchFamily="34" charset="0"/>
                        </a:rPr>
                        <a:t>PER SUB-PROGRAMME AND ECONOMIC CLASSIFICATION</a:t>
                      </a:r>
                      <a:endParaRPr lang="en-ZA" sz="4400" b="1" i="0" u="none" strike="noStrike" dirty="0">
                        <a:solidFill>
                          <a:srgbClr val="FFFFFF"/>
                        </a:solidFill>
                        <a:effectLst/>
                        <a:latin typeface="+mn-lt"/>
                        <a:cs typeface="Arial" pitchFamily="34" charset="0"/>
                      </a:endParaRPr>
                    </a:p>
                  </a:txBody>
                  <a:tcPr marL="6607" marR="6607" marT="660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bl>
          </a:graphicData>
        </a:graphic>
      </p:graphicFrame>
      <p:sp>
        <p:nvSpPr>
          <p:cNvPr id="3" name="Slide Number Placeholder 3">
            <a:extLst>
              <a:ext uri="{FF2B5EF4-FFF2-40B4-BE49-F238E27FC236}">
                <a16:creationId xmlns:a16="http://schemas.microsoft.com/office/drawing/2014/main" xmlns="" id="{539E6307-A453-F575-4E3B-062957090B26}"/>
              </a:ext>
            </a:extLst>
          </p:cNvPr>
          <p:cNvSpPr txBox="1">
            <a:spLocks/>
          </p:cNvSpPr>
          <p:nvPr/>
        </p:nvSpPr>
        <p:spPr>
          <a:xfrm>
            <a:off x="22451157" y="179785"/>
            <a:ext cx="1531061" cy="1339502"/>
          </a:xfrm>
          <a:prstGeom prst="rect">
            <a:avLst/>
          </a:prstGeom>
        </p:spPr>
        <p:txBody>
          <a:bodyPr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marL="0" marR="0" lvl="0" indent="0" algn="r" defTabSz="1828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E5E5E"/>
                </a:solidFill>
                <a:effectLst/>
                <a:uLnTx/>
                <a:uFillTx/>
                <a:latin typeface="Helvetica Neue"/>
                <a:ea typeface="+mn-ea"/>
                <a:cs typeface="Helvetica"/>
                <a:sym typeface="Helvetica Neue"/>
              </a:rPr>
              <a:t>p16</a:t>
            </a:r>
            <a:endParaRPr kumimoji="0" lang="en-ZA" sz="2400" b="1" i="0" u="none" strike="noStrike" kern="1200" cap="none" spc="0" normalizeH="0" baseline="0" noProof="0" dirty="0">
              <a:ln>
                <a:noFill/>
              </a:ln>
              <a:solidFill>
                <a:srgbClr val="5E5E5E"/>
              </a:solidFill>
              <a:effectLst/>
              <a:uLnTx/>
              <a:uFillTx/>
              <a:latin typeface="Helvetica Neue"/>
              <a:ea typeface="+mn-ea"/>
              <a:cs typeface="Helvetica"/>
              <a:sym typeface="Helvetica Neue"/>
            </a:endParaRPr>
          </a:p>
        </p:txBody>
      </p:sp>
    </p:spTree>
    <p:extLst>
      <p:ext uri="{BB962C8B-B14F-4D97-AF65-F5344CB8AC3E}">
        <p14:creationId xmlns:p14="http://schemas.microsoft.com/office/powerpoint/2010/main" xmlns="" val="37305971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a:extLst>
              <a:ext uri="{FF2B5EF4-FFF2-40B4-BE49-F238E27FC236}">
                <a16:creationId xmlns:a16="http://schemas.microsoft.com/office/drawing/2014/main" xmlns="" id="{69036539-70B1-2542-B2DC-11030D2F7BCB}"/>
              </a:ext>
            </a:extLst>
          </p:cNvPr>
          <p:cNvSpPr txBox="1"/>
          <p:nvPr/>
        </p:nvSpPr>
        <p:spPr>
          <a:xfrm>
            <a:off x="-68075" y="-2411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defTabSz="2438338"/>
            <a:endParaRPr dirty="0"/>
          </a:p>
        </p:txBody>
      </p:sp>
      <p:sp>
        <p:nvSpPr>
          <p:cNvPr id="3" name="INFORMATION SLIDE">
            <a:extLst>
              <a:ext uri="{FF2B5EF4-FFF2-40B4-BE49-F238E27FC236}">
                <a16:creationId xmlns:a16="http://schemas.microsoft.com/office/drawing/2014/main" xmlns="" id="{51116E18-8E41-514E-90C2-9E1949A25F14}"/>
              </a:ext>
            </a:extLst>
          </p:cNvPr>
          <p:cNvSpPr txBox="1"/>
          <p:nvPr/>
        </p:nvSpPr>
        <p:spPr>
          <a:xfrm>
            <a:off x="-68075" y="4816133"/>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defTabSz="2438338"/>
            <a:endParaRPr dirty="0"/>
          </a:p>
        </p:txBody>
      </p:sp>
      <p:pic>
        <p:nvPicPr>
          <p:cNvPr id="11" name="Picture 10">
            <a:extLst>
              <a:ext uri="{FF2B5EF4-FFF2-40B4-BE49-F238E27FC236}">
                <a16:creationId xmlns:a16="http://schemas.microsoft.com/office/drawing/2014/main" xmlns="" id="{D371622D-3909-73F4-3041-E790FB52DD48}"/>
              </a:ext>
            </a:extLst>
          </p:cNvPr>
          <p:cNvPicPr>
            <a:picLocks noChangeAspect="1"/>
          </p:cNvPicPr>
          <p:nvPr/>
        </p:nvPicPr>
        <p:blipFill>
          <a:blip r:embed="rId2" cstate="print"/>
          <a:stretch>
            <a:fillRect/>
          </a:stretch>
        </p:blipFill>
        <p:spPr>
          <a:xfrm>
            <a:off x="213358" y="11694356"/>
            <a:ext cx="22289425" cy="1673754"/>
          </a:xfrm>
          <a:prstGeom prst="rect">
            <a:avLst/>
          </a:prstGeom>
        </p:spPr>
      </p:pic>
      <p:sp>
        <p:nvSpPr>
          <p:cNvPr id="8" name="Rectangle 7"/>
          <p:cNvSpPr/>
          <p:nvPr/>
        </p:nvSpPr>
        <p:spPr>
          <a:xfrm>
            <a:off x="6006857" y="750458"/>
            <a:ext cx="10785325" cy="1015663"/>
          </a:xfrm>
          <a:prstGeom prst="rect">
            <a:avLst/>
          </a:prstGeom>
        </p:spPr>
        <p:txBody>
          <a:bodyPr wrap="none">
            <a:spAutoFit/>
          </a:bodyPr>
          <a:lstStyle/>
          <a:p>
            <a:r>
              <a:rPr lang="en-ZA" sz="6000" b="1" dirty="0">
                <a:solidFill>
                  <a:srgbClr val="E3801E"/>
                </a:solidFill>
              </a:rPr>
              <a:t>PERFORMANCE  OVERVIEW</a:t>
            </a:r>
            <a:endParaRPr lang="en-US" sz="6000" b="1" dirty="0">
              <a:solidFill>
                <a:srgbClr val="E3801E"/>
              </a:solidFill>
            </a:endParaRPr>
          </a:p>
        </p:txBody>
      </p:sp>
      <p:sp>
        <p:nvSpPr>
          <p:cNvPr id="9" name="Rectangle 8"/>
          <p:cNvSpPr/>
          <p:nvPr/>
        </p:nvSpPr>
        <p:spPr>
          <a:xfrm>
            <a:off x="213359" y="2887400"/>
            <a:ext cx="23957279" cy="2499467"/>
          </a:xfrm>
          <a:prstGeom prst="rect">
            <a:avLst/>
          </a:prstGeom>
        </p:spPr>
        <p:txBody>
          <a:bodyPr wrap="square">
            <a:spAutoFit/>
          </a:bodyPr>
          <a:lstStyle/>
          <a:p>
            <a:pPr lvl="0" algn="just">
              <a:lnSpc>
                <a:spcPct val="150000"/>
              </a:lnSpc>
            </a:pPr>
            <a:r>
              <a:rPr lang="en-ZA" sz="3600" dirty="0">
                <a:solidFill>
                  <a:prstClr val="black"/>
                </a:solidFill>
                <a:latin typeface="Calibri" panose="020F0502020204030204" pitchFamily="34" charset="0"/>
                <a:cs typeface="Calibri" panose="020F0502020204030204" pitchFamily="34" charset="0"/>
              </a:rPr>
              <a:t>The Department planned to implement and achieve 28 performance targets during the second quarter reporting period. However, 25/28 (89%) of the aforesaid targets were achieved and 3/28 (11%) were not achieved. The following are the non- achieved targets</a:t>
            </a:r>
          </a:p>
        </p:txBody>
      </p:sp>
      <p:graphicFrame>
        <p:nvGraphicFramePr>
          <p:cNvPr id="10" name="Table 9"/>
          <p:cNvGraphicFramePr>
            <a:graphicFrameLocks noGrp="1"/>
          </p:cNvGraphicFramePr>
          <p:nvPr>
            <p:extLst>
              <p:ext uri="{D42A27DB-BD31-4B8C-83A1-F6EECF244321}">
                <p14:modId xmlns:p14="http://schemas.microsoft.com/office/powerpoint/2010/main" xmlns="" val="204307092"/>
              </p:ext>
            </p:extLst>
          </p:nvPr>
        </p:nvGraphicFramePr>
        <p:xfrm>
          <a:off x="213359" y="5641242"/>
          <a:ext cx="23957279" cy="5707149"/>
        </p:xfrm>
        <a:graphic>
          <a:graphicData uri="http://schemas.openxmlformats.org/drawingml/2006/table">
            <a:tbl>
              <a:tblPr firstRow="1" bandRow="1">
                <a:tableStyleId>{93296810-A885-4BE3-A3E7-6D5BEEA58F35}</a:tableStyleId>
              </a:tblPr>
              <a:tblGrid>
                <a:gridCol w="3822612">
                  <a:extLst>
                    <a:ext uri="{9D8B030D-6E8A-4147-A177-3AD203B41FA5}">
                      <a16:colId xmlns:a16="http://schemas.microsoft.com/office/drawing/2014/main" xmlns="" val="232791181"/>
                    </a:ext>
                  </a:extLst>
                </a:gridCol>
                <a:gridCol w="20134667">
                  <a:extLst>
                    <a:ext uri="{9D8B030D-6E8A-4147-A177-3AD203B41FA5}">
                      <a16:colId xmlns:a16="http://schemas.microsoft.com/office/drawing/2014/main" xmlns="" val="1842186941"/>
                    </a:ext>
                  </a:extLst>
                </a:gridCol>
              </a:tblGrid>
              <a:tr h="1083307">
                <a:tc gridSpan="2">
                  <a:txBody>
                    <a:bodyPr/>
                    <a:lstStyle/>
                    <a:p>
                      <a:pPr algn="ctr"/>
                      <a:r>
                        <a:rPr lang="en-GB" sz="3600" dirty="0"/>
                        <a:t>LIST OF  NOT ACHIEVE</a:t>
                      </a:r>
                      <a:r>
                        <a:rPr lang="en-GB" sz="3600" baseline="0" dirty="0"/>
                        <a:t>D TARGETS</a:t>
                      </a:r>
                      <a:endParaRPr lang="en-US" sz="3600" dirty="0"/>
                    </a:p>
                  </a:txBody>
                  <a:tcPr>
                    <a:solidFill>
                      <a:srgbClr val="E3801E"/>
                    </a:solidFill>
                  </a:tcPr>
                </a:tc>
                <a:tc hMerge="1">
                  <a:txBody>
                    <a:bodyPr/>
                    <a:lstStyle/>
                    <a:p>
                      <a:endParaRPr lang="en-US"/>
                    </a:p>
                  </a:txBody>
                  <a:tcPr/>
                </a:tc>
                <a:extLst>
                  <a:ext uri="{0D108BD9-81ED-4DB2-BD59-A6C34878D82A}">
                    <a16:rowId xmlns:a16="http://schemas.microsoft.com/office/drawing/2014/main" xmlns="" val="1209602214"/>
                  </a:ext>
                </a:extLst>
              </a:tr>
              <a:tr h="160642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mn-cs"/>
                        </a:rPr>
                        <a:t>ADMIN 1.4</a:t>
                      </a:r>
                    </a:p>
                  </a:txBody>
                  <a:tcPr anchor="ctr">
                    <a:solidFill>
                      <a:srgbClr val="FCDDCF"/>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mn-cs"/>
                        </a:rPr>
                        <a:t>Number of Izimbizo held</a:t>
                      </a:r>
                    </a:p>
                  </a:txBody>
                  <a:tcPr anchor="ctr">
                    <a:solidFill>
                      <a:srgbClr val="FCDDCF"/>
                    </a:solidFill>
                  </a:tcPr>
                </a:tc>
                <a:extLst>
                  <a:ext uri="{0D108BD9-81ED-4DB2-BD59-A6C34878D82A}">
                    <a16:rowId xmlns:a16="http://schemas.microsoft.com/office/drawing/2014/main" xmlns="" val="2256063884"/>
                  </a:ext>
                </a:extLst>
              </a:tr>
              <a:tr h="140367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ACPD 3.10</a:t>
                      </a:r>
                    </a:p>
                  </a:txBody>
                  <a:tcPr anchor="ctr">
                    <a:solidFill>
                      <a:srgbClr val="FDEFE9"/>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Number of moral regeneration projects supported by Government</a:t>
                      </a:r>
                    </a:p>
                  </a:txBody>
                  <a:tcPr anchor="ctr">
                    <a:solidFill>
                      <a:srgbClr val="FDEFE9"/>
                    </a:solidFill>
                  </a:tcPr>
                </a:tc>
                <a:extLst>
                  <a:ext uri="{0D108BD9-81ED-4DB2-BD59-A6C34878D82A}">
                    <a16:rowId xmlns:a16="http://schemas.microsoft.com/office/drawing/2014/main" xmlns="" val="140594154"/>
                  </a:ext>
                </a:extLst>
              </a:tr>
              <a:tr h="161373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mn-cs"/>
                        </a:rPr>
                        <a:t>HPP 4.1</a:t>
                      </a:r>
                    </a:p>
                  </a:txBody>
                  <a:tcPr anchor="ctr">
                    <a:solidFill>
                      <a:srgbClr val="FCDDCF"/>
                    </a:solidFill>
                  </a:tcPr>
                </a:tc>
                <a:tc>
                  <a:txBody>
                    <a:bodyPr/>
                    <a:lstStyle/>
                    <a:p>
                      <a:pPr algn="l"/>
                      <a:r>
                        <a:rPr lang="en-US" sz="3600" b="1" dirty="0">
                          <a:solidFill>
                            <a:srgbClr val="000000"/>
                          </a:solidFill>
                          <a:latin typeface="Calibri" panose="020F0502020204030204" pitchFamily="34" charset="0"/>
                          <a:cs typeface="Calibri" panose="020F0502020204030204" pitchFamily="34" charset="0"/>
                        </a:rPr>
                        <a:t>Number of students awarded with heritage bursaries per year </a:t>
                      </a:r>
                    </a:p>
                  </a:txBody>
                  <a:tcPr anchor="ctr">
                    <a:solidFill>
                      <a:srgbClr val="FCDDCF"/>
                    </a:solidFill>
                  </a:tcPr>
                </a:tc>
                <a:extLst>
                  <a:ext uri="{0D108BD9-81ED-4DB2-BD59-A6C34878D82A}">
                    <a16:rowId xmlns:a16="http://schemas.microsoft.com/office/drawing/2014/main" xmlns="" val="3509456751"/>
                  </a:ext>
                </a:extLst>
              </a:tr>
            </a:tbl>
          </a:graphicData>
        </a:graphic>
      </p:graphicFrame>
      <p:sp>
        <p:nvSpPr>
          <p:cNvPr id="12" name="TextBox 11"/>
          <p:cNvSpPr txBox="1"/>
          <p:nvPr/>
        </p:nvSpPr>
        <p:spPr>
          <a:xfrm>
            <a:off x="23165415" y="12834631"/>
            <a:ext cx="1005223"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ZA" sz="2800" b="1" i="0" u="none" strike="noStrike" cap="none" spc="0" normalizeH="0" baseline="0" dirty="0">
                <a:ln>
                  <a:noFill/>
                </a:ln>
                <a:solidFill>
                  <a:srgbClr val="000000"/>
                </a:solidFill>
                <a:effectLst/>
                <a:uFillTx/>
                <a:latin typeface="+mj-lt"/>
                <a:ea typeface="+mj-ea"/>
                <a:cs typeface="+mj-cs"/>
                <a:sym typeface="Helvetica Neue"/>
              </a:rPr>
              <a:t>8</a:t>
            </a:r>
          </a:p>
        </p:txBody>
      </p:sp>
    </p:spTree>
    <p:extLst>
      <p:ext uri="{BB962C8B-B14F-4D97-AF65-F5344CB8AC3E}">
        <p14:creationId xmlns:p14="http://schemas.microsoft.com/office/powerpoint/2010/main" xmlns="" val="1383428941"/>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5F07AF-E45D-3441-B595-B049A44F3E4E}"/>
              </a:ext>
            </a:extLst>
          </p:cNvPr>
          <p:cNvSpPr txBox="1"/>
          <p:nvPr/>
        </p:nvSpPr>
        <p:spPr>
          <a:xfrm>
            <a:off x="727364" y="0"/>
            <a:ext cx="20948072"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0"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Helvetica Neue"/>
              </a:rPr>
              <a:t>ADMINISTRATION:</a:t>
            </a:r>
          </a:p>
          <a:p>
            <a:pPr marL="0" marR="0" lvl="0" indent="0" algn="ctr" defTabSz="914400" rtl="0" eaLnBrk="0"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Helvetica Neue"/>
              </a:rPr>
              <a:t> PER SUB-PROGRAMME</a:t>
            </a:r>
          </a:p>
        </p:txBody>
      </p:sp>
      <p:graphicFrame>
        <p:nvGraphicFramePr>
          <p:cNvPr id="3" name="Table 2">
            <a:extLst>
              <a:ext uri="{FF2B5EF4-FFF2-40B4-BE49-F238E27FC236}">
                <a16:creationId xmlns:a16="http://schemas.microsoft.com/office/drawing/2014/main" xmlns="" id="{43C27F8E-27E6-C323-D05A-7A1A791A24FD}"/>
              </a:ext>
            </a:extLst>
          </p:cNvPr>
          <p:cNvGraphicFramePr>
            <a:graphicFrameLocks noGrp="1"/>
          </p:cNvGraphicFramePr>
          <p:nvPr>
            <p:extLst>
              <p:ext uri="{D42A27DB-BD31-4B8C-83A1-F6EECF244321}">
                <p14:modId xmlns:p14="http://schemas.microsoft.com/office/powerpoint/2010/main" xmlns="" val="635516330"/>
              </p:ext>
            </p:extLst>
          </p:nvPr>
        </p:nvGraphicFramePr>
        <p:xfrm>
          <a:off x="682833" y="3096168"/>
          <a:ext cx="22533854" cy="8597900"/>
        </p:xfrm>
        <a:graphic>
          <a:graphicData uri="http://schemas.openxmlformats.org/drawingml/2006/table">
            <a:tbl>
              <a:tblPr>
                <a:tableStyleId>{5940675A-B579-460E-94D1-54222C63F5DA}</a:tableStyleId>
              </a:tblPr>
              <a:tblGrid>
                <a:gridCol w="3227221">
                  <a:extLst>
                    <a:ext uri="{9D8B030D-6E8A-4147-A177-3AD203B41FA5}">
                      <a16:colId xmlns:a16="http://schemas.microsoft.com/office/drawing/2014/main" xmlns="" val="4279064076"/>
                    </a:ext>
                  </a:extLst>
                </a:gridCol>
                <a:gridCol w="2620336">
                  <a:extLst>
                    <a:ext uri="{9D8B030D-6E8A-4147-A177-3AD203B41FA5}">
                      <a16:colId xmlns:a16="http://schemas.microsoft.com/office/drawing/2014/main" xmlns="" val="371544551"/>
                    </a:ext>
                  </a:extLst>
                </a:gridCol>
                <a:gridCol w="2326858">
                  <a:extLst>
                    <a:ext uri="{9D8B030D-6E8A-4147-A177-3AD203B41FA5}">
                      <a16:colId xmlns:a16="http://schemas.microsoft.com/office/drawing/2014/main" xmlns="" val="4268558097"/>
                    </a:ext>
                  </a:extLst>
                </a:gridCol>
                <a:gridCol w="1907604">
                  <a:extLst>
                    <a:ext uri="{9D8B030D-6E8A-4147-A177-3AD203B41FA5}">
                      <a16:colId xmlns:a16="http://schemas.microsoft.com/office/drawing/2014/main" xmlns="" val="2327680274"/>
                    </a:ext>
                  </a:extLst>
                </a:gridCol>
                <a:gridCol w="2767075">
                  <a:extLst>
                    <a:ext uri="{9D8B030D-6E8A-4147-A177-3AD203B41FA5}">
                      <a16:colId xmlns:a16="http://schemas.microsoft.com/office/drawing/2014/main" xmlns="" val="1467047128"/>
                    </a:ext>
                  </a:extLst>
                </a:gridCol>
                <a:gridCol w="565992">
                  <a:extLst>
                    <a:ext uri="{9D8B030D-6E8A-4147-A177-3AD203B41FA5}">
                      <a16:colId xmlns:a16="http://schemas.microsoft.com/office/drawing/2014/main" xmlns="" val="3408797123"/>
                    </a:ext>
                  </a:extLst>
                </a:gridCol>
                <a:gridCol w="2347821">
                  <a:extLst>
                    <a:ext uri="{9D8B030D-6E8A-4147-A177-3AD203B41FA5}">
                      <a16:colId xmlns:a16="http://schemas.microsoft.com/office/drawing/2014/main" xmlns="" val="4238112486"/>
                    </a:ext>
                  </a:extLst>
                </a:gridCol>
                <a:gridCol w="2347820">
                  <a:extLst>
                    <a:ext uri="{9D8B030D-6E8A-4147-A177-3AD203B41FA5}">
                      <a16:colId xmlns:a16="http://schemas.microsoft.com/office/drawing/2014/main" xmlns="" val="2325912875"/>
                    </a:ext>
                  </a:extLst>
                </a:gridCol>
                <a:gridCol w="1781829">
                  <a:extLst>
                    <a:ext uri="{9D8B030D-6E8A-4147-A177-3AD203B41FA5}">
                      <a16:colId xmlns:a16="http://schemas.microsoft.com/office/drawing/2014/main" xmlns="" val="1078672374"/>
                    </a:ext>
                  </a:extLst>
                </a:gridCol>
                <a:gridCol w="2641298">
                  <a:extLst>
                    <a:ext uri="{9D8B030D-6E8A-4147-A177-3AD203B41FA5}">
                      <a16:colId xmlns:a16="http://schemas.microsoft.com/office/drawing/2014/main" xmlns="" val="2928910137"/>
                    </a:ext>
                  </a:extLst>
                </a:gridCol>
              </a:tblGrid>
              <a:tr h="924602">
                <a:tc>
                  <a:txBody>
                    <a:bodyPr/>
                    <a:lstStyle/>
                    <a:p>
                      <a:pPr algn="l" fontAlgn="b"/>
                      <a:r>
                        <a:rPr lang="en-US" sz="2800" b="1" u="none" strike="noStrike" dirty="0">
                          <a:effectLst/>
                        </a:rPr>
                        <a:t>Sub-Programme</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 Adjusted Appropriation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800" b="1" u="none" strike="noStrike" dirty="0">
                          <a:effectLst/>
                        </a:rPr>
                        <a:t>Actual Expenditure 30 SEP 2022 </a:t>
                      </a:r>
                      <a:endParaRPr lang="en-GB"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Variance</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800" b="1" u="none" strike="noStrike" dirty="0">
                          <a:effectLst/>
                        </a:rPr>
                        <a:t>Expenditure as % of Adjusted Appropriation</a:t>
                      </a:r>
                      <a:endParaRPr lang="en-GB"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 </a:t>
                      </a:r>
                      <a:endParaRPr lang="en-US" sz="28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r>
                        <a:rPr lang="en-US" sz="2800" b="1" u="none" strike="noStrike" dirty="0">
                          <a:effectLst/>
                        </a:rPr>
                        <a:t> Cash-Flow  Projections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800" b="1" u="none" strike="noStrike" dirty="0">
                          <a:effectLst/>
                        </a:rPr>
                        <a:t>Actual Expenditure 30 SEP 2022 </a:t>
                      </a:r>
                      <a:endParaRPr lang="en-GB"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Variance</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Expenditure as % of Projections</a:t>
                      </a:r>
                      <a:endParaRPr lang="en-US" sz="2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845328698"/>
                  </a:ext>
                </a:extLst>
              </a:tr>
              <a:tr h="231150">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u="none" strike="noStrike" dirty="0">
                          <a:effectLst/>
                        </a:rPr>
                        <a:t> </a:t>
                      </a:r>
                      <a:endParaRPr lang="en-US" sz="28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026327491"/>
                  </a:ext>
                </a:extLst>
              </a:tr>
              <a:tr h="428824">
                <a:tc>
                  <a:txBody>
                    <a:bodyPr/>
                    <a:lstStyle/>
                    <a:p>
                      <a:pPr algn="l" fontAlgn="b"/>
                      <a:r>
                        <a:rPr lang="en-US" sz="2800" u="none" strike="noStrike" dirty="0">
                          <a:effectLst/>
                        </a:rPr>
                        <a:t>Ministry</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4,515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2,331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2,184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51.6%</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2,208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2,331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(123)</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105.6%</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47247500"/>
                  </a:ext>
                </a:extLst>
              </a:tr>
              <a:tr h="428824">
                <a:tc>
                  <a:txBody>
                    <a:bodyPr/>
                    <a:lstStyle/>
                    <a:p>
                      <a:pPr algn="l" fontAlgn="b"/>
                      <a:r>
                        <a:rPr lang="en-US" sz="2800" u="none" strike="noStrike" dirty="0">
                          <a:effectLst/>
                        </a:rPr>
                        <a:t>Management</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71,881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33,747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38,134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46.9%</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35,914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33,747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2,167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94.0%</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790697381"/>
                  </a:ext>
                </a:extLst>
              </a:tr>
              <a:tr h="428824">
                <a:tc>
                  <a:txBody>
                    <a:bodyPr/>
                    <a:lstStyle/>
                    <a:p>
                      <a:pPr algn="l" fontAlgn="b"/>
                      <a:r>
                        <a:rPr lang="en-US" sz="2800" u="none" strike="noStrike" dirty="0">
                          <a:effectLst/>
                        </a:rPr>
                        <a:t>Strategic Management and Planning</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21,819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9,626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12,193</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44.1%</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11,096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9,626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1,470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86.8%</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308704549"/>
                  </a:ext>
                </a:extLst>
              </a:tr>
              <a:tr h="428824">
                <a:tc>
                  <a:txBody>
                    <a:bodyPr/>
                    <a:lstStyle/>
                    <a:p>
                      <a:pPr algn="l" fontAlgn="b"/>
                      <a:r>
                        <a:rPr lang="en-US" sz="2800" u="none" strike="noStrike" dirty="0">
                          <a:effectLst/>
                        </a:rPr>
                        <a:t>Corporate Service</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161,561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89,639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71,922</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55.5%</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92,019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89,639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2,380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97.4%</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71568120"/>
                  </a:ext>
                </a:extLst>
              </a:tr>
              <a:tr h="428824">
                <a:tc>
                  <a:txBody>
                    <a:bodyPr/>
                    <a:lstStyle/>
                    <a:p>
                      <a:pPr algn="l" fontAlgn="b"/>
                      <a:r>
                        <a:rPr lang="en-US" sz="2800" u="none" strike="noStrike" dirty="0">
                          <a:effectLst/>
                        </a:rPr>
                        <a:t>Office of the CFO</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68,062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30,024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38,038</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44.1%</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34,411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30,024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4,387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87.3%</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357539088"/>
                  </a:ext>
                </a:extLst>
              </a:tr>
              <a:tr h="428824">
                <a:tc>
                  <a:txBody>
                    <a:bodyPr/>
                    <a:lstStyle/>
                    <a:p>
                      <a:pPr algn="l" fontAlgn="b"/>
                      <a:r>
                        <a:rPr lang="en-US" sz="2800" u="none" strike="noStrike" dirty="0">
                          <a:effectLst/>
                        </a:rPr>
                        <a:t>Office Accommodation</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125,390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111,431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13,959</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88.9%</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62,696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111,431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(48,735)</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177.7%</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055644113"/>
                  </a:ext>
                </a:extLst>
              </a:tr>
              <a:tr h="231150">
                <a:tc>
                  <a:txBody>
                    <a:bodyPr/>
                    <a:lstStyle/>
                    <a:p>
                      <a:pPr algn="l"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955100887"/>
                  </a:ext>
                </a:extLst>
              </a:tr>
              <a:tr h="428824">
                <a:tc>
                  <a:txBody>
                    <a:bodyPr/>
                    <a:lstStyle/>
                    <a:p>
                      <a:pPr algn="l" fontAlgn="b"/>
                      <a:r>
                        <a:rPr lang="en-US" sz="2800" b="1" u="none" strike="noStrike" dirty="0">
                          <a:effectLst/>
                        </a:rPr>
                        <a:t>TOTAL</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453,228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276,798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176,430</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61.1%</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a:t>
                      </a:r>
                      <a:endParaRPr lang="en-US" sz="28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b="1" u="none" strike="noStrike" dirty="0">
                          <a:effectLst/>
                        </a:rPr>
                        <a:t>            238,344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276,798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(38,454)</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116.1%</a:t>
                      </a:r>
                      <a:endParaRPr lang="en-US" sz="2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531456539"/>
                  </a:ext>
                </a:extLst>
              </a:tr>
            </a:tbl>
          </a:graphicData>
        </a:graphic>
      </p:graphicFrame>
      <p:sp>
        <p:nvSpPr>
          <p:cNvPr id="2" name="Slide Number Placeholder 3">
            <a:extLst>
              <a:ext uri="{FF2B5EF4-FFF2-40B4-BE49-F238E27FC236}">
                <a16:creationId xmlns:a16="http://schemas.microsoft.com/office/drawing/2014/main" xmlns="" id="{B6DE99B9-DE02-D8C8-6A9F-64C5A3317100}"/>
              </a:ext>
            </a:extLst>
          </p:cNvPr>
          <p:cNvSpPr txBox="1">
            <a:spLocks/>
          </p:cNvSpPr>
          <p:nvPr/>
        </p:nvSpPr>
        <p:spPr>
          <a:xfrm>
            <a:off x="22451157" y="766119"/>
            <a:ext cx="1531061" cy="753168"/>
          </a:xfrm>
          <a:prstGeom prst="rect">
            <a:avLst/>
          </a:prstGeom>
        </p:spPr>
        <p:txBody>
          <a:bodyPr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marL="0" marR="0" lvl="0" indent="0" algn="r" defTabSz="1828800" rtl="0" eaLnBrk="1" fontAlgn="auto" latinLnBrk="0" hangingPunct="1">
              <a:lnSpc>
                <a:spcPct val="100000"/>
              </a:lnSpc>
              <a:spcBef>
                <a:spcPts val="0"/>
              </a:spcBef>
              <a:spcAft>
                <a:spcPts val="0"/>
              </a:spcAft>
              <a:buClrTx/>
              <a:buSzTx/>
              <a:buFontTx/>
              <a:buNone/>
              <a:tabLst/>
              <a:defRPr/>
            </a:pPr>
            <a:endParaRPr kumimoji="0" lang="en-ZA" sz="2400" b="1" i="0" u="none" strike="noStrike" kern="1200" cap="none" spc="0" normalizeH="0" baseline="0" noProof="0" dirty="0">
              <a:ln>
                <a:noFill/>
              </a:ln>
              <a:solidFill>
                <a:srgbClr val="5E5E5E"/>
              </a:solidFill>
              <a:effectLst/>
              <a:uLnTx/>
              <a:uFillTx/>
              <a:latin typeface="Helvetica Neue"/>
              <a:ea typeface="+mn-ea"/>
              <a:cs typeface="Helvetica"/>
              <a:sym typeface="Helvetica Neue"/>
            </a:endParaRPr>
          </a:p>
        </p:txBody>
      </p:sp>
      <p:sp>
        <p:nvSpPr>
          <p:cNvPr id="5" name="Rectangle 4">
            <a:extLst>
              <a:ext uri="{FF2B5EF4-FFF2-40B4-BE49-F238E27FC236}">
                <a16:creationId xmlns:a16="http://schemas.microsoft.com/office/drawing/2014/main" xmlns="" id="{4EC87297-DD10-8DCD-0EFF-6FFA5CABB95B}"/>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91</a:t>
            </a:r>
          </a:p>
        </p:txBody>
      </p:sp>
    </p:spTree>
    <p:extLst>
      <p:ext uri="{BB962C8B-B14F-4D97-AF65-F5344CB8AC3E}">
        <p14:creationId xmlns:p14="http://schemas.microsoft.com/office/powerpoint/2010/main" xmlns="" val="3892894790"/>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5F07AF-E45D-3441-B595-B049A44F3E4E}"/>
              </a:ext>
            </a:extLst>
          </p:cNvPr>
          <p:cNvSpPr txBox="1"/>
          <p:nvPr/>
        </p:nvSpPr>
        <p:spPr>
          <a:xfrm>
            <a:off x="727364" y="0"/>
            <a:ext cx="20948072"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0"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Helvetica Neue"/>
              </a:rPr>
              <a:t>ADMINISTRATION:</a:t>
            </a:r>
          </a:p>
          <a:p>
            <a:pPr marL="0" marR="0" lvl="0" indent="0" algn="ctr" defTabSz="914400" rtl="0" eaLnBrk="0"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Helvetica Neue"/>
              </a:rPr>
              <a:t> PER ECONOMIC CLASSIFICATION…</a:t>
            </a:r>
          </a:p>
        </p:txBody>
      </p:sp>
      <p:graphicFrame>
        <p:nvGraphicFramePr>
          <p:cNvPr id="2" name="Table 1">
            <a:extLst>
              <a:ext uri="{FF2B5EF4-FFF2-40B4-BE49-F238E27FC236}">
                <a16:creationId xmlns:a16="http://schemas.microsoft.com/office/drawing/2014/main" xmlns="" id="{5617B0DD-63F2-CAE2-204A-93B7ADE5DB04}"/>
              </a:ext>
            </a:extLst>
          </p:cNvPr>
          <p:cNvGraphicFramePr>
            <a:graphicFrameLocks noGrp="1"/>
          </p:cNvGraphicFramePr>
          <p:nvPr>
            <p:extLst>
              <p:ext uri="{D42A27DB-BD31-4B8C-83A1-F6EECF244321}">
                <p14:modId xmlns:p14="http://schemas.microsoft.com/office/powerpoint/2010/main" xmlns="" val="3205203414"/>
              </p:ext>
            </p:extLst>
          </p:nvPr>
        </p:nvGraphicFramePr>
        <p:xfrm>
          <a:off x="727365" y="2743199"/>
          <a:ext cx="22750472" cy="10193625"/>
        </p:xfrm>
        <a:graphic>
          <a:graphicData uri="http://schemas.openxmlformats.org/drawingml/2006/table">
            <a:tbl>
              <a:tblPr>
                <a:tableStyleId>{5940675A-B579-460E-94D1-54222C63F5DA}</a:tableStyleId>
              </a:tblPr>
              <a:tblGrid>
                <a:gridCol w="4621698">
                  <a:extLst>
                    <a:ext uri="{9D8B030D-6E8A-4147-A177-3AD203B41FA5}">
                      <a16:colId xmlns:a16="http://schemas.microsoft.com/office/drawing/2014/main" xmlns="" val="1857513429"/>
                    </a:ext>
                  </a:extLst>
                </a:gridCol>
                <a:gridCol w="2497683">
                  <a:extLst>
                    <a:ext uri="{9D8B030D-6E8A-4147-A177-3AD203B41FA5}">
                      <a16:colId xmlns:a16="http://schemas.microsoft.com/office/drawing/2014/main" xmlns="" val="981835515"/>
                    </a:ext>
                  </a:extLst>
                </a:gridCol>
                <a:gridCol w="2183014">
                  <a:extLst>
                    <a:ext uri="{9D8B030D-6E8A-4147-A177-3AD203B41FA5}">
                      <a16:colId xmlns:a16="http://schemas.microsoft.com/office/drawing/2014/main" xmlns="" val="853004677"/>
                    </a:ext>
                  </a:extLst>
                </a:gridCol>
                <a:gridCol w="2163346">
                  <a:extLst>
                    <a:ext uri="{9D8B030D-6E8A-4147-A177-3AD203B41FA5}">
                      <a16:colId xmlns:a16="http://schemas.microsoft.com/office/drawing/2014/main" xmlns="" val="3315898205"/>
                    </a:ext>
                  </a:extLst>
                </a:gridCol>
                <a:gridCol w="2379685">
                  <a:extLst>
                    <a:ext uri="{9D8B030D-6E8A-4147-A177-3AD203B41FA5}">
                      <a16:colId xmlns:a16="http://schemas.microsoft.com/office/drawing/2014/main" xmlns="" val="325909127"/>
                    </a:ext>
                  </a:extLst>
                </a:gridCol>
                <a:gridCol w="531003">
                  <a:extLst>
                    <a:ext uri="{9D8B030D-6E8A-4147-A177-3AD203B41FA5}">
                      <a16:colId xmlns:a16="http://schemas.microsoft.com/office/drawing/2014/main" xmlns="" val="657319130"/>
                    </a:ext>
                  </a:extLst>
                </a:gridCol>
                <a:gridCol w="2320679">
                  <a:extLst>
                    <a:ext uri="{9D8B030D-6E8A-4147-A177-3AD203B41FA5}">
                      <a16:colId xmlns:a16="http://schemas.microsoft.com/office/drawing/2014/main" xmlns="" val="3266040056"/>
                    </a:ext>
                  </a:extLst>
                </a:gridCol>
                <a:gridCol w="2143680">
                  <a:extLst>
                    <a:ext uri="{9D8B030D-6E8A-4147-A177-3AD203B41FA5}">
                      <a16:colId xmlns:a16="http://schemas.microsoft.com/office/drawing/2014/main" xmlns="" val="1014762494"/>
                    </a:ext>
                  </a:extLst>
                </a:gridCol>
                <a:gridCol w="2143680">
                  <a:extLst>
                    <a:ext uri="{9D8B030D-6E8A-4147-A177-3AD203B41FA5}">
                      <a16:colId xmlns:a16="http://schemas.microsoft.com/office/drawing/2014/main" xmlns="" val="4040016481"/>
                    </a:ext>
                  </a:extLst>
                </a:gridCol>
                <a:gridCol w="1766004">
                  <a:extLst>
                    <a:ext uri="{9D8B030D-6E8A-4147-A177-3AD203B41FA5}">
                      <a16:colId xmlns:a16="http://schemas.microsoft.com/office/drawing/2014/main" xmlns="" val="4010384916"/>
                    </a:ext>
                  </a:extLst>
                </a:gridCol>
              </a:tblGrid>
              <a:tr h="1466143">
                <a:tc>
                  <a:txBody>
                    <a:bodyPr/>
                    <a:lstStyle/>
                    <a:p>
                      <a:pPr algn="l" fontAlgn="b"/>
                      <a:r>
                        <a:rPr lang="en-US" sz="2400" b="1" u="none" strike="noStrike" dirty="0">
                          <a:effectLst/>
                        </a:rPr>
                        <a:t>Economic Classification</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Adjusted Appropriation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Actual Expenditure 30 SEP 2022 </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Variance</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Expenditure as % of Adjusted Appropriation</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r>
                        <a:rPr lang="en-US" sz="2400" b="1" u="none" strike="noStrike" dirty="0">
                          <a:effectLst/>
                        </a:rPr>
                        <a:t> Cash-Flow  Projections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Actual Expenditure 30 SEP 2022 </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Variance</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Expenditure as % of Projections</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655879353"/>
                  </a:ext>
                </a:extLst>
              </a:tr>
              <a:tr h="370611">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377992492"/>
                  </a:ext>
                </a:extLst>
              </a:tr>
              <a:tr h="735789">
                <a:tc>
                  <a:txBody>
                    <a:bodyPr/>
                    <a:lstStyle/>
                    <a:p>
                      <a:pPr algn="l" fontAlgn="b"/>
                      <a:r>
                        <a:rPr lang="en-US" sz="2400" b="1" u="none" strike="noStrike" dirty="0">
                          <a:effectLst/>
                        </a:rPr>
                        <a:t>CURRENT PAYMENTS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439,885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270,047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169,838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61.4%</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b="1" u="none" strike="noStrike" dirty="0">
                          <a:effectLst/>
                        </a:rPr>
                        <a:t>            225,994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270,047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(44,053)</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119.5%</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425885115"/>
                  </a:ext>
                </a:extLst>
              </a:tr>
              <a:tr h="735789">
                <a:tc>
                  <a:txBody>
                    <a:bodyPr/>
                    <a:lstStyle/>
                    <a:p>
                      <a:pPr algn="l" fontAlgn="b"/>
                      <a:r>
                        <a:rPr lang="en-US" sz="2400" u="none" strike="noStrike" dirty="0">
                          <a:effectLst/>
                        </a:rPr>
                        <a:t>Compensation of Employees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183,218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83,623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99,595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45.6%</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92,280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83,623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8,657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90.6%</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701874297"/>
                  </a:ext>
                </a:extLst>
              </a:tr>
              <a:tr h="570749">
                <a:tc>
                  <a:txBody>
                    <a:bodyPr/>
                    <a:lstStyle/>
                    <a:p>
                      <a:pPr algn="l" fontAlgn="b"/>
                      <a:r>
                        <a:rPr lang="en-US" sz="2400" u="none" strike="noStrike" dirty="0">
                          <a:effectLst/>
                        </a:rPr>
                        <a:t>Goods and Services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256,667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186,424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70,243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72.6%</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133,714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186,424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(52,710)</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139.4%</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457443129"/>
                  </a:ext>
                </a:extLst>
              </a:tr>
              <a:tr h="370611">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977355278"/>
                  </a:ext>
                </a:extLst>
              </a:tr>
              <a:tr h="735789">
                <a:tc>
                  <a:txBody>
                    <a:bodyPr/>
                    <a:lstStyle/>
                    <a:p>
                      <a:pPr algn="l" fontAlgn="b"/>
                      <a:r>
                        <a:rPr lang="en-US" sz="2400" b="1" u="none" strike="noStrike" dirty="0">
                          <a:effectLst/>
                        </a:rPr>
                        <a:t>TRANSFERS &amp; SUBSIDIES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496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767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(271)</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154.6%</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b="1" u="none" strike="noStrike" dirty="0">
                          <a:effectLst/>
                        </a:rPr>
                        <a:t>                       -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767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(767)</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630030582"/>
                  </a:ext>
                </a:extLst>
              </a:tr>
              <a:tr h="570749">
                <a:tc>
                  <a:txBody>
                    <a:bodyPr/>
                    <a:lstStyle/>
                    <a:p>
                      <a:pPr algn="l" fontAlgn="b"/>
                      <a:r>
                        <a:rPr lang="en-US" sz="2400" u="none" strike="noStrike" dirty="0">
                          <a:effectLst/>
                        </a:rPr>
                        <a:t>Departmental Agencies (Cur)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104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104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0.0%</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541449062"/>
                  </a:ext>
                </a:extLst>
              </a:tr>
              <a:tr h="735789">
                <a:tc>
                  <a:txBody>
                    <a:bodyPr/>
                    <a:lstStyle/>
                    <a:p>
                      <a:pPr algn="l" fontAlgn="b"/>
                      <a:r>
                        <a:rPr lang="en-US" sz="2400" u="none" strike="noStrike" dirty="0">
                          <a:effectLst/>
                        </a:rPr>
                        <a:t>Households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392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767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(375)</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195.7%</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767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(767)</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684685718"/>
                  </a:ext>
                </a:extLst>
              </a:tr>
              <a:tr h="370611">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335429648"/>
                  </a:ext>
                </a:extLst>
              </a:tr>
              <a:tr h="735789">
                <a:tc>
                  <a:txBody>
                    <a:bodyPr/>
                    <a:lstStyle/>
                    <a:p>
                      <a:pPr algn="l" fontAlgn="b"/>
                      <a:r>
                        <a:rPr lang="en-US" sz="2400" b="1" u="none" strike="noStrike" dirty="0">
                          <a:effectLst/>
                        </a:rPr>
                        <a:t>PAYMENTS FOR CAPITAL ASSETS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12,847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5,943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6,904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46.3%</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b="1" u="none" strike="noStrike" dirty="0">
                          <a:effectLst/>
                        </a:rPr>
                        <a:t>              12,350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5,943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6,407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48.1%</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805492441"/>
                  </a:ext>
                </a:extLst>
              </a:tr>
              <a:tr h="570749">
                <a:tc>
                  <a:txBody>
                    <a:bodyPr/>
                    <a:lstStyle/>
                    <a:p>
                      <a:pPr algn="l" fontAlgn="b"/>
                      <a:r>
                        <a:rPr lang="en-US" sz="2400" u="none" strike="noStrike" dirty="0">
                          <a:effectLst/>
                        </a:rPr>
                        <a:t>Machinery and equipment</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12,847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5,943</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6,904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46.3%</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12,350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5,943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6,407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48.1%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391694686"/>
                  </a:ext>
                </a:extLst>
              </a:tr>
              <a:tr h="370611">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690789169"/>
                  </a:ext>
                </a:extLst>
              </a:tr>
              <a:tr h="735789">
                <a:tc>
                  <a:txBody>
                    <a:bodyPr/>
                    <a:lstStyle/>
                    <a:p>
                      <a:pPr algn="l" fontAlgn="b"/>
                      <a:r>
                        <a:rPr lang="en-US" sz="2400" b="1" u="none" strike="noStrike" dirty="0">
                          <a:effectLst/>
                        </a:rPr>
                        <a:t>PAYMENTS FOR FINANCIAL ASSETS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41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(41)</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#DIV/0!</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b="1" u="none" strike="noStrike" dirty="0">
                          <a:effectLst/>
                        </a:rPr>
                        <a:t>                       -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41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(41)</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#DIV/0!</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315587788"/>
                  </a:ext>
                </a:extLst>
              </a:tr>
              <a:tr h="370611">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726511083"/>
                  </a:ext>
                </a:extLst>
              </a:tr>
              <a:tr h="735789">
                <a:tc>
                  <a:txBody>
                    <a:bodyPr/>
                    <a:lstStyle/>
                    <a:p>
                      <a:pPr algn="l" fontAlgn="b"/>
                      <a:r>
                        <a:rPr lang="en-US" sz="2400" b="1" u="none" strike="noStrike" dirty="0">
                          <a:effectLst/>
                        </a:rPr>
                        <a:t>TOTAL</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453,228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276,798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176,430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61.1%</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r>
                        <a:rPr lang="en-US" sz="2400" b="1" u="none" strike="noStrike" dirty="0">
                          <a:effectLst/>
                        </a:rPr>
                        <a:t>            238,344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276,798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(38,454)</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116.1%</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587813075"/>
                  </a:ext>
                </a:extLst>
              </a:tr>
            </a:tbl>
          </a:graphicData>
        </a:graphic>
      </p:graphicFrame>
      <p:sp>
        <p:nvSpPr>
          <p:cNvPr id="3" name="Slide Number Placeholder 3">
            <a:extLst>
              <a:ext uri="{FF2B5EF4-FFF2-40B4-BE49-F238E27FC236}">
                <a16:creationId xmlns:a16="http://schemas.microsoft.com/office/drawing/2014/main" xmlns="" id="{2F4C79F8-0124-423B-051A-D580200CC28D}"/>
              </a:ext>
            </a:extLst>
          </p:cNvPr>
          <p:cNvSpPr txBox="1">
            <a:spLocks/>
          </p:cNvSpPr>
          <p:nvPr/>
        </p:nvSpPr>
        <p:spPr>
          <a:xfrm>
            <a:off x="22451157" y="179785"/>
            <a:ext cx="1531061" cy="1339502"/>
          </a:xfrm>
          <a:prstGeom prst="rect">
            <a:avLst/>
          </a:prstGeom>
        </p:spPr>
        <p:txBody>
          <a:bodyPr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marL="0" marR="0" lvl="0" indent="0" algn="r" defTabSz="1828800" rtl="0" eaLnBrk="1" fontAlgn="auto" latinLnBrk="0" hangingPunct="1">
              <a:lnSpc>
                <a:spcPct val="100000"/>
              </a:lnSpc>
              <a:spcBef>
                <a:spcPts val="0"/>
              </a:spcBef>
              <a:spcAft>
                <a:spcPts val="0"/>
              </a:spcAft>
              <a:buClrTx/>
              <a:buSzTx/>
              <a:buFontTx/>
              <a:buNone/>
              <a:tabLst/>
              <a:defRPr/>
            </a:pPr>
            <a:endParaRPr kumimoji="0" lang="en-ZA" sz="2400" b="1" i="0" u="none" strike="noStrike" kern="1200" cap="none" spc="0" normalizeH="0" baseline="0" noProof="0" dirty="0">
              <a:ln>
                <a:noFill/>
              </a:ln>
              <a:solidFill>
                <a:srgbClr val="5E5E5E"/>
              </a:solidFill>
              <a:effectLst/>
              <a:uLnTx/>
              <a:uFillTx/>
              <a:latin typeface="Helvetica Neue"/>
              <a:ea typeface="+mn-ea"/>
              <a:cs typeface="Helvetica"/>
              <a:sym typeface="Helvetica Neue"/>
            </a:endParaRPr>
          </a:p>
        </p:txBody>
      </p:sp>
      <p:sp>
        <p:nvSpPr>
          <p:cNvPr id="5" name="Rectangle 4">
            <a:extLst>
              <a:ext uri="{FF2B5EF4-FFF2-40B4-BE49-F238E27FC236}">
                <a16:creationId xmlns:a16="http://schemas.microsoft.com/office/drawing/2014/main" xmlns="" id="{BC657E59-DD8B-BEF1-0C8A-16A3256B3414}"/>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92</a:t>
            </a:r>
          </a:p>
        </p:txBody>
      </p:sp>
    </p:spTree>
    <p:extLst>
      <p:ext uri="{BB962C8B-B14F-4D97-AF65-F5344CB8AC3E}">
        <p14:creationId xmlns:p14="http://schemas.microsoft.com/office/powerpoint/2010/main" xmlns="" val="4044678026"/>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5F07AF-E45D-3441-B595-B049A44F3E4E}"/>
              </a:ext>
            </a:extLst>
          </p:cNvPr>
          <p:cNvSpPr txBox="1"/>
          <p:nvPr/>
        </p:nvSpPr>
        <p:spPr>
          <a:xfrm>
            <a:off x="727364" y="-270163"/>
            <a:ext cx="20948072"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0"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Helvetica Neue"/>
              </a:rPr>
              <a:t>RECREATION DEVELOPMENT &amp; SPORT PROMOTION: PER SUB-PROGRAMME</a:t>
            </a:r>
          </a:p>
        </p:txBody>
      </p:sp>
      <p:graphicFrame>
        <p:nvGraphicFramePr>
          <p:cNvPr id="3" name="Table 2">
            <a:extLst>
              <a:ext uri="{FF2B5EF4-FFF2-40B4-BE49-F238E27FC236}">
                <a16:creationId xmlns:a16="http://schemas.microsoft.com/office/drawing/2014/main" xmlns="" id="{1F42CE18-0220-F8AB-2537-1BCFB606606B}"/>
              </a:ext>
            </a:extLst>
          </p:cNvPr>
          <p:cNvGraphicFramePr>
            <a:graphicFrameLocks noGrp="1"/>
          </p:cNvGraphicFramePr>
          <p:nvPr/>
        </p:nvGraphicFramePr>
        <p:xfrm>
          <a:off x="0" y="2900507"/>
          <a:ext cx="24384000" cy="5591810"/>
        </p:xfrm>
        <a:graphic>
          <a:graphicData uri="http://schemas.openxmlformats.org/drawingml/2006/table">
            <a:tbl>
              <a:tblPr>
                <a:tableStyleId>{5940675A-B579-460E-94D1-54222C63F5DA}</a:tableStyleId>
              </a:tblPr>
              <a:tblGrid>
                <a:gridCol w="4759036">
                  <a:extLst>
                    <a:ext uri="{9D8B030D-6E8A-4147-A177-3AD203B41FA5}">
                      <a16:colId xmlns:a16="http://schemas.microsoft.com/office/drawing/2014/main" xmlns="" val="686529314"/>
                    </a:ext>
                  </a:extLst>
                </a:gridCol>
                <a:gridCol w="2680855">
                  <a:extLst>
                    <a:ext uri="{9D8B030D-6E8A-4147-A177-3AD203B41FA5}">
                      <a16:colId xmlns:a16="http://schemas.microsoft.com/office/drawing/2014/main" xmlns="" val="1984836332"/>
                    </a:ext>
                  </a:extLst>
                </a:gridCol>
                <a:gridCol w="2327564">
                  <a:extLst>
                    <a:ext uri="{9D8B030D-6E8A-4147-A177-3AD203B41FA5}">
                      <a16:colId xmlns:a16="http://schemas.microsoft.com/office/drawing/2014/main" xmlns="" val="528094704"/>
                    </a:ext>
                  </a:extLst>
                </a:gridCol>
                <a:gridCol w="1911927">
                  <a:extLst>
                    <a:ext uri="{9D8B030D-6E8A-4147-A177-3AD203B41FA5}">
                      <a16:colId xmlns:a16="http://schemas.microsoft.com/office/drawing/2014/main" xmlns="" val="9144968"/>
                    </a:ext>
                  </a:extLst>
                </a:gridCol>
                <a:gridCol w="2722418">
                  <a:extLst>
                    <a:ext uri="{9D8B030D-6E8A-4147-A177-3AD203B41FA5}">
                      <a16:colId xmlns:a16="http://schemas.microsoft.com/office/drawing/2014/main" xmlns="" val="2694739899"/>
                    </a:ext>
                  </a:extLst>
                </a:gridCol>
                <a:gridCol w="519545">
                  <a:extLst>
                    <a:ext uri="{9D8B030D-6E8A-4147-A177-3AD203B41FA5}">
                      <a16:colId xmlns:a16="http://schemas.microsoft.com/office/drawing/2014/main" xmlns="" val="1194476687"/>
                    </a:ext>
                  </a:extLst>
                </a:gridCol>
                <a:gridCol w="2369128">
                  <a:extLst>
                    <a:ext uri="{9D8B030D-6E8A-4147-A177-3AD203B41FA5}">
                      <a16:colId xmlns:a16="http://schemas.microsoft.com/office/drawing/2014/main" xmlns="" val="834392037"/>
                    </a:ext>
                  </a:extLst>
                </a:gridCol>
                <a:gridCol w="2306782">
                  <a:extLst>
                    <a:ext uri="{9D8B030D-6E8A-4147-A177-3AD203B41FA5}">
                      <a16:colId xmlns:a16="http://schemas.microsoft.com/office/drawing/2014/main" xmlns="" val="290614927"/>
                    </a:ext>
                  </a:extLst>
                </a:gridCol>
                <a:gridCol w="1808018">
                  <a:extLst>
                    <a:ext uri="{9D8B030D-6E8A-4147-A177-3AD203B41FA5}">
                      <a16:colId xmlns:a16="http://schemas.microsoft.com/office/drawing/2014/main" xmlns="" val="778848757"/>
                    </a:ext>
                  </a:extLst>
                </a:gridCol>
                <a:gridCol w="2978727">
                  <a:extLst>
                    <a:ext uri="{9D8B030D-6E8A-4147-A177-3AD203B41FA5}">
                      <a16:colId xmlns:a16="http://schemas.microsoft.com/office/drawing/2014/main" xmlns="" val="881879393"/>
                    </a:ext>
                  </a:extLst>
                </a:gridCol>
              </a:tblGrid>
              <a:tr h="736600">
                <a:tc>
                  <a:txBody>
                    <a:bodyPr/>
                    <a:lstStyle/>
                    <a:p>
                      <a:pPr algn="l" fontAlgn="b"/>
                      <a:r>
                        <a:rPr lang="en-US" sz="2800" b="1" u="none" strike="noStrike" dirty="0">
                          <a:effectLst/>
                        </a:rPr>
                        <a:t>Sub-Programme</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 Adjusted Appropriation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800" b="1" u="none" strike="noStrike" dirty="0">
                          <a:effectLst/>
                        </a:rPr>
                        <a:t>Actual Expenditure 30 SEP 2022 </a:t>
                      </a:r>
                      <a:endParaRPr lang="en-GB"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Variance</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800" b="1" u="none" strike="noStrike" dirty="0">
                          <a:effectLst/>
                        </a:rPr>
                        <a:t>Expenditure as % of Adjusted Appropriation</a:t>
                      </a:r>
                      <a:endParaRPr lang="en-GB"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 </a:t>
                      </a:r>
                      <a:endParaRPr lang="en-US" sz="28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r>
                        <a:rPr lang="en-US" sz="2800" b="1" u="none" strike="noStrike" dirty="0">
                          <a:effectLst/>
                        </a:rPr>
                        <a:t> Cash-Flow  Projections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800" b="1" u="none" strike="noStrike" dirty="0">
                          <a:effectLst/>
                        </a:rPr>
                        <a:t>Actual Expenditure 30 SEP 2022 </a:t>
                      </a:r>
                      <a:endParaRPr lang="en-GB"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Variance</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Expenditure as % of Projections</a:t>
                      </a:r>
                      <a:endParaRPr lang="en-US" sz="2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386880501"/>
                  </a:ext>
                </a:extLst>
              </a:tr>
              <a:tr h="184150">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u="none" strike="noStrike" dirty="0">
                          <a:effectLst/>
                        </a:rPr>
                        <a:t> </a:t>
                      </a:r>
                      <a:endParaRPr lang="en-US" sz="28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364633616"/>
                  </a:ext>
                </a:extLst>
              </a:tr>
              <a:tr h="184150">
                <a:tc>
                  <a:txBody>
                    <a:bodyPr/>
                    <a:lstStyle/>
                    <a:p>
                      <a:pPr algn="l" fontAlgn="b"/>
                      <a:r>
                        <a:rPr lang="en-US" sz="2800" u="none" strike="noStrike" dirty="0">
                          <a:effectLst/>
                        </a:rPr>
                        <a:t>Winning Nation</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278,829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83,646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195,183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30.0%</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85,779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83,646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2,133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97.5%</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69383626"/>
                  </a:ext>
                </a:extLst>
              </a:tr>
              <a:tr h="184150">
                <a:tc>
                  <a:txBody>
                    <a:bodyPr/>
                    <a:lstStyle/>
                    <a:p>
                      <a:pPr algn="l" fontAlgn="b"/>
                      <a:r>
                        <a:rPr lang="en-US" sz="2800" u="none" strike="noStrike" dirty="0">
                          <a:effectLst/>
                        </a:rPr>
                        <a:t>Active Nation</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727,825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334,923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392,902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46.0%</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349,960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334,923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15,037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95.7%</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933353245"/>
                  </a:ext>
                </a:extLst>
              </a:tr>
              <a:tr h="184150">
                <a:tc>
                  <a:txBody>
                    <a:bodyPr/>
                    <a:lstStyle/>
                    <a:p>
                      <a:pPr algn="l" fontAlgn="b"/>
                      <a:r>
                        <a:rPr lang="en-US" sz="2800" u="none" strike="noStrike" dirty="0">
                          <a:effectLst/>
                        </a:rPr>
                        <a:t>Infrastructure Support</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419,132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81,443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337,689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19.4%</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158,072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81,443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76,629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51.5%</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651808283"/>
                  </a:ext>
                </a:extLst>
              </a:tr>
              <a:tr h="184150">
                <a:tc>
                  <a:txBody>
                    <a:bodyPr/>
                    <a:lstStyle/>
                    <a:p>
                      <a:pPr algn="l"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782726599"/>
                  </a:ext>
                </a:extLst>
              </a:tr>
              <a:tr h="190500">
                <a:tc>
                  <a:txBody>
                    <a:bodyPr/>
                    <a:lstStyle/>
                    <a:p>
                      <a:pPr algn="l" fontAlgn="b"/>
                      <a:r>
                        <a:rPr lang="en-US" sz="2800" b="1" u="none" strike="noStrike" dirty="0">
                          <a:effectLst/>
                        </a:rPr>
                        <a:t>TOTAL</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1,425,786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500,012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925,774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35.1%</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a:t>
                      </a:r>
                      <a:endParaRPr lang="en-US" sz="28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b="1" u="none" strike="noStrike" dirty="0">
                          <a:effectLst/>
                        </a:rPr>
                        <a:t>            593,811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500,012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93,799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84.2%</a:t>
                      </a:r>
                      <a:endParaRPr lang="en-US" sz="2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586583447"/>
                  </a:ext>
                </a:extLst>
              </a:tr>
            </a:tbl>
          </a:graphicData>
        </a:graphic>
      </p:graphicFrame>
      <p:sp>
        <p:nvSpPr>
          <p:cNvPr id="2" name="Slide Number Placeholder 3">
            <a:extLst>
              <a:ext uri="{FF2B5EF4-FFF2-40B4-BE49-F238E27FC236}">
                <a16:creationId xmlns:a16="http://schemas.microsoft.com/office/drawing/2014/main" xmlns="" id="{5B6D798F-BED8-5B80-2FB1-75C209DAB986}"/>
              </a:ext>
            </a:extLst>
          </p:cNvPr>
          <p:cNvSpPr txBox="1">
            <a:spLocks/>
          </p:cNvSpPr>
          <p:nvPr/>
        </p:nvSpPr>
        <p:spPr>
          <a:xfrm>
            <a:off x="22451157" y="179785"/>
            <a:ext cx="1531061" cy="1339502"/>
          </a:xfrm>
          <a:prstGeom prst="rect">
            <a:avLst/>
          </a:prstGeom>
        </p:spPr>
        <p:txBody>
          <a:bodyPr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marL="0" marR="0" lvl="0" indent="0" algn="r" defTabSz="1828800" rtl="0" eaLnBrk="1" fontAlgn="auto" latinLnBrk="0" hangingPunct="1">
              <a:lnSpc>
                <a:spcPct val="100000"/>
              </a:lnSpc>
              <a:spcBef>
                <a:spcPts val="0"/>
              </a:spcBef>
              <a:spcAft>
                <a:spcPts val="0"/>
              </a:spcAft>
              <a:buClrTx/>
              <a:buSzTx/>
              <a:buFontTx/>
              <a:buNone/>
              <a:tabLst/>
              <a:defRPr/>
            </a:pPr>
            <a:endParaRPr kumimoji="0" lang="en-ZA" sz="2400" b="1" i="0" u="none" strike="noStrike" kern="1200" cap="none" spc="0" normalizeH="0" baseline="0" noProof="0" dirty="0">
              <a:ln>
                <a:noFill/>
              </a:ln>
              <a:solidFill>
                <a:srgbClr val="5E5E5E"/>
              </a:solidFill>
              <a:effectLst/>
              <a:uLnTx/>
              <a:uFillTx/>
              <a:latin typeface="Helvetica Neue"/>
              <a:ea typeface="+mn-ea"/>
              <a:cs typeface="Helvetica"/>
              <a:sym typeface="Helvetica Neue"/>
            </a:endParaRPr>
          </a:p>
        </p:txBody>
      </p:sp>
      <p:sp>
        <p:nvSpPr>
          <p:cNvPr id="5" name="Rectangle 4">
            <a:extLst>
              <a:ext uri="{FF2B5EF4-FFF2-40B4-BE49-F238E27FC236}">
                <a16:creationId xmlns:a16="http://schemas.microsoft.com/office/drawing/2014/main" xmlns="" id="{D76DB25B-EC85-21A9-105D-55CD52963FF3}"/>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93</a:t>
            </a:r>
          </a:p>
        </p:txBody>
      </p:sp>
    </p:spTree>
    <p:extLst>
      <p:ext uri="{BB962C8B-B14F-4D97-AF65-F5344CB8AC3E}">
        <p14:creationId xmlns:p14="http://schemas.microsoft.com/office/powerpoint/2010/main" xmlns="" val="2750047505"/>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5F07AF-E45D-3441-B595-B049A44F3E4E}"/>
              </a:ext>
            </a:extLst>
          </p:cNvPr>
          <p:cNvSpPr txBox="1"/>
          <p:nvPr/>
        </p:nvSpPr>
        <p:spPr>
          <a:xfrm>
            <a:off x="727363" y="0"/>
            <a:ext cx="22465145"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0"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Helvetica Neue"/>
              </a:rPr>
              <a:t>RECREATION DEVELOPMENT &amp; SPORT PROMOTION: PER ECONOMIC CLASSIFICATION….</a:t>
            </a:r>
          </a:p>
        </p:txBody>
      </p:sp>
      <p:graphicFrame>
        <p:nvGraphicFramePr>
          <p:cNvPr id="3" name="Table 2">
            <a:extLst>
              <a:ext uri="{FF2B5EF4-FFF2-40B4-BE49-F238E27FC236}">
                <a16:creationId xmlns:a16="http://schemas.microsoft.com/office/drawing/2014/main" xmlns="" id="{768A634B-FB89-C570-AA94-3EF6FC81DD75}"/>
              </a:ext>
            </a:extLst>
          </p:cNvPr>
          <p:cNvGraphicFramePr>
            <a:graphicFrameLocks noGrp="1"/>
          </p:cNvGraphicFramePr>
          <p:nvPr>
            <p:extLst>
              <p:ext uri="{D42A27DB-BD31-4B8C-83A1-F6EECF244321}">
                <p14:modId xmlns:p14="http://schemas.microsoft.com/office/powerpoint/2010/main" xmlns="" val="3146321434"/>
              </p:ext>
            </p:extLst>
          </p:nvPr>
        </p:nvGraphicFramePr>
        <p:xfrm>
          <a:off x="0" y="2680855"/>
          <a:ext cx="24384000" cy="9859792"/>
        </p:xfrm>
        <a:graphic>
          <a:graphicData uri="http://schemas.openxmlformats.org/drawingml/2006/table">
            <a:tbl>
              <a:tblPr>
                <a:tableStyleId>{5940675A-B579-460E-94D1-54222C63F5DA}</a:tableStyleId>
              </a:tblPr>
              <a:tblGrid>
                <a:gridCol w="4862945">
                  <a:extLst>
                    <a:ext uri="{9D8B030D-6E8A-4147-A177-3AD203B41FA5}">
                      <a16:colId xmlns:a16="http://schemas.microsoft.com/office/drawing/2014/main" xmlns="" val="786721608"/>
                    </a:ext>
                  </a:extLst>
                </a:gridCol>
                <a:gridCol w="2639291">
                  <a:extLst>
                    <a:ext uri="{9D8B030D-6E8A-4147-A177-3AD203B41FA5}">
                      <a16:colId xmlns:a16="http://schemas.microsoft.com/office/drawing/2014/main" xmlns="" val="4187914187"/>
                    </a:ext>
                  </a:extLst>
                </a:gridCol>
                <a:gridCol w="2369128">
                  <a:extLst>
                    <a:ext uri="{9D8B030D-6E8A-4147-A177-3AD203B41FA5}">
                      <a16:colId xmlns:a16="http://schemas.microsoft.com/office/drawing/2014/main" xmlns="" val="3094700260"/>
                    </a:ext>
                  </a:extLst>
                </a:gridCol>
                <a:gridCol w="1870363">
                  <a:extLst>
                    <a:ext uri="{9D8B030D-6E8A-4147-A177-3AD203B41FA5}">
                      <a16:colId xmlns:a16="http://schemas.microsoft.com/office/drawing/2014/main" xmlns="" val="583112606"/>
                    </a:ext>
                  </a:extLst>
                </a:gridCol>
                <a:gridCol w="2743200">
                  <a:extLst>
                    <a:ext uri="{9D8B030D-6E8A-4147-A177-3AD203B41FA5}">
                      <a16:colId xmlns:a16="http://schemas.microsoft.com/office/drawing/2014/main" xmlns="" val="1079413685"/>
                    </a:ext>
                  </a:extLst>
                </a:gridCol>
                <a:gridCol w="768928">
                  <a:extLst>
                    <a:ext uri="{9D8B030D-6E8A-4147-A177-3AD203B41FA5}">
                      <a16:colId xmlns:a16="http://schemas.microsoft.com/office/drawing/2014/main" xmlns="" val="614281956"/>
                    </a:ext>
                  </a:extLst>
                </a:gridCol>
                <a:gridCol w="2286000">
                  <a:extLst>
                    <a:ext uri="{9D8B030D-6E8A-4147-A177-3AD203B41FA5}">
                      <a16:colId xmlns:a16="http://schemas.microsoft.com/office/drawing/2014/main" xmlns="" val="2072513263"/>
                    </a:ext>
                  </a:extLst>
                </a:gridCol>
                <a:gridCol w="2306781">
                  <a:extLst>
                    <a:ext uri="{9D8B030D-6E8A-4147-A177-3AD203B41FA5}">
                      <a16:colId xmlns:a16="http://schemas.microsoft.com/office/drawing/2014/main" xmlns="" val="1996750317"/>
                    </a:ext>
                  </a:extLst>
                </a:gridCol>
                <a:gridCol w="1808019">
                  <a:extLst>
                    <a:ext uri="{9D8B030D-6E8A-4147-A177-3AD203B41FA5}">
                      <a16:colId xmlns:a16="http://schemas.microsoft.com/office/drawing/2014/main" xmlns="" val="2887330660"/>
                    </a:ext>
                  </a:extLst>
                </a:gridCol>
                <a:gridCol w="2729345">
                  <a:extLst>
                    <a:ext uri="{9D8B030D-6E8A-4147-A177-3AD203B41FA5}">
                      <a16:colId xmlns:a16="http://schemas.microsoft.com/office/drawing/2014/main" xmlns="" val="1085641470"/>
                    </a:ext>
                  </a:extLst>
                </a:gridCol>
              </a:tblGrid>
              <a:tr h="1186506">
                <a:tc>
                  <a:txBody>
                    <a:bodyPr/>
                    <a:lstStyle/>
                    <a:p>
                      <a:pPr algn="l" fontAlgn="b"/>
                      <a:r>
                        <a:rPr lang="en-US" sz="2400" b="1" u="none" strike="noStrike" dirty="0">
                          <a:effectLst/>
                        </a:rPr>
                        <a:t>Economic Classification</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Adjusted Appropriation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Actual Expenditure 30 SEP 2022 </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Variance</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Expenditure as % of Adjusted Appropriation</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r>
                        <a:rPr lang="en-US" sz="2400" b="1" u="none" strike="noStrike" dirty="0">
                          <a:effectLst/>
                        </a:rPr>
                        <a:t> Cash-Flow  Projections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Actual Expenditure 30 SEP 2022 </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Variance</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Expenditure as % of Projections</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932944620"/>
                  </a:ext>
                </a:extLst>
              </a:tr>
              <a:tr h="399406">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317731029"/>
                  </a:ext>
                </a:extLst>
              </a:tr>
              <a:tr h="792956">
                <a:tc>
                  <a:txBody>
                    <a:bodyPr/>
                    <a:lstStyle/>
                    <a:p>
                      <a:pPr algn="l" fontAlgn="b"/>
                      <a:r>
                        <a:rPr lang="en-US" sz="2400" b="1" u="none" strike="noStrike" dirty="0">
                          <a:effectLst/>
                        </a:rPr>
                        <a:t>CURRENT PAYMENTS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183,794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61,833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121,961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33.6%</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b="1" u="none" strike="noStrike" dirty="0">
                          <a:effectLst/>
                        </a:rPr>
                        <a:t>              80,171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61,833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18,338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77.1%</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093216262"/>
                  </a:ext>
                </a:extLst>
              </a:tr>
              <a:tr h="677545">
                <a:tc>
                  <a:txBody>
                    <a:bodyPr/>
                    <a:lstStyle/>
                    <a:p>
                      <a:pPr algn="l" fontAlgn="b"/>
                      <a:r>
                        <a:rPr lang="en-US" sz="2400" u="none" strike="noStrike" dirty="0">
                          <a:effectLst/>
                        </a:rPr>
                        <a:t>Compensation of Employees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34,956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16,562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18,394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47.4%</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17,668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16,562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1,106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93.7%</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130930111"/>
                  </a:ext>
                </a:extLst>
              </a:tr>
              <a:tr h="792956">
                <a:tc>
                  <a:txBody>
                    <a:bodyPr/>
                    <a:lstStyle/>
                    <a:p>
                      <a:pPr algn="l" fontAlgn="b"/>
                      <a:r>
                        <a:rPr lang="en-US" sz="2400" u="none" strike="noStrike" dirty="0">
                          <a:effectLst/>
                        </a:rPr>
                        <a:t>Goods and Services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148,838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45,271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103,567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30.4%</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62,503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45,271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17,232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72.4%</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191198882"/>
                  </a:ext>
                </a:extLst>
              </a:tr>
              <a:tr h="399406">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815481409"/>
                  </a:ext>
                </a:extLst>
              </a:tr>
              <a:tr h="792956">
                <a:tc>
                  <a:txBody>
                    <a:bodyPr/>
                    <a:lstStyle/>
                    <a:p>
                      <a:pPr algn="l" fontAlgn="b"/>
                      <a:r>
                        <a:rPr lang="en-US" sz="2400" b="1" u="none" strike="noStrike" dirty="0">
                          <a:effectLst/>
                        </a:rPr>
                        <a:t>TRANSFERS &amp; SUBSIDIES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1,097,611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438,068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659,543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39.9%</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b="1" u="none" strike="noStrike" dirty="0">
                          <a:effectLst/>
                        </a:rPr>
                        <a:t>            490,568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438,068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52,500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89.3%</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826567412"/>
                  </a:ext>
                </a:extLst>
              </a:tr>
              <a:tr h="792956">
                <a:tc>
                  <a:txBody>
                    <a:bodyPr/>
                    <a:lstStyle/>
                    <a:p>
                      <a:pPr algn="l" fontAlgn="b"/>
                      <a:r>
                        <a:rPr lang="en-US" sz="2400" u="none" strike="noStrike" dirty="0">
                          <a:effectLst/>
                        </a:rPr>
                        <a:t>Provinces &amp; Municipalities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603,511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301,756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301,755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50.0%</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301,756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301,756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100.0%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593020099"/>
                  </a:ext>
                </a:extLst>
              </a:tr>
              <a:tr h="792956">
                <a:tc>
                  <a:txBody>
                    <a:bodyPr/>
                    <a:lstStyle/>
                    <a:p>
                      <a:pPr algn="l" fontAlgn="b"/>
                      <a:r>
                        <a:rPr lang="en-US" sz="2400" u="none" strike="noStrike" dirty="0">
                          <a:effectLst/>
                        </a:rPr>
                        <a:t>Departmental Agencies (Cur)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48,839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48,839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100.0%</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48,839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48,839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100.0%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632285378"/>
                  </a:ext>
                </a:extLst>
              </a:tr>
              <a:tr h="792956">
                <a:tc>
                  <a:txBody>
                    <a:bodyPr/>
                    <a:lstStyle/>
                    <a:p>
                      <a:pPr algn="l" fontAlgn="b"/>
                      <a:r>
                        <a:rPr lang="en-US" sz="2400" u="none" strike="noStrike" dirty="0">
                          <a:effectLst/>
                        </a:rPr>
                        <a:t>Departmental Agencies (Cap)</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207,390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71,078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136,312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34.3%</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104,572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71,078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33,494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68.0%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447134523"/>
                  </a:ext>
                </a:extLst>
              </a:tr>
              <a:tr h="792956">
                <a:tc>
                  <a:txBody>
                    <a:bodyPr/>
                    <a:lstStyle/>
                    <a:p>
                      <a:pPr algn="l" fontAlgn="b"/>
                      <a:r>
                        <a:rPr lang="en-US" sz="2400" u="none" strike="noStrike" dirty="0">
                          <a:effectLst/>
                        </a:rPr>
                        <a:t>Higher Education Institutions (Cur)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968717499"/>
                  </a:ext>
                </a:extLst>
              </a:tr>
              <a:tr h="792956">
                <a:tc>
                  <a:txBody>
                    <a:bodyPr/>
                    <a:lstStyle/>
                    <a:p>
                      <a:pPr algn="l" fontAlgn="b"/>
                      <a:r>
                        <a:rPr lang="en-US" sz="2400" u="none" strike="noStrike" dirty="0">
                          <a:effectLst/>
                        </a:rPr>
                        <a:t>Foreign Governance &amp; International Org</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139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130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93.5%</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130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(130)</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8035937"/>
                  </a:ext>
                </a:extLst>
              </a:tr>
              <a:tr h="792956">
                <a:tc>
                  <a:txBody>
                    <a:bodyPr/>
                    <a:lstStyle/>
                    <a:p>
                      <a:pPr algn="l" fontAlgn="b"/>
                      <a:r>
                        <a:rPr lang="en-US" sz="2400" u="none" strike="noStrike" dirty="0">
                          <a:effectLst/>
                        </a:rPr>
                        <a:t>Public corporations and private enterprises (Cap)</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616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616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0.0%</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554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554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0.0%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046091009"/>
                  </a:ext>
                </a:extLst>
              </a:tr>
            </a:tbl>
          </a:graphicData>
        </a:graphic>
      </p:graphicFrame>
      <p:sp>
        <p:nvSpPr>
          <p:cNvPr id="2" name="Slide Number Placeholder 3">
            <a:extLst>
              <a:ext uri="{FF2B5EF4-FFF2-40B4-BE49-F238E27FC236}">
                <a16:creationId xmlns:a16="http://schemas.microsoft.com/office/drawing/2014/main" xmlns="" id="{B96FBD86-1060-C852-FDF2-37BA3777B535}"/>
              </a:ext>
            </a:extLst>
          </p:cNvPr>
          <p:cNvSpPr txBox="1">
            <a:spLocks/>
          </p:cNvSpPr>
          <p:nvPr/>
        </p:nvSpPr>
        <p:spPr>
          <a:xfrm>
            <a:off x="22451157" y="179785"/>
            <a:ext cx="1531061" cy="1339502"/>
          </a:xfrm>
          <a:prstGeom prst="rect">
            <a:avLst/>
          </a:prstGeom>
        </p:spPr>
        <p:txBody>
          <a:bodyPr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marL="0" marR="0" lvl="0" indent="0" algn="r" defTabSz="1828800" rtl="0" eaLnBrk="1" fontAlgn="auto" latinLnBrk="0" hangingPunct="1">
              <a:lnSpc>
                <a:spcPct val="100000"/>
              </a:lnSpc>
              <a:spcBef>
                <a:spcPts val="0"/>
              </a:spcBef>
              <a:spcAft>
                <a:spcPts val="0"/>
              </a:spcAft>
              <a:buClrTx/>
              <a:buSzTx/>
              <a:buFontTx/>
              <a:buNone/>
              <a:tabLst/>
              <a:defRPr/>
            </a:pPr>
            <a:endParaRPr kumimoji="0" lang="en-ZA" sz="2400" b="1" i="0" u="none" strike="noStrike" kern="1200" cap="none" spc="0" normalizeH="0" baseline="0" noProof="0" dirty="0">
              <a:ln>
                <a:noFill/>
              </a:ln>
              <a:solidFill>
                <a:srgbClr val="5E5E5E"/>
              </a:solidFill>
              <a:effectLst/>
              <a:uLnTx/>
              <a:uFillTx/>
              <a:latin typeface="Helvetica Neue"/>
              <a:ea typeface="+mn-ea"/>
              <a:cs typeface="Helvetica"/>
              <a:sym typeface="Helvetica Neue"/>
            </a:endParaRPr>
          </a:p>
        </p:txBody>
      </p:sp>
      <p:sp>
        <p:nvSpPr>
          <p:cNvPr id="6" name="Rectangle 5">
            <a:extLst>
              <a:ext uri="{FF2B5EF4-FFF2-40B4-BE49-F238E27FC236}">
                <a16:creationId xmlns:a16="http://schemas.microsoft.com/office/drawing/2014/main" xmlns="" id="{2DB60EAE-7828-D7AC-CFD3-E80711A282B0}"/>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94</a:t>
            </a:r>
          </a:p>
        </p:txBody>
      </p:sp>
    </p:spTree>
    <p:extLst>
      <p:ext uri="{BB962C8B-B14F-4D97-AF65-F5344CB8AC3E}">
        <p14:creationId xmlns:p14="http://schemas.microsoft.com/office/powerpoint/2010/main" xmlns="" val="2235161418"/>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5F07AF-E45D-3441-B595-B049A44F3E4E}"/>
              </a:ext>
            </a:extLst>
          </p:cNvPr>
          <p:cNvSpPr txBox="1"/>
          <p:nvPr/>
        </p:nvSpPr>
        <p:spPr>
          <a:xfrm>
            <a:off x="727364" y="0"/>
            <a:ext cx="20948072"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0"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Helvetica Neue"/>
              </a:rPr>
              <a:t>….RECREATION DEVELOPMENT &amp; SPORT PROMOTION: PER ECONOMIC CLASSIFICATION</a:t>
            </a:r>
          </a:p>
        </p:txBody>
      </p:sp>
      <p:graphicFrame>
        <p:nvGraphicFramePr>
          <p:cNvPr id="3" name="Table 2">
            <a:extLst>
              <a:ext uri="{FF2B5EF4-FFF2-40B4-BE49-F238E27FC236}">
                <a16:creationId xmlns:a16="http://schemas.microsoft.com/office/drawing/2014/main" xmlns="" id="{75724580-5F3C-D4DC-D4E2-79E046EE79CF}"/>
              </a:ext>
            </a:extLst>
          </p:cNvPr>
          <p:cNvGraphicFramePr>
            <a:graphicFrameLocks noGrp="1"/>
          </p:cNvGraphicFramePr>
          <p:nvPr/>
        </p:nvGraphicFramePr>
        <p:xfrm>
          <a:off x="0" y="2680855"/>
          <a:ext cx="24384000" cy="9511881"/>
        </p:xfrm>
        <a:graphic>
          <a:graphicData uri="http://schemas.openxmlformats.org/drawingml/2006/table">
            <a:tbl>
              <a:tblPr>
                <a:tableStyleId>{5940675A-B579-460E-94D1-54222C63F5DA}</a:tableStyleId>
              </a:tblPr>
              <a:tblGrid>
                <a:gridCol w="4862945">
                  <a:extLst>
                    <a:ext uri="{9D8B030D-6E8A-4147-A177-3AD203B41FA5}">
                      <a16:colId xmlns:a16="http://schemas.microsoft.com/office/drawing/2014/main" xmlns="" val="786721608"/>
                    </a:ext>
                  </a:extLst>
                </a:gridCol>
                <a:gridCol w="2639291">
                  <a:extLst>
                    <a:ext uri="{9D8B030D-6E8A-4147-A177-3AD203B41FA5}">
                      <a16:colId xmlns:a16="http://schemas.microsoft.com/office/drawing/2014/main" xmlns="" val="4187914187"/>
                    </a:ext>
                  </a:extLst>
                </a:gridCol>
                <a:gridCol w="2369128">
                  <a:extLst>
                    <a:ext uri="{9D8B030D-6E8A-4147-A177-3AD203B41FA5}">
                      <a16:colId xmlns:a16="http://schemas.microsoft.com/office/drawing/2014/main" xmlns="" val="3094700260"/>
                    </a:ext>
                  </a:extLst>
                </a:gridCol>
                <a:gridCol w="1870363">
                  <a:extLst>
                    <a:ext uri="{9D8B030D-6E8A-4147-A177-3AD203B41FA5}">
                      <a16:colId xmlns:a16="http://schemas.microsoft.com/office/drawing/2014/main" xmlns="" val="583112606"/>
                    </a:ext>
                  </a:extLst>
                </a:gridCol>
                <a:gridCol w="2743200">
                  <a:extLst>
                    <a:ext uri="{9D8B030D-6E8A-4147-A177-3AD203B41FA5}">
                      <a16:colId xmlns:a16="http://schemas.microsoft.com/office/drawing/2014/main" xmlns="" val="1079413685"/>
                    </a:ext>
                  </a:extLst>
                </a:gridCol>
                <a:gridCol w="768928">
                  <a:extLst>
                    <a:ext uri="{9D8B030D-6E8A-4147-A177-3AD203B41FA5}">
                      <a16:colId xmlns:a16="http://schemas.microsoft.com/office/drawing/2014/main" xmlns="" val="614281956"/>
                    </a:ext>
                  </a:extLst>
                </a:gridCol>
                <a:gridCol w="2286000">
                  <a:extLst>
                    <a:ext uri="{9D8B030D-6E8A-4147-A177-3AD203B41FA5}">
                      <a16:colId xmlns:a16="http://schemas.microsoft.com/office/drawing/2014/main" xmlns="" val="2072513263"/>
                    </a:ext>
                  </a:extLst>
                </a:gridCol>
                <a:gridCol w="2306781">
                  <a:extLst>
                    <a:ext uri="{9D8B030D-6E8A-4147-A177-3AD203B41FA5}">
                      <a16:colId xmlns:a16="http://schemas.microsoft.com/office/drawing/2014/main" xmlns="" val="1996750317"/>
                    </a:ext>
                  </a:extLst>
                </a:gridCol>
                <a:gridCol w="1808019">
                  <a:extLst>
                    <a:ext uri="{9D8B030D-6E8A-4147-A177-3AD203B41FA5}">
                      <a16:colId xmlns:a16="http://schemas.microsoft.com/office/drawing/2014/main" xmlns="" val="2887330660"/>
                    </a:ext>
                  </a:extLst>
                </a:gridCol>
                <a:gridCol w="2729345">
                  <a:extLst>
                    <a:ext uri="{9D8B030D-6E8A-4147-A177-3AD203B41FA5}">
                      <a16:colId xmlns:a16="http://schemas.microsoft.com/office/drawing/2014/main" xmlns="" val="1085641470"/>
                    </a:ext>
                  </a:extLst>
                </a:gridCol>
              </a:tblGrid>
              <a:tr h="1292147">
                <a:tc>
                  <a:txBody>
                    <a:bodyPr/>
                    <a:lstStyle/>
                    <a:p>
                      <a:pPr algn="l" fontAlgn="b"/>
                      <a:r>
                        <a:rPr lang="en-US" sz="2800" b="1" u="none" strike="noStrike" dirty="0">
                          <a:effectLst/>
                        </a:rPr>
                        <a:t>Economic Classification</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 Adjusted Appropriation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800" b="1" u="none" strike="noStrike" dirty="0">
                          <a:effectLst/>
                        </a:rPr>
                        <a:t>Actual Expenditure 30 SEP 2022 </a:t>
                      </a:r>
                      <a:endParaRPr lang="en-GB"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Variance</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800" b="1" u="none" strike="noStrike" dirty="0">
                          <a:effectLst/>
                        </a:rPr>
                        <a:t>Expenditure as % of Adjusted Appropriation</a:t>
                      </a:r>
                      <a:endParaRPr lang="en-GB"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 </a:t>
                      </a:r>
                      <a:endParaRPr lang="en-US" sz="28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r>
                        <a:rPr lang="en-US" sz="2800" b="1" u="none" strike="noStrike" dirty="0">
                          <a:effectLst/>
                        </a:rPr>
                        <a:t> Cash-Flow  Projections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800" b="1" u="none" strike="noStrike" dirty="0">
                          <a:effectLst/>
                        </a:rPr>
                        <a:t>Actual Expenditure 30 SEP 2022 </a:t>
                      </a:r>
                      <a:endParaRPr lang="en-GB"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Variance</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Expenditure as % of Projections</a:t>
                      </a:r>
                      <a:endParaRPr lang="en-US" sz="2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932944620"/>
                  </a:ext>
                </a:extLst>
              </a:tr>
              <a:tr h="434967">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317731029"/>
                  </a:ext>
                </a:extLst>
              </a:tr>
              <a:tr h="863557">
                <a:tc>
                  <a:txBody>
                    <a:bodyPr/>
                    <a:lstStyle/>
                    <a:p>
                      <a:pPr algn="l" fontAlgn="b"/>
                      <a:r>
                        <a:rPr lang="en-US" sz="2800" u="none" strike="noStrike" dirty="0">
                          <a:effectLst/>
                        </a:rPr>
                        <a:t>Households</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5,434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1,265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4,169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23.3%</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2,502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1,265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1,237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50.6%</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404120354"/>
                  </a:ext>
                </a:extLst>
              </a:tr>
              <a:tr h="863557">
                <a:tc>
                  <a:txBody>
                    <a:bodyPr/>
                    <a:lstStyle/>
                    <a:p>
                      <a:pPr algn="l" fontAlgn="b"/>
                      <a:r>
                        <a:rPr lang="en-US" sz="2800" u="none" strike="noStrike" dirty="0">
                          <a:effectLst/>
                        </a:rPr>
                        <a:t>Non-Profit Institutions (Cur)</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209,713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15,000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194,713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7.2%</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28,444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15,000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13,444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52.7%</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95840749"/>
                  </a:ext>
                </a:extLst>
              </a:tr>
              <a:tr h="863557">
                <a:tc>
                  <a:txBody>
                    <a:bodyPr/>
                    <a:lstStyle/>
                    <a:p>
                      <a:pPr algn="l" fontAlgn="b"/>
                      <a:r>
                        <a:rPr lang="en-US" sz="2800" u="none" strike="noStrike" dirty="0">
                          <a:effectLst/>
                        </a:rPr>
                        <a:t>Non-Profit Institutions (Cap)</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21,969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21,969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0.0%</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3,901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3,901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0.0%</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694152781"/>
                  </a:ext>
                </a:extLst>
              </a:tr>
              <a:tr h="434967">
                <a:tc>
                  <a:txBody>
                    <a:bodyPr/>
                    <a:lstStyle/>
                    <a:p>
                      <a:pPr algn="l"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272901802"/>
                  </a:ext>
                </a:extLst>
              </a:tr>
              <a:tr h="863557">
                <a:tc>
                  <a:txBody>
                    <a:bodyPr/>
                    <a:lstStyle/>
                    <a:p>
                      <a:pPr algn="l" fontAlgn="b"/>
                      <a:r>
                        <a:rPr lang="en-US" sz="2800" b="1" u="none" strike="noStrike" dirty="0">
                          <a:effectLst/>
                        </a:rPr>
                        <a:t>PAYMENTS FOR CAPITAL ASSETS</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144,381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111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144,270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0.1%</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a:t>
                      </a:r>
                      <a:endParaRPr lang="en-US" sz="28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b="1" u="none" strike="noStrike" dirty="0">
                          <a:effectLst/>
                        </a:rPr>
                        <a:t>              23,072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111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22,961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0.5%</a:t>
                      </a:r>
                      <a:endParaRPr lang="en-US" sz="2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385347230"/>
                  </a:ext>
                </a:extLst>
              </a:tr>
              <a:tr h="434967">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365284875"/>
                  </a:ext>
                </a:extLst>
              </a:tr>
              <a:tr h="863557">
                <a:tc>
                  <a:txBody>
                    <a:bodyPr/>
                    <a:lstStyle/>
                    <a:p>
                      <a:pPr algn="l" fontAlgn="b"/>
                      <a:r>
                        <a:rPr lang="en-US" sz="2800" u="none" strike="noStrike" dirty="0">
                          <a:effectLst/>
                        </a:rPr>
                        <a:t>Heritage Assets</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144,381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111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144,270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0.1%</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23,072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111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22,961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0.5%</a:t>
                      </a:r>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69167330"/>
                  </a:ext>
                </a:extLst>
              </a:tr>
              <a:tr h="434967">
                <a:tc>
                  <a:txBody>
                    <a:bodyPr/>
                    <a:lstStyle/>
                    <a:p>
                      <a:pPr algn="l"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228262193"/>
                  </a:ext>
                </a:extLst>
              </a:tr>
              <a:tr h="863557">
                <a:tc>
                  <a:txBody>
                    <a:bodyPr/>
                    <a:lstStyle/>
                    <a:p>
                      <a:pPr algn="l" fontAlgn="b"/>
                      <a:r>
                        <a:rPr lang="en-US" sz="2800" b="1" u="none" strike="noStrike" dirty="0">
                          <a:effectLst/>
                        </a:rPr>
                        <a:t>PAYMENTS FOR FINANCIAL ASSETS</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a:t>
                      </a:r>
                      <a:endParaRPr lang="en-US" sz="28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b="1" u="none" strike="noStrike" dirty="0">
                          <a:effectLst/>
                        </a:rPr>
                        <a:t>                       -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a:t>
                      </a:r>
                      <a:endParaRPr lang="en-US" sz="2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490887220"/>
                  </a:ext>
                </a:extLst>
              </a:tr>
              <a:tr h="434967">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852182319"/>
                  </a:ext>
                </a:extLst>
              </a:tr>
              <a:tr h="863557">
                <a:tc>
                  <a:txBody>
                    <a:bodyPr/>
                    <a:lstStyle/>
                    <a:p>
                      <a:pPr algn="l" fontAlgn="b"/>
                      <a:r>
                        <a:rPr lang="en-US" sz="2800" b="1" u="none" strike="noStrike" dirty="0">
                          <a:effectLst/>
                        </a:rPr>
                        <a:t>TOTAL</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1,425,786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500,012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925,774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35.1%</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a:t>
                      </a:r>
                      <a:endParaRPr lang="en-US" sz="28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b="1" u="none" strike="noStrike" dirty="0">
                          <a:effectLst/>
                        </a:rPr>
                        <a:t>            593,811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500,012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93,799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84.2%</a:t>
                      </a:r>
                      <a:endParaRPr lang="en-US" sz="2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016153589"/>
                  </a:ext>
                </a:extLst>
              </a:tr>
            </a:tbl>
          </a:graphicData>
        </a:graphic>
      </p:graphicFrame>
      <p:sp>
        <p:nvSpPr>
          <p:cNvPr id="2" name="Slide Number Placeholder 3">
            <a:extLst>
              <a:ext uri="{FF2B5EF4-FFF2-40B4-BE49-F238E27FC236}">
                <a16:creationId xmlns:a16="http://schemas.microsoft.com/office/drawing/2014/main" xmlns="" id="{133A71FA-16E0-AE34-3824-56569D83039D}"/>
              </a:ext>
            </a:extLst>
          </p:cNvPr>
          <p:cNvSpPr txBox="1">
            <a:spLocks/>
          </p:cNvSpPr>
          <p:nvPr/>
        </p:nvSpPr>
        <p:spPr>
          <a:xfrm>
            <a:off x="22451157" y="179785"/>
            <a:ext cx="1531061" cy="1339502"/>
          </a:xfrm>
          <a:prstGeom prst="rect">
            <a:avLst/>
          </a:prstGeom>
        </p:spPr>
        <p:txBody>
          <a:bodyPr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marL="0" marR="0" lvl="0" indent="0" algn="r" defTabSz="1828800" rtl="0" eaLnBrk="1" fontAlgn="auto" latinLnBrk="0" hangingPunct="1">
              <a:lnSpc>
                <a:spcPct val="100000"/>
              </a:lnSpc>
              <a:spcBef>
                <a:spcPts val="0"/>
              </a:spcBef>
              <a:spcAft>
                <a:spcPts val="0"/>
              </a:spcAft>
              <a:buClrTx/>
              <a:buSzTx/>
              <a:buFontTx/>
              <a:buNone/>
              <a:tabLst/>
              <a:defRPr/>
            </a:pPr>
            <a:endParaRPr kumimoji="0" lang="en-ZA" sz="2400" b="1" i="0" u="none" strike="noStrike" kern="1200" cap="none" spc="0" normalizeH="0" baseline="0" noProof="0" dirty="0">
              <a:ln>
                <a:noFill/>
              </a:ln>
              <a:solidFill>
                <a:srgbClr val="5E5E5E"/>
              </a:solidFill>
              <a:effectLst/>
              <a:uLnTx/>
              <a:uFillTx/>
              <a:latin typeface="Helvetica Neue"/>
              <a:ea typeface="+mn-ea"/>
              <a:cs typeface="Helvetica"/>
              <a:sym typeface="Helvetica Neue"/>
            </a:endParaRPr>
          </a:p>
        </p:txBody>
      </p:sp>
      <p:sp>
        <p:nvSpPr>
          <p:cNvPr id="5" name="Rectangle 4">
            <a:extLst>
              <a:ext uri="{FF2B5EF4-FFF2-40B4-BE49-F238E27FC236}">
                <a16:creationId xmlns:a16="http://schemas.microsoft.com/office/drawing/2014/main" xmlns="" id="{6B22CFD1-70E8-498E-6A6E-61EF45660E41}"/>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95</a:t>
            </a:r>
          </a:p>
        </p:txBody>
      </p:sp>
    </p:spTree>
    <p:extLst>
      <p:ext uri="{BB962C8B-B14F-4D97-AF65-F5344CB8AC3E}">
        <p14:creationId xmlns:p14="http://schemas.microsoft.com/office/powerpoint/2010/main" xmlns="" val="1807328808"/>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5F07AF-E45D-3441-B595-B049A44F3E4E}"/>
              </a:ext>
            </a:extLst>
          </p:cNvPr>
          <p:cNvSpPr txBox="1"/>
          <p:nvPr/>
        </p:nvSpPr>
        <p:spPr>
          <a:xfrm>
            <a:off x="727364" y="-270163"/>
            <a:ext cx="20948072"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0"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Helvetica Neue"/>
              </a:rPr>
              <a:t>ARTS &amp; CULTURAL PROMOTION &amp; DEVELOPMENT : PER SUB-PROGRAMME</a:t>
            </a:r>
          </a:p>
        </p:txBody>
      </p:sp>
      <p:graphicFrame>
        <p:nvGraphicFramePr>
          <p:cNvPr id="3" name="Table 2">
            <a:extLst>
              <a:ext uri="{FF2B5EF4-FFF2-40B4-BE49-F238E27FC236}">
                <a16:creationId xmlns:a16="http://schemas.microsoft.com/office/drawing/2014/main" xmlns="" id="{BA3861DD-87D7-5AFA-CD2F-5DEA8DCD445B}"/>
              </a:ext>
            </a:extLst>
          </p:cNvPr>
          <p:cNvGraphicFramePr>
            <a:graphicFrameLocks noGrp="1"/>
          </p:cNvGraphicFramePr>
          <p:nvPr>
            <p:extLst>
              <p:ext uri="{D42A27DB-BD31-4B8C-83A1-F6EECF244321}">
                <p14:modId xmlns:p14="http://schemas.microsoft.com/office/powerpoint/2010/main" xmlns="" val="3102907009"/>
              </p:ext>
            </p:extLst>
          </p:nvPr>
        </p:nvGraphicFramePr>
        <p:xfrm>
          <a:off x="345989" y="2581563"/>
          <a:ext cx="23636231" cy="9824618"/>
        </p:xfrm>
        <a:graphic>
          <a:graphicData uri="http://schemas.openxmlformats.org/drawingml/2006/table">
            <a:tbl>
              <a:tblPr>
                <a:tableStyleId>{5940675A-B579-460E-94D1-54222C63F5DA}</a:tableStyleId>
              </a:tblPr>
              <a:tblGrid>
                <a:gridCol w="5551085">
                  <a:extLst>
                    <a:ext uri="{9D8B030D-6E8A-4147-A177-3AD203B41FA5}">
                      <a16:colId xmlns:a16="http://schemas.microsoft.com/office/drawing/2014/main" xmlns="" val="525367581"/>
                    </a:ext>
                  </a:extLst>
                </a:gridCol>
                <a:gridCol w="2717268">
                  <a:extLst>
                    <a:ext uri="{9D8B030D-6E8A-4147-A177-3AD203B41FA5}">
                      <a16:colId xmlns:a16="http://schemas.microsoft.com/office/drawing/2014/main" xmlns="" val="303095102"/>
                    </a:ext>
                  </a:extLst>
                </a:gridCol>
                <a:gridCol w="2297689">
                  <a:extLst>
                    <a:ext uri="{9D8B030D-6E8A-4147-A177-3AD203B41FA5}">
                      <a16:colId xmlns:a16="http://schemas.microsoft.com/office/drawing/2014/main" xmlns="" val="739518247"/>
                    </a:ext>
                  </a:extLst>
                </a:gridCol>
                <a:gridCol w="1838151">
                  <a:extLst>
                    <a:ext uri="{9D8B030D-6E8A-4147-A177-3AD203B41FA5}">
                      <a16:colId xmlns:a16="http://schemas.microsoft.com/office/drawing/2014/main" xmlns="" val="239559605"/>
                    </a:ext>
                  </a:extLst>
                </a:gridCol>
                <a:gridCol w="2457529">
                  <a:extLst>
                    <a:ext uri="{9D8B030D-6E8A-4147-A177-3AD203B41FA5}">
                      <a16:colId xmlns:a16="http://schemas.microsoft.com/office/drawing/2014/main" xmlns="" val="1499948897"/>
                    </a:ext>
                  </a:extLst>
                </a:gridCol>
                <a:gridCol w="519477">
                  <a:extLst>
                    <a:ext uri="{9D8B030D-6E8A-4147-A177-3AD203B41FA5}">
                      <a16:colId xmlns:a16="http://schemas.microsoft.com/office/drawing/2014/main" xmlns="" val="1973394237"/>
                    </a:ext>
                  </a:extLst>
                </a:gridCol>
                <a:gridCol w="2077910">
                  <a:extLst>
                    <a:ext uri="{9D8B030D-6E8A-4147-A177-3AD203B41FA5}">
                      <a16:colId xmlns:a16="http://schemas.microsoft.com/office/drawing/2014/main" xmlns="" val="580950637"/>
                    </a:ext>
                  </a:extLst>
                </a:gridCol>
                <a:gridCol w="2137851">
                  <a:extLst>
                    <a:ext uri="{9D8B030D-6E8A-4147-A177-3AD203B41FA5}">
                      <a16:colId xmlns:a16="http://schemas.microsoft.com/office/drawing/2014/main" xmlns="" val="2031922289"/>
                    </a:ext>
                  </a:extLst>
                </a:gridCol>
                <a:gridCol w="1538453">
                  <a:extLst>
                    <a:ext uri="{9D8B030D-6E8A-4147-A177-3AD203B41FA5}">
                      <a16:colId xmlns:a16="http://schemas.microsoft.com/office/drawing/2014/main" xmlns="" val="2762357875"/>
                    </a:ext>
                  </a:extLst>
                </a:gridCol>
                <a:gridCol w="2500818">
                  <a:extLst>
                    <a:ext uri="{9D8B030D-6E8A-4147-A177-3AD203B41FA5}">
                      <a16:colId xmlns:a16="http://schemas.microsoft.com/office/drawing/2014/main" xmlns="" val="3608662541"/>
                    </a:ext>
                  </a:extLst>
                </a:gridCol>
              </a:tblGrid>
              <a:tr h="1600640">
                <a:tc>
                  <a:txBody>
                    <a:bodyPr/>
                    <a:lstStyle/>
                    <a:p>
                      <a:pPr algn="l" fontAlgn="b"/>
                      <a:r>
                        <a:rPr lang="en-US" sz="2400" b="1" u="none" strike="noStrike" dirty="0">
                          <a:effectLst/>
                        </a:rPr>
                        <a:t>Sub-Programme</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Adjusted Appropriation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Actual Expenditure 30 SEP 2022 </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Variance</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Expenditure as % of Adjusted Appropriation</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r>
                        <a:rPr lang="en-US" sz="2400" b="1" u="none" strike="noStrike" dirty="0">
                          <a:effectLst/>
                        </a:rPr>
                        <a:t> Cash-Flow  Projections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Actual Expenditure 30 SEP 2022 </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Variance</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Expenditure as % of Projections</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052575025"/>
                  </a:ext>
                </a:extLst>
              </a:tr>
              <a:tr h="400159">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586409388"/>
                  </a:ext>
                </a:extLst>
              </a:tr>
              <a:tr h="742366">
                <a:tc>
                  <a:txBody>
                    <a:bodyPr/>
                    <a:lstStyle/>
                    <a:p>
                      <a:pPr algn="l" fontAlgn="b"/>
                      <a:r>
                        <a:rPr lang="en-US" sz="2400" u="none" strike="noStrike" dirty="0">
                          <a:effectLst/>
                        </a:rPr>
                        <a:t>National Language Services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54,844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30,313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24,531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55.3%</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34,537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30,313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4,224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87.8%</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77749842"/>
                  </a:ext>
                </a:extLst>
              </a:tr>
              <a:tr h="742366">
                <a:tc>
                  <a:txBody>
                    <a:bodyPr/>
                    <a:lstStyle/>
                    <a:p>
                      <a:pPr algn="l" fontAlgn="b"/>
                      <a:r>
                        <a:rPr lang="en-GB" sz="2400" u="none" strike="noStrike" dirty="0">
                          <a:effectLst/>
                        </a:rPr>
                        <a:t>Pan South African Language Board</a:t>
                      </a:r>
                      <a:endParaRPr lang="en-GB"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123,124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61,562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61,562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50.0%</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61,562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61,562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100.0%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922518829"/>
                  </a:ext>
                </a:extLst>
              </a:tr>
              <a:tr h="742366">
                <a:tc>
                  <a:txBody>
                    <a:bodyPr/>
                    <a:lstStyle/>
                    <a:p>
                      <a:pPr algn="l" fontAlgn="b"/>
                      <a:r>
                        <a:rPr lang="en-GB" sz="2400" u="none" strike="noStrike" dirty="0">
                          <a:effectLst/>
                        </a:rPr>
                        <a:t>Cultural and Creative Industries Development</a:t>
                      </a:r>
                      <a:endParaRPr lang="en-GB"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160,155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85,440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74,715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53.3%</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87,156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85,440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1,716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98.0%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238323733"/>
                  </a:ext>
                </a:extLst>
              </a:tr>
              <a:tr h="742366">
                <a:tc>
                  <a:txBody>
                    <a:bodyPr/>
                    <a:lstStyle/>
                    <a:p>
                      <a:pPr algn="l" fontAlgn="b"/>
                      <a:r>
                        <a:rPr lang="en-US" sz="2400" u="none" strike="noStrike" dirty="0">
                          <a:effectLst/>
                        </a:rPr>
                        <a:t>International Cooperation</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42,533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14,337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28,196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33.7%</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20,461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14,337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6,124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70.1%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552904385"/>
                  </a:ext>
                </a:extLst>
              </a:tr>
              <a:tr h="742366">
                <a:tc>
                  <a:txBody>
                    <a:bodyPr/>
                    <a:lstStyle/>
                    <a:p>
                      <a:pPr algn="l" fontAlgn="b"/>
                      <a:r>
                        <a:rPr lang="en-GB" sz="2400" u="none" strike="noStrike" dirty="0">
                          <a:effectLst/>
                        </a:rPr>
                        <a:t>Social Cohesion and Nation Building</a:t>
                      </a:r>
                      <a:endParaRPr lang="en-GB"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69,333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25,596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43,737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36.9%</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41,215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25,596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15,619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62.1%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546271809"/>
                  </a:ext>
                </a:extLst>
              </a:tr>
              <a:tr h="742366">
                <a:tc>
                  <a:txBody>
                    <a:bodyPr/>
                    <a:lstStyle/>
                    <a:p>
                      <a:pPr algn="l" fontAlgn="b"/>
                      <a:r>
                        <a:rPr lang="en-US" sz="2400" u="none" strike="noStrike" dirty="0">
                          <a:effectLst/>
                        </a:rPr>
                        <a:t>Mzansi Golden Economy</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694,343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147,300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547,043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21.2%</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490,775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147,300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343,475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30.0%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740118425"/>
                  </a:ext>
                </a:extLst>
              </a:tr>
              <a:tr h="742366">
                <a:tc>
                  <a:txBody>
                    <a:bodyPr/>
                    <a:lstStyle/>
                    <a:p>
                      <a:pPr algn="l" fontAlgn="b"/>
                      <a:r>
                        <a:rPr lang="en-US" sz="2400" u="none" strike="noStrike" dirty="0">
                          <a:effectLst/>
                        </a:rPr>
                        <a:t>Performing Arts Institutions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318,570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163,788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154,782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51.4%</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159,288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163,788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(4,500)</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102.8%</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945525693"/>
                  </a:ext>
                </a:extLst>
              </a:tr>
              <a:tr h="742366">
                <a:tc>
                  <a:txBody>
                    <a:bodyPr/>
                    <a:lstStyle/>
                    <a:p>
                      <a:pPr algn="l" fontAlgn="b"/>
                      <a:r>
                        <a:rPr lang="en-GB" sz="2400" u="none" strike="noStrike" dirty="0">
                          <a:effectLst/>
                        </a:rPr>
                        <a:t>National Film and Video Foundation</a:t>
                      </a:r>
                      <a:endParaRPr lang="en-GB"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155,932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81,328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74,604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52.2%</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74,606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81,328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(6,722)</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109.0%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344202439"/>
                  </a:ext>
                </a:extLst>
              </a:tr>
              <a:tr h="742366">
                <a:tc>
                  <a:txBody>
                    <a:bodyPr/>
                    <a:lstStyle/>
                    <a:p>
                      <a:pPr algn="l" fontAlgn="b"/>
                      <a:r>
                        <a:rPr lang="en-US" sz="2400" u="none" strike="noStrike" dirty="0">
                          <a:effectLst/>
                        </a:rPr>
                        <a:t>National Arts Council</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130,959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69,453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61,506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53.0%</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61,509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69,453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(7,944)</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112.9%</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034057165"/>
                  </a:ext>
                </a:extLst>
              </a:tr>
              <a:tr h="400159">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042827256"/>
                  </a:ext>
                </a:extLst>
              </a:tr>
              <a:tr h="742366">
                <a:tc>
                  <a:txBody>
                    <a:bodyPr/>
                    <a:lstStyle/>
                    <a:p>
                      <a:pPr algn="l" fontAlgn="b"/>
                      <a:r>
                        <a:rPr lang="en-US" sz="2400" b="1" u="none" strike="noStrike" dirty="0">
                          <a:effectLst/>
                        </a:rPr>
                        <a:t>TOTAL</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1,749,793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679,117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1,070,676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38.8%</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b="1" u="none" strike="noStrike" dirty="0">
                          <a:effectLst/>
                        </a:rPr>
                        <a:t>         1,031,109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679,117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351,992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65.9%</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764709110"/>
                  </a:ext>
                </a:extLst>
              </a:tr>
            </a:tbl>
          </a:graphicData>
        </a:graphic>
      </p:graphicFrame>
      <p:sp>
        <p:nvSpPr>
          <p:cNvPr id="2" name="Slide Number Placeholder 3">
            <a:extLst>
              <a:ext uri="{FF2B5EF4-FFF2-40B4-BE49-F238E27FC236}">
                <a16:creationId xmlns:a16="http://schemas.microsoft.com/office/drawing/2014/main" xmlns="" id="{50846776-49CF-FB66-A1F4-FB4099498E85}"/>
              </a:ext>
            </a:extLst>
          </p:cNvPr>
          <p:cNvSpPr txBox="1">
            <a:spLocks/>
          </p:cNvSpPr>
          <p:nvPr/>
        </p:nvSpPr>
        <p:spPr>
          <a:xfrm>
            <a:off x="22451157" y="179785"/>
            <a:ext cx="1531061" cy="1339502"/>
          </a:xfrm>
          <a:prstGeom prst="rect">
            <a:avLst/>
          </a:prstGeom>
        </p:spPr>
        <p:txBody>
          <a:bodyPr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marL="0" marR="0" lvl="0" indent="0" algn="r" defTabSz="1828800" rtl="0" eaLnBrk="1" fontAlgn="auto" latinLnBrk="0" hangingPunct="1">
              <a:lnSpc>
                <a:spcPct val="100000"/>
              </a:lnSpc>
              <a:spcBef>
                <a:spcPts val="0"/>
              </a:spcBef>
              <a:spcAft>
                <a:spcPts val="0"/>
              </a:spcAft>
              <a:buClrTx/>
              <a:buSzTx/>
              <a:buFontTx/>
              <a:buNone/>
              <a:tabLst/>
              <a:defRPr/>
            </a:pPr>
            <a:endParaRPr kumimoji="0" lang="en-ZA" sz="2400" b="1" i="0" u="none" strike="noStrike" kern="1200" cap="none" spc="0" normalizeH="0" baseline="0" noProof="0" dirty="0">
              <a:ln>
                <a:noFill/>
              </a:ln>
              <a:solidFill>
                <a:srgbClr val="5E5E5E"/>
              </a:solidFill>
              <a:effectLst/>
              <a:uLnTx/>
              <a:uFillTx/>
              <a:latin typeface="Helvetica Neue"/>
              <a:ea typeface="+mn-ea"/>
              <a:cs typeface="Helvetica"/>
              <a:sym typeface="Helvetica Neue"/>
            </a:endParaRPr>
          </a:p>
        </p:txBody>
      </p:sp>
      <p:sp>
        <p:nvSpPr>
          <p:cNvPr id="6" name="Rectangle 5">
            <a:extLst>
              <a:ext uri="{FF2B5EF4-FFF2-40B4-BE49-F238E27FC236}">
                <a16:creationId xmlns:a16="http://schemas.microsoft.com/office/drawing/2014/main" xmlns="" id="{5E5B44E0-4F9A-65FD-E0B0-B0F08BB0B9E6}"/>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96</a:t>
            </a:r>
          </a:p>
        </p:txBody>
      </p:sp>
    </p:spTree>
    <p:extLst>
      <p:ext uri="{BB962C8B-B14F-4D97-AF65-F5344CB8AC3E}">
        <p14:creationId xmlns:p14="http://schemas.microsoft.com/office/powerpoint/2010/main" xmlns="" val="2164526887"/>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5F07AF-E45D-3441-B595-B049A44F3E4E}"/>
              </a:ext>
            </a:extLst>
          </p:cNvPr>
          <p:cNvSpPr txBox="1"/>
          <p:nvPr/>
        </p:nvSpPr>
        <p:spPr>
          <a:xfrm>
            <a:off x="727364" y="-270164"/>
            <a:ext cx="20948072"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0"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Helvetica Neue"/>
              </a:rPr>
              <a:t>ARTS &amp; CULTURAL PROMOTION &amp; DEVELOPMENT: PER ECONOMIC CLASSIFICATION….</a:t>
            </a:r>
          </a:p>
        </p:txBody>
      </p:sp>
      <p:graphicFrame>
        <p:nvGraphicFramePr>
          <p:cNvPr id="2" name="Table 1">
            <a:extLst>
              <a:ext uri="{FF2B5EF4-FFF2-40B4-BE49-F238E27FC236}">
                <a16:creationId xmlns:a16="http://schemas.microsoft.com/office/drawing/2014/main" xmlns="" id="{ADB5652E-0835-337A-C922-ACD1F8A8C1E5}"/>
              </a:ext>
            </a:extLst>
          </p:cNvPr>
          <p:cNvGraphicFramePr>
            <a:graphicFrameLocks noGrp="1"/>
          </p:cNvGraphicFramePr>
          <p:nvPr>
            <p:extLst>
              <p:ext uri="{D42A27DB-BD31-4B8C-83A1-F6EECF244321}">
                <p14:modId xmlns:p14="http://schemas.microsoft.com/office/powerpoint/2010/main" xmlns="" val="2244633626"/>
              </p:ext>
            </p:extLst>
          </p:nvPr>
        </p:nvGraphicFramePr>
        <p:xfrm>
          <a:off x="727364" y="2660073"/>
          <a:ext cx="23254855" cy="10036356"/>
        </p:xfrm>
        <a:graphic>
          <a:graphicData uri="http://schemas.openxmlformats.org/drawingml/2006/table">
            <a:tbl>
              <a:tblPr>
                <a:tableStyleId>{5940675A-B579-460E-94D1-54222C63F5DA}</a:tableStyleId>
              </a:tblPr>
              <a:tblGrid>
                <a:gridCol w="4796313">
                  <a:extLst>
                    <a:ext uri="{9D8B030D-6E8A-4147-A177-3AD203B41FA5}">
                      <a16:colId xmlns:a16="http://schemas.microsoft.com/office/drawing/2014/main" xmlns="" val="1057590138"/>
                    </a:ext>
                  </a:extLst>
                </a:gridCol>
                <a:gridCol w="2556713">
                  <a:extLst>
                    <a:ext uri="{9D8B030D-6E8A-4147-A177-3AD203B41FA5}">
                      <a16:colId xmlns:a16="http://schemas.microsoft.com/office/drawing/2014/main" xmlns="" val="627412203"/>
                    </a:ext>
                  </a:extLst>
                </a:gridCol>
                <a:gridCol w="2239601">
                  <a:extLst>
                    <a:ext uri="{9D8B030D-6E8A-4147-A177-3AD203B41FA5}">
                      <a16:colId xmlns:a16="http://schemas.microsoft.com/office/drawing/2014/main" xmlns="" val="494200070"/>
                    </a:ext>
                  </a:extLst>
                </a:gridCol>
                <a:gridCol w="1823392">
                  <a:extLst>
                    <a:ext uri="{9D8B030D-6E8A-4147-A177-3AD203B41FA5}">
                      <a16:colId xmlns:a16="http://schemas.microsoft.com/office/drawing/2014/main" xmlns="" val="2408323604"/>
                    </a:ext>
                  </a:extLst>
                </a:gridCol>
                <a:gridCol w="2576532">
                  <a:extLst>
                    <a:ext uri="{9D8B030D-6E8A-4147-A177-3AD203B41FA5}">
                      <a16:colId xmlns:a16="http://schemas.microsoft.com/office/drawing/2014/main" xmlns="" val="885175831"/>
                    </a:ext>
                  </a:extLst>
                </a:gridCol>
                <a:gridCol w="574765">
                  <a:extLst>
                    <a:ext uri="{9D8B030D-6E8A-4147-A177-3AD203B41FA5}">
                      <a16:colId xmlns:a16="http://schemas.microsoft.com/office/drawing/2014/main" xmlns="" val="2308003812"/>
                    </a:ext>
                  </a:extLst>
                </a:gridCol>
                <a:gridCol w="2199962">
                  <a:extLst>
                    <a:ext uri="{9D8B030D-6E8A-4147-A177-3AD203B41FA5}">
                      <a16:colId xmlns:a16="http://schemas.microsoft.com/office/drawing/2014/main" xmlns="" val="2251237331"/>
                    </a:ext>
                  </a:extLst>
                </a:gridCol>
                <a:gridCol w="2259420">
                  <a:extLst>
                    <a:ext uri="{9D8B030D-6E8A-4147-A177-3AD203B41FA5}">
                      <a16:colId xmlns:a16="http://schemas.microsoft.com/office/drawing/2014/main" xmlns="" val="939787130"/>
                    </a:ext>
                  </a:extLst>
                </a:gridCol>
                <a:gridCol w="1763934">
                  <a:extLst>
                    <a:ext uri="{9D8B030D-6E8A-4147-A177-3AD203B41FA5}">
                      <a16:colId xmlns:a16="http://schemas.microsoft.com/office/drawing/2014/main" xmlns="" val="1770605270"/>
                    </a:ext>
                  </a:extLst>
                </a:gridCol>
                <a:gridCol w="2464223">
                  <a:extLst>
                    <a:ext uri="{9D8B030D-6E8A-4147-A177-3AD203B41FA5}">
                      <a16:colId xmlns:a16="http://schemas.microsoft.com/office/drawing/2014/main" xmlns="" val="1970615133"/>
                    </a:ext>
                  </a:extLst>
                </a:gridCol>
              </a:tblGrid>
              <a:tr h="1213072">
                <a:tc>
                  <a:txBody>
                    <a:bodyPr/>
                    <a:lstStyle/>
                    <a:p>
                      <a:pPr algn="l" fontAlgn="b"/>
                      <a:r>
                        <a:rPr lang="en-US" sz="2400" b="1" u="none" strike="noStrike" dirty="0">
                          <a:effectLst/>
                        </a:rPr>
                        <a:t>Economic Classification</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Adjusted Appropriation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Actual Expenditure 30 SEP 2022 </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Variance</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Expenditure as % of Adjusted Appropriation</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r>
                        <a:rPr lang="en-US" sz="2400" b="1" u="none" strike="noStrike" dirty="0">
                          <a:effectLst/>
                        </a:rPr>
                        <a:t> Cash-Flow  Projections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Actual Expenditure 30 SEP 2022 </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Variance</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Expenditure as % of Projections</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488355401"/>
                  </a:ext>
                </a:extLst>
              </a:tr>
              <a:tr h="810710">
                <a:tc>
                  <a:txBody>
                    <a:bodyPr/>
                    <a:lstStyle/>
                    <a:p>
                      <a:pPr algn="l" fontAlgn="b"/>
                      <a:r>
                        <a:rPr lang="en-US" sz="2400" b="1" u="none" strike="noStrike" dirty="0">
                          <a:effectLst/>
                        </a:rPr>
                        <a:t>CURRENT PAYMENTS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279,511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109,334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170,177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39.1%</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b="1" u="none" strike="noStrike" dirty="0">
                          <a:effectLst/>
                        </a:rPr>
                        <a:t>            149,872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109,334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40,538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73.0%</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714678997"/>
                  </a:ext>
                </a:extLst>
              </a:tr>
              <a:tr h="810710">
                <a:tc>
                  <a:txBody>
                    <a:bodyPr/>
                    <a:lstStyle/>
                    <a:p>
                      <a:pPr algn="l" fontAlgn="b"/>
                      <a:r>
                        <a:rPr lang="en-US" sz="2400" u="none" strike="noStrike" dirty="0">
                          <a:effectLst/>
                        </a:rPr>
                        <a:t>Compensation of Employees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86,791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40,601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46,190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46.8%</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43,068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40,601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2,467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94.3%</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026300426"/>
                  </a:ext>
                </a:extLst>
              </a:tr>
              <a:tr h="810710">
                <a:tc>
                  <a:txBody>
                    <a:bodyPr/>
                    <a:lstStyle/>
                    <a:p>
                      <a:pPr algn="l" fontAlgn="b"/>
                      <a:r>
                        <a:rPr lang="en-US" sz="2400" u="none" strike="noStrike" dirty="0">
                          <a:effectLst/>
                        </a:rPr>
                        <a:t>Goods and Services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192,720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68,733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123,987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35.7%</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106,804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68,733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38,071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64.4%</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633902055"/>
                  </a:ext>
                </a:extLst>
              </a:tr>
              <a:tr h="810710">
                <a:tc>
                  <a:txBody>
                    <a:bodyPr/>
                    <a:lstStyle/>
                    <a:p>
                      <a:pPr algn="l" fontAlgn="b"/>
                      <a:r>
                        <a:rPr lang="en-US" sz="2400" b="1" u="none" strike="noStrike" dirty="0">
                          <a:effectLst/>
                        </a:rPr>
                        <a:t>TRANSFERS &amp; SUBSIDIES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1,470,282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569,783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900,499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38.8%</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b="1" u="none" strike="noStrike" dirty="0">
                          <a:effectLst/>
                        </a:rPr>
                        <a:t>            881,237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569,783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311,454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64.7%</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001938430"/>
                  </a:ext>
                </a:extLst>
              </a:tr>
              <a:tr h="810710">
                <a:tc>
                  <a:txBody>
                    <a:bodyPr/>
                    <a:lstStyle/>
                    <a:p>
                      <a:pPr algn="l" fontAlgn="b"/>
                      <a:r>
                        <a:rPr lang="en-US" sz="2400" u="none" strike="noStrike" dirty="0">
                          <a:effectLst/>
                        </a:rPr>
                        <a:t>Departmental Agencies (Cur)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1,199,612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390,144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809,468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32.5%</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681,584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390,144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291,440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57.2%</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55503757"/>
                  </a:ext>
                </a:extLst>
              </a:tr>
              <a:tr h="810710">
                <a:tc>
                  <a:txBody>
                    <a:bodyPr/>
                    <a:lstStyle/>
                    <a:p>
                      <a:pPr algn="l" fontAlgn="b"/>
                      <a:r>
                        <a:rPr lang="en-US" sz="2400" u="none" strike="noStrike" dirty="0">
                          <a:effectLst/>
                        </a:rPr>
                        <a:t>Higher Education Institutions (Cur)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9,453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5,213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4,240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55.1%</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7,394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5,213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2,181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70.5%</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938678712"/>
                  </a:ext>
                </a:extLst>
              </a:tr>
              <a:tr h="810710">
                <a:tc>
                  <a:txBody>
                    <a:bodyPr/>
                    <a:lstStyle/>
                    <a:p>
                      <a:pPr algn="l" fontAlgn="b"/>
                      <a:r>
                        <a:rPr lang="en-US" sz="2400" u="none" strike="noStrike" dirty="0">
                          <a:effectLst/>
                        </a:rPr>
                        <a:t>Foreign Governance &amp; International Org</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3,319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526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2,793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15.8%</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419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526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(107)</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125.5%</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264807427"/>
                  </a:ext>
                </a:extLst>
              </a:tr>
              <a:tr h="810710">
                <a:tc>
                  <a:txBody>
                    <a:bodyPr/>
                    <a:lstStyle/>
                    <a:p>
                      <a:pPr algn="l" fontAlgn="b"/>
                      <a:r>
                        <a:rPr lang="en-US" sz="2400" u="none" strike="noStrike" dirty="0">
                          <a:effectLst/>
                        </a:rPr>
                        <a:t>Public corporations and private enterprises (Cur)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88,267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60,721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27,546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68.8%</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56,579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60,721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(4,142)</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107.3%</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176664559"/>
                  </a:ext>
                </a:extLst>
              </a:tr>
              <a:tr h="810710">
                <a:tc>
                  <a:txBody>
                    <a:bodyPr/>
                    <a:lstStyle/>
                    <a:p>
                      <a:pPr algn="l" fontAlgn="b"/>
                      <a:r>
                        <a:rPr lang="en-US" sz="2400" u="none" strike="noStrike" dirty="0">
                          <a:effectLst/>
                        </a:rPr>
                        <a:t>Households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20,222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13,860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6,362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68.5%</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16,451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13,860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2,591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84.3%</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14630321"/>
                  </a:ext>
                </a:extLst>
              </a:tr>
              <a:tr h="789024">
                <a:tc>
                  <a:txBody>
                    <a:bodyPr/>
                    <a:lstStyle/>
                    <a:p>
                      <a:pPr algn="l" fontAlgn="b"/>
                      <a:r>
                        <a:rPr lang="en-US" sz="2400" u="none" strike="noStrike" dirty="0">
                          <a:effectLst/>
                        </a:rPr>
                        <a:t>Non-Profit Institutions (Cur)</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US" sz="2400" u="none" strike="noStrike" dirty="0">
                          <a:effectLst/>
                        </a:rPr>
                        <a:t>            149,409 </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US" sz="2400" u="none" strike="noStrike" dirty="0">
                          <a:effectLst/>
                        </a:rPr>
                        <a:t>            99,319 </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US" sz="2400" u="none" strike="noStrike" dirty="0">
                          <a:effectLst/>
                        </a:rPr>
                        <a:t>             50,090 </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US" sz="2400" u="none" strike="noStrike" dirty="0">
                          <a:effectLst/>
                        </a:rPr>
                        <a:t>66.5%</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US" sz="2400" b="0" i="0" u="none" strike="noStrike" cap="none" spc="0" baseline="0" dirty="0">
                          <a:solidFill>
                            <a:schemeClr val="tx1"/>
                          </a:solidFill>
                          <a:effectLst/>
                          <a:uFillTx/>
                          <a:latin typeface="+mn-lt"/>
                          <a:ea typeface="+mn-ea"/>
                          <a:cs typeface="+mn-cs"/>
                          <a:sym typeface="Helvetica Neue"/>
                        </a:rPr>
                        <a:t> </a:t>
                      </a:r>
                    </a:p>
                  </a:txBody>
                  <a:tcPr marL="6350" marR="6350" marT="6350" marB="0" anchor="b">
                    <a:solidFill>
                      <a:srgbClr val="FF9900"/>
                    </a:solidFill>
                  </a:tcPr>
                </a:tc>
                <a:tc>
                  <a:txBody>
                    <a:bodyPr/>
                    <a:lstStyle/>
                    <a:p>
                      <a:pPr algn="r" fontAlgn="b"/>
                      <a:r>
                        <a:rPr lang="en-US" sz="2400" u="none" strike="noStrike" dirty="0">
                          <a:effectLst/>
                        </a:rPr>
                        <a:t>            118,810 </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US" sz="2400" u="none" strike="noStrike" dirty="0">
                          <a:effectLst/>
                        </a:rPr>
                        <a:t>            99,319 </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US" sz="2400" u="none" strike="noStrike" dirty="0">
                          <a:effectLst/>
                        </a:rPr>
                        <a:t>         19,491 </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a:txBody>
                    <a:bodyPr/>
                    <a:lstStyle/>
                    <a:p>
                      <a:pPr algn="r" fontAlgn="b"/>
                      <a:r>
                        <a:rPr lang="en-US" sz="2400" u="none" strike="noStrike" dirty="0">
                          <a:effectLst/>
                        </a:rPr>
                        <a:t>83.6%</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xmlns="" val="1876766848"/>
                  </a:ext>
                </a:extLst>
              </a:tr>
              <a:tr h="694761">
                <a:tc>
                  <a:txBody>
                    <a:bodyPr/>
                    <a:lstStyle/>
                    <a:p>
                      <a:pPr algn="l" fontAlgn="b"/>
                      <a:r>
                        <a:rPr lang="en-US" sz="2400" b="1" u="none" strike="noStrike" dirty="0">
                          <a:effectLst/>
                        </a:rPr>
                        <a:t>TOTAL</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1,749,793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679,117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1,070,676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38.8%</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i="0" u="none" strike="noStrike" cap="none" spc="0" baseline="0" dirty="0">
                          <a:solidFill>
                            <a:schemeClr val="tx1"/>
                          </a:solidFill>
                          <a:effectLst/>
                          <a:uFillTx/>
                          <a:latin typeface="+mn-lt"/>
                          <a:ea typeface="+mn-ea"/>
                          <a:cs typeface="+mn-cs"/>
                          <a:sym typeface="Helvetica Neue"/>
                        </a:rPr>
                        <a:t> </a:t>
                      </a:r>
                    </a:p>
                  </a:txBody>
                  <a:tcPr marL="6350" marR="6350" marT="6350" marB="0" anchor="b">
                    <a:solidFill>
                      <a:srgbClr val="FF9900"/>
                    </a:solidFill>
                  </a:tcPr>
                </a:tc>
                <a:tc>
                  <a:txBody>
                    <a:bodyPr/>
                    <a:lstStyle/>
                    <a:p>
                      <a:pPr algn="r" fontAlgn="b"/>
                      <a:r>
                        <a:rPr lang="en-US" sz="2400" b="1" u="none" strike="noStrike" dirty="0">
                          <a:effectLst/>
                        </a:rPr>
                        <a:t>         1,031,109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679,117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351,992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65.9%</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802352594"/>
                  </a:ext>
                </a:extLst>
              </a:tr>
            </a:tbl>
          </a:graphicData>
        </a:graphic>
      </p:graphicFrame>
      <p:sp>
        <p:nvSpPr>
          <p:cNvPr id="3" name="Slide Number Placeholder 3">
            <a:extLst>
              <a:ext uri="{FF2B5EF4-FFF2-40B4-BE49-F238E27FC236}">
                <a16:creationId xmlns:a16="http://schemas.microsoft.com/office/drawing/2014/main" xmlns="" id="{E4F5BA32-174D-842C-BBF6-6EF4F525B74C}"/>
              </a:ext>
            </a:extLst>
          </p:cNvPr>
          <p:cNvSpPr txBox="1">
            <a:spLocks/>
          </p:cNvSpPr>
          <p:nvPr/>
        </p:nvSpPr>
        <p:spPr>
          <a:xfrm>
            <a:off x="22451157" y="179785"/>
            <a:ext cx="1531061" cy="1339502"/>
          </a:xfrm>
          <a:prstGeom prst="rect">
            <a:avLst/>
          </a:prstGeom>
        </p:spPr>
        <p:txBody>
          <a:bodyPr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a:lstStyle>
          <a:p>
            <a:pPr marL="0" marR="0" lvl="0" indent="0" algn="r" defTabSz="1828800" rtl="0" eaLnBrk="1" fontAlgn="auto" latinLnBrk="0" hangingPunct="1">
              <a:lnSpc>
                <a:spcPct val="100000"/>
              </a:lnSpc>
              <a:spcBef>
                <a:spcPts val="0"/>
              </a:spcBef>
              <a:spcAft>
                <a:spcPts val="0"/>
              </a:spcAft>
              <a:buClrTx/>
              <a:buSzTx/>
              <a:buFontTx/>
              <a:buNone/>
              <a:tabLst/>
              <a:defRPr/>
            </a:pPr>
            <a:endParaRPr kumimoji="0" lang="en-ZA" sz="2400" b="1" i="0" u="none" strike="noStrike" kern="1200" cap="none" spc="0" normalizeH="0" baseline="0" noProof="0" dirty="0">
              <a:ln>
                <a:noFill/>
              </a:ln>
              <a:solidFill>
                <a:srgbClr val="5E5E5E"/>
              </a:solidFill>
              <a:effectLst/>
              <a:uLnTx/>
              <a:uFillTx/>
              <a:latin typeface="Helvetica Neue"/>
              <a:ea typeface="+mn-ea"/>
              <a:cs typeface="Helvetica"/>
              <a:sym typeface="Helvetica Neue"/>
            </a:endParaRPr>
          </a:p>
        </p:txBody>
      </p:sp>
      <p:sp>
        <p:nvSpPr>
          <p:cNvPr id="6" name="Rectangle 5">
            <a:extLst>
              <a:ext uri="{FF2B5EF4-FFF2-40B4-BE49-F238E27FC236}">
                <a16:creationId xmlns:a16="http://schemas.microsoft.com/office/drawing/2014/main" xmlns="" id="{D5DA03A8-3B24-BBC8-7C89-B134F1BFD601}"/>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97</a:t>
            </a:r>
          </a:p>
        </p:txBody>
      </p:sp>
    </p:spTree>
    <p:extLst>
      <p:ext uri="{BB962C8B-B14F-4D97-AF65-F5344CB8AC3E}">
        <p14:creationId xmlns:p14="http://schemas.microsoft.com/office/powerpoint/2010/main" xmlns="" val="1871202055"/>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5F07AF-E45D-3441-B595-B049A44F3E4E}"/>
              </a:ext>
            </a:extLst>
          </p:cNvPr>
          <p:cNvSpPr txBox="1"/>
          <p:nvPr/>
        </p:nvSpPr>
        <p:spPr>
          <a:xfrm>
            <a:off x="374073" y="0"/>
            <a:ext cx="20948072"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0"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Helvetica Neue"/>
              </a:rPr>
              <a:t>HERITAGE PROMOTION &amp; PRESERVATION</a:t>
            </a:r>
            <a:r>
              <a:rPr kumimoji="0" lang="en-ZA" sz="7200" b="0" i="0" u="none" strike="noStrike" kern="0" cap="none" spc="0" normalizeH="0" baseline="0" noProof="0" dirty="0">
                <a:ln>
                  <a:noFill/>
                </a:ln>
                <a:solidFill>
                  <a:srgbClr val="FF42A1"/>
                </a:solidFill>
                <a:effectLst/>
                <a:uLnTx/>
                <a:uFillTx/>
                <a:latin typeface="Helvetica Neue"/>
                <a:ea typeface="+mj-ea"/>
                <a:cs typeface="Arial" pitchFamily="34" charset="0"/>
                <a:sym typeface="Helvetica Neue"/>
              </a:rPr>
              <a:t> </a:t>
            </a: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Helvetica Neue"/>
              </a:rPr>
              <a:t>:</a:t>
            </a:r>
          </a:p>
          <a:p>
            <a:pPr marL="0" marR="0" lvl="0" indent="0" algn="ctr" defTabSz="914400" rtl="0" eaLnBrk="0"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Helvetica Neue"/>
              </a:rPr>
              <a:t> PER SUB-PROGRAMME</a:t>
            </a:r>
          </a:p>
        </p:txBody>
      </p:sp>
      <p:graphicFrame>
        <p:nvGraphicFramePr>
          <p:cNvPr id="2" name="Table 1">
            <a:extLst>
              <a:ext uri="{FF2B5EF4-FFF2-40B4-BE49-F238E27FC236}">
                <a16:creationId xmlns:a16="http://schemas.microsoft.com/office/drawing/2014/main" xmlns="" id="{F27C850B-408D-AFBF-5ABE-79A8EA7A8B27}"/>
              </a:ext>
            </a:extLst>
          </p:cNvPr>
          <p:cNvGraphicFramePr>
            <a:graphicFrameLocks noGrp="1"/>
          </p:cNvGraphicFramePr>
          <p:nvPr>
            <p:extLst>
              <p:ext uri="{D42A27DB-BD31-4B8C-83A1-F6EECF244321}">
                <p14:modId xmlns:p14="http://schemas.microsoft.com/office/powerpoint/2010/main" xmlns="" val="2398479807"/>
              </p:ext>
            </p:extLst>
          </p:nvPr>
        </p:nvGraphicFramePr>
        <p:xfrm>
          <a:off x="0" y="2897604"/>
          <a:ext cx="24384000" cy="9890760"/>
        </p:xfrm>
        <a:graphic>
          <a:graphicData uri="http://schemas.openxmlformats.org/drawingml/2006/table">
            <a:tbl>
              <a:tblPr>
                <a:tableStyleId>{5940675A-B579-460E-94D1-54222C63F5DA}</a:tableStyleId>
              </a:tblPr>
              <a:tblGrid>
                <a:gridCol w="5091545">
                  <a:extLst>
                    <a:ext uri="{9D8B030D-6E8A-4147-A177-3AD203B41FA5}">
                      <a16:colId xmlns:a16="http://schemas.microsoft.com/office/drawing/2014/main" xmlns="" val="247589332"/>
                    </a:ext>
                  </a:extLst>
                </a:gridCol>
                <a:gridCol w="2535382">
                  <a:extLst>
                    <a:ext uri="{9D8B030D-6E8A-4147-A177-3AD203B41FA5}">
                      <a16:colId xmlns:a16="http://schemas.microsoft.com/office/drawing/2014/main" xmlns="" val="3812662506"/>
                    </a:ext>
                  </a:extLst>
                </a:gridCol>
                <a:gridCol w="2369128">
                  <a:extLst>
                    <a:ext uri="{9D8B030D-6E8A-4147-A177-3AD203B41FA5}">
                      <a16:colId xmlns:a16="http://schemas.microsoft.com/office/drawing/2014/main" xmlns="" val="2361302723"/>
                    </a:ext>
                  </a:extLst>
                </a:gridCol>
                <a:gridCol w="1891145">
                  <a:extLst>
                    <a:ext uri="{9D8B030D-6E8A-4147-A177-3AD203B41FA5}">
                      <a16:colId xmlns:a16="http://schemas.microsoft.com/office/drawing/2014/main" xmlns="" val="2470281131"/>
                    </a:ext>
                  </a:extLst>
                </a:gridCol>
                <a:gridCol w="2660073">
                  <a:extLst>
                    <a:ext uri="{9D8B030D-6E8A-4147-A177-3AD203B41FA5}">
                      <a16:colId xmlns:a16="http://schemas.microsoft.com/office/drawing/2014/main" xmlns="" val="1055894232"/>
                    </a:ext>
                  </a:extLst>
                </a:gridCol>
                <a:gridCol w="581891">
                  <a:extLst>
                    <a:ext uri="{9D8B030D-6E8A-4147-A177-3AD203B41FA5}">
                      <a16:colId xmlns:a16="http://schemas.microsoft.com/office/drawing/2014/main" xmlns="" val="1387094708"/>
                    </a:ext>
                  </a:extLst>
                </a:gridCol>
                <a:gridCol w="2452254">
                  <a:extLst>
                    <a:ext uri="{9D8B030D-6E8A-4147-A177-3AD203B41FA5}">
                      <a16:colId xmlns:a16="http://schemas.microsoft.com/office/drawing/2014/main" xmlns="" val="349296810"/>
                    </a:ext>
                  </a:extLst>
                </a:gridCol>
                <a:gridCol w="2389909">
                  <a:extLst>
                    <a:ext uri="{9D8B030D-6E8A-4147-A177-3AD203B41FA5}">
                      <a16:colId xmlns:a16="http://schemas.microsoft.com/office/drawing/2014/main" xmlns="" val="2628796010"/>
                    </a:ext>
                  </a:extLst>
                </a:gridCol>
                <a:gridCol w="1662546">
                  <a:extLst>
                    <a:ext uri="{9D8B030D-6E8A-4147-A177-3AD203B41FA5}">
                      <a16:colId xmlns:a16="http://schemas.microsoft.com/office/drawing/2014/main" xmlns="" val="3689271109"/>
                    </a:ext>
                  </a:extLst>
                </a:gridCol>
                <a:gridCol w="2750127">
                  <a:extLst>
                    <a:ext uri="{9D8B030D-6E8A-4147-A177-3AD203B41FA5}">
                      <a16:colId xmlns:a16="http://schemas.microsoft.com/office/drawing/2014/main" xmlns="" val="221523640"/>
                    </a:ext>
                  </a:extLst>
                </a:gridCol>
              </a:tblGrid>
              <a:tr h="1262006">
                <a:tc>
                  <a:txBody>
                    <a:bodyPr/>
                    <a:lstStyle/>
                    <a:p>
                      <a:pPr algn="l" fontAlgn="b"/>
                      <a:r>
                        <a:rPr lang="en-US" sz="2800" b="1" u="none" strike="noStrike" dirty="0">
                          <a:effectLst/>
                        </a:rPr>
                        <a:t>Sub-Programme</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 Adjusted Appropriation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800" b="1" u="none" strike="noStrike" dirty="0">
                          <a:effectLst/>
                        </a:rPr>
                        <a:t>Actual Expenditure 30 SEP 2022 </a:t>
                      </a:r>
                      <a:endParaRPr lang="en-GB"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Variance</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800" b="1" u="none" strike="noStrike" dirty="0">
                          <a:effectLst/>
                        </a:rPr>
                        <a:t>Expenditure as % of Adjusted Appropriation</a:t>
                      </a:r>
                      <a:endParaRPr lang="en-GB"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 </a:t>
                      </a:r>
                      <a:endParaRPr lang="en-US" sz="28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r>
                        <a:rPr lang="en-US" sz="2800" b="1" u="none" strike="noStrike" dirty="0">
                          <a:effectLst/>
                        </a:rPr>
                        <a:t> Cash-Flow  Projections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800" b="1" u="none" strike="noStrike" dirty="0">
                          <a:effectLst/>
                        </a:rPr>
                        <a:t>Actual Expenditure 30 SEP 2022 </a:t>
                      </a:r>
                      <a:endParaRPr lang="en-GB"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b="1" u="none" strike="noStrike" dirty="0">
                          <a:effectLst/>
                        </a:rPr>
                        <a:t>Variance</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Expenditure as % of Projections</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01538559"/>
                  </a:ext>
                </a:extLst>
              </a:tr>
              <a:tr h="315501">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800" u="none" strike="noStrike" dirty="0">
                          <a:effectLst/>
                        </a:rPr>
                        <a:t> </a:t>
                      </a:r>
                      <a:endParaRPr lang="en-US" sz="28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46360940"/>
                  </a:ext>
                </a:extLst>
              </a:tr>
              <a:tr h="585310">
                <a:tc>
                  <a:txBody>
                    <a:bodyPr/>
                    <a:lstStyle/>
                    <a:p>
                      <a:pPr algn="l" fontAlgn="b"/>
                      <a:r>
                        <a:rPr lang="en-US" sz="2800" u="none" strike="noStrike" dirty="0">
                          <a:effectLst/>
                        </a:rPr>
                        <a:t>Heritage Promotion</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65,254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19,939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45,315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30.6%</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29,056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19,939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9,117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68.6%</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824296924"/>
                  </a:ext>
                </a:extLst>
              </a:tr>
              <a:tr h="585310">
                <a:tc>
                  <a:txBody>
                    <a:bodyPr/>
                    <a:lstStyle/>
                    <a:p>
                      <a:pPr algn="l" fontAlgn="b"/>
                      <a:r>
                        <a:rPr lang="en-US" sz="2800" u="none" strike="noStrike" dirty="0">
                          <a:effectLst/>
                        </a:rPr>
                        <a:t>National Archive Services</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79,205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22,818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56,387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28.8%</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33,029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22,818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10,211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69.1%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123025627"/>
                  </a:ext>
                </a:extLst>
              </a:tr>
              <a:tr h="585310">
                <a:tc>
                  <a:txBody>
                    <a:bodyPr/>
                    <a:lstStyle/>
                    <a:p>
                      <a:pPr algn="l" fontAlgn="b"/>
                      <a:r>
                        <a:rPr lang="en-US" sz="2800" u="none" strike="noStrike" dirty="0">
                          <a:effectLst/>
                        </a:rPr>
                        <a:t>Heritage Institutions</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632,177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313,999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318,178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49.7%</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313,599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313,999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(400)</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100.1%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439857753"/>
                  </a:ext>
                </a:extLst>
              </a:tr>
              <a:tr h="585310">
                <a:tc>
                  <a:txBody>
                    <a:bodyPr/>
                    <a:lstStyle/>
                    <a:p>
                      <a:pPr algn="l" fontAlgn="b"/>
                      <a:r>
                        <a:rPr lang="en-US" sz="2800" u="none" strike="noStrike" dirty="0">
                          <a:effectLst/>
                        </a:rPr>
                        <a:t>National Library Services</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146,573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73,289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73,284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50.0%</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73,289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73,289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100.0%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741803306"/>
                  </a:ext>
                </a:extLst>
              </a:tr>
              <a:tr h="585310">
                <a:tc>
                  <a:txBody>
                    <a:bodyPr/>
                    <a:lstStyle/>
                    <a:p>
                      <a:pPr algn="l" fontAlgn="b"/>
                      <a:r>
                        <a:rPr lang="en-US" sz="2800" u="none" strike="noStrike" dirty="0">
                          <a:effectLst/>
                        </a:rPr>
                        <a:t>Public Library Services</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1,601,360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822,699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778,661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51.4%</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830,524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822,699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7,825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99.1%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029157538"/>
                  </a:ext>
                </a:extLst>
              </a:tr>
              <a:tr h="585310">
                <a:tc>
                  <a:txBody>
                    <a:bodyPr/>
                    <a:lstStyle/>
                    <a:p>
                      <a:pPr algn="l" fontAlgn="b"/>
                      <a:r>
                        <a:rPr lang="en-GB" sz="2800" u="none" strike="noStrike" dirty="0">
                          <a:effectLst/>
                        </a:rPr>
                        <a:t>South African Heritage Resource Agency</a:t>
                      </a:r>
                      <a:endParaRPr lang="en-GB"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62,839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31,421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31,418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50.0%</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31,421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31,421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100.0%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322121100"/>
                  </a:ext>
                </a:extLst>
              </a:tr>
              <a:tr h="585310">
                <a:tc>
                  <a:txBody>
                    <a:bodyPr/>
                    <a:lstStyle/>
                    <a:p>
                      <a:pPr algn="l" fontAlgn="b"/>
                      <a:r>
                        <a:rPr lang="en-GB" sz="2800" u="none" strike="noStrike" dirty="0">
                          <a:effectLst/>
                        </a:rPr>
                        <a:t>South African Geographical Names Council</a:t>
                      </a:r>
                      <a:endParaRPr lang="en-GB"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5,311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3,239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2,072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61.0%</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2,676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3,239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(563)</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121.0%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879527869"/>
                  </a:ext>
                </a:extLst>
              </a:tr>
              <a:tr h="585310">
                <a:tc>
                  <a:txBody>
                    <a:bodyPr/>
                    <a:lstStyle/>
                    <a:p>
                      <a:pPr algn="l" fontAlgn="b"/>
                      <a:r>
                        <a:rPr lang="en-US" sz="2800" u="none" strike="noStrike" dirty="0">
                          <a:effectLst/>
                        </a:rPr>
                        <a:t>National Heritage Council</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73,602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36,802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36,800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50.0%</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u="none" strike="noStrike" dirty="0">
                          <a:effectLst/>
                        </a:rPr>
                        <a:t>              36,802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36,802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   </a:t>
                      </a:r>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100.0%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4293252156"/>
                  </a:ext>
                </a:extLst>
              </a:tr>
              <a:tr h="315501">
                <a:tc>
                  <a:txBody>
                    <a:bodyPr/>
                    <a:lstStyle/>
                    <a:p>
                      <a:pPr algn="l"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u="none" strike="noStrike" dirty="0">
                          <a:effectLst/>
                        </a:rPr>
                        <a:t> </a:t>
                      </a:r>
                      <a:endParaRPr lang="en-US" sz="28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69067149"/>
                  </a:ext>
                </a:extLst>
              </a:tr>
              <a:tr h="585310">
                <a:tc>
                  <a:txBody>
                    <a:bodyPr/>
                    <a:lstStyle/>
                    <a:p>
                      <a:pPr algn="l" fontAlgn="b"/>
                      <a:r>
                        <a:rPr lang="en-US" sz="2800" b="1" u="none" strike="noStrike" dirty="0">
                          <a:effectLst/>
                        </a:rPr>
                        <a:t>TOTAL</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2,666,321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1,324,206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1,342,115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49.7%</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a:t>
                      </a:r>
                      <a:endParaRPr lang="en-US" sz="28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800" b="1" u="none" strike="noStrike" dirty="0">
                          <a:effectLst/>
                        </a:rPr>
                        <a:t>         1,350,396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1,324,206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800" b="1" u="none" strike="noStrike" dirty="0">
                          <a:effectLst/>
                        </a:rPr>
                        <a:t>               26,190 </a:t>
                      </a:r>
                      <a:endParaRPr lang="en-US" sz="28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98.1%</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692906445"/>
                  </a:ext>
                </a:extLst>
              </a:tr>
            </a:tbl>
          </a:graphicData>
        </a:graphic>
      </p:graphicFrame>
      <p:sp>
        <p:nvSpPr>
          <p:cNvPr id="3" name="Rectangle 2">
            <a:extLst>
              <a:ext uri="{FF2B5EF4-FFF2-40B4-BE49-F238E27FC236}">
                <a16:creationId xmlns:a16="http://schemas.microsoft.com/office/drawing/2014/main" xmlns="" id="{A6884C51-8D44-E7F0-4797-5654D8B1EB05}"/>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98</a:t>
            </a:r>
          </a:p>
        </p:txBody>
      </p:sp>
    </p:spTree>
    <p:extLst>
      <p:ext uri="{BB962C8B-B14F-4D97-AF65-F5344CB8AC3E}">
        <p14:creationId xmlns:p14="http://schemas.microsoft.com/office/powerpoint/2010/main" xmlns="" val="115984038"/>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5F07AF-E45D-3441-B595-B049A44F3E4E}"/>
              </a:ext>
            </a:extLst>
          </p:cNvPr>
          <p:cNvSpPr txBox="1"/>
          <p:nvPr/>
        </p:nvSpPr>
        <p:spPr>
          <a:xfrm>
            <a:off x="727364" y="-270164"/>
            <a:ext cx="20948072"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0"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Helvetica Neue"/>
              </a:rPr>
              <a:t>HERITAGE PROMOTION &amp; PRESERVATION:</a:t>
            </a:r>
          </a:p>
          <a:p>
            <a:pPr marL="0" marR="0" lvl="0" indent="0" algn="ctr" defTabSz="914400" rtl="0" eaLnBrk="0" fontAlgn="auto" latinLnBrk="0" hangingPunct="1">
              <a:lnSpc>
                <a:spcPct val="100000"/>
              </a:lnSpc>
              <a:spcBef>
                <a:spcPts val="0"/>
              </a:spcBef>
              <a:spcAft>
                <a:spcPts val="0"/>
              </a:spcAft>
              <a:buClrTx/>
              <a:buSzTx/>
              <a:buFontTx/>
              <a:buNone/>
              <a:tabLst/>
              <a:defRPr/>
            </a:pPr>
            <a:r>
              <a:rPr kumimoji="0" lang="en-ZA" sz="7200" b="1" i="0" u="none" strike="noStrike" kern="0" cap="none" spc="0" normalizeH="0" baseline="0" noProof="0" dirty="0">
                <a:ln>
                  <a:noFill/>
                </a:ln>
                <a:solidFill>
                  <a:srgbClr val="FF9900"/>
                </a:solidFill>
                <a:effectLst/>
                <a:uLnTx/>
                <a:uFillTx/>
                <a:latin typeface="Calibri"/>
                <a:ea typeface="+mn-ea"/>
                <a:cs typeface="Arial" pitchFamily="34" charset="0"/>
                <a:sym typeface="Helvetica Neue"/>
              </a:rPr>
              <a:t> PER ECONOMIC CLASSIFICATION….</a:t>
            </a:r>
          </a:p>
        </p:txBody>
      </p:sp>
      <p:graphicFrame>
        <p:nvGraphicFramePr>
          <p:cNvPr id="3" name="Table 2">
            <a:extLst>
              <a:ext uri="{FF2B5EF4-FFF2-40B4-BE49-F238E27FC236}">
                <a16:creationId xmlns:a16="http://schemas.microsoft.com/office/drawing/2014/main" xmlns="" id="{C3467641-6669-32A2-4F3D-8E59C7D6F659}"/>
              </a:ext>
            </a:extLst>
          </p:cNvPr>
          <p:cNvGraphicFramePr>
            <a:graphicFrameLocks noGrp="1"/>
          </p:cNvGraphicFramePr>
          <p:nvPr>
            <p:extLst>
              <p:ext uri="{D42A27DB-BD31-4B8C-83A1-F6EECF244321}">
                <p14:modId xmlns:p14="http://schemas.microsoft.com/office/powerpoint/2010/main" xmlns="" val="616734562"/>
              </p:ext>
            </p:extLst>
          </p:nvPr>
        </p:nvGraphicFramePr>
        <p:xfrm>
          <a:off x="727364" y="2773219"/>
          <a:ext cx="23269457" cy="9929529"/>
        </p:xfrm>
        <a:graphic>
          <a:graphicData uri="http://schemas.openxmlformats.org/drawingml/2006/table">
            <a:tbl>
              <a:tblPr>
                <a:tableStyleId>{5940675A-B579-460E-94D1-54222C63F5DA}</a:tableStyleId>
              </a:tblPr>
              <a:tblGrid>
                <a:gridCol w="4759662">
                  <a:extLst>
                    <a:ext uri="{9D8B030D-6E8A-4147-A177-3AD203B41FA5}">
                      <a16:colId xmlns:a16="http://schemas.microsoft.com/office/drawing/2014/main" xmlns="" val="2642285209"/>
                    </a:ext>
                  </a:extLst>
                </a:gridCol>
                <a:gridCol w="2459159">
                  <a:extLst>
                    <a:ext uri="{9D8B030D-6E8A-4147-A177-3AD203B41FA5}">
                      <a16:colId xmlns:a16="http://schemas.microsoft.com/office/drawing/2014/main" xmlns="" val="2982676400"/>
                    </a:ext>
                  </a:extLst>
                </a:gridCol>
                <a:gridCol w="2359998">
                  <a:extLst>
                    <a:ext uri="{9D8B030D-6E8A-4147-A177-3AD203B41FA5}">
                      <a16:colId xmlns:a16="http://schemas.microsoft.com/office/drawing/2014/main" xmlns="" val="3875030589"/>
                    </a:ext>
                  </a:extLst>
                </a:gridCol>
                <a:gridCol w="1923697">
                  <a:extLst>
                    <a:ext uri="{9D8B030D-6E8A-4147-A177-3AD203B41FA5}">
                      <a16:colId xmlns:a16="http://schemas.microsoft.com/office/drawing/2014/main" xmlns="" val="2285081697"/>
                    </a:ext>
                  </a:extLst>
                </a:gridCol>
                <a:gridCol w="2558317">
                  <a:extLst>
                    <a:ext uri="{9D8B030D-6E8A-4147-A177-3AD203B41FA5}">
                      <a16:colId xmlns:a16="http://schemas.microsoft.com/office/drawing/2014/main" xmlns="" val="4271980246"/>
                    </a:ext>
                  </a:extLst>
                </a:gridCol>
                <a:gridCol w="535462">
                  <a:extLst>
                    <a:ext uri="{9D8B030D-6E8A-4147-A177-3AD203B41FA5}">
                      <a16:colId xmlns:a16="http://schemas.microsoft.com/office/drawing/2014/main" xmlns="" val="150498883"/>
                    </a:ext>
                  </a:extLst>
                </a:gridCol>
                <a:gridCol w="2260839">
                  <a:extLst>
                    <a:ext uri="{9D8B030D-6E8A-4147-A177-3AD203B41FA5}">
                      <a16:colId xmlns:a16="http://schemas.microsoft.com/office/drawing/2014/main" xmlns="" val="4192920515"/>
                    </a:ext>
                  </a:extLst>
                </a:gridCol>
                <a:gridCol w="2226130">
                  <a:extLst>
                    <a:ext uri="{9D8B030D-6E8A-4147-A177-3AD203B41FA5}">
                      <a16:colId xmlns:a16="http://schemas.microsoft.com/office/drawing/2014/main" xmlns="" val="3136455417"/>
                    </a:ext>
                  </a:extLst>
                </a:gridCol>
                <a:gridCol w="1641096">
                  <a:extLst>
                    <a:ext uri="{9D8B030D-6E8A-4147-A177-3AD203B41FA5}">
                      <a16:colId xmlns:a16="http://schemas.microsoft.com/office/drawing/2014/main" xmlns="" val="3318755396"/>
                    </a:ext>
                  </a:extLst>
                </a:gridCol>
                <a:gridCol w="2545097">
                  <a:extLst>
                    <a:ext uri="{9D8B030D-6E8A-4147-A177-3AD203B41FA5}">
                      <a16:colId xmlns:a16="http://schemas.microsoft.com/office/drawing/2014/main" xmlns="" val="1071190854"/>
                    </a:ext>
                  </a:extLst>
                </a:gridCol>
              </a:tblGrid>
              <a:tr h="1291553">
                <a:tc>
                  <a:txBody>
                    <a:bodyPr/>
                    <a:lstStyle/>
                    <a:p>
                      <a:pPr algn="l" fontAlgn="b"/>
                      <a:r>
                        <a:rPr lang="en-US" sz="2400" b="1" u="none" strike="noStrike" dirty="0">
                          <a:effectLst/>
                        </a:rPr>
                        <a:t>Economic Classification</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Adjusted Appropriation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Actual Expenditure 30 SEP 2022 </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Variance</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Expenditure as % of Adjusted Appropriation</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r>
                        <a:rPr lang="en-US" sz="2400" b="1" u="none" strike="noStrike" dirty="0">
                          <a:effectLst/>
                        </a:rPr>
                        <a:t> Cash-Flow  Projections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2400" b="1" u="none" strike="noStrike" dirty="0">
                          <a:effectLst/>
                        </a:rPr>
                        <a:t>Actual Expenditure 30 SEP 2022 </a:t>
                      </a:r>
                      <a:endParaRPr lang="en-GB"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Variance</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b="1" u="none" strike="noStrike" dirty="0">
                          <a:effectLst/>
                        </a:rPr>
                        <a:t>Expenditure as % of Projections</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670106160"/>
                  </a:ext>
                </a:extLst>
              </a:tr>
              <a:tr h="434768">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497570004"/>
                  </a:ext>
                </a:extLst>
              </a:tr>
              <a:tr h="863160">
                <a:tc>
                  <a:txBody>
                    <a:bodyPr/>
                    <a:lstStyle/>
                    <a:p>
                      <a:pPr algn="l" fontAlgn="b"/>
                      <a:r>
                        <a:rPr lang="en-US" sz="2400" b="1" u="none" strike="noStrike" dirty="0">
                          <a:effectLst/>
                        </a:rPr>
                        <a:t>CURRENT PAYMENTS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140,746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43,642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97,104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31.0%</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b="1" u="none" strike="noStrike" dirty="0">
                          <a:effectLst/>
                        </a:rPr>
                        <a:t>              57,919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43,642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14,277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75.4%</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994027087"/>
                  </a:ext>
                </a:extLst>
              </a:tr>
              <a:tr h="863160">
                <a:tc>
                  <a:txBody>
                    <a:bodyPr/>
                    <a:lstStyle/>
                    <a:p>
                      <a:pPr algn="l" fontAlgn="b"/>
                      <a:r>
                        <a:rPr lang="en-US" sz="2400" u="none" strike="noStrike" dirty="0">
                          <a:effectLst/>
                        </a:rPr>
                        <a:t>Compensation of Employees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70,476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29,175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41,301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41.4%</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35,263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29,175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6,088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82.7%</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098768760"/>
                  </a:ext>
                </a:extLst>
              </a:tr>
              <a:tr h="863160">
                <a:tc>
                  <a:txBody>
                    <a:bodyPr/>
                    <a:lstStyle/>
                    <a:p>
                      <a:pPr algn="l" fontAlgn="b"/>
                      <a:r>
                        <a:rPr lang="en-US" sz="2400" u="none" strike="noStrike" dirty="0">
                          <a:effectLst/>
                        </a:rPr>
                        <a:t>Goods and Services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70,270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14,467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55,803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20.6%</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22,656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14,467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8,189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63.9%</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126749866"/>
                  </a:ext>
                </a:extLst>
              </a:tr>
              <a:tr h="434768">
                <a:tc>
                  <a:txBody>
                    <a:bodyPr/>
                    <a:lstStyle/>
                    <a:p>
                      <a:pPr algn="l"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949317428"/>
                  </a:ext>
                </a:extLst>
              </a:tr>
              <a:tr h="863160">
                <a:tc>
                  <a:txBody>
                    <a:bodyPr/>
                    <a:lstStyle/>
                    <a:p>
                      <a:pPr algn="l" fontAlgn="b"/>
                      <a:r>
                        <a:rPr lang="en-US" sz="2400" b="1" u="none" strike="noStrike" dirty="0">
                          <a:effectLst/>
                        </a:rPr>
                        <a:t>TRANSFERS &amp; SUBSIDIES</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2,524,075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1,280,564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1,243,511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50.7%</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a:t>
                      </a:r>
                      <a:endParaRPr lang="en-US" sz="2400" b="1"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b="1" u="none" strike="noStrike" dirty="0">
                          <a:effectLst/>
                        </a:rPr>
                        <a:t>         1,292,477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1,280,564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               11,913 </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b="1" u="none" strike="noStrike" dirty="0">
                          <a:effectLst/>
                        </a:rPr>
                        <a:t>99.1%</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78567325"/>
                  </a:ext>
                </a:extLst>
              </a:tr>
              <a:tr h="863160">
                <a:tc>
                  <a:txBody>
                    <a:bodyPr/>
                    <a:lstStyle/>
                    <a:p>
                      <a:pPr algn="l" fontAlgn="b"/>
                      <a:r>
                        <a:rPr lang="en-US" sz="2400" u="none" strike="noStrike" dirty="0">
                          <a:effectLst/>
                        </a:rPr>
                        <a:t>Provinces &amp; Municipalities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1,572,550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816,039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756,511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51.9%</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816,039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816,039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100.0%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260981259"/>
                  </a:ext>
                </a:extLst>
              </a:tr>
              <a:tr h="863160">
                <a:tc>
                  <a:txBody>
                    <a:bodyPr/>
                    <a:lstStyle/>
                    <a:p>
                      <a:pPr algn="l" fontAlgn="b"/>
                      <a:r>
                        <a:rPr lang="en-US" sz="2400" u="none" strike="noStrike" dirty="0">
                          <a:effectLst/>
                        </a:rPr>
                        <a:t>Departmental Agencies (Cur)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930,390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456,750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473,640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49.1%</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462,709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456,750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5,959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98.7%</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180387419"/>
                  </a:ext>
                </a:extLst>
              </a:tr>
              <a:tr h="863160">
                <a:tc>
                  <a:txBody>
                    <a:bodyPr/>
                    <a:lstStyle/>
                    <a:p>
                      <a:pPr algn="l" fontAlgn="b"/>
                      <a:r>
                        <a:rPr lang="en-US" sz="2400" u="none" strike="noStrike" dirty="0">
                          <a:effectLst/>
                        </a:rPr>
                        <a:t>Foreign Governance &amp; International Org</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2,482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2,473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99.6%</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2,409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2,473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(64)</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102.7%</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094024027"/>
                  </a:ext>
                </a:extLst>
              </a:tr>
              <a:tr h="863160">
                <a:tc>
                  <a:txBody>
                    <a:bodyPr/>
                    <a:lstStyle/>
                    <a:p>
                      <a:pPr algn="l" fontAlgn="b"/>
                      <a:r>
                        <a:rPr lang="en-US" sz="2400" u="none" strike="noStrike" dirty="0">
                          <a:effectLst/>
                        </a:rPr>
                        <a:t>Households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5,137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182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4,955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3.5%</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4,500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182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4,318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4.0%</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521406576"/>
                  </a:ext>
                </a:extLst>
              </a:tr>
              <a:tr h="863160">
                <a:tc>
                  <a:txBody>
                    <a:bodyPr/>
                    <a:lstStyle/>
                    <a:p>
                      <a:pPr algn="l" fontAlgn="b"/>
                      <a:r>
                        <a:rPr lang="en-US" sz="2400" u="none" strike="noStrike" dirty="0">
                          <a:effectLst/>
                        </a:rPr>
                        <a:t>Non-Profit Institutions (Cur)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13,516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5,120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8,396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37.9%</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6350" marR="6350" marT="6350" marB="0" anchor="b">
                    <a:solidFill>
                      <a:srgbClr val="FF9900"/>
                    </a:solidFill>
                  </a:tcPr>
                </a:tc>
                <a:tc>
                  <a:txBody>
                    <a:bodyPr/>
                    <a:lstStyle/>
                    <a:p>
                      <a:pPr algn="r" fontAlgn="b"/>
                      <a:r>
                        <a:rPr lang="en-US" sz="2400" u="none" strike="noStrike" dirty="0">
                          <a:effectLst/>
                        </a:rPr>
                        <a:t>                 6,820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5,120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                 1,700 </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75.1%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61647496"/>
                  </a:ext>
                </a:extLst>
              </a:tr>
            </a:tbl>
          </a:graphicData>
        </a:graphic>
      </p:graphicFrame>
      <p:sp>
        <p:nvSpPr>
          <p:cNvPr id="2" name="Rectangle 1">
            <a:extLst>
              <a:ext uri="{FF2B5EF4-FFF2-40B4-BE49-F238E27FC236}">
                <a16:creationId xmlns:a16="http://schemas.microsoft.com/office/drawing/2014/main" xmlns="" id="{06F33795-7E23-C45D-F066-CFF54A2263E2}"/>
              </a:ext>
            </a:extLst>
          </p:cNvPr>
          <p:cNvSpPr/>
          <p:nvPr/>
        </p:nvSpPr>
        <p:spPr>
          <a:xfrm>
            <a:off x="23104800" y="12797143"/>
            <a:ext cx="585418" cy="523220"/>
          </a:xfrm>
          <a:prstGeom prst="rect">
            <a:avLst/>
          </a:prstGeom>
        </p:spPr>
        <p:txBody>
          <a:bodyPr wrap="none">
            <a:spAutoFit/>
          </a:bodyPr>
          <a:lstStyle/>
          <a:p>
            <a:r>
              <a:rPr lang="en-ZA" sz="2800" b="1" dirty="0">
                <a:solidFill>
                  <a:srgbClr val="000000"/>
                </a:solidFill>
              </a:rPr>
              <a:t>99</a:t>
            </a:r>
          </a:p>
        </p:txBody>
      </p:sp>
    </p:spTree>
    <p:extLst>
      <p:ext uri="{BB962C8B-B14F-4D97-AF65-F5344CB8AC3E}">
        <p14:creationId xmlns:p14="http://schemas.microsoft.com/office/powerpoint/2010/main" xmlns="" val="3516143257"/>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SLIDE">
            <a:extLst>
              <a:ext uri="{FF2B5EF4-FFF2-40B4-BE49-F238E27FC236}">
                <a16:creationId xmlns:a16="http://schemas.microsoft.com/office/drawing/2014/main" xmlns="" id="{A9135910-DF3C-9341-9F8B-B049BE1CA75A}"/>
              </a:ext>
            </a:extLst>
          </p:cNvPr>
          <p:cNvSpPr txBox="1"/>
          <p:nvPr/>
        </p:nvSpPr>
        <p:spPr>
          <a:xfrm>
            <a:off x="-68075" y="3211207"/>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sz="16600" b="0" i="0" u="none" strike="noStrike" kern="0" cap="none" spc="0" normalizeH="0" baseline="0" noProof="0" dirty="0">
                <a:ln>
                  <a:noFill/>
                </a:ln>
                <a:solidFill>
                  <a:srgbClr val="E3883C"/>
                </a:solidFill>
                <a:effectLst/>
                <a:uLnTx/>
                <a:uFillTx/>
                <a:latin typeface="Gill Sans SemiBold"/>
                <a:sym typeface="Gill Sans SemiBold"/>
              </a:rPr>
              <a:t>THANK YOU</a:t>
            </a:r>
          </a:p>
        </p:txBody>
      </p:sp>
    </p:spTree>
    <p:extLst>
      <p:ext uri="{BB962C8B-B14F-4D97-AF65-F5344CB8AC3E}">
        <p14:creationId xmlns:p14="http://schemas.microsoft.com/office/powerpoint/2010/main" xmlns="" val="27681038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2171699" y="4050042"/>
            <a:ext cx="20939761" cy="3221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a:lnSpc>
                <a:spcPct val="150000"/>
              </a:lnSpc>
            </a:pPr>
            <a:r>
              <a:rPr lang="en-US" sz="7200" b="1" dirty="0">
                <a:solidFill>
                  <a:srgbClr val="E3801E"/>
                </a:solidFill>
                <a:latin typeface="+mj-lt"/>
                <a:ea typeface="+mj-ea"/>
                <a:cs typeface="+mj-cs"/>
                <a:sym typeface="Helvetica Neue"/>
              </a:rPr>
              <a:t>OVERVIEW OF PROGRAMME-SPECIFIC PERFORMANCE</a:t>
            </a:r>
          </a:p>
        </p:txBody>
      </p:sp>
    </p:spTree>
    <p:extLst>
      <p:ext uri="{BB962C8B-B14F-4D97-AF65-F5344CB8AC3E}">
        <p14:creationId xmlns:p14="http://schemas.microsoft.com/office/powerpoint/2010/main" xmlns="" val="915395871"/>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9325928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OTE SLIDE">
            <a:extLst>
              <a:ext uri="{FF2B5EF4-FFF2-40B4-BE49-F238E27FC236}">
                <a16:creationId xmlns:a16="http://schemas.microsoft.com/office/drawing/2014/main" xmlns="" id="{6BC4B69E-3CBA-704D-BD5D-25086E0A3835}"/>
              </a:ext>
            </a:extLst>
          </p:cNvPr>
          <p:cNvSpPr txBox="1"/>
          <p:nvPr/>
        </p:nvSpPr>
        <p:spPr>
          <a:xfrm>
            <a:off x="-68075" y="4590712"/>
            <a:ext cx="24520150"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lang="en-US" sz="9600" b="1" dirty="0">
                <a:solidFill>
                  <a:srgbClr val="E3801E"/>
                </a:solidFill>
              </a:rPr>
              <a:t>PROGRAMME 1</a:t>
            </a:r>
          </a:p>
          <a:p>
            <a:endParaRPr lang="en-US" sz="9600" b="1" dirty="0">
              <a:solidFill>
                <a:srgbClr val="E3801E"/>
              </a:solidFill>
            </a:endParaRPr>
          </a:p>
          <a:p>
            <a:r>
              <a:rPr lang="en-US" sz="9600" b="1" dirty="0">
                <a:solidFill>
                  <a:srgbClr val="E3801E"/>
                </a:solidFill>
              </a:rPr>
              <a:t>ADMINISTRATION</a:t>
            </a:r>
            <a:endParaRPr lang="en-US" sz="9600" b="1" dirty="0"/>
          </a:p>
        </p:txBody>
      </p:sp>
    </p:spTree>
    <p:extLst>
      <p:ext uri="{BB962C8B-B14F-4D97-AF65-F5344CB8AC3E}">
        <p14:creationId xmlns:p14="http://schemas.microsoft.com/office/powerpoint/2010/main" xmlns="" val="143523536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2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3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xmlns="" name="Presentation4" id="{9D0CC5BB-E94A-491F-B9C5-6FED9F9E2BE9}" vid="{E865D20F-F336-4DA8-BF48-B4100487C11D}"/>
    </a:ext>
  </a:extLst>
</a:theme>
</file>

<file path=ppt/theme/theme4.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5628</TotalTime>
  <Words>7095</Words>
  <Application>Microsoft Office PowerPoint</Application>
  <PresentationFormat>Custom</PresentationFormat>
  <Paragraphs>2195</Paragraphs>
  <Slides>80</Slides>
  <Notes>11</Notes>
  <HiddenSlides>0</HiddenSlides>
  <MMClips>0</MMClips>
  <ScaleCrop>false</ScaleCrop>
  <HeadingPairs>
    <vt:vector size="4" baseType="variant">
      <vt:variant>
        <vt:lpstr>Theme</vt:lpstr>
      </vt:variant>
      <vt:variant>
        <vt:i4>3</vt:i4>
      </vt:variant>
      <vt:variant>
        <vt:lpstr>Slide Titles</vt:lpstr>
      </vt:variant>
      <vt:variant>
        <vt:i4>80</vt:i4>
      </vt:variant>
    </vt:vector>
  </HeadingPairs>
  <TitlesOfParts>
    <vt:vector size="83" baseType="lpstr">
      <vt:lpstr>21_BasicWhite</vt:lpstr>
      <vt:lpstr>22_BasicWhite</vt:lpstr>
      <vt:lpstr>23_BasicWhite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300</cp:revision>
  <dcterms:modified xsi:type="dcterms:W3CDTF">2023-04-19T08:43:25Z</dcterms:modified>
</cp:coreProperties>
</file>