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style2.xml" ContentType="application/vnd.ms-office.chart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notesMasterIdLst>
    <p:notesMasterId r:id="rId29"/>
  </p:notesMasterIdLst>
  <p:sldIdLst>
    <p:sldId id="273" r:id="rId7"/>
    <p:sldId id="277" r:id="rId8"/>
    <p:sldId id="1254" r:id="rId9"/>
    <p:sldId id="1269" r:id="rId10"/>
    <p:sldId id="1253" r:id="rId11"/>
    <p:sldId id="1258" r:id="rId12"/>
    <p:sldId id="1257" r:id="rId13"/>
    <p:sldId id="1256" r:id="rId14"/>
    <p:sldId id="1259" r:id="rId15"/>
    <p:sldId id="1260" r:id="rId16"/>
    <p:sldId id="280" r:id="rId17"/>
    <p:sldId id="284" r:id="rId18"/>
    <p:sldId id="1255" r:id="rId19"/>
    <p:sldId id="1261" r:id="rId20"/>
    <p:sldId id="1262" r:id="rId21"/>
    <p:sldId id="1263" r:id="rId22"/>
    <p:sldId id="1264" r:id="rId23"/>
    <p:sldId id="1265" r:id="rId24"/>
    <p:sldId id="1266" r:id="rId25"/>
    <p:sldId id="1268" r:id="rId26"/>
    <p:sldId id="1267" r:id="rId27"/>
    <p:sldId id="275" r:id="rId28"/>
  </p:sldIdLst>
  <p:sldSz cx="12833350" cy="721836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74" userDrawn="1">
          <p15:clr>
            <a:srgbClr val="A4A3A4"/>
          </p15:clr>
        </p15:guide>
        <p15:guide id="2" pos="404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luthando Mkhanyiswa" initials="NM" lastIdx="1" clrIdx="0">
    <p:extLst>
      <p:ext uri="{19B8F6BF-5375-455C-9EA6-DF929625EA0E}">
        <p15:presenceInfo xmlns:p15="http://schemas.microsoft.com/office/powerpoint/2012/main" xmlns="" userId="S::Noluthando.Mkhanyiswa@drdlr.gov.za::0d589087-9999-4a49-9be3-80259932a07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4F9F1"/>
    <a:srgbClr val="FFFF00"/>
    <a:srgbClr val="FFFFFF"/>
    <a:srgbClr val="005D28"/>
    <a:srgbClr val="4A7EBB"/>
    <a:srgbClr val="D8A851"/>
    <a:srgbClr val="825B32"/>
    <a:srgbClr val="BB8F53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9" d="100"/>
          <a:sy n="69" d="100"/>
        </p:scale>
        <p:origin x="-642" y="-114"/>
      </p:cViewPr>
      <p:guideLst>
        <p:guide orient="horz" pos="2274"/>
        <p:guide pos="40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HardieV\Documents\HARDIE%2019%20JANUARY%202023\Budget\202324\ENE\Presentation\2023%20%2024%20ENE%20Presentation%20Layout%2021%20Feb%20202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HardieV\Documents\HARDIE%2019%20JANUARY%202023\Budget\202324\ENE\Presentation\2023%20%2024%20ENE%20Presentation%20Layout%2021%20Feb%20202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HardieV\Documents\HARDIE%2019%20JANUARY%202023\Budget\202324\ENE\Presentation\2023%20%2024%20ENE%20Presentation%20Layout%2021%20Feb%20202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HardieV\Documents\HARDIE%2019%20JANUARY%202023\Budget\202324\ENE\Presentation\2023%20%2024%20ENE%20Presentation%20Layout%2021%20Feb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 sz="2000" b="1"/>
              <a:t>Vote</a:t>
            </a:r>
            <a:r>
              <a:rPr lang="en-ZA" sz="2000" b="1" baseline="0"/>
              <a:t> 29 : DALRRD Initial Head Count : PER PROG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645069364989709E-2"/>
          <c:y val="9.8104252433721367E-2"/>
          <c:w val="0.7034286652059929"/>
          <c:h val="0.72469796314315627"/>
        </c:manualLayout>
      </c:layout>
      <c:bar3DChart>
        <c:barDir val="col"/>
        <c:grouping val="stacked"/>
        <c:ser>
          <c:idx val="0"/>
          <c:order val="0"/>
          <c:tx>
            <c:strRef>
              <c:f>HRBP!$J$3</c:f>
              <c:strCache>
                <c:ptCount val="1"/>
                <c:pt idx="0">
                  <c:v>Prg 1 Administration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HRBP!$K$2:$M$2</c:f>
              <c:strCache>
                <c:ptCount val="3"/>
                <c:pt idx="0">
                  <c:v>2023 ENE -2023/24
Initial Headcount
R'000</c:v>
                </c:pt>
                <c:pt idx="1">
                  <c:v>2023 ENE -2024/25
Initial Headcount
R'000</c:v>
                </c:pt>
                <c:pt idx="2">
                  <c:v>2023 ENE -2025/26
Initial Headcount
R'000</c:v>
                </c:pt>
              </c:strCache>
            </c:strRef>
          </c:cat>
          <c:val>
            <c:numRef>
              <c:f>HRBP!$K$3:$M$3</c:f>
              <c:numCache>
                <c:formatCode>#,##0_);[Red]\(#,##0\)</c:formatCode>
                <c:ptCount val="3"/>
                <c:pt idx="0">
                  <c:v>2842.3139338620449</c:v>
                </c:pt>
                <c:pt idx="1">
                  <c:v>1641.8666013867958</c:v>
                </c:pt>
                <c:pt idx="2">
                  <c:v>1683.2104133918556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92-4A29-B225-972849BFEF8E}"/>
            </c:ext>
          </c:extLst>
        </c:ser>
        <c:ser>
          <c:idx val="1"/>
          <c:order val="1"/>
          <c:tx>
            <c:strRef>
              <c:f>HRBP!$J$4</c:f>
              <c:strCache>
                <c:ptCount val="1"/>
                <c:pt idx="0">
                  <c:v>Prg 2 Agricultural Production, Biosecurity and Natural Resources Management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HRBP!$K$2:$M$2</c:f>
              <c:strCache>
                <c:ptCount val="3"/>
                <c:pt idx="0">
                  <c:v>2023 ENE -2023/24
Initial Headcount
R'000</c:v>
                </c:pt>
                <c:pt idx="1">
                  <c:v>2023 ENE -2024/25
Initial Headcount
R'000</c:v>
                </c:pt>
                <c:pt idx="2">
                  <c:v>2023 ENE -2025/26
Initial Headcount
R'000</c:v>
                </c:pt>
              </c:strCache>
            </c:strRef>
          </c:cat>
          <c:val>
            <c:numRef>
              <c:f>HRBP!$K$4:$M$4</c:f>
              <c:numCache>
                <c:formatCode>#,##0_);[Red]\(#,##0\)</c:formatCode>
                <c:ptCount val="3"/>
                <c:pt idx="0">
                  <c:v>1575.6297728134807</c:v>
                </c:pt>
                <c:pt idx="1">
                  <c:v>1401.7610643232276</c:v>
                </c:pt>
                <c:pt idx="2">
                  <c:v>1374.346214721623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92-4A29-B225-972849BFEF8E}"/>
            </c:ext>
          </c:extLst>
        </c:ser>
        <c:ser>
          <c:idx val="2"/>
          <c:order val="2"/>
          <c:tx>
            <c:strRef>
              <c:f>HRBP!$J$5</c:f>
              <c:strCache>
                <c:ptCount val="1"/>
                <c:pt idx="0">
                  <c:v>Prg 3 Food Security, Land Reform and Restitution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HRBP!$K$2:$M$2</c:f>
              <c:strCache>
                <c:ptCount val="3"/>
                <c:pt idx="0">
                  <c:v>2023 ENE -2023/24
Initial Headcount
R'000</c:v>
                </c:pt>
                <c:pt idx="1">
                  <c:v>2023 ENE -2024/25
Initial Headcount
R'000</c:v>
                </c:pt>
                <c:pt idx="2">
                  <c:v>2023 ENE -2025/26
Initial Headcount
R'000</c:v>
                </c:pt>
              </c:strCache>
            </c:strRef>
          </c:cat>
          <c:val>
            <c:numRef>
              <c:f>HRBP!$K$5:$M$5</c:f>
              <c:numCache>
                <c:formatCode>#,##0_);[Red]\(#,##0\)</c:formatCode>
                <c:ptCount val="3"/>
                <c:pt idx="0">
                  <c:v>1500.1154485284781</c:v>
                </c:pt>
                <c:pt idx="1">
                  <c:v>1845.9212679876525</c:v>
                </c:pt>
                <c:pt idx="2">
                  <c:v>1814.6097943250163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792-4A29-B225-972849BFEF8E}"/>
            </c:ext>
          </c:extLst>
        </c:ser>
        <c:ser>
          <c:idx val="3"/>
          <c:order val="3"/>
          <c:tx>
            <c:strRef>
              <c:f>HRBP!$J$6</c:f>
              <c:strCache>
                <c:ptCount val="1"/>
                <c:pt idx="0">
                  <c:v>Prg 4 Rural Development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1.0127323582820615E-3"/>
                  <c:y val="1.616435200358416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EE-4925-8281-BC86DCEA79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HRBP!$K$2:$M$2</c:f>
              <c:strCache>
                <c:ptCount val="3"/>
                <c:pt idx="0">
                  <c:v>2023 ENE -2023/24
Initial Headcount
R'000</c:v>
                </c:pt>
                <c:pt idx="1">
                  <c:v>2023 ENE -2024/25
Initial Headcount
R'000</c:v>
                </c:pt>
                <c:pt idx="2">
                  <c:v>2023 ENE -2025/26
Initial Headcount
R'000</c:v>
                </c:pt>
              </c:strCache>
            </c:strRef>
          </c:cat>
          <c:val>
            <c:numRef>
              <c:f>HRBP!$K$6:$M$6</c:f>
              <c:numCache>
                <c:formatCode>#,##0_);[Red]\(#,##0\)</c:formatCode>
                <c:ptCount val="3"/>
                <c:pt idx="0">
                  <c:v>51.609155366330818</c:v>
                </c:pt>
                <c:pt idx="1">
                  <c:v>80.54659713575731</c:v>
                </c:pt>
                <c:pt idx="2">
                  <c:v>78.801172199863885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792-4A29-B225-972849BFEF8E}"/>
            </c:ext>
          </c:extLst>
        </c:ser>
        <c:ser>
          <c:idx val="4"/>
          <c:order val="4"/>
          <c:tx>
            <c:strRef>
              <c:f>HRBP!$J$7</c:f>
              <c:strCache>
                <c:ptCount val="1"/>
                <c:pt idx="0">
                  <c:v>Prg 5 Economic Development, Trade and Marketing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HRBP!$K$2:$M$2</c:f>
              <c:strCache>
                <c:ptCount val="3"/>
                <c:pt idx="0">
                  <c:v>2023 ENE -2023/24
Initial Headcount
R'000</c:v>
                </c:pt>
                <c:pt idx="1">
                  <c:v>2023 ENE -2024/25
Initial Headcount
R'000</c:v>
                </c:pt>
                <c:pt idx="2">
                  <c:v>2023 ENE -2025/26
Initial Headcount
R'000</c:v>
                </c:pt>
              </c:strCache>
            </c:strRef>
          </c:cat>
          <c:val>
            <c:numRef>
              <c:f>HRBP!$K$7:$M$7</c:f>
              <c:numCache>
                <c:formatCode>#,##0_);[Red]\(#,##0\)</c:formatCode>
                <c:ptCount val="3"/>
                <c:pt idx="0">
                  <c:v>253.19531490848749</c:v>
                </c:pt>
                <c:pt idx="1">
                  <c:v>425.01701423251268</c:v>
                </c:pt>
                <c:pt idx="2">
                  <c:v>420.778512236636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792-4A29-B225-972849BFEF8E}"/>
            </c:ext>
          </c:extLst>
        </c:ser>
        <c:ser>
          <c:idx val="5"/>
          <c:order val="5"/>
          <c:tx>
            <c:strRef>
              <c:f>HRBP!$J$8</c:f>
              <c:strCache>
                <c:ptCount val="1"/>
                <c:pt idx="0">
                  <c:v>Prg 6 Land Administration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HRBP!$K$2:$M$2</c:f>
              <c:strCache>
                <c:ptCount val="3"/>
                <c:pt idx="0">
                  <c:v>2023 ENE -2023/24
Initial Headcount
R'000</c:v>
                </c:pt>
                <c:pt idx="1">
                  <c:v>2023 ENE -2024/25
Initial Headcount
R'000</c:v>
                </c:pt>
                <c:pt idx="2">
                  <c:v>2023 ENE -2025/26
Initial Headcount
R'000</c:v>
                </c:pt>
              </c:strCache>
            </c:strRef>
          </c:cat>
          <c:val>
            <c:numRef>
              <c:f>HRBP!$K$8:$M$8</c:f>
              <c:numCache>
                <c:formatCode>#,##0_);[Red]\(#,##0\)</c:formatCode>
                <c:ptCount val="3"/>
                <c:pt idx="0">
                  <c:v>725.9875052494308</c:v>
                </c:pt>
                <c:pt idx="1">
                  <c:v>765.92875630329729</c:v>
                </c:pt>
                <c:pt idx="2">
                  <c:v>750.43896391575379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792-4A29-B225-972849BFEF8E}"/>
            </c:ext>
          </c:extLst>
        </c:ser>
        <c:dLbls/>
        <c:shape val="box"/>
        <c:axId val="86913792"/>
        <c:axId val="86915328"/>
        <c:axId val="0"/>
      </c:bar3DChart>
      <c:catAx>
        <c:axId val="869137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15328"/>
        <c:crosses val="autoZero"/>
        <c:auto val="1"/>
        <c:lblAlgn val="ctr"/>
        <c:lblOffset val="100"/>
      </c:catAx>
      <c:valAx>
        <c:axId val="869153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1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662937791439673"/>
          <c:y val="0.15995389977719929"/>
          <c:w val="0.28514867070504996"/>
          <c:h val="0.64200139284954416"/>
        </c:manualLayout>
      </c:layout>
      <c:spPr>
        <a:noFill/>
        <a:ln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>
      <a:outerShdw blurRad="50800" dist="38100" dir="16200000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 b="1"/>
              <a:t>Vote 29: DALRRD Headcount Increase / (Decrease)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HRBP!$O$3</c:f>
              <c:strCache>
                <c:ptCount val="1"/>
                <c:pt idx="0">
                  <c:v>Prg 1 Administration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HRBP!$P$2:$R$2</c:f>
              <c:strCache>
                <c:ptCount val="3"/>
                <c:pt idx="0">
                  <c:v>2023 ENE
2023/24 
Headcount Increase / (Decrease)
R'000</c:v>
                </c:pt>
                <c:pt idx="1">
                  <c:v>2023 ENE
2024/25 
Headcount Increase / (Decrease)
R'000</c:v>
                </c:pt>
                <c:pt idx="2">
                  <c:v>2023 ENE
2025/26 
Headcount Increase / (Decrease)
R'000</c:v>
                </c:pt>
              </c:strCache>
            </c:strRef>
          </c:cat>
          <c:val>
            <c:numRef>
              <c:f>HRBP!$P$3:$R$3</c:f>
              <c:numCache>
                <c:formatCode>#,##0_);[Red]\(#,##0\)</c:formatCode>
                <c:ptCount val="3"/>
                <c:pt idx="0">
                  <c:v>-1200</c:v>
                </c:pt>
                <c:pt idx="1">
                  <c:v>41</c:v>
                </c:pt>
                <c:pt idx="2">
                  <c:v>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B0-4D0F-8332-830DCF1D355D}"/>
            </c:ext>
          </c:extLst>
        </c:ser>
        <c:ser>
          <c:idx val="1"/>
          <c:order val="1"/>
          <c:tx>
            <c:strRef>
              <c:f>HRBP!$O$4</c:f>
              <c:strCache>
                <c:ptCount val="1"/>
                <c:pt idx="0">
                  <c:v>Prg 2 Agricultural Production, Biosecurity and Natural Resources Management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HRBP!$P$2:$R$2</c:f>
              <c:strCache>
                <c:ptCount val="3"/>
                <c:pt idx="0">
                  <c:v>2023 ENE
2023/24 
Headcount Increase / (Decrease)
R'000</c:v>
                </c:pt>
                <c:pt idx="1">
                  <c:v>2023 ENE
2024/25 
Headcount Increase / (Decrease)
R'000</c:v>
                </c:pt>
                <c:pt idx="2">
                  <c:v>2023 ENE
2025/26 
Headcount Increase / (Decrease)
R'000</c:v>
                </c:pt>
              </c:strCache>
            </c:strRef>
          </c:cat>
          <c:val>
            <c:numRef>
              <c:f>HRBP!$P$4:$R$4</c:f>
              <c:numCache>
                <c:formatCode>#,##0_);[Red]\(#,##0\)</c:formatCode>
                <c:ptCount val="3"/>
                <c:pt idx="0">
                  <c:v>-174</c:v>
                </c:pt>
                <c:pt idx="1">
                  <c:v>-27</c:v>
                </c:pt>
                <c:pt idx="2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2B0-4D0F-8332-830DCF1D355D}"/>
            </c:ext>
          </c:extLst>
        </c:ser>
        <c:ser>
          <c:idx val="2"/>
          <c:order val="2"/>
          <c:tx>
            <c:strRef>
              <c:f>HRBP!$O$5</c:f>
              <c:strCache>
                <c:ptCount val="1"/>
                <c:pt idx="0">
                  <c:v>Prg 3 Food Security, Land Reform and Restitution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strRef>
              <c:f>HRBP!$P$2:$R$2</c:f>
              <c:strCache>
                <c:ptCount val="3"/>
                <c:pt idx="0">
                  <c:v>2023 ENE
2023/24 
Headcount Increase / (Decrease)
R'000</c:v>
                </c:pt>
                <c:pt idx="1">
                  <c:v>2023 ENE
2024/25 
Headcount Increase / (Decrease)
R'000</c:v>
                </c:pt>
                <c:pt idx="2">
                  <c:v>2023 ENE
2025/26 
Headcount Increase / (Decrease)
R'000</c:v>
                </c:pt>
              </c:strCache>
            </c:strRef>
          </c:cat>
          <c:val>
            <c:numRef>
              <c:f>HRBP!$P$5:$R$5</c:f>
              <c:numCache>
                <c:formatCode>#,##0_);[Red]\(#,##0\)</c:formatCode>
                <c:ptCount val="3"/>
                <c:pt idx="0">
                  <c:v>346</c:v>
                </c:pt>
                <c:pt idx="1">
                  <c:v>-32</c:v>
                </c:pt>
                <c:pt idx="2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2B0-4D0F-8332-830DCF1D355D}"/>
            </c:ext>
          </c:extLst>
        </c:ser>
        <c:ser>
          <c:idx val="3"/>
          <c:order val="3"/>
          <c:tx>
            <c:strRef>
              <c:f>HRBP!$O$6</c:f>
              <c:strCache>
                <c:ptCount val="1"/>
                <c:pt idx="0">
                  <c:v>Prg 4 Rural Development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cat>
            <c:strRef>
              <c:f>HRBP!$P$2:$R$2</c:f>
              <c:strCache>
                <c:ptCount val="3"/>
                <c:pt idx="0">
                  <c:v>2023 ENE
2023/24 
Headcount Increase / (Decrease)
R'000</c:v>
                </c:pt>
                <c:pt idx="1">
                  <c:v>2023 ENE
2024/25 
Headcount Increase / (Decrease)
R'000</c:v>
                </c:pt>
                <c:pt idx="2">
                  <c:v>2023 ENE
2025/26 
Headcount Increase / (Decrease)
R'000</c:v>
                </c:pt>
              </c:strCache>
            </c:strRef>
          </c:cat>
          <c:val>
            <c:numRef>
              <c:f>HRBP!$P$6:$R$6</c:f>
              <c:numCache>
                <c:formatCode>#,##0_);[Red]\(#,##0\)</c:formatCode>
                <c:ptCount val="3"/>
                <c:pt idx="0">
                  <c:v>29</c:v>
                </c:pt>
                <c:pt idx="1">
                  <c:v>-2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2B0-4D0F-8332-830DCF1D355D}"/>
            </c:ext>
          </c:extLst>
        </c:ser>
        <c:ser>
          <c:idx val="4"/>
          <c:order val="4"/>
          <c:tx>
            <c:strRef>
              <c:f>HRBP!$O$7</c:f>
              <c:strCache>
                <c:ptCount val="1"/>
                <c:pt idx="0">
                  <c:v>Prg 5 Economic Development, Trade and Marketing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cat>
            <c:strRef>
              <c:f>HRBP!$P$2:$R$2</c:f>
              <c:strCache>
                <c:ptCount val="3"/>
                <c:pt idx="0">
                  <c:v>2023 ENE
2023/24 
Headcount Increase / (Decrease)
R'000</c:v>
                </c:pt>
                <c:pt idx="1">
                  <c:v>2023 ENE
2024/25 
Headcount Increase / (Decrease)
R'000</c:v>
                </c:pt>
                <c:pt idx="2">
                  <c:v>2023 ENE
2025/26 
Headcount Increase / (Decrease)
R'000</c:v>
                </c:pt>
              </c:strCache>
            </c:strRef>
          </c:cat>
          <c:val>
            <c:numRef>
              <c:f>HRBP!$P$7:$R$7</c:f>
              <c:numCache>
                <c:formatCode>#,##0_);[Red]\(#,##0\)</c:formatCode>
                <c:ptCount val="3"/>
                <c:pt idx="0">
                  <c:v>172</c:v>
                </c:pt>
                <c:pt idx="1">
                  <c:v>-4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2B0-4D0F-8332-830DCF1D355D}"/>
            </c:ext>
          </c:extLst>
        </c:ser>
        <c:ser>
          <c:idx val="5"/>
          <c:order val="5"/>
          <c:tx>
            <c:strRef>
              <c:f>HRBP!$O$8</c:f>
              <c:strCache>
                <c:ptCount val="1"/>
                <c:pt idx="0">
                  <c:v>Prg 6 Land Administration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cat>
            <c:strRef>
              <c:f>HRBP!$P$2:$R$2</c:f>
              <c:strCache>
                <c:ptCount val="3"/>
                <c:pt idx="0">
                  <c:v>2023 ENE
2023/24 
Headcount Increase / (Decrease)
R'000</c:v>
                </c:pt>
                <c:pt idx="1">
                  <c:v>2023 ENE
2024/25 
Headcount Increase / (Decrease)
R'000</c:v>
                </c:pt>
                <c:pt idx="2">
                  <c:v>2023 ENE
2025/26 
Headcount Increase / (Decrease)
R'000</c:v>
                </c:pt>
              </c:strCache>
            </c:strRef>
          </c:cat>
          <c:val>
            <c:numRef>
              <c:f>HRBP!$P$8:$R$8</c:f>
              <c:numCache>
                <c:formatCode>#,##0_);[Red]\(#,##0\)</c:formatCode>
                <c:ptCount val="3"/>
                <c:pt idx="0">
                  <c:v>40</c:v>
                </c:pt>
                <c:pt idx="1">
                  <c:v>-15</c:v>
                </c:pt>
                <c:pt idx="2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2B0-4D0F-8332-830DCF1D355D}"/>
            </c:ext>
          </c:extLst>
        </c:ser>
        <c:ser>
          <c:idx val="6"/>
          <c:order val="6"/>
          <c:tx>
            <c:strRef>
              <c:f>HRBP!$O$9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HRBP!$P$2:$R$2</c:f>
              <c:strCache>
                <c:ptCount val="3"/>
                <c:pt idx="0">
                  <c:v>2023 ENE
2023/24 
Headcount Increase / (Decrease)
R'000</c:v>
                </c:pt>
                <c:pt idx="1">
                  <c:v>2023 ENE
2024/25 
Headcount Increase / (Decrease)
R'000</c:v>
                </c:pt>
                <c:pt idx="2">
                  <c:v>2023 ENE
2025/26 
Headcount Increase / (Decrease)
R'000</c:v>
                </c:pt>
              </c:strCache>
            </c:strRef>
          </c:cat>
          <c:val>
            <c:numRef>
              <c:f>HRBP!$P$9:$R$9</c:f>
              <c:numCache>
                <c:formatCode>#,##0_);[Red]\(#,##0\)</c:formatCode>
                <c:ptCount val="3"/>
                <c:pt idx="0">
                  <c:v>-787</c:v>
                </c:pt>
                <c:pt idx="1">
                  <c:v>-39</c:v>
                </c:pt>
                <c:pt idx="2">
                  <c:v>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2B0-4D0F-8332-830DCF1D355D}"/>
            </c:ext>
          </c:extLst>
        </c:ser>
        <c:dLbls/>
        <c:shape val="box"/>
        <c:axId val="87139840"/>
        <c:axId val="87141376"/>
        <c:axId val="0"/>
      </c:bar3DChart>
      <c:catAx>
        <c:axId val="871398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141376"/>
        <c:crosses val="autoZero"/>
        <c:auto val="1"/>
        <c:lblAlgn val="ctr"/>
        <c:lblOffset val="100"/>
      </c:catAx>
      <c:valAx>
        <c:axId val="871413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139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26322483988556"/>
          <c:y val="0.11639756076485328"/>
          <c:w val="0.32118484867466807"/>
          <c:h val="0.73946148840605019"/>
        </c:manualLayout>
      </c:layout>
      <c:spPr>
        <a:noFill/>
        <a:ln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2023/24
Programme</a:t>
            </a:r>
          </a:p>
        </c:rich>
      </c:tx>
      <c:layout>
        <c:manualLayout>
          <c:xMode val="edge"/>
          <c:yMode val="edge"/>
          <c:x val="0.44520864514901115"/>
          <c:y val="2.5260179852480552E-3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'Per Program &amp; Econ Classificati'!$D$49</c:f>
              <c:strCache>
                <c:ptCount val="1"/>
                <c:pt idx="0">
                  <c:v>2023 ENE
2023/24
R'000</c:v>
                </c:pt>
              </c:strCache>
            </c:strRef>
          </c:tx>
          <c:explosion val="2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55-4003-A47A-7D471DA38655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55-4003-A47A-7D471DA38655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55-4003-A47A-7D471DA38655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55-4003-A47A-7D471DA38655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55-4003-A47A-7D471DA38655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755-4003-A47A-7D471DA3865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'Per Program &amp; Econ Classificati'!$B$50:$B$55</c:f>
              <c:strCache>
                <c:ptCount val="6"/>
                <c:pt idx="0">
                  <c:v>Prg 1 Administration</c:v>
                </c:pt>
                <c:pt idx="1">
                  <c:v>Prg 2 Agricultural Production, Biosecurity and Natural Resources Management</c:v>
                </c:pt>
                <c:pt idx="2">
                  <c:v>Prg 3 Food Security, Land Reform and Restitution</c:v>
                </c:pt>
                <c:pt idx="3">
                  <c:v>Prg 4 Rural Development</c:v>
                </c:pt>
                <c:pt idx="4">
                  <c:v>Prg 5 Economic Development, Trade and Marketing</c:v>
                </c:pt>
                <c:pt idx="5">
                  <c:v>Prg 6 Land Administration</c:v>
                </c:pt>
              </c:strCache>
            </c:strRef>
          </c:cat>
          <c:val>
            <c:numRef>
              <c:f>'Per Program &amp; Econ Classificati'!$D$50:$D$55</c:f>
              <c:numCache>
                <c:formatCode>#,##0_);[Red]\(#,##0\)</c:formatCode>
                <c:ptCount val="6"/>
                <c:pt idx="0">
                  <c:v>2962852</c:v>
                </c:pt>
                <c:pt idx="1">
                  <c:v>2335874</c:v>
                </c:pt>
                <c:pt idx="2">
                  <c:v>9425048</c:v>
                </c:pt>
                <c:pt idx="3">
                  <c:v>957470</c:v>
                </c:pt>
                <c:pt idx="4">
                  <c:v>864756</c:v>
                </c:pt>
                <c:pt idx="5">
                  <c:v>708348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55-4003-A47A-7D471DA38655}"/>
            </c:ext>
          </c:extLst>
        </c:ser>
        <c:dLbls/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043001907174657"/>
          <c:y val="0.16086783299202395"/>
          <c:w val="0.34823050622272278"/>
          <c:h val="0.69153526581019542"/>
        </c:manualLayout>
      </c:layout>
      <c:spPr>
        <a:noFill/>
        <a:ln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2023/24
ECON</a:t>
            </a: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'Per Program &amp; Econ Classificati'!$D$59</c:f>
              <c:strCache>
                <c:ptCount val="1"/>
                <c:pt idx="0">
                  <c:v>2023 ENE
2023/24
R'000</c:v>
                </c:pt>
              </c:strCache>
            </c:strRef>
          </c:tx>
          <c:explosion val="1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5E-435B-8D67-BD62D7CE60AB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5E-435B-8D67-BD62D7CE60AB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35E-435B-8D67-BD62D7CE60AB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35E-435B-8D67-BD62D7CE60AB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35E-435B-8D67-BD62D7CE60AB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35E-435B-8D67-BD62D7CE60AB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35E-435B-8D67-BD62D7CE60AB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35E-435B-8D67-BD62D7CE60AB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35E-435B-8D67-BD62D7CE60AB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E35E-435B-8D67-BD62D7CE60AB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E35E-435B-8D67-BD62D7CE60AB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E35E-435B-8D67-BD62D7CE60A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'Per Program &amp; Econ Classificati'!$B$60:$B$71</c:f>
              <c:strCache>
                <c:ptCount val="12"/>
                <c:pt idx="0">
                  <c:v>Compensation of Employees</c:v>
                </c:pt>
                <c:pt idx="1">
                  <c:v>Goods and Services</c:v>
                </c:pt>
                <c:pt idx="2">
                  <c:v>Interest and Rent on Land</c:v>
                </c:pt>
                <c:pt idx="3">
                  <c:v>Departmental Agencies &amp; Accounts</c:v>
                </c:pt>
                <c:pt idx="4">
                  <c:v>Foreign Gov &amp; International Organ</c:v>
                </c:pt>
                <c:pt idx="5">
                  <c:v>Households (HH)</c:v>
                </c:pt>
                <c:pt idx="6">
                  <c:v>Non Profit Institutions (NPI)</c:v>
                </c:pt>
                <c:pt idx="7">
                  <c:v>Provincial and Local Governments</c:v>
                </c:pt>
                <c:pt idx="8">
                  <c:v>Public Corporations &amp; Priv Ent</c:v>
                </c:pt>
                <c:pt idx="9">
                  <c:v>Buildings &amp; Other Fix Struct</c:v>
                </c:pt>
                <c:pt idx="10">
                  <c:v>Machinery and Equipment</c:v>
                </c:pt>
                <c:pt idx="11">
                  <c:v>Software &amp; Intangible Assets</c:v>
                </c:pt>
              </c:strCache>
            </c:strRef>
          </c:cat>
          <c:val>
            <c:numRef>
              <c:f>'Per Program &amp; Econ Classificati'!$D$60:$D$71</c:f>
              <c:numCache>
                <c:formatCode>#,##0_);[Red]\(#,##0\)</c:formatCode>
                <c:ptCount val="12"/>
                <c:pt idx="0">
                  <c:v>3803430</c:v>
                </c:pt>
                <c:pt idx="1">
                  <c:v>3622711</c:v>
                </c:pt>
                <c:pt idx="2">
                  <c:v>0</c:v>
                </c:pt>
                <c:pt idx="3">
                  <c:v>2411090</c:v>
                </c:pt>
                <c:pt idx="4">
                  <c:v>48281</c:v>
                </c:pt>
                <c:pt idx="5">
                  <c:v>3961084</c:v>
                </c:pt>
                <c:pt idx="6">
                  <c:v>8335</c:v>
                </c:pt>
                <c:pt idx="7">
                  <c:v>2429152</c:v>
                </c:pt>
                <c:pt idx="8">
                  <c:v>456556</c:v>
                </c:pt>
                <c:pt idx="9">
                  <c:v>446634</c:v>
                </c:pt>
                <c:pt idx="10">
                  <c:v>65061</c:v>
                </c:pt>
                <c:pt idx="11">
                  <c:v>2014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E35E-435B-8D67-BD62D7CE60AB}"/>
            </c:ext>
          </c:extLst>
        </c:ser>
        <c:dLbls/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938058812004247"/>
          <c:y val="7.5303407415759804E-2"/>
          <c:w val="0.26454301724571705"/>
          <c:h val="0.86473973870233323"/>
        </c:manualLayout>
      </c:layout>
      <c:spPr>
        <a:noFill/>
        <a:ln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092" cy="499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155" y="1"/>
            <a:ext cx="2951092" cy="499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A2B6F-E485-4952-B224-484EBDACFE95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496" y="4783731"/>
            <a:ext cx="5445797" cy="391457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842"/>
            <a:ext cx="2951092" cy="4990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155" y="9441842"/>
            <a:ext cx="2951092" cy="4990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7E565-F147-49CF-900B-278492EBE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84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2501" y="2242373"/>
            <a:ext cx="10908348" cy="154726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5003" y="3969221"/>
            <a:ext cx="8983345" cy="18446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5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6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8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5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91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33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AD52-9CBC-43E2-9C32-4C70FAF4136A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18F-9127-4D43-B1E6-A6981D16A09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6183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BE3B-46AB-4379-A2AB-ED54C4CE1435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18F-9127-4D43-B1E6-A6981D16A09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3087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4179" y="289072"/>
            <a:ext cx="2887504" cy="55523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668" y="289072"/>
            <a:ext cx="8448622" cy="555235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C815-F406-4C60-BF27-33C9C9147316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18F-9127-4D43-B1E6-A6981D16A09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22340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A15B1-E6D4-4888-9E13-E579F256D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4169" y="1181101"/>
            <a:ext cx="9625013" cy="2513013"/>
          </a:xfrm>
        </p:spPr>
        <p:txBody>
          <a:bodyPr anchor="b"/>
          <a:lstStyle>
            <a:lvl1pPr algn="ctr">
              <a:defRPr sz="842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6E32B63-EA22-40EE-ADE2-12BB07B5E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4169" y="3790951"/>
            <a:ext cx="9625013" cy="1743075"/>
          </a:xfrm>
        </p:spPr>
        <p:txBody>
          <a:bodyPr/>
          <a:lstStyle>
            <a:lvl1pPr marL="0" indent="0" algn="ctr">
              <a:buNone/>
              <a:defRPr sz="3368"/>
            </a:lvl1pPr>
            <a:lvl2pPr marL="641680" indent="0" algn="ctr">
              <a:buNone/>
              <a:defRPr sz="2807"/>
            </a:lvl2pPr>
            <a:lvl3pPr marL="1283360" indent="0" algn="ctr">
              <a:buNone/>
              <a:defRPr sz="2526"/>
            </a:lvl3pPr>
            <a:lvl4pPr marL="1925041" indent="0" algn="ctr">
              <a:buNone/>
              <a:defRPr sz="2246"/>
            </a:lvl4pPr>
            <a:lvl5pPr marL="2566721" indent="0" algn="ctr">
              <a:buNone/>
              <a:defRPr sz="2246"/>
            </a:lvl5pPr>
            <a:lvl6pPr marL="3208401" indent="0" algn="ctr">
              <a:buNone/>
              <a:defRPr sz="2246"/>
            </a:lvl6pPr>
            <a:lvl7pPr marL="3850081" indent="0" algn="ctr">
              <a:buNone/>
              <a:defRPr sz="2246"/>
            </a:lvl7pPr>
            <a:lvl8pPr marL="4491761" indent="0" algn="ctr">
              <a:buNone/>
              <a:defRPr sz="2246"/>
            </a:lvl8pPr>
            <a:lvl9pPr marL="5133442" indent="0" algn="ctr">
              <a:buNone/>
              <a:defRPr sz="2246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979ABE-0FA5-4786-B858-02DBC1EB3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8D0-EC9D-4412-9257-77B19A83EA80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63414A-3113-470F-8E33-6B4F5CCF1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413103-DDD5-4DA5-97FA-0AA8FCBB4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4055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999EF3-6DB3-46A1-BA07-44C72DAF0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513A7C-0E51-4DB6-A074-119865105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EDB952-5C91-4B8A-918A-9C87DCC8A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065-9B33-41B1-928F-0110AB631347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E677B5-EC62-4AA9-AF64-79F86E989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07844A-E7D7-4748-B7D6-CFCCBEF70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17294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CBF03E-427B-4AB9-A47B-B2B5F42D9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610" y="1088901"/>
            <a:ext cx="11068764" cy="3001963"/>
          </a:xfrm>
        </p:spPr>
        <p:txBody>
          <a:bodyPr anchor="b"/>
          <a:lstStyle>
            <a:lvl1pPr>
              <a:defRPr sz="842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576935-7C79-408A-BCF9-4784CED38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8976" y="4166395"/>
            <a:ext cx="11068764" cy="1579562"/>
          </a:xfrm>
        </p:spPr>
        <p:txBody>
          <a:bodyPr/>
          <a:lstStyle>
            <a:lvl1pPr marL="0" indent="0">
              <a:buNone/>
              <a:defRPr sz="3368">
                <a:solidFill>
                  <a:schemeClr val="tx1">
                    <a:tint val="75000"/>
                  </a:schemeClr>
                </a:solidFill>
              </a:defRPr>
            </a:lvl1pPr>
            <a:lvl2pPr marL="641680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283360" indent="0">
              <a:buNone/>
              <a:defRPr sz="2526">
                <a:solidFill>
                  <a:schemeClr val="tx1">
                    <a:tint val="75000"/>
                  </a:schemeClr>
                </a:solidFill>
              </a:defRPr>
            </a:lvl3pPr>
            <a:lvl4pPr marL="1925041" indent="0">
              <a:buNone/>
              <a:defRPr sz="2246">
                <a:solidFill>
                  <a:schemeClr val="tx1">
                    <a:tint val="75000"/>
                  </a:schemeClr>
                </a:solidFill>
              </a:defRPr>
            </a:lvl4pPr>
            <a:lvl5pPr marL="2566721" indent="0">
              <a:buNone/>
              <a:defRPr sz="2246">
                <a:solidFill>
                  <a:schemeClr val="tx1">
                    <a:tint val="75000"/>
                  </a:schemeClr>
                </a:solidFill>
              </a:defRPr>
            </a:lvl5pPr>
            <a:lvl6pPr marL="3208401" indent="0">
              <a:buNone/>
              <a:defRPr sz="2246">
                <a:solidFill>
                  <a:schemeClr val="tx1">
                    <a:tint val="75000"/>
                  </a:schemeClr>
                </a:solidFill>
              </a:defRPr>
            </a:lvl6pPr>
            <a:lvl7pPr marL="3850081" indent="0">
              <a:buNone/>
              <a:defRPr sz="2246">
                <a:solidFill>
                  <a:schemeClr val="tx1">
                    <a:tint val="75000"/>
                  </a:schemeClr>
                </a:solidFill>
              </a:defRPr>
            </a:lvl7pPr>
            <a:lvl8pPr marL="4491761" indent="0">
              <a:buNone/>
              <a:defRPr sz="2246">
                <a:solidFill>
                  <a:schemeClr val="tx1">
                    <a:tint val="75000"/>
                  </a:schemeClr>
                </a:solidFill>
              </a:defRPr>
            </a:lvl8pPr>
            <a:lvl9pPr marL="5133442" indent="0">
              <a:buNone/>
              <a:defRPr sz="22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F277C1-E250-482F-B909-34A16DD0B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BD4F-3230-4F8F-BF57-4D252889DB28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93118F-477F-4CE8-A25D-3A2348C27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05AE9F-29B1-4B26-B2CE-1DF6D8D6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08113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22A43F-FB4C-4B5D-8222-0386E3810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ACC878-4990-449C-ACC6-88FD1ADE62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2293" y="1920875"/>
            <a:ext cx="5427438" cy="39205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51F11B8-4B94-4C74-9AB8-5D2700707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3619" y="1920875"/>
            <a:ext cx="5427438" cy="39205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7F1D0D-B7AB-424A-BC6B-D33C529CE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8F17-2DB8-457C-A784-757CF3CCAB20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E3E5BF9-B577-4674-ABAE-120D02A6A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0BA7D8-3853-4FD2-BD04-D79D91FD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34166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056A98-A8AA-47CB-986E-E1047EA1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522" y="384176"/>
            <a:ext cx="11068764" cy="13954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21A1F6-F8FA-4C5D-9E21-4E7474F3F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4522" y="1770064"/>
            <a:ext cx="5429665" cy="866775"/>
          </a:xfrm>
        </p:spPr>
        <p:txBody>
          <a:bodyPr anchor="b"/>
          <a:lstStyle>
            <a:lvl1pPr marL="0" indent="0">
              <a:buNone/>
              <a:defRPr sz="3368" b="1"/>
            </a:lvl1pPr>
            <a:lvl2pPr marL="641680" indent="0">
              <a:buNone/>
              <a:defRPr sz="2807" b="1"/>
            </a:lvl2pPr>
            <a:lvl3pPr marL="1283360" indent="0">
              <a:buNone/>
              <a:defRPr sz="2526" b="1"/>
            </a:lvl3pPr>
            <a:lvl4pPr marL="1925041" indent="0">
              <a:buNone/>
              <a:defRPr sz="2246" b="1"/>
            </a:lvl4pPr>
            <a:lvl5pPr marL="2566721" indent="0">
              <a:buNone/>
              <a:defRPr sz="2246" b="1"/>
            </a:lvl5pPr>
            <a:lvl6pPr marL="3208401" indent="0">
              <a:buNone/>
              <a:defRPr sz="2246" b="1"/>
            </a:lvl6pPr>
            <a:lvl7pPr marL="3850081" indent="0">
              <a:buNone/>
              <a:defRPr sz="2246" b="1"/>
            </a:lvl7pPr>
            <a:lvl8pPr marL="4491761" indent="0">
              <a:buNone/>
              <a:defRPr sz="2246" b="1"/>
            </a:lvl8pPr>
            <a:lvl9pPr marL="5133442" indent="0">
              <a:buNone/>
              <a:defRPr sz="22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2B6ADF9-DA0B-4E82-9EEE-E8EC9A2BA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4522" y="2636838"/>
            <a:ext cx="5429665" cy="3195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E5BEE64-C769-425A-88F4-4FD977C7F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6884" y="1770064"/>
            <a:ext cx="5456402" cy="866775"/>
          </a:xfrm>
        </p:spPr>
        <p:txBody>
          <a:bodyPr anchor="b"/>
          <a:lstStyle>
            <a:lvl1pPr marL="0" indent="0">
              <a:buNone/>
              <a:defRPr sz="3368" b="1"/>
            </a:lvl1pPr>
            <a:lvl2pPr marL="641680" indent="0">
              <a:buNone/>
              <a:defRPr sz="2807" b="1"/>
            </a:lvl2pPr>
            <a:lvl3pPr marL="1283360" indent="0">
              <a:buNone/>
              <a:defRPr sz="2526" b="1"/>
            </a:lvl3pPr>
            <a:lvl4pPr marL="1925041" indent="0">
              <a:buNone/>
              <a:defRPr sz="2246" b="1"/>
            </a:lvl4pPr>
            <a:lvl5pPr marL="2566721" indent="0">
              <a:buNone/>
              <a:defRPr sz="2246" b="1"/>
            </a:lvl5pPr>
            <a:lvl6pPr marL="3208401" indent="0">
              <a:buNone/>
              <a:defRPr sz="2246" b="1"/>
            </a:lvl6pPr>
            <a:lvl7pPr marL="3850081" indent="0">
              <a:buNone/>
              <a:defRPr sz="2246" b="1"/>
            </a:lvl7pPr>
            <a:lvl8pPr marL="4491761" indent="0">
              <a:buNone/>
              <a:defRPr sz="2246" b="1"/>
            </a:lvl8pPr>
            <a:lvl9pPr marL="5133442" indent="0">
              <a:buNone/>
              <a:defRPr sz="22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AF1780E-F3F3-45D5-A4A6-4764542E07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6884" y="2636838"/>
            <a:ext cx="5456402" cy="3195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89FADA5-165D-4447-A5C9-8FDEBDDD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32F-0A1F-4BEB-AD11-970DF19574D6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648D89D-F894-4D64-90C1-5D0E8B0E9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C93045C-C425-4BE2-9899-AF714FF80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397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774D76-B162-49A8-8D8D-07D3EA93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9D57E0C-CC36-4D9E-95A3-5E1CDA07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5D15-C3A9-4C66-BAE9-A509D97233CD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654A6C1-5503-49DF-BB00-400CF5C22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ABB6FEE-1F49-4863-BE40-E46ABF65E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370545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6491767-3FF4-415D-90F6-043CD2F2D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B58-A487-4EE1-AD18-AFE579B8ECB7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38F6690-0090-492C-B31B-71617710B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D252DDF-CD2F-441D-AC6A-FF294D7B5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43034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FD8432-BC8D-4C7D-87F8-4DCA354EF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908" y="481014"/>
            <a:ext cx="4139647" cy="1684337"/>
          </a:xfrm>
        </p:spPr>
        <p:txBody>
          <a:bodyPr anchor="b"/>
          <a:lstStyle>
            <a:lvl1pPr>
              <a:defRPr sz="449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64AD97-EC6E-47C3-B07E-5AB173D92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6403" y="1039813"/>
            <a:ext cx="6496883" cy="4608131"/>
          </a:xfrm>
        </p:spPr>
        <p:txBody>
          <a:bodyPr/>
          <a:lstStyle>
            <a:lvl1pPr>
              <a:defRPr sz="4491"/>
            </a:lvl1pPr>
            <a:lvl2pPr>
              <a:defRPr sz="3930"/>
            </a:lvl2pPr>
            <a:lvl3pPr>
              <a:defRPr sz="3368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3ECC5D-D7C0-4898-A41A-C84BF3864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6908" y="2165352"/>
            <a:ext cx="4139647" cy="3604070"/>
          </a:xfrm>
        </p:spPr>
        <p:txBody>
          <a:bodyPr/>
          <a:lstStyle>
            <a:lvl1pPr marL="0" indent="0">
              <a:buNone/>
              <a:defRPr sz="2246"/>
            </a:lvl1pPr>
            <a:lvl2pPr marL="641680" indent="0">
              <a:buNone/>
              <a:defRPr sz="1965"/>
            </a:lvl2pPr>
            <a:lvl3pPr marL="1283360" indent="0">
              <a:buNone/>
              <a:defRPr sz="1684"/>
            </a:lvl3pPr>
            <a:lvl4pPr marL="1925041" indent="0">
              <a:buNone/>
              <a:defRPr sz="1404"/>
            </a:lvl4pPr>
            <a:lvl5pPr marL="2566721" indent="0">
              <a:buNone/>
              <a:defRPr sz="1404"/>
            </a:lvl5pPr>
            <a:lvl6pPr marL="3208401" indent="0">
              <a:buNone/>
              <a:defRPr sz="1404"/>
            </a:lvl6pPr>
            <a:lvl7pPr marL="3850081" indent="0">
              <a:buNone/>
              <a:defRPr sz="1404"/>
            </a:lvl7pPr>
            <a:lvl8pPr marL="4491761" indent="0">
              <a:buNone/>
              <a:defRPr sz="1404"/>
            </a:lvl8pPr>
            <a:lvl9pPr marL="5133442" indent="0">
              <a:buNone/>
              <a:defRPr sz="14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FD3B92-F4B6-4F65-B899-810D1D928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F0D5-08FB-4C77-A500-538C306111CE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AAC0EFF-984D-4374-ADA9-7B717A415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2D6BC58-CD1C-4273-A971-E550E88F5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8862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768" y="289070"/>
            <a:ext cx="11320915" cy="12030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44AE-784B-4378-8BC1-8DE8210059CC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18F-9127-4D43-B1E6-A6981D16A09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71089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C556E-F9F4-43C8-8945-5830570C3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908" y="481014"/>
            <a:ext cx="4139647" cy="1684337"/>
          </a:xfrm>
        </p:spPr>
        <p:txBody>
          <a:bodyPr anchor="b"/>
          <a:lstStyle>
            <a:lvl1pPr>
              <a:defRPr sz="449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0239ED8-ADB3-4FDF-84B9-473D5DA6E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56403" y="1039813"/>
            <a:ext cx="6496883" cy="4801616"/>
          </a:xfrm>
        </p:spPr>
        <p:txBody>
          <a:bodyPr/>
          <a:lstStyle>
            <a:lvl1pPr marL="0" indent="0">
              <a:buNone/>
              <a:defRPr sz="4491"/>
            </a:lvl1pPr>
            <a:lvl2pPr marL="641680" indent="0">
              <a:buNone/>
              <a:defRPr sz="3930"/>
            </a:lvl2pPr>
            <a:lvl3pPr marL="1283360" indent="0">
              <a:buNone/>
              <a:defRPr sz="3368"/>
            </a:lvl3pPr>
            <a:lvl4pPr marL="1925041" indent="0">
              <a:buNone/>
              <a:defRPr sz="2807"/>
            </a:lvl4pPr>
            <a:lvl5pPr marL="2566721" indent="0">
              <a:buNone/>
              <a:defRPr sz="2807"/>
            </a:lvl5pPr>
            <a:lvl6pPr marL="3208401" indent="0">
              <a:buNone/>
              <a:defRPr sz="2807"/>
            </a:lvl6pPr>
            <a:lvl7pPr marL="3850081" indent="0">
              <a:buNone/>
              <a:defRPr sz="2807"/>
            </a:lvl7pPr>
            <a:lvl8pPr marL="4491761" indent="0">
              <a:buNone/>
              <a:defRPr sz="2807"/>
            </a:lvl8pPr>
            <a:lvl9pPr marL="5133442" indent="0">
              <a:buNone/>
              <a:defRPr sz="2807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A1212D8-A673-4F5E-8534-1004581C9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6908" y="2165351"/>
            <a:ext cx="4139647" cy="3755397"/>
          </a:xfrm>
        </p:spPr>
        <p:txBody>
          <a:bodyPr/>
          <a:lstStyle>
            <a:lvl1pPr marL="0" indent="0">
              <a:buNone/>
              <a:defRPr sz="2246"/>
            </a:lvl1pPr>
            <a:lvl2pPr marL="641680" indent="0">
              <a:buNone/>
              <a:defRPr sz="1965"/>
            </a:lvl2pPr>
            <a:lvl3pPr marL="1283360" indent="0">
              <a:buNone/>
              <a:defRPr sz="1684"/>
            </a:lvl3pPr>
            <a:lvl4pPr marL="1925041" indent="0">
              <a:buNone/>
              <a:defRPr sz="1404"/>
            </a:lvl4pPr>
            <a:lvl5pPr marL="2566721" indent="0">
              <a:buNone/>
              <a:defRPr sz="1404"/>
            </a:lvl5pPr>
            <a:lvl6pPr marL="3208401" indent="0">
              <a:buNone/>
              <a:defRPr sz="1404"/>
            </a:lvl6pPr>
            <a:lvl7pPr marL="3850081" indent="0">
              <a:buNone/>
              <a:defRPr sz="1404"/>
            </a:lvl7pPr>
            <a:lvl8pPr marL="4491761" indent="0">
              <a:buNone/>
              <a:defRPr sz="1404"/>
            </a:lvl8pPr>
            <a:lvl9pPr marL="5133442" indent="0">
              <a:buNone/>
              <a:defRPr sz="14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791635D-7BED-4373-86F2-22B7C8C3D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13FE-5682-48F4-B7E7-8D3C8C6C2794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0599AD7-10A4-468A-A753-1979A9361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1B9396-FECD-41F3-833A-411333C62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100990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AD698E-CE7E-4422-B357-CF2496897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352009-AD2D-4EA6-A931-547325809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CB1FA1-E240-4E91-B736-839366C0C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6EE2-2E18-4975-BB27-983013978982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1F83B1-6300-4D3C-AD52-1659AF4B9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56F1EB-A53C-4AF7-9BF6-184422014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20736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052F2E4-9434-4A41-AEFC-BE5065CD5B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3867" y="384175"/>
            <a:ext cx="2767191" cy="54572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DFC138C-4968-4A88-99DA-8DEDC5247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82294" y="384175"/>
            <a:ext cx="8087684" cy="54572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04A7B7-D601-4EEA-92CA-DB97EB9BF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A554-A6CC-411D-8F98-EA2454F4570E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9F0407-4DCF-4A7C-86AF-96AF37DF1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8C628D-7690-46D5-A9C7-BFBC1F7A1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085828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69" y="1181339"/>
            <a:ext cx="9625013" cy="2513060"/>
          </a:xfrm>
        </p:spPr>
        <p:txBody>
          <a:bodyPr anchor="b"/>
          <a:lstStyle>
            <a:lvl1pPr algn="ctr">
              <a:defRPr sz="63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169" y="3791312"/>
            <a:ext cx="9625013" cy="1742766"/>
          </a:xfrm>
        </p:spPr>
        <p:txBody>
          <a:bodyPr/>
          <a:lstStyle>
            <a:lvl1pPr marL="0" indent="0" algn="ctr">
              <a:buNone/>
              <a:defRPr sz="2526"/>
            </a:lvl1pPr>
            <a:lvl2pPr marL="481203" indent="0" algn="ctr">
              <a:buNone/>
              <a:defRPr sz="2105"/>
            </a:lvl2pPr>
            <a:lvl3pPr marL="962406" indent="0" algn="ctr">
              <a:buNone/>
              <a:defRPr sz="1895"/>
            </a:lvl3pPr>
            <a:lvl4pPr marL="1443609" indent="0" algn="ctr">
              <a:buNone/>
              <a:defRPr sz="1684"/>
            </a:lvl4pPr>
            <a:lvl5pPr marL="1924812" indent="0" algn="ctr">
              <a:buNone/>
              <a:defRPr sz="1684"/>
            </a:lvl5pPr>
            <a:lvl6pPr marL="2406015" indent="0" algn="ctr">
              <a:buNone/>
              <a:defRPr sz="1684"/>
            </a:lvl6pPr>
            <a:lvl7pPr marL="2887218" indent="0" algn="ctr">
              <a:buNone/>
              <a:defRPr sz="1684"/>
            </a:lvl7pPr>
            <a:lvl8pPr marL="3368421" indent="0" algn="ctr">
              <a:buNone/>
              <a:defRPr sz="1684"/>
            </a:lvl8pPr>
            <a:lvl9pPr marL="3849624" indent="0" algn="ctr">
              <a:buNone/>
              <a:defRPr sz="168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CC9A-80D5-4470-A7FE-82E2D9495FBA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637856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995-3F00-4D69-9145-D11E6547FDEA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725085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609" y="1160909"/>
            <a:ext cx="11068764" cy="3002638"/>
          </a:xfrm>
        </p:spPr>
        <p:txBody>
          <a:bodyPr anchor="b"/>
          <a:lstStyle>
            <a:lvl1pPr>
              <a:defRPr sz="63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5609" y="4191953"/>
            <a:ext cx="11068764" cy="1579016"/>
          </a:xfrm>
        </p:spPr>
        <p:txBody>
          <a:bodyPr/>
          <a:lstStyle>
            <a:lvl1pPr marL="0" indent="0">
              <a:buNone/>
              <a:defRPr sz="2526">
                <a:solidFill>
                  <a:schemeClr val="tx1">
                    <a:tint val="75000"/>
                  </a:schemeClr>
                </a:solidFill>
              </a:defRPr>
            </a:lvl1pPr>
            <a:lvl2pPr marL="481203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962406" indent="0">
              <a:buNone/>
              <a:defRPr sz="1895">
                <a:solidFill>
                  <a:schemeClr val="tx1">
                    <a:tint val="75000"/>
                  </a:schemeClr>
                </a:solidFill>
              </a:defRPr>
            </a:lvl3pPr>
            <a:lvl4pPr marL="1443609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4pPr>
            <a:lvl5pPr marL="1924812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5pPr>
            <a:lvl6pPr marL="2406015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6pPr>
            <a:lvl7pPr marL="2887218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7pPr>
            <a:lvl8pPr marL="3368421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8pPr>
            <a:lvl9pPr marL="3849624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FBA5-CBC2-4099-BA83-CAB0EF85A3DA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476506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083" y="1921556"/>
            <a:ext cx="5248384" cy="3847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6883" y="1921556"/>
            <a:ext cx="5454174" cy="3847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8D50-3889-4C33-B3D5-4A15A096B676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829384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65" y="384311"/>
            <a:ext cx="11068764" cy="13952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3965" y="1769502"/>
            <a:ext cx="5429108" cy="867206"/>
          </a:xfrm>
        </p:spPr>
        <p:txBody>
          <a:bodyPr anchor="b"/>
          <a:lstStyle>
            <a:lvl1pPr marL="0" indent="0">
              <a:buNone/>
              <a:defRPr sz="2526" b="1"/>
            </a:lvl1pPr>
            <a:lvl2pPr marL="481203" indent="0">
              <a:buNone/>
              <a:defRPr sz="2105" b="1"/>
            </a:lvl2pPr>
            <a:lvl3pPr marL="962406" indent="0">
              <a:buNone/>
              <a:defRPr sz="1895" b="1"/>
            </a:lvl3pPr>
            <a:lvl4pPr marL="1443609" indent="0">
              <a:buNone/>
              <a:defRPr sz="1684" b="1"/>
            </a:lvl4pPr>
            <a:lvl5pPr marL="1924812" indent="0">
              <a:buNone/>
              <a:defRPr sz="1684" b="1"/>
            </a:lvl5pPr>
            <a:lvl6pPr marL="2406015" indent="0">
              <a:buNone/>
              <a:defRPr sz="1684" b="1"/>
            </a:lvl6pPr>
            <a:lvl7pPr marL="2887218" indent="0">
              <a:buNone/>
              <a:defRPr sz="1684" b="1"/>
            </a:lvl7pPr>
            <a:lvl8pPr marL="3368421" indent="0">
              <a:buNone/>
              <a:defRPr sz="1684" b="1"/>
            </a:lvl8pPr>
            <a:lvl9pPr marL="3849624" indent="0">
              <a:buNone/>
              <a:defRPr sz="16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3965" y="2636707"/>
            <a:ext cx="5429108" cy="3196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884" y="1769502"/>
            <a:ext cx="5455845" cy="867206"/>
          </a:xfrm>
        </p:spPr>
        <p:txBody>
          <a:bodyPr anchor="b"/>
          <a:lstStyle>
            <a:lvl1pPr marL="0" indent="0">
              <a:buNone/>
              <a:defRPr sz="2526" b="1"/>
            </a:lvl1pPr>
            <a:lvl2pPr marL="481203" indent="0">
              <a:buNone/>
              <a:defRPr sz="2105" b="1"/>
            </a:lvl2pPr>
            <a:lvl3pPr marL="962406" indent="0">
              <a:buNone/>
              <a:defRPr sz="1895" b="1"/>
            </a:lvl3pPr>
            <a:lvl4pPr marL="1443609" indent="0">
              <a:buNone/>
              <a:defRPr sz="1684" b="1"/>
            </a:lvl4pPr>
            <a:lvl5pPr marL="1924812" indent="0">
              <a:buNone/>
              <a:defRPr sz="1684" b="1"/>
            </a:lvl5pPr>
            <a:lvl6pPr marL="2406015" indent="0">
              <a:buNone/>
              <a:defRPr sz="1684" b="1"/>
            </a:lvl6pPr>
            <a:lvl7pPr marL="2887218" indent="0">
              <a:buNone/>
              <a:defRPr sz="1684" b="1"/>
            </a:lvl7pPr>
            <a:lvl8pPr marL="3368421" indent="0">
              <a:buNone/>
              <a:defRPr sz="1684" b="1"/>
            </a:lvl8pPr>
            <a:lvl9pPr marL="3849624" indent="0">
              <a:buNone/>
              <a:defRPr sz="16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96884" y="2636707"/>
            <a:ext cx="5455845" cy="3196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B553-AD32-4B63-9E7E-1F55903E2318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76328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8D47-C7F2-40A6-969F-C1A27E3AC8E6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14336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3F1C-638D-4B9E-9485-5408B585190A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2689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614" y="4014125"/>
            <a:ext cx="10908348" cy="1433647"/>
          </a:xfrm>
        </p:spPr>
        <p:txBody>
          <a:bodyPr anchor="t"/>
          <a:lstStyle>
            <a:lvl1pPr algn="l">
              <a:defRPr sz="5614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614" y="1694798"/>
            <a:ext cx="10908348" cy="2325430"/>
          </a:xfrm>
        </p:spPr>
        <p:txBody>
          <a:bodyPr anchor="b"/>
          <a:lstStyle>
            <a:lvl1pPr marL="0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1pPr>
            <a:lvl2pPr marL="641680" indent="0">
              <a:buNone/>
              <a:defRPr sz="2526">
                <a:solidFill>
                  <a:schemeClr val="tx1">
                    <a:tint val="75000"/>
                  </a:schemeClr>
                </a:solidFill>
              </a:defRPr>
            </a:lvl2pPr>
            <a:lvl3pPr marL="1283360" indent="0">
              <a:buNone/>
              <a:defRPr sz="2246">
                <a:solidFill>
                  <a:schemeClr val="tx1">
                    <a:tint val="75000"/>
                  </a:schemeClr>
                </a:solidFill>
              </a:defRPr>
            </a:lvl3pPr>
            <a:lvl4pPr marL="1925041" indent="0">
              <a:buNone/>
              <a:defRPr sz="1965">
                <a:solidFill>
                  <a:schemeClr val="tx1">
                    <a:tint val="75000"/>
                  </a:schemeClr>
                </a:solidFill>
              </a:defRPr>
            </a:lvl4pPr>
            <a:lvl5pPr marL="2566721" indent="0">
              <a:buNone/>
              <a:defRPr sz="1965">
                <a:solidFill>
                  <a:schemeClr val="tx1">
                    <a:tint val="75000"/>
                  </a:schemeClr>
                </a:solidFill>
              </a:defRPr>
            </a:lvl5pPr>
            <a:lvl6pPr marL="3208401" indent="0">
              <a:buNone/>
              <a:defRPr sz="1965">
                <a:solidFill>
                  <a:schemeClr val="tx1">
                    <a:tint val="75000"/>
                  </a:schemeClr>
                </a:solidFill>
              </a:defRPr>
            </a:lvl6pPr>
            <a:lvl7pPr marL="3850081" indent="0">
              <a:buNone/>
              <a:defRPr sz="1965">
                <a:solidFill>
                  <a:schemeClr val="tx1">
                    <a:tint val="75000"/>
                  </a:schemeClr>
                </a:solidFill>
              </a:defRPr>
            </a:lvl7pPr>
            <a:lvl8pPr marL="4491761" indent="0">
              <a:buNone/>
              <a:defRPr sz="1965">
                <a:solidFill>
                  <a:schemeClr val="tx1">
                    <a:tint val="75000"/>
                  </a:schemeClr>
                </a:solidFill>
              </a:defRPr>
            </a:lvl8pPr>
            <a:lvl9pPr marL="5133442" indent="0">
              <a:buNone/>
              <a:defRPr sz="19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2805-8F13-4504-A640-F3822FF87441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18F-9127-4D43-B1E6-A6981D16A09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541670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450" y="481224"/>
            <a:ext cx="4139089" cy="1684285"/>
          </a:xfrm>
        </p:spPr>
        <p:txBody>
          <a:bodyPr anchor="b"/>
          <a:lstStyle>
            <a:lvl1pPr>
              <a:defRPr sz="33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5846" y="1039311"/>
            <a:ext cx="6496883" cy="4608083"/>
          </a:xfrm>
        </p:spPr>
        <p:txBody>
          <a:bodyPr/>
          <a:lstStyle>
            <a:lvl1pPr>
              <a:defRPr sz="3368"/>
            </a:lvl1pPr>
            <a:lvl2pPr>
              <a:defRPr sz="2947"/>
            </a:lvl2pPr>
            <a:lvl3pPr>
              <a:defRPr sz="2526"/>
            </a:lvl3pPr>
            <a:lvl4pPr>
              <a:defRPr sz="2105"/>
            </a:lvl4pPr>
            <a:lvl5pPr>
              <a:defRPr sz="2105"/>
            </a:lvl5pPr>
            <a:lvl6pPr>
              <a:defRPr sz="2105"/>
            </a:lvl6pPr>
            <a:lvl7pPr>
              <a:defRPr sz="2105"/>
            </a:lvl7pPr>
            <a:lvl8pPr>
              <a:defRPr sz="2105"/>
            </a:lvl8pPr>
            <a:lvl9pPr>
              <a:defRPr sz="21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3450" y="2165510"/>
            <a:ext cx="4139089" cy="3603912"/>
          </a:xfrm>
        </p:spPr>
        <p:txBody>
          <a:bodyPr/>
          <a:lstStyle>
            <a:lvl1pPr marL="0" indent="0">
              <a:buNone/>
              <a:defRPr sz="1684"/>
            </a:lvl1pPr>
            <a:lvl2pPr marL="481203" indent="0">
              <a:buNone/>
              <a:defRPr sz="1474"/>
            </a:lvl2pPr>
            <a:lvl3pPr marL="962406" indent="0">
              <a:buNone/>
              <a:defRPr sz="1263"/>
            </a:lvl3pPr>
            <a:lvl4pPr marL="1443609" indent="0">
              <a:buNone/>
              <a:defRPr sz="1053"/>
            </a:lvl4pPr>
            <a:lvl5pPr marL="1924812" indent="0">
              <a:buNone/>
              <a:defRPr sz="1053"/>
            </a:lvl5pPr>
            <a:lvl6pPr marL="2406015" indent="0">
              <a:buNone/>
              <a:defRPr sz="1053"/>
            </a:lvl6pPr>
            <a:lvl7pPr marL="2887218" indent="0">
              <a:buNone/>
              <a:defRPr sz="1053"/>
            </a:lvl7pPr>
            <a:lvl8pPr marL="3368421" indent="0">
              <a:buNone/>
              <a:defRPr sz="1053"/>
            </a:lvl8pPr>
            <a:lvl9pPr marL="3849624" indent="0">
              <a:buNone/>
              <a:defRPr sz="10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1796-EB1C-4B37-8554-07B4DC45F528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010265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450" y="481224"/>
            <a:ext cx="4139089" cy="1684285"/>
          </a:xfrm>
        </p:spPr>
        <p:txBody>
          <a:bodyPr anchor="b"/>
          <a:lstStyle>
            <a:lvl1pPr>
              <a:defRPr sz="33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55846" y="1039311"/>
            <a:ext cx="6496883" cy="4730110"/>
          </a:xfrm>
        </p:spPr>
        <p:txBody>
          <a:bodyPr anchor="t"/>
          <a:lstStyle>
            <a:lvl1pPr marL="0" indent="0">
              <a:buNone/>
              <a:defRPr sz="3368"/>
            </a:lvl1pPr>
            <a:lvl2pPr marL="481203" indent="0">
              <a:buNone/>
              <a:defRPr sz="2947"/>
            </a:lvl2pPr>
            <a:lvl3pPr marL="962406" indent="0">
              <a:buNone/>
              <a:defRPr sz="2526"/>
            </a:lvl3pPr>
            <a:lvl4pPr marL="1443609" indent="0">
              <a:buNone/>
              <a:defRPr sz="2105"/>
            </a:lvl4pPr>
            <a:lvl5pPr marL="1924812" indent="0">
              <a:buNone/>
              <a:defRPr sz="2105"/>
            </a:lvl5pPr>
            <a:lvl6pPr marL="2406015" indent="0">
              <a:buNone/>
              <a:defRPr sz="2105"/>
            </a:lvl6pPr>
            <a:lvl7pPr marL="2887218" indent="0">
              <a:buNone/>
              <a:defRPr sz="2105"/>
            </a:lvl7pPr>
            <a:lvl8pPr marL="3368421" indent="0">
              <a:buNone/>
              <a:defRPr sz="2105"/>
            </a:lvl8pPr>
            <a:lvl9pPr marL="3849624" indent="0">
              <a:buNone/>
              <a:defRPr sz="21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3450" y="2165509"/>
            <a:ext cx="4139089" cy="3699347"/>
          </a:xfrm>
        </p:spPr>
        <p:txBody>
          <a:bodyPr/>
          <a:lstStyle>
            <a:lvl1pPr marL="0" indent="0">
              <a:buNone/>
              <a:defRPr sz="1684"/>
            </a:lvl1pPr>
            <a:lvl2pPr marL="481203" indent="0">
              <a:buNone/>
              <a:defRPr sz="1474"/>
            </a:lvl2pPr>
            <a:lvl3pPr marL="962406" indent="0">
              <a:buNone/>
              <a:defRPr sz="1263"/>
            </a:lvl3pPr>
            <a:lvl4pPr marL="1443609" indent="0">
              <a:buNone/>
              <a:defRPr sz="1053"/>
            </a:lvl4pPr>
            <a:lvl5pPr marL="1924812" indent="0">
              <a:buNone/>
              <a:defRPr sz="1053"/>
            </a:lvl5pPr>
            <a:lvl6pPr marL="2406015" indent="0">
              <a:buNone/>
              <a:defRPr sz="1053"/>
            </a:lvl6pPr>
            <a:lvl7pPr marL="2887218" indent="0">
              <a:buNone/>
              <a:defRPr sz="1053"/>
            </a:lvl7pPr>
            <a:lvl8pPr marL="3368421" indent="0">
              <a:buNone/>
              <a:defRPr sz="1053"/>
            </a:lvl8pPr>
            <a:lvl9pPr marL="3849624" indent="0">
              <a:buNone/>
              <a:defRPr sz="10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EFAA-BEE8-411A-9CC9-F4474E4F568C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274754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C81F-C58E-487A-949C-BD6F8166C74B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376675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3866" y="384312"/>
            <a:ext cx="2767191" cy="53851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2293" y="384312"/>
            <a:ext cx="8141156" cy="53851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AD02F-0C53-41B3-85A3-940B0C908914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1617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667" y="1684285"/>
            <a:ext cx="5668063" cy="4085136"/>
          </a:xfrm>
        </p:spPr>
        <p:txBody>
          <a:bodyPr/>
          <a:lstStyle>
            <a:lvl1pPr>
              <a:defRPr sz="3930"/>
            </a:lvl1pPr>
            <a:lvl2pPr>
              <a:defRPr sz="3368"/>
            </a:lvl2pPr>
            <a:lvl3pPr>
              <a:defRPr sz="2807"/>
            </a:lvl3pPr>
            <a:lvl4pPr>
              <a:defRPr sz="2526"/>
            </a:lvl4pPr>
            <a:lvl5pPr>
              <a:defRPr sz="2526"/>
            </a:lvl5pPr>
            <a:lvl6pPr>
              <a:defRPr sz="2526"/>
            </a:lvl6pPr>
            <a:lvl7pPr>
              <a:defRPr sz="2526"/>
            </a:lvl7pPr>
            <a:lvl8pPr>
              <a:defRPr sz="2526"/>
            </a:lvl8pPr>
            <a:lvl9pPr>
              <a:defRPr sz="25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3620" y="1684285"/>
            <a:ext cx="5668063" cy="4085136"/>
          </a:xfrm>
        </p:spPr>
        <p:txBody>
          <a:bodyPr/>
          <a:lstStyle>
            <a:lvl1pPr>
              <a:defRPr sz="3930"/>
            </a:lvl1pPr>
            <a:lvl2pPr>
              <a:defRPr sz="3368"/>
            </a:lvl2pPr>
            <a:lvl3pPr>
              <a:defRPr sz="2807"/>
            </a:lvl3pPr>
            <a:lvl4pPr>
              <a:defRPr sz="2526"/>
            </a:lvl4pPr>
            <a:lvl5pPr>
              <a:defRPr sz="2526"/>
            </a:lvl5pPr>
            <a:lvl6pPr>
              <a:defRPr sz="2526"/>
            </a:lvl6pPr>
            <a:lvl7pPr>
              <a:defRPr sz="2526"/>
            </a:lvl7pPr>
            <a:lvl8pPr>
              <a:defRPr sz="2526"/>
            </a:lvl8pPr>
            <a:lvl9pPr>
              <a:defRPr sz="25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0428-FCF2-4942-8B2F-6788E01DC50E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18F-9127-4D43-B1E6-A6981D16A09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5719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667" y="1615778"/>
            <a:ext cx="5670292" cy="673379"/>
          </a:xfrm>
        </p:spPr>
        <p:txBody>
          <a:bodyPr anchor="b"/>
          <a:lstStyle>
            <a:lvl1pPr marL="0" indent="0">
              <a:buNone/>
              <a:defRPr sz="3368" b="1"/>
            </a:lvl1pPr>
            <a:lvl2pPr marL="641680" indent="0">
              <a:buNone/>
              <a:defRPr sz="2807" b="1"/>
            </a:lvl2pPr>
            <a:lvl3pPr marL="1283360" indent="0">
              <a:buNone/>
              <a:defRPr sz="2526" b="1"/>
            </a:lvl3pPr>
            <a:lvl4pPr marL="1925041" indent="0">
              <a:buNone/>
              <a:defRPr sz="2246" b="1"/>
            </a:lvl4pPr>
            <a:lvl5pPr marL="2566721" indent="0">
              <a:buNone/>
              <a:defRPr sz="2246" b="1"/>
            </a:lvl5pPr>
            <a:lvl6pPr marL="3208401" indent="0">
              <a:buNone/>
              <a:defRPr sz="2246" b="1"/>
            </a:lvl6pPr>
            <a:lvl7pPr marL="3850081" indent="0">
              <a:buNone/>
              <a:defRPr sz="2246" b="1"/>
            </a:lvl7pPr>
            <a:lvl8pPr marL="4491761" indent="0">
              <a:buNone/>
              <a:defRPr sz="2246" b="1"/>
            </a:lvl8pPr>
            <a:lvl9pPr marL="5133442" indent="0">
              <a:buNone/>
              <a:defRPr sz="22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67" y="2289157"/>
            <a:ext cx="5670292" cy="3480264"/>
          </a:xfrm>
        </p:spPr>
        <p:txBody>
          <a:bodyPr/>
          <a:lstStyle>
            <a:lvl1pPr>
              <a:defRPr sz="3368"/>
            </a:lvl1pPr>
            <a:lvl2pPr>
              <a:defRPr sz="2807"/>
            </a:lvl2pPr>
            <a:lvl3pPr>
              <a:defRPr sz="2526"/>
            </a:lvl3pPr>
            <a:lvl4pPr>
              <a:defRPr sz="2246"/>
            </a:lvl4pPr>
            <a:lvl5pPr>
              <a:defRPr sz="2246"/>
            </a:lvl5pPr>
            <a:lvl6pPr>
              <a:defRPr sz="2246"/>
            </a:lvl6pPr>
            <a:lvl7pPr>
              <a:defRPr sz="2246"/>
            </a:lvl7pPr>
            <a:lvl8pPr>
              <a:defRPr sz="2246"/>
            </a:lvl8pPr>
            <a:lvl9pPr>
              <a:defRPr sz="224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9166" y="1615778"/>
            <a:ext cx="5672519" cy="673379"/>
          </a:xfrm>
        </p:spPr>
        <p:txBody>
          <a:bodyPr anchor="b"/>
          <a:lstStyle>
            <a:lvl1pPr marL="0" indent="0">
              <a:buNone/>
              <a:defRPr sz="3368" b="1"/>
            </a:lvl1pPr>
            <a:lvl2pPr marL="641680" indent="0">
              <a:buNone/>
              <a:defRPr sz="2807" b="1"/>
            </a:lvl2pPr>
            <a:lvl3pPr marL="1283360" indent="0">
              <a:buNone/>
              <a:defRPr sz="2526" b="1"/>
            </a:lvl3pPr>
            <a:lvl4pPr marL="1925041" indent="0">
              <a:buNone/>
              <a:defRPr sz="2246" b="1"/>
            </a:lvl4pPr>
            <a:lvl5pPr marL="2566721" indent="0">
              <a:buNone/>
              <a:defRPr sz="2246" b="1"/>
            </a:lvl5pPr>
            <a:lvl6pPr marL="3208401" indent="0">
              <a:buNone/>
              <a:defRPr sz="2246" b="1"/>
            </a:lvl6pPr>
            <a:lvl7pPr marL="3850081" indent="0">
              <a:buNone/>
              <a:defRPr sz="2246" b="1"/>
            </a:lvl7pPr>
            <a:lvl8pPr marL="4491761" indent="0">
              <a:buNone/>
              <a:defRPr sz="2246" b="1"/>
            </a:lvl8pPr>
            <a:lvl9pPr marL="5133442" indent="0">
              <a:buNone/>
              <a:defRPr sz="22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9166" y="2289157"/>
            <a:ext cx="5672519" cy="3480264"/>
          </a:xfrm>
        </p:spPr>
        <p:txBody>
          <a:bodyPr/>
          <a:lstStyle>
            <a:lvl1pPr>
              <a:defRPr sz="3368"/>
            </a:lvl1pPr>
            <a:lvl2pPr>
              <a:defRPr sz="2807"/>
            </a:lvl2pPr>
            <a:lvl3pPr>
              <a:defRPr sz="2526"/>
            </a:lvl3pPr>
            <a:lvl4pPr>
              <a:defRPr sz="2246"/>
            </a:lvl4pPr>
            <a:lvl5pPr>
              <a:defRPr sz="2246"/>
            </a:lvl5pPr>
            <a:lvl6pPr>
              <a:defRPr sz="2246"/>
            </a:lvl6pPr>
            <a:lvl7pPr>
              <a:defRPr sz="2246"/>
            </a:lvl7pPr>
            <a:lvl8pPr>
              <a:defRPr sz="2246"/>
            </a:lvl8pPr>
            <a:lvl9pPr>
              <a:defRPr sz="224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693B-71AB-4CA0-9BAD-DC59C414BEFE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18F-9127-4D43-B1E6-A6981D16A09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3984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8D3-A9FF-4B1A-A8D7-5A6E3A7506B3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18F-9127-4D43-B1E6-A6981D16A09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4310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A34-BF6F-4C7B-8491-3AE38EA24956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18F-9127-4D43-B1E6-A6981D16A09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3524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669" y="287398"/>
            <a:ext cx="4222084" cy="1223112"/>
          </a:xfrm>
        </p:spPr>
        <p:txBody>
          <a:bodyPr anchor="b"/>
          <a:lstStyle>
            <a:lvl1pPr algn="l">
              <a:defRPr sz="2807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483" y="287400"/>
            <a:ext cx="7174199" cy="5482022"/>
          </a:xfrm>
        </p:spPr>
        <p:txBody>
          <a:bodyPr/>
          <a:lstStyle>
            <a:lvl1pPr>
              <a:defRPr sz="4491"/>
            </a:lvl1pPr>
            <a:lvl2pPr>
              <a:defRPr sz="3930"/>
            </a:lvl2pPr>
            <a:lvl3pPr>
              <a:defRPr sz="3368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669" y="1510510"/>
            <a:ext cx="4222084" cy="4258912"/>
          </a:xfrm>
        </p:spPr>
        <p:txBody>
          <a:bodyPr/>
          <a:lstStyle>
            <a:lvl1pPr marL="0" indent="0">
              <a:buNone/>
              <a:defRPr sz="1965"/>
            </a:lvl1pPr>
            <a:lvl2pPr marL="641680" indent="0">
              <a:buNone/>
              <a:defRPr sz="1684"/>
            </a:lvl2pPr>
            <a:lvl3pPr marL="1283360" indent="0">
              <a:buNone/>
              <a:defRPr sz="1404"/>
            </a:lvl3pPr>
            <a:lvl4pPr marL="1925041" indent="0">
              <a:buNone/>
              <a:defRPr sz="1263"/>
            </a:lvl4pPr>
            <a:lvl5pPr marL="2566721" indent="0">
              <a:buNone/>
              <a:defRPr sz="1263"/>
            </a:lvl5pPr>
            <a:lvl6pPr marL="3208401" indent="0">
              <a:buNone/>
              <a:defRPr sz="1263"/>
            </a:lvl6pPr>
            <a:lvl7pPr marL="3850081" indent="0">
              <a:buNone/>
              <a:defRPr sz="1263"/>
            </a:lvl7pPr>
            <a:lvl8pPr marL="4491761" indent="0">
              <a:buNone/>
              <a:defRPr sz="1263"/>
            </a:lvl8pPr>
            <a:lvl9pPr marL="5133442" indent="0">
              <a:buNone/>
              <a:defRPr sz="12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851B-C018-461A-AC51-11B776D26A3D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18F-9127-4D43-B1E6-A6981D16A09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4154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083" y="4689301"/>
            <a:ext cx="10513167" cy="596518"/>
          </a:xfrm>
        </p:spPr>
        <p:txBody>
          <a:bodyPr anchor="b"/>
          <a:lstStyle>
            <a:lvl1pPr algn="l">
              <a:defRPr sz="2807" b="1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5426" y="368821"/>
            <a:ext cx="7700010" cy="4331018"/>
          </a:xfrm>
        </p:spPr>
        <p:txBody>
          <a:bodyPr/>
          <a:lstStyle>
            <a:lvl1pPr marL="0" indent="0">
              <a:buNone/>
              <a:defRPr sz="4491"/>
            </a:lvl1pPr>
            <a:lvl2pPr marL="641680" indent="0">
              <a:buNone/>
              <a:defRPr sz="3930"/>
            </a:lvl2pPr>
            <a:lvl3pPr marL="1283360" indent="0">
              <a:buNone/>
              <a:defRPr sz="3368"/>
            </a:lvl3pPr>
            <a:lvl4pPr marL="1925041" indent="0">
              <a:buNone/>
              <a:defRPr sz="2807"/>
            </a:lvl4pPr>
            <a:lvl5pPr marL="2566721" indent="0">
              <a:buNone/>
              <a:defRPr sz="2807"/>
            </a:lvl5pPr>
            <a:lvl6pPr marL="3208401" indent="0">
              <a:buNone/>
              <a:defRPr sz="2807"/>
            </a:lvl6pPr>
            <a:lvl7pPr marL="3850081" indent="0">
              <a:buNone/>
              <a:defRPr sz="2807"/>
            </a:lvl7pPr>
            <a:lvl8pPr marL="4491761" indent="0">
              <a:buNone/>
              <a:defRPr sz="2807"/>
            </a:lvl8pPr>
            <a:lvl9pPr marL="5133442" indent="0">
              <a:buNone/>
              <a:defRPr sz="2807"/>
            </a:lvl9pPr>
          </a:lstStyle>
          <a:p>
            <a:r>
              <a:rPr lang="en-US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8083" y="5265366"/>
            <a:ext cx="10513167" cy="576064"/>
          </a:xfrm>
        </p:spPr>
        <p:txBody>
          <a:bodyPr/>
          <a:lstStyle>
            <a:lvl1pPr marL="0" indent="0">
              <a:buNone/>
              <a:defRPr sz="1965"/>
            </a:lvl1pPr>
            <a:lvl2pPr marL="641680" indent="0">
              <a:buNone/>
              <a:defRPr sz="1684"/>
            </a:lvl2pPr>
            <a:lvl3pPr marL="1283360" indent="0">
              <a:buNone/>
              <a:defRPr sz="1404"/>
            </a:lvl3pPr>
            <a:lvl4pPr marL="1925041" indent="0">
              <a:buNone/>
              <a:defRPr sz="1263"/>
            </a:lvl4pPr>
            <a:lvl5pPr marL="2566721" indent="0">
              <a:buNone/>
              <a:defRPr sz="1263"/>
            </a:lvl5pPr>
            <a:lvl6pPr marL="3208401" indent="0">
              <a:buNone/>
              <a:defRPr sz="1263"/>
            </a:lvl6pPr>
            <a:lvl7pPr marL="3850081" indent="0">
              <a:buNone/>
              <a:defRPr sz="1263"/>
            </a:lvl7pPr>
            <a:lvl8pPr marL="4491761" indent="0">
              <a:buNone/>
              <a:defRPr sz="1263"/>
            </a:lvl8pPr>
            <a:lvl9pPr marL="5133442" indent="0">
              <a:buNone/>
              <a:defRPr sz="12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35D2-53EC-4DC2-856A-821E9B1184E6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18F-9127-4D43-B1E6-A6981D16A09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8896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668" y="289070"/>
            <a:ext cx="11550015" cy="12030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083" y="1492131"/>
            <a:ext cx="11103600" cy="4349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668" y="6690355"/>
            <a:ext cx="2994448" cy="384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05641-0B24-464F-A5BB-05D1EDFE184D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84728" y="6690355"/>
            <a:ext cx="4063894" cy="384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97234" y="6690355"/>
            <a:ext cx="2994448" cy="384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C018F-9127-4D43-B1E6-A6981D16A09C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8DA19960-B7CC-4E86-9381-CA35FABC8920}"/>
              </a:ext>
            </a:extLst>
          </p:cNvPr>
          <p:cNvGrpSpPr/>
          <p:nvPr userDrawn="1"/>
        </p:nvGrpSpPr>
        <p:grpSpPr>
          <a:xfrm>
            <a:off x="0" y="0"/>
            <a:ext cx="12833350" cy="7218363"/>
            <a:chOff x="0" y="0"/>
            <a:chExt cx="12833350" cy="721836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B714401B-7962-4D13-8B18-DA9191BA63C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86356" b="32192"/>
            <a:stretch/>
          </p:blipFill>
          <p:spPr>
            <a:xfrm>
              <a:off x="11286817" y="4797599"/>
              <a:ext cx="1351530" cy="1115838"/>
            </a:xfrm>
            <a:prstGeom prst="rect">
              <a:avLst/>
            </a:prstGeom>
          </p:spPr>
        </p:pic>
        <p:pic>
          <p:nvPicPr>
            <p:cNvPr id="7" name="Picture 6" descr="A picture containing text&#10;&#10;Description automatically generated">
              <a:extLst>
                <a:ext uri="{FF2B5EF4-FFF2-40B4-BE49-F238E27FC236}">
                  <a16:creationId xmlns:a16="http://schemas.microsoft.com/office/drawing/2014/main" xmlns="" id="{5BABE329-6D76-4B4B-8B09-D0431CA64E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833350" cy="1060082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294CBDBF-CF6B-44D7-99C2-314EF8DD6DD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6311852" y="6154301"/>
              <a:ext cx="983272" cy="983272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3C35234F-475C-4070-AD5D-48F1707016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308539" y="6193134"/>
              <a:ext cx="3155808" cy="944439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AA8A7F00-F391-4DF3-9A74-697674A29A3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431" t="14789" r="9745" b="17872"/>
            <a:stretch/>
          </p:blipFill>
          <p:spPr>
            <a:xfrm>
              <a:off x="10089083" y="6154301"/>
              <a:ext cx="1873499" cy="1064062"/>
            </a:xfrm>
            <a:prstGeom prst="rect">
              <a:avLst/>
            </a:prstGeom>
          </p:spPr>
        </p:pic>
        <p:pic>
          <p:nvPicPr>
            <p:cNvPr id="11" name="Picture 10" descr="Shape, rectangle&#10;&#10;Description automatically generated">
              <a:extLst>
                <a:ext uri="{FF2B5EF4-FFF2-40B4-BE49-F238E27FC236}">
                  <a16:creationId xmlns:a16="http://schemas.microsoft.com/office/drawing/2014/main" xmlns="" id="{E68B7CB1-D103-49C8-9CF0-FFFA291281F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66819"/>
            <a:stretch/>
          </p:blipFill>
          <p:spPr>
            <a:xfrm>
              <a:off x="0" y="5841429"/>
              <a:ext cx="12833350" cy="504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55168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8336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81260" indent="-481260" algn="l" defTabSz="128336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042730" indent="-401050" algn="l" defTabSz="128336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604201" indent="-320840" algn="l" defTabSz="128336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245881" indent="-320840" algn="l" defTabSz="12833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887561" indent="-320840" algn="l" defTabSz="128336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529241" indent="-320840" algn="l" defTabSz="1283360" rtl="0" eaLnBrk="1" latinLnBrk="0" hangingPunct="1">
        <a:spcBef>
          <a:spcPct val="20000"/>
        </a:spcBef>
        <a:buFont typeface="Arial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170921" indent="-320840" algn="l" defTabSz="1283360" rtl="0" eaLnBrk="1" latinLnBrk="0" hangingPunct="1">
        <a:spcBef>
          <a:spcPct val="20000"/>
        </a:spcBef>
        <a:buFont typeface="Arial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4812602" indent="-320840" algn="l" defTabSz="1283360" rtl="0" eaLnBrk="1" latinLnBrk="0" hangingPunct="1">
        <a:spcBef>
          <a:spcPct val="20000"/>
        </a:spcBef>
        <a:buFont typeface="Arial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5454282" indent="-320840" algn="l" defTabSz="1283360" rtl="0" eaLnBrk="1" latinLnBrk="0" hangingPunct="1">
        <a:spcBef>
          <a:spcPct val="20000"/>
        </a:spcBef>
        <a:buFont typeface="Arial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1pPr>
      <a:lvl2pPr marL="641680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2pPr>
      <a:lvl3pPr marL="1283360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3pPr>
      <a:lvl4pPr marL="1925041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4pPr>
      <a:lvl5pPr marL="2566721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5pPr>
      <a:lvl6pPr marL="3208401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6pPr>
      <a:lvl7pPr marL="3850081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7pPr>
      <a:lvl8pPr marL="4491761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8pPr>
      <a:lvl9pPr marL="5133442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6819781-E2B2-4C51-990E-847FB6F1D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091" y="384176"/>
            <a:ext cx="10790966" cy="1395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E28D7D-0119-4D8C-98C4-F023E4F91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0091" y="1920875"/>
            <a:ext cx="10790966" cy="3920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4C2F40-4BAD-45DF-8F0A-973ED2C71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2293" y="6689726"/>
            <a:ext cx="2887504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63C13-E977-4069-9603-1AA3AF99A861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AFCF1E-B907-4335-B054-C97599E16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51047" y="6689726"/>
            <a:ext cx="4331256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7F3D80-2C8D-4D09-9FBE-F6C9A0DF77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3553" y="6689726"/>
            <a:ext cx="2887504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7CA78-8F3B-4D0F-9F4A-FDB0FBC0905E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ACF6571-19AD-42BD-8F7C-9B68466DCF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356" b="32192"/>
          <a:stretch/>
        </p:blipFill>
        <p:spPr>
          <a:xfrm>
            <a:off x="11286817" y="4797599"/>
            <a:ext cx="1351530" cy="111583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A0D4F78-E0ED-4C04-A6F2-E0E03F7509C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311852" y="6154301"/>
            <a:ext cx="983272" cy="9832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686CD6A0-3E72-42EA-8AA7-BD6BB253B16D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80547" y="6193134"/>
            <a:ext cx="3155808" cy="94443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4EC6EB03-890D-4D41-865B-81D9073352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31" t="14789" r="9745" b="17872"/>
          <a:stretch/>
        </p:blipFill>
        <p:spPr>
          <a:xfrm>
            <a:off x="10089083" y="6154301"/>
            <a:ext cx="1873499" cy="1064062"/>
          </a:xfrm>
          <a:prstGeom prst="rect">
            <a:avLst/>
          </a:prstGeom>
        </p:spPr>
      </p:pic>
      <p:pic>
        <p:nvPicPr>
          <p:cNvPr id="18" name="Picture 17" descr="Shape, rectangle&#10;&#10;Description automatically generated">
            <a:extLst>
              <a:ext uri="{FF2B5EF4-FFF2-40B4-BE49-F238E27FC236}">
                <a16:creationId xmlns:a16="http://schemas.microsoft.com/office/drawing/2014/main" xmlns="" id="{29516DE2-0B5B-40C8-98EC-995CFF3C5E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6819"/>
          <a:stretch/>
        </p:blipFill>
        <p:spPr>
          <a:xfrm>
            <a:off x="0" y="5841429"/>
            <a:ext cx="12833350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076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128336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20840" indent="-320840" algn="l" defTabSz="1283360" rtl="0" eaLnBrk="1" latinLnBrk="0" hangingPunct="1">
        <a:lnSpc>
          <a:spcPct val="90000"/>
        </a:lnSpc>
        <a:spcBef>
          <a:spcPts val="1404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62520" indent="-320840" algn="l" defTabSz="1283360" rtl="0" eaLnBrk="1" latinLnBrk="0" hangingPunct="1">
        <a:lnSpc>
          <a:spcPct val="90000"/>
        </a:lnSpc>
        <a:spcBef>
          <a:spcPts val="702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604201" indent="-320840" algn="l" defTabSz="1283360" rtl="0" eaLnBrk="1" latinLnBrk="0" hangingPunct="1">
        <a:lnSpc>
          <a:spcPct val="90000"/>
        </a:lnSpc>
        <a:spcBef>
          <a:spcPts val="702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245881" indent="-320840" algn="l" defTabSz="1283360" rtl="0" eaLnBrk="1" latinLnBrk="0" hangingPunct="1">
        <a:lnSpc>
          <a:spcPct val="90000"/>
        </a:lnSpc>
        <a:spcBef>
          <a:spcPts val="702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887561" indent="-320840" algn="l" defTabSz="1283360" rtl="0" eaLnBrk="1" latinLnBrk="0" hangingPunct="1">
        <a:lnSpc>
          <a:spcPct val="90000"/>
        </a:lnSpc>
        <a:spcBef>
          <a:spcPts val="702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529241" indent="-320840" algn="l" defTabSz="1283360" rtl="0" eaLnBrk="1" latinLnBrk="0" hangingPunct="1">
        <a:lnSpc>
          <a:spcPct val="90000"/>
        </a:lnSpc>
        <a:spcBef>
          <a:spcPts val="702"/>
        </a:spcBef>
        <a:buFont typeface="Arial" panose="020B0604020202020204" pitchFamily="34" charset="0"/>
        <a:buChar char="•"/>
        <a:defRPr sz="2526" kern="1200">
          <a:solidFill>
            <a:schemeClr val="tx1"/>
          </a:solidFill>
          <a:latin typeface="+mn-lt"/>
          <a:ea typeface="+mn-ea"/>
          <a:cs typeface="+mn-cs"/>
        </a:defRPr>
      </a:lvl6pPr>
      <a:lvl7pPr marL="4170921" indent="-320840" algn="l" defTabSz="1283360" rtl="0" eaLnBrk="1" latinLnBrk="0" hangingPunct="1">
        <a:lnSpc>
          <a:spcPct val="90000"/>
        </a:lnSpc>
        <a:spcBef>
          <a:spcPts val="702"/>
        </a:spcBef>
        <a:buFont typeface="Arial" panose="020B0604020202020204" pitchFamily="34" charset="0"/>
        <a:buChar char="•"/>
        <a:defRPr sz="2526" kern="1200">
          <a:solidFill>
            <a:schemeClr val="tx1"/>
          </a:solidFill>
          <a:latin typeface="+mn-lt"/>
          <a:ea typeface="+mn-ea"/>
          <a:cs typeface="+mn-cs"/>
        </a:defRPr>
      </a:lvl7pPr>
      <a:lvl8pPr marL="4812602" indent="-320840" algn="l" defTabSz="1283360" rtl="0" eaLnBrk="1" latinLnBrk="0" hangingPunct="1">
        <a:lnSpc>
          <a:spcPct val="90000"/>
        </a:lnSpc>
        <a:spcBef>
          <a:spcPts val="702"/>
        </a:spcBef>
        <a:buFont typeface="Arial" panose="020B0604020202020204" pitchFamily="34" charset="0"/>
        <a:buChar char="•"/>
        <a:defRPr sz="2526" kern="1200">
          <a:solidFill>
            <a:schemeClr val="tx1"/>
          </a:solidFill>
          <a:latin typeface="+mn-lt"/>
          <a:ea typeface="+mn-ea"/>
          <a:cs typeface="+mn-cs"/>
        </a:defRPr>
      </a:lvl8pPr>
      <a:lvl9pPr marL="5454282" indent="-320840" algn="l" defTabSz="1283360" rtl="0" eaLnBrk="1" latinLnBrk="0" hangingPunct="1">
        <a:lnSpc>
          <a:spcPct val="90000"/>
        </a:lnSpc>
        <a:spcBef>
          <a:spcPts val="702"/>
        </a:spcBef>
        <a:buFont typeface="Arial" panose="020B0604020202020204" pitchFamily="34" charset="0"/>
        <a:buChar char="•"/>
        <a:defRPr sz="25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1pPr>
      <a:lvl2pPr marL="641680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2pPr>
      <a:lvl3pPr marL="1283360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3pPr>
      <a:lvl4pPr marL="1925041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4pPr>
      <a:lvl5pPr marL="2566721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5pPr>
      <a:lvl6pPr marL="3208401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6pPr>
      <a:lvl7pPr marL="3850081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7pPr>
      <a:lvl8pPr marL="4491761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8pPr>
      <a:lvl9pPr marL="5133442" algn="l" defTabSz="1283360" rtl="0" eaLnBrk="1" latinLnBrk="0" hangingPunct="1">
        <a:defRPr sz="25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083" y="384311"/>
            <a:ext cx="10862974" cy="1395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083" y="1921556"/>
            <a:ext cx="10862974" cy="3856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2293" y="6690354"/>
            <a:ext cx="2887504" cy="384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2B5D-5F4F-4EE0-A3C0-5E1001972A4B}" type="datetime1">
              <a:rPr lang="en-ZA" smtClean="0"/>
              <a:pPr/>
              <a:t>2023/04/19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1047" y="6690354"/>
            <a:ext cx="4331256" cy="384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63553" y="6690354"/>
            <a:ext cx="2887504" cy="384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C018F-9127-4D43-B1E6-A6981D16A09C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6C3755C-1043-40A8-8DE6-83364B826A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356" b="32192"/>
          <a:stretch/>
        </p:blipFill>
        <p:spPr>
          <a:xfrm>
            <a:off x="11286817" y="4797599"/>
            <a:ext cx="1351530" cy="111583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2E986B4-1A1B-400E-8C2E-810D9B31D42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311852" y="6154301"/>
            <a:ext cx="983272" cy="9832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8CAE28E-EDE9-4530-A334-65B3B554CBB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08539" y="6193134"/>
            <a:ext cx="3155808" cy="94443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A8B30590-F468-4BC0-82EF-9230D38120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31" t="14789" r="9745" b="17872"/>
          <a:stretch/>
        </p:blipFill>
        <p:spPr>
          <a:xfrm>
            <a:off x="10089083" y="6154301"/>
            <a:ext cx="1873499" cy="1064062"/>
          </a:xfrm>
          <a:prstGeom prst="rect">
            <a:avLst/>
          </a:prstGeom>
        </p:spPr>
      </p:pic>
      <p:pic>
        <p:nvPicPr>
          <p:cNvPr id="15" name="Picture 14" descr="Shape, rectangle&#10;&#10;Description automatically generated">
            <a:extLst>
              <a:ext uri="{FF2B5EF4-FFF2-40B4-BE49-F238E27FC236}">
                <a16:creationId xmlns:a16="http://schemas.microsoft.com/office/drawing/2014/main" xmlns="" id="{7F33F421-3EF4-4E73-9BC0-6EFFA85E19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6819"/>
          <a:stretch/>
        </p:blipFill>
        <p:spPr>
          <a:xfrm>
            <a:off x="0" y="5841429"/>
            <a:ext cx="12833350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142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62406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40602" indent="-240602" algn="l" defTabSz="962406" rtl="0" eaLnBrk="1" latinLnBrk="0" hangingPunct="1">
        <a:lnSpc>
          <a:spcPct val="90000"/>
        </a:lnSpc>
        <a:spcBef>
          <a:spcPts val="1053"/>
        </a:spcBef>
        <a:buFont typeface="Arial" panose="020B0604020202020204" pitchFamily="34" charset="0"/>
        <a:buChar char="•"/>
        <a:defRPr sz="294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21805" indent="-240602" algn="l" defTabSz="96240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2526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3008" indent="-240602" algn="l" defTabSz="96240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84211" indent="-240602" algn="l" defTabSz="96240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65414" indent="-240602" algn="l" defTabSz="96240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646617" indent="-240602" algn="l" defTabSz="96240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5" kern="1200">
          <a:solidFill>
            <a:schemeClr val="tx1"/>
          </a:solidFill>
          <a:latin typeface="+mn-lt"/>
          <a:ea typeface="+mn-ea"/>
          <a:cs typeface="+mn-cs"/>
        </a:defRPr>
      </a:lvl6pPr>
      <a:lvl7pPr marL="3127820" indent="-240602" algn="l" defTabSz="96240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5" kern="1200">
          <a:solidFill>
            <a:schemeClr val="tx1"/>
          </a:solidFill>
          <a:latin typeface="+mn-lt"/>
          <a:ea typeface="+mn-ea"/>
          <a:cs typeface="+mn-cs"/>
        </a:defRPr>
      </a:lvl7pPr>
      <a:lvl8pPr marL="3609023" indent="-240602" algn="l" defTabSz="96240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5" kern="1200">
          <a:solidFill>
            <a:schemeClr val="tx1"/>
          </a:solidFill>
          <a:latin typeface="+mn-lt"/>
          <a:ea typeface="+mn-ea"/>
          <a:cs typeface="+mn-cs"/>
        </a:defRPr>
      </a:lvl8pPr>
      <a:lvl9pPr marL="4090226" indent="-240602" algn="l" defTabSz="96240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1pPr>
      <a:lvl2pPr marL="481203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2pPr>
      <a:lvl3pPr marL="962406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3pPr>
      <a:lvl4pPr marL="1443609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4pPr>
      <a:lvl5pPr marL="1924812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5pPr>
      <a:lvl6pPr marL="2406015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6pPr>
      <a:lvl7pPr marL="2887218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7pPr>
      <a:lvl8pPr marL="3368421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8pPr>
      <a:lvl9pPr marL="3849624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xmlns="" id="{B1E7A6BE-3D91-3033-D0D9-0A4853311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739" y="1232917"/>
            <a:ext cx="9973263" cy="2058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5721" tIns="27861" rIns="55721" bIns="27861"/>
          <a:lstStyle>
            <a:lvl1pPr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Tw Cen MT" panose="020B0602020104020603" pitchFamily="34" charset="0"/>
              </a:rPr>
              <a:t>_______(Branch)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Tw Cen MT" panose="020B0602020104020603" pitchFamily="34" charset="0"/>
              </a:rPr>
              <a:t>2022 MTEF – DEPARTMENTAL CONTROL COMMITEE</a:t>
            </a: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ZA" altLang="en-US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xmlns="" id="{7E763BA9-D5ED-F181-FE04-A9294B2F9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57" y="558341"/>
            <a:ext cx="10989106" cy="618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5721" tIns="27861" rIns="55721" bIns="27861"/>
          <a:lstStyle>
            <a:lvl1pPr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3200" b="1" dirty="0">
              <a:latin typeface="Arial" panose="020B0604020202020204" pitchFamily="34" charset="0"/>
            </a:endParaRPr>
          </a:p>
          <a:p>
            <a:pPr algn="ctr"/>
            <a:r>
              <a:rPr lang="en-US" sz="3200" b="1" dirty="0">
                <a:latin typeface="Arial" panose="020B0604020202020204" pitchFamily="34" charset="0"/>
              </a:rPr>
              <a:t>VOTE 29 DALRRD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</a:rPr>
              <a:t>DEPARTMENT OF AGRICULTURE LAND REFORM AND RURAL DEVELOPMENT: 2023 ENE</a:t>
            </a:r>
          </a:p>
          <a:p>
            <a:pPr algn="ctr"/>
            <a:endParaRPr lang="en-ZA" altLang="en-US" sz="3200" b="1" dirty="0">
              <a:latin typeface="Arial" panose="020B0604020202020204" pitchFamily="34" charset="0"/>
            </a:endParaRPr>
          </a:p>
          <a:p>
            <a:pPr algn="ctr"/>
            <a:r>
              <a:rPr lang="en-ZA" altLang="en-US" sz="3200" b="1" dirty="0">
                <a:latin typeface="Arial" panose="020B0604020202020204" pitchFamily="34" charset="0"/>
              </a:rPr>
              <a:t>PRESENTATION TO THE PORTFOLIO COMMITTEE ON AGRICULTURE, LAND REFORM AND RURAL DEVELOPMENT</a:t>
            </a: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xmlns="" id="{B501A2E9-0B81-1FB3-A788-F6B362A9B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934" y="3291706"/>
            <a:ext cx="9973263" cy="71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5721" tIns="27861" rIns="55721" bIns="27861"/>
          <a:lstStyle>
            <a:lvl1pPr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3200" b="1" dirty="0"/>
          </a:p>
          <a:p>
            <a:pPr algn="ctr"/>
            <a:endParaRPr lang="en-ZA" alt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458238D-83F5-EA5C-0E0E-9BF99D7C1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6547" y="4122469"/>
            <a:ext cx="12309703" cy="105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5721" tIns="27861" rIns="55721" bIns="27861"/>
          <a:lstStyle>
            <a:lvl1pPr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684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3200" b="1" dirty="0">
              <a:latin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</a:endParaRPr>
          </a:p>
          <a:p>
            <a:pPr algn="ctr"/>
            <a:r>
              <a:rPr lang="en-US" sz="3200" b="1" dirty="0">
                <a:latin typeface="Arial" panose="020B0604020202020204" pitchFamily="34" charset="0"/>
              </a:rPr>
              <a:t>DATE: 18 APRIL 2023</a:t>
            </a:r>
          </a:p>
        </p:txBody>
      </p:sp>
    </p:spTree>
    <p:extLst>
      <p:ext uri="{BB962C8B-B14F-4D97-AF65-F5344CB8AC3E}">
        <p14:creationId xmlns:p14="http://schemas.microsoft.com/office/powerpoint/2010/main" xmlns="" val="4227774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BDC492-A3D2-1246-BB1C-8CA0220FBD80}"/>
              </a:ext>
            </a:extLst>
          </p:cNvPr>
          <p:cNvSpPr txBox="1"/>
          <p:nvPr/>
        </p:nvSpPr>
        <p:spPr>
          <a:xfrm>
            <a:off x="641668" y="957769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146509" y="88346"/>
            <a:ext cx="12606870" cy="86942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Arial" pitchFamily="34" charset="0"/>
              </a:rPr>
              <a:t>BUDGET PER PROGRAMME AND PER BRANCH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8B56122C-E8F3-CB59-1383-503E9BFD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5846" y="6713728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</a:rPr>
              <a:pPr/>
              <a:t>10</a:t>
            </a:fld>
            <a:endParaRPr lang="en-ZA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4924369E-6D7D-5563-8093-AFA5B6A128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501875"/>
              </p:ext>
            </p:extLst>
          </p:nvPr>
        </p:nvGraphicFramePr>
        <p:xfrm>
          <a:off x="146510" y="1088901"/>
          <a:ext cx="12534861" cy="4680524"/>
        </p:xfrm>
        <a:graphic>
          <a:graphicData uri="http://schemas.openxmlformats.org/drawingml/2006/table">
            <a:tbl>
              <a:tblPr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tblPr>
              <a:tblGrid>
                <a:gridCol w="8990742">
                  <a:extLst>
                    <a:ext uri="{9D8B030D-6E8A-4147-A177-3AD203B41FA5}">
                      <a16:colId xmlns:a16="http://schemas.microsoft.com/office/drawing/2014/main" xmlns="" val="237941067"/>
                    </a:ext>
                  </a:extLst>
                </a:gridCol>
                <a:gridCol w="2112473">
                  <a:extLst>
                    <a:ext uri="{9D8B030D-6E8A-4147-A177-3AD203B41FA5}">
                      <a16:colId xmlns:a16="http://schemas.microsoft.com/office/drawing/2014/main" xmlns="" val="3541727285"/>
                    </a:ext>
                  </a:extLst>
                </a:gridCol>
                <a:gridCol w="1431646">
                  <a:extLst>
                    <a:ext uri="{9D8B030D-6E8A-4147-A177-3AD203B41FA5}">
                      <a16:colId xmlns:a16="http://schemas.microsoft.com/office/drawing/2014/main" xmlns="" val="933721551"/>
                    </a:ext>
                  </a:extLst>
                </a:gridCol>
              </a:tblGrid>
              <a:tr h="7147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PROGRAMME / SUB PROGRAMME</a:t>
                      </a:r>
                    </a:p>
                  </a:txBody>
                  <a:tcPr marL="3834" marR="3834" marT="38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 ENE</a:t>
                      </a:r>
                      <a:b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2023/24</a:t>
                      </a:r>
                      <a:b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3834" marR="3834" marT="3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 of Total ENE Budget</a:t>
                      </a:r>
                    </a:p>
                  </a:txBody>
                  <a:tcPr marL="3834" marR="3834" marT="3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9688405"/>
                  </a:ext>
                </a:extLst>
              </a:tr>
              <a:tr h="233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Prg 4 Rural Development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957,470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82466"/>
                  </a:ext>
                </a:extLst>
              </a:tr>
              <a:tr h="233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National Rural Youth Service Corps (NARYSEC)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161,852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7692852"/>
                  </a:ext>
                </a:extLst>
              </a:tr>
              <a:tr h="233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Rural Infrastructure Development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763,868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2625136"/>
                  </a:ext>
                </a:extLst>
              </a:tr>
              <a:tr h="233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Technology Research and Development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31,750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6216636"/>
                  </a:ext>
                </a:extLst>
              </a:tr>
              <a:tr h="233278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Prg 5 Economic Development, Trade and Marketing</a:t>
                      </a:r>
                    </a:p>
                  </a:txBody>
                  <a:tcPr marL="3834" marR="3834" marT="38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864,756 </a:t>
                      </a:r>
                    </a:p>
                  </a:txBody>
                  <a:tcPr marL="3834" marR="3834" marT="38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3834" marR="3834" marT="38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8894673"/>
                  </a:ext>
                </a:extLst>
              </a:tr>
              <a:tr h="233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International Relations and Trade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157,225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3100072"/>
                  </a:ext>
                </a:extLst>
              </a:tr>
              <a:tr h="233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Cooperatives Development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86,271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4370208"/>
                  </a:ext>
                </a:extLst>
              </a:tr>
              <a:tr h="233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Agro-Processing, Marketing and Rural Industrial Development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571,489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4059897"/>
                  </a:ext>
                </a:extLst>
              </a:tr>
              <a:tr h="233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National Agricultural Marketing Council (NAMC)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49,771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5935880"/>
                  </a:ext>
                </a:extLst>
              </a:tr>
              <a:tr h="233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Prg 6 Land Administration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708,348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6913409"/>
                  </a:ext>
                </a:extLst>
              </a:tr>
              <a:tr h="233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National Geomatics Management Services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502,946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5156851"/>
                  </a:ext>
                </a:extLst>
              </a:tr>
              <a:tr h="233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Spatial Plan and Land Use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190,508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08093"/>
                  </a:ext>
                </a:extLst>
              </a:tr>
              <a:tr h="233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Deeds Registration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1412681"/>
                  </a:ext>
                </a:extLst>
              </a:tr>
              <a:tr h="233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South African Council of Planners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8,335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1748893"/>
                  </a:ext>
                </a:extLst>
              </a:tr>
              <a:tr h="233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South African Geomatics Council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4,055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008705"/>
                  </a:ext>
                </a:extLst>
              </a:tr>
              <a:tr h="233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Integrated Land Administration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2,503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3986983"/>
                  </a:ext>
                </a:extLst>
              </a:tr>
              <a:tr h="233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17,254,348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5396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8009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BDC492-A3D2-1246-BB1C-8CA0220FBD80}"/>
              </a:ext>
            </a:extLst>
          </p:cNvPr>
          <p:cNvSpPr txBox="1"/>
          <p:nvPr/>
        </p:nvSpPr>
        <p:spPr>
          <a:xfrm>
            <a:off x="641668" y="957769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213047" y="88346"/>
            <a:ext cx="12540332" cy="86942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Arial" pitchFamily="34" charset="0"/>
              </a:rPr>
              <a:t>BUDGET PER PROGRAMME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BD0F393-B3FC-EAE8-25E4-B951BBF93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32799" y="6633517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11</a:t>
            </a:fld>
            <a:endParaRPr lang="en-Z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D1E208BF-604F-4BA9-A02C-0B0E30C227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21330358"/>
              </p:ext>
            </p:extLst>
          </p:nvPr>
        </p:nvGraphicFramePr>
        <p:xfrm>
          <a:off x="259380" y="957769"/>
          <a:ext cx="12620303" cy="5027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3750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213047" y="88346"/>
            <a:ext cx="12540332" cy="86942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Arial" pitchFamily="34" charset="0"/>
              </a:rPr>
              <a:t>ECONOMIC CLASSIFICATION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7314C91-6B29-10A4-DDAD-F030781F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01051" y="6745706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12</a:t>
            </a:fld>
            <a:endParaRPr lang="en-Z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F9AF6C4-A86A-3BA8-3253-6A99BBC94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6218428"/>
              </p:ext>
            </p:extLst>
          </p:nvPr>
        </p:nvGraphicFramePr>
        <p:xfrm>
          <a:off x="213047" y="1160909"/>
          <a:ext cx="12324308" cy="4194468"/>
        </p:xfrm>
        <a:graphic>
          <a:graphicData uri="http://schemas.openxmlformats.org/drawingml/2006/table">
            <a:tbl>
              <a:tblPr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tblPr>
              <a:tblGrid>
                <a:gridCol w="8839719">
                  <a:extLst>
                    <a:ext uri="{9D8B030D-6E8A-4147-A177-3AD203B41FA5}">
                      <a16:colId xmlns:a16="http://schemas.microsoft.com/office/drawing/2014/main" xmlns="" val="590704665"/>
                    </a:ext>
                  </a:extLst>
                </a:gridCol>
                <a:gridCol w="2076990">
                  <a:extLst>
                    <a:ext uri="{9D8B030D-6E8A-4147-A177-3AD203B41FA5}">
                      <a16:colId xmlns:a16="http://schemas.microsoft.com/office/drawing/2014/main" xmlns="" val="3609740975"/>
                    </a:ext>
                  </a:extLst>
                </a:gridCol>
                <a:gridCol w="1407599">
                  <a:extLst>
                    <a:ext uri="{9D8B030D-6E8A-4147-A177-3AD203B41FA5}">
                      <a16:colId xmlns:a16="http://schemas.microsoft.com/office/drawing/2014/main" xmlns="" val="218439575"/>
                    </a:ext>
                  </a:extLst>
                </a:gridCol>
              </a:tblGrid>
              <a:tr h="82359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ECONOMIC CLASSIFICATION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 ENE</a:t>
                      </a:r>
                      <a:b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2023/24</a:t>
                      </a:r>
                      <a:b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 of Total ENE Budget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2602898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Compensation of Employees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3,803,430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3711458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Goods and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3,622,711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2602976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Departmental Agencies &amp; Accounts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2,411,090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985602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Foreign Gov &amp; International Organ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48,281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7168269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Households (HH)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3,961,084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7689320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 Profit Institutions (NPI)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8,335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580475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Provincial and Local Governments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2,429,152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4391649"/>
                  </a:ext>
                </a:extLst>
              </a:tr>
              <a:tr h="351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Public Corporations &amp;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Priv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456,556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4660479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Buildings &amp; Other Fix Struct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446,634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2223428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Machinery and Equipment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65,061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583149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Software &amp; Intangible Assets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2,014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1070848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17,254,348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807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8217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213047" y="88346"/>
            <a:ext cx="12540332" cy="86942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Arial" pitchFamily="34" charset="0"/>
              </a:rPr>
              <a:t>ECONOMIC CLASSIFICATION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7314C91-6B29-10A4-DDAD-F030781F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01051" y="6745706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13</a:t>
            </a:fld>
            <a:endParaRPr lang="en-Z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F72561AB-4526-4F2C-8D60-7B8762D39A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60647323"/>
              </p:ext>
            </p:extLst>
          </p:nvPr>
        </p:nvGraphicFramePr>
        <p:xfrm>
          <a:off x="213046" y="1088901"/>
          <a:ext cx="12540331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57063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213047" y="88346"/>
            <a:ext cx="12540332" cy="86942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Arial" pitchFamily="34" charset="0"/>
              </a:rPr>
              <a:t>PROVINCE PER PROGRAMME AND BRANCH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7314C91-6B29-10A4-DDAD-F030781F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01051" y="6745706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14</a:t>
            </a:fld>
            <a:endParaRPr lang="en-Z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5FC7499E-196B-4C40-29D6-7EC7D27CC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4795372"/>
              </p:ext>
            </p:extLst>
          </p:nvPr>
        </p:nvGraphicFramePr>
        <p:xfrm>
          <a:off x="213047" y="957769"/>
          <a:ext cx="12407256" cy="5048250"/>
        </p:xfrm>
        <a:graphic>
          <a:graphicData uri="http://schemas.openxmlformats.org/drawingml/2006/table">
            <a:tbl>
              <a:tblPr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tblPr>
              <a:tblGrid>
                <a:gridCol w="8899214">
                  <a:extLst>
                    <a:ext uri="{9D8B030D-6E8A-4147-A177-3AD203B41FA5}">
                      <a16:colId xmlns:a16="http://schemas.microsoft.com/office/drawing/2014/main" xmlns="" val="3072231330"/>
                    </a:ext>
                  </a:extLst>
                </a:gridCol>
                <a:gridCol w="2090969">
                  <a:extLst>
                    <a:ext uri="{9D8B030D-6E8A-4147-A177-3AD203B41FA5}">
                      <a16:colId xmlns:a16="http://schemas.microsoft.com/office/drawing/2014/main" xmlns="" val="233901033"/>
                    </a:ext>
                  </a:extLst>
                </a:gridCol>
                <a:gridCol w="1417073">
                  <a:extLst>
                    <a:ext uri="{9D8B030D-6E8A-4147-A177-3AD203B41FA5}">
                      <a16:colId xmlns:a16="http://schemas.microsoft.com/office/drawing/2014/main" xmlns="" val="718266704"/>
                    </a:ext>
                  </a:extLst>
                </a:gridCol>
              </a:tblGrid>
              <a:tr h="72174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PROGRAMME / SUB PROGRAMME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2022 ENE</a:t>
                      </a:r>
                      <a:b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2022/23</a:t>
                      </a:r>
                      <a:b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 of Total ENE Budget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1190623"/>
                  </a:ext>
                </a:extLst>
              </a:tr>
              <a:tr h="24058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Prg 1 Administration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470,953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9197357"/>
                  </a:ext>
                </a:extLst>
              </a:tr>
              <a:tr h="240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Provincial Operations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470,953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9674879"/>
                  </a:ext>
                </a:extLst>
              </a:tr>
              <a:tr h="24058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Prg 3 Food Security, Land Reform and Restitution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4,919,601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4652838"/>
                  </a:ext>
                </a:extLst>
              </a:tr>
              <a:tr h="240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Land Development Support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381,364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3161612"/>
                  </a:ext>
                </a:extLst>
              </a:tr>
              <a:tr h="240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Tenure Reform and Implementation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411,557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991880"/>
                  </a:ext>
                </a:extLst>
              </a:tr>
              <a:tr h="240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Strategic Land Acquisition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132,483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8508256"/>
                  </a:ext>
                </a:extLst>
              </a:tr>
              <a:tr h="240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Property Management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203,190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135876"/>
                  </a:ext>
                </a:extLst>
              </a:tr>
              <a:tr h="240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Land Restitution Support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3,791,007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8455265"/>
                  </a:ext>
                </a:extLst>
              </a:tr>
              <a:tr h="240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Prg 4 Rural Development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857,639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3646474"/>
                  </a:ext>
                </a:extLst>
              </a:tr>
              <a:tr h="240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National Rural Youth Service Corps (NARYSEC)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135,982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8233898"/>
                  </a:ext>
                </a:extLst>
              </a:tr>
              <a:tr h="240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Rural Development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721,657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4061142"/>
                  </a:ext>
                </a:extLst>
              </a:tr>
              <a:tr h="24058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Prg 5 Economic Development, Trade and Marketing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541,238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787732"/>
                  </a:ext>
                </a:extLst>
              </a:tr>
              <a:tr h="240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D: COOP &amp; ENTRP DEVELOPMENT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541,238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782673"/>
                  </a:ext>
                </a:extLst>
              </a:tr>
              <a:tr h="240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Prg 6 Land Administration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383,993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1025878"/>
                  </a:ext>
                </a:extLst>
              </a:tr>
              <a:tr h="240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National Geomatics Management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298,139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6136707"/>
                  </a:ext>
                </a:extLst>
              </a:tr>
              <a:tr h="240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Spatial Plan and Land Use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85,854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5164023"/>
                  </a:ext>
                </a:extLst>
              </a:tr>
              <a:tr h="240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7,173,424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354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1545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213047" y="88346"/>
            <a:ext cx="12540332" cy="86942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Arial" pitchFamily="34" charset="0"/>
              </a:rPr>
              <a:t>PROVINCE PER  ECONOMIC CLASSIFICATION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7314C91-6B29-10A4-DDAD-F030781F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01051" y="6745706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15</a:t>
            </a:fld>
            <a:endParaRPr lang="en-Z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768865B6-F2F7-763E-9C1F-ED08C2DBE0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7133041"/>
              </p:ext>
            </p:extLst>
          </p:nvPr>
        </p:nvGraphicFramePr>
        <p:xfrm>
          <a:off x="213047" y="1088901"/>
          <a:ext cx="12324308" cy="4608510"/>
        </p:xfrm>
        <a:graphic>
          <a:graphicData uri="http://schemas.openxmlformats.org/drawingml/2006/table">
            <a:tbl>
              <a:tblPr/>
              <a:tblGrid>
                <a:gridCol w="8839719">
                  <a:extLst>
                    <a:ext uri="{9D8B030D-6E8A-4147-A177-3AD203B41FA5}">
                      <a16:colId xmlns:a16="http://schemas.microsoft.com/office/drawing/2014/main" xmlns="" val="869760156"/>
                    </a:ext>
                  </a:extLst>
                </a:gridCol>
                <a:gridCol w="2076990">
                  <a:extLst>
                    <a:ext uri="{9D8B030D-6E8A-4147-A177-3AD203B41FA5}">
                      <a16:colId xmlns:a16="http://schemas.microsoft.com/office/drawing/2014/main" xmlns="" val="3029203377"/>
                    </a:ext>
                  </a:extLst>
                </a:gridCol>
                <a:gridCol w="1407599">
                  <a:extLst>
                    <a:ext uri="{9D8B030D-6E8A-4147-A177-3AD203B41FA5}">
                      <a16:colId xmlns:a16="http://schemas.microsoft.com/office/drawing/2014/main" xmlns="" val="119598414"/>
                    </a:ext>
                  </a:extLst>
                </a:gridCol>
              </a:tblGrid>
              <a:tr h="138255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ECONOMIC CLASSIFICATION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2022 ENE</a:t>
                      </a:r>
                      <a:b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2022/23</a:t>
                      </a:r>
                      <a:b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 of Total ENE Budget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5829929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Compensation of Employees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1,720,557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2865334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Goods and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1,438,002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3090056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Households (HH)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3,901,421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44825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Provincial and Local Governments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95,038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4918853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Machinery and Equipment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18,406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3143318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Buildings &amp; Other Fix Struct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7156100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7,173,424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344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0016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213047" y="88346"/>
            <a:ext cx="12540332" cy="86942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Arial" pitchFamily="34" charset="0"/>
              </a:rPr>
              <a:t>PER PROVINCE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7314C91-6B29-10A4-DDAD-F030781F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01051" y="6745706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16</a:t>
            </a:fld>
            <a:endParaRPr lang="en-Z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E27EEB40-E972-86F8-FB5E-50661DC8D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4410465"/>
              </p:ext>
            </p:extLst>
          </p:nvPr>
        </p:nvGraphicFramePr>
        <p:xfrm>
          <a:off x="213047" y="1160909"/>
          <a:ext cx="12396316" cy="4464498"/>
        </p:xfrm>
        <a:graphic>
          <a:graphicData uri="http://schemas.openxmlformats.org/drawingml/2006/table">
            <a:tbl>
              <a:tblPr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tblPr>
              <a:tblGrid>
                <a:gridCol w="8891367">
                  <a:extLst>
                    <a:ext uri="{9D8B030D-6E8A-4147-A177-3AD203B41FA5}">
                      <a16:colId xmlns:a16="http://schemas.microsoft.com/office/drawing/2014/main" xmlns="" val="2533927310"/>
                    </a:ext>
                  </a:extLst>
                </a:gridCol>
                <a:gridCol w="2089126">
                  <a:extLst>
                    <a:ext uri="{9D8B030D-6E8A-4147-A177-3AD203B41FA5}">
                      <a16:colId xmlns:a16="http://schemas.microsoft.com/office/drawing/2014/main" xmlns="" val="2190959529"/>
                    </a:ext>
                  </a:extLst>
                </a:gridCol>
                <a:gridCol w="1415823">
                  <a:extLst>
                    <a:ext uri="{9D8B030D-6E8A-4147-A177-3AD203B41FA5}">
                      <a16:colId xmlns:a16="http://schemas.microsoft.com/office/drawing/2014/main" xmlns="" val="4007346401"/>
                    </a:ext>
                  </a:extLst>
                </a:gridCol>
              </a:tblGrid>
              <a:tr h="103026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PROVINCE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2022 ENE</a:t>
                      </a:r>
                      <a:b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2022/23</a:t>
                      </a:r>
                      <a:b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 of Total ENE Budget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0094507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Eastern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1,211,420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5960515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Free 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315,354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0933610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Gauteng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415,695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3390425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Kwa Zulu Natal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1,634,644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4625939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Limpopo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1,030,656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0206250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Mpumalanga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921,288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0595891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Northwest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749,958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7671285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360,663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2413797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Western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533,746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1014665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7,173,424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6217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77434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213047" y="88346"/>
            <a:ext cx="12540332" cy="86942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Arial" pitchFamily="34" charset="0"/>
              </a:rPr>
              <a:t>LAND CARE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7314C91-6B29-10A4-DDAD-F030781F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01051" y="6745706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17</a:t>
            </a:fld>
            <a:endParaRPr lang="en-Z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EAD5302B-03CC-21F1-D45C-0E815BF4A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3585863"/>
              </p:ext>
            </p:extLst>
          </p:nvPr>
        </p:nvGraphicFramePr>
        <p:xfrm>
          <a:off x="213047" y="1088901"/>
          <a:ext cx="12475508" cy="4608513"/>
        </p:xfrm>
        <a:graphic>
          <a:graphicData uri="http://schemas.openxmlformats.org/drawingml/2006/table">
            <a:tbl>
              <a:tblPr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tblPr>
              <a:tblGrid>
                <a:gridCol w="8948168">
                  <a:extLst>
                    <a:ext uri="{9D8B030D-6E8A-4147-A177-3AD203B41FA5}">
                      <a16:colId xmlns:a16="http://schemas.microsoft.com/office/drawing/2014/main" xmlns="" val="2938784919"/>
                    </a:ext>
                  </a:extLst>
                </a:gridCol>
                <a:gridCol w="2102472">
                  <a:extLst>
                    <a:ext uri="{9D8B030D-6E8A-4147-A177-3AD203B41FA5}">
                      <a16:colId xmlns:a16="http://schemas.microsoft.com/office/drawing/2014/main" xmlns="" val="1905324549"/>
                    </a:ext>
                  </a:extLst>
                </a:gridCol>
                <a:gridCol w="1424868">
                  <a:extLst>
                    <a:ext uri="{9D8B030D-6E8A-4147-A177-3AD203B41FA5}">
                      <a16:colId xmlns:a16="http://schemas.microsoft.com/office/drawing/2014/main" xmlns="" val="3912752494"/>
                    </a:ext>
                  </a:extLst>
                </a:gridCol>
              </a:tblGrid>
              <a:tr h="106350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PROVINCE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 ENE</a:t>
                      </a:r>
                      <a:b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2023/24</a:t>
                      </a:r>
                      <a:b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 of Total ENE Budget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2100862"/>
                  </a:ext>
                </a:extLst>
              </a:tr>
              <a:tr h="3545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Eastern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12,935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3342296"/>
                  </a:ext>
                </a:extLst>
              </a:tr>
              <a:tr h="3545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Free 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8,616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6296931"/>
                  </a:ext>
                </a:extLst>
              </a:tr>
              <a:tr h="3545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Gauteng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5,360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5352576"/>
                  </a:ext>
                </a:extLst>
              </a:tr>
              <a:tr h="3545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Kwa Zulu Natal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13,310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0292106"/>
                  </a:ext>
                </a:extLst>
              </a:tr>
              <a:tr h="3545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Limpopo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13,480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4235036"/>
                  </a:ext>
                </a:extLst>
              </a:tr>
              <a:tr h="3545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Mpumalanga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9,830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5107972"/>
                  </a:ext>
                </a:extLst>
              </a:tr>
              <a:tr h="3545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Northwest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9,101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3831188"/>
                  </a:ext>
                </a:extLst>
              </a:tr>
              <a:tr h="3545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8,016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1580888"/>
                  </a:ext>
                </a:extLst>
              </a:tr>
              <a:tr h="3545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Western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5,680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5004370"/>
                  </a:ext>
                </a:extLst>
              </a:tr>
              <a:tr h="3545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86,328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0575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1377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213047" y="88346"/>
            <a:ext cx="12540332" cy="86942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Arial" pitchFamily="34" charset="0"/>
              </a:rPr>
              <a:t>ILIMA LETSIMA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7314C91-6B29-10A4-DDAD-F030781F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01051" y="6745706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18</a:t>
            </a:fld>
            <a:endParaRPr lang="en-Z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1C6F1DD6-C11A-1611-7040-D35BA926E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7449856"/>
              </p:ext>
            </p:extLst>
          </p:nvPr>
        </p:nvGraphicFramePr>
        <p:xfrm>
          <a:off x="213047" y="1088901"/>
          <a:ext cx="12324308" cy="4536506"/>
        </p:xfrm>
        <a:graphic>
          <a:graphicData uri="http://schemas.openxmlformats.org/drawingml/2006/table">
            <a:tbl>
              <a:tblPr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tblPr>
              <a:tblGrid>
                <a:gridCol w="8839718">
                  <a:extLst>
                    <a:ext uri="{9D8B030D-6E8A-4147-A177-3AD203B41FA5}">
                      <a16:colId xmlns:a16="http://schemas.microsoft.com/office/drawing/2014/main" xmlns="" val="3219767157"/>
                    </a:ext>
                  </a:extLst>
                </a:gridCol>
                <a:gridCol w="2076991">
                  <a:extLst>
                    <a:ext uri="{9D8B030D-6E8A-4147-A177-3AD203B41FA5}">
                      <a16:colId xmlns:a16="http://schemas.microsoft.com/office/drawing/2014/main" xmlns="" val="2401779312"/>
                    </a:ext>
                  </a:extLst>
                </a:gridCol>
                <a:gridCol w="1407599">
                  <a:extLst>
                    <a:ext uri="{9D8B030D-6E8A-4147-A177-3AD203B41FA5}">
                      <a16:colId xmlns:a16="http://schemas.microsoft.com/office/drawing/2014/main" xmlns="" val="3285486211"/>
                    </a:ext>
                  </a:extLst>
                </a:gridCol>
              </a:tblGrid>
              <a:tr h="104688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PROVINCE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 ENE</a:t>
                      </a:r>
                      <a:b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2023/24</a:t>
                      </a:r>
                      <a:b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 of Total ENE Budget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5950802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Eastern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77,483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1313644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Free 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74,402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8800471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Gauteng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37,885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987973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Kwa Zulu Natal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76,685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0628622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Limpopo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76,592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1697156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Mpumalanga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71,678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7548738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Northwest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74,099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8362610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71,675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4004542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Western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59,979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593705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620,478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7735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36484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213047" y="88346"/>
            <a:ext cx="12540332" cy="86942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Arial" pitchFamily="34" charset="0"/>
              </a:rPr>
              <a:t>CASP INFRASTRUCTURE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7314C91-6B29-10A4-DDAD-F030781F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01051" y="6745706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19</a:t>
            </a:fld>
            <a:endParaRPr lang="en-Z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7778A41A-CC88-C3E9-6EFF-0F4C4B5A5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7631020"/>
              </p:ext>
            </p:extLst>
          </p:nvPr>
        </p:nvGraphicFramePr>
        <p:xfrm>
          <a:off x="213047" y="1088901"/>
          <a:ext cx="12252300" cy="4680520"/>
        </p:xfrm>
        <a:graphic>
          <a:graphicData uri="http://schemas.openxmlformats.org/drawingml/2006/table">
            <a:tbl>
              <a:tblPr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tblPr>
              <a:tblGrid>
                <a:gridCol w="8788069">
                  <a:extLst>
                    <a:ext uri="{9D8B030D-6E8A-4147-A177-3AD203B41FA5}">
                      <a16:colId xmlns:a16="http://schemas.microsoft.com/office/drawing/2014/main" xmlns="" val="2229304556"/>
                    </a:ext>
                  </a:extLst>
                </a:gridCol>
                <a:gridCol w="2064856">
                  <a:extLst>
                    <a:ext uri="{9D8B030D-6E8A-4147-A177-3AD203B41FA5}">
                      <a16:colId xmlns:a16="http://schemas.microsoft.com/office/drawing/2014/main" xmlns="" val="4202307406"/>
                    </a:ext>
                  </a:extLst>
                </a:gridCol>
                <a:gridCol w="1399375">
                  <a:extLst>
                    <a:ext uri="{9D8B030D-6E8A-4147-A177-3AD203B41FA5}">
                      <a16:colId xmlns:a16="http://schemas.microsoft.com/office/drawing/2014/main" xmlns="" val="4227322109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PROVINCE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 ENE</a:t>
                      </a:r>
                      <a:b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2023/24</a:t>
                      </a:r>
                      <a:b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 of Total ENE Budget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092691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Eastern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169,956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710191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Free 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157,816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43954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Gauteng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89,978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373259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Kwa Zulu Natal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166,216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426017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Limpopo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157,816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99076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Mpumalanga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145,677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60935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Northwest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135,677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222184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102,118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60823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Western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97,118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165731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1,222,372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0267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769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BDC492-A3D2-1246-BB1C-8CA0220FBD80}"/>
              </a:ext>
            </a:extLst>
          </p:cNvPr>
          <p:cNvSpPr txBox="1"/>
          <p:nvPr/>
        </p:nvSpPr>
        <p:spPr>
          <a:xfrm>
            <a:off x="641668" y="957769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B6D2C51-D9CA-9700-5CF8-885050B53B70}"/>
              </a:ext>
            </a:extLst>
          </p:cNvPr>
          <p:cNvSpPr txBox="1"/>
          <p:nvPr/>
        </p:nvSpPr>
        <p:spPr>
          <a:xfrm>
            <a:off x="421362" y="2973677"/>
            <a:ext cx="8229600" cy="1203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42808BC-1DFF-9825-FE7E-72A94E4C6001}"/>
              </a:ext>
            </a:extLst>
          </p:cNvPr>
          <p:cNvSpPr/>
          <p:nvPr/>
        </p:nvSpPr>
        <p:spPr>
          <a:xfrm>
            <a:off x="79582" y="11879"/>
            <a:ext cx="8913161" cy="64621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B919FB4-BDDC-93ED-064C-B7D2811C981A}"/>
              </a:ext>
            </a:extLst>
          </p:cNvPr>
          <p:cNvSpPr txBox="1"/>
          <p:nvPr/>
        </p:nvSpPr>
        <p:spPr>
          <a:xfrm>
            <a:off x="177246" y="96048"/>
            <a:ext cx="7697030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 anchor="ctr">
            <a:spAutoFit/>
          </a:bodyPr>
          <a:lstStyle/>
          <a:p>
            <a:r>
              <a:rPr lang="en-US" sz="2400" dirty="0">
                <a:latin typeface="Tw Cen MT" panose="020B0602020104020603" pitchFamily="34" charset="0"/>
              </a:rPr>
              <a:t>TABLE OF CONTENTS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70C39700-1C84-68F7-CA7A-2C9510B073E6}"/>
              </a:ext>
            </a:extLst>
          </p:cNvPr>
          <p:cNvGrpSpPr/>
          <p:nvPr/>
        </p:nvGrpSpPr>
        <p:grpSpPr>
          <a:xfrm>
            <a:off x="-14457" y="3655273"/>
            <a:ext cx="10760474" cy="699958"/>
            <a:chOff x="4007245" y="1462930"/>
            <a:chExt cx="10763277" cy="112208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AD39A87F-5C09-57E3-A016-E91368C29E1C}"/>
                </a:ext>
              </a:extLst>
            </p:cNvPr>
            <p:cNvSpPr/>
            <p:nvPr/>
          </p:nvSpPr>
          <p:spPr>
            <a:xfrm>
              <a:off x="4690885" y="1471729"/>
              <a:ext cx="6465957" cy="1104489"/>
            </a:xfrm>
            <a:prstGeom prst="rect">
              <a:avLst/>
            </a:prstGeom>
            <a:gradFill>
              <a:gsLst>
                <a:gs pos="37000">
                  <a:schemeClr val="bg1">
                    <a:lumMod val="75000"/>
                    <a:alpha val="31000"/>
                  </a:schemeClr>
                </a:gs>
                <a:gs pos="5000">
                  <a:schemeClr val="bg1">
                    <a:lumMod val="75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AF24EB5F-69AC-8D6B-16D5-2AFBF1A7BD8F}"/>
                </a:ext>
              </a:extLst>
            </p:cNvPr>
            <p:cNvSpPr txBox="1"/>
            <p:nvPr/>
          </p:nvSpPr>
          <p:spPr>
            <a:xfrm>
              <a:off x="5187784" y="1506094"/>
              <a:ext cx="9582738" cy="103611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 anchor="ctr">
              <a:spAutoFit/>
            </a:bodyPr>
            <a:lstStyle/>
            <a:p>
              <a:r>
                <a:rPr lang="en-ZA" sz="3600" dirty="0">
                  <a:latin typeface="Arial Narrow" panose="020B0606020202030204" pitchFamily="34" charset="0"/>
                  <a:cs typeface="Arial" panose="020B0604020202020204" pitchFamily="34" charset="0"/>
                </a:rPr>
                <a:t>2023 ENE Per Economic Classification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07A63748-DDC6-A1AE-E53F-397AE9AA6C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07245" y="1462930"/>
              <a:ext cx="1181869" cy="1122088"/>
            </a:xfrm>
            <a:prstGeom prst="ellipse">
              <a:avLst/>
            </a:pr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square" lIns="71981" tIns="91416" rIns="71981" bIns="91416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4399" kern="0" dirty="0">
                  <a:solidFill>
                    <a:schemeClr val="bg1"/>
                  </a:solidFill>
                  <a:latin typeface="Tw Cen MT" panose="020B0602020104020603" pitchFamily="34" charset="0"/>
                  <a:cs typeface="Arial" pitchFamily="34" charset="0"/>
                </a:rPr>
                <a:t>5</a:t>
              </a:r>
            </a:p>
          </p:txBody>
        </p:sp>
      </p:grpSp>
      <p:sp>
        <p:nvSpPr>
          <p:cNvPr id="42" name="Slide Number Placeholder 41">
            <a:extLst>
              <a:ext uri="{FF2B5EF4-FFF2-40B4-BE49-F238E27FC236}">
                <a16:creationId xmlns:a16="http://schemas.microsoft.com/office/drawing/2014/main" xmlns="" id="{1FB0B8DF-81D4-A11B-5F49-5D02ABD7E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12379" y="6705525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</a:rPr>
              <a:pPr/>
              <a:t>2</a:t>
            </a:fld>
            <a:endParaRPr lang="en-ZA" sz="2000" b="1" dirty="0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98378953-CF23-C8B3-CC8F-3AB9ECBC2CF3}"/>
              </a:ext>
            </a:extLst>
          </p:cNvPr>
          <p:cNvGrpSpPr/>
          <p:nvPr/>
        </p:nvGrpSpPr>
        <p:grpSpPr>
          <a:xfrm>
            <a:off x="-23758" y="2071677"/>
            <a:ext cx="11480072" cy="720072"/>
            <a:chOff x="4113735" y="1441467"/>
            <a:chExt cx="10770445" cy="11543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A03080C2-8B8C-4519-8CD3-983219E36078}"/>
                </a:ext>
              </a:extLst>
            </p:cNvPr>
            <p:cNvSpPr/>
            <p:nvPr/>
          </p:nvSpPr>
          <p:spPr>
            <a:xfrm>
              <a:off x="4563350" y="1457606"/>
              <a:ext cx="10320830" cy="1064027"/>
            </a:xfrm>
            <a:prstGeom prst="rect">
              <a:avLst/>
            </a:prstGeom>
            <a:gradFill>
              <a:gsLst>
                <a:gs pos="37000">
                  <a:schemeClr val="bg1">
                    <a:lumMod val="75000"/>
                    <a:alpha val="31000"/>
                  </a:schemeClr>
                </a:gs>
                <a:gs pos="5000">
                  <a:schemeClr val="bg1">
                    <a:lumMod val="75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DCCE64CC-DD3A-D432-5F0C-99971C5744EC}"/>
                </a:ext>
              </a:extLst>
            </p:cNvPr>
            <p:cNvSpPr txBox="1"/>
            <p:nvPr/>
          </p:nvSpPr>
          <p:spPr>
            <a:xfrm>
              <a:off x="5183099" y="1441467"/>
              <a:ext cx="9390279" cy="113479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 anchor="ctr">
              <a:spAutoFit/>
            </a:bodyPr>
            <a:lstStyle/>
            <a:p>
              <a:r>
                <a:rPr lang="en-ZA" sz="3600" dirty="0">
                  <a:latin typeface="Arial Narrow" panose="020B0606020202030204" pitchFamily="34" charset="0"/>
                  <a:cs typeface="Arial" panose="020B0604020202020204" pitchFamily="34" charset="0"/>
                </a:rPr>
                <a:t>Human Resource Budget Plan (HRBP</a:t>
              </a:r>
              <a:r>
                <a:rPr lang="en-ZA" sz="4000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F7228569-6625-5060-1629-0F99557E35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3735" y="1462930"/>
              <a:ext cx="1060638" cy="1132870"/>
            </a:xfrm>
            <a:prstGeom prst="ellipse">
              <a:avLst/>
            </a:pr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square" lIns="71981" tIns="91416" rIns="71981" bIns="91416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4399" kern="0" dirty="0">
                  <a:solidFill>
                    <a:schemeClr val="bg1"/>
                  </a:solidFill>
                  <a:latin typeface="Tw Cen MT" panose="020B0602020104020603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F9F832EA-B0D4-FB61-DE4B-CC6CC2ADBDB1}"/>
              </a:ext>
            </a:extLst>
          </p:cNvPr>
          <p:cNvGrpSpPr/>
          <p:nvPr/>
        </p:nvGrpSpPr>
        <p:grpSpPr>
          <a:xfrm>
            <a:off x="0" y="2878973"/>
            <a:ext cx="12132364" cy="985796"/>
            <a:chOff x="4240092" y="1422290"/>
            <a:chExt cx="10648676" cy="1580312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6C9FE610-7AD3-C5F8-9541-D50BFF826A20}"/>
                </a:ext>
              </a:extLst>
            </p:cNvPr>
            <p:cNvSpPr/>
            <p:nvPr/>
          </p:nvSpPr>
          <p:spPr>
            <a:xfrm>
              <a:off x="4567938" y="1422290"/>
              <a:ext cx="10320830" cy="1064028"/>
            </a:xfrm>
            <a:prstGeom prst="rect">
              <a:avLst/>
            </a:prstGeom>
            <a:gradFill>
              <a:gsLst>
                <a:gs pos="37000">
                  <a:schemeClr val="bg1">
                    <a:lumMod val="75000"/>
                    <a:alpha val="31000"/>
                  </a:schemeClr>
                </a:gs>
                <a:gs pos="5000">
                  <a:schemeClr val="bg1">
                    <a:lumMod val="75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0CFC5C16-521B-CA4C-F7DE-F49139161AF2}"/>
                </a:ext>
              </a:extLst>
            </p:cNvPr>
            <p:cNvSpPr txBox="1"/>
            <p:nvPr/>
          </p:nvSpPr>
          <p:spPr>
            <a:xfrm>
              <a:off x="5224092" y="1473090"/>
              <a:ext cx="9390279" cy="15295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 anchor="ctr">
              <a:spAutoFit/>
            </a:bodyPr>
            <a:lstStyle/>
            <a:p>
              <a:pPr algn="just">
                <a:defRPr/>
              </a:pPr>
              <a:r>
                <a:rPr lang="en-ZA" sz="3600" dirty="0">
                  <a:latin typeface="Arial Narrow" panose="020B0606020202030204" pitchFamily="34" charset="0"/>
                  <a:cs typeface="Arial" panose="020B0604020202020204" pitchFamily="34" charset="0"/>
                </a:rPr>
                <a:t>2023 ENE Per Programme and Sub Programme</a:t>
              </a:r>
            </a:p>
            <a:p>
              <a:pPr algn="just">
                <a:defRPr/>
              </a:pP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xmlns="" id="{12620149-D6F6-E6AE-7B78-DB138554C8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40092" y="1445775"/>
              <a:ext cx="1024377" cy="1132869"/>
            </a:xfrm>
            <a:prstGeom prst="ellipse">
              <a:avLst/>
            </a:pr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square" lIns="71981" tIns="91416" rIns="71981" bIns="91416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4399" kern="0" dirty="0">
                  <a:solidFill>
                    <a:schemeClr val="bg1"/>
                  </a:solidFill>
                  <a:latin typeface="Tw Cen MT" panose="020B0602020104020603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D9B82836-DE7A-FEAB-BAB0-1E2EB4C72CF2}"/>
              </a:ext>
            </a:extLst>
          </p:cNvPr>
          <p:cNvGrpSpPr/>
          <p:nvPr/>
        </p:nvGrpSpPr>
        <p:grpSpPr>
          <a:xfrm>
            <a:off x="-14457" y="1378749"/>
            <a:ext cx="8802092" cy="710004"/>
            <a:chOff x="4113734" y="1457606"/>
            <a:chExt cx="10770446" cy="113819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CAD9142A-1099-98C6-149E-6756BADEEE17}"/>
                </a:ext>
              </a:extLst>
            </p:cNvPr>
            <p:cNvSpPr/>
            <p:nvPr/>
          </p:nvSpPr>
          <p:spPr>
            <a:xfrm>
              <a:off x="4563350" y="1457606"/>
              <a:ext cx="10320830" cy="1064027"/>
            </a:xfrm>
            <a:prstGeom prst="rect">
              <a:avLst/>
            </a:prstGeom>
            <a:gradFill>
              <a:gsLst>
                <a:gs pos="37000">
                  <a:schemeClr val="bg1">
                    <a:lumMod val="75000"/>
                    <a:alpha val="31000"/>
                  </a:schemeClr>
                </a:gs>
                <a:gs pos="5000">
                  <a:schemeClr val="bg1">
                    <a:lumMod val="75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939D4FE6-ABEB-06D8-3913-2861AE69A2C2}"/>
                </a:ext>
              </a:extLst>
            </p:cNvPr>
            <p:cNvSpPr txBox="1"/>
            <p:nvPr/>
          </p:nvSpPr>
          <p:spPr>
            <a:xfrm>
              <a:off x="5473973" y="1507632"/>
              <a:ext cx="9390280" cy="1036121"/>
            </a:xfrm>
            <a:prstGeom prst="rect">
              <a:avLst/>
            </a:prstGeom>
            <a:noFill/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 anchor="ctr">
              <a:spAutoFit/>
            </a:bodyPr>
            <a:lstStyle/>
            <a:p>
              <a:r>
                <a:rPr lang="en-ZA" sz="3600" dirty="0">
                  <a:latin typeface="Arial Narrow" panose="020B0606020202030204" pitchFamily="34" charset="0"/>
                  <a:cs typeface="Arial" panose="020B0604020202020204" pitchFamily="34" charset="0"/>
                </a:rPr>
                <a:t>Allocation</a:t>
              </a:r>
              <a:r>
                <a:rPr lang="en-ZA" sz="3600" dirty="0">
                  <a:latin typeface="Arial" panose="020B0604020202020204" pitchFamily="34" charset="0"/>
                  <a:cs typeface="Arial" panose="020B0604020202020204" pitchFamily="34" charset="0"/>
                </a:rPr>
                <a:t> Letter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xmlns="" id="{61B44614-E399-5CAE-35AF-B736B1F16D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3734" y="1462930"/>
              <a:ext cx="1360238" cy="1132870"/>
            </a:xfrm>
            <a:prstGeom prst="ellipse">
              <a:avLst/>
            </a:pr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square" lIns="71981" tIns="91416" rIns="71981" bIns="91416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4399" kern="0" dirty="0">
                  <a:solidFill>
                    <a:schemeClr val="bg1"/>
                  </a:solidFill>
                  <a:latin typeface="Tw Cen MT" panose="020B0602020104020603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022C23F-1055-0C88-A272-14ED5BCFDDF8}"/>
              </a:ext>
            </a:extLst>
          </p:cNvPr>
          <p:cNvGrpSpPr/>
          <p:nvPr/>
        </p:nvGrpSpPr>
        <p:grpSpPr>
          <a:xfrm>
            <a:off x="53468" y="4367886"/>
            <a:ext cx="10692549" cy="699959"/>
            <a:chOff x="4113733" y="1462930"/>
            <a:chExt cx="10695334" cy="112208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162F0BE6-A5C0-2978-36B8-29A1EE484FC5}"/>
                </a:ext>
              </a:extLst>
            </p:cNvPr>
            <p:cNvSpPr/>
            <p:nvPr/>
          </p:nvSpPr>
          <p:spPr>
            <a:xfrm>
              <a:off x="4690885" y="1471729"/>
              <a:ext cx="6465957" cy="1104489"/>
            </a:xfrm>
            <a:prstGeom prst="rect">
              <a:avLst/>
            </a:prstGeom>
            <a:gradFill>
              <a:gsLst>
                <a:gs pos="37000">
                  <a:schemeClr val="bg1">
                    <a:lumMod val="75000"/>
                    <a:alpha val="31000"/>
                  </a:schemeClr>
                </a:gs>
                <a:gs pos="5000">
                  <a:schemeClr val="bg1">
                    <a:lumMod val="75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202359A0-41C3-1A16-7460-7C5EC39E85EA}"/>
                </a:ext>
              </a:extLst>
            </p:cNvPr>
            <p:cNvSpPr txBox="1"/>
            <p:nvPr/>
          </p:nvSpPr>
          <p:spPr>
            <a:xfrm>
              <a:off x="5226329" y="1518517"/>
              <a:ext cx="9582738" cy="103611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 anchor="ctr">
              <a:spAutoFit/>
            </a:bodyPr>
            <a:lstStyle/>
            <a:p>
              <a:r>
                <a:rPr lang="en-ZA" sz="3600" dirty="0">
                  <a:latin typeface="Arial Narrow" panose="020B0606020202030204" pitchFamily="34" charset="0"/>
                  <a:cs typeface="Arial" panose="020B0604020202020204" pitchFamily="34" charset="0"/>
                </a:rPr>
                <a:t>2023 ENE Per Province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99F1F226-3644-C00B-9F46-E9F42385D9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3733" y="1462930"/>
              <a:ext cx="1053567" cy="1122088"/>
            </a:xfrm>
            <a:prstGeom prst="ellipse">
              <a:avLst/>
            </a:pr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square" lIns="71981" tIns="91416" rIns="71981" bIns="91416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4399" kern="0" dirty="0">
                  <a:solidFill>
                    <a:schemeClr val="bg1"/>
                  </a:solidFill>
                  <a:latin typeface="Tw Cen MT" panose="020B0602020104020603" pitchFamily="34" charset="0"/>
                  <a:cs typeface="Arial" pitchFamily="34" charset="0"/>
                </a:rPr>
                <a:t>6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464C6075-B6C9-65C3-D858-F52A431C51BE}"/>
              </a:ext>
            </a:extLst>
          </p:cNvPr>
          <p:cNvGrpSpPr/>
          <p:nvPr/>
        </p:nvGrpSpPr>
        <p:grpSpPr>
          <a:xfrm>
            <a:off x="79583" y="5229663"/>
            <a:ext cx="10666472" cy="699958"/>
            <a:chOff x="4113734" y="1462930"/>
            <a:chExt cx="10669250" cy="112208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C5DAF57C-020C-76E3-3811-29B4E62BD794}"/>
                </a:ext>
              </a:extLst>
            </p:cNvPr>
            <p:cNvSpPr/>
            <p:nvPr/>
          </p:nvSpPr>
          <p:spPr>
            <a:xfrm>
              <a:off x="4690885" y="1471729"/>
              <a:ext cx="6465957" cy="1104489"/>
            </a:xfrm>
            <a:prstGeom prst="rect">
              <a:avLst/>
            </a:prstGeom>
            <a:gradFill>
              <a:gsLst>
                <a:gs pos="37000">
                  <a:schemeClr val="bg1">
                    <a:lumMod val="75000"/>
                    <a:alpha val="31000"/>
                  </a:schemeClr>
                </a:gs>
                <a:gs pos="5000">
                  <a:schemeClr val="bg1">
                    <a:lumMod val="75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96E22396-7DD2-31A4-8314-D8926CAA74A8}"/>
                </a:ext>
              </a:extLst>
            </p:cNvPr>
            <p:cNvSpPr txBox="1"/>
            <p:nvPr/>
          </p:nvSpPr>
          <p:spPr>
            <a:xfrm>
              <a:off x="5200246" y="1540025"/>
              <a:ext cx="9582738" cy="103611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 anchor="ctr">
              <a:spAutoFit/>
            </a:bodyPr>
            <a:lstStyle/>
            <a:p>
              <a:r>
                <a:rPr lang="en-ZA" sz="3600" dirty="0">
                  <a:latin typeface="Arial Narrow" panose="020B0606020202030204" pitchFamily="34" charset="0"/>
                  <a:cs typeface="Arial" panose="020B0604020202020204" pitchFamily="34" charset="0"/>
                </a:rPr>
                <a:t>2023 ENE Per Conditional Grant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43187296-9D51-89DC-E02E-B0C47F4C86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3734" y="1462930"/>
              <a:ext cx="1086475" cy="1122088"/>
            </a:xfrm>
            <a:prstGeom prst="ellipse">
              <a:avLst/>
            </a:pr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square" lIns="71981" tIns="91416" rIns="71981" bIns="91416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4399" kern="0" dirty="0">
                  <a:solidFill>
                    <a:schemeClr val="bg1"/>
                  </a:solidFill>
                  <a:latin typeface="Tw Cen MT" panose="020B0602020104020603" pitchFamily="34" charset="0"/>
                  <a:cs typeface="Arial" pitchFamily="34" charset="0"/>
                </a:rPr>
                <a:t>7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0F601BAA-7FBE-D8B6-3D79-2C32CD3804BD}"/>
              </a:ext>
            </a:extLst>
          </p:cNvPr>
          <p:cNvGrpSpPr/>
          <p:nvPr/>
        </p:nvGrpSpPr>
        <p:grpSpPr>
          <a:xfrm>
            <a:off x="-74800" y="690980"/>
            <a:ext cx="8855719" cy="710004"/>
            <a:chOff x="4113734" y="1457606"/>
            <a:chExt cx="10836065" cy="113819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7700097C-FD1D-5CAF-4A18-964D613E1CED}"/>
                </a:ext>
              </a:extLst>
            </p:cNvPr>
            <p:cNvSpPr/>
            <p:nvPr/>
          </p:nvSpPr>
          <p:spPr>
            <a:xfrm>
              <a:off x="4563350" y="1457606"/>
              <a:ext cx="10320830" cy="1064027"/>
            </a:xfrm>
            <a:prstGeom prst="rect">
              <a:avLst/>
            </a:prstGeom>
            <a:gradFill>
              <a:gsLst>
                <a:gs pos="37000">
                  <a:schemeClr val="bg1">
                    <a:lumMod val="75000"/>
                    <a:alpha val="31000"/>
                  </a:schemeClr>
                </a:gs>
                <a:gs pos="5000">
                  <a:schemeClr val="bg1">
                    <a:lumMod val="75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CF0D63FA-B503-77C1-CDC0-943DE549A21F}"/>
                </a:ext>
              </a:extLst>
            </p:cNvPr>
            <p:cNvSpPr txBox="1"/>
            <p:nvPr/>
          </p:nvSpPr>
          <p:spPr>
            <a:xfrm>
              <a:off x="5559520" y="1462101"/>
              <a:ext cx="9390279" cy="1036121"/>
            </a:xfrm>
            <a:prstGeom prst="rect">
              <a:avLst/>
            </a:prstGeom>
            <a:no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 anchor="ctr">
              <a:spAutoFit/>
            </a:bodyPr>
            <a:lstStyle/>
            <a:p>
              <a:r>
                <a:rPr lang="en-ZA" sz="3600" dirty="0">
                  <a:latin typeface="Arial Narrow" panose="020B0606020202030204" pitchFamily="34" charset="0"/>
                  <a:cs typeface="Arial" panose="020B0604020202020204" pitchFamily="34" charset="0"/>
                </a:rPr>
                <a:t>Selected Performance Indicators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60A4D63C-0088-CB68-ACD5-00BB3B583F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3734" y="1462930"/>
              <a:ext cx="1360238" cy="1132870"/>
            </a:xfrm>
            <a:prstGeom prst="ellipse">
              <a:avLst/>
            </a:pr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square" lIns="71981" tIns="91416" rIns="71981" bIns="91416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4399" kern="0" dirty="0">
                  <a:solidFill>
                    <a:schemeClr val="bg1"/>
                  </a:solidFill>
                  <a:latin typeface="Tw Cen MT" panose="020B0602020104020603" pitchFamily="34" charset="0"/>
                  <a:cs typeface="Arial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700606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213047" y="88346"/>
            <a:ext cx="12540332" cy="86942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Arial" pitchFamily="34" charset="0"/>
              </a:rPr>
              <a:t>CASP EXTENSION RECOVER PLAN SERVICES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7314C91-6B29-10A4-DDAD-F030781F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01051" y="6745706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20</a:t>
            </a:fld>
            <a:endParaRPr lang="en-Z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A79997E7-8B9B-4F2B-0023-F31794BD8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5335008"/>
              </p:ext>
            </p:extLst>
          </p:nvPr>
        </p:nvGraphicFramePr>
        <p:xfrm>
          <a:off x="213047" y="1088901"/>
          <a:ext cx="12475508" cy="4811652"/>
        </p:xfrm>
        <a:graphic>
          <a:graphicData uri="http://schemas.openxmlformats.org/drawingml/2006/table">
            <a:tbl>
              <a:tblPr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tblPr>
              <a:tblGrid>
                <a:gridCol w="8948167">
                  <a:extLst>
                    <a:ext uri="{9D8B030D-6E8A-4147-A177-3AD203B41FA5}">
                      <a16:colId xmlns:a16="http://schemas.microsoft.com/office/drawing/2014/main" xmlns="" val="2159760767"/>
                    </a:ext>
                  </a:extLst>
                </a:gridCol>
                <a:gridCol w="2102472">
                  <a:extLst>
                    <a:ext uri="{9D8B030D-6E8A-4147-A177-3AD203B41FA5}">
                      <a16:colId xmlns:a16="http://schemas.microsoft.com/office/drawing/2014/main" xmlns="" val="477259161"/>
                    </a:ext>
                  </a:extLst>
                </a:gridCol>
                <a:gridCol w="1424869">
                  <a:extLst>
                    <a:ext uri="{9D8B030D-6E8A-4147-A177-3AD203B41FA5}">
                      <a16:colId xmlns:a16="http://schemas.microsoft.com/office/drawing/2014/main" xmlns="" val="254843970"/>
                    </a:ext>
                  </a:extLst>
                </a:gridCol>
              </a:tblGrid>
              <a:tr h="111038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PROVINCE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 ENE</a:t>
                      </a:r>
                      <a:b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2023/24</a:t>
                      </a:r>
                      <a:b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 of Total ENE Budget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1646349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Eastern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65,437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1106136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Free 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24,963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057664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Gauteng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18,036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6999290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Kwa Zulu Natal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46,560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8762125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Limpopo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63,458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6809485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Mpumalanga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22,053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0582107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Northwest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24,420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3813322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27,693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4654441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Western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16,450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4950069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309,070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60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1355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213047" y="88346"/>
            <a:ext cx="12540332" cy="86942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Arial" pitchFamily="34" charset="0"/>
              </a:rPr>
              <a:t>CASP COLLEGES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7314C91-6B29-10A4-DDAD-F030781F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01051" y="6745706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21</a:t>
            </a:fld>
            <a:endParaRPr lang="en-Z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D37B6D0-B48E-A662-CEE7-73D1A1AD9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5162747"/>
              </p:ext>
            </p:extLst>
          </p:nvPr>
        </p:nvGraphicFramePr>
        <p:xfrm>
          <a:off x="213047" y="1016893"/>
          <a:ext cx="12475507" cy="4752528"/>
        </p:xfrm>
        <a:graphic>
          <a:graphicData uri="http://schemas.openxmlformats.org/drawingml/2006/table">
            <a:tbl>
              <a:tblPr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tblPr>
              <a:tblGrid>
                <a:gridCol w="8948167">
                  <a:extLst>
                    <a:ext uri="{9D8B030D-6E8A-4147-A177-3AD203B41FA5}">
                      <a16:colId xmlns:a16="http://schemas.microsoft.com/office/drawing/2014/main" xmlns="" val="3034270812"/>
                    </a:ext>
                  </a:extLst>
                </a:gridCol>
                <a:gridCol w="2102472">
                  <a:extLst>
                    <a:ext uri="{9D8B030D-6E8A-4147-A177-3AD203B41FA5}">
                      <a16:colId xmlns:a16="http://schemas.microsoft.com/office/drawing/2014/main" xmlns="" val="1379763713"/>
                    </a:ext>
                  </a:extLst>
                </a:gridCol>
                <a:gridCol w="1424868">
                  <a:extLst>
                    <a:ext uri="{9D8B030D-6E8A-4147-A177-3AD203B41FA5}">
                      <a16:colId xmlns:a16="http://schemas.microsoft.com/office/drawing/2014/main" xmlns="" val="748638155"/>
                    </a:ext>
                  </a:extLst>
                </a:gridCol>
              </a:tblGrid>
              <a:tr h="109673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PROVINCE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 ENE</a:t>
                      </a:r>
                      <a:b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2023/24</a:t>
                      </a:r>
                      <a:b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 of Total ENE Budget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800394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Eastern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19,943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2298352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Free 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10,704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8301867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Gauteng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5306344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Kwa Zulu Natal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17,798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1929217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Limpopo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20,426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3144681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Mpumalanga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3623432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Northwest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18,051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9574766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73253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Western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8,085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3186164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95,007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9422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9089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F289F14-9930-0A6D-615F-2EFF5E4A4C03}"/>
              </a:ext>
            </a:extLst>
          </p:cNvPr>
          <p:cNvSpPr txBox="1"/>
          <p:nvPr/>
        </p:nvSpPr>
        <p:spPr>
          <a:xfrm>
            <a:off x="899591" y="800869"/>
            <a:ext cx="11781779" cy="4464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End slide!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947789D-E434-DDD3-491C-B1DEB6844BA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4428" y="800869"/>
            <a:ext cx="7071116" cy="476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190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213047" y="88347"/>
            <a:ext cx="12540332" cy="481030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0000"/>
                </a:solidFill>
                <a:latin typeface="Tw Cen MT" panose="020B0602020104020603" pitchFamily="34" charset="0"/>
              </a:rPr>
              <a:t>SELECTED PERFORMANCE INDICATORS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4E974ED-FF1E-9EEC-B5A9-937B57A24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65875" y="6633517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3</a:t>
            </a:fld>
            <a:endParaRPr lang="en-Z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542EC69-0DF4-5E6F-F790-17F4027E1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7617408"/>
              </p:ext>
            </p:extLst>
          </p:nvPr>
        </p:nvGraphicFramePr>
        <p:xfrm>
          <a:off x="213047" y="569377"/>
          <a:ext cx="12540331" cy="5404667"/>
        </p:xfrm>
        <a:graphic>
          <a:graphicData uri="http://schemas.openxmlformats.org/drawingml/2006/table">
            <a:tbl>
              <a:tblPr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tblPr>
              <a:tblGrid>
                <a:gridCol w="890607">
                  <a:extLst>
                    <a:ext uri="{9D8B030D-6E8A-4147-A177-3AD203B41FA5}">
                      <a16:colId xmlns:a16="http://schemas.microsoft.com/office/drawing/2014/main" xmlns="" val="2137676068"/>
                    </a:ext>
                  </a:extLst>
                </a:gridCol>
                <a:gridCol w="2801105">
                  <a:extLst>
                    <a:ext uri="{9D8B030D-6E8A-4147-A177-3AD203B41FA5}">
                      <a16:colId xmlns:a16="http://schemas.microsoft.com/office/drawing/2014/main" xmlns="" val="26766976"/>
                    </a:ext>
                  </a:extLst>
                </a:gridCol>
                <a:gridCol w="2298344">
                  <a:extLst>
                    <a:ext uri="{9D8B030D-6E8A-4147-A177-3AD203B41FA5}">
                      <a16:colId xmlns:a16="http://schemas.microsoft.com/office/drawing/2014/main" xmlns="" val="2845076579"/>
                    </a:ext>
                  </a:extLst>
                </a:gridCol>
                <a:gridCol w="1723758">
                  <a:extLst>
                    <a:ext uri="{9D8B030D-6E8A-4147-A177-3AD203B41FA5}">
                      <a16:colId xmlns:a16="http://schemas.microsoft.com/office/drawing/2014/main" xmlns="" val="1721672790"/>
                    </a:ext>
                  </a:extLst>
                </a:gridCol>
                <a:gridCol w="1608839">
                  <a:extLst>
                    <a:ext uri="{9D8B030D-6E8A-4147-A177-3AD203B41FA5}">
                      <a16:colId xmlns:a16="http://schemas.microsoft.com/office/drawing/2014/main" xmlns="" val="3987736332"/>
                    </a:ext>
                  </a:extLst>
                </a:gridCol>
                <a:gridCol w="1608839">
                  <a:extLst>
                    <a:ext uri="{9D8B030D-6E8A-4147-A177-3AD203B41FA5}">
                      <a16:colId xmlns:a16="http://schemas.microsoft.com/office/drawing/2014/main" xmlns="" val="3684311499"/>
                    </a:ext>
                  </a:extLst>
                </a:gridCol>
                <a:gridCol w="1608839">
                  <a:extLst>
                    <a:ext uri="{9D8B030D-6E8A-4147-A177-3AD203B41FA5}">
                      <a16:colId xmlns:a16="http://schemas.microsoft.com/office/drawing/2014/main" xmlns="" val="1464954275"/>
                    </a:ext>
                  </a:extLst>
                </a:gridCol>
              </a:tblGrid>
              <a:tr h="170668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Department selected performance indicator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4080074"/>
                  </a:ext>
                </a:extLst>
              </a:tr>
              <a:tr h="31807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Nr.</a:t>
                      </a:r>
                    </a:p>
                  </a:txBody>
                  <a:tcPr marL="7175" marR="7175" marT="7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Indicator</a:t>
                      </a:r>
                    </a:p>
                  </a:txBody>
                  <a:tcPr marL="7175" marR="7175" marT="7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Programme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MTSF Priority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MTEF Targets</a:t>
                      </a:r>
                    </a:p>
                  </a:txBody>
                  <a:tcPr marL="7175" marR="7175" marT="7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261938"/>
                  </a:ext>
                </a:extLst>
              </a:tr>
              <a:tr h="1706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2022/23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2023/24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2024/25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4348520"/>
                  </a:ext>
                </a:extLst>
              </a:tr>
              <a:tr h="9105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Number of plant pest surveillance surveys conducted per year</a:t>
                      </a:r>
                    </a:p>
                  </a:txBody>
                  <a:tcPr marL="64573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Agricultural Production, Biosecurity and Natural Resources  Management</a:t>
                      </a:r>
                    </a:p>
                  </a:txBody>
                  <a:tcPr marL="64573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Priority 2: Economic transformation and job creation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3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3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3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3678146"/>
                  </a:ext>
                </a:extLst>
              </a:tr>
              <a:tr h="811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Number of animal disease surveillance surveys conducted per year</a:t>
                      </a:r>
                    </a:p>
                  </a:txBody>
                  <a:tcPr marL="64573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Agricultural Production, Biosecurity and Natural Resources  Management</a:t>
                      </a:r>
                    </a:p>
                  </a:txBody>
                  <a:tcPr marL="64573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3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3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3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2750832"/>
                  </a:ext>
                </a:extLst>
              </a:tr>
              <a:tr h="545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Number of hectares acquired for redistribution per year</a:t>
                      </a:r>
                    </a:p>
                  </a:txBody>
                  <a:tcPr marL="64573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Food Security, Land Reform and Restitution</a:t>
                      </a:r>
                    </a:p>
                  </a:txBody>
                  <a:tcPr marL="64573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Priority 5: Spatial integration, human settlements and local government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36,628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38,459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40,380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9075891"/>
                  </a:ext>
                </a:extLst>
              </a:tr>
              <a:tr h="365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Number of land claims finalised per year</a:t>
                      </a:r>
                    </a:p>
                  </a:txBody>
                  <a:tcPr marL="64573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Food Security, Land Reform and Restitution</a:t>
                      </a:r>
                    </a:p>
                  </a:txBody>
                  <a:tcPr marL="64573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459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378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399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0325036"/>
                  </a:ext>
                </a:extLst>
              </a:tr>
              <a:tr h="493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Number of subsistence and smallholder producers supported per year</a:t>
                      </a:r>
                    </a:p>
                  </a:txBody>
                  <a:tcPr marL="64573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4573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Priority 2: Economic transformation and job creation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120,000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120,000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120,000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646321"/>
                  </a:ext>
                </a:extLst>
              </a:tr>
              <a:tr h="644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Number of infrastructure projects completed.</a:t>
                      </a:r>
                    </a:p>
                  </a:txBody>
                  <a:tcPr marL="64573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Rural Development</a:t>
                      </a:r>
                    </a:p>
                  </a:txBody>
                  <a:tcPr marL="64573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Priority 6: Integrated and inclusive Rural Economy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83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74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75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2294013"/>
                  </a:ext>
                </a:extLst>
              </a:tr>
              <a:tr h="6974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Number of young people trained through the national rural youth service corps programme per year</a:t>
                      </a:r>
                    </a:p>
                  </a:txBody>
                  <a:tcPr marL="64573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Food Security, Land Reform and Restitution</a:t>
                      </a:r>
                    </a:p>
                  </a:txBody>
                  <a:tcPr marL="64573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819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901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992 </a:t>
                      </a:r>
                    </a:p>
                  </a:txBody>
                  <a:tcPr marL="7175" marR="7175" marT="7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7294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1228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8188815-0E08-0094-B1ED-7A0D49AF352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046" y="80790"/>
            <a:ext cx="12540333" cy="71352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3508094-672C-413E-8790-29749B0D10A3}"/>
              </a:ext>
            </a:extLst>
          </p:cNvPr>
          <p:cNvSpPr/>
          <p:nvPr/>
        </p:nvSpPr>
        <p:spPr>
          <a:xfrm>
            <a:off x="227420" y="2298"/>
            <a:ext cx="12525959" cy="7125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0000"/>
                </a:solidFill>
                <a:latin typeface="Tw Cen MT" panose="020B0602020104020603" pitchFamily="34" charset="0"/>
              </a:rPr>
              <a:t>2023 FINAL ALLOCATIONS</a:t>
            </a:r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xmlns="" id="{3928104E-0AFC-4D05-93D0-B585BF303495}"/>
              </a:ext>
            </a:extLst>
          </p:cNvPr>
          <p:cNvSpPr txBox="1">
            <a:spLocks/>
          </p:cNvSpPr>
          <p:nvPr/>
        </p:nvSpPr>
        <p:spPr>
          <a:xfrm>
            <a:off x="9865875" y="6633517"/>
            <a:ext cx="2887504" cy="384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6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4</a:t>
            </a:fld>
            <a:endParaRPr lang="en-Z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3198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213047" y="88346"/>
            <a:ext cx="12540332" cy="86942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0000"/>
                </a:solidFill>
                <a:latin typeface="Tw Cen MT" panose="020B0602020104020603" pitchFamily="34" charset="0"/>
              </a:rPr>
              <a:t>HUMAN RESOURCE BUDGET PLAN (HRBP)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4E974ED-FF1E-9EEC-B5A9-937B57A24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65875" y="6633517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5</a:t>
            </a:fld>
            <a:endParaRPr lang="en-Z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1FC6F286-3E5C-67A6-2EBE-4E77AA3A26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314751"/>
              </p:ext>
            </p:extLst>
          </p:nvPr>
        </p:nvGraphicFramePr>
        <p:xfrm>
          <a:off x="213048" y="1088901"/>
          <a:ext cx="12540331" cy="4680518"/>
        </p:xfrm>
        <a:graphic>
          <a:graphicData uri="http://schemas.openxmlformats.org/drawingml/2006/table">
            <a:tbl>
              <a:tblPr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tblPr>
              <a:tblGrid>
                <a:gridCol w="5203963">
                  <a:extLst>
                    <a:ext uri="{9D8B030D-6E8A-4147-A177-3AD203B41FA5}">
                      <a16:colId xmlns:a16="http://schemas.microsoft.com/office/drawing/2014/main" xmlns="" val="780252324"/>
                    </a:ext>
                  </a:extLst>
                </a:gridCol>
                <a:gridCol w="1222728">
                  <a:extLst>
                    <a:ext uri="{9D8B030D-6E8A-4147-A177-3AD203B41FA5}">
                      <a16:colId xmlns:a16="http://schemas.microsoft.com/office/drawing/2014/main" xmlns="" val="3624480535"/>
                    </a:ext>
                  </a:extLst>
                </a:gridCol>
                <a:gridCol w="1222728">
                  <a:extLst>
                    <a:ext uri="{9D8B030D-6E8A-4147-A177-3AD203B41FA5}">
                      <a16:colId xmlns:a16="http://schemas.microsoft.com/office/drawing/2014/main" xmlns="" val="189961806"/>
                    </a:ext>
                  </a:extLst>
                </a:gridCol>
                <a:gridCol w="1222728">
                  <a:extLst>
                    <a:ext uri="{9D8B030D-6E8A-4147-A177-3AD203B41FA5}">
                      <a16:colId xmlns:a16="http://schemas.microsoft.com/office/drawing/2014/main" xmlns="" val="1280459671"/>
                    </a:ext>
                  </a:extLst>
                </a:gridCol>
                <a:gridCol w="1222728">
                  <a:extLst>
                    <a:ext uri="{9D8B030D-6E8A-4147-A177-3AD203B41FA5}">
                      <a16:colId xmlns:a16="http://schemas.microsoft.com/office/drawing/2014/main" xmlns="" val="1185993189"/>
                    </a:ext>
                  </a:extLst>
                </a:gridCol>
                <a:gridCol w="1222728">
                  <a:extLst>
                    <a:ext uri="{9D8B030D-6E8A-4147-A177-3AD203B41FA5}">
                      <a16:colId xmlns:a16="http://schemas.microsoft.com/office/drawing/2014/main" xmlns="" val="1978882574"/>
                    </a:ext>
                  </a:extLst>
                </a:gridCol>
                <a:gridCol w="1222728">
                  <a:extLst>
                    <a:ext uri="{9D8B030D-6E8A-4147-A177-3AD203B41FA5}">
                      <a16:colId xmlns:a16="http://schemas.microsoft.com/office/drawing/2014/main" xmlns="" val="3960226089"/>
                    </a:ext>
                  </a:extLst>
                </a:gridCol>
              </a:tblGrid>
              <a:tr h="224769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PROGRAMME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ENE -2023/24</a:t>
                      </a:r>
                      <a:b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Initial Headcount</a:t>
                      </a:r>
                      <a:b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ENE</a:t>
                      </a:r>
                      <a:b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2023/24 </a:t>
                      </a:r>
                      <a:b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Headcount Increase / (Decrease)</a:t>
                      </a:r>
                      <a:b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ENE -2024/25</a:t>
                      </a:r>
                      <a:b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Initial Headcount</a:t>
                      </a:r>
                      <a:b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ENE</a:t>
                      </a:r>
                      <a:b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2024/25 </a:t>
                      </a:r>
                      <a:b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Headcount Increase / (Decrease)</a:t>
                      </a:r>
                      <a:b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ENE -2025/26</a:t>
                      </a:r>
                      <a:b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Initial Headcount</a:t>
                      </a:r>
                      <a:b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ENE</a:t>
                      </a:r>
                      <a:b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2025/26 </a:t>
                      </a:r>
                      <a:b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Headcount Increase / (Decrease)</a:t>
                      </a:r>
                      <a:b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7632402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Prg 1 Administration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2,842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(1,200)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0968465"/>
                  </a:ext>
                </a:extLst>
              </a:tr>
              <a:tr h="53711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Prg 2 Agricultural Production, Biosecurity and Natural Resources  </a:t>
                      </a: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Management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(174)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1,402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(27)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1,374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4683252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Prg 3 Food Security, Land Reform and Restitution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(32)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7985629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Prg 4 Rural Development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(2)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6993053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Prg 5 Economic Development, Trade and Marketing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(4)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4595349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Prg 6 Land Administration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(15)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4516688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6,949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(787)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6,161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(39)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6,122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9712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78996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213047" y="88346"/>
            <a:ext cx="12540332" cy="86942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0000"/>
                </a:solidFill>
                <a:latin typeface="Tw Cen MT" panose="020B0602020104020603" pitchFamily="34" charset="0"/>
              </a:rPr>
              <a:t>HUMAN RESOURCE BUDGET PLAN (HRBP)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4E974ED-FF1E-9EEC-B5A9-937B57A24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65875" y="6633517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6</a:t>
            </a:fld>
            <a:endParaRPr lang="en-Z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B615C0D1-F682-4A78-98EE-8D6077D089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3145171"/>
              </p:ext>
            </p:extLst>
          </p:nvPr>
        </p:nvGraphicFramePr>
        <p:xfrm>
          <a:off x="213047" y="1199360"/>
          <a:ext cx="12540332" cy="4714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0863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213047" y="88346"/>
            <a:ext cx="12540332" cy="86942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0000"/>
                </a:solidFill>
                <a:latin typeface="Tw Cen MT" panose="020B0602020104020603" pitchFamily="34" charset="0"/>
              </a:rPr>
              <a:t>HUMAN RESOURCE BUDGET PLAN (HRBP)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4E974ED-FF1E-9EEC-B5A9-937B57A24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65875" y="6633517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7</a:t>
            </a:fld>
            <a:endParaRPr lang="en-Z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A45F3435-3EF0-4137-9BC7-A461A4607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4626501"/>
              </p:ext>
            </p:extLst>
          </p:nvPr>
        </p:nvGraphicFramePr>
        <p:xfrm>
          <a:off x="213047" y="1016893"/>
          <a:ext cx="12407257" cy="4649342"/>
        </p:xfrm>
        <a:graphic>
          <a:graphicData uri="http://schemas.openxmlformats.org/drawingml/2006/table">
            <a:tbl>
              <a:tblPr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tblPr>
              <a:tblGrid>
                <a:gridCol w="5148739">
                  <a:extLst>
                    <a:ext uri="{9D8B030D-6E8A-4147-A177-3AD203B41FA5}">
                      <a16:colId xmlns:a16="http://schemas.microsoft.com/office/drawing/2014/main" xmlns="" val="1348753370"/>
                    </a:ext>
                  </a:extLst>
                </a:gridCol>
                <a:gridCol w="1209753">
                  <a:extLst>
                    <a:ext uri="{9D8B030D-6E8A-4147-A177-3AD203B41FA5}">
                      <a16:colId xmlns:a16="http://schemas.microsoft.com/office/drawing/2014/main" xmlns="" val="2215273767"/>
                    </a:ext>
                  </a:extLst>
                </a:gridCol>
                <a:gridCol w="1209753">
                  <a:extLst>
                    <a:ext uri="{9D8B030D-6E8A-4147-A177-3AD203B41FA5}">
                      <a16:colId xmlns:a16="http://schemas.microsoft.com/office/drawing/2014/main" xmlns="" val="724923678"/>
                    </a:ext>
                  </a:extLst>
                </a:gridCol>
                <a:gridCol w="1209753">
                  <a:extLst>
                    <a:ext uri="{9D8B030D-6E8A-4147-A177-3AD203B41FA5}">
                      <a16:colId xmlns:a16="http://schemas.microsoft.com/office/drawing/2014/main" xmlns="" val="2163027872"/>
                    </a:ext>
                  </a:extLst>
                </a:gridCol>
                <a:gridCol w="1209753">
                  <a:extLst>
                    <a:ext uri="{9D8B030D-6E8A-4147-A177-3AD203B41FA5}">
                      <a16:colId xmlns:a16="http://schemas.microsoft.com/office/drawing/2014/main" xmlns="" val="568149435"/>
                    </a:ext>
                  </a:extLst>
                </a:gridCol>
                <a:gridCol w="1209753">
                  <a:extLst>
                    <a:ext uri="{9D8B030D-6E8A-4147-A177-3AD203B41FA5}">
                      <a16:colId xmlns:a16="http://schemas.microsoft.com/office/drawing/2014/main" xmlns="" val="3314671797"/>
                    </a:ext>
                  </a:extLst>
                </a:gridCol>
                <a:gridCol w="1209753">
                  <a:extLst>
                    <a:ext uri="{9D8B030D-6E8A-4147-A177-3AD203B41FA5}">
                      <a16:colId xmlns:a16="http://schemas.microsoft.com/office/drawing/2014/main" xmlns="" val="258944307"/>
                    </a:ext>
                  </a:extLst>
                </a:gridCol>
              </a:tblGrid>
              <a:tr h="175120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PER LEVEL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ENE -2023/24</a:t>
                      </a:r>
                      <a:b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Initial Headcount</a:t>
                      </a:r>
                      <a:b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ENE</a:t>
                      </a:r>
                      <a:b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2023/24 </a:t>
                      </a:r>
                      <a:b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Headcount Increase / (Decrease)</a:t>
                      </a:r>
                      <a:b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ENE -2024/25</a:t>
                      </a:r>
                      <a:b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Initial Headcount</a:t>
                      </a:r>
                      <a:b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ENE</a:t>
                      </a:r>
                      <a:b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2024/25 </a:t>
                      </a:r>
                      <a:b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Headcount Increase / (Decrease)</a:t>
                      </a:r>
                      <a:b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ENE -2025/26</a:t>
                      </a:r>
                      <a:b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Initial Headcount</a:t>
                      </a:r>
                      <a:b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ENE</a:t>
                      </a:r>
                      <a:b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2025/26 </a:t>
                      </a:r>
                      <a:b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Headcount Increase / (Decrease)</a:t>
                      </a:r>
                      <a:b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1385024"/>
                  </a:ext>
                </a:extLst>
              </a:tr>
              <a:tr h="3370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Level 1-6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(113)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1,641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(44)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1,597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4100297"/>
                  </a:ext>
                </a:extLst>
              </a:tr>
              <a:tr h="51222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Level 7-10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3,249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(636)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2,612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(38)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2,574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4542622"/>
                  </a:ext>
                </a:extLst>
              </a:tr>
              <a:tr h="51222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Level 11-12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(42)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(35)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1153390"/>
                  </a:ext>
                </a:extLst>
              </a:tr>
              <a:tr h="5122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13 to 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(12)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9887044"/>
                  </a:ext>
                </a:extLst>
              </a:tr>
              <a:tr h="51222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Other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3552103"/>
                  </a:ext>
                </a:extLst>
              </a:tr>
              <a:tr h="5122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6,949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(787)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6,161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(39)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6,122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7211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111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213047" y="88346"/>
            <a:ext cx="12540332" cy="86942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0000"/>
                </a:solidFill>
                <a:latin typeface="Tw Cen MT" panose="020B0602020104020603" pitchFamily="34" charset="0"/>
              </a:rPr>
              <a:t>HUMAN RESOURCE BUDGET PLAN (HRBP)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4E974ED-FF1E-9EEC-B5A9-937B57A24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65875" y="6633517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8</a:t>
            </a:fld>
            <a:endParaRPr lang="en-Z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0EE41D7D-CADC-49DF-9246-4B9AA4949C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69095163"/>
              </p:ext>
            </p:extLst>
          </p:nvPr>
        </p:nvGraphicFramePr>
        <p:xfrm>
          <a:off x="213047" y="1088901"/>
          <a:ext cx="123243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40606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101516-385F-9A45-8C98-43C8CED549E0}"/>
              </a:ext>
            </a:extLst>
          </p:cNvPr>
          <p:cNvSpPr txBox="1"/>
          <p:nvPr/>
        </p:nvSpPr>
        <p:spPr>
          <a:xfrm>
            <a:off x="641668" y="-1050503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BDC492-A3D2-1246-BB1C-8CA0220FBD80}"/>
              </a:ext>
            </a:extLst>
          </p:cNvPr>
          <p:cNvSpPr txBox="1"/>
          <p:nvPr/>
        </p:nvSpPr>
        <p:spPr>
          <a:xfrm>
            <a:off x="641668" y="957769"/>
            <a:ext cx="11550015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2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6DECC-ED6D-4892-6DC2-BCF62AC1511B}"/>
              </a:ext>
            </a:extLst>
          </p:cNvPr>
          <p:cNvSpPr/>
          <p:nvPr/>
        </p:nvSpPr>
        <p:spPr>
          <a:xfrm>
            <a:off x="213047" y="88346"/>
            <a:ext cx="12540332" cy="869423"/>
          </a:xfrm>
          <a:prstGeom prst="rect">
            <a:avLst/>
          </a:prstGeom>
          <a:gradFill>
            <a:gsLst>
              <a:gs pos="37000">
                <a:schemeClr val="bg1">
                  <a:lumMod val="75000"/>
                  <a:alpha val="31000"/>
                </a:schemeClr>
              </a:gs>
              <a:gs pos="500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Arial" pitchFamily="34" charset="0"/>
              </a:rPr>
              <a:t>BUDGET PER PROGRAMME AND PER BRANCH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8B56122C-E8F3-CB59-1383-503E9BFD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5846" y="6713728"/>
            <a:ext cx="2887504" cy="384311"/>
          </a:xfrm>
        </p:spPr>
        <p:txBody>
          <a:bodyPr/>
          <a:lstStyle/>
          <a:p>
            <a:fld id="{28B7CA78-8F3B-4D0F-9F4A-FDB0FBC0905E}" type="slidenum">
              <a:rPr lang="en-ZA" sz="2000" b="1" smtClean="0">
                <a:solidFill>
                  <a:schemeClr val="tx1"/>
                </a:solidFill>
              </a:rPr>
              <a:pPr/>
              <a:t>9</a:t>
            </a:fld>
            <a:endParaRPr lang="en-ZA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4924369E-6D7D-5563-8093-AFA5B6A128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1904185"/>
              </p:ext>
            </p:extLst>
          </p:nvPr>
        </p:nvGraphicFramePr>
        <p:xfrm>
          <a:off x="213047" y="1029050"/>
          <a:ext cx="12468324" cy="5613397"/>
        </p:xfrm>
        <a:graphic>
          <a:graphicData uri="http://schemas.openxmlformats.org/drawingml/2006/table">
            <a:tbl>
              <a:tblPr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tblPr>
              <a:tblGrid>
                <a:gridCol w="8943017">
                  <a:extLst>
                    <a:ext uri="{9D8B030D-6E8A-4147-A177-3AD203B41FA5}">
                      <a16:colId xmlns:a16="http://schemas.microsoft.com/office/drawing/2014/main" xmlns="" val="237941067"/>
                    </a:ext>
                  </a:extLst>
                </a:gridCol>
                <a:gridCol w="2101260">
                  <a:extLst>
                    <a:ext uri="{9D8B030D-6E8A-4147-A177-3AD203B41FA5}">
                      <a16:colId xmlns:a16="http://schemas.microsoft.com/office/drawing/2014/main" xmlns="" val="3541727285"/>
                    </a:ext>
                  </a:extLst>
                </a:gridCol>
                <a:gridCol w="1424047">
                  <a:extLst>
                    <a:ext uri="{9D8B030D-6E8A-4147-A177-3AD203B41FA5}">
                      <a16:colId xmlns:a16="http://schemas.microsoft.com/office/drawing/2014/main" xmlns="" val="933721551"/>
                    </a:ext>
                  </a:extLst>
                </a:gridCol>
              </a:tblGrid>
              <a:tr h="57211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PROGRAMME / SUB PROGRAMME</a:t>
                      </a:r>
                    </a:p>
                  </a:txBody>
                  <a:tcPr marL="3834" marR="3834" marT="38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 ENE</a:t>
                      </a:r>
                      <a:b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2023/24</a:t>
                      </a:r>
                      <a:b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3834" marR="3834" marT="3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 of Total ENE Budget</a:t>
                      </a:r>
                    </a:p>
                  </a:txBody>
                  <a:tcPr marL="3834" marR="3834" marT="3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9688405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Prg 1 Administration</a:t>
                      </a:r>
                    </a:p>
                  </a:txBody>
                  <a:tcPr marL="3834" marR="3834" marT="38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2,962,852 </a:t>
                      </a:r>
                    </a:p>
                  </a:txBody>
                  <a:tcPr marL="3834" marR="3834" marT="38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17%</a:t>
                      </a:r>
                    </a:p>
                  </a:txBody>
                  <a:tcPr marL="3834" marR="3834" marT="38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8576355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Ministry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46,144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6720860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Department Management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125,820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6399266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Internal Audit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51,219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3620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Financial Management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262,428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321056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Corporate Services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781,651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1638536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Provincial Operations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497,131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014494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Office Accommodation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1,198,459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2728191"/>
                  </a:ext>
                </a:extLst>
              </a:tr>
              <a:tr h="10822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Prg 2 Agricultural Production, Biosecurity and Natural Resources Management</a:t>
                      </a:r>
                    </a:p>
                  </a:txBody>
                  <a:tcPr marL="3834" marR="3834" marT="38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2,335,874 </a:t>
                      </a:r>
                    </a:p>
                  </a:txBody>
                  <a:tcPr marL="3834" marR="3834" marT="38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14%</a:t>
                      </a:r>
                    </a:p>
                  </a:txBody>
                  <a:tcPr marL="3834" marR="3834" marT="38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4941227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Inspection and Quarantine Services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321,179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6786068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Plant Production and Health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205,006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6080240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Animal Production and Health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312,356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5570160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Natural Resources and Disaster Management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301,120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8806181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Biosecurity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4,657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5123177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Agricultural Research Council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1,191,556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9259394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Onderstepoort Biological Products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8833578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Perishable Product Export Control Board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8022638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Prg 3 Food Security, Land Reform and Restitution</a:t>
                      </a:r>
                    </a:p>
                  </a:txBody>
                  <a:tcPr marL="3834" marR="3834" marT="38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9,425,048 </a:t>
                      </a:r>
                    </a:p>
                  </a:txBody>
                  <a:tcPr marL="3834" marR="3834" marT="38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55%</a:t>
                      </a:r>
                    </a:p>
                  </a:txBody>
                  <a:tcPr marL="3834" marR="3834" marT="38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4064915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Food Security and Agrarian Reform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2,158,245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5607517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Land Redistribution and Tenure Reform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918,220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9393043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National Extension Support Services and Sector Capacity Development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598,740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6234388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Land Development and Post Settlement Support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620,478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7900558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Commission on Restitution of Land Rights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18,307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0167092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Restitution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3,947,064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146115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Agricultural Land Holdings Account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984,942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4907593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Ingonyama Trust Board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23,781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6896295"/>
                  </a:ext>
                </a:extLst>
              </a:tr>
              <a:tr h="93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Office of the Valuer General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155,271 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3834" marR="3834" marT="3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28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66298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YBER SECURITY ALERT JUNE 2020" id="{6CB580E4-DC11-F94E-B96D-80417D90ECC4}" vid="{3DCF33D9-F8A3-CB46-9EDE-CD051C1F959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a824ac08-f939-47c6-bc98-0b6878d8b354">Generic</Categor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C783DC1E9F6E4896572BF519808D75" ma:contentTypeVersion="1" ma:contentTypeDescription="Create a new document." ma:contentTypeScope="" ma:versionID="34178f868a128a3e3529de1c2123e9fb">
  <xsd:schema xmlns:xsd="http://www.w3.org/2001/XMLSchema" xmlns:xs="http://www.w3.org/2001/XMLSchema" xmlns:p="http://schemas.microsoft.com/office/2006/metadata/properties" xmlns:ns2="a824ac08-f939-47c6-bc98-0b6878d8b354" targetNamespace="http://schemas.microsoft.com/office/2006/metadata/properties" ma:root="true" ma:fieldsID="381e808834544d4c55ba2d0aa8a48197" ns2:_="">
    <xsd:import namespace="a824ac08-f939-47c6-bc98-0b6878d8b354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24ac08-f939-47c6-bc98-0b6878d8b354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default="Ministerial" ma:format="Dropdown" ma:internalName="Category">
      <xsd:simpleType>
        <xsd:restriction base="dms:Choice">
          <xsd:enumeration value="Ministerial"/>
          <xsd:enumeration value="DG's Office"/>
          <xsd:enumeration value="Generic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8CBE92-122D-4CA0-88FC-14966DB08E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EA6694-E3DD-46D6-B3A7-B07101DDFF03}">
  <ds:schemaRefs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a824ac08-f939-47c6-bc98-0b6878d8b354"/>
  </ds:schemaRefs>
</ds:datastoreItem>
</file>

<file path=customXml/itemProps3.xml><?xml version="1.0" encoding="utf-8"?>
<ds:datastoreItem xmlns:ds="http://schemas.openxmlformats.org/officeDocument/2006/customXml" ds:itemID="{A4DA93D3-4A9A-4BEA-B17D-F738701805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24ac08-f939-47c6-bc98-0b6878d8b3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1561</Words>
  <Application>Microsoft Office PowerPoint</Application>
  <PresentationFormat>Custom</PresentationFormat>
  <Paragraphs>694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Custom Design</vt:lpstr>
      <vt:lpstr>1_Custom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Noluthando Mkhanyiswa</dc:creator>
  <cp:lastModifiedBy>USER</cp:lastModifiedBy>
  <cp:revision>8</cp:revision>
  <cp:lastPrinted>2023-04-19T06:13:36Z</cp:lastPrinted>
  <dcterms:created xsi:type="dcterms:W3CDTF">2023-02-22T14:27:13Z</dcterms:created>
  <dcterms:modified xsi:type="dcterms:W3CDTF">2023-04-19T08:28:04Z</dcterms:modified>
</cp:coreProperties>
</file>